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42"/>
  </p:notesMasterIdLst>
  <p:sldIdLst>
    <p:sldId id="256" r:id="rId2"/>
    <p:sldId id="260" r:id="rId3"/>
    <p:sldId id="259" r:id="rId4"/>
    <p:sldId id="281" r:id="rId5"/>
    <p:sldId id="261" r:id="rId6"/>
    <p:sldId id="262" r:id="rId7"/>
    <p:sldId id="263" r:id="rId8"/>
    <p:sldId id="374" r:id="rId9"/>
    <p:sldId id="258" r:id="rId10"/>
    <p:sldId id="284" r:id="rId11"/>
    <p:sldId id="285" r:id="rId12"/>
    <p:sldId id="266" r:id="rId13"/>
    <p:sldId id="366" r:id="rId14"/>
    <p:sldId id="368" r:id="rId15"/>
    <p:sldId id="298" r:id="rId16"/>
    <p:sldId id="282" r:id="rId17"/>
    <p:sldId id="286" r:id="rId18"/>
    <p:sldId id="287" r:id="rId19"/>
    <p:sldId id="267" r:id="rId20"/>
    <p:sldId id="288" r:id="rId21"/>
    <p:sldId id="291" r:id="rId22"/>
    <p:sldId id="264" r:id="rId23"/>
    <p:sldId id="370" r:id="rId24"/>
    <p:sldId id="371" r:id="rId25"/>
    <p:sldId id="372" r:id="rId26"/>
    <p:sldId id="373" r:id="rId27"/>
    <p:sldId id="270" r:id="rId28"/>
    <p:sldId id="302" r:id="rId29"/>
    <p:sldId id="301" r:id="rId30"/>
    <p:sldId id="265" r:id="rId31"/>
    <p:sldId id="272" r:id="rId32"/>
    <p:sldId id="273" r:id="rId33"/>
    <p:sldId id="299" r:id="rId34"/>
    <p:sldId id="278" r:id="rId35"/>
    <p:sldId id="280" r:id="rId36"/>
    <p:sldId id="275" r:id="rId37"/>
    <p:sldId id="318" r:id="rId38"/>
    <p:sldId id="279" r:id="rId39"/>
    <p:sldId id="274" r:id="rId40"/>
    <p:sldId id="27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therman, Lila - FS, Salt Lake City, UT" initials="LL-FSLCU" lastIdx="1" clrIdx="0">
    <p:extLst>
      <p:ext uri="{19B8F6BF-5375-455C-9EA6-DF929625EA0E}">
        <p15:presenceInfo xmlns:p15="http://schemas.microsoft.com/office/powerpoint/2012/main" userId="S::Lila.Leatherman@usda.gov::9967b3d9-b844-4ad2-a6ab-7c0a06882d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85" autoAdjust="0"/>
  </p:normalViewPr>
  <p:slideViewPr>
    <p:cSldViewPr>
      <p:cViewPr varScale="1">
        <p:scale>
          <a:sx n="47" d="100"/>
          <a:sy n="47" d="100"/>
        </p:scale>
        <p:origin x="1396"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432C7-81F1-4D7F-9E93-9A56A668AC13}" type="datetimeFigureOut">
              <a:rPr lang="en-US" smtClean="0"/>
              <a:t>8/26/2020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2E7AF-702C-4166-8AC5-161DB938AA26}" type="slidenum">
              <a:rPr lang="en-US" smtClean="0"/>
              <a:t>‹#›</a:t>
            </a:fld>
            <a:endParaRPr lang="en-US"/>
          </a:p>
        </p:txBody>
      </p:sp>
    </p:spTree>
    <p:extLst>
      <p:ext uri="{BB962C8B-B14F-4D97-AF65-F5344CB8AC3E}">
        <p14:creationId xmlns:p14="http://schemas.microsoft.com/office/powerpoint/2010/main" val="251188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rchive.sltrib.com/article.php?id=5419056&amp;itype=CMSID"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ignup.earthengine.google.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a:t>
            </a:fld>
            <a:endParaRPr lang="en-US"/>
          </a:p>
        </p:txBody>
      </p:sp>
    </p:spTree>
    <p:extLst>
      <p:ext uri="{BB962C8B-B14F-4D97-AF65-F5344CB8AC3E}">
        <p14:creationId xmlns:p14="http://schemas.microsoft.com/office/powerpoint/2010/main" val="188381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interested in annual trends or changes that occur over long time periods. Whereas seasonal trends are usually driven by annual temperature or precipitation and not always of interest to managers wanting to understand how the landscape is changing. </a:t>
            </a:r>
          </a:p>
          <a:p>
            <a:r>
              <a:rPr lang="en-US" dirty="0"/>
              <a:t>Talk about the temporal characteristics of these different types of change and also SUCCESSION… Disturbance and recovery, sometimes things don’t return to the way they were… </a:t>
            </a:r>
          </a:p>
        </p:txBody>
      </p:sp>
      <p:sp>
        <p:nvSpPr>
          <p:cNvPr id="4" name="Slide Number Placeholder 3"/>
          <p:cNvSpPr>
            <a:spLocks noGrp="1"/>
          </p:cNvSpPr>
          <p:nvPr>
            <p:ph type="sldNum" sz="quarter" idx="5"/>
          </p:nvPr>
        </p:nvSpPr>
        <p:spPr/>
        <p:txBody>
          <a:bodyPr/>
          <a:lstStyle/>
          <a:p>
            <a:fld id="{02B2E7AF-702C-4166-8AC5-161DB938AA26}" type="slidenum">
              <a:rPr lang="en-US" smtClean="0"/>
              <a:t>16</a:t>
            </a:fld>
            <a:endParaRPr lang="en-US"/>
          </a:p>
        </p:txBody>
      </p:sp>
    </p:spTree>
    <p:extLst>
      <p:ext uri="{BB962C8B-B14F-4D97-AF65-F5344CB8AC3E}">
        <p14:creationId xmlns:p14="http://schemas.microsoft.com/office/powerpoint/2010/main" val="147048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graph but focus on the spectral magnitude of change</a:t>
            </a:r>
          </a:p>
        </p:txBody>
      </p:sp>
      <p:sp>
        <p:nvSpPr>
          <p:cNvPr id="4" name="Slide Number Placeholder 3"/>
          <p:cNvSpPr>
            <a:spLocks noGrp="1"/>
          </p:cNvSpPr>
          <p:nvPr>
            <p:ph type="sldNum" sz="quarter" idx="5"/>
          </p:nvPr>
        </p:nvSpPr>
        <p:spPr/>
        <p:txBody>
          <a:bodyPr/>
          <a:lstStyle/>
          <a:p>
            <a:fld id="{02B2E7AF-702C-4166-8AC5-161DB938AA26}" type="slidenum">
              <a:rPr lang="en-US" smtClean="0"/>
              <a:t>17</a:t>
            </a:fld>
            <a:endParaRPr lang="en-US"/>
          </a:p>
        </p:txBody>
      </p:sp>
    </p:spTree>
    <p:extLst>
      <p:ext uri="{BB962C8B-B14F-4D97-AF65-F5344CB8AC3E}">
        <p14:creationId xmlns:p14="http://schemas.microsoft.com/office/powerpoint/2010/main" val="406587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to discuss is that methods have been evolving. Use this figure and the points to discuss two date vs. trend vs segmentation. </a:t>
            </a:r>
          </a:p>
        </p:txBody>
      </p:sp>
      <p:sp>
        <p:nvSpPr>
          <p:cNvPr id="4" name="Slide Number Placeholder 3"/>
          <p:cNvSpPr>
            <a:spLocks noGrp="1"/>
          </p:cNvSpPr>
          <p:nvPr>
            <p:ph type="sldNum" sz="quarter" idx="5"/>
          </p:nvPr>
        </p:nvSpPr>
        <p:spPr/>
        <p:txBody>
          <a:bodyPr/>
          <a:lstStyle/>
          <a:p>
            <a:fld id="{02B2E7AF-702C-4166-8AC5-161DB938AA26}" type="slidenum">
              <a:rPr lang="en-US" smtClean="0"/>
              <a:t>18</a:t>
            </a:fld>
            <a:endParaRPr lang="en-US"/>
          </a:p>
        </p:txBody>
      </p:sp>
    </p:spTree>
    <p:extLst>
      <p:ext uri="{BB962C8B-B14F-4D97-AF65-F5344CB8AC3E}">
        <p14:creationId xmlns:p14="http://schemas.microsoft.com/office/powerpoint/2010/main" val="412160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limitations and advantages of different approaches</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19</a:t>
            </a:fld>
            <a:endParaRPr lang="en-US"/>
          </a:p>
        </p:txBody>
      </p:sp>
    </p:spTree>
    <p:extLst>
      <p:ext uri="{BB962C8B-B14F-4D97-AF65-F5344CB8AC3E}">
        <p14:creationId xmlns:p14="http://schemas.microsoft.com/office/powerpoint/2010/main" val="2038951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write code on the client which in this case is the Earth Engine code editor. This code gets translated to JSON and sent as a request for processing on the server. Google Earth Engine distributes the processing across several servers and sends the response back to the client as a JSON object. </a:t>
            </a:r>
          </a:p>
        </p:txBody>
      </p:sp>
      <p:sp>
        <p:nvSpPr>
          <p:cNvPr id="4" name="Slide Number Placeholder 3"/>
          <p:cNvSpPr>
            <a:spLocks noGrp="1"/>
          </p:cNvSpPr>
          <p:nvPr>
            <p:ph type="sldNum" sz="quarter" idx="5"/>
          </p:nvPr>
        </p:nvSpPr>
        <p:spPr/>
        <p:txBody>
          <a:bodyPr/>
          <a:lstStyle/>
          <a:p>
            <a:fld id="{02B2E7AF-702C-4166-8AC5-161DB938AA26}" type="slidenum">
              <a:rPr lang="en-US" smtClean="0"/>
              <a:t>25</a:t>
            </a:fld>
            <a:endParaRPr lang="en-US"/>
          </a:p>
        </p:txBody>
      </p:sp>
    </p:spTree>
    <p:extLst>
      <p:ext uri="{BB962C8B-B14F-4D97-AF65-F5344CB8AC3E}">
        <p14:creationId xmlns:p14="http://schemas.microsoft.com/office/powerpoint/2010/main" val="4146787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point that processing on the Google servers is distributed and processed in parallel and ‘as needed’ or lazy. This means that some of the behavior is quite different from a normal GIS.</a:t>
            </a:r>
          </a:p>
          <a:p>
            <a:endParaRPr lang="en-US" dirty="0"/>
          </a:p>
          <a:p>
            <a:r>
              <a:rPr lang="en-US" dirty="0"/>
              <a:t>“</a:t>
            </a:r>
            <a:r>
              <a:rPr lang="en-US" sz="1200" b="0" i="0" u="none" strike="noStrike" kern="1200" dirty="0">
                <a:solidFill>
                  <a:schemeClr val="tx1"/>
                </a:solidFill>
                <a:effectLst/>
                <a:latin typeface="+mn-lt"/>
                <a:ea typeface="+mn-ea"/>
                <a:cs typeface="+mn-cs"/>
              </a:rPr>
              <a:t>How does it work?  The code you write in the Code Editor gets turned into an object representing the set of instructions which is then sent to Google for processing.  The analysis you requested is then run in parallel on many computers.  What you get back in your browser is only what you request, for example a statistic or chart printed to the console or small RGB tiles to display on the Map.  This is low bandwidth, but it's as if you have access to a supercomputer for geospatial analysis.”</a:t>
            </a:r>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26</a:t>
            </a:fld>
            <a:endParaRPr lang="en-US"/>
          </a:p>
        </p:txBody>
      </p:sp>
    </p:spTree>
    <p:extLst>
      <p:ext uri="{BB962C8B-B14F-4D97-AF65-F5344CB8AC3E}">
        <p14:creationId xmlns:p14="http://schemas.microsoft.com/office/powerpoint/2010/main" val="193496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to know the details but you need to know that EE is different and having the basic understanding of the relationship between the client and the server is helpful</a:t>
            </a:r>
          </a:p>
          <a:p>
            <a:r>
              <a:rPr lang="en-US" dirty="0"/>
              <a:t>Deferred execution – means that your code is translated into JSON objects representing instructions to get a particular output. The EE client library sends these to the server (Google) and handles/waits for the response. No processing is done on the server until that result is explicitly requested</a:t>
            </a:r>
          </a:p>
        </p:txBody>
      </p:sp>
      <p:sp>
        <p:nvSpPr>
          <p:cNvPr id="4" name="Slide Number Placeholder 3"/>
          <p:cNvSpPr>
            <a:spLocks noGrp="1"/>
          </p:cNvSpPr>
          <p:nvPr>
            <p:ph type="sldNum" sz="quarter" idx="5"/>
          </p:nvPr>
        </p:nvSpPr>
        <p:spPr/>
        <p:txBody>
          <a:bodyPr/>
          <a:lstStyle/>
          <a:p>
            <a:fld id="{02B2E7AF-702C-4166-8AC5-161DB938AA26}" type="slidenum">
              <a:rPr lang="en-US" smtClean="0"/>
              <a:t>28</a:t>
            </a:fld>
            <a:endParaRPr lang="en-US"/>
          </a:p>
        </p:txBody>
      </p:sp>
    </p:spTree>
    <p:extLst>
      <p:ext uri="{BB962C8B-B14F-4D97-AF65-F5344CB8AC3E}">
        <p14:creationId xmlns:p14="http://schemas.microsoft.com/office/powerpoint/2010/main" val="340141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familiar with writing JavaScript for web development or building server-side applications with Node, you will want to be aware that things are a bit different in GEE. </a:t>
            </a:r>
          </a:p>
          <a:p>
            <a:r>
              <a:rPr lang="en-US" dirty="0"/>
              <a:t>Client vs server – </a:t>
            </a:r>
          </a:p>
          <a:p>
            <a:r>
              <a:rPr lang="en-US" dirty="0"/>
              <a:t>Deferred execution – means that operations are translated into a JSON objects representing instructions to get a particular output. The client library sends these to the server (Google) and handles/waits for the response. </a:t>
            </a:r>
          </a:p>
        </p:txBody>
      </p:sp>
      <p:sp>
        <p:nvSpPr>
          <p:cNvPr id="4" name="Slide Number Placeholder 3"/>
          <p:cNvSpPr>
            <a:spLocks noGrp="1"/>
          </p:cNvSpPr>
          <p:nvPr>
            <p:ph type="sldNum" sz="quarter" idx="5"/>
          </p:nvPr>
        </p:nvSpPr>
        <p:spPr/>
        <p:txBody>
          <a:bodyPr/>
          <a:lstStyle/>
          <a:p>
            <a:fld id="{02B2E7AF-702C-4166-8AC5-161DB938AA26}" type="slidenum">
              <a:rPr lang="en-US" smtClean="0"/>
              <a:t>29</a:t>
            </a:fld>
            <a:endParaRPr lang="en-US"/>
          </a:p>
        </p:txBody>
      </p:sp>
    </p:spTree>
    <p:extLst>
      <p:ext uri="{BB962C8B-B14F-4D97-AF65-F5344CB8AC3E}">
        <p14:creationId xmlns:p14="http://schemas.microsoft.com/office/powerpoint/2010/main" val="38791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are multi date methods using lots of image data (timeseries) and require a lot of processing power</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31</a:t>
            </a:fld>
            <a:endParaRPr lang="en-US"/>
          </a:p>
        </p:txBody>
      </p:sp>
    </p:spTree>
    <p:extLst>
      <p:ext uri="{BB962C8B-B14F-4D97-AF65-F5344CB8AC3E}">
        <p14:creationId xmlns:p14="http://schemas.microsoft.com/office/powerpoint/2010/main" val="3774319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https://archive.sltrib.com/article.php?id=5419056&amp;itype=CMSID</a:t>
            </a:r>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34</a:t>
            </a:fld>
            <a:endParaRPr lang="en-US"/>
          </a:p>
        </p:txBody>
      </p:sp>
    </p:spTree>
    <p:extLst>
      <p:ext uri="{BB962C8B-B14F-4D97-AF65-F5344CB8AC3E}">
        <p14:creationId xmlns:p14="http://schemas.microsoft.com/office/powerpoint/2010/main" val="5590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60601-2F01-49F5-8809-A86FCF24BE7E}" type="slidenum">
              <a:rPr lang="en-US" smtClean="0"/>
              <a:t>2</a:t>
            </a:fld>
            <a:endParaRPr lang="en-US"/>
          </a:p>
        </p:txBody>
      </p:sp>
    </p:spTree>
    <p:extLst>
      <p:ext uri="{BB962C8B-B14F-4D97-AF65-F5344CB8AC3E}">
        <p14:creationId xmlns:p14="http://schemas.microsoft.com/office/powerpoint/2010/main" val="1041279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decline due to spruce beetle and drought and then a stand replacing wildfire</a:t>
            </a:r>
          </a:p>
        </p:txBody>
      </p:sp>
      <p:sp>
        <p:nvSpPr>
          <p:cNvPr id="4" name="Slide Number Placeholder 3"/>
          <p:cNvSpPr>
            <a:spLocks noGrp="1"/>
          </p:cNvSpPr>
          <p:nvPr>
            <p:ph type="sldNum" sz="quarter" idx="5"/>
          </p:nvPr>
        </p:nvSpPr>
        <p:spPr/>
        <p:txBody>
          <a:bodyPr/>
          <a:lstStyle/>
          <a:p>
            <a:fld id="{02B2E7AF-702C-4166-8AC5-161DB938AA26}" type="slidenum">
              <a:rPr lang="en-US" smtClean="0"/>
              <a:t>35</a:t>
            </a:fld>
            <a:endParaRPr lang="en-US"/>
          </a:p>
        </p:txBody>
      </p:sp>
    </p:spTree>
    <p:extLst>
      <p:ext uri="{BB962C8B-B14F-4D97-AF65-F5344CB8AC3E}">
        <p14:creationId xmlns:p14="http://schemas.microsoft.com/office/powerpoint/2010/main" val="3012186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36</a:t>
            </a:fld>
            <a:endParaRPr lang="en-US"/>
          </a:p>
        </p:txBody>
      </p:sp>
    </p:spTree>
    <p:extLst>
      <p:ext uri="{BB962C8B-B14F-4D97-AF65-F5344CB8AC3E}">
        <p14:creationId xmlns:p14="http://schemas.microsoft.com/office/powerpoint/2010/main" val="4250105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37</a:t>
            </a:fld>
            <a:endParaRPr lang="en-US"/>
          </a:p>
        </p:txBody>
      </p:sp>
    </p:spTree>
    <p:extLst>
      <p:ext uri="{BB962C8B-B14F-4D97-AF65-F5344CB8AC3E}">
        <p14:creationId xmlns:p14="http://schemas.microsoft.com/office/powerpoint/2010/main" val="349372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that everyone should have completed the prerequisites and ensure that everyone has an Earth Engine account: </a:t>
            </a:r>
            <a:r>
              <a:rPr lang="en-US" dirty="0">
                <a:hlinkClick r:id="rId3"/>
              </a:rPr>
              <a:t>https://signup.earthengine.google.com/#!/</a:t>
            </a:r>
            <a:endParaRPr lang="en-US" dirty="0"/>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5</a:t>
            </a:fld>
            <a:endParaRPr lang="en-US"/>
          </a:p>
        </p:txBody>
      </p:sp>
    </p:spTree>
    <p:extLst>
      <p:ext uri="{BB962C8B-B14F-4D97-AF65-F5344CB8AC3E}">
        <p14:creationId xmlns:p14="http://schemas.microsoft.com/office/powerpoint/2010/main" val="130860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6</a:t>
            </a:fld>
            <a:endParaRPr lang="en-US"/>
          </a:p>
        </p:txBody>
      </p:sp>
    </p:spTree>
    <p:extLst>
      <p:ext uri="{BB962C8B-B14F-4D97-AF65-F5344CB8AC3E}">
        <p14:creationId xmlns:p14="http://schemas.microsoft.com/office/powerpoint/2010/main" val="196831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moved this up here so that we can give them an outline or syllabus of sorts. We can go over this very quickly without much detail and elaborate later. </a:t>
            </a:r>
          </a:p>
        </p:txBody>
      </p:sp>
      <p:sp>
        <p:nvSpPr>
          <p:cNvPr id="4" name="Slide Number Placeholder 3"/>
          <p:cNvSpPr>
            <a:spLocks noGrp="1"/>
          </p:cNvSpPr>
          <p:nvPr>
            <p:ph type="sldNum" sz="quarter" idx="5"/>
          </p:nvPr>
        </p:nvSpPr>
        <p:spPr/>
        <p:txBody>
          <a:bodyPr/>
          <a:lstStyle/>
          <a:p>
            <a:fld id="{02B2E7AF-702C-4166-8AC5-161DB938AA26}" type="slidenum">
              <a:rPr lang="en-US" smtClean="0"/>
              <a:t>8</a:t>
            </a:fld>
            <a:endParaRPr lang="en-US"/>
          </a:p>
        </p:txBody>
      </p:sp>
    </p:spTree>
    <p:extLst>
      <p:ext uri="{BB962C8B-B14F-4D97-AF65-F5344CB8AC3E}">
        <p14:creationId xmlns:p14="http://schemas.microsoft.com/office/powerpoint/2010/main" val="3384651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image – Get the image from intro to change detection PPT</a:t>
            </a:r>
          </a:p>
        </p:txBody>
      </p:sp>
      <p:sp>
        <p:nvSpPr>
          <p:cNvPr id="4" name="Slide Number Placeholder 3"/>
          <p:cNvSpPr>
            <a:spLocks noGrp="1"/>
          </p:cNvSpPr>
          <p:nvPr>
            <p:ph type="sldNum" sz="quarter" idx="5"/>
          </p:nvPr>
        </p:nvSpPr>
        <p:spPr/>
        <p:txBody>
          <a:bodyPr/>
          <a:lstStyle/>
          <a:p>
            <a:fld id="{02B2E7AF-702C-4166-8AC5-161DB938AA26}" type="slidenum">
              <a:rPr lang="en-US" smtClean="0"/>
              <a:t>9</a:t>
            </a:fld>
            <a:endParaRPr lang="en-US"/>
          </a:p>
        </p:txBody>
      </p:sp>
    </p:spTree>
    <p:extLst>
      <p:ext uri="{BB962C8B-B14F-4D97-AF65-F5344CB8AC3E}">
        <p14:creationId xmlns:p14="http://schemas.microsoft.com/office/powerpoint/2010/main" val="306663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discussing/presenting, hint at some limitations and historical context explaining how methods have become increasingly sophisticated as more and more data and analysis tools become available. </a:t>
            </a:r>
          </a:p>
          <a:p>
            <a:endParaRPr lang="en-US" dirty="0"/>
          </a:p>
          <a:p>
            <a:r>
              <a:rPr lang="en-US" dirty="0"/>
              <a:t>Emphasize that this course focuses on multidate time series change detection</a:t>
            </a:r>
          </a:p>
        </p:txBody>
      </p:sp>
      <p:sp>
        <p:nvSpPr>
          <p:cNvPr id="4" name="Slide Number Placeholder 3"/>
          <p:cNvSpPr>
            <a:spLocks noGrp="1"/>
          </p:cNvSpPr>
          <p:nvPr>
            <p:ph type="sldNum" sz="quarter" idx="5"/>
          </p:nvPr>
        </p:nvSpPr>
        <p:spPr/>
        <p:txBody>
          <a:bodyPr/>
          <a:lstStyle/>
          <a:p>
            <a:fld id="{02B2E7AF-702C-4166-8AC5-161DB938AA26}" type="slidenum">
              <a:rPr lang="en-US" smtClean="0"/>
              <a:t>12</a:t>
            </a:fld>
            <a:endParaRPr lang="en-US"/>
          </a:p>
        </p:txBody>
      </p:sp>
    </p:spTree>
    <p:extLst>
      <p:ext uri="{BB962C8B-B14F-4D97-AF65-F5344CB8AC3E}">
        <p14:creationId xmlns:p14="http://schemas.microsoft.com/office/powerpoint/2010/main" val="93768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13</a:t>
            </a:fld>
            <a:endParaRPr lang="en-US"/>
          </a:p>
        </p:txBody>
      </p:sp>
    </p:spTree>
    <p:extLst>
      <p:ext uri="{BB962C8B-B14F-4D97-AF65-F5344CB8AC3E}">
        <p14:creationId xmlns:p14="http://schemas.microsoft.com/office/powerpoint/2010/main" val="126450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14</a:t>
            </a:fld>
            <a:endParaRPr lang="en-US"/>
          </a:p>
        </p:txBody>
      </p:sp>
    </p:spTree>
    <p:extLst>
      <p:ext uri="{BB962C8B-B14F-4D97-AF65-F5344CB8AC3E}">
        <p14:creationId xmlns:p14="http://schemas.microsoft.com/office/powerpoint/2010/main" val="2898356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78" y="533400"/>
            <a:ext cx="3837218"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037" y="6584950"/>
            <a:ext cx="258374"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flaticon.com/" TargetMode="External"/><Relationship Id="rId4" Type="http://schemas.openxmlformats.org/officeDocument/2006/relationships/hyperlink" Target="https://docs.google.com/presentation/d/1KCOcW1PtFUzC4R2g3pbovtO19C4VPtjRXJxCwkG1b5Q/edit#slide=id.g60040e55aa_0_727"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ocs.google.com/presentation/d/1KCOcW1PtFUzC4R2g3pbovtO19C4VPtjRXJxCwkG1b5Q/edit#slide=id.g60040e55aa_0_727"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www.flaticon.co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docs.google.com/presentation/d/1KCOcW1PtFUzC4R2g3pbovtO19C4VPtjRXJxCwkG1b5Q/edit#slide=id.g60040e55aa_0_727"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www.flaticon.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evelopers.google.com/earth-engine/deferred_execu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developers.google.com/earth-engine/projections" TargetMode="External"/><Relationship Id="rId4" Type="http://schemas.openxmlformats.org/officeDocument/2006/relationships/hyperlink" Target="https://developers.google.com/earth-engine/scal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s.google.com/earth-engine/client_serv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Algorithm"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sapps.nwcg.gov/gtac/CourseDownloads/Training/Remote_Sensing/GeospatialScripting_JavaScript/story_html5.html" TargetMode="External"/><Relationship Id="rId2" Type="http://schemas.openxmlformats.org/officeDocument/2006/relationships/hyperlink" Target="https://fsapps.nwcg.gov/gtac/CourseDownloads/Training/Remote_Sensing/ChangeDetection_Intro/Storyline/story_html5.html" TargetMode="External"/><Relationship Id="rId1" Type="http://schemas.openxmlformats.org/officeDocument/2006/relationships/slideLayout" Target="../slideLayouts/slideLayout2.xml"/><Relationship Id="rId4" Type="http://schemas.openxmlformats.org/officeDocument/2006/relationships/hyperlink" Target="https://signup.earthengine.google.co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evelopers.google.com/earth-engine/playground"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Advanced Change Detection -1</a:t>
            </a:r>
            <a:br>
              <a:rPr lang="en-US" dirty="0"/>
            </a:br>
            <a:r>
              <a:rPr lang="en-US" sz="2400" dirty="0"/>
              <a:t>Change Detection Principles and Intro to Earth Engine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403" y="4114800"/>
            <a:ext cx="3706997" cy="762000"/>
          </a:xfrm>
          <a:prstGeom prst="rect">
            <a:avLst/>
          </a:prstGeom>
        </p:spPr>
      </p:pic>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82B-1E8D-4953-8664-3D496C11CDDF}"/>
              </a:ext>
            </a:extLst>
          </p:cNvPr>
          <p:cNvSpPr>
            <a:spLocks noGrp="1"/>
          </p:cNvSpPr>
          <p:nvPr>
            <p:ph type="title"/>
          </p:nvPr>
        </p:nvSpPr>
        <p:spPr/>
        <p:txBody>
          <a:bodyPr>
            <a:normAutofit/>
          </a:bodyPr>
          <a:lstStyle/>
          <a:p>
            <a:r>
              <a:rPr lang="en-US" dirty="0"/>
              <a:t>Change Detection Goals</a:t>
            </a:r>
          </a:p>
        </p:txBody>
      </p:sp>
      <p:sp>
        <p:nvSpPr>
          <p:cNvPr id="3" name="Content Placeholder 2">
            <a:extLst>
              <a:ext uri="{FF2B5EF4-FFF2-40B4-BE49-F238E27FC236}">
                <a16:creationId xmlns:a16="http://schemas.microsoft.com/office/drawing/2014/main" id="{5DE7DDFB-1537-4763-9513-F99342D46F34}"/>
              </a:ext>
            </a:extLst>
          </p:cNvPr>
          <p:cNvSpPr>
            <a:spLocks noGrp="1"/>
          </p:cNvSpPr>
          <p:nvPr>
            <p:ph idx="1"/>
          </p:nvPr>
        </p:nvSpPr>
        <p:spPr/>
        <p:txBody>
          <a:bodyPr/>
          <a:lstStyle/>
          <a:p>
            <a:r>
              <a:rPr lang="en-US" dirty="0"/>
              <a:t>Map the location, type and timing of change</a:t>
            </a:r>
          </a:p>
          <a:p>
            <a:r>
              <a:rPr lang="en-US" dirty="0"/>
              <a:t>Quantify change</a:t>
            </a:r>
          </a:p>
          <a:p>
            <a:r>
              <a:rPr lang="en-US" dirty="0"/>
              <a:t>Assess accuracy</a:t>
            </a:r>
          </a:p>
        </p:txBody>
      </p:sp>
      <p:pic>
        <p:nvPicPr>
          <p:cNvPr id="6" name="Picture 5">
            <a:extLst>
              <a:ext uri="{FF2B5EF4-FFF2-40B4-BE49-F238E27FC236}">
                <a16:creationId xmlns:a16="http://schemas.microsoft.com/office/drawing/2014/main" id="{B6891F70-EABB-48A1-9FCB-548F966F64BA}"/>
              </a:ext>
            </a:extLst>
          </p:cNvPr>
          <p:cNvPicPr>
            <a:picLocks noChangeAspect="1"/>
          </p:cNvPicPr>
          <p:nvPr/>
        </p:nvPicPr>
        <p:blipFill rotWithShape="1">
          <a:blip r:embed="rId2"/>
          <a:srcRect r="15947"/>
          <a:stretch/>
        </p:blipFill>
        <p:spPr>
          <a:xfrm>
            <a:off x="3352801" y="3962400"/>
            <a:ext cx="2492771" cy="2488660"/>
          </a:xfrm>
          <a:prstGeom prst="rect">
            <a:avLst/>
          </a:prstGeom>
        </p:spPr>
      </p:pic>
      <p:pic>
        <p:nvPicPr>
          <p:cNvPr id="7" name="Picture 6">
            <a:extLst>
              <a:ext uri="{FF2B5EF4-FFF2-40B4-BE49-F238E27FC236}">
                <a16:creationId xmlns:a16="http://schemas.microsoft.com/office/drawing/2014/main" id="{DABBC638-5AF4-432C-BAFA-F4197B8223C5}"/>
              </a:ext>
            </a:extLst>
          </p:cNvPr>
          <p:cNvPicPr>
            <a:picLocks noChangeAspect="1"/>
          </p:cNvPicPr>
          <p:nvPr/>
        </p:nvPicPr>
        <p:blipFill rotWithShape="1">
          <a:blip r:embed="rId3"/>
          <a:srcRect r="5794"/>
          <a:stretch/>
        </p:blipFill>
        <p:spPr>
          <a:xfrm>
            <a:off x="174229" y="3962399"/>
            <a:ext cx="2492771" cy="2488660"/>
          </a:xfrm>
          <a:prstGeom prst="rect">
            <a:avLst/>
          </a:prstGeom>
        </p:spPr>
      </p:pic>
      <p:pic>
        <p:nvPicPr>
          <p:cNvPr id="8" name="Picture 7">
            <a:extLst>
              <a:ext uri="{FF2B5EF4-FFF2-40B4-BE49-F238E27FC236}">
                <a16:creationId xmlns:a16="http://schemas.microsoft.com/office/drawing/2014/main" id="{A530901A-D06B-4374-8B8E-BEDDB2E6AD2C}"/>
              </a:ext>
            </a:extLst>
          </p:cNvPr>
          <p:cNvPicPr>
            <a:picLocks noChangeAspect="1"/>
          </p:cNvPicPr>
          <p:nvPr/>
        </p:nvPicPr>
        <p:blipFill rotWithShape="1">
          <a:blip r:embed="rId4"/>
          <a:srcRect t="6348"/>
          <a:stretch/>
        </p:blipFill>
        <p:spPr>
          <a:xfrm>
            <a:off x="6427116" y="3962399"/>
            <a:ext cx="2438400" cy="2488660"/>
          </a:xfrm>
          <a:prstGeom prst="rect">
            <a:avLst/>
          </a:prstGeom>
        </p:spPr>
      </p:pic>
    </p:spTree>
    <p:extLst>
      <p:ext uri="{BB962C8B-B14F-4D97-AF65-F5344CB8AC3E}">
        <p14:creationId xmlns:p14="http://schemas.microsoft.com/office/powerpoint/2010/main" val="366181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82B-1E8D-4953-8664-3D496C11CDDF}"/>
              </a:ext>
            </a:extLst>
          </p:cNvPr>
          <p:cNvSpPr>
            <a:spLocks noGrp="1"/>
          </p:cNvSpPr>
          <p:nvPr>
            <p:ph type="title"/>
          </p:nvPr>
        </p:nvSpPr>
        <p:spPr/>
        <p:txBody>
          <a:bodyPr>
            <a:normAutofit/>
          </a:bodyPr>
          <a:lstStyle/>
          <a:p>
            <a:r>
              <a:rPr lang="en-US" dirty="0"/>
              <a:t>Change Detection Challenges</a:t>
            </a:r>
          </a:p>
        </p:txBody>
      </p:sp>
      <p:sp>
        <p:nvSpPr>
          <p:cNvPr id="3" name="Content Placeholder 2">
            <a:extLst>
              <a:ext uri="{FF2B5EF4-FFF2-40B4-BE49-F238E27FC236}">
                <a16:creationId xmlns:a16="http://schemas.microsoft.com/office/drawing/2014/main" id="{5DE7DDFB-1537-4763-9513-F99342D46F34}"/>
              </a:ext>
            </a:extLst>
          </p:cNvPr>
          <p:cNvSpPr>
            <a:spLocks noGrp="1"/>
          </p:cNvSpPr>
          <p:nvPr>
            <p:ph idx="1"/>
          </p:nvPr>
        </p:nvSpPr>
        <p:spPr/>
        <p:txBody>
          <a:bodyPr/>
          <a:lstStyle/>
          <a:p>
            <a:r>
              <a:rPr lang="en-US" dirty="0"/>
              <a:t>Separating the signal from the noise!</a:t>
            </a:r>
          </a:p>
          <a:p>
            <a:pPr lvl="1"/>
            <a:r>
              <a:rPr lang="en-US" dirty="0"/>
              <a:t>Noise from clouds, image effects, seasonal variation, etc.</a:t>
            </a:r>
          </a:p>
          <a:p>
            <a:pPr lvl="1"/>
            <a:r>
              <a:rPr lang="en-US" dirty="0"/>
              <a:t>‘Real’ change?</a:t>
            </a:r>
          </a:p>
          <a:p>
            <a:pPr lvl="1"/>
            <a:endParaRPr lang="en-US" dirty="0"/>
          </a:p>
        </p:txBody>
      </p:sp>
      <p:grpSp>
        <p:nvGrpSpPr>
          <p:cNvPr id="9" name="Group 8">
            <a:extLst>
              <a:ext uri="{FF2B5EF4-FFF2-40B4-BE49-F238E27FC236}">
                <a16:creationId xmlns:a16="http://schemas.microsoft.com/office/drawing/2014/main" id="{C246C0BA-5A83-4085-9DBF-4EB6B2140AD0}"/>
              </a:ext>
            </a:extLst>
          </p:cNvPr>
          <p:cNvGrpSpPr/>
          <p:nvPr/>
        </p:nvGrpSpPr>
        <p:grpSpPr>
          <a:xfrm>
            <a:off x="2241536" y="3733800"/>
            <a:ext cx="4965728" cy="2162783"/>
            <a:chOff x="3725936" y="2743200"/>
            <a:chExt cx="4965728" cy="2162783"/>
          </a:xfrm>
        </p:grpSpPr>
        <p:pic>
          <p:nvPicPr>
            <p:cNvPr id="5" name="Picture 4">
              <a:extLst>
                <a:ext uri="{FF2B5EF4-FFF2-40B4-BE49-F238E27FC236}">
                  <a16:creationId xmlns:a16="http://schemas.microsoft.com/office/drawing/2014/main" id="{DD85E1F8-38C7-453C-8626-641E65EF62E9}"/>
                </a:ext>
              </a:extLst>
            </p:cNvPr>
            <p:cNvPicPr>
              <a:picLocks noChangeAspect="1"/>
            </p:cNvPicPr>
            <p:nvPr/>
          </p:nvPicPr>
          <p:blipFill>
            <a:blip r:embed="rId2"/>
            <a:stretch>
              <a:fillRect/>
            </a:stretch>
          </p:blipFill>
          <p:spPr>
            <a:xfrm>
              <a:off x="3725936" y="2743200"/>
              <a:ext cx="2206596" cy="2162783"/>
            </a:xfrm>
            <a:prstGeom prst="rect">
              <a:avLst/>
            </a:prstGeom>
          </p:spPr>
        </p:pic>
        <p:pic>
          <p:nvPicPr>
            <p:cNvPr id="6" name="Picture 5">
              <a:extLst>
                <a:ext uri="{FF2B5EF4-FFF2-40B4-BE49-F238E27FC236}">
                  <a16:creationId xmlns:a16="http://schemas.microsoft.com/office/drawing/2014/main" id="{F009C935-96B2-4754-BCE6-6012A605B506}"/>
                </a:ext>
              </a:extLst>
            </p:cNvPr>
            <p:cNvPicPr>
              <a:picLocks noChangeAspect="1"/>
            </p:cNvPicPr>
            <p:nvPr/>
          </p:nvPicPr>
          <p:blipFill>
            <a:blip r:embed="rId3"/>
            <a:stretch>
              <a:fillRect/>
            </a:stretch>
          </p:blipFill>
          <p:spPr>
            <a:xfrm>
              <a:off x="6469136" y="2743200"/>
              <a:ext cx="2222528" cy="2114987"/>
            </a:xfrm>
            <a:prstGeom prst="rect">
              <a:avLst/>
            </a:prstGeom>
          </p:spPr>
        </p:pic>
        <p:cxnSp>
          <p:nvCxnSpPr>
            <p:cNvPr id="8" name="Straight Arrow Connector 7">
              <a:extLst>
                <a:ext uri="{FF2B5EF4-FFF2-40B4-BE49-F238E27FC236}">
                  <a16:creationId xmlns:a16="http://schemas.microsoft.com/office/drawing/2014/main" id="{02709CBB-6057-4E36-BDA4-C21B9E0C3550}"/>
                </a:ext>
              </a:extLst>
            </p:cNvPr>
            <p:cNvCxnSpPr/>
            <p:nvPr/>
          </p:nvCxnSpPr>
          <p:spPr>
            <a:xfrm>
              <a:off x="5943600" y="3810000"/>
              <a:ext cx="381000" cy="0"/>
            </a:xfrm>
            <a:prstGeom prst="straightConnector1">
              <a:avLst/>
            </a:prstGeom>
            <a:ln w="53975">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2" name="AutoShape 4">
            <a:extLst>
              <a:ext uri="{FF2B5EF4-FFF2-40B4-BE49-F238E27FC236}">
                <a16:creationId xmlns:a16="http://schemas.microsoft.com/office/drawing/2014/main" id="{52132D9F-F539-4B3B-8A22-B7CD9B59DD4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953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Detection Methods</a:t>
            </a:r>
          </a:p>
        </p:txBody>
      </p:sp>
      <p:sp>
        <p:nvSpPr>
          <p:cNvPr id="3" name="Content Placeholder 2"/>
          <p:cNvSpPr>
            <a:spLocks noGrp="1"/>
          </p:cNvSpPr>
          <p:nvPr>
            <p:ph idx="1"/>
          </p:nvPr>
        </p:nvSpPr>
        <p:spPr/>
        <p:txBody>
          <a:bodyPr>
            <a:normAutofit/>
          </a:bodyPr>
          <a:lstStyle/>
          <a:p>
            <a:r>
              <a:rPr lang="en-US" dirty="0"/>
              <a:t>Image interpretation (visual)</a:t>
            </a:r>
          </a:p>
          <a:p>
            <a:r>
              <a:rPr lang="en-US" dirty="0"/>
              <a:t>Two-date (image differencing)</a:t>
            </a:r>
          </a:p>
          <a:p>
            <a:r>
              <a:rPr lang="en-US" dirty="0"/>
              <a:t>Modeling (classify change)</a:t>
            </a:r>
          </a:p>
          <a:p>
            <a:r>
              <a:rPr lang="en-US" dirty="0"/>
              <a:t>Multidate time series</a:t>
            </a:r>
          </a:p>
          <a:p>
            <a:pPr lvl="1"/>
            <a:r>
              <a:rPr lang="en-US" dirty="0"/>
              <a:t>Analysis of spectral/temporal trajectories</a:t>
            </a:r>
          </a:p>
          <a:p>
            <a:pPr lvl="1"/>
            <a:r>
              <a:rPr lang="en-US" i="1" dirty="0"/>
              <a:t>Includes methods covered in this course </a:t>
            </a:r>
            <a:endParaRPr lang="en-US" dirty="0"/>
          </a:p>
        </p:txBody>
      </p:sp>
      <p:sp>
        <p:nvSpPr>
          <p:cNvPr id="4" name="Rectangle 3">
            <a:extLst>
              <a:ext uri="{FF2B5EF4-FFF2-40B4-BE49-F238E27FC236}">
                <a16:creationId xmlns:a16="http://schemas.microsoft.com/office/drawing/2014/main" id="{4FD489D1-73BA-4F00-B394-C069F03E8ECD}"/>
              </a:ext>
            </a:extLst>
          </p:cNvPr>
          <p:cNvSpPr/>
          <p:nvPr/>
        </p:nvSpPr>
        <p:spPr>
          <a:xfrm>
            <a:off x="457200" y="3200400"/>
            <a:ext cx="7467600" cy="1828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615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 representing healthy green vegetation's response across the electromagnetic spect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2456333"/>
            <a:ext cx="8023031" cy="4096867"/>
          </a:xfrm>
          <a:prstGeom prst="rect">
            <a:avLst/>
          </a:prstGeom>
        </p:spPr>
      </p:pic>
      <p:sp>
        <p:nvSpPr>
          <p:cNvPr id="6" name="Title 1">
            <a:extLst>
              <a:ext uri="{FF2B5EF4-FFF2-40B4-BE49-F238E27FC236}">
                <a16:creationId xmlns:a16="http://schemas.microsoft.com/office/drawing/2014/main" id="{FB6F20B1-0E70-48E7-B2CA-22B7F5970791}"/>
              </a:ext>
            </a:extLst>
          </p:cNvPr>
          <p:cNvSpPr txBox="1">
            <a:spLocks/>
          </p:cNvSpPr>
          <p:nvPr/>
        </p:nvSpPr>
        <p:spPr>
          <a:xfrm>
            <a:off x="609600" y="457200"/>
            <a:ext cx="8229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a:cs typeface="Calibri" panose="020F0502020204030204" pitchFamily="34" charset="0"/>
              </a:rPr>
              <a:t>Review of Spectral Signatures</a:t>
            </a:r>
            <a:endParaRPr lang="en-US" dirty="0">
              <a:cs typeface="Calibri" panose="020F0502020204030204" pitchFamily="34" charset="0"/>
            </a:endParaRPr>
          </a:p>
        </p:txBody>
      </p:sp>
    </p:spTree>
    <p:extLst>
      <p:ext uri="{BB962C8B-B14F-4D97-AF65-F5344CB8AC3E}">
        <p14:creationId xmlns:p14="http://schemas.microsoft.com/office/powerpoint/2010/main" val="314744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Review of Spectral Signatures</a:t>
            </a:r>
          </a:p>
        </p:txBody>
      </p:sp>
      <p:pic>
        <p:nvPicPr>
          <p:cNvPr id="4" name="Picture 3" descr="Graphic representing healthy green vegetation's spectral response compared to the response in bare soil and clear w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32" y="2438400"/>
            <a:ext cx="8016935" cy="4096867"/>
          </a:xfrm>
          <a:prstGeom prst="rect">
            <a:avLst/>
          </a:prstGeom>
        </p:spPr>
      </p:pic>
    </p:spTree>
    <p:extLst>
      <p:ext uri="{BB962C8B-B14F-4D97-AF65-F5344CB8AC3E}">
        <p14:creationId xmlns:p14="http://schemas.microsoft.com/office/powerpoint/2010/main" val="256903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52C0-D6F9-4B00-882B-6CE57494761D}"/>
              </a:ext>
            </a:extLst>
          </p:cNvPr>
          <p:cNvSpPr>
            <a:spLocks noGrp="1"/>
          </p:cNvSpPr>
          <p:nvPr>
            <p:ph type="title"/>
          </p:nvPr>
        </p:nvSpPr>
        <p:spPr/>
        <p:txBody>
          <a:bodyPr/>
          <a:lstStyle/>
          <a:p>
            <a:r>
              <a:rPr lang="en-US" dirty="0"/>
              <a:t>Change mapping is complicated</a:t>
            </a:r>
          </a:p>
        </p:txBody>
      </p:sp>
      <p:sp>
        <p:nvSpPr>
          <p:cNvPr id="3" name="Content Placeholder 2">
            <a:extLst>
              <a:ext uri="{FF2B5EF4-FFF2-40B4-BE49-F238E27FC236}">
                <a16:creationId xmlns:a16="http://schemas.microsoft.com/office/drawing/2014/main" id="{A4C7A7CB-5261-4E7F-93D3-DF9957F0B348}"/>
              </a:ext>
            </a:extLst>
          </p:cNvPr>
          <p:cNvSpPr>
            <a:spLocks noGrp="1"/>
          </p:cNvSpPr>
          <p:nvPr>
            <p:ph idx="1"/>
          </p:nvPr>
        </p:nvSpPr>
        <p:spPr/>
        <p:txBody>
          <a:bodyPr/>
          <a:lstStyle/>
          <a:p>
            <a:r>
              <a:rPr lang="en-US" dirty="0"/>
              <a:t>Change is usually a continual process operating on multiple timescales</a:t>
            </a:r>
          </a:p>
          <a:p>
            <a:pPr lvl="1"/>
            <a:r>
              <a:rPr lang="en-US" dirty="0"/>
              <a:t>Time series imagery can help us capture these dynamics provided we can analyze them</a:t>
            </a:r>
          </a:p>
        </p:txBody>
      </p:sp>
      <p:pic>
        <p:nvPicPr>
          <p:cNvPr id="6" name="Picture 5">
            <a:extLst>
              <a:ext uri="{FF2B5EF4-FFF2-40B4-BE49-F238E27FC236}">
                <a16:creationId xmlns:a16="http://schemas.microsoft.com/office/drawing/2014/main" id="{A0D29908-788C-4BDF-99AD-138A64BDD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3429000"/>
            <a:ext cx="3390900" cy="3305175"/>
          </a:xfrm>
          <a:prstGeom prst="rect">
            <a:avLst/>
          </a:prstGeom>
        </p:spPr>
      </p:pic>
    </p:spTree>
    <p:extLst>
      <p:ext uri="{BB962C8B-B14F-4D97-AF65-F5344CB8AC3E}">
        <p14:creationId xmlns:p14="http://schemas.microsoft.com/office/powerpoint/2010/main" val="64747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F4359DDF-FD1B-4E43-882B-9F9F5B66876B}"/>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929407" y="2438400"/>
            <a:ext cx="5004793" cy="4393096"/>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Temporal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86436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D59781B-4B63-48F7-8D04-C5BBAA5B7F99}"/>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2043113" y="2578100"/>
            <a:ext cx="4814888" cy="4279900"/>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Spatial &amp; spectral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72252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BC0-0333-42D2-A280-641C8849B49D}"/>
              </a:ext>
            </a:extLst>
          </p:cNvPr>
          <p:cNvSpPr>
            <a:spLocks noGrp="1"/>
          </p:cNvSpPr>
          <p:nvPr>
            <p:ph type="title"/>
          </p:nvPr>
        </p:nvSpPr>
        <p:spPr/>
        <p:txBody>
          <a:bodyPr/>
          <a:lstStyle/>
          <a:p>
            <a:r>
              <a:rPr lang="en-US" dirty="0"/>
              <a:t>Change &amp; ecology are complex</a:t>
            </a:r>
          </a:p>
        </p:txBody>
      </p:sp>
      <p:sp>
        <p:nvSpPr>
          <p:cNvPr id="3" name="Content Placeholder 2">
            <a:extLst>
              <a:ext uri="{FF2B5EF4-FFF2-40B4-BE49-F238E27FC236}">
                <a16:creationId xmlns:a16="http://schemas.microsoft.com/office/drawing/2014/main" id="{E05ECD7D-7BA8-446A-BE05-9D183E86B3B9}"/>
              </a:ext>
            </a:extLst>
          </p:cNvPr>
          <p:cNvSpPr>
            <a:spLocks noGrp="1"/>
          </p:cNvSpPr>
          <p:nvPr>
            <p:ph idx="1"/>
          </p:nvPr>
        </p:nvSpPr>
        <p:spPr/>
        <p:txBody>
          <a:bodyPr/>
          <a:lstStyle/>
          <a:p>
            <a:pPr marL="0" indent="0">
              <a:buNone/>
            </a:pPr>
            <a:r>
              <a:rPr lang="en-US" dirty="0"/>
              <a:t>“Conventional single date (PI) and multi-date approaches have been missing the full picture”</a:t>
            </a:r>
          </a:p>
        </p:txBody>
      </p:sp>
      <p:pic>
        <p:nvPicPr>
          <p:cNvPr id="6" name="Picture 5">
            <a:extLst>
              <a:ext uri="{FF2B5EF4-FFF2-40B4-BE49-F238E27FC236}">
                <a16:creationId xmlns:a16="http://schemas.microsoft.com/office/drawing/2014/main" id="{D4B71147-540D-4F78-AEA6-514DE275C589}"/>
              </a:ext>
            </a:extLst>
          </p:cNvPr>
          <p:cNvPicPr>
            <a:picLocks noChangeAspect="1"/>
          </p:cNvPicPr>
          <p:nvPr/>
        </p:nvPicPr>
        <p:blipFill>
          <a:blip r:embed="rId3"/>
          <a:stretch>
            <a:fillRect/>
          </a:stretch>
        </p:blipFill>
        <p:spPr>
          <a:xfrm>
            <a:off x="432881" y="3200400"/>
            <a:ext cx="8496300" cy="2914650"/>
          </a:xfrm>
          <a:prstGeom prst="rect">
            <a:avLst/>
          </a:prstGeom>
        </p:spPr>
      </p:pic>
      <p:sp>
        <p:nvSpPr>
          <p:cNvPr id="7" name="TextBox 6">
            <a:extLst>
              <a:ext uri="{FF2B5EF4-FFF2-40B4-BE49-F238E27FC236}">
                <a16:creationId xmlns:a16="http://schemas.microsoft.com/office/drawing/2014/main" id="{CF6A3643-022D-43A3-83AB-007470BA9777}"/>
              </a:ext>
            </a:extLst>
          </p:cNvPr>
          <p:cNvSpPr txBox="1"/>
          <p:nvPr/>
        </p:nvSpPr>
        <p:spPr>
          <a:xfrm>
            <a:off x="432881" y="6115050"/>
            <a:ext cx="8863519" cy="307777"/>
          </a:xfrm>
          <a:prstGeom prst="rect">
            <a:avLst/>
          </a:prstGeom>
          <a:noFill/>
        </p:spPr>
        <p:txBody>
          <a:bodyPr wrap="square" rtlCol="0">
            <a:spAutoFit/>
          </a:bodyPr>
          <a:lstStyle/>
          <a:p>
            <a:r>
              <a:rPr lang="en-US" sz="1400" dirty="0" err="1"/>
              <a:t>Hermosilla</a:t>
            </a:r>
            <a:r>
              <a:rPr lang="en-US" sz="1400" dirty="0"/>
              <a:t> et al 2016 https://doi.org/10.1080/17538947.2016.1187673</a:t>
            </a:r>
          </a:p>
        </p:txBody>
      </p:sp>
    </p:spTree>
    <p:extLst>
      <p:ext uri="{BB962C8B-B14F-4D97-AF65-F5344CB8AC3E}">
        <p14:creationId xmlns:p14="http://schemas.microsoft.com/office/powerpoint/2010/main" val="246177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SA’s Earth Science Satellite Fleet">
            <a:extLst>
              <a:ext uri="{FF2B5EF4-FFF2-40B4-BE49-F238E27FC236}">
                <a16:creationId xmlns:a16="http://schemas.microsoft.com/office/drawing/2014/main" id="{87A7128F-8C2F-4602-8150-E1F429996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34808"/>
            <a:ext cx="4876800"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Modern methods</a:t>
            </a:r>
          </a:p>
        </p:txBody>
      </p:sp>
      <p:sp>
        <p:nvSpPr>
          <p:cNvPr id="3" name="Content Placeholder 2"/>
          <p:cNvSpPr>
            <a:spLocks noGrp="1"/>
          </p:cNvSpPr>
          <p:nvPr>
            <p:ph idx="1"/>
          </p:nvPr>
        </p:nvSpPr>
        <p:spPr/>
        <p:txBody>
          <a:bodyPr>
            <a:normAutofit/>
          </a:bodyPr>
          <a:lstStyle/>
          <a:p>
            <a:r>
              <a:rPr lang="en-US" dirty="0"/>
              <a:t>Methods evolve to leverage more data</a:t>
            </a:r>
          </a:p>
          <a:p>
            <a:pPr lvl="1"/>
            <a:r>
              <a:rPr lang="en-US" i="1" dirty="0"/>
              <a:t>In the past, computing power and data storage were largely limiting factors but no more… </a:t>
            </a:r>
          </a:p>
        </p:txBody>
      </p:sp>
      <p:sp>
        <p:nvSpPr>
          <p:cNvPr id="4" name="TextBox 3">
            <a:extLst>
              <a:ext uri="{FF2B5EF4-FFF2-40B4-BE49-F238E27FC236}">
                <a16:creationId xmlns:a16="http://schemas.microsoft.com/office/drawing/2014/main" id="{7537363C-6536-4089-8DD8-6728F41DF3B5}"/>
              </a:ext>
            </a:extLst>
          </p:cNvPr>
          <p:cNvSpPr txBox="1"/>
          <p:nvPr/>
        </p:nvSpPr>
        <p:spPr>
          <a:xfrm>
            <a:off x="4229100" y="6248400"/>
            <a:ext cx="3429000" cy="307777"/>
          </a:xfrm>
          <a:prstGeom prst="rect">
            <a:avLst/>
          </a:prstGeom>
          <a:noFill/>
        </p:spPr>
        <p:txBody>
          <a:bodyPr wrap="square" rtlCol="0">
            <a:spAutoFit/>
          </a:bodyPr>
          <a:lstStyle/>
          <a:p>
            <a:r>
              <a:rPr lang="en-US" sz="1400" dirty="0"/>
              <a:t>earthobservatory.nasa.gov</a:t>
            </a:r>
          </a:p>
        </p:txBody>
      </p:sp>
    </p:spTree>
    <p:extLst>
      <p:ext uri="{BB962C8B-B14F-4D97-AF65-F5344CB8AC3E}">
        <p14:creationId xmlns:p14="http://schemas.microsoft.com/office/powerpoint/2010/main" val="331881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457200" y="1447800"/>
            <a:ext cx="4724400" cy="5029200"/>
          </a:xfrm>
        </p:spPr>
        <p:txBody>
          <a:bodyPr>
            <a:normAutofit/>
          </a:bodyPr>
          <a:lstStyle/>
          <a:p>
            <a:r>
              <a:rPr lang="en-US" dirty="0"/>
              <a:t>Adobe Connect</a:t>
            </a:r>
          </a:p>
          <a:p>
            <a:pPr lvl="1"/>
            <a:r>
              <a:rPr lang="en-US" dirty="0"/>
              <a:t>Quick orientation to interface</a:t>
            </a:r>
          </a:p>
          <a:p>
            <a:r>
              <a:rPr lang="en-US" dirty="0"/>
              <a:t>Please dial *6 to mute your phone</a:t>
            </a:r>
          </a:p>
          <a:p>
            <a:pPr lvl="1"/>
            <a:r>
              <a:rPr lang="en-US" dirty="0"/>
              <a:t>Question or comment?</a:t>
            </a:r>
          </a:p>
          <a:p>
            <a:pPr lvl="2"/>
            <a:r>
              <a:rPr lang="en-US" dirty="0"/>
              <a:t>Un-mute by dialing *6 again</a:t>
            </a:r>
          </a:p>
          <a:p>
            <a:pPr lvl="2"/>
            <a:r>
              <a:rPr lang="en-US" dirty="0"/>
              <a:t>“Raise” your hand</a:t>
            </a:r>
          </a:p>
          <a:p>
            <a:pPr lvl="2"/>
            <a:r>
              <a:rPr lang="en-US" dirty="0"/>
              <a:t>Send a chat</a:t>
            </a:r>
          </a:p>
        </p:txBody>
      </p:sp>
      <p:pic>
        <p:nvPicPr>
          <p:cNvPr id="4" name="Picture 2" descr="screen capture of the adobe connect user interaction options"/>
          <p:cNvPicPr>
            <a:picLocks noChangeAspect="1" noChangeArrowheads="1"/>
          </p:cNvPicPr>
          <p:nvPr/>
        </p:nvPicPr>
        <p:blipFill rotWithShape="1">
          <a:blip r:embed="rId3">
            <a:extLst>
              <a:ext uri="{28A0092B-C50C-407E-A947-70E740481C1C}">
                <a14:useLocalDpi xmlns:a14="http://schemas.microsoft.com/office/drawing/2010/main" val="0"/>
              </a:ext>
            </a:extLst>
          </a:blip>
          <a:srcRect r="72352" b="55769"/>
          <a:stretch/>
        </p:blipFill>
        <p:spPr bwMode="auto">
          <a:xfrm>
            <a:off x="5562600" y="1828800"/>
            <a:ext cx="3353452" cy="301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60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6FA5-D4C6-4539-BDFC-ED0C79A79A04}"/>
              </a:ext>
            </a:extLst>
          </p:cNvPr>
          <p:cNvSpPr>
            <a:spLocks noGrp="1"/>
          </p:cNvSpPr>
          <p:nvPr>
            <p:ph type="title"/>
          </p:nvPr>
        </p:nvSpPr>
        <p:spPr/>
        <p:txBody>
          <a:bodyPr/>
          <a:lstStyle/>
          <a:p>
            <a:r>
              <a:rPr lang="en-US" dirty="0"/>
              <a:t>Satellite time series</a:t>
            </a:r>
          </a:p>
        </p:txBody>
      </p:sp>
      <p:sp>
        <p:nvSpPr>
          <p:cNvPr id="3" name="Content Placeholder 2">
            <a:extLst>
              <a:ext uri="{FF2B5EF4-FFF2-40B4-BE49-F238E27FC236}">
                <a16:creationId xmlns:a16="http://schemas.microsoft.com/office/drawing/2014/main" id="{DC40C553-E621-4483-9023-9EB83BCA7E42}"/>
              </a:ext>
            </a:extLst>
          </p:cNvPr>
          <p:cNvSpPr>
            <a:spLocks noGrp="1"/>
          </p:cNvSpPr>
          <p:nvPr>
            <p:ph idx="1"/>
          </p:nvPr>
        </p:nvSpPr>
        <p:spPr/>
        <p:txBody>
          <a:bodyPr/>
          <a:lstStyle/>
          <a:p>
            <a:r>
              <a:rPr lang="en-US" dirty="0"/>
              <a:t>Modern methods can capture the bigger and more complex ecological picture thanks to: </a:t>
            </a:r>
          </a:p>
          <a:p>
            <a:pPr lvl="1"/>
            <a:r>
              <a:rPr lang="en-US" dirty="0"/>
              <a:t>Data availability</a:t>
            </a:r>
          </a:p>
          <a:p>
            <a:pPr lvl="2"/>
            <a:r>
              <a:rPr lang="en-US" dirty="0"/>
              <a:t>Landsat (30+ years)</a:t>
            </a:r>
          </a:p>
          <a:p>
            <a:pPr lvl="2"/>
            <a:r>
              <a:rPr lang="en-US" dirty="0"/>
              <a:t>MODIS (18+ years)</a:t>
            </a:r>
          </a:p>
          <a:p>
            <a:pPr lvl="1"/>
            <a:r>
              <a:rPr lang="en-US" dirty="0"/>
              <a:t>Computing power and cloud-based platforms like Google Earth Engine</a:t>
            </a:r>
          </a:p>
        </p:txBody>
      </p:sp>
    </p:spTree>
    <p:extLst>
      <p:ext uri="{BB962C8B-B14F-4D97-AF65-F5344CB8AC3E}">
        <p14:creationId xmlns:p14="http://schemas.microsoft.com/office/powerpoint/2010/main" val="120519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1236BFB-480D-41F6-A8D3-8E85B0B35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9" y="1103421"/>
            <a:ext cx="8005759" cy="53343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0B65A0-88C1-416B-958E-E3EC5322DD4E}"/>
              </a:ext>
            </a:extLst>
          </p:cNvPr>
          <p:cNvSpPr>
            <a:spLocks noGrp="1"/>
          </p:cNvSpPr>
          <p:nvPr>
            <p:ph type="title"/>
          </p:nvPr>
        </p:nvSpPr>
        <p:spPr/>
        <p:txBody>
          <a:bodyPr/>
          <a:lstStyle/>
          <a:p>
            <a:r>
              <a:rPr lang="en-US" dirty="0"/>
              <a:t>Earth Engine</a:t>
            </a:r>
          </a:p>
        </p:txBody>
      </p:sp>
      <p:sp>
        <p:nvSpPr>
          <p:cNvPr id="4" name="Rectangle 3">
            <a:extLst>
              <a:ext uri="{FF2B5EF4-FFF2-40B4-BE49-F238E27FC236}">
                <a16:creationId xmlns:a16="http://schemas.microsoft.com/office/drawing/2014/main" id="{5AEAD017-DB3A-460C-A117-49DF026357DC}"/>
              </a:ext>
            </a:extLst>
          </p:cNvPr>
          <p:cNvSpPr/>
          <p:nvPr/>
        </p:nvSpPr>
        <p:spPr>
          <a:xfrm>
            <a:off x="4491145" y="3401286"/>
            <a:ext cx="205248" cy="369332"/>
          </a:xfrm>
          <a:prstGeom prst="rect">
            <a:avLst/>
          </a:prstGeom>
        </p:spPr>
        <p:txBody>
          <a:bodyPr wrap="square">
            <a:spAutoFit/>
          </a:bodyPr>
          <a:lstStyle/>
          <a:p>
            <a:r>
              <a:rPr lang="en-US" dirty="0"/>
              <a:t> </a:t>
            </a:r>
          </a:p>
        </p:txBody>
      </p:sp>
      <p:sp>
        <p:nvSpPr>
          <p:cNvPr id="6" name="TextBox 5">
            <a:extLst>
              <a:ext uri="{FF2B5EF4-FFF2-40B4-BE49-F238E27FC236}">
                <a16:creationId xmlns:a16="http://schemas.microsoft.com/office/drawing/2014/main" id="{122F51AA-A281-432F-8532-B4FCB7EC359E}"/>
              </a:ext>
            </a:extLst>
          </p:cNvPr>
          <p:cNvSpPr txBox="1"/>
          <p:nvPr/>
        </p:nvSpPr>
        <p:spPr>
          <a:xfrm>
            <a:off x="4491144" y="6553200"/>
            <a:ext cx="4881455" cy="369332"/>
          </a:xfrm>
          <a:prstGeom prst="rect">
            <a:avLst/>
          </a:prstGeom>
          <a:noFill/>
        </p:spPr>
        <p:txBody>
          <a:bodyPr wrap="square" rtlCol="0">
            <a:spAutoFit/>
          </a:bodyPr>
          <a:lstStyle/>
          <a:p>
            <a:r>
              <a:rPr lang="en-US" dirty="0"/>
              <a:t>Slide and photo credit: Google Earth Engine</a:t>
            </a:r>
          </a:p>
        </p:txBody>
      </p:sp>
      <p:sp>
        <p:nvSpPr>
          <p:cNvPr id="5" name="Content Placeholder 4">
            <a:extLst>
              <a:ext uri="{FF2B5EF4-FFF2-40B4-BE49-F238E27FC236}">
                <a16:creationId xmlns:a16="http://schemas.microsoft.com/office/drawing/2014/main" id="{AA83E3F9-D392-4AB5-924A-DA2651238E3F}"/>
              </a:ext>
            </a:extLst>
          </p:cNvPr>
          <p:cNvSpPr>
            <a:spLocks noGrp="1"/>
          </p:cNvSpPr>
          <p:nvPr>
            <p:ph sz="half" idx="1"/>
          </p:nvPr>
        </p:nvSpPr>
        <p:spPr>
          <a:xfrm>
            <a:off x="1676400" y="3886004"/>
            <a:ext cx="5867399" cy="2258482"/>
          </a:xfrm>
          <a:solidFill>
            <a:schemeClr val="bg1">
              <a:lumMod val="50000"/>
            </a:schemeClr>
          </a:solidFill>
        </p:spPr>
        <p:txBody>
          <a:bodyPr>
            <a:normAutofit/>
          </a:bodyPr>
          <a:lstStyle/>
          <a:p>
            <a:r>
              <a:rPr lang="en-US" dirty="0">
                <a:solidFill>
                  <a:schemeClr val="bg1"/>
                </a:solidFill>
              </a:rPr>
              <a:t>Massive computation</a:t>
            </a:r>
          </a:p>
          <a:p>
            <a:r>
              <a:rPr lang="en-US" dirty="0">
                <a:solidFill>
                  <a:schemeClr val="bg1"/>
                </a:solidFill>
              </a:rPr>
              <a:t>Scientific algorithms</a:t>
            </a:r>
          </a:p>
          <a:p>
            <a:r>
              <a:rPr lang="en-US" dirty="0">
                <a:solidFill>
                  <a:schemeClr val="bg1"/>
                </a:solidFill>
              </a:rPr>
              <a:t>Customized for geospatial data</a:t>
            </a:r>
          </a:p>
          <a:p>
            <a:r>
              <a:rPr lang="en-US" dirty="0">
                <a:solidFill>
                  <a:schemeClr val="bg1"/>
                </a:solidFill>
              </a:rPr>
              <a:t>APIs for developers</a:t>
            </a:r>
          </a:p>
        </p:txBody>
      </p:sp>
    </p:spTree>
    <p:extLst>
      <p:ext uri="{BB962C8B-B14F-4D97-AF65-F5344CB8AC3E}">
        <p14:creationId xmlns:p14="http://schemas.microsoft.com/office/powerpoint/2010/main" val="3271194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EE?</a:t>
            </a:r>
          </a:p>
        </p:txBody>
      </p:sp>
      <p:sp>
        <p:nvSpPr>
          <p:cNvPr id="3" name="Content Placeholder 2"/>
          <p:cNvSpPr>
            <a:spLocks noGrp="1"/>
          </p:cNvSpPr>
          <p:nvPr>
            <p:ph idx="1"/>
          </p:nvPr>
        </p:nvSpPr>
        <p:spPr/>
        <p:txBody>
          <a:bodyPr>
            <a:normAutofit/>
          </a:bodyPr>
          <a:lstStyle/>
          <a:p>
            <a:r>
              <a:rPr lang="en-US" dirty="0"/>
              <a:t>“Cloud-based platform for planetary-scale environmental data analysis.”</a:t>
            </a:r>
          </a:p>
          <a:p>
            <a:r>
              <a:rPr lang="en-US" dirty="0"/>
              <a:t>Data, computing power, API’s and a code editor</a:t>
            </a:r>
          </a:p>
          <a:p>
            <a:r>
              <a:rPr lang="en-US" dirty="0"/>
              <a:t>What that means:</a:t>
            </a:r>
          </a:p>
          <a:p>
            <a:pPr lvl="2"/>
            <a:r>
              <a:rPr lang="en-US" dirty="0"/>
              <a:t>Access to analytical tools and the flexibility to create your own</a:t>
            </a:r>
          </a:p>
          <a:p>
            <a:pPr lvl="2"/>
            <a:r>
              <a:rPr lang="en-US" dirty="0"/>
              <a:t>Advanced change detection methods available as algorithms in EE</a:t>
            </a:r>
          </a:p>
        </p:txBody>
      </p:sp>
      <p:sp>
        <p:nvSpPr>
          <p:cNvPr id="4" name="Rectangle 3">
            <a:extLst>
              <a:ext uri="{FF2B5EF4-FFF2-40B4-BE49-F238E27FC236}">
                <a16:creationId xmlns:a16="http://schemas.microsoft.com/office/drawing/2014/main" id="{0A53E9A5-66CA-42AD-B2EA-DB091AC625A0}"/>
              </a:ext>
            </a:extLst>
          </p:cNvPr>
          <p:cNvSpPr/>
          <p:nvPr/>
        </p:nvSpPr>
        <p:spPr>
          <a:xfrm>
            <a:off x="3886200" y="5486401"/>
            <a:ext cx="4419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Keep only one of these: this or the next</a:t>
            </a:r>
          </a:p>
        </p:txBody>
      </p:sp>
    </p:spTree>
    <p:extLst>
      <p:ext uri="{BB962C8B-B14F-4D97-AF65-F5344CB8AC3E}">
        <p14:creationId xmlns:p14="http://schemas.microsoft.com/office/powerpoint/2010/main" val="311769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C01F-4D7C-437E-82B1-DD1F6CF5A665}"/>
              </a:ext>
            </a:extLst>
          </p:cNvPr>
          <p:cNvSpPr>
            <a:spLocks noGrp="1"/>
          </p:cNvSpPr>
          <p:nvPr>
            <p:ph type="title"/>
          </p:nvPr>
        </p:nvSpPr>
        <p:spPr/>
        <p:txBody>
          <a:bodyPr/>
          <a:lstStyle/>
          <a:p>
            <a:r>
              <a:rPr lang="en-US" dirty="0"/>
              <a:t>What is Earth Engine?</a:t>
            </a:r>
          </a:p>
        </p:txBody>
      </p:sp>
      <p:sp>
        <p:nvSpPr>
          <p:cNvPr id="3" name="Content Placeholder 2">
            <a:extLst>
              <a:ext uri="{FF2B5EF4-FFF2-40B4-BE49-F238E27FC236}">
                <a16:creationId xmlns:a16="http://schemas.microsoft.com/office/drawing/2014/main" id="{CD48C466-016E-417B-97AF-BABFC50AAA16}"/>
              </a:ext>
            </a:extLst>
          </p:cNvPr>
          <p:cNvSpPr>
            <a:spLocks noGrp="1"/>
          </p:cNvSpPr>
          <p:nvPr>
            <p:ph idx="1"/>
          </p:nvPr>
        </p:nvSpPr>
        <p:spPr/>
        <p:txBody>
          <a:bodyPr>
            <a:normAutofit/>
          </a:bodyPr>
          <a:lstStyle/>
          <a:p>
            <a:pPr lvl="1"/>
            <a:r>
              <a:rPr lang="en-US" dirty="0"/>
              <a:t>Google's platform for scientific analysis of large-scale Earth observation data</a:t>
            </a:r>
          </a:p>
          <a:p>
            <a:pPr marL="274320" lvl="1" indent="0">
              <a:buNone/>
            </a:pPr>
            <a:endParaRPr lang="en-US" dirty="0"/>
          </a:p>
          <a:p>
            <a:pPr lvl="1"/>
            <a:r>
              <a:rPr lang="en-US" dirty="0"/>
              <a:t>Two major components: </a:t>
            </a:r>
          </a:p>
          <a:p>
            <a:pPr lvl="2"/>
            <a:r>
              <a:rPr lang="en-US" dirty="0"/>
              <a:t>A collection of scientific data</a:t>
            </a:r>
          </a:p>
          <a:p>
            <a:pPr lvl="2"/>
            <a:r>
              <a:rPr lang="en-US" dirty="0"/>
              <a:t>The computational power to work with data at large scales</a:t>
            </a:r>
          </a:p>
          <a:p>
            <a:pPr marL="548640" lvl="2" indent="0">
              <a:buNone/>
            </a:pPr>
            <a:endParaRPr lang="en-US" dirty="0"/>
          </a:p>
          <a:p>
            <a:pPr lvl="1"/>
            <a:r>
              <a:rPr lang="en-US" dirty="0"/>
              <a:t>API provides an interface through which you express operations for Earth Engine to perform</a:t>
            </a:r>
          </a:p>
        </p:txBody>
      </p:sp>
      <p:sp>
        <p:nvSpPr>
          <p:cNvPr id="4" name="TextBox 3">
            <a:extLst>
              <a:ext uri="{FF2B5EF4-FFF2-40B4-BE49-F238E27FC236}">
                <a16:creationId xmlns:a16="http://schemas.microsoft.com/office/drawing/2014/main" id="{DDA22CCD-4C8A-4320-A41B-419415F29A49}"/>
              </a:ext>
            </a:extLst>
          </p:cNvPr>
          <p:cNvSpPr txBox="1"/>
          <p:nvPr/>
        </p:nvSpPr>
        <p:spPr>
          <a:xfrm>
            <a:off x="4419600" y="6532418"/>
            <a:ext cx="4805256" cy="369332"/>
          </a:xfrm>
          <a:prstGeom prst="rect">
            <a:avLst/>
          </a:prstGeom>
          <a:noFill/>
        </p:spPr>
        <p:txBody>
          <a:bodyPr wrap="square" rtlCol="0">
            <a:spAutoFit/>
          </a:bodyPr>
          <a:lstStyle/>
          <a:p>
            <a:r>
              <a:rPr lang="en-US" dirty="0"/>
              <a:t>Slide adapted from Google Earth Engine</a:t>
            </a:r>
          </a:p>
        </p:txBody>
      </p:sp>
    </p:spTree>
    <p:extLst>
      <p:ext uri="{BB962C8B-B14F-4D97-AF65-F5344CB8AC3E}">
        <p14:creationId xmlns:p14="http://schemas.microsoft.com/office/powerpoint/2010/main" val="364797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4A7E-20C6-403A-8388-361434D2BFCF}"/>
              </a:ext>
            </a:extLst>
          </p:cNvPr>
          <p:cNvSpPr>
            <a:spLocks noGrp="1"/>
          </p:cNvSpPr>
          <p:nvPr>
            <p:ph type="title"/>
          </p:nvPr>
        </p:nvSpPr>
        <p:spPr/>
        <p:txBody>
          <a:bodyPr/>
          <a:lstStyle/>
          <a:p>
            <a:r>
              <a:rPr lang="en-US" dirty="0"/>
              <a:t>Earth Engine Components</a:t>
            </a:r>
          </a:p>
        </p:txBody>
      </p:sp>
      <p:sp>
        <p:nvSpPr>
          <p:cNvPr id="5" name="Rectangle 4">
            <a:extLst>
              <a:ext uri="{FF2B5EF4-FFF2-40B4-BE49-F238E27FC236}">
                <a16:creationId xmlns:a16="http://schemas.microsoft.com/office/drawing/2014/main" id="{E166AEA5-FCD9-4507-99F6-AD7D85E98B8E}"/>
              </a:ext>
            </a:extLst>
          </p:cNvPr>
          <p:cNvSpPr/>
          <p:nvPr/>
        </p:nvSpPr>
        <p:spPr>
          <a:xfrm>
            <a:off x="4447606" y="3244334"/>
            <a:ext cx="733993" cy="369332"/>
          </a:xfrm>
          <a:prstGeom prst="rect">
            <a:avLst/>
          </a:prstGeom>
        </p:spPr>
        <p:txBody>
          <a:bodyPr wrap="square">
            <a:spAutoFit/>
          </a:bodyPr>
          <a:lstStyle/>
          <a:p>
            <a:r>
              <a:rPr lang="en-US" dirty="0"/>
              <a:t> </a:t>
            </a:r>
          </a:p>
        </p:txBody>
      </p:sp>
      <p:pic>
        <p:nvPicPr>
          <p:cNvPr id="10" name="Picture 9" descr="A close up of a logo&#10;&#10;Description automatically generated">
            <a:extLst>
              <a:ext uri="{FF2B5EF4-FFF2-40B4-BE49-F238E27FC236}">
                <a16:creationId xmlns:a16="http://schemas.microsoft.com/office/drawing/2014/main" id="{01A44341-3C84-4EB4-A6EA-EDAF6BADA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807" y="1495081"/>
            <a:ext cx="1534386" cy="1534386"/>
          </a:xfrm>
          <a:prstGeom prst="rect">
            <a:avLst/>
          </a:prstGeom>
        </p:spPr>
      </p:pic>
      <p:pic>
        <p:nvPicPr>
          <p:cNvPr id="12" name="Picture 11" descr="A close up of a sign&#10;&#10;Description automatically generated">
            <a:extLst>
              <a:ext uri="{FF2B5EF4-FFF2-40B4-BE49-F238E27FC236}">
                <a16:creationId xmlns:a16="http://schemas.microsoft.com/office/drawing/2014/main" id="{198DC256-34FB-4CE8-A6BF-9BC55DE2E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429" y="1641130"/>
            <a:ext cx="1388337" cy="1388337"/>
          </a:xfrm>
          <a:prstGeom prst="rect">
            <a:avLst/>
          </a:prstGeom>
        </p:spPr>
      </p:pic>
      <p:sp>
        <p:nvSpPr>
          <p:cNvPr id="13" name="TextBox 12">
            <a:extLst>
              <a:ext uri="{FF2B5EF4-FFF2-40B4-BE49-F238E27FC236}">
                <a16:creationId xmlns:a16="http://schemas.microsoft.com/office/drawing/2014/main" id="{5A833ABF-0277-480A-A347-BECB4F949EEB}"/>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4"/>
              </a:rPr>
              <a:t>Google Earth Engine </a:t>
            </a:r>
            <a:r>
              <a:rPr lang="en-US" sz="1400" dirty="0"/>
              <a:t>with icons from </a:t>
            </a:r>
            <a:r>
              <a:rPr lang="en-US" sz="1400" dirty="0">
                <a:hlinkClick r:id="rId5"/>
              </a:rPr>
              <a:t>Flaticon.com</a:t>
            </a:r>
            <a:endParaRPr lang="en-US" sz="1400" dirty="0"/>
          </a:p>
        </p:txBody>
      </p:sp>
      <p:pic>
        <p:nvPicPr>
          <p:cNvPr id="15" name="Picture 14" descr="A close up of a logo&#10;&#10;Description automatically generated">
            <a:extLst>
              <a:ext uri="{FF2B5EF4-FFF2-40B4-BE49-F238E27FC236}">
                <a16:creationId xmlns:a16="http://schemas.microsoft.com/office/drawing/2014/main" id="{F97D1C26-9125-4AA7-805A-B3BC857BAC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1495081"/>
            <a:ext cx="1534386" cy="1534386"/>
          </a:xfrm>
          <a:prstGeom prst="rect">
            <a:avLst/>
          </a:prstGeom>
        </p:spPr>
      </p:pic>
      <p:sp>
        <p:nvSpPr>
          <p:cNvPr id="16" name="TextBox 15">
            <a:extLst>
              <a:ext uri="{FF2B5EF4-FFF2-40B4-BE49-F238E27FC236}">
                <a16:creationId xmlns:a16="http://schemas.microsoft.com/office/drawing/2014/main" id="{AAA2DCCB-CE70-4034-878C-1C12EFB0F9EE}"/>
              </a:ext>
            </a:extLst>
          </p:cNvPr>
          <p:cNvSpPr txBox="1"/>
          <p:nvPr/>
        </p:nvSpPr>
        <p:spPr>
          <a:xfrm>
            <a:off x="276796" y="3228170"/>
            <a:ext cx="3076004" cy="2585323"/>
          </a:xfrm>
          <a:prstGeom prst="rect">
            <a:avLst/>
          </a:prstGeom>
          <a:noFill/>
        </p:spPr>
        <p:txBody>
          <a:bodyPr wrap="square" rtlCol="0">
            <a:spAutoFit/>
          </a:bodyPr>
          <a:lstStyle/>
          <a:p>
            <a:pPr algn="ctr"/>
            <a:r>
              <a:rPr lang="en-US" b="1" dirty="0"/>
              <a:t>Data</a:t>
            </a:r>
          </a:p>
          <a:p>
            <a:pPr algn="ctr"/>
            <a:endParaRPr lang="en-US" dirty="0"/>
          </a:p>
          <a:p>
            <a:pPr marL="285750" indent="-285750" algn="ctr">
              <a:buFont typeface="Arial" panose="020B0604020202020204" pitchFamily="34" charset="0"/>
              <a:buChar char="•"/>
            </a:pPr>
            <a:r>
              <a:rPr lang="en-US" dirty="0"/>
              <a:t>An exhaustive catalog of remote sensing datasets, including multispectral, radar, aerial, climate, land cover, and vector.</a:t>
            </a:r>
          </a:p>
          <a:p>
            <a:pPr algn="ctr"/>
            <a:br>
              <a:rPr lang="en-US" dirty="0"/>
            </a:br>
            <a:endParaRPr lang="en-US" dirty="0"/>
          </a:p>
        </p:txBody>
      </p:sp>
      <p:sp>
        <p:nvSpPr>
          <p:cNvPr id="19" name="TextBox 18">
            <a:extLst>
              <a:ext uri="{FF2B5EF4-FFF2-40B4-BE49-F238E27FC236}">
                <a16:creationId xmlns:a16="http://schemas.microsoft.com/office/drawing/2014/main" id="{54486C67-35DE-4630-B94E-64D0CB763853}"/>
              </a:ext>
            </a:extLst>
          </p:cNvPr>
          <p:cNvSpPr txBox="1"/>
          <p:nvPr/>
        </p:nvSpPr>
        <p:spPr>
          <a:xfrm>
            <a:off x="3276601" y="3212984"/>
            <a:ext cx="2680706" cy="1754326"/>
          </a:xfrm>
          <a:prstGeom prst="rect">
            <a:avLst/>
          </a:prstGeom>
          <a:noFill/>
        </p:spPr>
        <p:txBody>
          <a:bodyPr wrap="square" rtlCol="0">
            <a:spAutoFit/>
          </a:bodyPr>
          <a:lstStyle/>
          <a:p>
            <a:pPr algn="ctr"/>
            <a:r>
              <a:rPr lang="en-US" b="1" dirty="0"/>
              <a:t>Computation</a:t>
            </a:r>
          </a:p>
          <a:p>
            <a:pPr algn="ctr"/>
            <a:endParaRPr lang="en-US" dirty="0"/>
          </a:p>
          <a:p>
            <a:pPr marL="285750" indent="-285750" algn="ctr">
              <a:buFont typeface="Arial" panose="020B0604020202020204" pitchFamily="34" charset="0"/>
              <a:buChar char="•"/>
            </a:pPr>
            <a:r>
              <a:rPr lang="en-US" dirty="0"/>
              <a:t>Co-located data storage and computation</a:t>
            </a:r>
            <a:br>
              <a:rPr lang="en-US" dirty="0"/>
            </a:br>
            <a:endParaRPr lang="en-US" dirty="0"/>
          </a:p>
        </p:txBody>
      </p:sp>
      <p:sp>
        <p:nvSpPr>
          <p:cNvPr id="20" name="TextBox 19">
            <a:extLst>
              <a:ext uri="{FF2B5EF4-FFF2-40B4-BE49-F238E27FC236}">
                <a16:creationId xmlns:a16="http://schemas.microsoft.com/office/drawing/2014/main" id="{27231C5F-A4DA-40D4-AFF8-E25C0A5878F5}"/>
              </a:ext>
            </a:extLst>
          </p:cNvPr>
          <p:cNvSpPr txBox="1"/>
          <p:nvPr/>
        </p:nvSpPr>
        <p:spPr>
          <a:xfrm>
            <a:off x="5957307" y="3212984"/>
            <a:ext cx="2757202" cy="3416320"/>
          </a:xfrm>
          <a:prstGeom prst="rect">
            <a:avLst/>
          </a:prstGeom>
          <a:noFill/>
        </p:spPr>
        <p:txBody>
          <a:bodyPr wrap="square" rtlCol="0">
            <a:spAutoFit/>
          </a:bodyPr>
          <a:lstStyle/>
          <a:p>
            <a:pPr algn="ctr"/>
            <a:r>
              <a:rPr lang="en-US" b="1" dirty="0"/>
              <a:t>API &amp; Code Editor</a:t>
            </a:r>
          </a:p>
          <a:p>
            <a:pPr algn="ctr"/>
            <a:endParaRPr lang="en-US" dirty="0"/>
          </a:p>
          <a:p>
            <a:pPr marL="285750" indent="-285750" algn="ctr">
              <a:buFont typeface="Arial" panose="020B0604020202020204" pitchFamily="34" charset="0"/>
              <a:buChar char="•"/>
            </a:pPr>
            <a:r>
              <a:rPr lang="en-US" dirty="0"/>
              <a:t>Rich JavaScript API, and support for Python, hosted on GitHub. </a:t>
            </a:r>
          </a:p>
          <a:p>
            <a:pPr marL="285750" indent="-285750" algn="ctr">
              <a:buFont typeface="Arial" panose="020B0604020202020204" pitchFamily="34" charset="0"/>
              <a:buChar char="•"/>
            </a:pPr>
            <a:r>
              <a:rPr lang="en-US" dirty="0"/>
              <a:t>No software to download or keep up to date. All you need is a modest internet connection. </a:t>
            </a:r>
            <a:br>
              <a:rPr lang="en-US" dirty="0"/>
            </a:br>
            <a:endParaRPr lang="en-US" dirty="0"/>
          </a:p>
        </p:txBody>
      </p:sp>
    </p:spTree>
    <p:extLst>
      <p:ext uri="{BB962C8B-B14F-4D97-AF65-F5344CB8AC3E}">
        <p14:creationId xmlns:p14="http://schemas.microsoft.com/office/powerpoint/2010/main" val="3859844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985A-44B9-43B7-8D9E-67CC9C66D452}"/>
              </a:ext>
            </a:extLst>
          </p:cNvPr>
          <p:cNvSpPr>
            <a:spLocks noGrp="1"/>
          </p:cNvSpPr>
          <p:nvPr>
            <p:ph type="title"/>
          </p:nvPr>
        </p:nvSpPr>
        <p:spPr/>
        <p:txBody>
          <a:bodyPr/>
          <a:lstStyle/>
          <a:p>
            <a:r>
              <a:rPr lang="en-US" dirty="0"/>
              <a:t>How does Earth Engine work?</a:t>
            </a:r>
          </a:p>
        </p:txBody>
      </p:sp>
      <p:pic>
        <p:nvPicPr>
          <p:cNvPr id="9" name="Picture 8" descr="A close up of a logo&#10;&#10;Description automatically generated">
            <a:extLst>
              <a:ext uri="{FF2B5EF4-FFF2-40B4-BE49-F238E27FC236}">
                <a16:creationId xmlns:a16="http://schemas.microsoft.com/office/drawing/2014/main" id="{6382B099-DB23-4DC7-ABA3-1892F7DD95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884078" y="1968732"/>
            <a:ext cx="4196190" cy="4196190"/>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59637400-A587-487A-AA02-2C6F8A1B42D9}"/>
              </a:ext>
            </a:extLst>
          </p:cNvPr>
          <p:cNvGrpSpPr/>
          <p:nvPr/>
        </p:nvGrpSpPr>
        <p:grpSpPr>
          <a:xfrm>
            <a:off x="4448780" y="3531402"/>
            <a:ext cx="4281341" cy="2297296"/>
            <a:chOff x="3818082" y="2509983"/>
            <a:chExt cx="4806659" cy="2586180"/>
          </a:xfrm>
        </p:grpSpPr>
        <p:sp>
          <p:nvSpPr>
            <p:cNvPr id="12" name="Flowchart: Process 11">
              <a:extLst>
                <a:ext uri="{FF2B5EF4-FFF2-40B4-BE49-F238E27FC236}">
                  <a16:creationId xmlns:a16="http://schemas.microsoft.com/office/drawing/2014/main" id="{4218FB4D-29D1-4743-865B-D3DE40B39313}"/>
                </a:ext>
              </a:extLst>
            </p:cNvPr>
            <p:cNvSpPr/>
            <p:nvPr/>
          </p:nvSpPr>
          <p:spPr>
            <a:xfrm>
              <a:off x="4196772" y="2509983"/>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filter</a:t>
              </a:r>
            </a:p>
          </p:txBody>
        </p:sp>
        <p:sp>
          <p:nvSpPr>
            <p:cNvPr id="13" name="Flowchart: Process 12">
              <a:extLst>
                <a:ext uri="{FF2B5EF4-FFF2-40B4-BE49-F238E27FC236}">
                  <a16:creationId xmlns:a16="http://schemas.microsoft.com/office/drawing/2014/main" id="{8E667190-ED7D-48D7-94BC-6A9760BABDB0}"/>
                </a:ext>
              </a:extLst>
            </p:cNvPr>
            <p:cNvSpPr/>
            <p:nvPr/>
          </p:nvSpPr>
          <p:spPr>
            <a:xfrm>
              <a:off x="4402282" y="2772064"/>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add</a:t>
              </a:r>
            </a:p>
          </p:txBody>
        </p:sp>
        <p:sp>
          <p:nvSpPr>
            <p:cNvPr id="14" name="Flowchart: Process 13">
              <a:extLst>
                <a:ext uri="{FF2B5EF4-FFF2-40B4-BE49-F238E27FC236}">
                  <a16:creationId xmlns:a16="http://schemas.microsoft.com/office/drawing/2014/main" id="{47E03060-0F3B-4931-B93A-2A5FBA42131F}"/>
                </a:ext>
              </a:extLst>
            </p:cNvPr>
            <p:cNvSpPr/>
            <p:nvPr/>
          </p:nvSpPr>
          <p:spPr>
            <a:xfrm>
              <a:off x="4985904" y="4193308"/>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mosaic</a:t>
              </a:r>
            </a:p>
          </p:txBody>
        </p:sp>
        <p:sp>
          <p:nvSpPr>
            <p:cNvPr id="15" name="Flowchart: Process 14">
              <a:extLst>
                <a:ext uri="{FF2B5EF4-FFF2-40B4-BE49-F238E27FC236}">
                  <a16:creationId xmlns:a16="http://schemas.microsoft.com/office/drawing/2014/main" id="{1A983761-5EE8-4D87-86FD-D113757A2D75}"/>
                </a:ext>
              </a:extLst>
            </p:cNvPr>
            <p:cNvSpPr/>
            <p:nvPr/>
          </p:nvSpPr>
          <p:spPr>
            <a:xfrm>
              <a:off x="4114800" y="4038600"/>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reduce</a:t>
              </a:r>
            </a:p>
          </p:txBody>
        </p:sp>
        <p:sp>
          <p:nvSpPr>
            <p:cNvPr id="16" name="Flowchart: Process 15">
              <a:extLst>
                <a:ext uri="{FF2B5EF4-FFF2-40B4-BE49-F238E27FC236}">
                  <a16:creationId xmlns:a16="http://schemas.microsoft.com/office/drawing/2014/main" id="{BEC32124-F449-4054-81AE-73E904A4B632}"/>
                </a:ext>
              </a:extLst>
            </p:cNvPr>
            <p:cNvSpPr/>
            <p:nvPr/>
          </p:nvSpPr>
          <p:spPr>
            <a:xfrm>
              <a:off x="4082472" y="3500582"/>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join</a:t>
              </a:r>
            </a:p>
          </p:txBody>
        </p:sp>
        <p:sp>
          <p:nvSpPr>
            <p:cNvPr id="17" name="Flowchart: Process 16">
              <a:extLst>
                <a:ext uri="{FF2B5EF4-FFF2-40B4-BE49-F238E27FC236}">
                  <a16:creationId xmlns:a16="http://schemas.microsoft.com/office/drawing/2014/main" id="{1735FB68-0FCB-4051-83DA-7A7FFF8281B7}"/>
                </a:ext>
              </a:extLst>
            </p:cNvPr>
            <p:cNvSpPr/>
            <p:nvPr/>
          </p:nvSpPr>
          <p:spPr>
            <a:xfrm>
              <a:off x="3818082" y="3052619"/>
              <a:ext cx="111875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distance</a:t>
              </a:r>
            </a:p>
          </p:txBody>
        </p:sp>
        <p:sp>
          <p:nvSpPr>
            <p:cNvPr id="18" name="Flowchart: Process 17">
              <a:extLst>
                <a:ext uri="{FF2B5EF4-FFF2-40B4-BE49-F238E27FC236}">
                  <a16:creationId xmlns:a16="http://schemas.microsoft.com/office/drawing/2014/main" id="{081F15C4-F134-437C-BCFC-62C3EE469132}"/>
                </a:ext>
              </a:extLst>
            </p:cNvPr>
            <p:cNvSpPr/>
            <p:nvPr/>
          </p:nvSpPr>
          <p:spPr>
            <a:xfrm>
              <a:off x="5889336" y="4339936"/>
              <a:ext cx="1230168"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addBands</a:t>
              </a:r>
              <a:endParaRPr lang="en-US" sz="1600" dirty="0">
                <a:solidFill>
                  <a:schemeClr val="tx1"/>
                </a:solidFill>
              </a:endParaRPr>
            </a:p>
          </p:txBody>
        </p:sp>
        <p:sp>
          <p:nvSpPr>
            <p:cNvPr id="19" name="Flowchart: Process 18">
              <a:extLst>
                <a:ext uri="{FF2B5EF4-FFF2-40B4-BE49-F238E27FC236}">
                  <a16:creationId xmlns:a16="http://schemas.microsoft.com/office/drawing/2014/main" id="{E84D7897-391F-460C-8A73-68AD8D4F7E37}"/>
                </a:ext>
              </a:extLst>
            </p:cNvPr>
            <p:cNvSpPr/>
            <p:nvPr/>
          </p:nvSpPr>
          <p:spPr>
            <a:xfrm>
              <a:off x="4626840" y="4431145"/>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select</a:t>
              </a:r>
            </a:p>
          </p:txBody>
        </p:sp>
        <p:sp>
          <p:nvSpPr>
            <p:cNvPr id="20" name="Flowchart: Process 19">
              <a:extLst>
                <a:ext uri="{FF2B5EF4-FFF2-40B4-BE49-F238E27FC236}">
                  <a16:creationId xmlns:a16="http://schemas.microsoft.com/office/drawing/2014/main" id="{DE587C42-6E7E-46E8-B836-6A1926C23681}"/>
                </a:ext>
              </a:extLst>
            </p:cNvPr>
            <p:cNvSpPr/>
            <p:nvPr/>
          </p:nvSpPr>
          <p:spPr>
            <a:xfrm>
              <a:off x="5648036" y="4791363"/>
              <a:ext cx="1230167"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convolve</a:t>
              </a:r>
            </a:p>
          </p:txBody>
        </p:sp>
        <p:sp>
          <p:nvSpPr>
            <p:cNvPr id="21" name="Flowchart: Process 20">
              <a:extLst>
                <a:ext uri="{FF2B5EF4-FFF2-40B4-BE49-F238E27FC236}">
                  <a16:creationId xmlns:a16="http://schemas.microsoft.com/office/drawing/2014/main" id="{B99681A5-1507-475F-9325-35603147F960}"/>
                </a:ext>
              </a:extLst>
            </p:cNvPr>
            <p:cNvSpPr/>
            <p:nvPr/>
          </p:nvSpPr>
          <p:spPr>
            <a:xfrm>
              <a:off x="6554641" y="4603749"/>
              <a:ext cx="20701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simpleCloudScore</a:t>
              </a:r>
              <a:endParaRPr lang="en-US" sz="1600" dirty="0">
                <a:solidFill>
                  <a:schemeClr val="tx1"/>
                </a:solidFill>
              </a:endParaRPr>
            </a:p>
          </p:txBody>
        </p:sp>
      </p:grpSp>
      <p:pic>
        <p:nvPicPr>
          <p:cNvPr id="25" name="Picture 24" descr="A close up of a logo&#10;&#10;Description automatically generated">
            <a:extLst>
              <a:ext uri="{FF2B5EF4-FFF2-40B4-BE49-F238E27FC236}">
                <a16:creationId xmlns:a16="http://schemas.microsoft.com/office/drawing/2014/main" id="{EEEC3BFB-746B-4259-B41A-6FDCDD2A5383}"/>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7015201" y="3811881"/>
            <a:ext cx="1351398" cy="1351398"/>
          </a:xfrm>
          <a:prstGeom prst="rect">
            <a:avLst/>
          </a:prstGeom>
        </p:spPr>
      </p:pic>
      <p:pic>
        <p:nvPicPr>
          <p:cNvPr id="27" name="Picture 26" descr="A picture containing lamp&#10;&#10;Description automatically generated">
            <a:extLst>
              <a:ext uri="{FF2B5EF4-FFF2-40B4-BE49-F238E27FC236}">
                <a16:creationId xmlns:a16="http://schemas.microsoft.com/office/drawing/2014/main" id="{0E5941F5-45E9-454D-926B-9415EB2BBFBA}"/>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5657794" y="3474264"/>
            <a:ext cx="1584030" cy="1584030"/>
          </a:xfrm>
          <a:prstGeom prst="rect">
            <a:avLst/>
          </a:prstGeom>
        </p:spPr>
      </p:pic>
      <p:grpSp>
        <p:nvGrpSpPr>
          <p:cNvPr id="37" name="Group 36">
            <a:extLst>
              <a:ext uri="{FF2B5EF4-FFF2-40B4-BE49-F238E27FC236}">
                <a16:creationId xmlns:a16="http://schemas.microsoft.com/office/drawing/2014/main" id="{069D3276-2F44-48D2-BC21-63812A219FDE}"/>
              </a:ext>
            </a:extLst>
          </p:cNvPr>
          <p:cNvGrpSpPr/>
          <p:nvPr/>
        </p:nvGrpSpPr>
        <p:grpSpPr>
          <a:xfrm>
            <a:off x="2803666" y="3424293"/>
            <a:ext cx="1799367" cy="1600351"/>
            <a:chOff x="2849923" y="2570572"/>
            <a:chExt cx="1799367" cy="1600351"/>
          </a:xfrm>
        </p:grpSpPr>
        <p:sp>
          <p:nvSpPr>
            <p:cNvPr id="28" name="Arrow: Right 27">
              <a:extLst>
                <a:ext uri="{FF2B5EF4-FFF2-40B4-BE49-F238E27FC236}">
                  <a16:creationId xmlns:a16="http://schemas.microsoft.com/office/drawing/2014/main" id="{4EEDF3CE-9152-4485-B116-85862888F07B}"/>
                </a:ext>
              </a:extLst>
            </p:cNvPr>
            <p:cNvSpPr/>
            <p:nvPr/>
          </p:nvSpPr>
          <p:spPr>
            <a:xfrm>
              <a:off x="2916485" y="2570572"/>
              <a:ext cx="1732805" cy="444076"/>
            </a:xfrm>
            <a:prstGeom prst="righ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a:t>
              </a:r>
            </a:p>
          </p:txBody>
        </p:sp>
        <p:sp>
          <p:nvSpPr>
            <p:cNvPr id="30" name="Arrow: Left 29">
              <a:extLst>
                <a:ext uri="{FF2B5EF4-FFF2-40B4-BE49-F238E27FC236}">
                  <a16:creationId xmlns:a16="http://schemas.microsoft.com/office/drawing/2014/main" id="{FD68101F-188B-42F9-B98C-8CF45D0816B3}"/>
                </a:ext>
              </a:extLst>
            </p:cNvPr>
            <p:cNvSpPr/>
            <p:nvPr/>
          </p:nvSpPr>
          <p:spPr>
            <a:xfrm>
              <a:off x="2849923" y="3714659"/>
              <a:ext cx="1697115" cy="456264"/>
            </a:xfrm>
            <a:prstGeom prst="lef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Response</a:t>
              </a:r>
            </a:p>
          </p:txBody>
        </p:sp>
        <p:pic>
          <p:nvPicPr>
            <p:cNvPr id="32" name="Picture 31" descr="A close up of a logo&#10;&#10;Description automatically generated">
              <a:extLst>
                <a:ext uri="{FF2B5EF4-FFF2-40B4-BE49-F238E27FC236}">
                  <a16:creationId xmlns:a16="http://schemas.microsoft.com/office/drawing/2014/main" id="{B7B48854-707C-410B-B0F9-21DC6D879ABB}"/>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3358311" y="2994877"/>
              <a:ext cx="760991" cy="760991"/>
            </a:xfrm>
            <a:prstGeom prst="rect">
              <a:avLst/>
            </a:prstGeom>
          </p:spPr>
        </p:pic>
      </p:grpSp>
      <p:grpSp>
        <p:nvGrpSpPr>
          <p:cNvPr id="36" name="Group 35">
            <a:extLst>
              <a:ext uri="{FF2B5EF4-FFF2-40B4-BE49-F238E27FC236}">
                <a16:creationId xmlns:a16="http://schemas.microsoft.com/office/drawing/2014/main" id="{F92E44A4-36DB-4596-8A9D-C3220210FA3F}"/>
              </a:ext>
            </a:extLst>
          </p:cNvPr>
          <p:cNvGrpSpPr/>
          <p:nvPr/>
        </p:nvGrpSpPr>
        <p:grpSpPr>
          <a:xfrm>
            <a:off x="123953" y="2662578"/>
            <a:ext cx="2576633" cy="2576633"/>
            <a:chOff x="170210" y="1808857"/>
            <a:chExt cx="2576633" cy="2576633"/>
          </a:xfrm>
        </p:grpSpPr>
        <p:pic>
          <p:nvPicPr>
            <p:cNvPr id="24" name="Picture 23">
              <a:extLst>
                <a:ext uri="{FF2B5EF4-FFF2-40B4-BE49-F238E27FC236}">
                  <a16:creationId xmlns:a16="http://schemas.microsoft.com/office/drawing/2014/main" id="{0D815D78-0CAD-4C86-8FF5-82A9C2F37773}"/>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70210" y="1808857"/>
              <a:ext cx="2576633" cy="2576633"/>
            </a:xfrm>
            <a:prstGeom prst="rect">
              <a:avLst/>
            </a:prstGeom>
          </p:spPr>
        </p:pic>
        <p:sp>
          <p:nvSpPr>
            <p:cNvPr id="35" name="Rectangle 34">
              <a:extLst>
                <a:ext uri="{FF2B5EF4-FFF2-40B4-BE49-F238E27FC236}">
                  <a16:creationId xmlns:a16="http://schemas.microsoft.com/office/drawing/2014/main" id="{0FE5CE89-F767-4D1B-BAC3-9CE0773ACACD}"/>
                </a:ext>
              </a:extLst>
            </p:cNvPr>
            <p:cNvSpPr/>
            <p:nvPr/>
          </p:nvSpPr>
          <p:spPr>
            <a:xfrm>
              <a:off x="1269455" y="3596213"/>
              <a:ext cx="1112410" cy="760991"/>
            </a:xfrm>
            <a:prstGeom prst="rect">
              <a:avLst/>
            </a:prstGeom>
            <a:solidFill>
              <a:srgbClr val="FFC000"/>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 }</a:t>
              </a:r>
            </a:p>
            <a:p>
              <a:pPr algn="ctr"/>
              <a:r>
                <a:rPr lang="en-US" sz="2000" b="1" dirty="0">
                  <a:solidFill>
                    <a:schemeClr val="tx1"/>
                  </a:solidFill>
                </a:rPr>
                <a:t>JS</a:t>
              </a:r>
            </a:p>
          </p:txBody>
        </p:sp>
      </p:grpSp>
      <p:sp>
        <p:nvSpPr>
          <p:cNvPr id="38" name="TextBox 37">
            <a:extLst>
              <a:ext uri="{FF2B5EF4-FFF2-40B4-BE49-F238E27FC236}">
                <a16:creationId xmlns:a16="http://schemas.microsoft.com/office/drawing/2014/main" id="{F5DA7C8F-C916-4EE3-9090-98FFD4BF0CC7}"/>
              </a:ext>
            </a:extLst>
          </p:cNvPr>
          <p:cNvSpPr txBox="1"/>
          <p:nvPr/>
        </p:nvSpPr>
        <p:spPr>
          <a:xfrm>
            <a:off x="1142999" y="1676400"/>
            <a:ext cx="972127" cy="461665"/>
          </a:xfrm>
          <a:prstGeom prst="rect">
            <a:avLst/>
          </a:prstGeom>
          <a:noFill/>
        </p:spPr>
        <p:txBody>
          <a:bodyPr wrap="square" rtlCol="0">
            <a:spAutoFit/>
          </a:bodyPr>
          <a:lstStyle/>
          <a:p>
            <a:r>
              <a:rPr lang="en-US" sz="2400" dirty="0"/>
              <a:t>Client</a:t>
            </a:r>
          </a:p>
        </p:txBody>
      </p:sp>
      <p:sp>
        <p:nvSpPr>
          <p:cNvPr id="39" name="TextBox 38">
            <a:extLst>
              <a:ext uri="{FF2B5EF4-FFF2-40B4-BE49-F238E27FC236}">
                <a16:creationId xmlns:a16="http://schemas.microsoft.com/office/drawing/2014/main" id="{CF8D5017-8F9B-4A63-B8A7-DAD208FC5CEA}"/>
              </a:ext>
            </a:extLst>
          </p:cNvPr>
          <p:cNvSpPr txBox="1"/>
          <p:nvPr/>
        </p:nvSpPr>
        <p:spPr>
          <a:xfrm>
            <a:off x="6553857" y="1683678"/>
            <a:ext cx="1202728" cy="461665"/>
          </a:xfrm>
          <a:prstGeom prst="rect">
            <a:avLst/>
          </a:prstGeom>
          <a:noFill/>
        </p:spPr>
        <p:txBody>
          <a:bodyPr wrap="square" rtlCol="0">
            <a:spAutoFit/>
          </a:bodyPr>
          <a:lstStyle>
            <a:defPPr>
              <a:defRPr lang="en-US"/>
            </a:defPPr>
            <a:lvl1pPr>
              <a:defRPr sz="2400"/>
            </a:lvl1pPr>
          </a:lstStyle>
          <a:p>
            <a:r>
              <a:rPr lang="en-US" dirty="0"/>
              <a:t>Server</a:t>
            </a:r>
          </a:p>
        </p:txBody>
      </p:sp>
      <p:sp>
        <p:nvSpPr>
          <p:cNvPr id="29" name="TextBox 28">
            <a:extLst>
              <a:ext uri="{FF2B5EF4-FFF2-40B4-BE49-F238E27FC236}">
                <a16:creationId xmlns:a16="http://schemas.microsoft.com/office/drawing/2014/main" id="{90EC8A47-2587-458D-A992-15B63F0B0D34}"/>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8"/>
              </a:rPr>
              <a:t>Google Earth Engine </a:t>
            </a:r>
            <a:r>
              <a:rPr lang="en-US" sz="1400" dirty="0"/>
              <a:t>with icons from </a:t>
            </a:r>
            <a:r>
              <a:rPr lang="en-US" sz="1400" dirty="0">
                <a:hlinkClick r:id="rId9"/>
              </a:rPr>
              <a:t>Flaticon.com</a:t>
            </a:r>
            <a:endParaRPr lang="en-US" sz="1400" dirty="0"/>
          </a:p>
        </p:txBody>
      </p:sp>
    </p:spTree>
    <p:extLst>
      <p:ext uri="{BB962C8B-B14F-4D97-AF65-F5344CB8AC3E}">
        <p14:creationId xmlns:p14="http://schemas.microsoft.com/office/powerpoint/2010/main" val="68280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985A-44B9-43B7-8D9E-67CC9C66D452}"/>
              </a:ext>
            </a:extLst>
          </p:cNvPr>
          <p:cNvSpPr>
            <a:spLocks noGrp="1"/>
          </p:cNvSpPr>
          <p:nvPr>
            <p:ph type="title"/>
          </p:nvPr>
        </p:nvSpPr>
        <p:spPr/>
        <p:txBody>
          <a:bodyPr/>
          <a:lstStyle/>
          <a:p>
            <a:r>
              <a:rPr lang="en-US" dirty="0"/>
              <a:t>How does Earth Engine work?</a:t>
            </a:r>
          </a:p>
        </p:txBody>
      </p:sp>
      <p:pic>
        <p:nvPicPr>
          <p:cNvPr id="9" name="Picture 8" descr="A close up of a logo&#10;&#10;Description automatically generated">
            <a:extLst>
              <a:ext uri="{FF2B5EF4-FFF2-40B4-BE49-F238E27FC236}">
                <a16:creationId xmlns:a16="http://schemas.microsoft.com/office/drawing/2014/main" id="{6382B099-DB23-4DC7-ABA3-1892F7DD95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800600" y="1905000"/>
            <a:ext cx="4259922" cy="4259922"/>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59637400-A587-487A-AA02-2C6F8A1B42D9}"/>
              </a:ext>
            </a:extLst>
          </p:cNvPr>
          <p:cNvGrpSpPr/>
          <p:nvPr/>
        </p:nvGrpSpPr>
        <p:grpSpPr>
          <a:xfrm>
            <a:off x="4448780" y="3531402"/>
            <a:ext cx="4281341" cy="2297296"/>
            <a:chOff x="3818082" y="2509983"/>
            <a:chExt cx="4806659" cy="2586180"/>
          </a:xfrm>
        </p:grpSpPr>
        <p:sp>
          <p:nvSpPr>
            <p:cNvPr id="12" name="Flowchart: Process 11">
              <a:extLst>
                <a:ext uri="{FF2B5EF4-FFF2-40B4-BE49-F238E27FC236}">
                  <a16:creationId xmlns:a16="http://schemas.microsoft.com/office/drawing/2014/main" id="{4218FB4D-29D1-4743-865B-D3DE40B39313}"/>
                </a:ext>
              </a:extLst>
            </p:cNvPr>
            <p:cNvSpPr/>
            <p:nvPr/>
          </p:nvSpPr>
          <p:spPr>
            <a:xfrm>
              <a:off x="4196772" y="2509983"/>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filter</a:t>
              </a:r>
            </a:p>
          </p:txBody>
        </p:sp>
        <p:sp>
          <p:nvSpPr>
            <p:cNvPr id="13" name="Flowchart: Process 12">
              <a:extLst>
                <a:ext uri="{FF2B5EF4-FFF2-40B4-BE49-F238E27FC236}">
                  <a16:creationId xmlns:a16="http://schemas.microsoft.com/office/drawing/2014/main" id="{8E667190-ED7D-48D7-94BC-6A9760BABDB0}"/>
                </a:ext>
              </a:extLst>
            </p:cNvPr>
            <p:cNvSpPr/>
            <p:nvPr/>
          </p:nvSpPr>
          <p:spPr>
            <a:xfrm>
              <a:off x="4402282" y="2772064"/>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add</a:t>
              </a:r>
            </a:p>
          </p:txBody>
        </p:sp>
        <p:sp>
          <p:nvSpPr>
            <p:cNvPr id="14" name="Flowchart: Process 13">
              <a:extLst>
                <a:ext uri="{FF2B5EF4-FFF2-40B4-BE49-F238E27FC236}">
                  <a16:creationId xmlns:a16="http://schemas.microsoft.com/office/drawing/2014/main" id="{47E03060-0F3B-4931-B93A-2A5FBA42131F}"/>
                </a:ext>
              </a:extLst>
            </p:cNvPr>
            <p:cNvSpPr/>
            <p:nvPr/>
          </p:nvSpPr>
          <p:spPr>
            <a:xfrm>
              <a:off x="4985904" y="4193308"/>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mosaic</a:t>
              </a:r>
            </a:p>
          </p:txBody>
        </p:sp>
        <p:sp>
          <p:nvSpPr>
            <p:cNvPr id="15" name="Flowchart: Process 14">
              <a:extLst>
                <a:ext uri="{FF2B5EF4-FFF2-40B4-BE49-F238E27FC236}">
                  <a16:creationId xmlns:a16="http://schemas.microsoft.com/office/drawing/2014/main" id="{1A983761-5EE8-4D87-86FD-D113757A2D75}"/>
                </a:ext>
              </a:extLst>
            </p:cNvPr>
            <p:cNvSpPr/>
            <p:nvPr/>
          </p:nvSpPr>
          <p:spPr>
            <a:xfrm>
              <a:off x="4114800" y="4038600"/>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reduce</a:t>
              </a:r>
            </a:p>
          </p:txBody>
        </p:sp>
        <p:sp>
          <p:nvSpPr>
            <p:cNvPr id="16" name="Flowchart: Process 15">
              <a:extLst>
                <a:ext uri="{FF2B5EF4-FFF2-40B4-BE49-F238E27FC236}">
                  <a16:creationId xmlns:a16="http://schemas.microsoft.com/office/drawing/2014/main" id="{BEC32124-F449-4054-81AE-73E904A4B632}"/>
                </a:ext>
              </a:extLst>
            </p:cNvPr>
            <p:cNvSpPr/>
            <p:nvPr/>
          </p:nvSpPr>
          <p:spPr>
            <a:xfrm>
              <a:off x="4082472" y="3500582"/>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join</a:t>
              </a:r>
            </a:p>
          </p:txBody>
        </p:sp>
        <p:sp>
          <p:nvSpPr>
            <p:cNvPr id="17" name="Flowchart: Process 16">
              <a:extLst>
                <a:ext uri="{FF2B5EF4-FFF2-40B4-BE49-F238E27FC236}">
                  <a16:creationId xmlns:a16="http://schemas.microsoft.com/office/drawing/2014/main" id="{1735FB68-0FCB-4051-83DA-7A7FFF8281B7}"/>
                </a:ext>
              </a:extLst>
            </p:cNvPr>
            <p:cNvSpPr/>
            <p:nvPr/>
          </p:nvSpPr>
          <p:spPr>
            <a:xfrm>
              <a:off x="3818082" y="3052619"/>
              <a:ext cx="111875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distance</a:t>
              </a:r>
            </a:p>
          </p:txBody>
        </p:sp>
        <p:sp>
          <p:nvSpPr>
            <p:cNvPr id="18" name="Flowchart: Process 17">
              <a:extLst>
                <a:ext uri="{FF2B5EF4-FFF2-40B4-BE49-F238E27FC236}">
                  <a16:creationId xmlns:a16="http://schemas.microsoft.com/office/drawing/2014/main" id="{081F15C4-F134-437C-BCFC-62C3EE469132}"/>
                </a:ext>
              </a:extLst>
            </p:cNvPr>
            <p:cNvSpPr/>
            <p:nvPr/>
          </p:nvSpPr>
          <p:spPr>
            <a:xfrm>
              <a:off x="5889336" y="4339936"/>
              <a:ext cx="1230168"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addBands</a:t>
              </a:r>
              <a:endParaRPr lang="en-US" sz="1600" dirty="0">
                <a:solidFill>
                  <a:schemeClr val="tx1"/>
                </a:solidFill>
              </a:endParaRPr>
            </a:p>
          </p:txBody>
        </p:sp>
        <p:sp>
          <p:nvSpPr>
            <p:cNvPr id="19" name="Flowchart: Process 18">
              <a:extLst>
                <a:ext uri="{FF2B5EF4-FFF2-40B4-BE49-F238E27FC236}">
                  <a16:creationId xmlns:a16="http://schemas.microsoft.com/office/drawing/2014/main" id="{E84D7897-391F-460C-8A73-68AD8D4F7E37}"/>
                </a:ext>
              </a:extLst>
            </p:cNvPr>
            <p:cNvSpPr/>
            <p:nvPr/>
          </p:nvSpPr>
          <p:spPr>
            <a:xfrm>
              <a:off x="4626840" y="4431145"/>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select</a:t>
              </a:r>
            </a:p>
          </p:txBody>
        </p:sp>
        <p:sp>
          <p:nvSpPr>
            <p:cNvPr id="20" name="Flowchart: Process 19">
              <a:extLst>
                <a:ext uri="{FF2B5EF4-FFF2-40B4-BE49-F238E27FC236}">
                  <a16:creationId xmlns:a16="http://schemas.microsoft.com/office/drawing/2014/main" id="{DE587C42-6E7E-46E8-B836-6A1926C23681}"/>
                </a:ext>
              </a:extLst>
            </p:cNvPr>
            <p:cNvSpPr/>
            <p:nvPr/>
          </p:nvSpPr>
          <p:spPr>
            <a:xfrm>
              <a:off x="5648036" y="4791363"/>
              <a:ext cx="1230167"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convolve</a:t>
              </a:r>
            </a:p>
          </p:txBody>
        </p:sp>
        <p:sp>
          <p:nvSpPr>
            <p:cNvPr id="21" name="Flowchart: Process 20">
              <a:extLst>
                <a:ext uri="{FF2B5EF4-FFF2-40B4-BE49-F238E27FC236}">
                  <a16:creationId xmlns:a16="http://schemas.microsoft.com/office/drawing/2014/main" id="{B99681A5-1507-475F-9325-35603147F960}"/>
                </a:ext>
              </a:extLst>
            </p:cNvPr>
            <p:cNvSpPr/>
            <p:nvPr/>
          </p:nvSpPr>
          <p:spPr>
            <a:xfrm>
              <a:off x="6554641" y="4603749"/>
              <a:ext cx="20701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simpleCloudScore</a:t>
              </a:r>
              <a:endParaRPr lang="en-US" sz="1600" dirty="0">
                <a:solidFill>
                  <a:schemeClr val="tx1"/>
                </a:solidFill>
              </a:endParaRPr>
            </a:p>
          </p:txBody>
        </p:sp>
      </p:grpSp>
      <p:pic>
        <p:nvPicPr>
          <p:cNvPr id="25" name="Picture 24" descr="A close up of a logo&#10;&#10;Description automatically generated">
            <a:extLst>
              <a:ext uri="{FF2B5EF4-FFF2-40B4-BE49-F238E27FC236}">
                <a16:creationId xmlns:a16="http://schemas.microsoft.com/office/drawing/2014/main" id="{EEEC3BFB-746B-4259-B41A-6FDCDD2A5383}"/>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7058774" y="3692387"/>
            <a:ext cx="1351398" cy="1351398"/>
          </a:xfrm>
          <a:prstGeom prst="rect">
            <a:avLst/>
          </a:prstGeom>
        </p:spPr>
      </p:pic>
      <p:pic>
        <p:nvPicPr>
          <p:cNvPr id="27" name="Picture 26" descr="A picture containing lamp&#10;&#10;Description automatically generated">
            <a:extLst>
              <a:ext uri="{FF2B5EF4-FFF2-40B4-BE49-F238E27FC236}">
                <a16:creationId xmlns:a16="http://schemas.microsoft.com/office/drawing/2014/main" id="{0E5941F5-45E9-454D-926B-9415EB2BBFBA}"/>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5746203" y="3445602"/>
            <a:ext cx="1584030" cy="1584030"/>
          </a:xfrm>
          <a:prstGeom prst="rect">
            <a:avLst/>
          </a:prstGeom>
        </p:spPr>
      </p:pic>
      <p:grpSp>
        <p:nvGrpSpPr>
          <p:cNvPr id="37" name="Group 36">
            <a:extLst>
              <a:ext uri="{FF2B5EF4-FFF2-40B4-BE49-F238E27FC236}">
                <a16:creationId xmlns:a16="http://schemas.microsoft.com/office/drawing/2014/main" id="{069D3276-2F44-48D2-BC21-63812A219FDE}"/>
              </a:ext>
            </a:extLst>
          </p:cNvPr>
          <p:cNvGrpSpPr/>
          <p:nvPr/>
        </p:nvGrpSpPr>
        <p:grpSpPr>
          <a:xfrm>
            <a:off x="2803666" y="3424293"/>
            <a:ext cx="1799367" cy="1600351"/>
            <a:chOff x="2849923" y="2570572"/>
            <a:chExt cx="1799367" cy="1600351"/>
          </a:xfrm>
        </p:grpSpPr>
        <p:sp>
          <p:nvSpPr>
            <p:cNvPr id="28" name="Arrow: Right 27">
              <a:extLst>
                <a:ext uri="{FF2B5EF4-FFF2-40B4-BE49-F238E27FC236}">
                  <a16:creationId xmlns:a16="http://schemas.microsoft.com/office/drawing/2014/main" id="{4EEDF3CE-9152-4485-B116-85862888F07B}"/>
                </a:ext>
              </a:extLst>
            </p:cNvPr>
            <p:cNvSpPr/>
            <p:nvPr/>
          </p:nvSpPr>
          <p:spPr>
            <a:xfrm>
              <a:off x="2916485" y="2570572"/>
              <a:ext cx="1732805" cy="444076"/>
            </a:xfrm>
            <a:prstGeom prst="righ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a:t>
              </a:r>
            </a:p>
          </p:txBody>
        </p:sp>
        <p:sp>
          <p:nvSpPr>
            <p:cNvPr id="30" name="Arrow: Left 29">
              <a:extLst>
                <a:ext uri="{FF2B5EF4-FFF2-40B4-BE49-F238E27FC236}">
                  <a16:creationId xmlns:a16="http://schemas.microsoft.com/office/drawing/2014/main" id="{FD68101F-188B-42F9-B98C-8CF45D0816B3}"/>
                </a:ext>
              </a:extLst>
            </p:cNvPr>
            <p:cNvSpPr/>
            <p:nvPr/>
          </p:nvSpPr>
          <p:spPr>
            <a:xfrm>
              <a:off x="2849923" y="3714659"/>
              <a:ext cx="1697115" cy="456264"/>
            </a:xfrm>
            <a:prstGeom prst="lef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Response</a:t>
              </a:r>
            </a:p>
          </p:txBody>
        </p:sp>
        <p:pic>
          <p:nvPicPr>
            <p:cNvPr id="32" name="Picture 31" descr="A close up of a logo&#10;&#10;Description automatically generated">
              <a:extLst>
                <a:ext uri="{FF2B5EF4-FFF2-40B4-BE49-F238E27FC236}">
                  <a16:creationId xmlns:a16="http://schemas.microsoft.com/office/drawing/2014/main" id="{B7B48854-707C-410B-B0F9-21DC6D879ABB}"/>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3358311" y="2994877"/>
              <a:ext cx="760991" cy="760991"/>
            </a:xfrm>
            <a:prstGeom prst="rect">
              <a:avLst/>
            </a:prstGeom>
          </p:spPr>
        </p:pic>
      </p:grpSp>
      <p:grpSp>
        <p:nvGrpSpPr>
          <p:cNvPr id="36" name="Group 35">
            <a:extLst>
              <a:ext uri="{FF2B5EF4-FFF2-40B4-BE49-F238E27FC236}">
                <a16:creationId xmlns:a16="http://schemas.microsoft.com/office/drawing/2014/main" id="{F92E44A4-36DB-4596-8A9D-C3220210FA3F}"/>
              </a:ext>
            </a:extLst>
          </p:cNvPr>
          <p:cNvGrpSpPr/>
          <p:nvPr/>
        </p:nvGrpSpPr>
        <p:grpSpPr>
          <a:xfrm>
            <a:off x="123953" y="2662578"/>
            <a:ext cx="2576633" cy="2576633"/>
            <a:chOff x="170210" y="1808857"/>
            <a:chExt cx="2576633" cy="2576633"/>
          </a:xfrm>
        </p:grpSpPr>
        <p:pic>
          <p:nvPicPr>
            <p:cNvPr id="24" name="Picture 23">
              <a:extLst>
                <a:ext uri="{FF2B5EF4-FFF2-40B4-BE49-F238E27FC236}">
                  <a16:creationId xmlns:a16="http://schemas.microsoft.com/office/drawing/2014/main" id="{0D815D78-0CAD-4C86-8FF5-82A9C2F37773}"/>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70210" y="1808857"/>
              <a:ext cx="2576633" cy="2576633"/>
            </a:xfrm>
            <a:prstGeom prst="rect">
              <a:avLst/>
            </a:prstGeom>
          </p:spPr>
        </p:pic>
        <p:sp>
          <p:nvSpPr>
            <p:cNvPr id="35" name="Rectangle 34">
              <a:extLst>
                <a:ext uri="{FF2B5EF4-FFF2-40B4-BE49-F238E27FC236}">
                  <a16:creationId xmlns:a16="http://schemas.microsoft.com/office/drawing/2014/main" id="{0FE5CE89-F767-4D1B-BAC3-9CE0773ACACD}"/>
                </a:ext>
              </a:extLst>
            </p:cNvPr>
            <p:cNvSpPr/>
            <p:nvPr/>
          </p:nvSpPr>
          <p:spPr>
            <a:xfrm>
              <a:off x="1269455" y="3596213"/>
              <a:ext cx="1112410" cy="760991"/>
            </a:xfrm>
            <a:prstGeom prst="rect">
              <a:avLst/>
            </a:prstGeom>
            <a:solidFill>
              <a:srgbClr val="FFC000"/>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 }</a:t>
              </a:r>
            </a:p>
            <a:p>
              <a:pPr algn="ctr"/>
              <a:r>
                <a:rPr lang="en-US" sz="2000" b="1" dirty="0">
                  <a:solidFill>
                    <a:schemeClr val="tx1"/>
                  </a:solidFill>
                </a:rPr>
                <a:t>JS</a:t>
              </a:r>
            </a:p>
          </p:txBody>
        </p:sp>
      </p:grpSp>
      <p:sp>
        <p:nvSpPr>
          <p:cNvPr id="4" name="TextBox 3">
            <a:extLst>
              <a:ext uri="{FF2B5EF4-FFF2-40B4-BE49-F238E27FC236}">
                <a16:creationId xmlns:a16="http://schemas.microsoft.com/office/drawing/2014/main" id="{53562982-5940-4590-BFF9-C250EC2A7302}"/>
              </a:ext>
            </a:extLst>
          </p:cNvPr>
          <p:cNvSpPr txBox="1"/>
          <p:nvPr/>
        </p:nvSpPr>
        <p:spPr>
          <a:xfrm>
            <a:off x="123952" y="1524000"/>
            <a:ext cx="5471455" cy="1477328"/>
          </a:xfrm>
          <a:prstGeom prst="rect">
            <a:avLst/>
          </a:prstGeom>
          <a:noFill/>
        </p:spPr>
        <p:txBody>
          <a:bodyPr wrap="square" rtlCol="0">
            <a:spAutoFit/>
          </a:bodyPr>
          <a:lstStyle/>
          <a:p>
            <a:pPr lvl="1"/>
            <a:r>
              <a:rPr lang="en-US" dirty="0"/>
              <a:t>The Earth Engine API allows us to write scripts defining our analysis on the client (the browser) and run our analysis on the server and Google has awesome servers! </a:t>
            </a:r>
          </a:p>
          <a:p>
            <a:endParaRPr lang="en-US" dirty="0"/>
          </a:p>
        </p:txBody>
      </p:sp>
      <p:sp>
        <p:nvSpPr>
          <p:cNvPr id="26" name="TextBox 25">
            <a:extLst>
              <a:ext uri="{FF2B5EF4-FFF2-40B4-BE49-F238E27FC236}">
                <a16:creationId xmlns:a16="http://schemas.microsoft.com/office/drawing/2014/main" id="{68C904E7-A714-47C8-B0D4-9D84BF7EBCE9}"/>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8"/>
              </a:rPr>
              <a:t>Google Earth Engine </a:t>
            </a:r>
            <a:r>
              <a:rPr lang="en-US" sz="1400" dirty="0"/>
              <a:t>with icons from </a:t>
            </a:r>
            <a:r>
              <a:rPr lang="en-US" sz="1400" dirty="0">
                <a:hlinkClick r:id="rId9"/>
              </a:rPr>
              <a:t>Flaticon.com</a:t>
            </a:r>
            <a:endParaRPr lang="en-US" sz="1400" dirty="0"/>
          </a:p>
        </p:txBody>
      </p:sp>
    </p:spTree>
    <p:extLst>
      <p:ext uri="{BB962C8B-B14F-4D97-AF65-F5344CB8AC3E}">
        <p14:creationId xmlns:p14="http://schemas.microsoft.com/office/powerpoint/2010/main" val="246768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Engine API &amp; Code Editor</a:t>
            </a:r>
          </a:p>
        </p:txBody>
      </p:sp>
      <p:sp>
        <p:nvSpPr>
          <p:cNvPr id="3" name="Content Placeholder 2"/>
          <p:cNvSpPr>
            <a:spLocks noGrp="1"/>
          </p:cNvSpPr>
          <p:nvPr>
            <p:ph idx="1"/>
          </p:nvPr>
        </p:nvSpPr>
        <p:spPr/>
        <p:txBody>
          <a:bodyPr/>
          <a:lstStyle/>
          <a:p>
            <a:pPr lvl="1"/>
            <a:r>
              <a:rPr lang="en-US" dirty="0"/>
              <a:t>Environment for developing and managing code </a:t>
            </a:r>
          </a:p>
          <a:p>
            <a:pPr lvl="2"/>
            <a:r>
              <a:rPr lang="en-US" dirty="0"/>
              <a:t>Git enabled repositories for version control &amp; sharing</a:t>
            </a:r>
          </a:p>
          <a:p>
            <a:pPr lvl="1"/>
            <a:r>
              <a:rPr lang="en-US" dirty="0"/>
              <a:t>JavaScript methods for remote sensing data  </a:t>
            </a:r>
          </a:p>
        </p:txBody>
      </p:sp>
      <p:pic>
        <p:nvPicPr>
          <p:cNvPr id="4" name="Picture 3">
            <a:extLst>
              <a:ext uri="{FF2B5EF4-FFF2-40B4-BE49-F238E27FC236}">
                <a16:creationId xmlns:a16="http://schemas.microsoft.com/office/drawing/2014/main" id="{3C1972A2-1F01-46B5-910B-6AF93914D717}"/>
              </a:ext>
            </a:extLst>
          </p:cNvPr>
          <p:cNvPicPr>
            <a:picLocks noChangeAspect="1"/>
          </p:cNvPicPr>
          <p:nvPr/>
        </p:nvPicPr>
        <p:blipFill>
          <a:blip r:embed="rId2"/>
          <a:stretch>
            <a:fillRect/>
          </a:stretch>
        </p:blipFill>
        <p:spPr>
          <a:xfrm>
            <a:off x="2488354" y="3048000"/>
            <a:ext cx="4167292" cy="3220661"/>
          </a:xfrm>
          <a:prstGeom prst="rect">
            <a:avLst/>
          </a:prstGeom>
        </p:spPr>
      </p:pic>
    </p:spTree>
    <p:extLst>
      <p:ext uri="{BB962C8B-B14F-4D97-AF65-F5344CB8AC3E}">
        <p14:creationId xmlns:p14="http://schemas.microsoft.com/office/powerpoint/2010/main" val="346278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7CA8-FCA2-4D7F-B826-CE593D874F2E}"/>
              </a:ext>
            </a:extLst>
          </p:cNvPr>
          <p:cNvSpPr>
            <a:spLocks noGrp="1"/>
          </p:cNvSpPr>
          <p:nvPr>
            <p:ph type="title"/>
          </p:nvPr>
        </p:nvSpPr>
        <p:spPr/>
        <p:txBody>
          <a:bodyPr/>
          <a:lstStyle/>
          <a:p>
            <a:r>
              <a:rPr lang="en-US" dirty="0"/>
              <a:t>Earth Engine is not your typical GIS</a:t>
            </a:r>
          </a:p>
        </p:txBody>
      </p:sp>
      <p:sp>
        <p:nvSpPr>
          <p:cNvPr id="3" name="Content Placeholder 2">
            <a:extLst>
              <a:ext uri="{FF2B5EF4-FFF2-40B4-BE49-F238E27FC236}">
                <a16:creationId xmlns:a16="http://schemas.microsoft.com/office/drawing/2014/main" id="{460404F5-F209-443D-8EF0-E6A4384A2FC0}"/>
              </a:ext>
            </a:extLst>
          </p:cNvPr>
          <p:cNvSpPr>
            <a:spLocks noGrp="1"/>
          </p:cNvSpPr>
          <p:nvPr>
            <p:ph idx="1"/>
          </p:nvPr>
        </p:nvSpPr>
        <p:spPr/>
        <p:txBody>
          <a:bodyPr>
            <a:normAutofit/>
          </a:bodyPr>
          <a:lstStyle/>
          <a:p>
            <a:r>
              <a:rPr lang="en-US" dirty="0"/>
              <a:t>Key points</a:t>
            </a:r>
          </a:p>
          <a:p>
            <a:pPr lvl="1"/>
            <a:r>
              <a:rPr lang="en-US" dirty="0"/>
              <a:t>Cloud-based</a:t>
            </a:r>
          </a:p>
          <a:p>
            <a:pPr lvl="1"/>
            <a:r>
              <a:rPr lang="en-US" dirty="0"/>
              <a:t>‘Lazy’ or </a:t>
            </a:r>
            <a:r>
              <a:rPr lang="en-US" dirty="0">
                <a:hlinkClick r:id="rId3"/>
              </a:rPr>
              <a:t>deferred execution</a:t>
            </a:r>
            <a:r>
              <a:rPr lang="en-US" dirty="0"/>
              <a:t> </a:t>
            </a:r>
          </a:p>
          <a:p>
            <a:pPr lvl="1"/>
            <a:r>
              <a:rPr lang="en-US" dirty="0">
                <a:hlinkClick r:id="rId4"/>
              </a:rPr>
              <a:t>Image resolution (scale) </a:t>
            </a:r>
            <a:r>
              <a:rPr lang="en-US" dirty="0"/>
              <a:t>and </a:t>
            </a:r>
            <a:r>
              <a:rPr lang="en-US" dirty="0">
                <a:hlinkClick r:id="rId5"/>
              </a:rPr>
              <a:t>map projections</a:t>
            </a:r>
            <a:r>
              <a:rPr lang="en-US" dirty="0"/>
              <a:t> are handled differently in EE</a:t>
            </a:r>
          </a:p>
          <a:p>
            <a:pPr lvl="1"/>
            <a:endParaRPr lang="en-US" dirty="0"/>
          </a:p>
          <a:p>
            <a:pPr lvl="1"/>
            <a:endParaRPr lang="en-US" dirty="0"/>
          </a:p>
        </p:txBody>
      </p:sp>
    </p:spTree>
    <p:extLst>
      <p:ext uri="{BB962C8B-B14F-4D97-AF65-F5344CB8AC3E}">
        <p14:creationId xmlns:p14="http://schemas.microsoft.com/office/powerpoint/2010/main" val="3229610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7CA8-FCA2-4D7F-B826-CE593D874F2E}"/>
              </a:ext>
            </a:extLst>
          </p:cNvPr>
          <p:cNvSpPr>
            <a:spLocks noGrp="1"/>
          </p:cNvSpPr>
          <p:nvPr>
            <p:ph type="title"/>
          </p:nvPr>
        </p:nvSpPr>
        <p:spPr/>
        <p:txBody>
          <a:bodyPr>
            <a:normAutofit/>
          </a:bodyPr>
          <a:lstStyle/>
          <a:p>
            <a:r>
              <a:rPr lang="en-US" dirty="0"/>
              <a:t>Client vs. Server Objects</a:t>
            </a:r>
          </a:p>
        </p:txBody>
      </p:sp>
      <p:sp>
        <p:nvSpPr>
          <p:cNvPr id="3" name="Content Placeholder 2">
            <a:extLst>
              <a:ext uri="{FF2B5EF4-FFF2-40B4-BE49-F238E27FC236}">
                <a16:creationId xmlns:a16="http://schemas.microsoft.com/office/drawing/2014/main" id="{460404F5-F209-443D-8EF0-E6A4384A2FC0}"/>
              </a:ext>
            </a:extLst>
          </p:cNvPr>
          <p:cNvSpPr>
            <a:spLocks noGrp="1"/>
          </p:cNvSpPr>
          <p:nvPr>
            <p:ph idx="1"/>
          </p:nvPr>
        </p:nvSpPr>
        <p:spPr/>
        <p:txBody>
          <a:bodyPr>
            <a:normAutofit lnSpcReduction="10000"/>
          </a:bodyPr>
          <a:lstStyle/>
          <a:p>
            <a:pPr lvl="2"/>
            <a:r>
              <a:rPr lang="en-US" dirty="0"/>
              <a:t>‘Normal’ JavaScript objects and primitives AND server objects that you manipulate via client-side ‘proxy’ objects.</a:t>
            </a:r>
          </a:p>
          <a:p>
            <a:pPr lvl="2"/>
            <a:r>
              <a:rPr lang="en-US" dirty="0"/>
              <a:t>“Proxy” or server objects start with </a:t>
            </a:r>
            <a:r>
              <a:rPr lang="en-US" dirty="0" err="1"/>
              <a:t>ee</a:t>
            </a:r>
            <a:r>
              <a:rPr lang="en-US" dirty="0"/>
              <a:t>. and any methods on that are server functions. </a:t>
            </a:r>
          </a:p>
          <a:p>
            <a:pPr marL="548640" lvl="2" indent="0">
              <a:buNone/>
            </a:pPr>
            <a:endParaRPr lang="en-US" dirty="0"/>
          </a:p>
          <a:p>
            <a:pPr marL="0" indent="0">
              <a:buNone/>
            </a:pPr>
            <a:r>
              <a:rPr lang="en-US" dirty="0" err="1">
                <a:solidFill>
                  <a:schemeClr val="accent6">
                    <a:lumMod val="75000"/>
                  </a:schemeClr>
                </a:solidFill>
                <a:latin typeface="Consolas" panose="020B0609020204030204" pitchFamily="49" charset="0"/>
              </a:rPr>
              <a:t>ee</a:t>
            </a:r>
            <a:r>
              <a:rPr lang="en-US" dirty="0" err="1">
                <a:solidFill>
                  <a:srgbClr val="FF6600"/>
                </a:solidFill>
                <a:latin typeface="Consolas" panose="020B0609020204030204" pitchFamily="49" charset="0"/>
              </a:rPr>
              <a:t>.Image</a:t>
            </a:r>
            <a:r>
              <a:rPr lang="en-US" dirty="0">
                <a:solidFill>
                  <a:schemeClr val="tx1">
                    <a:lumMod val="85000"/>
                    <a:lumOff val="15000"/>
                  </a:schemeClr>
                </a:solidFill>
                <a:latin typeface="Consolas" panose="020B0609020204030204" pitchFamily="49" charset="0"/>
              </a:rPr>
              <a:t>(</a:t>
            </a:r>
            <a:r>
              <a:rPr lang="en-US" dirty="0">
                <a:solidFill>
                  <a:srgbClr val="CE9178"/>
                </a:solidFill>
                <a:latin typeface="Consolas" panose="020B0609020204030204" pitchFamily="49" charset="0"/>
              </a:rPr>
              <a:t>"LANDSAT/LC8_L1T_TOA/LC80450322014244LGN00"</a:t>
            </a:r>
            <a:r>
              <a:rPr lang="en-US" dirty="0">
                <a:solidFill>
                  <a:schemeClr val="tx1">
                    <a:lumMod val="85000"/>
                    <a:lumOff val="15000"/>
                  </a:schemeClr>
                </a:solidFill>
                <a:latin typeface="Consolas" panose="020B0609020204030204" pitchFamily="49" charset="0"/>
              </a:rPr>
              <a:t>);</a:t>
            </a:r>
          </a:p>
          <a:p>
            <a:pPr lvl="2"/>
            <a:endParaRPr lang="en-US" dirty="0"/>
          </a:p>
          <a:p>
            <a:pPr lvl="2"/>
            <a:r>
              <a:rPr lang="en-US" dirty="0"/>
              <a:t>Loops, conditionals don’t work on server objects</a:t>
            </a:r>
          </a:p>
          <a:p>
            <a:pPr lvl="2"/>
            <a:r>
              <a:rPr lang="en-US" dirty="0"/>
              <a:t>More info: </a:t>
            </a:r>
            <a:r>
              <a:rPr lang="en-US" dirty="0">
                <a:hlinkClick r:id="rId3"/>
              </a:rPr>
              <a:t>https://developers.google.com/earth-engine/client_server</a:t>
            </a: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66445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1724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36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Engine algorithms</a:t>
            </a:r>
          </a:p>
        </p:txBody>
      </p:sp>
      <p:sp>
        <p:nvSpPr>
          <p:cNvPr id="3" name="Content Placeholder 2"/>
          <p:cNvSpPr>
            <a:spLocks noGrp="1"/>
          </p:cNvSpPr>
          <p:nvPr>
            <p:ph idx="1"/>
          </p:nvPr>
        </p:nvSpPr>
        <p:spPr/>
        <p:txBody>
          <a:bodyPr>
            <a:normAutofit/>
          </a:bodyPr>
          <a:lstStyle/>
          <a:p>
            <a:r>
              <a:rPr lang="en-US" dirty="0"/>
              <a:t>What is an algorithm?</a:t>
            </a:r>
          </a:p>
          <a:p>
            <a:pPr lvl="2"/>
            <a:r>
              <a:rPr lang="en-US" dirty="0"/>
              <a:t>Like a recipe </a:t>
            </a:r>
            <a:r>
              <a:rPr lang="en-US" i="1" dirty="0"/>
              <a:t>most </a:t>
            </a:r>
            <a:r>
              <a:rPr lang="en-US" dirty="0"/>
              <a:t>of the time…</a:t>
            </a:r>
          </a:p>
          <a:p>
            <a:pPr lvl="2"/>
            <a:r>
              <a:rPr lang="en-US" dirty="0"/>
              <a:t>Input + parameters </a:t>
            </a:r>
            <a:r>
              <a:rPr lang="en-US" dirty="0">
                <a:sym typeface="Wingdings" panose="05000000000000000000" pitchFamily="2" charset="2"/>
              </a:rPr>
              <a:t> output</a:t>
            </a:r>
          </a:p>
          <a:p>
            <a:r>
              <a:rPr lang="en-US" dirty="0">
                <a:sym typeface="Wingdings" panose="05000000000000000000" pitchFamily="2" charset="2"/>
              </a:rPr>
              <a:t>Relevant examples in EE</a:t>
            </a:r>
          </a:p>
          <a:p>
            <a:pPr lvl="2"/>
            <a:r>
              <a:rPr lang="en-US" dirty="0">
                <a:sym typeface="Wingdings" panose="05000000000000000000" pitchFamily="2" charset="2"/>
              </a:rPr>
              <a:t>Radiometric calibration</a:t>
            </a:r>
          </a:p>
          <a:p>
            <a:pPr lvl="2"/>
            <a:r>
              <a:rPr lang="en-US" dirty="0">
                <a:sym typeface="Wingdings" panose="05000000000000000000" pitchFamily="2" charset="2"/>
              </a:rPr>
              <a:t>Cloud masking</a:t>
            </a:r>
          </a:p>
          <a:p>
            <a:pPr lvl="2"/>
            <a:r>
              <a:rPr lang="en-US" dirty="0">
                <a:sym typeface="Wingdings" panose="05000000000000000000" pitchFamily="2" charset="2"/>
              </a:rPr>
              <a:t>Compositing</a:t>
            </a:r>
          </a:p>
          <a:p>
            <a:pPr lvl="2"/>
            <a:r>
              <a:rPr lang="en-US" dirty="0">
                <a:sym typeface="Wingdings" panose="05000000000000000000" pitchFamily="2" charset="2"/>
              </a:rPr>
              <a:t>Temporal segmentation </a:t>
            </a:r>
          </a:p>
          <a:p>
            <a:pPr lvl="3"/>
            <a:r>
              <a:rPr lang="en-US" dirty="0">
                <a:sym typeface="Wingdings" panose="05000000000000000000" pitchFamily="2" charset="2"/>
              </a:rPr>
              <a:t>i.e., time series change analysis</a:t>
            </a:r>
          </a:p>
          <a:p>
            <a:pPr lvl="1"/>
            <a:endParaRPr lang="en-US" dirty="0">
              <a:sym typeface="Wingdings" panose="05000000000000000000" pitchFamily="2" charset="2"/>
            </a:endParaRPr>
          </a:p>
          <a:p>
            <a:pPr lvl="1"/>
            <a:endParaRPr lang="en-US" dirty="0"/>
          </a:p>
          <a:p>
            <a:endParaRPr lang="en-US" dirty="0"/>
          </a:p>
          <a:p>
            <a:endParaRPr lang="en-US" dirty="0"/>
          </a:p>
        </p:txBody>
      </p:sp>
      <p:pic>
        <p:nvPicPr>
          <p:cNvPr id="1026" name="Picture 2">
            <a:extLst>
              <a:ext uri="{FF2B5EF4-FFF2-40B4-BE49-F238E27FC236}">
                <a16:creationId xmlns:a16="http://schemas.microsoft.com/office/drawing/2014/main" id="{4ADA27B6-76F5-4E1A-8F49-5E53E92BC2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371600"/>
            <a:ext cx="2236364"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573A82-3244-4F15-8260-1AD009F16E69}"/>
              </a:ext>
            </a:extLst>
          </p:cNvPr>
          <p:cNvSpPr txBox="1"/>
          <p:nvPr/>
        </p:nvSpPr>
        <p:spPr>
          <a:xfrm>
            <a:off x="5943600" y="6550223"/>
            <a:ext cx="3200400" cy="307777"/>
          </a:xfrm>
          <a:prstGeom prst="rect">
            <a:avLst/>
          </a:prstGeom>
          <a:noFill/>
        </p:spPr>
        <p:txBody>
          <a:bodyPr wrap="square" rtlCol="0">
            <a:spAutoFit/>
          </a:bodyPr>
          <a:lstStyle/>
          <a:p>
            <a:r>
              <a:rPr lang="en-US" sz="1400" dirty="0">
                <a:hlinkClick r:id="rId3"/>
              </a:rPr>
              <a:t>https://en.wikipedia.org/wiki/Algorithm</a:t>
            </a:r>
            <a:endParaRPr lang="en-US" sz="1400" dirty="0"/>
          </a:p>
        </p:txBody>
      </p:sp>
    </p:spTree>
    <p:extLst>
      <p:ext uri="{BB962C8B-B14F-4D97-AF65-F5344CB8AC3E}">
        <p14:creationId xmlns:p14="http://schemas.microsoft.com/office/powerpoint/2010/main" val="2388734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Algorithms &amp; methods today</a:t>
            </a:r>
          </a:p>
        </p:txBody>
      </p:sp>
      <p:sp>
        <p:nvSpPr>
          <p:cNvPr id="3" name="Content Placeholder 2"/>
          <p:cNvSpPr>
            <a:spLocks noGrp="1"/>
          </p:cNvSpPr>
          <p:nvPr>
            <p:ph idx="1"/>
          </p:nvPr>
        </p:nvSpPr>
        <p:spPr/>
        <p:txBody>
          <a:bodyPr>
            <a:normAutofit/>
          </a:bodyPr>
          <a:lstStyle/>
          <a:p>
            <a:r>
              <a:rPr lang="en-US" dirty="0"/>
              <a:t>Image processing &amp; preparation</a:t>
            </a:r>
          </a:p>
          <a:p>
            <a:pPr lvl="1"/>
            <a:r>
              <a:rPr lang="en-US" dirty="0"/>
              <a:t>Landsat algorithms </a:t>
            </a:r>
          </a:p>
          <a:p>
            <a:r>
              <a:rPr lang="en-US" dirty="0"/>
              <a:t>Time series analysis methods</a:t>
            </a:r>
          </a:p>
          <a:p>
            <a:pPr lvl="1"/>
            <a:r>
              <a:rPr lang="en-US" dirty="0"/>
              <a:t>Linear trend analysis</a:t>
            </a:r>
          </a:p>
          <a:p>
            <a:pPr lvl="1"/>
            <a:r>
              <a:rPr lang="en-US" dirty="0" err="1"/>
              <a:t>LandTrendr</a:t>
            </a:r>
            <a:endParaRPr lang="en-US" dirty="0"/>
          </a:p>
          <a:p>
            <a:r>
              <a:rPr lang="en-US" dirty="0"/>
              <a:t>All in Earth Engine!</a:t>
            </a:r>
          </a:p>
        </p:txBody>
      </p:sp>
    </p:spTree>
    <p:extLst>
      <p:ext uri="{BB962C8B-B14F-4D97-AF65-F5344CB8AC3E}">
        <p14:creationId xmlns:p14="http://schemas.microsoft.com/office/powerpoint/2010/main" val="257822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0D488B0-4D41-4E37-A460-4DB2E9FFB8F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3044" y="2057400"/>
            <a:ext cx="7696200" cy="432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Preparation &amp; Image Processing</a:t>
            </a:r>
          </a:p>
        </p:txBody>
      </p:sp>
      <p:sp>
        <p:nvSpPr>
          <p:cNvPr id="3" name="Content Placeholder 2"/>
          <p:cNvSpPr>
            <a:spLocks noGrp="1"/>
          </p:cNvSpPr>
          <p:nvPr>
            <p:ph idx="1"/>
          </p:nvPr>
        </p:nvSpPr>
        <p:spPr/>
        <p:txBody>
          <a:bodyPr/>
          <a:lstStyle/>
          <a:p>
            <a:pPr lvl="2"/>
            <a:r>
              <a:rPr lang="en-US" dirty="0"/>
              <a:t>Cloud masking, compositing</a:t>
            </a:r>
          </a:p>
          <a:p>
            <a:pPr lvl="1"/>
            <a:endParaRPr lang="en-US" dirty="0"/>
          </a:p>
        </p:txBody>
      </p:sp>
      <p:sp>
        <p:nvSpPr>
          <p:cNvPr id="6" name="TextBox 5">
            <a:extLst>
              <a:ext uri="{FF2B5EF4-FFF2-40B4-BE49-F238E27FC236}">
                <a16:creationId xmlns:a16="http://schemas.microsoft.com/office/drawing/2014/main" id="{E7A10247-B94B-4B89-8C8A-D1676B75BFB0}"/>
              </a:ext>
            </a:extLst>
          </p:cNvPr>
          <p:cNvSpPr txBox="1"/>
          <p:nvPr/>
        </p:nvSpPr>
        <p:spPr>
          <a:xfrm>
            <a:off x="4491144" y="6553200"/>
            <a:ext cx="4881455" cy="369332"/>
          </a:xfrm>
          <a:prstGeom prst="rect">
            <a:avLst/>
          </a:prstGeom>
          <a:noFill/>
        </p:spPr>
        <p:txBody>
          <a:bodyPr wrap="square" rtlCol="0">
            <a:spAutoFit/>
          </a:bodyPr>
          <a:lstStyle/>
          <a:p>
            <a:r>
              <a:rPr lang="en-US" dirty="0"/>
              <a:t>Slide and photo credit: Google Earth Engine</a:t>
            </a:r>
          </a:p>
        </p:txBody>
      </p:sp>
    </p:spTree>
    <p:extLst>
      <p:ext uri="{BB962C8B-B14F-4D97-AF65-F5344CB8AC3E}">
        <p14:creationId xmlns:p14="http://schemas.microsoft.com/office/powerpoint/2010/main" val="95316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Processing Parameters</a:t>
            </a:r>
          </a:p>
        </p:txBody>
      </p:sp>
      <p:sp>
        <p:nvSpPr>
          <p:cNvPr id="3" name="Content Placeholder 2"/>
          <p:cNvSpPr>
            <a:spLocks noGrp="1"/>
          </p:cNvSpPr>
          <p:nvPr>
            <p:ph idx="1"/>
          </p:nvPr>
        </p:nvSpPr>
        <p:spPr>
          <a:xfrm>
            <a:off x="228600" y="4470400"/>
            <a:ext cx="8229600" cy="1981200"/>
          </a:xfrm>
        </p:spPr>
        <p:txBody>
          <a:bodyPr>
            <a:normAutofit/>
          </a:bodyPr>
          <a:lstStyle/>
          <a:p>
            <a:pPr marL="548640" lvl="2" indent="0">
              <a:buNone/>
            </a:pPr>
            <a:r>
              <a:rPr lang="en-US" i="1" dirty="0"/>
              <a:t>There is often a tradeoff with seasonal date selection. The more tightly you define your season, the less ‘noise’ you will have from phenology; however, you will likely get fewer cloud free observations!</a:t>
            </a:r>
          </a:p>
          <a:p>
            <a:pPr lvl="1"/>
            <a:endParaRPr lang="en-US" dirty="0"/>
          </a:p>
        </p:txBody>
      </p:sp>
      <p:graphicFrame>
        <p:nvGraphicFramePr>
          <p:cNvPr id="5" name="Table 5">
            <a:extLst>
              <a:ext uri="{FF2B5EF4-FFF2-40B4-BE49-F238E27FC236}">
                <a16:creationId xmlns:a16="http://schemas.microsoft.com/office/drawing/2014/main" id="{404A0621-7498-417A-BCF7-3F85B87B2E00}"/>
              </a:ext>
            </a:extLst>
          </p:cNvPr>
          <p:cNvGraphicFramePr>
            <a:graphicFrameLocks noGrp="1"/>
          </p:cNvGraphicFramePr>
          <p:nvPr>
            <p:extLst>
              <p:ext uri="{D42A27DB-BD31-4B8C-83A1-F6EECF244321}">
                <p14:modId xmlns:p14="http://schemas.microsoft.com/office/powerpoint/2010/main" val="1387320868"/>
              </p:ext>
            </p:extLst>
          </p:nvPr>
        </p:nvGraphicFramePr>
        <p:xfrm>
          <a:off x="457200" y="1397000"/>
          <a:ext cx="8001000" cy="2870200"/>
        </p:xfrm>
        <a:graphic>
          <a:graphicData uri="http://schemas.openxmlformats.org/drawingml/2006/table">
            <a:tbl>
              <a:tblPr firstRow="1" bandRow="1">
                <a:tableStyleId>{5C22544A-7EE6-4342-B048-85BDC9FD1C3A}</a:tableStyleId>
              </a:tblPr>
              <a:tblGrid>
                <a:gridCol w="2000250">
                  <a:extLst>
                    <a:ext uri="{9D8B030D-6E8A-4147-A177-3AD203B41FA5}">
                      <a16:colId xmlns:a16="http://schemas.microsoft.com/office/drawing/2014/main" val="3004370616"/>
                    </a:ext>
                  </a:extLst>
                </a:gridCol>
                <a:gridCol w="2000250">
                  <a:extLst>
                    <a:ext uri="{9D8B030D-6E8A-4147-A177-3AD203B41FA5}">
                      <a16:colId xmlns:a16="http://schemas.microsoft.com/office/drawing/2014/main" val="4049702335"/>
                    </a:ext>
                  </a:extLst>
                </a:gridCol>
                <a:gridCol w="2000250">
                  <a:extLst>
                    <a:ext uri="{9D8B030D-6E8A-4147-A177-3AD203B41FA5}">
                      <a16:colId xmlns:a16="http://schemas.microsoft.com/office/drawing/2014/main" val="4210176096"/>
                    </a:ext>
                  </a:extLst>
                </a:gridCol>
                <a:gridCol w="2000250">
                  <a:extLst>
                    <a:ext uri="{9D8B030D-6E8A-4147-A177-3AD203B41FA5}">
                      <a16:colId xmlns:a16="http://schemas.microsoft.com/office/drawing/2014/main" val="1396055779"/>
                    </a:ext>
                  </a:extLst>
                </a:gridCol>
              </a:tblGrid>
              <a:tr h="14351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241734913"/>
                  </a:ext>
                </a:extLst>
              </a:tr>
              <a:tr h="1435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Seasonal dates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a:t>Radiometric correct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Cloud masking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Compositing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2395654"/>
                  </a:ext>
                </a:extLst>
              </a:tr>
            </a:tbl>
          </a:graphicData>
        </a:graphic>
      </p:graphicFrame>
      <p:pic>
        <p:nvPicPr>
          <p:cNvPr id="9" name="Graphic 8" descr="Monthly calendar">
            <a:extLst>
              <a:ext uri="{FF2B5EF4-FFF2-40B4-BE49-F238E27FC236}">
                <a16:creationId xmlns:a16="http://schemas.microsoft.com/office/drawing/2014/main" id="{7A9CC718-EDF5-45F7-AACC-CEC5091318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752600"/>
            <a:ext cx="914400" cy="914400"/>
          </a:xfrm>
          <a:prstGeom prst="rect">
            <a:avLst/>
          </a:prstGeom>
        </p:spPr>
      </p:pic>
      <p:pic>
        <p:nvPicPr>
          <p:cNvPr id="12" name="Graphic 11" descr="Ruler">
            <a:extLst>
              <a:ext uri="{FF2B5EF4-FFF2-40B4-BE49-F238E27FC236}">
                <a16:creationId xmlns:a16="http://schemas.microsoft.com/office/drawing/2014/main" id="{AA426C7C-294F-4545-9843-ACCAC98AA9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1800" y="1752600"/>
            <a:ext cx="914400" cy="914400"/>
          </a:xfrm>
          <a:prstGeom prst="rect">
            <a:avLst/>
          </a:prstGeom>
        </p:spPr>
      </p:pic>
      <p:pic>
        <p:nvPicPr>
          <p:cNvPr id="16" name="Graphic 15" descr="Partial sun">
            <a:extLst>
              <a:ext uri="{FF2B5EF4-FFF2-40B4-BE49-F238E27FC236}">
                <a16:creationId xmlns:a16="http://schemas.microsoft.com/office/drawing/2014/main" id="{AEDA78CB-1CA2-4713-906A-99EA320FF5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9200" y="1767840"/>
            <a:ext cx="914400" cy="914400"/>
          </a:xfrm>
          <a:prstGeom prst="rect">
            <a:avLst/>
          </a:prstGeom>
        </p:spPr>
      </p:pic>
      <p:pic>
        <p:nvPicPr>
          <p:cNvPr id="18" name="Graphic 17" descr="Network">
            <a:extLst>
              <a:ext uri="{FF2B5EF4-FFF2-40B4-BE49-F238E27FC236}">
                <a16:creationId xmlns:a16="http://schemas.microsoft.com/office/drawing/2014/main" id="{7B0E37AA-86A8-44A3-8D53-DECAB4F342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62800" y="1709928"/>
            <a:ext cx="914400" cy="914400"/>
          </a:xfrm>
          <a:prstGeom prst="rect">
            <a:avLst/>
          </a:prstGeom>
        </p:spPr>
      </p:pic>
    </p:spTree>
    <p:extLst>
      <p:ext uri="{BB962C8B-B14F-4D97-AF65-F5344CB8AC3E}">
        <p14:creationId xmlns:p14="http://schemas.microsoft.com/office/powerpoint/2010/main" val="2611848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F4F21-FE91-4422-8FCF-1AAB3BEBD652}"/>
              </a:ext>
            </a:extLst>
          </p:cNvPr>
          <p:cNvSpPr>
            <a:spLocks noGrp="1"/>
          </p:cNvSpPr>
          <p:nvPr>
            <p:ph type="title"/>
          </p:nvPr>
        </p:nvSpPr>
        <p:spPr/>
        <p:txBody>
          <a:bodyPr>
            <a:normAutofit fontScale="90000"/>
          </a:bodyPr>
          <a:lstStyle/>
          <a:p>
            <a:r>
              <a:rPr lang="en-US" dirty="0"/>
              <a:t>Course Example – Dixie National Forest</a:t>
            </a:r>
          </a:p>
        </p:txBody>
      </p:sp>
      <p:sp>
        <p:nvSpPr>
          <p:cNvPr id="2" name="Content Placeholder 1">
            <a:extLst>
              <a:ext uri="{FF2B5EF4-FFF2-40B4-BE49-F238E27FC236}">
                <a16:creationId xmlns:a16="http://schemas.microsoft.com/office/drawing/2014/main" id="{9F8A1C73-E6F7-451D-8238-D95661AD7CF6}"/>
              </a:ext>
            </a:extLst>
          </p:cNvPr>
          <p:cNvSpPr>
            <a:spLocks noGrp="1"/>
          </p:cNvSpPr>
          <p:nvPr>
            <p:ph idx="1"/>
          </p:nvPr>
        </p:nvSpPr>
        <p:spPr/>
        <p:txBody>
          <a:bodyPr/>
          <a:lstStyle/>
          <a:p>
            <a:r>
              <a:rPr lang="en-US" dirty="0"/>
              <a:t>Was there a relationship between burn severity and spruce beetle kill patterns in Utah’s Dixie NF?</a:t>
            </a:r>
          </a:p>
          <a:p>
            <a:pPr lvl="1"/>
            <a:r>
              <a:rPr lang="en-US" dirty="0"/>
              <a:t>Spruce beetle outbreak began in the 1990’s</a:t>
            </a:r>
          </a:p>
          <a:p>
            <a:pPr lvl="1"/>
            <a:r>
              <a:rPr lang="en-US" dirty="0"/>
              <a:t>Fire occurred in 2017</a:t>
            </a:r>
          </a:p>
          <a:p>
            <a:pPr lvl="1"/>
            <a:r>
              <a:rPr lang="en-US" dirty="0"/>
              <a:t>Though we can’t answer that question exactly, we </a:t>
            </a:r>
            <a:r>
              <a:rPr lang="en-US" i="1" dirty="0"/>
              <a:t>can </a:t>
            </a:r>
            <a:r>
              <a:rPr lang="en-US" dirty="0"/>
              <a:t>do a change detection analysis to provide insight. </a:t>
            </a:r>
          </a:p>
        </p:txBody>
      </p:sp>
      <p:sp>
        <p:nvSpPr>
          <p:cNvPr id="6" name="Rectangle 5">
            <a:extLst>
              <a:ext uri="{FF2B5EF4-FFF2-40B4-BE49-F238E27FC236}">
                <a16:creationId xmlns:a16="http://schemas.microsoft.com/office/drawing/2014/main" id="{363F6AD3-1FA4-4E11-92FA-4ADACCE169E7}"/>
              </a:ext>
            </a:extLst>
          </p:cNvPr>
          <p:cNvSpPr/>
          <p:nvPr/>
        </p:nvSpPr>
        <p:spPr>
          <a:xfrm>
            <a:off x="4447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329196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A8A0-AB26-4E20-BFB5-F5778BE1AE91}"/>
              </a:ext>
            </a:extLst>
          </p:cNvPr>
          <p:cNvSpPr>
            <a:spLocks noGrp="1"/>
          </p:cNvSpPr>
          <p:nvPr>
            <p:ph type="title"/>
          </p:nvPr>
        </p:nvSpPr>
        <p:spPr/>
        <p:txBody>
          <a:bodyPr/>
          <a:lstStyle/>
          <a:p>
            <a:r>
              <a:rPr lang="en-US" dirty="0"/>
              <a:t>Dixie National Forest change</a:t>
            </a:r>
          </a:p>
        </p:txBody>
      </p:sp>
      <p:pic>
        <p:nvPicPr>
          <p:cNvPr id="5" name="Picture 4" descr="A close up of a tree&#10;&#10;Description automatically generated">
            <a:extLst>
              <a:ext uri="{FF2B5EF4-FFF2-40B4-BE49-F238E27FC236}">
                <a16:creationId xmlns:a16="http://schemas.microsoft.com/office/drawing/2014/main" id="{2F67A71E-487D-4620-B0C5-91AFE2FBA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305128"/>
            <a:ext cx="6781800" cy="5010150"/>
          </a:xfrm>
          <a:prstGeom prst="rect">
            <a:avLst/>
          </a:prstGeom>
        </p:spPr>
      </p:pic>
    </p:spTree>
    <p:extLst>
      <p:ext uri="{BB962C8B-B14F-4D97-AF65-F5344CB8AC3E}">
        <p14:creationId xmlns:p14="http://schemas.microsoft.com/office/powerpoint/2010/main" val="3603894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for today</a:t>
            </a:r>
          </a:p>
        </p:txBody>
      </p:sp>
      <p:sp>
        <p:nvSpPr>
          <p:cNvPr id="3" name="Content Placeholder 2"/>
          <p:cNvSpPr>
            <a:spLocks noGrp="1"/>
          </p:cNvSpPr>
          <p:nvPr>
            <p:ph idx="1"/>
          </p:nvPr>
        </p:nvSpPr>
        <p:spPr/>
        <p:txBody>
          <a:bodyPr/>
          <a:lstStyle/>
          <a:p>
            <a:r>
              <a:rPr lang="en-US" b="1" dirty="0"/>
              <a:t>Exercise 1: Process and explore Landsat time series </a:t>
            </a:r>
          </a:p>
          <a:p>
            <a:pPr lvl="1"/>
            <a:r>
              <a:rPr lang="en-US" b="1" i="1" dirty="0"/>
              <a:t>Optional</a:t>
            </a:r>
            <a:r>
              <a:rPr lang="en-US" b="1" dirty="0"/>
              <a:t> – review image processing in GEE</a:t>
            </a:r>
          </a:p>
          <a:p>
            <a:r>
              <a:rPr lang="en-US" dirty="0"/>
              <a:t>Exercise 2: Basic trend analysis</a:t>
            </a:r>
          </a:p>
          <a:p>
            <a:r>
              <a:rPr lang="en-US" dirty="0"/>
              <a:t>Exercise 3: </a:t>
            </a:r>
            <a:r>
              <a:rPr lang="en-US" dirty="0" err="1"/>
              <a:t>LandTrendr</a:t>
            </a:r>
            <a:r>
              <a:rPr lang="en-US" dirty="0"/>
              <a:t> in GEE: Model fitting</a:t>
            </a:r>
          </a:p>
          <a:p>
            <a:r>
              <a:rPr lang="en-US" dirty="0"/>
              <a:t>Exercise 4: </a:t>
            </a:r>
            <a:r>
              <a:rPr lang="en-US" dirty="0" err="1"/>
              <a:t>LandTrendr</a:t>
            </a:r>
            <a:r>
              <a:rPr lang="en-US" dirty="0"/>
              <a:t> in GEE: Disturbance mapping</a:t>
            </a:r>
          </a:p>
          <a:p>
            <a:pPr lvl="1"/>
            <a:endParaRPr lang="en-US" dirty="0"/>
          </a:p>
        </p:txBody>
      </p:sp>
    </p:spTree>
    <p:extLst>
      <p:ext uri="{BB962C8B-B14F-4D97-AF65-F5344CB8AC3E}">
        <p14:creationId xmlns:p14="http://schemas.microsoft.com/office/powerpoint/2010/main" val="109767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7044-9B5F-4F5D-B80E-DEFED7F5A15C}"/>
              </a:ext>
            </a:extLst>
          </p:cNvPr>
          <p:cNvSpPr>
            <a:spLocks noGrp="1"/>
          </p:cNvSpPr>
          <p:nvPr>
            <p:ph type="title"/>
          </p:nvPr>
        </p:nvSpPr>
        <p:spPr/>
        <p:txBody>
          <a:bodyPr/>
          <a:lstStyle/>
          <a:p>
            <a:r>
              <a:rPr lang="en-US" dirty="0"/>
              <a:t>Demo and exercise steps</a:t>
            </a:r>
          </a:p>
        </p:txBody>
      </p:sp>
      <p:sp>
        <p:nvSpPr>
          <p:cNvPr id="3" name="Content Placeholder 2">
            <a:extLst>
              <a:ext uri="{FF2B5EF4-FFF2-40B4-BE49-F238E27FC236}">
                <a16:creationId xmlns:a16="http://schemas.microsoft.com/office/drawing/2014/main" id="{1DDE8606-9DAE-47D3-AFE4-6D74AE925A4F}"/>
              </a:ext>
            </a:extLst>
          </p:cNvPr>
          <p:cNvSpPr>
            <a:spLocks noGrp="1"/>
          </p:cNvSpPr>
          <p:nvPr>
            <p:ph idx="1"/>
          </p:nvPr>
        </p:nvSpPr>
        <p:spPr/>
        <p:txBody>
          <a:bodyPr/>
          <a:lstStyle/>
          <a:p>
            <a:pPr marL="514350" indent="-514350">
              <a:buFont typeface="+mj-lt"/>
              <a:buAutoNum type="arabicPeriod"/>
            </a:pPr>
            <a:r>
              <a:rPr lang="en-US" dirty="0"/>
              <a:t>Set up GEE environment</a:t>
            </a:r>
          </a:p>
          <a:p>
            <a:pPr marL="514350" indent="-514350">
              <a:buFont typeface="+mj-lt"/>
              <a:buAutoNum type="arabicPeriod"/>
            </a:pPr>
            <a:r>
              <a:rPr lang="en-US" dirty="0"/>
              <a:t>Prepare an image time series </a:t>
            </a:r>
          </a:p>
          <a:p>
            <a:pPr marL="514350" indent="-514350">
              <a:buFont typeface="+mj-lt"/>
              <a:buAutoNum type="arabicPeriod"/>
            </a:pPr>
            <a:r>
              <a:rPr lang="en-US" dirty="0"/>
              <a:t>Filter images to a desired location</a:t>
            </a:r>
          </a:p>
          <a:p>
            <a:pPr marL="514350" indent="-514350">
              <a:buFont typeface="+mj-lt"/>
              <a:buAutoNum type="arabicPeriod"/>
            </a:pPr>
            <a:r>
              <a:rPr lang="en-US" dirty="0"/>
              <a:t>Mask (remove) clouds and shadows</a:t>
            </a:r>
          </a:p>
          <a:p>
            <a:pPr marL="514350" indent="-514350">
              <a:buFont typeface="+mj-lt"/>
              <a:buAutoNum type="arabicPeriod"/>
            </a:pPr>
            <a:r>
              <a:rPr lang="en-US" dirty="0"/>
              <a:t>Inspect values in the time-series</a:t>
            </a:r>
          </a:p>
          <a:p>
            <a:pPr marL="514350" indent="-514350">
              <a:buFont typeface="+mj-lt"/>
              <a:buAutoNum type="arabicPeriod"/>
            </a:pPr>
            <a:r>
              <a:rPr lang="en-US" dirty="0"/>
              <a:t>Load LT-GEE module with more processing and analysis methods</a:t>
            </a:r>
          </a:p>
        </p:txBody>
      </p:sp>
    </p:spTree>
    <p:extLst>
      <p:ext uri="{BB962C8B-B14F-4D97-AF65-F5344CB8AC3E}">
        <p14:creationId xmlns:p14="http://schemas.microsoft.com/office/powerpoint/2010/main" val="123695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t>Break for the demo, provide link to the exercises and meeting time to reconvene</a:t>
            </a:r>
          </a:p>
          <a:p>
            <a:pPr lvl="1"/>
            <a:r>
              <a:rPr lang="en-US" dirty="0">
                <a:highlight>
                  <a:srgbClr val="FFFF00"/>
                </a:highlight>
              </a:rPr>
              <a:t>PUT THE LINKS TO THE EXERCISES IN HERE AND TIMES, ETC. </a:t>
            </a:r>
          </a:p>
        </p:txBody>
      </p:sp>
    </p:spTree>
    <p:extLst>
      <p:ext uri="{BB962C8B-B14F-4D97-AF65-F5344CB8AC3E}">
        <p14:creationId xmlns:p14="http://schemas.microsoft.com/office/powerpoint/2010/main" val="4141634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outline</a:t>
            </a:r>
          </a:p>
        </p:txBody>
      </p:sp>
      <p:sp>
        <p:nvSpPr>
          <p:cNvPr id="3" name="Content Placeholder 2"/>
          <p:cNvSpPr>
            <a:spLocks noGrp="1"/>
          </p:cNvSpPr>
          <p:nvPr>
            <p:ph idx="1"/>
          </p:nvPr>
        </p:nvSpPr>
        <p:spPr/>
        <p:txBody>
          <a:bodyPr>
            <a:normAutofit fontScale="92500" lnSpcReduction="20000"/>
          </a:bodyPr>
          <a:lstStyle/>
          <a:p>
            <a:pPr lvl="1"/>
            <a:r>
              <a:rPr lang="en-US" dirty="0"/>
              <a:t>Background</a:t>
            </a:r>
          </a:p>
          <a:p>
            <a:pPr lvl="3"/>
            <a:r>
              <a:rPr lang="en-US" dirty="0"/>
              <a:t>Look at MTBS fire perimeter, show something about spruce beetle outbreak, look at EE </a:t>
            </a:r>
            <a:r>
              <a:rPr lang="en-US" dirty="0" err="1"/>
              <a:t>timelapse</a:t>
            </a:r>
            <a:r>
              <a:rPr lang="en-US" dirty="0"/>
              <a:t> to make the case that the data are noisy and it’s hard to see</a:t>
            </a:r>
          </a:p>
          <a:p>
            <a:pPr lvl="1"/>
            <a:r>
              <a:rPr lang="en-US" dirty="0"/>
              <a:t>In EE</a:t>
            </a:r>
          </a:p>
          <a:p>
            <a:pPr lvl="3"/>
            <a:r>
              <a:rPr lang="en-US" dirty="0"/>
              <a:t>Reorient them to code editor UI</a:t>
            </a:r>
          </a:p>
          <a:p>
            <a:pPr lvl="3"/>
            <a:r>
              <a:rPr lang="en-US" dirty="0"/>
              <a:t>Create repo and script – </a:t>
            </a:r>
          </a:p>
          <a:p>
            <a:pPr lvl="4"/>
            <a:r>
              <a:rPr lang="en-US" dirty="0"/>
              <a:t>Show settings under gear icon and how to clone repot. Note that they can work locally if they want</a:t>
            </a:r>
          </a:p>
          <a:p>
            <a:pPr lvl="3"/>
            <a:r>
              <a:rPr lang="en-US" dirty="0"/>
              <a:t>Create an image collection and filter dates</a:t>
            </a:r>
          </a:p>
          <a:p>
            <a:pPr lvl="3"/>
            <a:r>
              <a:rPr lang="en-US" dirty="0"/>
              <a:t>Create a single median composite of Landsat images with clouds masked using the simple cloud score</a:t>
            </a:r>
          </a:p>
          <a:p>
            <a:pPr lvl="3"/>
            <a:r>
              <a:rPr lang="en-US" dirty="0"/>
              <a:t>Add LT-GEE module and discuss modules</a:t>
            </a:r>
          </a:p>
          <a:p>
            <a:pPr lvl="3"/>
            <a:r>
              <a:rPr lang="en-US" dirty="0"/>
              <a:t>Create LTS </a:t>
            </a:r>
          </a:p>
          <a:p>
            <a:pPr lvl="3"/>
            <a:r>
              <a:rPr lang="en-US" dirty="0"/>
              <a:t>Run transformations to look at NBR</a:t>
            </a:r>
          </a:p>
          <a:p>
            <a:pPr lvl="3"/>
            <a:r>
              <a:rPr lang="en-US" dirty="0"/>
              <a:t>Add a plot</a:t>
            </a:r>
          </a:p>
          <a:p>
            <a:pPr lvl="3"/>
            <a:r>
              <a:rPr lang="en-US" dirty="0"/>
              <a:t>Create basic linear trend </a:t>
            </a:r>
          </a:p>
        </p:txBody>
      </p:sp>
    </p:spTree>
    <p:extLst>
      <p:ext uri="{BB962C8B-B14F-4D97-AF65-F5344CB8AC3E}">
        <p14:creationId xmlns:p14="http://schemas.microsoft.com/office/powerpoint/2010/main" val="418117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C595-CF3A-4831-9C28-9192D36802BD}"/>
              </a:ext>
            </a:extLst>
          </p:cNvPr>
          <p:cNvSpPr>
            <a:spLocks noGrp="1"/>
          </p:cNvSpPr>
          <p:nvPr>
            <p:ph type="title"/>
          </p:nvPr>
        </p:nvSpPr>
        <p:spPr/>
        <p:txBody>
          <a:bodyPr/>
          <a:lstStyle/>
          <a:p>
            <a:r>
              <a:rPr lang="en-US" dirty="0"/>
              <a:t>Prerequisites</a:t>
            </a:r>
          </a:p>
        </p:txBody>
      </p:sp>
      <p:sp>
        <p:nvSpPr>
          <p:cNvPr id="3" name="Content Placeholder 2">
            <a:extLst>
              <a:ext uri="{FF2B5EF4-FFF2-40B4-BE49-F238E27FC236}">
                <a16:creationId xmlns:a16="http://schemas.microsoft.com/office/drawing/2014/main" id="{92C4E1CE-E9BC-4E71-A0C8-B97AC2AED094}"/>
              </a:ext>
            </a:extLst>
          </p:cNvPr>
          <p:cNvSpPr>
            <a:spLocks noGrp="1"/>
          </p:cNvSpPr>
          <p:nvPr>
            <p:ph idx="1"/>
          </p:nvPr>
        </p:nvSpPr>
        <p:spPr/>
        <p:txBody>
          <a:bodyPr/>
          <a:lstStyle/>
          <a:p>
            <a:r>
              <a:rPr lang="en-US" dirty="0"/>
              <a:t>Courses or knowledge equivalent: </a:t>
            </a:r>
          </a:p>
          <a:p>
            <a:pPr lvl="1"/>
            <a:r>
              <a:rPr lang="en-US" dirty="0">
                <a:hlinkClick r:id="rId2"/>
              </a:rPr>
              <a:t>Introduction to change detection</a:t>
            </a:r>
            <a:endParaRPr lang="en-US" dirty="0"/>
          </a:p>
          <a:p>
            <a:pPr lvl="1"/>
            <a:r>
              <a:rPr lang="en-US" dirty="0">
                <a:hlinkClick r:id="rId3"/>
              </a:rPr>
              <a:t>Geospatial scripting in JavaScript and Google Earth Engine</a:t>
            </a:r>
            <a:endParaRPr lang="en-US" dirty="0"/>
          </a:p>
          <a:p>
            <a:r>
              <a:rPr lang="en-US" dirty="0"/>
              <a:t>Google Chrome browser </a:t>
            </a:r>
          </a:p>
          <a:p>
            <a:r>
              <a:rPr lang="en-US" dirty="0"/>
              <a:t>Google Earth Engine account: </a:t>
            </a:r>
          </a:p>
          <a:p>
            <a:pPr lvl="2"/>
            <a:r>
              <a:rPr lang="en-US" dirty="0">
                <a:hlinkClick r:id="rId4"/>
              </a:rPr>
              <a:t>https://signup.earthengine.google.com/</a:t>
            </a:r>
            <a:endParaRPr lang="en-US" dirty="0"/>
          </a:p>
          <a:p>
            <a:pPr lvl="2"/>
            <a:endParaRPr lang="en-US" dirty="0"/>
          </a:p>
          <a:p>
            <a:endParaRPr lang="en-US" dirty="0"/>
          </a:p>
        </p:txBody>
      </p:sp>
    </p:spTree>
    <p:extLst>
      <p:ext uri="{BB962C8B-B14F-4D97-AF65-F5344CB8AC3E}">
        <p14:creationId xmlns:p14="http://schemas.microsoft.com/office/powerpoint/2010/main" val="4101553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 Review the EE Code </a:t>
            </a:r>
            <a:r>
              <a:rPr lang="en-US" dirty="0" err="1"/>
              <a:t>Editoro</a:t>
            </a:r>
            <a:endParaRPr lang="en-US" dirty="0"/>
          </a:p>
        </p:txBody>
      </p:sp>
      <p:pic>
        <p:nvPicPr>
          <p:cNvPr id="4" name="Content Placeholder 3">
            <a:extLst>
              <a:ext uri="{FF2B5EF4-FFF2-40B4-BE49-F238E27FC236}">
                <a16:creationId xmlns:a16="http://schemas.microsoft.com/office/drawing/2014/main" id="{BC32740C-6DEA-4603-8581-0B00CA57F873}"/>
              </a:ext>
            </a:extLst>
          </p:cNvPr>
          <p:cNvPicPr>
            <a:picLocks noGrp="1" noChangeAspect="1"/>
          </p:cNvPicPr>
          <p:nvPr>
            <p:ph idx="1"/>
          </p:nvPr>
        </p:nvPicPr>
        <p:blipFill>
          <a:blip r:embed="rId2"/>
          <a:stretch>
            <a:fillRect/>
          </a:stretch>
        </p:blipFill>
        <p:spPr>
          <a:xfrm>
            <a:off x="657225" y="1295400"/>
            <a:ext cx="7829550" cy="4606689"/>
          </a:xfrm>
          <a:prstGeom prst="rect">
            <a:avLst/>
          </a:prstGeom>
        </p:spPr>
      </p:pic>
      <p:sp>
        <p:nvSpPr>
          <p:cNvPr id="5" name="TextBox 4">
            <a:extLst>
              <a:ext uri="{FF2B5EF4-FFF2-40B4-BE49-F238E27FC236}">
                <a16:creationId xmlns:a16="http://schemas.microsoft.com/office/drawing/2014/main" id="{90C35E36-E452-4300-9E01-8897EE230192}"/>
              </a:ext>
            </a:extLst>
          </p:cNvPr>
          <p:cNvSpPr txBox="1"/>
          <p:nvPr/>
        </p:nvSpPr>
        <p:spPr>
          <a:xfrm>
            <a:off x="914400" y="6063894"/>
            <a:ext cx="8915400" cy="369332"/>
          </a:xfrm>
          <a:prstGeom prst="rect">
            <a:avLst/>
          </a:prstGeom>
          <a:noFill/>
        </p:spPr>
        <p:txBody>
          <a:bodyPr wrap="square" rtlCol="0">
            <a:spAutoFit/>
          </a:bodyPr>
          <a:lstStyle/>
          <a:p>
            <a:r>
              <a:rPr lang="en-US" dirty="0"/>
              <a:t>Image and more info: </a:t>
            </a:r>
            <a:r>
              <a:rPr lang="en-US" dirty="0">
                <a:hlinkClick r:id="rId3"/>
              </a:rPr>
              <a:t>https://developers.google.com/earth-engine/playground</a:t>
            </a:r>
            <a:endParaRPr lang="en-US" dirty="0"/>
          </a:p>
        </p:txBody>
      </p:sp>
    </p:spTree>
    <p:extLst>
      <p:ext uri="{BB962C8B-B14F-4D97-AF65-F5344CB8AC3E}">
        <p14:creationId xmlns:p14="http://schemas.microsoft.com/office/powerpoint/2010/main" val="421975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Agenda</a:t>
            </a:r>
          </a:p>
        </p:txBody>
      </p:sp>
      <p:sp>
        <p:nvSpPr>
          <p:cNvPr id="3" name="Content Placeholder 2"/>
          <p:cNvSpPr>
            <a:spLocks noGrp="1"/>
          </p:cNvSpPr>
          <p:nvPr>
            <p:ph idx="1"/>
          </p:nvPr>
        </p:nvSpPr>
        <p:spPr/>
        <p:txBody>
          <a:bodyPr/>
          <a:lstStyle/>
          <a:p>
            <a:r>
              <a:rPr lang="en-US" dirty="0"/>
              <a:t>Advanced change detection concepts &amp; image processing in Earth Engine</a:t>
            </a:r>
          </a:p>
          <a:p>
            <a:pPr lvl="3"/>
            <a:r>
              <a:rPr lang="en-US" dirty="0"/>
              <a:t>Lecture </a:t>
            </a:r>
            <a:r>
              <a:rPr lang="en-US" b="1" dirty="0">
                <a:highlight>
                  <a:srgbClr val="FFFF00"/>
                </a:highlight>
              </a:rPr>
              <a:t>TIME</a:t>
            </a:r>
            <a:r>
              <a:rPr lang="en-US" dirty="0"/>
              <a:t>, Exercise </a:t>
            </a:r>
            <a:r>
              <a:rPr lang="en-US" b="1" dirty="0">
                <a:highlight>
                  <a:srgbClr val="FFFF00"/>
                </a:highlight>
              </a:rPr>
              <a:t>TIME</a:t>
            </a:r>
          </a:p>
          <a:p>
            <a:r>
              <a:rPr lang="en-US" dirty="0"/>
              <a:t>Explore advanced change detection methods &amp; data products</a:t>
            </a:r>
          </a:p>
          <a:p>
            <a:pPr lvl="3"/>
            <a:r>
              <a:rPr lang="en-US" dirty="0"/>
              <a:t>Lecture </a:t>
            </a:r>
            <a:r>
              <a:rPr lang="en-US" b="1" dirty="0">
                <a:highlight>
                  <a:srgbClr val="FFFF00"/>
                </a:highlight>
              </a:rPr>
              <a:t>TIME</a:t>
            </a:r>
            <a:r>
              <a:rPr lang="en-US" dirty="0"/>
              <a:t>, Exercise </a:t>
            </a:r>
            <a:r>
              <a:rPr lang="en-US" b="1" dirty="0">
                <a:highlight>
                  <a:srgbClr val="FFFF00"/>
                </a:highlight>
              </a:rPr>
              <a:t>TIME</a:t>
            </a:r>
            <a:endParaRPr lang="en-US" dirty="0"/>
          </a:p>
          <a:p>
            <a:r>
              <a:rPr lang="en-US" dirty="0"/>
              <a:t>Fitting change algorithms in EE</a:t>
            </a:r>
          </a:p>
          <a:p>
            <a:pPr lvl="3"/>
            <a:r>
              <a:rPr lang="en-US" dirty="0"/>
              <a:t>Lecture </a:t>
            </a:r>
            <a:r>
              <a:rPr lang="en-US" b="1" dirty="0">
                <a:highlight>
                  <a:srgbClr val="FFFF00"/>
                </a:highlight>
              </a:rPr>
              <a:t>TIME</a:t>
            </a:r>
            <a:r>
              <a:rPr lang="en-US" dirty="0"/>
              <a:t>, Exercise </a:t>
            </a:r>
            <a:r>
              <a:rPr lang="en-US" b="1" dirty="0">
                <a:highlight>
                  <a:srgbClr val="FFFF00"/>
                </a:highlight>
              </a:rPr>
              <a:t>TIME</a:t>
            </a:r>
          </a:p>
          <a:p>
            <a:r>
              <a:rPr lang="en-US" dirty="0"/>
              <a:t>Mapping change in EE</a:t>
            </a:r>
          </a:p>
          <a:p>
            <a:pPr lvl="3"/>
            <a:r>
              <a:rPr lang="en-US" dirty="0"/>
              <a:t>Lecture </a:t>
            </a:r>
            <a:r>
              <a:rPr lang="en-US" b="1" dirty="0">
                <a:highlight>
                  <a:srgbClr val="FFFF00"/>
                </a:highlight>
              </a:rPr>
              <a:t>TIME</a:t>
            </a:r>
            <a:r>
              <a:rPr lang="en-US" dirty="0"/>
              <a:t>, Exercise </a:t>
            </a:r>
            <a:r>
              <a:rPr lang="en-US" b="1" dirty="0">
                <a:highlight>
                  <a:srgbClr val="FFFF00"/>
                </a:highlight>
              </a:rPr>
              <a:t>TIME</a:t>
            </a:r>
            <a:endParaRPr lang="en-US" dirty="0"/>
          </a:p>
          <a:p>
            <a:pPr marL="822960" lvl="3" indent="0">
              <a:buNone/>
            </a:pPr>
            <a:endParaRPr lang="en-US" b="1" dirty="0">
              <a:highlight>
                <a:srgbClr val="FFFF00"/>
              </a:highlight>
            </a:endParaRPr>
          </a:p>
        </p:txBody>
      </p:sp>
    </p:spTree>
    <p:extLst>
      <p:ext uri="{BB962C8B-B14F-4D97-AF65-F5344CB8AC3E}">
        <p14:creationId xmlns:p14="http://schemas.microsoft.com/office/powerpoint/2010/main" val="136190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Objectives</a:t>
            </a:r>
          </a:p>
        </p:txBody>
      </p:sp>
      <p:sp>
        <p:nvSpPr>
          <p:cNvPr id="3" name="Content Placeholder 2"/>
          <p:cNvSpPr>
            <a:spLocks noGrp="1"/>
          </p:cNvSpPr>
          <p:nvPr>
            <p:ph idx="1"/>
          </p:nvPr>
        </p:nvSpPr>
        <p:spPr/>
        <p:txBody>
          <a:bodyPr/>
          <a:lstStyle/>
          <a:p>
            <a:pPr lvl="1"/>
            <a:r>
              <a:rPr lang="en-US" dirty="0"/>
              <a:t>Deeper understanding of remote sensing change detection</a:t>
            </a:r>
          </a:p>
          <a:p>
            <a:pPr lvl="1"/>
            <a:r>
              <a:rPr lang="en-US" dirty="0"/>
              <a:t>Skills and tools for image processing in EE</a:t>
            </a:r>
          </a:p>
          <a:p>
            <a:pPr lvl="1"/>
            <a:r>
              <a:rPr lang="en-US" dirty="0"/>
              <a:t>Awareness and understanding of state-of-the-art remote sensing change monitoring programs and data products</a:t>
            </a:r>
          </a:p>
          <a:p>
            <a:pPr lvl="1"/>
            <a:r>
              <a:rPr lang="en-US" dirty="0"/>
              <a:t>Experience implementing an advanced change detection algorithm in EE</a:t>
            </a:r>
          </a:p>
          <a:p>
            <a:endParaRPr lang="en-US" dirty="0"/>
          </a:p>
        </p:txBody>
      </p:sp>
    </p:spTree>
    <p:extLst>
      <p:ext uri="{BB962C8B-B14F-4D97-AF65-F5344CB8AC3E}">
        <p14:creationId xmlns:p14="http://schemas.microsoft.com/office/powerpoint/2010/main" val="330381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Topics Covered</a:t>
            </a:r>
          </a:p>
        </p:txBody>
      </p:sp>
      <p:sp>
        <p:nvSpPr>
          <p:cNvPr id="3" name="Content Placeholder 2"/>
          <p:cNvSpPr>
            <a:spLocks noGrp="1"/>
          </p:cNvSpPr>
          <p:nvPr>
            <p:ph idx="1"/>
          </p:nvPr>
        </p:nvSpPr>
        <p:spPr/>
        <p:txBody>
          <a:bodyPr>
            <a:normAutofit/>
          </a:bodyPr>
          <a:lstStyle/>
          <a:p>
            <a:r>
              <a:rPr lang="en-US" dirty="0"/>
              <a:t>Image processing in Earth Engine</a:t>
            </a:r>
          </a:p>
          <a:p>
            <a:pPr lvl="2"/>
            <a:r>
              <a:rPr lang="en-US" dirty="0"/>
              <a:t>Review image processing in EE and generate composite image time-series and indices.</a:t>
            </a:r>
          </a:p>
          <a:p>
            <a:r>
              <a:rPr lang="en-US" dirty="0"/>
              <a:t>Time-series based change algorithms</a:t>
            </a:r>
          </a:p>
          <a:p>
            <a:pPr lvl="2"/>
            <a:r>
              <a:rPr lang="en-US" dirty="0"/>
              <a:t>Explore time-series based change mapping methods</a:t>
            </a:r>
          </a:p>
          <a:p>
            <a:r>
              <a:rPr lang="en-US" dirty="0"/>
              <a:t>Use </a:t>
            </a:r>
            <a:r>
              <a:rPr lang="en-US" dirty="0" err="1"/>
              <a:t>LandTrendr</a:t>
            </a:r>
            <a:r>
              <a:rPr lang="en-US" dirty="0"/>
              <a:t> in EE to map change</a:t>
            </a:r>
          </a:p>
          <a:p>
            <a:pPr lvl="2"/>
            <a:r>
              <a:rPr lang="en-US" dirty="0"/>
              <a:t>Implement the </a:t>
            </a:r>
            <a:r>
              <a:rPr lang="en-US" dirty="0" err="1"/>
              <a:t>LandTrendr</a:t>
            </a:r>
            <a:r>
              <a:rPr lang="en-US" dirty="0"/>
              <a:t> algorithm, fit parameters, and explore results in multiple ways</a:t>
            </a:r>
          </a:p>
          <a:p>
            <a:endParaRPr lang="en-US" dirty="0"/>
          </a:p>
        </p:txBody>
      </p:sp>
    </p:spTree>
    <p:extLst>
      <p:ext uri="{BB962C8B-B14F-4D97-AF65-F5344CB8AC3E}">
        <p14:creationId xmlns:p14="http://schemas.microsoft.com/office/powerpoint/2010/main" val="296451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for today</a:t>
            </a:r>
          </a:p>
        </p:txBody>
      </p:sp>
      <p:sp>
        <p:nvSpPr>
          <p:cNvPr id="3" name="Content Placeholder 2"/>
          <p:cNvSpPr>
            <a:spLocks noGrp="1"/>
          </p:cNvSpPr>
          <p:nvPr>
            <p:ph idx="1"/>
          </p:nvPr>
        </p:nvSpPr>
        <p:spPr/>
        <p:txBody>
          <a:bodyPr/>
          <a:lstStyle/>
          <a:p>
            <a:r>
              <a:rPr lang="en-US" dirty="0"/>
              <a:t>Exercise 1: Process and explore Landsat time series </a:t>
            </a:r>
          </a:p>
          <a:p>
            <a:pPr lvl="1"/>
            <a:r>
              <a:rPr lang="en-US" i="1" dirty="0"/>
              <a:t>Optional</a:t>
            </a:r>
            <a:r>
              <a:rPr lang="en-US" dirty="0"/>
              <a:t> – review image processing in GEE</a:t>
            </a:r>
          </a:p>
          <a:p>
            <a:r>
              <a:rPr lang="en-US" dirty="0"/>
              <a:t>Exercise 2: Basic trend analysis</a:t>
            </a:r>
          </a:p>
          <a:p>
            <a:r>
              <a:rPr lang="en-US" dirty="0"/>
              <a:t>Exercise 3: </a:t>
            </a:r>
            <a:r>
              <a:rPr lang="en-US" dirty="0" err="1"/>
              <a:t>LandTrendr</a:t>
            </a:r>
            <a:r>
              <a:rPr lang="en-US" dirty="0"/>
              <a:t> in GEE: Model fitting</a:t>
            </a:r>
          </a:p>
          <a:p>
            <a:r>
              <a:rPr lang="en-US" dirty="0"/>
              <a:t>Exercise 4: </a:t>
            </a:r>
            <a:r>
              <a:rPr lang="en-US" dirty="0" err="1"/>
              <a:t>LandTrendr</a:t>
            </a:r>
            <a:r>
              <a:rPr lang="en-US" dirty="0"/>
              <a:t> in GEE: Disturbance mapping</a:t>
            </a:r>
          </a:p>
          <a:p>
            <a:pPr lvl="1"/>
            <a:endParaRPr lang="en-US" dirty="0"/>
          </a:p>
        </p:txBody>
      </p:sp>
    </p:spTree>
    <p:extLst>
      <p:ext uri="{BB962C8B-B14F-4D97-AF65-F5344CB8AC3E}">
        <p14:creationId xmlns:p14="http://schemas.microsoft.com/office/powerpoint/2010/main" val="126733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Sensing Change Detection</a:t>
            </a:r>
          </a:p>
        </p:txBody>
      </p:sp>
      <p:sp>
        <p:nvSpPr>
          <p:cNvPr id="3" name="Content Placeholder 2"/>
          <p:cNvSpPr>
            <a:spLocks noGrp="1"/>
          </p:cNvSpPr>
          <p:nvPr>
            <p:ph idx="1"/>
          </p:nvPr>
        </p:nvSpPr>
        <p:spPr/>
        <p:txBody>
          <a:bodyPr/>
          <a:lstStyle/>
          <a:p>
            <a:r>
              <a:rPr lang="en-US" dirty="0"/>
              <a:t>What is remote sensing change detection?</a:t>
            </a:r>
          </a:p>
          <a:p>
            <a:pPr lvl="1"/>
            <a:r>
              <a:rPr lang="en-US" i="1" dirty="0"/>
              <a:t>Landscape changes can be measured in the spectral values of pixels in multiresolution satellite imagery</a:t>
            </a:r>
          </a:p>
          <a:p>
            <a:pPr marL="274320" lvl="1" indent="0">
              <a:buNone/>
            </a:pPr>
            <a:endParaRPr lang="en-US" i="1" dirty="0"/>
          </a:p>
        </p:txBody>
      </p:sp>
      <p:pic>
        <p:nvPicPr>
          <p:cNvPr id="4" name="Picture 3">
            <a:extLst>
              <a:ext uri="{FF2B5EF4-FFF2-40B4-BE49-F238E27FC236}">
                <a16:creationId xmlns:a16="http://schemas.microsoft.com/office/drawing/2014/main" id="{E273FF55-407E-4029-8359-AE1A7BD1D3DC}"/>
              </a:ext>
            </a:extLst>
          </p:cNvPr>
          <p:cNvPicPr>
            <a:picLocks noChangeAspect="1"/>
          </p:cNvPicPr>
          <p:nvPr/>
        </p:nvPicPr>
        <p:blipFill>
          <a:blip r:embed="rId3"/>
          <a:stretch>
            <a:fillRect/>
          </a:stretch>
        </p:blipFill>
        <p:spPr>
          <a:xfrm>
            <a:off x="1905000" y="3429000"/>
            <a:ext cx="5038725" cy="3213220"/>
          </a:xfrm>
          <a:prstGeom prst="rect">
            <a:avLst/>
          </a:prstGeom>
        </p:spPr>
      </p:pic>
    </p:spTree>
    <p:extLst>
      <p:ext uri="{BB962C8B-B14F-4D97-AF65-F5344CB8AC3E}">
        <p14:creationId xmlns:p14="http://schemas.microsoft.com/office/powerpoint/2010/main" val="11436186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10354</TotalTime>
  <Words>2146</Words>
  <Application>Microsoft Office PowerPoint</Application>
  <PresentationFormat>On-screen Show (4:3)</PresentationFormat>
  <Paragraphs>292</Paragraphs>
  <Slides>40</Slides>
  <Notes>22</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Consolas</vt:lpstr>
      <vt:lpstr>Clarity</vt:lpstr>
      <vt:lpstr>Advanced Change Detection -1 Change Detection Principles and Intro to Earth Engine</vt:lpstr>
      <vt:lpstr>Housekeeping</vt:lpstr>
      <vt:lpstr>Course Format &amp; Learning Styles</vt:lpstr>
      <vt:lpstr>Prerequisites</vt:lpstr>
      <vt:lpstr>Course Agenda</vt:lpstr>
      <vt:lpstr>Course Objectives</vt:lpstr>
      <vt:lpstr>Technical Topics Covered</vt:lpstr>
      <vt:lpstr>Exercises for today</vt:lpstr>
      <vt:lpstr>Remote Sensing Change Detection</vt:lpstr>
      <vt:lpstr>Change Detection Goals</vt:lpstr>
      <vt:lpstr>Change Detection Challenges</vt:lpstr>
      <vt:lpstr>Change Detection Methods</vt:lpstr>
      <vt:lpstr>PowerPoint Presentation</vt:lpstr>
      <vt:lpstr>Review of Spectral Signatures</vt:lpstr>
      <vt:lpstr>Change mapping is complicated</vt:lpstr>
      <vt:lpstr>Temporal characteristics</vt:lpstr>
      <vt:lpstr>Spatial &amp; spectral characteristics</vt:lpstr>
      <vt:lpstr>Change &amp; ecology are complex</vt:lpstr>
      <vt:lpstr>Modern methods</vt:lpstr>
      <vt:lpstr>Satellite time series</vt:lpstr>
      <vt:lpstr>Earth Engine</vt:lpstr>
      <vt:lpstr>What is EE?</vt:lpstr>
      <vt:lpstr>What is Earth Engine?</vt:lpstr>
      <vt:lpstr>Earth Engine Components</vt:lpstr>
      <vt:lpstr>How does Earth Engine work?</vt:lpstr>
      <vt:lpstr>How does Earth Engine work?</vt:lpstr>
      <vt:lpstr>Earth Engine API &amp; Code Editor</vt:lpstr>
      <vt:lpstr>Earth Engine is not your typical GIS</vt:lpstr>
      <vt:lpstr>Client vs. Server Objects</vt:lpstr>
      <vt:lpstr>Earth Engine algorithms</vt:lpstr>
      <vt:lpstr>Algorithms &amp; methods today</vt:lpstr>
      <vt:lpstr>Preparation &amp; Image Processing</vt:lpstr>
      <vt:lpstr>Image Processing Parameters</vt:lpstr>
      <vt:lpstr>Course Example – Dixie National Forest</vt:lpstr>
      <vt:lpstr>Dixie National Forest change</vt:lpstr>
      <vt:lpstr>Exercises for today</vt:lpstr>
      <vt:lpstr>Demo and exercise steps</vt:lpstr>
      <vt:lpstr>Demo</vt:lpstr>
      <vt:lpstr>Demo outline</vt:lpstr>
      <vt:lpstr>Demo – Review the EE Code Editoro</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66</cp:revision>
  <dcterms:created xsi:type="dcterms:W3CDTF">2015-04-03T20:09:37Z</dcterms:created>
  <dcterms:modified xsi:type="dcterms:W3CDTF">2020-08-26T19:15:01Z</dcterms:modified>
</cp:coreProperties>
</file>