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46"/>
  </p:notesMasterIdLst>
  <p:sldIdLst>
    <p:sldId id="256" r:id="rId2"/>
    <p:sldId id="260" r:id="rId3"/>
    <p:sldId id="320" r:id="rId4"/>
    <p:sldId id="333" r:id="rId5"/>
    <p:sldId id="296" r:id="rId6"/>
    <p:sldId id="282" r:id="rId7"/>
    <p:sldId id="323" r:id="rId8"/>
    <p:sldId id="287" r:id="rId9"/>
    <p:sldId id="288" r:id="rId10"/>
    <p:sldId id="264" r:id="rId11"/>
    <p:sldId id="289" r:id="rId12"/>
    <p:sldId id="290" r:id="rId13"/>
    <p:sldId id="291" r:id="rId14"/>
    <p:sldId id="311" r:id="rId15"/>
    <p:sldId id="304" r:id="rId16"/>
    <p:sldId id="310" r:id="rId17"/>
    <p:sldId id="321" r:id="rId18"/>
    <p:sldId id="258" r:id="rId19"/>
    <p:sldId id="334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5" r:id="rId29"/>
    <p:sldId id="265" r:id="rId30"/>
    <p:sldId id="298" r:id="rId31"/>
    <p:sldId id="284" r:id="rId32"/>
    <p:sldId id="313" r:id="rId33"/>
    <p:sldId id="312" r:id="rId34"/>
    <p:sldId id="314" r:id="rId35"/>
    <p:sldId id="319" r:id="rId36"/>
    <p:sldId id="322" r:id="rId37"/>
    <p:sldId id="315" r:id="rId38"/>
    <p:sldId id="332" r:id="rId39"/>
    <p:sldId id="283" r:id="rId40"/>
    <p:sldId id="374" r:id="rId41"/>
    <p:sldId id="318" r:id="rId42"/>
    <p:sldId id="279" r:id="rId43"/>
    <p:sldId id="308" r:id="rId44"/>
    <p:sldId id="309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ining, UTGSTC26 -FS" initials="TU-" lastIdx="7" clrIdx="0">
    <p:extLst>
      <p:ext uri="{19B8F6BF-5375-455C-9EA6-DF929625EA0E}">
        <p15:presenceInfo xmlns:p15="http://schemas.microsoft.com/office/powerpoint/2012/main" userId="S::utgstc26.training@usda.gov::ff6d760f-b34d-4d3b-a028-11a0b8c33d48" providerId="AD"/>
      </p:ext>
    </p:extLst>
  </p:cmAuthor>
  <p:cmAuthor id="2" name="Leatherman, Lila - FS, Salt Lake City, UT" initials="LL-FSLCU" lastIdx="2" clrIdx="1">
    <p:extLst>
      <p:ext uri="{19B8F6BF-5375-455C-9EA6-DF929625EA0E}">
        <p15:presenceInfo xmlns:p15="http://schemas.microsoft.com/office/powerpoint/2012/main" userId="S::Lila.Leatherman@usda.gov::9967b3d9-b844-4ad2-a6ab-7c0a06882d25" providerId="AD"/>
      </p:ext>
    </p:extLst>
  </p:cmAuthor>
  <p:cmAuthor id="3" name="Mccallum, Kimberly - FS, SALT LAKE CITY, UT" initials="MK-FSLCU" lastIdx="3" clrIdx="2">
    <p:extLst>
      <p:ext uri="{19B8F6BF-5375-455C-9EA6-DF929625EA0E}">
        <p15:presenceInfo xmlns:p15="http://schemas.microsoft.com/office/powerpoint/2012/main" userId="S::kimberly.mccallum@usda.gov::74615b3c-2c10-4f73-9907-ea96941fb2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72D"/>
    <a:srgbClr val="996633"/>
    <a:srgbClr val="EA1625"/>
    <a:srgbClr val="B422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4" autoAdjust="0"/>
    <p:restoredTop sz="86541" autoAdjust="0"/>
  </p:normalViewPr>
  <p:slideViewPr>
    <p:cSldViewPr>
      <p:cViewPr varScale="1">
        <p:scale>
          <a:sx n="98" d="100"/>
          <a:sy n="98" d="100"/>
        </p:scale>
        <p:origin x="102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8-06T15:29:35.023" idx="2">
    <p:pos x="10" y="10"/>
    <p:text>credit for this graphic?</p:text>
    <p:extLst>
      <p:ext uri="{C676402C-5697-4E1C-873F-D02D1690AC5C}">
        <p15:threadingInfo xmlns:p15="http://schemas.microsoft.com/office/powerpoint/2012/main" timeZoneBias="360"/>
      </p:ext>
    </p:extLst>
  </p:cm>
  <p:cm authorId="3" dt="2020-08-11T11:49:46.305" idx="1">
    <p:pos x="10" y="106"/>
    <p:text>Good point! Let's discuss</p:text>
    <p:extLst>
      <p:ext uri="{C676402C-5697-4E1C-873F-D02D1690AC5C}">
        <p15:threadingInfo xmlns:p15="http://schemas.microsoft.com/office/powerpoint/2012/main" timeZoneBias="360">
          <p15:parentCm authorId="2" idx="2"/>
        </p15:threadingInfo>
      </p:ext>
    </p:extLst>
  </p:cm>
  <p:cm authorId="3" dt="2020-08-11T12:34:34.957" idx="3">
    <p:pos x="10" y="202"/>
    <p:text>I'll add this</p:text>
    <p:extLst>
      <p:ext uri="{C676402C-5697-4E1C-873F-D02D1690AC5C}">
        <p15:threadingInfo xmlns:p15="http://schemas.microsoft.com/office/powerpoint/2012/main" timeZoneBias="360">
          <p15:parentCm authorId="2" idx="2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30T13:30:57.677" idx="3">
    <p:pos x="10" y="10"/>
    <p:text>curious about the rationale for including this, since the rest of the course focuses on LandTrendr? Is there a publicly available way to implement CCDC? Maybe some comparison to LandTrendr applications / availability / pros + cons of both?</p:text>
    <p:extLst>
      <p:ext uri="{C676402C-5697-4E1C-873F-D02D1690AC5C}">
        <p15:threadingInfo xmlns:p15="http://schemas.microsoft.com/office/powerpoint/2012/main" timeZoneBias="360"/>
      </p:ext>
    </p:extLst>
  </p:cm>
  <p:cm authorId="3" dt="2020-08-11T11:52:12.476" idx="2">
    <p:pos x="10" y="106"/>
    <p:text>Good point! Let’s take this out/hide it. If anyone wants the link to the paper or ask about it, here  you go.</p:text>
    <p:extLst>
      <p:ext uri="{C676402C-5697-4E1C-873F-D02D1690AC5C}">
        <p15:threadingInfo xmlns:p15="http://schemas.microsoft.com/office/powerpoint/2012/main" timeZoneBias="360">
          <p15:parentCm authorId="1" idx="3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432C7-81F1-4D7F-9E93-9A56A668AC13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2E7AF-702C-4166-8AC5-161DB938A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85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ignup.earthengine.google.com/#!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60601-2F01-49F5-8809-A86FCF24BE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Abrupt change with slow, steady recovery.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23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SOMETHING TO MAKE THE LINK BETWEEN SEASONAL/INTERANNUAL VARIATION TO INTRA-ANNUAL VARIATION? THEN CIRCLING BACK TO MODEL FITTING… ALGORITHMS FUNCTION ON/CAPTURE DIFFERENT TIMESCALES.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09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33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another representation of different forms spectral trajectories can take. </a:t>
            </a:r>
          </a:p>
          <a:p>
            <a:r>
              <a:rPr lang="en-US" dirty="0"/>
              <a:t>When you begin an analysis, it’s important to know what kind of change you’re attempting to capture– so that you can select a method that’s appropriate to quantify it.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42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Camp Fire, northern California. Large burned area, a rapid change with long-lasting effects.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78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Camp Fire, northern California. Large burned area, a rapid change with long-lasting effects.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66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Pando aspen forest. Seasonal changes in foliage color that recur every year. Different years were selected here for image quality / emphasis.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9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Pando aspen forest. Seasonal changes in foliage color that recur every year. This is an example of a seasonal cycle of change.  Different years were selected here for image quality / emphasis.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67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Kansas prairie. Two images taken roughly the same time of year, showing drought effects in 2018. This is an example of a single-year deviation that represents a change to the normal seasonal cycle, and should be more or less back to “normal” the following year (barring cascading effects)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78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Kansas prairie. Two images taken roughly the same time of year, showing drought effects in 2018. This is an example of a single-year deviation that represents a change to the normal seasonal cycle, and should be more or less back to “normal” the following year (barring cascading effects)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37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Mention that everyone should have completed the prerequisites and ensure that everyone has an Earth Engine account: </a:t>
            </a:r>
            <a:r>
              <a:rPr lang="en-US" dirty="0">
                <a:hlinkClick r:id="rId3"/>
              </a:rPr>
              <a:t>https://signup.earthengine.google.com/#!/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02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Urbanization around St George, UT. A long-term process with long-lasting effects.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311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Urbanization around St George, UT. A long-term process with long-lasting effects.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87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288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these are pixel-based time series methods: </a:t>
            </a:r>
          </a:p>
          <a:p>
            <a:r>
              <a:rPr lang="en-US" dirty="0" err="1"/>
              <a:t>LandTrendr</a:t>
            </a:r>
            <a:r>
              <a:rPr lang="en-US" dirty="0"/>
              <a:t> (Landsat-based detection of trends in disturbance and recovery)</a:t>
            </a:r>
          </a:p>
          <a:p>
            <a:r>
              <a:rPr lang="en-US" dirty="0"/>
              <a:t>ITRA (Image trends from regression analysis)</a:t>
            </a:r>
          </a:p>
          <a:p>
            <a:r>
              <a:rPr lang="en-US" dirty="0"/>
              <a:t>VCT (Vegetation change tracker) </a:t>
            </a:r>
          </a:p>
          <a:p>
            <a:r>
              <a:rPr lang="en-US" dirty="0"/>
              <a:t>EWMACD (Exponentially weighted moving average change detection)</a:t>
            </a:r>
          </a:p>
          <a:p>
            <a:r>
              <a:rPr lang="en-US" dirty="0"/>
              <a:t>MIICA (Multi-index integrated change analysis)</a:t>
            </a:r>
          </a:p>
          <a:p>
            <a:r>
              <a:rPr lang="en-US" dirty="0"/>
              <a:t>CCDC (Continuous change detection and classification) </a:t>
            </a:r>
          </a:p>
          <a:p>
            <a:r>
              <a:rPr lang="en-US" dirty="0" err="1"/>
              <a:t>VeRDET</a:t>
            </a:r>
            <a:r>
              <a:rPr lang="en-US" dirty="0"/>
              <a:t> (Vegetation regeneration and disturbance estimates through time) </a:t>
            </a:r>
          </a:p>
          <a:p>
            <a:r>
              <a:rPr lang="en-US" dirty="0"/>
              <a:t>Though several of these algorithms are implemented in Earth Engine, </a:t>
            </a:r>
            <a:r>
              <a:rPr lang="en-US" dirty="0" err="1"/>
              <a:t>LandTrendr</a:t>
            </a:r>
            <a:r>
              <a:rPr lang="en-US" dirty="0"/>
              <a:t> is the best documented and most stable with CCDC quickly becoming more established.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784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554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fitting a linear regression to a time series of images, in order to assess a simple version of change over time. </a:t>
            </a:r>
          </a:p>
          <a:p>
            <a:endParaRPr lang="en-US" dirty="0"/>
          </a:p>
          <a:p>
            <a:r>
              <a:rPr lang="en-US" dirty="0"/>
              <a:t>Specifically, we’re fitting a separate regression model to each pixel in the time series. </a:t>
            </a:r>
          </a:p>
          <a:p>
            <a:endParaRPr lang="en-US" dirty="0"/>
          </a:p>
          <a:p>
            <a:r>
              <a:rPr lang="en-US" dirty="0"/>
              <a:t>The quantitative outputs of this model are, for each pixel, the slope and the intercept.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491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fitting a linear regression to a time series of images, in order to assess a simple version of change in one variable over time. </a:t>
            </a:r>
          </a:p>
          <a:p>
            <a:endParaRPr lang="en-US" dirty="0"/>
          </a:p>
          <a:p>
            <a:r>
              <a:rPr lang="en-US" dirty="0"/>
              <a:t>Specifically, we’re fitting a separate regression model to each pixel in the time series. </a:t>
            </a:r>
          </a:p>
          <a:p>
            <a:endParaRPr lang="en-US" dirty="0"/>
          </a:p>
          <a:p>
            <a:r>
              <a:rPr lang="en-US" dirty="0"/>
              <a:t>The quantitative outputs of this model are, for each pixel, the slope and the intercept.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50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153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also add the code to this example.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513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 to introduce </a:t>
            </a:r>
            <a:r>
              <a:rPr lang="en-US" dirty="0" err="1"/>
              <a:t>LandTrendr</a:t>
            </a:r>
            <a:r>
              <a:rPr lang="en-US" dirty="0"/>
              <a:t> here… but might distract from description of simple time series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86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 learners of the temporal dimensions of change, and how lots of factors about the disturbance + our earth observation system will affect how changes can be detected. For example, if we have a satellite with a longer return interval, like Landsat, (particularly if we can’t use cloudy images), we might miss observing particular phenomena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869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have repeated this slide in each to remind students of where we are and where we are going.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514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20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dynamics can only be observed and quantified through multiple observations within a year, or a season. Other dynamics are better understood through multiple observations over multiple years.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74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point here to discuss is that methods have been evolving. Use this figure and the points to discuss two date vs. trend vs segmentation.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03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Show a bunch of made up spectral trajectories increasing in complexity to plant the seeds for understanding different methods. </a:t>
            </a:r>
          </a:p>
          <a:p>
            <a:r>
              <a:rPr lang="en-US" dirty="0"/>
              <a:t>The point of this slide is stable trajectory with random noise.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10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point here is stable trajectory with random noise and some noisy noise from a few ‘bad’ images. This is why we mask clouds,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37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here is slow decline with expected random noise.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69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Abrupt change (e.g., harvest, fire, development,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2E7AF-702C-4166-8AC5-161DB938AA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7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20882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848600" cy="1927225"/>
          </a:xfrm>
        </p:spPr>
        <p:txBody>
          <a:bodyPr anchor="b">
            <a:noAutofit/>
          </a:bodyPr>
          <a:lstStyle>
            <a:lvl1pPr algn="r">
              <a:defRPr sz="54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962400"/>
            <a:ext cx="78486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808412"/>
            <a:ext cx="78486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78" y="533400"/>
            <a:ext cx="3837218" cy="55514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>
            <a:normAutofit/>
          </a:bodyPr>
          <a:lstStyle>
            <a:lvl1pPr>
              <a:buClr>
                <a:schemeClr val="tx2">
                  <a:lumMod val="75000"/>
                </a:schemeClr>
              </a:buClr>
              <a:defRPr sz="3200"/>
            </a:lvl1pPr>
            <a:lvl2pPr>
              <a:buClr>
                <a:schemeClr val="accent4">
                  <a:lumMod val="75000"/>
                </a:schemeClr>
              </a:buClr>
              <a:defRPr sz="2800"/>
            </a:lvl2pPr>
            <a:lvl3pPr>
              <a:buClr>
                <a:schemeClr val="bg2">
                  <a:lumMod val="50000"/>
                </a:schemeClr>
              </a:buClr>
              <a:defRPr sz="2400"/>
            </a:lvl3pPr>
            <a:lvl4pPr>
              <a:buClr>
                <a:schemeClr val="accent6">
                  <a:lumMod val="75000"/>
                </a:schemeClr>
              </a:buCl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9438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9438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53200"/>
            <a:ext cx="9144000" cy="32788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96225" y="6681151"/>
            <a:ext cx="18659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i="1" dirty="0">
                <a:solidFill>
                  <a:schemeClr val="bg1"/>
                </a:solidFill>
              </a:rPr>
              <a:t>Forest Service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37" y="6584950"/>
            <a:ext cx="258374" cy="2944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4" r:id="rId3"/>
    <p:sldLayoutId id="2147483966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rd-wret.s3-us-west-2.amazonaws.com/assets/palladium/production/s3fs-public/atoms/files/LCMAP_workshop_pres3_w_alt_text-3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prd-wret.s3-us-west-2.amazonaws.com/assets/palladium/production/s3fs-public/atoms/files/LCMAP_workshop_pres3_w_alt_text-3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hyperlink" Target="https://docs.google.com/presentation/d/1QTboU59J-b5rdYWHbBkM-P_FzZ54FFSJu-4U8WrDEL4/edit#slide=id.p1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f8040098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rd-wret.s3.us-west-2.amazonaws.com/assets/palladium/production/atoms/files/LSDS-1982%20LCMAP%20Continuous%20Change%20Detection%20and%20Classification%20%28CCDC%29%20Algorithm%20Description%20Document%20%28ADD%29.pd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hyperlink" Target="https://www.sciencedirect.com/science/article/pii/S0034425714000248?via%3Dihub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prd-wret.s3.us-west-2.amazonaws.com/assets/palladium/production/atoms/files/LSDS-1982%20LCMAP%20Continuous%20Change%20Detection%20and%20Classification%20%28CCDC%29%20Algorithm%20Description%20Document%20%28ADD%29.pdf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prd-wret.s3.us-west-2.amazonaws.com/assets/palladium/production/atoms/files/LSDS-1982%20LCMAP%20Continuous%20Change%20Detection%20and%20Classification%20%28CCDC%29%20Algorithm%20Description%20Document%20%28ADD%29.pdf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mapr.github.io/LT-GEE/landtrendr.html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mapr.github.io/LT-GEE/landtrendr.html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velopers.google.com/earth-engine/reducers_regression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eoas.oregonstate.edu/people/jamon-van-den-hoek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.usda.gov/treesearch/pubs/54160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4sV7D0jX6I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eetle_kill_forest_colorado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FEMA_-_33311_-_Fire_crew_member_fighting_Poomacha_wildfire_in_California.jpg" TargetMode="Externa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Advanced Change Detection -2</a:t>
            </a:r>
            <a:br>
              <a:rPr lang="en-US" sz="4400" dirty="0"/>
            </a:br>
            <a:r>
              <a:rPr lang="en-US" sz="3200" dirty="0"/>
              <a:t>Time Series Analysis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403" y="4114800"/>
            <a:ext cx="3706997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83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4CEE7-C567-4573-8176-67BD72E6F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trajectories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CC52F-37CD-41FF-BA52-E669CEF2D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2581025"/>
            <a:ext cx="5197797" cy="393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38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ECC52F-37CD-41FF-BA52-E669CEF2D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2581025"/>
            <a:ext cx="5197796" cy="393510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D2ABD78-C00E-45C7-95DA-9A1F443AD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en-US" dirty="0"/>
              <a:t>Spectral trajectories</a:t>
            </a:r>
          </a:p>
        </p:txBody>
      </p:sp>
    </p:spTree>
    <p:extLst>
      <p:ext uri="{BB962C8B-B14F-4D97-AF65-F5344CB8AC3E}">
        <p14:creationId xmlns:p14="http://schemas.microsoft.com/office/powerpoint/2010/main" val="3872325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ECC52F-37CD-41FF-BA52-E669CEF2D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2581025"/>
            <a:ext cx="5197796" cy="393510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626DD15-2180-4DD7-B968-C9C630E63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en-US" dirty="0"/>
              <a:t>Spectral trajectories</a:t>
            </a:r>
          </a:p>
        </p:txBody>
      </p:sp>
    </p:spTree>
    <p:extLst>
      <p:ext uri="{BB962C8B-B14F-4D97-AF65-F5344CB8AC3E}">
        <p14:creationId xmlns:p14="http://schemas.microsoft.com/office/powerpoint/2010/main" val="375546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ECC52F-37CD-41FF-BA52-E669CEF2D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2581025"/>
            <a:ext cx="5197795" cy="393510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C479C0-DF49-4D67-B99E-5C2EEAAB2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en-US" dirty="0"/>
              <a:t>Spectral trajectories</a:t>
            </a:r>
          </a:p>
        </p:txBody>
      </p:sp>
    </p:spTree>
    <p:extLst>
      <p:ext uri="{BB962C8B-B14F-4D97-AF65-F5344CB8AC3E}">
        <p14:creationId xmlns:p14="http://schemas.microsoft.com/office/powerpoint/2010/main" val="2922832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9C479C0-DF49-4D67-B99E-5C2EEAAB2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kind of change do we want to capture?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DDCA605-3D87-4D55-80D2-F06184583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49"/>
          <a:stretch/>
        </p:blipFill>
        <p:spPr bwMode="auto">
          <a:xfrm>
            <a:off x="174395" y="1879424"/>
            <a:ext cx="4397605" cy="226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DF1748C-F872-45C9-815D-A216B48EA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5" b="32787"/>
          <a:stretch/>
        </p:blipFill>
        <p:spPr bwMode="auto">
          <a:xfrm>
            <a:off x="45720" y="4121036"/>
            <a:ext cx="4572000" cy="243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24E04F1-48A9-4E55-8814-B2465B056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41"/>
          <a:stretch/>
        </p:blipFill>
        <p:spPr bwMode="auto">
          <a:xfrm>
            <a:off x="4489045" y="2667000"/>
            <a:ext cx="4670195" cy="236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661057-F799-4C69-B922-59C9493F490B}"/>
              </a:ext>
            </a:extLst>
          </p:cNvPr>
          <p:cNvSpPr txBox="1"/>
          <p:nvPr/>
        </p:nvSpPr>
        <p:spPr>
          <a:xfrm>
            <a:off x="568857" y="1427202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Interannual – long term 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7E8CF-0572-4FC7-9B78-FF4E907E4343}"/>
              </a:ext>
            </a:extLst>
          </p:cNvPr>
          <p:cNvSpPr txBox="1"/>
          <p:nvPr/>
        </p:nvSpPr>
        <p:spPr>
          <a:xfrm>
            <a:off x="4686177" y="2293877"/>
            <a:ext cx="4358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Intra-annual – includes seasonal dynamics</a:t>
            </a:r>
          </a:p>
        </p:txBody>
      </p:sp>
    </p:spTree>
    <p:extLst>
      <p:ext uri="{BB962C8B-B14F-4D97-AF65-F5344CB8AC3E}">
        <p14:creationId xmlns:p14="http://schemas.microsoft.com/office/powerpoint/2010/main" val="3291624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56BAF0-A244-47C9-AD0B-B1A39C797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0" y="2573466"/>
            <a:ext cx="9144000" cy="35322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DBC312-86B8-4ED9-9C96-5EEA9E02ECC2}"/>
              </a:ext>
            </a:extLst>
          </p:cNvPr>
          <p:cNvSpPr txBox="1"/>
          <p:nvPr/>
        </p:nvSpPr>
        <p:spPr>
          <a:xfrm>
            <a:off x="2209800" y="5560155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Remake this slide taken from here: </a:t>
            </a:r>
            <a:r>
              <a:rPr lang="en-US" dirty="0">
                <a:hlinkClick r:id="rId4"/>
              </a:rPr>
              <a:t>https://prd-wret.s3-us-west-2.amazonaws.com/assets/palladium/production/s3fs-public/atoms/files/LCMAP_workshop_pres3_w_alt_text-3.pdf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EC215C-B423-4F71-ADEE-DD305096522F}"/>
              </a:ext>
            </a:extLst>
          </p:cNvPr>
          <p:cNvSpPr/>
          <p:nvPr/>
        </p:nvSpPr>
        <p:spPr>
          <a:xfrm>
            <a:off x="4597940" y="1201866"/>
            <a:ext cx="53340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Remake this intra-annual (all observations) style trajectory so that it matches the previous slides JUST to make the point that we are no longer limited to seasonal composites.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1AE978F-5F1A-40BC-838B-BD74EF76C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en-US" dirty="0"/>
              <a:t>Spectral trajectories</a:t>
            </a:r>
          </a:p>
        </p:txBody>
      </p:sp>
    </p:spTree>
    <p:extLst>
      <p:ext uri="{BB962C8B-B14F-4D97-AF65-F5344CB8AC3E}">
        <p14:creationId xmlns:p14="http://schemas.microsoft.com/office/powerpoint/2010/main" val="23957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4DBC312-86B8-4ED9-9C96-5EEA9E02ECC2}"/>
              </a:ext>
            </a:extLst>
          </p:cNvPr>
          <p:cNvSpPr txBox="1"/>
          <p:nvPr/>
        </p:nvSpPr>
        <p:spPr>
          <a:xfrm>
            <a:off x="2209800" y="5560155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Remake this slide taken from here: </a:t>
            </a:r>
            <a:r>
              <a:rPr lang="en-US" dirty="0">
                <a:hlinkClick r:id="rId2"/>
              </a:rPr>
              <a:t>https://prd-wret.s3-us-west-2.amazonaws.com/assets/palladium/production/s3fs-public/atoms/files/LCMAP_workshop_pres3_w_alt_text-3.pdf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1AE978F-5F1A-40BC-838B-BD74EF76C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en-US" dirty="0"/>
              <a:t>Spectral trajectories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F54894-45B2-405A-ADA5-ADC1C0142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914400"/>
            <a:ext cx="69723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477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A9026-732B-4244-8841-EE7F6EF75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trajectories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4E9CD-55B1-4645-B49C-F045351EE4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712"/>
          <a:stretch/>
        </p:blipFill>
        <p:spPr>
          <a:xfrm>
            <a:off x="1" y="1552575"/>
            <a:ext cx="4728990" cy="4528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C8DF5C-1FD1-47FF-A133-B9228E1C9F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85"/>
          <a:stretch/>
        </p:blipFill>
        <p:spPr>
          <a:xfrm>
            <a:off x="4800600" y="1542847"/>
            <a:ext cx="4258265" cy="45385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A8F8D6-640F-49A1-9930-B886CFC9F2FB}"/>
              </a:ext>
            </a:extLst>
          </p:cNvPr>
          <p:cNvSpPr txBox="1"/>
          <p:nvPr/>
        </p:nvSpPr>
        <p:spPr>
          <a:xfrm>
            <a:off x="3429000" y="6553200"/>
            <a:ext cx="6010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</a:t>
            </a:r>
            <a:r>
              <a:rPr lang="en-US" dirty="0">
                <a:hlinkClick r:id="rId4"/>
              </a:rPr>
              <a:t>Gorelick et al GEO for Good Summit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274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Separating the signal from the noise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selection &amp; processing is the first step</a:t>
            </a:r>
          </a:p>
          <a:p>
            <a:pPr lvl="1"/>
            <a:endParaRPr lang="en-US" dirty="0"/>
          </a:p>
          <a:p>
            <a:r>
              <a:rPr lang="en-US" dirty="0"/>
              <a:t>Analysis algorithms seek to do the rest…</a:t>
            </a:r>
          </a:p>
          <a:p>
            <a:pPr lvl="1"/>
            <a:r>
              <a:rPr lang="en-US" dirty="0"/>
              <a:t>Subtler change signals are harder to separate</a:t>
            </a:r>
          </a:p>
          <a:p>
            <a:pPr lvl="1"/>
            <a:r>
              <a:rPr lang="en-US" dirty="0"/>
              <a:t>With more data, subtler signals can emerge</a:t>
            </a:r>
          </a:p>
        </p:txBody>
      </p:sp>
    </p:spTree>
    <p:extLst>
      <p:ext uri="{BB962C8B-B14F-4D97-AF65-F5344CB8AC3E}">
        <p14:creationId xmlns:p14="http://schemas.microsoft.com/office/powerpoint/2010/main" val="1143618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09AED-B9EE-4050-A358-C8059F901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change: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41D46-8DCB-4736-8296-8104DB6D1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following slides, what kind of change do you see? </a:t>
            </a:r>
          </a:p>
        </p:txBody>
      </p:sp>
    </p:spTree>
    <p:extLst>
      <p:ext uri="{BB962C8B-B14F-4D97-AF65-F5344CB8AC3E}">
        <p14:creationId xmlns:p14="http://schemas.microsoft.com/office/powerpoint/2010/main" val="2461489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Housekeeping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4724400" cy="5029200"/>
          </a:xfrm>
        </p:spPr>
        <p:txBody>
          <a:bodyPr>
            <a:normAutofit/>
          </a:bodyPr>
          <a:lstStyle/>
          <a:p>
            <a:r>
              <a:rPr lang="en-US" dirty="0"/>
              <a:t>Adobe Connect</a:t>
            </a:r>
          </a:p>
          <a:p>
            <a:pPr lvl="1"/>
            <a:r>
              <a:rPr lang="en-US" dirty="0"/>
              <a:t>Quick orientation to interface</a:t>
            </a:r>
          </a:p>
          <a:p>
            <a:r>
              <a:rPr lang="en-US" dirty="0"/>
              <a:t>Please dial *6 to mute your phone</a:t>
            </a:r>
          </a:p>
          <a:p>
            <a:pPr lvl="1"/>
            <a:r>
              <a:rPr lang="en-US" dirty="0"/>
              <a:t>Question or comment?</a:t>
            </a:r>
          </a:p>
          <a:p>
            <a:pPr lvl="2"/>
            <a:r>
              <a:rPr lang="en-US" dirty="0"/>
              <a:t>Un-mute by dialing *6 again</a:t>
            </a:r>
          </a:p>
          <a:p>
            <a:pPr lvl="2"/>
            <a:r>
              <a:rPr lang="en-US" dirty="0"/>
              <a:t>“Raise” your hand</a:t>
            </a:r>
          </a:p>
          <a:p>
            <a:pPr lvl="2"/>
            <a:r>
              <a:rPr lang="en-US" dirty="0"/>
              <a:t>Send a chat</a:t>
            </a:r>
          </a:p>
        </p:txBody>
      </p:sp>
      <p:pic>
        <p:nvPicPr>
          <p:cNvPr id="4" name="Picture 2" descr="screen capture of the adobe connect user interaction optio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52" b="55769"/>
          <a:stretch/>
        </p:blipFill>
        <p:spPr bwMode="auto">
          <a:xfrm>
            <a:off x="5562600" y="1828800"/>
            <a:ext cx="3353452" cy="301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604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06F6E-6E89-4787-B4D5-E50390678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31C4AC-C4DB-42D9-9317-2A2708DFB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9944"/>
            <a:ext cx="8229600" cy="4524912"/>
          </a:xfrm>
        </p:spPr>
      </p:pic>
    </p:spTree>
    <p:extLst>
      <p:ext uri="{BB962C8B-B14F-4D97-AF65-F5344CB8AC3E}">
        <p14:creationId xmlns:p14="http://schemas.microsoft.com/office/powerpoint/2010/main" val="624573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1286-F548-49D5-B5F0-1DDF6C78D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B61A4A-D9A2-47F6-9D00-46A859E78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1792"/>
            <a:ext cx="8229600" cy="4521216"/>
          </a:xfrm>
        </p:spPr>
      </p:pic>
    </p:spTree>
    <p:extLst>
      <p:ext uri="{BB962C8B-B14F-4D97-AF65-F5344CB8AC3E}">
        <p14:creationId xmlns:p14="http://schemas.microsoft.com/office/powerpoint/2010/main" val="168823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4ECB3-FE3B-4CAF-9C70-0CCE834FB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E114CE-B33A-4065-9DDC-58002D23B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8439"/>
            <a:ext cx="8229600" cy="4527921"/>
          </a:xfrm>
        </p:spPr>
      </p:pic>
    </p:spTree>
    <p:extLst>
      <p:ext uri="{BB962C8B-B14F-4D97-AF65-F5344CB8AC3E}">
        <p14:creationId xmlns:p14="http://schemas.microsoft.com/office/powerpoint/2010/main" val="237425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5AB8B-E837-407C-8473-7373298D7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DC60FD-855E-49AE-A3B6-69DDA59F98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9659"/>
            <a:ext cx="8229600" cy="4545482"/>
          </a:xfrm>
        </p:spPr>
      </p:pic>
    </p:spTree>
    <p:extLst>
      <p:ext uri="{BB962C8B-B14F-4D97-AF65-F5344CB8AC3E}">
        <p14:creationId xmlns:p14="http://schemas.microsoft.com/office/powerpoint/2010/main" val="4203224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7AE18-B9F4-42D4-B675-596EF315D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CBF0DA-5DFE-4938-8B8F-6BDEA748E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31942"/>
            <a:ext cx="8229600" cy="4060915"/>
          </a:xfrm>
        </p:spPr>
      </p:pic>
    </p:spTree>
    <p:extLst>
      <p:ext uri="{BB962C8B-B14F-4D97-AF65-F5344CB8AC3E}">
        <p14:creationId xmlns:p14="http://schemas.microsoft.com/office/powerpoint/2010/main" val="2625783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18AEB-F736-4179-BD40-39921734C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75B676-5C97-4FA4-B3AC-67918CBFB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7824"/>
            <a:ext cx="8229600" cy="4529151"/>
          </a:xfrm>
        </p:spPr>
      </p:pic>
    </p:spTree>
    <p:extLst>
      <p:ext uri="{BB962C8B-B14F-4D97-AF65-F5344CB8AC3E}">
        <p14:creationId xmlns:p14="http://schemas.microsoft.com/office/powerpoint/2010/main" val="193908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DAC6C-90C3-4A5E-A148-71C55354F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3E6D94-BBF1-4574-B861-B3B31D233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9328"/>
            <a:ext cx="8229600" cy="4526143"/>
          </a:xfrm>
        </p:spPr>
      </p:pic>
    </p:spTree>
    <p:extLst>
      <p:ext uri="{BB962C8B-B14F-4D97-AF65-F5344CB8AC3E}">
        <p14:creationId xmlns:p14="http://schemas.microsoft.com/office/powerpoint/2010/main" val="2369328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D681F-FD62-457F-81A7-37D1329E3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4EAF24-FB4F-4C71-A901-6CA55CE0C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9513"/>
            <a:ext cx="8229600" cy="4505774"/>
          </a:xfrm>
        </p:spPr>
      </p:pic>
    </p:spTree>
    <p:extLst>
      <p:ext uri="{BB962C8B-B14F-4D97-AF65-F5344CB8AC3E}">
        <p14:creationId xmlns:p14="http://schemas.microsoft.com/office/powerpoint/2010/main" val="552187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75A61-0A23-4633-906D-2E084B4FE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change: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C5CD7-80B0-4A33-8ECC-D702FA559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- All of these changes are represented here as the difference between two dates– but would look very different when represented as time series!</a:t>
            </a:r>
          </a:p>
        </p:txBody>
      </p:sp>
    </p:spTree>
    <p:extLst>
      <p:ext uri="{BB962C8B-B14F-4D97-AF65-F5344CB8AC3E}">
        <p14:creationId xmlns:p14="http://schemas.microsoft.com/office/powerpoint/2010/main" val="1434934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4CEE7-C567-4573-8176-67BD72E6F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series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E3AC7-3564-4DAC-92AD-851990AD4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many new algorithms for analyzing Landsat time series: </a:t>
            </a:r>
          </a:p>
          <a:p>
            <a:pPr marL="274320" lvl="1" indent="0">
              <a:buNone/>
            </a:pPr>
            <a:r>
              <a:rPr lang="en-US" dirty="0"/>
              <a:t>“…sophisticated workflows that consist of a logical sequence of processes and rules, multiple statistical functions, and parameter sets that must be calibrated to accurately classify disturbance.”</a:t>
            </a:r>
          </a:p>
          <a:p>
            <a:pPr lvl="2"/>
            <a:r>
              <a:rPr lang="en-US" dirty="0"/>
              <a:t>-Cohen et al 2018</a:t>
            </a:r>
          </a:p>
          <a:p>
            <a:r>
              <a:rPr lang="en-US" dirty="0"/>
              <a:t>Advantages and disadvantages to different methods</a:t>
            </a:r>
          </a:p>
        </p:txBody>
      </p:sp>
    </p:spTree>
    <p:extLst>
      <p:ext uri="{BB962C8B-B14F-4D97-AF65-F5344CB8AC3E}">
        <p14:creationId xmlns:p14="http://schemas.microsoft.com/office/powerpoint/2010/main" val="3622683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Advanced change detection concepts &amp; image processing in Earth Engine</a:t>
            </a:r>
          </a:p>
          <a:p>
            <a:pPr lvl="3"/>
            <a:r>
              <a:rPr lang="en-US" dirty="0"/>
              <a:t>Lecture </a:t>
            </a:r>
            <a:r>
              <a:rPr lang="en-US" b="1" dirty="0">
                <a:highlight>
                  <a:srgbClr val="FFFF00"/>
                </a:highlight>
              </a:rPr>
              <a:t>TIME</a:t>
            </a:r>
            <a:r>
              <a:rPr lang="en-US" dirty="0"/>
              <a:t>, Exercise </a:t>
            </a:r>
            <a:r>
              <a:rPr lang="en-US" b="1" dirty="0">
                <a:highlight>
                  <a:srgbClr val="FFFF00"/>
                </a:highlight>
              </a:rPr>
              <a:t>TIME</a:t>
            </a:r>
          </a:p>
          <a:p>
            <a:r>
              <a:rPr lang="en-US" dirty="0"/>
              <a:t>Explore advanced change detection methods &amp; data products</a:t>
            </a:r>
          </a:p>
          <a:p>
            <a:pPr lvl="3"/>
            <a:r>
              <a:rPr lang="en-US" dirty="0"/>
              <a:t>Lecture </a:t>
            </a:r>
            <a:r>
              <a:rPr lang="en-US" b="1" dirty="0">
                <a:highlight>
                  <a:srgbClr val="FFFF00"/>
                </a:highlight>
              </a:rPr>
              <a:t>TIME</a:t>
            </a:r>
            <a:r>
              <a:rPr lang="en-US" dirty="0"/>
              <a:t>, Exercise </a:t>
            </a:r>
            <a:r>
              <a:rPr lang="en-US" b="1" dirty="0">
                <a:highlight>
                  <a:srgbClr val="FFFF00"/>
                </a:highlight>
              </a:rPr>
              <a:t>TIME</a:t>
            </a:r>
            <a:endParaRPr lang="en-US" dirty="0"/>
          </a:p>
          <a:p>
            <a:r>
              <a:rPr lang="en-US" dirty="0"/>
              <a:t>Fitting change algorithms in EE</a:t>
            </a:r>
          </a:p>
          <a:p>
            <a:pPr lvl="3"/>
            <a:r>
              <a:rPr lang="en-US" dirty="0"/>
              <a:t>Lecture </a:t>
            </a:r>
            <a:r>
              <a:rPr lang="en-US" b="1" dirty="0">
                <a:highlight>
                  <a:srgbClr val="FFFF00"/>
                </a:highlight>
              </a:rPr>
              <a:t>TIME</a:t>
            </a:r>
            <a:r>
              <a:rPr lang="en-US" dirty="0"/>
              <a:t>, Exercise </a:t>
            </a:r>
            <a:r>
              <a:rPr lang="en-US" b="1" dirty="0">
                <a:highlight>
                  <a:srgbClr val="FFFF00"/>
                </a:highlight>
              </a:rPr>
              <a:t>TIME</a:t>
            </a:r>
          </a:p>
          <a:p>
            <a:r>
              <a:rPr lang="en-US" dirty="0"/>
              <a:t>Mapping change in EE</a:t>
            </a:r>
          </a:p>
          <a:p>
            <a:pPr lvl="3"/>
            <a:r>
              <a:rPr lang="en-US" dirty="0"/>
              <a:t>Lecture </a:t>
            </a:r>
            <a:r>
              <a:rPr lang="en-US" b="1" dirty="0">
                <a:highlight>
                  <a:srgbClr val="FFFF00"/>
                </a:highlight>
              </a:rPr>
              <a:t>TIME</a:t>
            </a:r>
            <a:r>
              <a:rPr lang="en-US" dirty="0"/>
              <a:t>, Exercise </a:t>
            </a:r>
            <a:r>
              <a:rPr lang="en-US" b="1" dirty="0">
                <a:highlight>
                  <a:srgbClr val="FFFF00"/>
                </a:highlight>
              </a:rPr>
              <a:t>TIME</a:t>
            </a:r>
            <a:endParaRPr lang="en-US" dirty="0"/>
          </a:p>
          <a:p>
            <a:pPr marL="822960" lvl="3" indent="0">
              <a:buNone/>
            </a:pPr>
            <a:endParaRPr lang="en-US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217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EA00-379F-4AFF-99CC-D1BA11188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series methods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44DC02B-9643-4B2B-91AD-96D55680EC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453533"/>
              </p:ext>
            </p:extLst>
          </p:nvPr>
        </p:nvGraphicFramePr>
        <p:xfrm>
          <a:off x="228600" y="1143000"/>
          <a:ext cx="868680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24977735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4013668187"/>
                    </a:ext>
                  </a:extLst>
                </a:gridCol>
                <a:gridCol w="2392680">
                  <a:extLst>
                    <a:ext uri="{9D8B030D-6E8A-4147-A177-3AD203B41FA5}">
                      <a16:colId xmlns:a16="http://schemas.microsoft.com/office/drawing/2014/main" val="3195509762"/>
                    </a:ext>
                  </a:extLst>
                </a:gridCol>
                <a:gridCol w="2484120">
                  <a:extLst>
                    <a:ext uri="{9D8B030D-6E8A-4147-A177-3AD203B41FA5}">
                      <a16:colId xmlns:a16="http://schemas.microsoft.com/office/drawing/2014/main" val="114916380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29177654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r>
                        <a:rPr lang="en-US" dirty="0"/>
                        <a:t>Algorithm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  Series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Targeted Disturbance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Basic Approach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Environment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589193"/>
                  </a:ext>
                </a:extLst>
              </a:tr>
              <a:tr h="455512">
                <a:tc>
                  <a:txBody>
                    <a:bodyPr/>
                    <a:lstStyle/>
                    <a:p>
                      <a:r>
                        <a:rPr lang="en-US" dirty="0" err="1"/>
                        <a:t>LandTrendr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Forests only. Events and trends.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Temporal segmentation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77714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CCDC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images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cover types. Events.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Multi-year departures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EE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233764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EEWMACD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images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Forests only. Events.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Multi-year departures 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EE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7377669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VCT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Annual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Forests only. Events.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Multi-year departures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37738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err="1"/>
                        <a:t>VeRDET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Forests only. Events and trends.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Spatial and temporal segmentation.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009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ITRA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Annual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Woody vegetation. Gradual trends.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Slope through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in 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089382"/>
                  </a:ext>
                </a:extLst>
              </a:tr>
              <a:tr h="386634">
                <a:tc>
                  <a:txBody>
                    <a:bodyPr/>
                    <a:lstStyle/>
                    <a:p>
                      <a:r>
                        <a:rPr lang="en-US" dirty="0"/>
                        <a:t>MIICA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cover types. Events.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Bi-temporal differencing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in 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58969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8250933-BA60-4CF5-AC2E-1E5DCD98353B}"/>
              </a:ext>
            </a:extLst>
          </p:cNvPr>
          <p:cNvSpPr txBox="1"/>
          <p:nvPr/>
        </p:nvSpPr>
        <p:spPr>
          <a:xfrm>
            <a:off x="5105400" y="618005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Table adapted from: </a:t>
            </a:r>
            <a:r>
              <a:rPr lang="en-US" dirty="0">
                <a:hlinkClick r:id="rId3"/>
              </a:rPr>
              <a:t>Cohen et al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26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0195E-F0F2-4C28-A396-44B25AFBD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CCDC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03E27-2FE1-4D00-B80B-58456F52D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Continuous Change Detection and Classification </a:t>
            </a:r>
          </a:p>
          <a:p>
            <a:pPr lvl="2"/>
            <a:r>
              <a:rPr lang="en-US" dirty="0"/>
              <a:t>Pixel-based analysis of ALL Landsat data</a:t>
            </a:r>
          </a:p>
          <a:p>
            <a:pPr lvl="2"/>
            <a:r>
              <a:rPr lang="en-US" dirty="0"/>
              <a:t>Fits models using sines and cosines</a:t>
            </a:r>
          </a:p>
          <a:p>
            <a:pPr lvl="2"/>
            <a:r>
              <a:rPr lang="en-US" dirty="0"/>
              <a:t>Identifies breaks (change)</a:t>
            </a:r>
          </a:p>
          <a:p>
            <a:pPr lvl="2"/>
            <a:r>
              <a:rPr lang="en-US" dirty="0"/>
              <a:t>Classifies landcover</a:t>
            </a:r>
          </a:p>
          <a:p>
            <a:pPr lvl="1"/>
            <a:r>
              <a:rPr lang="en-US" dirty="0"/>
              <a:t>Inputs</a:t>
            </a:r>
          </a:p>
          <a:p>
            <a:pPr lvl="2"/>
            <a:r>
              <a:rPr lang="en-US" dirty="0"/>
              <a:t>All available clear Landsat observations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4174E2-6598-4702-BA2D-5F24DEAE9953}"/>
              </a:ext>
            </a:extLst>
          </p:cNvPr>
          <p:cNvSpPr txBox="1"/>
          <p:nvPr/>
        </p:nvSpPr>
        <p:spPr>
          <a:xfrm>
            <a:off x="762000" y="5943600"/>
            <a:ext cx="967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Learn more about the algorithm from </a:t>
            </a:r>
            <a:r>
              <a:rPr lang="en-US" dirty="0">
                <a:hlinkClick r:id="rId3"/>
              </a:rPr>
              <a:t>LCMAP</a:t>
            </a:r>
            <a:r>
              <a:rPr lang="en-US" dirty="0"/>
              <a:t> or </a:t>
            </a:r>
            <a:r>
              <a:rPr lang="en-US" dirty="0">
                <a:hlinkClick r:id="rId4"/>
              </a:rPr>
              <a:t>Zhu et al 2014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61123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EE22A-8691-42D9-95B6-FD82720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CCDC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7DC90F-C2D1-4E13-BA37-40B35F271B29}"/>
              </a:ext>
            </a:extLst>
          </p:cNvPr>
          <p:cNvSpPr txBox="1"/>
          <p:nvPr/>
        </p:nvSpPr>
        <p:spPr>
          <a:xfrm>
            <a:off x="3733800" y="5943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LCMP CCD Algorithm Description Document 2020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B4AD6-5EEF-47AE-B34A-128F3CAB8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44" y="2247900"/>
            <a:ext cx="850771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77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EE22A-8691-42D9-95B6-FD82720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CCDC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7DC90F-C2D1-4E13-BA37-40B35F271B29}"/>
              </a:ext>
            </a:extLst>
          </p:cNvPr>
          <p:cNvSpPr txBox="1"/>
          <p:nvPr/>
        </p:nvSpPr>
        <p:spPr>
          <a:xfrm>
            <a:off x="3733800" y="5943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LCMP CCD Algorithm Description Document 2020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D1B6E5-287E-4AB5-9F3A-619E954EC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63" y="2191548"/>
            <a:ext cx="8434873" cy="247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774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89589-1D18-4381-A225-5FECDD878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Simple time series change detection in 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7354A-EF2A-4967-A3ED-4F2D81A6B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Calculate linear regression</a:t>
            </a:r>
          </a:p>
          <a:p>
            <a:pPr lvl="1"/>
            <a:r>
              <a:rPr lang="en-US" dirty="0"/>
              <a:t>“computes the least squares estimate of one variable with a constant term”</a:t>
            </a:r>
          </a:p>
          <a:p>
            <a:r>
              <a:rPr lang="en-US" dirty="0"/>
              <a:t>Inputs: </a:t>
            </a:r>
          </a:p>
          <a:p>
            <a:pPr lvl="1"/>
            <a:r>
              <a:rPr lang="en-US" dirty="0"/>
              <a:t>Time series of images </a:t>
            </a:r>
          </a:p>
          <a:p>
            <a:pPr lvl="1"/>
            <a:r>
              <a:rPr lang="en-US" dirty="0"/>
              <a:t>Images have two bands: variable of interest, and time </a:t>
            </a:r>
          </a:p>
          <a:p>
            <a:pPr lvl="2"/>
            <a:r>
              <a:rPr lang="en-US" dirty="0"/>
              <a:t>E.g., change in NBR over time</a:t>
            </a:r>
          </a:p>
          <a:p>
            <a:r>
              <a:rPr lang="en-US" dirty="0"/>
              <a:t>Outputs: </a:t>
            </a:r>
          </a:p>
          <a:p>
            <a:pPr lvl="1"/>
            <a:r>
              <a:rPr lang="en-US" dirty="0"/>
              <a:t>Image with 2 bands representing slope and intercept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292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2BA1-6AF2-4AEF-97D0-52C5345ED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Simple time series change detection in EE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AAA7E4-903C-45CC-8EB0-028533EF00C8}"/>
              </a:ext>
            </a:extLst>
          </p:cNvPr>
          <p:cNvGrpSpPr/>
          <p:nvPr/>
        </p:nvGrpSpPr>
        <p:grpSpPr>
          <a:xfrm>
            <a:off x="1531152" y="1049601"/>
            <a:ext cx="4088718" cy="5530180"/>
            <a:chOff x="914400" y="1125286"/>
            <a:chExt cx="4088718" cy="553018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0758C49-79E7-4F73-BE3C-AAB278A932BC}"/>
                </a:ext>
              </a:extLst>
            </p:cNvPr>
            <p:cNvGrpSpPr/>
            <p:nvPr/>
          </p:nvGrpSpPr>
          <p:grpSpPr>
            <a:xfrm>
              <a:off x="914400" y="1125286"/>
              <a:ext cx="4015648" cy="3883861"/>
              <a:chOff x="2308952" y="2093493"/>
              <a:chExt cx="4015648" cy="3883861"/>
            </a:xfrm>
          </p:grpSpPr>
          <p:pic>
            <p:nvPicPr>
              <p:cNvPr id="27" name="Picture 4">
                <a:extLst>
                  <a:ext uri="{FF2B5EF4-FFF2-40B4-BE49-F238E27FC236}">
                    <a16:creationId xmlns:a16="http://schemas.microsoft.com/office/drawing/2014/main" id="{BA6A6990-2274-4BEA-8866-CC72B58A12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52" t="31901" r="55" b="24666"/>
              <a:stretch/>
            </p:blipFill>
            <p:spPr bwMode="auto">
              <a:xfrm>
                <a:off x="2819400" y="2093493"/>
                <a:ext cx="3505200" cy="22940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>
                <a:extLst>
                  <a:ext uri="{FF2B5EF4-FFF2-40B4-BE49-F238E27FC236}">
                    <a16:creationId xmlns:a16="http://schemas.microsoft.com/office/drawing/2014/main" id="{8375A90B-B263-49E8-8BF3-B86566A6DB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44" t="1" b="62011"/>
              <a:stretch/>
            </p:blipFill>
            <p:spPr bwMode="auto">
              <a:xfrm>
                <a:off x="2971800" y="4332504"/>
                <a:ext cx="3352800" cy="10736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CD986F0-A7EB-41E3-B6D8-085D4935E4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7000" y="4495800"/>
                <a:ext cx="0" cy="1143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3A0B09C-6651-4C8D-8C9A-9F9BF36FE1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67000" y="5638800"/>
                <a:ext cx="3505200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A464E3E-36ED-4E96-88E9-75DE999A30D3}"/>
                  </a:ext>
                </a:extLst>
              </p:cNvPr>
              <p:cNvSpPr txBox="1"/>
              <p:nvPr/>
            </p:nvSpPr>
            <p:spPr>
              <a:xfrm rot="16200000">
                <a:off x="1753511" y="4887945"/>
                <a:ext cx="1449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spectral index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A20EE3D-059D-4866-9844-8546E114D006}"/>
                  </a:ext>
                </a:extLst>
              </p:cNvPr>
              <p:cNvSpPr txBox="1"/>
              <p:nvPr/>
            </p:nvSpPr>
            <p:spPr>
              <a:xfrm>
                <a:off x="4075607" y="5638800"/>
                <a:ext cx="5725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time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7369D79-2427-4E6D-8851-AC494B2C9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51777" y="5045330"/>
              <a:ext cx="3651341" cy="1287876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20B1494-15FA-4604-8C41-178BAA327368}"/>
                </a:ext>
              </a:extLst>
            </p:cNvPr>
            <p:cNvCxnSpPr>
              <a:cxnSpLocks/>
            </p:cNvCxnSpPr>
            <p:nvPr/>
          </p:nvCxnSpPr>
          <p:spPr>
            <a:xfrm>
              <a:off x="1272448" y="5173912"/>
              <a:ext cx="0" cy="1143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B28D52A-F0F4-4DC6-90CF-562EA17C8A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2448" y="6316912"/>
              <a:ext cx="35052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D0940B7-F0F3-479A-8309-E4ACDEC1D07B}"/>
                </a:ext>
              </a:extLst>
            </p:cNvPr>
            <p:cNvSpPr txBox="1"/>
            <p:nvPr/>
          </p:nvSpPr>
          <p:spPr>
            <a:xfrm rot="16200000">
              <a:off x="358959" y="5566057"/>
              <a:ext cx="14494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spectral index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0279DDE-8AA2-413A-9F2D-76B90DF65913}"/>
                </a:ext>
              </a:extLst>
            </p:cNvPr>
            <p:cNvSpPr txBox="1"/>
            <p:nvPr/>
          </p:nvSpPr>
          <p:spPr>
            <a:xfrm>
              <a:off x="2681055" y="6316912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time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A2786CA-1DB2-4E0C-910C-967E6DCDC432}"/>
              </a:ext>
            </a:extLst>
          </p:cNvPr>
          <p:cNvSpPr txBox="1"/>
          <p:nvPr/>
        </p:nvSpPr>
        <p:spPr>
          <a:xfrm>
            <a:off x="6697008" y="6241227"/>
            <a:ext cx="239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the </a:t>
            </a:r>
            <a:r>
              <a:rPr lang="en-US" sz="1200" dirty="0">
                <a:hlinkClick r:id="rId6"/>
              </a:rPr>
              <a:t>LT-GEE Guide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73389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2BA1-6AF2-4AEF-97D0-52C5345ED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Simple time series change detection in EE</a:t>
            </a:r>
          </a:p>
        </p:txBody>
      </p:sp>
      <p:sp>
        <p:nvSpPr>
          <p:cNvPr id="39" name="Speech Bubble: Rectangle 38">
            <a:extLst>
              <a:ext uri="{FF2B5EF4-FFF2-40B4-BE49-F238E27FC236}">
                <a16:creationId xmlns:a16="http://schemas.microsoft.com/office/drawing/2014/main" id="{EED94596-29A3-4D03-8DAF-1D08168F9121}"/>
              </a:ext>
            </a:extLst>
          </p:cNvPr>
          <p:cNvSpPr/>
          <p:nvPr/>
        </p:nvSpPr>
        <p:spPr>
          <a:xfrm rot="16200000" flipV="1">
            <a:off x="6376255" y="4407730"/>
            <a:ext cx="1531688" cy="2244599"/>
          </a:xfrm>
          <a:prstGeom prst="wedgeRectCallou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8EC039-CC17-44F4-9421-8893C7A4FCCF}"/>
              </a:ext>
            </a:extLst>
          </p:cNvPr>
          <p:cNvSpPr txBox="1"/>
          <p:nvPr/>
        </p:nvSpPr>
        <p:spPr>
          <a:xfrm rot="10800000" flipH="1" flipV="1">
            <a:off x="6164375" y="5114530"/>
            <a:ext cx="1843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- slope</a:t>
            </a:r>
          </a:p>
          <a:p>
            <a:r>
              <a:rPr lang="en-US" sz="2400" b="1" dirty="0">
                <a:solidFill>
                  <a:srgbClr val="01672D"/>
                </a:solidFill>
              </a:rPr>
              <a:t>- intercept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01AB0FE-6075-4948-98B7-41F85A99E879}"/>
              </a:ext>
            </a:extLst>
          </p:cNvPr>
          <p:cNvGrpSpPr/>
          <p:nvPr/>
        </p:nvGrpSpPr>
        <p:grpSpPr>
          <a:xfrm>
            <a:off x="1531152" y="1049601"/>
            <a:ext cx="4088718" cy="5530180"/>
            <a:chOff x="914400" y="1125286"/>
            <a:chExt cx="4088718" cy="553018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411678A-5152-498A-87A6-9D3329D26FBC}"/>
                </a:ext>
              </a:extLst>
            </p:cNvPr>
            <p:cNvGrpSpPr/>
            <p:nvPr/>
          </p:nvGrpSpPr>
          <p:grpSpPr>
            <a:xfrm>
              <a:off x="914400" y="1125286"/>
              <a:ext cx="4015648" cy="3883861"/>
              <a:chOff x="2308952" y="2093493"/>
              <a:chExt cx="4015648" cy="3883861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196FBB6A-B3B8-488F-9A43-A95DEC815C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52" t="31901" r="55" b="24666"/>
              <a:stretch/>
            </p:blipFill>
            <p:spPr bwMode="auto">
              <a:xfrm>
                <a:off x="2819400" y="2093493"/>
                <a:ext cx="3505200" cy="22940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8C1EE623-7A1B-4FEF-821B-4D58D1D351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44" t="1" b="62011"/>
              <a:stretch/>
            </p:blipFill>
            <p:spPr bwMode="auto">
              <a:xfrm>
                <a:off x="2971800" y="4332504"/>
                <a:ext cx="3352800" cy="10736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450FFDAB-421B-4CCC-BC61-722D038E7F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7000" y="4495800"/>
                <a:ext cx="0" cy="1143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F1958F46-B041-4555-85C7-13E4B2DB46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67000" y="5638800"/>
                <a:ext cx="3505200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9735B3-FD4B-4C9C-8355-EE908FA751BB}"/>
                  </a:ext>
                </a:extLst>
              </p:cNvPr>
              <p:cNvSpPr txBox="1"/>
              <p:nvPr/>
            </p:nvSpPr>
            <p:spPr>
              <a:xfrm rot="16200000">
                <a:off x="1753511" y="4887945"/>
                <a:ext cx="1449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spectral index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BD18555-DF6E-4D94-BE55-0C5E096ECE74}"/>
                  </a:ext>
                </a:extLst>
              </p:cNvPr>
              <p:cNvSpPr txBox="1"/>
              <p:nvPr/>
            </p:nvSpPr>
            <p:spPr>
              <a:xfrm>
                <a:off x="4075607" y="5638800"/>
                <a:ext cx="5725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time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E1D6DA5-D5EE-4989-B742-F53D867F4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51777" y="5045330"/>
              <a:ext cx="3651341" cy="1287876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91C8181-0E2B-4EFE-8375-750E4BAC12DE}"/>
                </a:ext>
              </a:extLst>
            </p:cNvPr>
            <p:cNvCxnSpPr>
              <a:cxnSpLocks/>
            </p:cNvCxnSpPr>
            <p:nvPr/>
          </p:nvCxnSpPr>
          <p:spPr>
            <a:xfrm>
              <a:off x="1272448" y="5173912"/>
              <a:ext cx="0" cy="1143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3465EF5-A94B-4E4D-8DC7-B93C4C7B0B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2448" y="6316912"/>
              <a:ext cx="35052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B2800F9-7493-48C4-8E1B-E4373948985E}"/>
                </a:ext>
              </a:extLst>
            </p:cNvPr>
            <p:cNvSpPr txBox="1"/>
            <p:nvPr/>
          </p:nvSpPr>
          <p:spPr>
            <a:xfrm rot="16200000">
              <a:off x="358959" y="5566057"/>
              <a:ext cx="14494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spectral index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173E7B3-D85F-4683-8D55-D824C634C37C}"/>
                </a:ext>
              </a:extLst>
            </p:cNvPr>
            <p:cNvSpPr txBox="1"/>
            <p:nvPr/>
          </p:nvSpPr>
          <p:spPr>
            <a:xfrm>
              <a:off x="2681055" y="6316912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time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9D47C5E-D0CE-4260-AF2B-04330AFF9F58}"/>
                </a:ext>
              </a:extLst>
            </p:cNvPr>
            <p:cNvSpPr/>
            <p:nvPr/>
          </p:nvSpPr>
          <p:spPr>
            <a:xfrm>
              <a:off x="1240998" y="6096000"/>
              <a:ext cx="336247" cy="33854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903DD20-57A6-402D-8C4B-129A909726E4}"/>
                </a:ext>
              </a:extLst>
            </p:cNvPr>
            <p:cNvCxnSpPr/>
            <p:nvPr/>
          </p:nvCxnSpPr>
          <p:spPr>
            <a:xfrm>
              <a:off x="2110648" y="6172200"/>
              <a:ext cx="2667000" cy="0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6A7B045-0471-4233-9516-AF73B92A9F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23476" y="5388962"/>
              <a:ext cx="0" cy="600611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2DDE2DC-9F38-45D8-B05E-695D411ADDC6}"/>
              </a:ext>
            </a:extLst>
          </p:cNvPr>
          <p:cNvSpPr txBox="1"/>
          <p:nvPr/>
        </p:nvSpPr>
        <p:spPr>
          <a:xfrm>
            <a:off x="6697008" y="6241227"/>
            <a:ext cx="239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the </a:t>
            </a:r>
            <a:r>
              <a:rPr lang="en-US" sz="1200" dirty="0">
                <a:hlinkClick r:id="rId6"/>
              </a:rPr>
              <a:t>LT-GEE Guide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72752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EDC724-4C09-49E6-A9BD-B55762CAD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917" y="2995158"/>
            <a:ext cx="6872083" cy="3870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1F2BA1-6AF2-4AEF-97D0-52C5345ED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Simple time series change detection in 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903AC-1916-4AF8-90FA-A389D3F8A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Example: </a:t>
            </a:r>
            <a:r>
              <a:rPr lang="en-US" sz="2000" dirty="0" err="1"/>
              <a:t>linearFit</a:t>
            </a:r>
            <a:r>
              <a:rPr lang="en-US" sz="2000" dirty="0"/>
              <a:t>() method applied to projected precipitation, 2000-2050. </a:t>
            </a:r>
          </a:p>
          <a:p>
            <a:pPr lvl="1"/>
            <a:r>
              <a:rPr lang="en-US" sz="1600" dirty="0"/>
              <a:t>blue = more </a:t>
            </a:r>
            <a:r>
              <a:rPr lang="en-US" sz="1600" dirty="0" err="1"/>
              <a:t>precip</a:t>
            </a:r>
            <a:r>
              <a:rPr lang="en-US" sz="1600" dirty="0"/>
              <a:t> , red = less </a:t>
            </a:r>
            <a:r>
              <a:rPr lang="en-US" sz="1600" dirty="0" err="1"/>
              <a:t>precip</a:t>
            </a:r>
            <a:endParaRPr lang="en-US" sz="1600" dirty="0"/>
          </a:p>
          <a:p>
            <a:r>
              <a:rPr lang="en-US" sz="2000" dirty="0"/>
              <a:t>Value of the </a:t>
            </a:r>
            <a:r>
              <a:rPr lang="en-US" sz="2000" b="1" dirty="0"/>
              <a:t>slope</a:t>
            </a:r>
            <a:r>
              <a:rPr lang="en-US" sz="2000" dirty="0"/>
              <a:t> is used for visualization parameters</a:t>
            </a:r>
          </a:p>
          <a:p>
            <a:r>
              <a:rPr lang="en-US" sz="2000" dirty="0"/>
              <a:t>Playing with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89A387-8C90-4AF3-A992-90DB6A3F2500}"/>
              </a:ext>
            </a:extLst>
          </p:cNvPr>
          <p:cNvSpPr txBox="1"/>
          <p:nvPr/>
        </p:nvSpPr>
        <p:spPr>
          <a:xfrm>
            <a:off x="0" y="6200001"/>
            <a:ext cx="3305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via GEE documentation for Linear Regression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79753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6E8A9-6CDB-470C-BA03-79F0742A7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Simple time series change detection in 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52AF9-7713-4C5C-92D1-62063E00F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Trends in city lights in Mexico City 1992-2014</a:t>
            </a:r>
          </a:p>
          <a:p>
            <a:pPr marL="0" indent="0">
              <a:buNone/>
            </a:pPr>
            <a:r>
              <a:rPr lang="en-US" sz="1600" dirty="0"/>
              <a:t>green = increase, red = no change, blue = decrease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1B8AEB-2287-4681-83EB-5AE26FFC1A70}"/>
              </a:ext>
            </a:extLst>
          </p:cNvPr>
          <p:cNvSpPr txBox="1"/>
          <p:nvPr/>
        </p:nvSpPr>
        <p:spPr>
          <a:xfrm>
            <a:off x="5936472" y="6239945"/>
            <a:ext cx="3218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code by </a:t>
            </a:r>
            <a:r>
              <a:rPr lang="en-US" sz="1200" dirty="0">
                <a:hlinkClick r:id="rId3"/>
              </a:rPr>
              <a:t>Jamon Van Den Hoek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C5795C-BB51-4F8B-A56E-2A11916834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6"/>
          <a:stretch/>
        </p:blipFill>
        <p:spPr>
          <a:xfrm>
            <a:off x="936326" y="2447151"/>
            <a:ext cx="7271348" cy="364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589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33B3C-4E5E-4AB6-81D9-1BED78F4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Landsat-based detection of trends in disturbance and recovery (</a:t>
            </a:r>
            <a:r>
              <a:rPr lang="en-US" dirty="0" err="1"/>
              <a:t>LandTrendr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F717F-EE5A-4E9D-A8EC-2599E1DC3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Pixel-based temporal segmentation of annual time series</a:t>
            </a:r>
          </a:p>
          <a:p>
            <a:r>
              <a:rPr lang="en-US" dirty="0"/>
              <a:t>Inputs</a:t>
            </a:r>
          </a:p>
          <a:p>
            <a:pPr lvl="1"/>
            <a:r>
              <a:rPr lang="en-US" dirty="0"/>
              <a:t>Annual time series (doesn’t look at change within a year)</a:t>
            </a:r>
          </a:p>
          <a:p>
            <a:pPr lvl="1"/>
            <a:r>
              <a:rPr lang="en-US" dirty="0"/>
              <a:t>Set of parameters</a:t>
            </a:r>
          </a:p>
          <a:p>
            <a:r>
              <a:rPr lang="en-US" dirty="0"/>
              <a:t>Outputs</a:t>
            </a:r>
          </a:p>
          <a:p>
            <a:pPr lvl="1"/>
            <a:r>
              <a:rPr lang="en-US" dirty="0"/>
              <a:t>Annual info about change segments, fitted values</a:t>
            </a:r>
          </a:p>
          <a:p>
            <a:pPr lvl="1"/>
            <a:r>
              <a:rPr lang="en-US" dirty="0"/>
              <a:t>Can be used to identify timing, duration, and speed of landscape change</a:t>
            </a:r>
          </a:p>
          <a:p>
            <a:pPr lvl="1"/>
            <a:r>
              <a:rPr lang="en-US" dirty="0"/>
              <a:t>Can be processed into pixel-based time series, maps of disturbance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0B709B-9DD7-4080-8265-D17F69E48513}"/>
              </a:ext>
            </a:extLst>
          </p:cNvPr>
          <p:cNvSpPr txBox="1"/>
          <p:nvPr/>
        </p:nvSpPr>
        <p:spPr>
          <a:xfrm>
            <a:off x="4343401" y="609794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original paper: </a:t>
            </a:r>
            <a:r>
              <a:rPr lang="en-US" dirty="0">
                <a:hlinkClick r:id="rId3"/>
              </a:rPr>
              <a:t>Kennedy et al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1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5D40B-48DA-49D8-B798-232DC1DD4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DE3C7-58FD-4D6A-8840-7A387C559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en-US" dirty="0"/>
              <a:t>Understand the </a:t>
            </a:r>
            <a:r>
              <a:rPr lang="en-US" b="1" dirty="0"/>
              <a:t>spectral trajectories </a:t>
            </a:r>
            <a:r>
              <a:rPr lang="en-US" dirty="0"/>
              <a:t>associated with different kinds of landscape change</a:t>
            </a:r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n-US" dirty="0"/>
              <a:t>Understand that the </a:t>
            </a:r>
            <a:r>
              <a:rPr lang="en-US" b="1" dirty="0"/>
              <a:t>analytical method </a:t>
            </a:r>
            <a:r>
              <a:rPr lang="en-US" dirty="0"/>
              <a:t>you choose will be determined by the </a:t>
            </a:r>
            <a:r>
              <a:rPr lang="en-US" b="1" dirty="0"/>
              <a:t>type of change</a:t>
            </a:r>
            <a:r>
              <a:rPr lang="en-US" dirty="0"/>
              <a:t> you’re trying to quantify.</a:t>
            </a:r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n-US" dirty="0"/>
              <a:t>Gain exposure to varied </a:t>
            </a:r>
            <a:r>
              <a:rPr lang="en-US" b="1" dirty="0"/>
              <a:t>change detection methods</a:t>
            </a:r>
          </a:p>
          <a:p>
            <a:pPr marL="0" lvl="0" indent="0">
              <a:buNone/>
            </a:pPr>
            <a:endParaRPr lang="en-US" b="1" dirty="0"/>
          </a:p>
          <a:p>
            <a:pPr lvl="0"/>
            <a:r>
              <a:rPr lang="en-US" dirty="0"/>
              <a:t>Basic understanding of a </a:t>
            </a:r>
            <a:r>
              <a:rPr lang="en-US" b="1" dirty="0"/>
              <a:t>linear fit</a:t>
            </a:r>
            <a:r>
              <a:rPr lang="en-US" dirty="0"/>
              <a:t> change analysis in Earth Engine</a:t>
            </a:r>
          </a:p>
        </p:txBody>
      </p:sp>
    </p:spTree>
    <p:extLst>
      <p:ext uri="{BB962C8B-B14F-4D97-AF65-F5344CB8AC3E}">
        <p14:creationId xmlns:p14="http://schemas.microsoft.com/office/powerpoint/2010/main" val="42717761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Exercise 1: Process and explore Landsat time series </a:t>
            </a:r>
          </a:p>
          <a:p>
            <a:pPr lvl="1"/>
            <a:r>
              <a:rPr lang="en-US" i="1" dirty="0"/>
              <a:t>Optional</a:t>
            </a:r>
            <a:r>
              <a:rPr lang="en-US" dirty="0"/>
              <a:t> – review image processing in GEE</a:t>
            </a:r>
          </a:p>
          <a:p>
            <a:r>
              <a:rPr lang="en-US" b="1" dirty="0"/>
              <a:t>Exercise 2: Basic trend analysis</a:t>
            </a:r>
          </a:p>
          <a:p>
            <a:r>
              <a:rPr lang="en-US" dirty="0"/>
              <a:t>Exercise 3: </a:t>
            </a:r>
            <a:r>
              <a:rPr lang="en-US" dirty="0" err="1"/>
              <a:t>LandTrendr</a:t>
            </a:r>
            <a:r>
              <a:rPr lang="en-US" dirty="0"/>
              <a:t> in GEE: Model fitting</a:t>
            </a:r>
          </a:p>
          <a:p>
            <a:r>
              <a:rPr lang="en-US" dirty="0"/>
              <a:t>Exercise 4: </a:t>
            </a:r>
            <a:r>
              <a:rPr lang="en-US" dirty="0" err="1"/>
              <a:t>LandTrendr</a:t>
            </a:r>
            <a:r>
              <a:rPr lang="en-US" dirty="0"/>
              <a:t> in GEE: Disturbance mapping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3385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77044-9B5F-4F5D-B80E-DEFED7F5A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and exercise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E8606-9DAE-47D3-AFE4-6D74AE925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Open script from exercise 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Transform a time series to create vegetation indices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Plot a time series as a chart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a native EE function to perform a linear trend analysis</a:t>
            </a:r>
          </a:p>
        </p:txBody>
      </p:sp>
    </p:spTree>
    <p:extLst>
      <p:ext uri="{BB962C8B-B14F-4D97-AF65-F5344CB8AC3E}">
        <p14:creationId xmlns:p14="http://schemas.microsoft.com/office/powerpoint/2010/main" val="12369526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Break for the demo, provide link to the exercises and meeting time to reconvene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PUT THE LINKS TO THE EXERCISES IN HERE AND TIMES, ETC. </a:t>
            </a:r>
          </a:p>
        </p:txBody>
      </p:sp>
    </p:spTree>
    <p:extLst>
      <p:ext uri="{BB962C8B-B14F-4D97-AF65-F5344CB8AC3E}">
        <p14:creationId xmlns:p14="http://schemas.microsoft.com/office/powerpoint/2010/main" val="41416347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1DCA8-4B68-4EA4-B396-5202600E3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072E4-C798-47CB-BE2E-70FE0B971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another, non Dixie NF area: </a:t>
            </a:r>
          </a:p>
          <a:p>
            <a:pPr lvl="1"/>
            <a:r>
              <a:rPr lang="en-US" dirty="0"/>
              <a:t>Pixel</a:t>
            </a:r>
          </a:p>
          <a:p>
            <a:pPr lvl="2"/>
            <a:r>
              <a:rPr lang="en-US" dirty="0"/>
              <a:t>Start with known point and run with default parameters</a:t>
            </a:r>
          </a:p>
          <a:p>
            <a:pPr lvl="2"/>
            <a:r>
              <a:rPr lang="en-US" dirty="0"/>
              <a:t>Adjust seasonal windows to get good start/stop </a:t>
            </a:r>
          </a:p>
          <a:p>
            <a:pPr lvl="2"/>
            <a:r>
              <a:rPr lang="en-US" dirty="0"/>
              <a:t>Show </a:t>
            </a:r>
            <a:r>
              <a:rPr lang="en-US" dirty="0" err="1"/>
              <a:t>despiking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249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EC288-7B5F-4B88-AE8C-974467501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</a:t>
            </a:r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806EA-11B2-4D1F-8D11-617F7686C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LandTrendr</a:t>
            </a:r>
            <a:endParaRPr lang="en-US" dirty="0"/>
          </a:p>
          <a:p>
            <a:pPr lvl="1"/>
            <a:r>
              <a:rPr lang="en-US" dirty="0">
                <a:hlinkClick r:id="rId2"/>
              </a:rPr>
              <a:t>https://www.youtube.com/watch?v=H4sV7D0jX6I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93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37C67-7025-4AEC-87AC-A12B6909E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analysis with time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5A8BA-FC91-43D4-8FB2-7DB20E130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Effective for mapping disturbance patterns</a:t>
            </a:r>
          </a:p>
          <a:p>
            <a:pPr lvl="1"/>
            <a:r>
              <a:rPr lang="en-US" dirty="0"/>
              <a:t>Look at the big picture</a:t>
            </a:r>
          </a:p>
          <a:p>
            <a:r>
              <a:rPr lang="en-US" dirty="0"/>
              <a:t>Many different methods</a:t>
            </a:r>
          </a:p>
          <a:p>
            <a:pPr lvl="1"/>
            <a:r>
              <a:rPr lang="en-US" dirty="0"/>
              <a:t>Two general approaches involved: Look for </a:t>
            </a:r>
            <a:r>
              <a:rPr lang="en-US" b="1" dirty="0"/>
              <a:t>trends</a:t>
            </a:r>
            <a:r>
              <a:rPr lang="en-US" dirty="0"/>
              <a:t> or </a:t>
            </a:r>
            <a:r>
              <a:rPr lang="en-US" b="1" dirty="0"/>
              <a:t>deviations</a:t>
            </a:r>
            <a:r>
              <a:rPr lang="en-US" dirty="0"/>
              <a:t> in the time series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554A37-D9A9-435B-AFA5-F4911BD96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05846"/>
            <a:ext cx="4114800" cy="237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474715-5CD0-40FC-B994-C7E0D4048B8C}"/>
              </a:ext>
            </a:extLst>
          </p:cNvPr>
          <p:cNvSpPr txBox="1"/>
          <p:nvPr/>
        </p:nvSpPr>
        <p:spPr>
          <a:xfrm>
            <a:off x="647700" y="6200001"/>
            <a:ext cx="1757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Wikimedia commons 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764C387-A018-45BC-B7B1-3919ADE67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45" y="4105846"/>
            <a:ext cx="3558955" cy="237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1698F3-2022-4883-BC16-D5460CAC6C9A}"/>
              </a:ext>
            </a:extLst>
          </p:cNvPr>
          <p:cNvSpPr/>
          <p:nvPr/>
        </p:nvSpPr>
        <p:spPr>
          <a:xfrm>
            <a:off x="4975445" y="6186100"/>
            <a:ext cx="17574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Wikimedia commons 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763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049063F-8EDB-4978-955A-802975942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>
          <a:xfrm>
            <a:off x="1752600" y="2514600"/>
            <a:ext cx="4858195" cy="4210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33F04C-4830-4CFA-AB49-BB91C5F33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dimensions of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021AC-3452-43B4-BB6F-8DAB04973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077200" cy="5029200"/>
          </a:xfrm>
        </p:spPr>
        <p:txBody>
          <a:bodyPr/>
          <a:lstStyle/>
          <a:p>
            <a:pPr lvl="1"/>
            <a:r>
              <a:rPr lang="en-US" dirty="0"/>
              <a:t>What does change look like from an Earth observation perspective?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365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44BB1-930C-4613-BA1B-9A03B22FD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dimensions of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4DA06-B25F-401C-8EDF-8F7A8C3ED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Intra-annual (within-year)</a:t>
            </a:r>
          </a:p>
          <a:p>
            <a:pPr lvl="1"/>
            <a:r>
              <a:rPr lang="en-US" dirty="0"/>
              <a:t>Seasonal changes (e.g., green-up)</a:t>
            </a:r>
          </a:p>
          <a:p>
            <a:pPr lvl="1"/>
            <a:r>
              <a:rPr lang="en-US" dirty="0"/>
              <a:t>Drought</a:t>
            </a:r>
          </a:p>
          <a:p>
            <a:pPr lvl="1"/>
            <a:endParaRPr lang="en-US" dirty="0"/>
          </a:p>
          <a:p>
            <a:r>
              <a:rPr lang="en-US" dirty="0"/>
              <a:t>Inter-annual (multiple years)</a:t>
            </a:r>
          </a:p>
          <a:p>
            <a:pPr lvl="1"/>
            <a:r>
              <a:rPr lang="en-US" dirty="0"/>
              <a:t>Phenology shift (e.g., earlier green-up)</a:t>
            </a:r>
          </a:p>
          <a:p>
            <a:pPr lvl="1"/>
            <a:r>
              <a:rPr lang="en-US" dirty="0"/>
              <a:t>Beetle kill</a:t>
            </a:r>
          </a:p>
          <a:p>
            <a:pPr lvl="1"/>
            <a:r>
              <a:rPr lang="en-US" dirty="0"/>
              <a:t>Urbanization</a:t>
            </a:r>
          </a:p>
          <a:p>
            <a:pPr lvl="1"/>
            <a:r>
              <a:rPr lang="en-US" dirty="0"/>
              <a:t>Fire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655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ECBC0-0333-42D2-A280-641C8849B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&amp; ecology are complex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ECD7D-7BA8-446A-BE05-9D183E86B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“Conventional single date (PI) and multi-date approaches have been missing the full picture”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B71147-540D-4F78-AEA6-514DE275C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81" y="3200400"/>
            <a:ext cx="8496300" cy="2914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6A3643-022D-43A3-83AB-007470BA9777}"/>
              </a:ext>
            </a:extLst>
          </p:cNvPr>
          <p:cNvSpPr txBox="1"/>
          <p:nvPr/>
        </p:nvSpPr>
        <p:spPr>
          <a:xfrm>
            <a:off x="432881" y="6115050"/>
            <a:ext cx="886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Hermosilla</a:t>
            </a:r>
            <a:r>
              <a:rPr lang="en-US" dirty="0"/>
              <a:t> et al 2016 https://doi.org/10.1080/17538947.2016.1187673</a:t>
            </a:r>
          </a:p>
        </p:txBody>
      </p:sp>
    </p:spTree>
    <p:extLst>
      <p:ext uri="{BB962C8B-B14F-4D97-AF65-F5344CB8AC3E}">
        <p14:creationId xmlns:p14="http://schemas.microsoft.com/office/powerpoint/2010/main" val="2461779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ECC52F-37CD-41FF-BA52-E669CEF2D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2581025"/>
            <a:ext cx="5197797" cy="393510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8AB46D4-CFC7-46AD-A0E2-2D675681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en-US" dirty="0"/>
              <a:t>Spectral trajectories</a:t>
            </a:r>
          </a:p>
        </p:txBody>
      </p:sp>
    </p:spTree>
    <p:extLst>
      <p:ext uri="{BB962C8B-B14F-4D97-AF65-F5344CB8AC3E}">
        <p14:creationId xmlns:p14="http://schemas.microsoft.com/office/powerpoint/2010/main" val="39939143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3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0070C0"/>
      </a:hlink>
      <a:folHlink>
        <a:srgbClr val="BA690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15311</TotalTime>
  <Words>1981</Words>
  <Application>Microsoft Office PowerPoint</Application>
  <PresentationFormat>On-screen Show (4:3)</PresentationFormat>
  <Paragraphs>273</Paragraphs>
  <Slides>44</Slides>
  <Notes>31</Notes>
  <HiddenSlides>9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Arial</vt:lpstr>
      <vt:lpstr>Calibri</vt:lpstr>
      <vt:lpstr>Clarity</vt:lpstr>
      <vt:lpstr>Advanced Change Detection -2 Time Series Analysis</vt:lpstr>
      <vt:lpstr>Housekeeping</vt:lpstr>
      <vt:lpstr>Course Agenda</vt:lpstr>
      <vt:lpstr>Lecture objectives</vt:lpstr>
      <vt:lpstr>Change analysis with time series</vt:lpstr>
      <vt:lpstr>Temporal dimensions of change</vt:lpstr>
      <vt:lpstr>Temporal dimensions of change</vt:lpstr>
      <vt:lpstr>Change &amp; ecology are complex</vt:lpstr>
      <vt:lpstr>Spectral trajectories</vt:lpstr>
      <vt:lpstr>Spectral trajectories</vt:lpstr>
      <vt:lpstr>Spectral trajectories</vt:lpstr>
      <vt:lpstr>Spectral trajectories</vt:lpstr>
      <vt:lpstr>Spectral trajectories</vt:lpstr>
      <vt:lpstr>What kind of change do we want to capture?</vt:lpstr>
      <vt:lpstr>Spectral trajectories</vt:lpstr>
      <vt:lpstr>Spectral trajectories</vt:lpstr>
      <vt:lpstr>Spectral trajectories</vt:lpstr>
      <vt:lpstr>Separating the signal from the noise</vt:lpstr>
      <vt:lpstr>Examples of change: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Examples of change:</vt:lpstr>
      <vt:lpstr>Time series methods</vt:lpstr>
      <vt:lpstr>Time series methods</vt:lpstr>
      <vt:lpstr>CCDC</vt:lpstr>
      <vt:lpstr>CCDC</vt:lpstr>
      <vt:lpstr>CCDC</vt:lpstr>
      <vt:lpstr>Simple time series change detection in EE</vt:lpstr>
      <vt:lpstr>Simple time series change detection in EE</vt:lpstr>
      <vt:lpstr>Simple time series change detection in EE</vt:lpstr>
      <vt:lpstr>Simple time series change detection in EE</vt:lpstr>
      <vt:lpstr>Simple time series change detection in EE</vt:lpstr>
      <vt:lpstr>Landsat-based detection of trends in disturbance and recovery (LandTrendr)</vt:lpstr>
      <vt:lpstr>Exercises for today</vt:lpstr>
      <vt:lpstr>Demo and exercise steps</vt:lpstr>
      <vt:lpstr>Demo</vt:lpstr>
      <vt:lpstr>Demo</vt:lpstr>
      <vt:lpstr>Additional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Change Detection with Earth Engine</dc:title>
  <dc:creator>kimchee.mccallum@outlook.com</dc:creator>
  <cp:lastModifiedBy>Mccallum, Kimberly - FS, SALT LAKE CITY, UT</cp:lastModifiedBy>
  <cp:revision>56</cp:revision>
  <dcterms:created xsi:type="dcterms:W3CDTF">2020-05-07T16:21:34Z</dcterms:created>
  <dcterms:modified xsi:type="dcterms:W3CDTF">2020-08-24T17:09:30Z</dcterms:modified>
</cp:coreProperties>
</file>