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3"/>
  </p:notesMasterIdLst>
  <p:sldIdLst>
    <p:sldId id="256" r:id="rId2"/>
    <p:sldId id="260" r:id="rId3"/>
    <p:sldId id="320" r:id="rId4"/>
    <p:sldId id="334" r:id="rId5"/>
    <p:sldId id="283" r:id="rId6"/>
    <p:sldId id="337" r:id="rId7"/>
    <p:sldId id="292" r:id="rId8"/>
    <p:sldId id="293" r:id="rId9"/>
    <p:sldId id="294" r:id="rId10"/>
    <p:sldId id="333" r:id="rId11"/>
    <p:sldId id="295" r:id="rId12"/>
    <p:sldId id="287" r:id="rId13"/>
    <p:sldId id="300" r:id="rId14"/>
    <p:sldId id="301" r:id="rId15"/>
    <p:sldId id="329" r:id="rId16"/>
    <p:sldId id="330" r:id="rId17"/>
    <p:sldId id="331" r:id="rId18"/>
    <p:sldId id="302" r:id="rId19"/>
    <p:sldId id="309" r:id="rId20"/>
    <p:sldId id="374" r:id="rId21"/>
    <p:sldId id="31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88758-966A-4F08-B425-74E7FCEA3DC7}" v="111" dt="2020-06-15T19:27:53.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3813" autoAdjust="0"/>
  </p:normalViewPr>
  <p:slideViewPr>
    <p:cSldViewPr>
      <p:cViewPr varScale="1">
        <p:scale>
          <a:sx n="47" d="100"/>
          <a:sy n="47" d="100"/>
        </p:scale>
        <p:origin x="1588"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432C7-81F1-4D7F-9E93-9A56A668AC13}" type="datetimeFigureOut">
              <a:rPr lang="en-US" smtClean="0"/>
              <a:t>8/26/2020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2E7AF-702C-4166-8AC5-161DB938AA26}" type="slidenum">
              <a:rPr lang="en-US" smtClean="0"/>
              <a:t>‹#›</a:t>
            </a:fld>
            <a:endParaRPr lang="en-US"/>
          </a:p>
        </p:txBody>
      </p:sp>
    </p:spTree>
    <p:extLst>
      <p:ext uri="{BB962C8B-B14F-4D97-AF65-F5344CB8AC3E}">
        <p14:creationId xmlns:p14="http://schemas.microsoft.com/office/powerpoint/2010/main" val="251188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ignup.earthengine.google.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cs.google.com/document/d/1yP9CElecWCG6EGPHkEAXq5lImEJ528FOphHH3gqXSHc/edi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60601-2F01-49F5-8809-A86FCF24BE7E}" type="slidenum">
              <a:rPr lang="en-US" smtClean="0"/>
              <a:t>2</a:t>
            </a:fld>
            <a:endParaRPr lang="en-US"/>
          </a:p>
        </p:txBody>
      </p:sp>
    </p:spTree>
    <p:extLst>
      <p:ext uri="{BB962C8B-B14F-4D97-AF65-F5344CB8AC3E}">
        <p14:creationId xmlns:p14="http://schemas.microsoft.com/office/powerpoint/2010/main" val="104127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these tools to find and test parameters – look at observed vs. fitted time series for individual pixels.</a:t>
            </a:r>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16</a:t>
            </a:fld>
            <a:endParaRPr lang="en-US"/>
          </a:p>
        </p:txBody>
      </p:sp>
    </p:spTree>
    <p:extLst>
      <p:ext uri="{BB962C8B-B14F-4D97-AF65-F5344CB8AC3E}">
        <p14:creationId xmlns:p14="http://schemas.microsoft.com/office/powerpoint/2010/main" val="2821574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these tools to find and test parameters– look at a landscape map of change. </a:t>
            </a:r>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17</a:t>
            </a:fld>
            <a:endParaRPr lang="en-US"/>
          </a:p>
        </p:txBody>
      </p:sp>
    </p:spTree>
    <p:extLst>
      <p:ext uri="{BB962C8B-B14F-4D97-AF65-F5344CB8AC3E}">
        <p14:creationId xmlns:p14="http://schemas.microsoft.com/office/powerpoint/2010/main" val="194182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end, you should have a set of parameters for the next exercise</a:t>
            </a:r>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18</a:t>
            </a:fld>
            <a:endParaRPr lang="en-US"/>
          </a:p>
        </p:txBody>
      </p:sp>
    </p:spTree>
    <p:extLst>
      <p:ext uri="{BB962C8B-B14F-4D97-AF65-F5344CB8AC3E}">
        <p14:creationId xmlns:p14="http://schemas.microsoft.com/office/powerpoint/2010/main" val="2889442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example videos are provided just for fun! And help explore some additional applications and contexts for the </a:t>
            </a:r>
            <a:r>
              <a:rPr lang="en-US" dirty="0" err="1"/>
              <a:t>LandTrendr</a:t>
            </a:r>
            <a:r>
              <a:rPr lang="en-US" dirty="0"/>
              <a:t> algorithm. </a:t>
            </a:r>
          </a:p>
        </p:txBody>
      </p:sp>
      <p:sp>
        <p:nvSpPr>
          <p:cNvPr id="4" name="Slide Number Placeholder 3"/>
          <p:cNvSpPr>
            <a:spLocks noGrp="1"/>
          </p:cNvSpPr>
          <p:nvPr>
            <p:ph type="sldNum" sz="quarter" idx="5"/>
          </p:nvPr>
        </p:nvSpPr>
        <p:spPr/>
        <p:txBody>
          <a:bodyPr/>
          <a:lstStyle/>
          <a:p>
            <a:fld id="{02B2E7AF-702C-4166-8AC5-161DB938AA26}" type="slidenum">
              <a:rPr lang="en-US" smtClean="0"/>
              <a:t>19</a:t>
            </a:fld>
            <a:endParaRPr lang="en-US"/>
          </a:p>
        </p:txBody>
      </p:sp>
    </p:spTree>
    <p:extLst>
      <p:ext uri="{BB962C8B-B14F-4D97-AF65-F5344CB8AC3E}">
        <p14:creationId xmlns:p14="http://schemas.microsoft.com/office/powerpoint/2010/main" val="3082076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moved this up here so that we can give them an outline or syllabus of sorts. We can go over this very quickly without much detail and elaborate later. </a:t>
            </a:r>
          </a:p>
        </p:txBody>
      </p:sp>
      <p:sp>
        <p:nvSpPr>
          <p:cNvPr id="4" name="Slide Number Placeholder 3"/>
          <p:cNvSpPr>
            <a:spLocks noGrp="1"/>
          </p:cNvSpPr>
          <p:nvPr>
            <p:ph type="sldNum" sz="quarter" idx="5"/>
          </p:nvPr>
        </p:nvSpPr>
        <p:spPr/>
        <p:txBody>
          <a:bodyPr/>
          <a:lstStyle/>
          <a:p>
            <a:fld id="{02B2E7AF-702C-4166-8AC5-161DB938AA26}" type="slidenum">
              <a:rPr lang="en-US" smtClean="0"/>
              <a:t>20</a:t>
            </a:fld>
            <a:endParaRPr lang="en-US"/>
          </a:p>
        </p:txBody>
      </p:sp>
    </p:spTree>
    <p:extLst>
      <p:ext uri="{BB962C8B-B14F-4D97-AF65-F5344CB8AC3E}">
        <p14:creationId xmlns:p14="http://schemas.microsoft.com/office/powerpoint/2010/main" val="3384651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21</a:t>
            </a:fld>
            <a:endParaRPr lang="en-US"/>
          </a:p>
        </p:txBody>
      </p:sp>
    </p:spTree>
    <p:extLst>
      <p:ext uri="{BB962C8B-B14F-4D97-AF65-F5344CB8AC3E}">
        <p14:creationId xmlns:p14="http://schemas.microsoft.com/office/powerpoint/2010/main" val="349372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 that everyone should have completed the prerequisites and ensure that everyone has an Earth Engine account: </a:t>
            </a:r>
            <a:r>
              <a:rPr lang="en-US" dirty="0">
                <a:hlinkClick r:id="rId3"/>
              </a:rPr>
              <a:t>https://signup.earthengine.google.com/#!/</a:t>
            </a:r>
            <a:endParaRPr lang="en-US" dirty="0"/>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3</a:t>
            </a:fld>
            <a:endParaRPr lang="en-US"/>
          </a:p>
        </p:txBody>
      </p:sp>
    </p:spTree>
    <p:extLst>
      <p:ext uri="{BB962C8B-B14F-4D97-AF65-F5344CB8AC3E}">
        <p14:creationId xmlns:p14="http://schemas.microsoft.com/office/powerpoint/2010/main" val="1308602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5</a:t>
            </a:fld>
            <a:endParaRPr lang="en-US"/>
          </a:p>
        </p:txBody>
      </p:sp>
    </p:spTree>
    <p:extLst>
      <p:ext uri="{BB962C8B-B14F-4D97-AF65-F5344CB8AC3E}">
        <p14:creationId xmlns:p14="http://schemas.microsoft.com/office/powerpoint/2010/main" val="193771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6</a:t>
            </a:fld>
            <a:endParaRPr lang="en-US"/>
          </a:p>
        </p:txBody>
      </p:sp>
    </p:spTree>
    <p:extLst>
      <p:ext uri="{BB962C8B-B14F-4D97-AF65-F5344CB8AC3E}">
        <p14:creationId xmlns:p14="http://schemas.microsoft.com/office/powerpoint/2010/main" val="306779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8</a:t>
            </a:fld>
            <a:endParaRPr lang="en-US"/>
          </a:p>
        </p:txBody>
      </p:sp>
    </p:spTree>
    <p:extLst>
      <p:ext uri="{BB962C8B-B14F-4D97-AF65-F5344CB8AC3E}">
        <p14:creationId xmlns:p14="http://schemas.microsoft.com/office/powerpoint/2010/main" val="3564974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understanding the nitty gritty here isn’t critical– but basically, we’re finding the best way to connect the important changes in the time series. The parameters we choose and set later will help us decide what to include, and what to ignore, as we’re identifying spikes and changes. </a:t>
            </a:r>
          </a:p>
        </p:txBody>
      </p:sp>
      <p:sp>
        <p:nvSpPr>
          <p:cNvPr id="4" name="Slide Number Placeholder 3"/>
          <p:cNvSpPr>
            <a:spLocks noGrp="1"/>
          </p:cNvSpPr>
          <p:nvPr>
            <p:ph type="sldNum" sz="quarter" idx="5"/>
          </p:nvPr>
        </p:nvSpPr>
        <p:spPr/>
        <p:txBody>
          <a:bodyPr/>
          <a:lstStyle/>
          <a:p>
            <a:fld id="{02B2E7AF-702C-4166-8AC5-161DB938AA26}" type="slidenum">
              <a:rPr lang="en-US" smtClean="0"/>
              <a:t>10</a:t>
            </a:fld>
            <a:endParaRPr lang="en-US"/>
          </a:p>
        </p:txBody>
      </p:sp>
    </p:spTree>
    <p:extLst>
      <p:ext uri="{BB962C8B-B14F-4D97-AF65-F5344CB8AC3E}">
        <p14:creationId xmlns:p14="http://schemas.microsoft.com/office/powerpoint/2010/main" val="3912642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11</a:t>
            </a:fld>
            <a:endParaRPr lang="en-US"/>
          </a:p>
        </p:txBody>
      </p:sp>
    </p:spTree>
    <p:extLst>
      <p:ext uri="{BB962C8B-B14F-4D97-AF65-F5344CB8AC3E}">
        <p14:creationId xmlns:p14="http://schemas.microsoft.com/office/powerpoint/2010/main" val="3381088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course, we will focus on using the LT-GEE algorithm in EE</a:t>
            </a:r>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12</a:t>
            </a:fld>
            <a:endParaRPr lang="en-US"/>
          </a:p>
        </p:txBody>
      </p:sp>
    </p:spTree>
    <p:extLst>
      <p:ext uri="{BB962C8B-B14F-4D97-AF65-F5344CB8AC3E}">
        <p14:creationId xmlns:p14="http://schemas.microsoft.com/office/powerpoint/2010/main" val="4286724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Summary the fitting guide from GEO4Good</a:t>
            </a:r>
          </a:p>
          <a:p>
            <a:pPr algn="ctr"/>
            <a:r>
              <a:rPr lang="en-US" dirty="0">
                <a:hlinkClick r:id="rId3"/>
              </a:rPr>
              <a:t>https://docs.google.com/document/d/1yP9CElecWCG6EGPHkEAXq5lImEJ528FOphHH3gqXSHc/edit</a:t>
            </a:r>
            <a:endParaRPr lang="en-US" dirty="0"/>
          </a:p>
          <a:p>
            <a:endParaRPr lang="en-US" dirty="0"/>
          </a:p>
        </p:txBody>
      </p:sp>
      <p:sp>
        <p:nvSpPr>
          <p:cNvPr id="4" name="Slide Number Placeholder 3"/>
          <p:cNvSpPr>
            <a:spLocks noGrp="1"/>
          </p:cNvSpPr>
          <p:nvPr>
            <p:ph type="sldNum" sz="quarter" idx="5"/>
          </p:nvPr>
        </p:nvSpPr>
        <p:spPr/>
        <p:txBody>
          <a:bodyPr/>
          <a:lstStyle/>
          <a:p>
            <a:fld id="{02B2E7AF-702C-4166-8AC5-161DB938AA26}" type="slidenum">
              <a:rPr lang="en-US" smtClean="0"/>
              <a:t>15</a:t>
            </a:fld>
            <a:endParaRPr lang="en-US"/>
          </a:p>
        </p:txBody>
      </p:sp>
    </p:spTree>
    <p:extLst>
      <p:ext uri="{BB962C8B-B14F-4D97-AF65-F5344CB8AC3E}">
        <p14:creationId xmlns:p14="http://schemas.microsoft.com/office/powerpoint/2010/main" val="4165425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44000" cy="120882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828800"/>
            <a:ext cx="7848600" cy="1927225"/>
          </a:xfrm>
        </p:spPr>
        <p:txBody>
          <a:bodyPr anchor="b">
            <a:noAutofit/>
          </a:bodyPr>
          <a:lstStyle>
            <a:lvl1pPr algn="r">
              <a:defRPr sz="5400" cap="none"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85800" y="3962400"/>
            <a:ext cx="7848600" cy="1752600"/>
          </a:xfrm>
        </p:spPr>
        <p:txBody>
          <a:bodyPr/>
          <a:lstStyle>
            <a:lvl1pPr marL="0" indent="0" algn="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808412"/>
            <a:ext cx="7848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278" y="533400"/>
            <a:ext cx="3837218" cy="555146"/>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normAutofit/>
          </a:bodyPr>
          <a:lstStyle>
            <a:lvl1pPr>
              <a:buClr>
                <a:schemeClr val="tx2">
                  <a:lumMod val="75000"/>
                </a:schemeClr>
              </a:buClr>
              <a:defRPr sz="3200"/>
            </a:lvl1pPr>
            <a:lvl2pPr>
              <a:buClr>
                <a:schemeClr val="accent4">
                  <a:lumMod val="75000"/>
                </a:schemeClr>
              </a:buClr>
              <a:defRPr sz="2800"/>
            </a:lvl2pPr>
            <a:lvl3pPr>
              <a:buClr>
                <a:schemeClr val="bg2">
                  <a:lumMod val="50000"/>
                </a:schemeClr>
              </a:buClr>
              <a:defRPr sz="2400"/>
            </a:lvl3pPr>
            <a:lvl4pPr>
              <a:buClr>
                <a:schemeClr val="accent6">
                  <a:lumMod val="75000"/>
                </a:schemeClr>
              </a:buClr>
              <a:defRPr sz="20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a:t>Click to edit Master title style</a:t>
            </a:r>
          </a:p>
        </p:txBody>
      </p:sp>
      <p:sp>
        <p:nvSpPr>
          <p:cNvPr id="3" name="Content Placeholder 2"/>
          <p:cNvSpPr>
            <a:spLocks noGrp="1"/>
          </p:cNvSpPr>
          <p:nvPr>
            <p:ph sz="half" idx="1"/>
          </p:nvPr>
        </p:nvSpPr>
        <p:spPr>
          <a:xfrm>
            <a:off x="457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47800"/>
            <a:ext cx="4038600" cy="49438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24000"/>
            <a:ext cx="82296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53200"/>
            <a:ext cx="9144000" cy="32788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5" name="TextBox 4"/>
          <p:cNvSpPr txBox="1"/>
          <p:nvPr userDrawn="1"/>
        </p:nvSpPr>
        <p:spPr>
          <a:xfrm>
            <a:off x="496225" y="6681151"/>
            <a:ext cx="1865975" cy="215444"/>
          </a:xfrm>
          <a:prstGeom prst="rect">
            <a:avLst/>
          </a:prstGeom>
          <a:noFill/>
        </p:spPr>
        <p:txBody>
          <a:bodyPr wrap="square" rtlCol="0">
            <a:spAutoFit/>
          </a:bodyPr>
          <a:lstStyle/>
          <a:p>
            <a:pPr algn="l"/>
            <a:r>
              <a:rPr lang="en-US" sz="800" b="1" i="1" dirty="0">
                <a:solidFill>
                  <a:schemeClr val="bg1"/>
                </a:solidFill>
              </a:rPr>
              <a:t>Forest Service</a:t>
            </a:r>
          </a:p>
        </p:txBody>
      </p:sp>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2037" y="6584950"/>
            <a:ext cx="258374" cy="294427"/>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4" r:id="rId3"/>
    <p:sldLayoutId id="2147483966" r:id="rId4"/>
  </p:sldLayoutIdLst>
  <p:hf sldNum="0" hdr="0" ftr="0" dt="0"/>
  <p:txStyles>
    <p:titleStyle>
      <a:lvl1pPr algn="ctr" defTabSz="914400" rtl="0" eaLnBrk="1" latinLnBrk="0" hangingPunct="1">
        <a:spcBef>
          <a:spcPct val="0"/>
        </a:spcBef>
        <a:buNone/>
        <a:defRPr sz="4000" kern="1200" spc="-100" baseline="0">
          <a:solidFill>
            <a:schemeClr val="accent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3390/rs10050691"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mapr.github.io/LT-GE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H4sV7D0jX6I"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youtube.com/watch?v=3on-WliMkv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s.usda.gov/treesearch/pubs/5416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fs.usda.gov/treesearch/pubs/5416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emapr.github.io/LT-GEE/landtrendr.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emapr.github.io/LT-GEE/landtrendr.html"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Advanced Change Detection -3</a:t>
            </a:r>
            <a:br>
              <a:rPr lang="en-US" sz="4400" dirty="0"/>
            </a:br>
            <a:r>
              <a:rPr lang="en-US" sz="3200" dirty="0" err="1"/>
              <a:t>LandTrendr</a:t>
            </a:r>
            <a:r>
              <a:rPr lang="en-US" sz="3200" dirty="0"/>
              <a:t> and Model Fitting</a:t>
            </a:r>
            <a:endParaRPr lang="en-US" sz="4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7403" y="4114800"/>
            <a:ext cx="3706997" cy="762000"/>
          </a:xfrm>
          <a:prstGeom prst="rect">
            <a:avLst/>
          </a:prstGeom>
        </p:spPr>
      </p:pic>
    </p:spTree>
    <p:extLst>
      <p:ext uri="{BB962C8B-B14F-4D97-AF65-F5344CB8AC3E}">
        <p14:creationId xmlns:p14="http://schemas.microsoft.com/office/powerpoint/2010/main" val="190948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4F2E-A38D-4BB9-8495-A2B69E3FC32C}"/>
              </a:ext>
            </a:extLst>
          </p:cNvPr>
          <p:cNvSpPr>
            <a:spLocks noGrp="1"/>
          </p:cNvSpPr>
          <p:nvPr>
            <p:ph type="title"/>
          </p:nvPr>
        </p:nvSpPr>
        <p:spPr>
          <a:xfrm>
            <a:off x="457200" y="228600"/>
            <a:ext cx="8229600" cy="990600"/>
          </a:xfrm>
        </p:spPr>
        <p:txBody>
          <a:bodyPr anchor="ctr">
            <a:normAutofit/>
          </a:bodyPr>
          <a:lstStyle/>
          <a:p>
            <a:r>
              <a:rPr lang="en-US" dirty="0" err="1"/>
              <a:t>LandTrendr</a:t>
            </a:r>
            <a:r>
              <a:rPr lang="en-US" dirty="0"/>
              <a:t> Algorithm</a:t>
            </a:r>
          </a:p>
        </p:txBody>
      </p:sp>
      <p:pic>
        <p:nvPicPr>
          <p:cNvPr id="7" name="Picture 6">
            <a:extLst>
              <a:ext uri="{FF2B5EF4-FFF2-40B4-BE49-F238E27FC236}">
                <a16:creationId xmlns:a16="http://schemas.microsoft.com/office/drawing/2014/main" id="{B11D6FDE-4CE0-4E36-80ED-58639DE655C0}"/>
              </a:ext>
            </a:extLst>
          </p:cNvPr>
          <p:cNvPicPr>
            <a:picLocks noChangeAspect="1"/>
          </p:cNvPicPr>
          <p:nvPr/>
        </p:nvPicPr>
        <p:blipFill>
          <a:blip r:embed="rId3"/>
          <a:stretch>
            <a:fillRect/>
          </a:stretch>
        </p:blipFill>
        <p:spPr>
          <a:xfrm>
            <a:off x="304800" y="1050841"/>
            <a:ext cx="4482509" cy="5400613"/>
          </a:xfrm>
          <a:prstGeom prst="rect">
            <a:avLst/>
          </a:prstGeom>
          <a:noFill/>
        </p:spPr>
      </p:pic>
      <p:sp>
        <p:nvSpPr>
          <p:cNvPr id="8" name="TextBox 7">
            <a:extLst>
              <a:ext uri="{FF2B5EF4-FFF2-40B4-BE49-F238E27FC236}">
                <a16:creationId xmlns:a16="http://schemas.microsoft.com/office/drawing/2014/main" id="{71C17A91-B4CA-4361-8590-4D02A41364A0}"/>
              </a:ext>
            </a:extLst>
          </p:cNvPr>
          <p:cNvSpPr txBox="1"/>
          <p:nvPr/>
        </p:nvSpPr>
        <p:spPr>
          <a:xfrm>
            <a:off x="1447800" y="6488668"/>
            <a:ext cx="7696200" cy="369332"/>
          </a:xfrm>
          <a:prstGeom prst="rect">
            <a:avLst/>
          </a:prstGeom>
          <a:noFill/>
        </p:spPr>
        <p:txBody>
          <a:bodyPr wrap="square" rtlCol="0">
            <a:spAutoFit/>
          </a:bodyPr>
          <a:lstStyle/>
          <a:p>
            <a:r>
              <a:rPr lang="en-US" dirty="0"/>
              <a:t>Figure from Kennedy et al 2010 https://doi.org/10.1016/j.rse.2010.07.008</a:t>
            </a:r>
          </a:p>
        </p:txBody>
      </p:sp>
      <p:sp>
        <p:nvSpPr>
          <p:cNvPr id="9" name="Content Placeholder 2">
            <a:extLst>
              <a:ext uri="{FF2B5EF4-FFF2-40B4-BE49-F238E27FC236}">
                <a16:creationId xmlns:a16="http://schemas.microsoft.com/office/drawing/2014/main" id="{92199EC3-EC3C-446D-81C4-16FCD0F1CF62}"/>
              </a:ext>
            </a:extLst>
          </p:cNvPr>
          <p:cNvSpPr txBox="1">
            <a:spLocks/>
          </p:cNvSpPr>
          <p:nvPr/>
        </p:nvSpPr>
        <p:spPr>
          <a:xfrm>
            <a:off x="4661491" y="1336020"/>
            <a:ext cx="4482509" cy="494385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9pPr>
          </a:lstStyle>
          <a:p>
            <a:r>
              <a:rPr lang="en-US" dirty="0"/>
              <a:t>a) remove spikes</a:t>
            </a:r>
          </a:p>
          <a:p>
            <a:r>
              <a:rPr lang="en-US" dirty="0"/>
              <a:t>b) identify potential vertices</a:t>
            </a:r>
          </a:p>
          <a:p>
            <a:r>
              <a:rPr lang="en-US" dirty="0"/>
              <a:t>c) ignore low-angle changes</a:t>
            </a:r>
          </a:p>
          <a:p>
            <a:r>
              <a:rPr lang="en-US" dirty="0"/>
              <a:t>d) choose best path to connect vertices</a:t>
            </a:r>
          </a:p>
          <a:p>
            <a:r>
              <a:rPr lang="en-US" dirty="0"/>
              <a:t>e) create simplified models</a:t>
            </a:r>
          </a:p>
          <a:p>
            <a:r>
              <a:rPr lang="en-US" dirty="0"/>
              <a:t>f) pick best model</a:t>
            </a:r>
          </a:p>
        </p:txBody>
      </p:sp>
    </p:spTree>
    <p:extLst>
      <p:ext uri="{BB962C8B-B14F-4D97-AF65-F5344CB8AC3E}">
        <p14:creationId xmlns:p14="http://schemas.microsoft.com/office/powerpoint/2010/main" val="290631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BC434-316F-4BA7-A35D-897DC6EA709B}"/>
              </a:ext>
            </a:extLst>
          </p:cNvPr>
          <p:cNvSpPr>
            <a:spLocks noGrp="1"/>
          </p:cNvSpPr>
          <p:nvPr>
            <p:ph type="title"/>
          </p:nvPr>
        </p:nvSpPr>
        <p:spPr/>
        <p:txBody>
          <a:bodyPr/>
          <a:lstStyle/>
          <a:p>
            <a:r>
              <a:rPr lang="en-US" dirty="0" err="1"/>
              <a:t>LandTrendr</a:t>
            </a:r>
            <a:r>
              <a:rPr lang="en-US" dirty="0"/>
              <a:t> Results</a:t>
            </a:r>
          </a:p>
        </p:txBody>
      </p:sp>
      <p:sp>
        <p:nvSpPr>
          <p:cNvPr id="7" name="Content Placeholder 6">
            <a:extLst>
              <a:ext uri="{FF2B5EF4-FFF2-40B4-BE49-F238E27FC236}">
                <a16:creationId xmlns:a16="http://schemas.microsoft.com/office/drawing/2014/main" id="{5115389B-90A5-4ED8-B766-176DB9ABDE29}"/>
              </a:ext>
            </a:extLst>
          </p:cNvPr>
          <p:cNvSpPr>
            <a:spLocks noGrp="1"/>
          </p:cNvSpPr>
          <p:nvPr>
            <p:ph sz="half" idx="2"/>
          </p:nvPr>
        </p:nvSpPr>
        <p:spPr>
          <a:xfrm>
            <a:off x="5912697" y="1466787"/>
            <a:ext cx="3211848" cy="4977194"/>
          </a:xfrm>
        </p:spPr>
        <p:txBody>
          <a:bodyPr>
            <a:normAutofit/>
          </a:bodyPr>
          <a:lstStyle/>
          <a:p>
            <a:pPr marL="514350" indent="-514350">
              <a:buFont typeface="+mj-lt"/>
              <a:buAutoNum type="arabicPeriod"/>
            </a:pPr>
            <a:r>
              <a:rPr lang="en-US" b="1" dirty="0">
                <a:solidFill>
                  <a:srgbClr val="0070C0"/>
                </a:solidFill>
              </a:rPr>
              <a:t>Insects</a:t>
            </a:r>
          </a:p>
          <a:p>
            <a:pPr marL="514350" indent="-514350">
              <a:buFont typeface="+mj-lt"/>
              <a:buAutoNum type="arabicPeriod"/>
            </a:pPr>
            <a:r>
              <a:rPr lang="en-US" b="1" dirty="0">
                <a:solidFill>
                  <a:srgbClr val="FFC000"/>
                </a:solidFill>
              </a:rPr>
              <a:t>Harvest</a:t>
            </a:r>
          </a:p>
          <a:p>
            <a:pPr marL="514350" indent="-514350">
              <a:buFont typeface="+mj-lt"/>
              <a:buAutoNum type="arabicPeriod"/>
            </a:pPr>
            <a:r>
              <a:rPr lang="en-US" b="1" dirty="0">
                <a:solidFill>
                  <a:srgbClr val="B422AD"/>
                </a:solidFill>
              </a:rPr>
              <a:t>Insects</a:t>
            </a:r>
          </a:p>
          <a:p>
            <a:pPr marL="514350" indent="-514350">
              <a:buFont typeface="+mj-lt"/>
              <a:buAutoNum type="arabicPeriod"/>
            </a:pPr>
            <a:r>
              <a:rPr lang="en-US" b="1" dirty="0" err="1">
                <a:solidFill>
                  <a:srgbClr val="EA1625"/>
                </a:solidFill>
              </a:rPr>
              <a:t>Insects</a:t>
            </a:r>
            <a:r>
              <a:rPr lang="en-US" b="1" dirty="0" err="1">
                <a:solidFill>
                  <a:srgbClr val="EA1625"/>
                </a:solidFill>
                <a:sym typeface="Wingdings" panose="05000000000000000000" pitchFamily="2" charset="2"/>
              </a:rPr>
              <a:t>Fire</a:t>
            </a:r>
            <a:endParaRPr lang="en-US" b="1" dirty="0">
              <a:solidFill>
                <a:srgbClr val="EA1625"/>
              </a:solidFill>
              <a:sym typeface="Wingdings" panose="05000000000000000000" pitchFamily="2" charset="2"/>
            </a:endParaRPr>
          </a:p>
          <a:p>
            <a:pPr marL="514350" indent="-514350">
              <a:buFont typeface="+mj-lt"/>
              <a:buAutoNum type="arabicPeriod"/>
            </a:pPr>
            <a:r>
              <a:rPr lang="en-US" b="1" dirty="0" err="1">
                <a:solidFill>
                  <a:srgbClr val="996633"/>
                </a:solidFill>
                <a:sym typeface="Wingdings" panose="05000000000000000000" pitchFamily="2" charset="2"/>
              </a:rPr>
              <a:t>StabilityFire</a:t>
            </a:r>
            <a:endParaRPr lang="en-US" b="1" dirty="0">
              <a:solidFill>
                <a:srgbClr val="996633"/>
              </a:solidFill>
              <a:sym typeface="Wingdings" panose="05000000000000000000" pitchFamily="2" charset="2"/>
            </a:endParaRPr>
          </a:p>
          <a:p>
            <a:pPr marL="514350" indent="-514350">
              <a:buFont typeface="+mj-lt"/>
              <a:buAutoNum type="arabicPeriod"/>
            </a:pPr>
            <a:r>
              <a:rPr lang="en-US" b="1" dirty="0">
                <a:solidFill>
                  <a:schemeClr val="accent1"/>
                </a:solidFill>
                <a:sym typeface="Wingdings" panose="05000000000000000000" pitchFamily="2" charset="2"/>
              </a:rPr>
              <a:t>Fire recovery</a:t>
            </a:r>
          </a:p>
          <a:p>
            <a:r>
              <a:rPr lang="en-US" i="1" dirty="0">
                <a:sym typeface="Wingdings" panose="05000000000000000000" pitchFamily="2" charset="2"/>
              </a:rPr>
              <a:t>Note – High NBR is healthy veg, low NBR is often ground or burn</a:t>
            </a:r>
            <a:endParaRPr lang="en-US" i="1" dirty="0"/>
          </a:p>
        </p:txBody>
      </p:sp>
      <p:pic>
        <p:nvPicPr>
          <p:cNvPr id="5" name="Picture 4">
            <a:extLst>
              <a:ext uri="{FF2B5EF4-FFF2-40B4-BE49-F238E27FC236}">
                <a16:creationId xmlns:a16="http://schemas.microsoft.com/office/drawing/2014/main" id="{903C874B-3A38-43DD-B4B5-751A89602CA4}"/>
              </a:ext>
            </a:extLst>
          </p:cNvPr>
          <p:cNvPicPr>
            <a:picLocks noChangeAspect="1"/>
          </p:cNvPicPr>
          <p:nvPr/>
        </p:nvPicPr>
        <p:blipFill>
          <a:blip r:embed="rId3"/>
          <a:stretch>
            <a:fillRect/>
          </a:stretch>
        </p:blipFill>
        <p:spPr>
          <a:xfrm>
            <a:off x="19455" y="1414462"/>
            <a:ext cx="5972175" cy="4029075"/>
          </a:xfrm>
          <a:prstGeom prst="rect">
            <a:avLst/>
          </a:prstGeom>
        </p:spPr>
      </p:pic>
      <p:sp>
        <p:nvSpPr>
          <p:cNvPr id="6" name="TextBox 5">
            <a:extLst>
              <a:ext uri="{FF2B5EF4-FFF2-40B4-BE49-F238E27FC236}">
                <a16:creationId xmlns:a16="http://schemas.microsoft.com/office/drawing/2014/main" id="{0BE6C35A-F0F1-447B-B044-CA0E10454757}"/>
              </a:ext>
            </a:extLst>
          </p:cNvPr>
          <p:cNvSpPr txBox="1"/>
          <p:nvPr/>
        </p:nvSpPr>
        <p:spPr>
          <a:xfrm>
            <a:off x="1447800" y="6488668"/>
            <a:ext cx="7696200" cy="369332"/>
          </a:xfrm>
          <a:prstGeom prst="rect">
            <a:avLst/>
          </a:prstGeom>
          <a:noFill/>
        </p:spPr>
        <p:txBody>
          <a:bodyPr wrap="square" rtlCol="0">
            <a:spAutoFit/>
          </a:bodyPr>
          <a:lstStyle/>
          <a:p>
            <a:r>
              <a:rPr lang="en-US" dirty="0"/>
              <a:t>Figure from Kennedy et al 2010 https://doi.org/10.1016/j.rse.2010.07.008</a:t>
            </a:r>
          </a:p>
        </p:txBody>
      </p:sp>
    </p:spTree>
    <p:extLst>
      <p:ext uri="{BB962C8B-B14F-4D97-AF65-F5344CB8AC3E}">
        <p14:creationId xmlns:p14="http://schemas.microsoft.com/office/powerpoint/2010/main" val="1969093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690E-35D9-4986-B917-7786855210D0}"/>
              </a:ext>
            </a:extLst>
          </p:cNvPr>
          <p:cNvSpPr>
            <a:spLocks noGrp="1"/>
          </p:cNvSpPr>
          <p:nvPr>
            <p:ph type="title"/>
          </p:nvPr>
        </p:nvSpPr>
        <p:spPr/>
        <p:txBody>
          <a:bodyPr/>
          <a:lstStyle/>
          <a:p>
            <a:r>
              <a:rPr lang="en-US" dirty="0" err="1"/>
              <a:t>LandTrendr</a:t>
            </a:r>
            <a:r>
              <a:rPr lang="en-US" dirty="0"/>
              <a:t> in Earth Engine</a:t>
            </a:r>
          </a:p>
        </p:txBody>
      </p:sp>
      <p:sp>
        <p:nvSpPr>
          <p:cNvPr id="4" name="Content Placeholder 3">
            <a:extLst>
              <a:ext uri="{FF2B5EF4-FFF2-40B4-BE49-F238E27FC236}">
                <a16:creationId xmlns:a16="http://schemas.microsoft.com/office/drawing/2014/main" id="{0829A3E8-B2D8-49CF-AABB-1ECE75DB0F4E}"/>
              </a:ext>
            </a:extLst>
          </p:cNvPr>
          <p:cNvSpPr>
            <a:spLocks noGrp="1"/>
          </p:cNvSpPr>
          <p:nvPr>
            <p:ph idx="1"/>
          </p:nvPr>
        </p:nvSpPr>
        <p:spPr/>
        <p:txBody>
          <a:bodyPr>
            <a:normAutofit lnSpcReduction="10000"/>
          </a:bodyPr>
          <a:lstStyle/>
          <a:p>
            <a:r>
              <a:rPr lang="en-US" dirty="0"/>
              <a:t>Tools &amp; resources</a:t>
            </a:r>
          </a:p>
          <a:p>
            <a:pPr lvl="1"/>
            <a:r>
              <a:rPr lang="en-US" dirty="0"/>
              <a:t>Stable, published implementation of the algorithm in EE</a:t>
            </a:r>
          </a:p>
          <a:p>
            <a:pPr lvl="2"/>
            <a:r>
              <a:rPr lang="en-US" dirty="0">
                <a:hlinkClick r:id="rId3"/>
              </a:rPr>
              <a:t>Kennedy et al 2018</a:t>
            </a:r>
            <a:endParaRPr lang="en-US" dirty="0"/>
          </a:p>
          <a:p>
            <a:pPr lvl="1"/>
            <a:r>
              <a:rPr lang="en-US" dirty="0"/>
              <a:t>Well-documented public code repository including a module of helper functions, example scripts and more</a:t>
            </a:r>
          </a:p>
          <a:p>
            <a:pPr lvl="2"/>
            <a:r>
              <a:rPr lang="en-US" dirty="0">
                <a:hlinkClick r:id="rId4"/>
              </a:rPr>
              <a:t>https://emapr.github.io/LT-GEE/</a:t>
            </a:r>
            <a:endParaRPr lang="en-US" dirty="0"/>
          </a:p>
          <a:p>
            <a:pPr lvl="2"/>
            <a:endParaRPr lang="en-US" dirty="0"/>
          </a:p>
          <a:p>
            <a:pPr lvl="1"/>
            <a:r>
              <a:rPr lang="en-US" dirty="0"/>
              <a:t>User interface (UI) tools for exploratory analysis with LT-GEE</a:t>
            </a:r>
          </a:p>
        </p:txBody>
      </p:sp>
    </p:spTree>
    <p:extLst>
      <p:ext uri="{BB962C8B-B14F-4D97-AF65-F5344CB8AC3E}">
        <p14:creationId xmlns:p14="http://schemas.microsoft.com/office/powerpoint/2010/main" val="257852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FA8C-B62C-4627-BD04-DF3BF4045F85}"/>
              </a:ext>
            </a:extLst>
          </p:cNvPr>
          <p:cNvSpPr>
            <a:spLocks noGrp="1"/>
          </p:cNvSpPr>
          <p:nvPr>
            <p:ph type="title"/>
          </p:nvPr>
        </p:nvSpPr>
        <p:spPr/>
        <p:txBody>
          <a:bodyPr/>
          <a:lstStyle/>
          <a:p>
            <a:r>
              <a:rPr lang="en-US" dirty="0" err="1"/>
              <a:t>LandTrendr</a:t>
            </a:r>
            <a:r>
              <a:rPr lang="en-US" dirty="0"/>
              <a:t> in GEE</a:t>
            </a:r>
          </a:p>
        </p:txBody>
      </p:sp>
      <p:sp>
        <p:nvSpPr>
          <p:cNvPr id="3" name="Content Placeholder 2">
            <a:extLst>
              <a:ext uri="{FF2B5EF4-FFF2-40B4-BE49-F238E27FC236}">
                <a16:creationId xmlns:a16="http://schemas.microsoft.com/office/drawing/2014/main" id="{F60A1D48-E59D-4EF5-99B8-3A45F039A143}"/>
              </a:ext>
            </a:extLst>
          </p:cNvPr>
          <p:cNvSpPr>
            <a:spLocks noGrp="1"/>
          </p:cNvSpPr>
          <p:nvPr>
            <p:ph idx="1"/>
          </p:nvPr>
        </p:nvSpPr>
        <p:spPr/>
        <p:txBody>
          <a:bodyPr>
            <a:normAutofit/>
          </a:bodyPr>
          <a:lstStyle/>
          <a:p>
            <a:r>
              <a:rPr lang="en-US" dirty="0"/>
              <a:t>Inputs</a:t>
            </a:r>
          </a:p>
          <a:p>
            <a:pPr lvl="1"/>
            <a:r>
              <a:rPr lang="en-US" dirty="0"/>
              <a:t>Processed Landsat time series</a:t>
            </a:r>
          </a:p>
          <a:p>
            <a:pPr lvl="1"/>
            <a:r>
              <a:rPr lang="en-US" dirty="0"/>
              <a:t>Set of analysis parameters</a:t>
            </a:r>
          </a:p>
          <a:p>
            <a:r>
              <a:rPr lang="en-US" dirty="0"/>
              <a:t>Outputs </a:t>
            </a:r>
          </a:p>
          <a:p>
            <a:pPr lvl="1"/>
            <a:r>
              <a:rPr lang="en-US" dirty="0"/>
              <a:t>Annual info about change segments, fitted values</a:t>
            </a:r>
          </a:p>
          <a:p>
            <a:pPr lvl="1"/>
            <a:r>
              <a:rPr lang="en-US" dirty="0"/>
              <a:t>Can be used to identify timing, duration, and speed of landscape change</a:t>
            </a:r>
          </a:p>
          <a:p>
            <a:pPr lvl="1"/>
            <a:r>
              <a:rPr lang="en-US" dirty="0"/>
              <a:t>Can be processed into pixel-based time series, maps of disturbance</a:t>
            </a:r>
          </a:p>
          <a:p>
            <a:pPr lvl="2"/>
            <a:endParaRPr lang="en-US" dirty="0"/>
          </a:p>
        </p:txBody>
      </p:sp>
    </p:spTree>
    <p:extLst>
      <p:ext uri="{BB962C8B-B14F-4D97-AF65-F5344CB8AC3E}">
        <p14:creationId xmlns:p14="http://schemas.microsoft.com/office/powerpoint/2010/main" val="2767496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15DA-AE48-4F0D-AAB8-BC5D3484ADD1}"/>
              </a:ext>
            </a:extLst>
          </p:cNvPr>
          <p:cNvSpPr>
            <a:spLocks noGrp="1"/>
          </p:cNvSpPr>
          <p:nvPr>
            <p:ph type="title"/>
          </p:nvPr>
        </p:nvSpPr>
        <p:spPr/>
        <p:txBody>
          <a:bodyPr/>
          <a:lstStyle/>
          <a:p>
            <a:r>
              <a:rPr lang="en-US" dirty="0"/>
              <a:t>LT-GEE parameters</a:t>
            </a:r>
          </a:p>
        </p:txBody>
      </p:sp>
      <p:sp>
        <p:nvSpPr>
          <p:cNvPr id="3" name="Content Placeholder 2">
            <a:extLst>
              <a:ext uri="{FF2B5EF4-FFF2-40B4-BE49-F238E27FC236}">
                <a16:creationId xmlns:a16="http://schemas.microsoft.com/office/drawing/2014/main" id="{5789C5DA-3F96-43B6-801D-F737B4BB94F2}"/>
              </a:ext>
            </a:extLst>
          </p:cNvPr>
          <p:cNvSpPr>
            <a:spLocks noGrp="1"/>
          </p:cNvSpPr>
          <p:nvPr>
            <p:ph idx="1"/>
          </p:nvPr>
        </p:nvSpPr>
        <p:spPr/>
        <p:txBody>
          <a:bodyPr/>
          <a:lstStyle/>
          <a:p>
            <a:r>
              <a:rPr lang="en-US" dirty="0"/>
              <a:t>Annual LTS</a:t>
            </a:r>
          </a:p>
          <a:p>
            <a:pPr lvl="1"/>
            <a:r>
              <a:rPr lang="en-US" dirty="0"/>
              <a:t>Radiometrically corrected, clouds/shadow masked seasonal composites</a:t>
            </a:r>
          </a:p>
          <a:p>
            <a:pPr lvl="1"/>
            <a:r>
              <a:rPr lang="en-US" dirty="0"/>
              <a:t>Composite parameters </a:t>
            </a:r>
          </a:p>
          <a:p>
            <a:r>
              <a:rPr lang="en-US" dirty="0"/>
              <a:t>Analysis parameters </a:t>
            </a:r>
          </a:p>
          <a:p>
            <a:pPr lvl="1"/>
            <a:r>
              <a:rPr lang="en-US" dirty="0"/>
              <a:t>Related to fitting and noise reduction</a:t>
            </a:r>
          </a:p>
          <a:p>
            <a:pPr lvl="2"/>
            <a:endParaRPr lang="en-US" dirty="0"/>
          </a:p>
        </p:txBody>
      </p:sp>
      <p:pic>
        <p:nvPicPr>
          <p:cNvPr id="6" name="Graphic 5" descr="Gears">
            <a:extLst>
              <a:ext uri="{FF2B5EF4-FFF2-40B4-BE49-F238E27FC236}">
                <a16:creationId xmlns:a16="http://schemas.microsoft.com/office/drawing/2014/main" id="{787CFE97-C05B-45B5-A287-8770FAEF92C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2280" y="3840480"/>
            <a:ext cx="2331720" cy="2331720"/>
          </a:xfrm>
          <a:prstGeom prst="rect">
            <a:avLst/>
          </a:prstGeom>
        </p:spPr>
      </p:pic>
      <p:pic>
        <p:nvPicPr>
          <p:cNvPr id="8" name="Graphic 7" descr="Upward trend">
            <a:extLst>
              <a:ext uri="{FF2B5EF4-FFF2-40B4-BE49-F238E27FC236}">
                <a16:creationId xmlns:a16="http://schemas.microsoft.com/office/drawing/2014/main" id="{DE4F1310-1868-4A9C-90F2-91C9212FB19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5524500"/>
            <a:ext cx="914400" cy="914400"/>
          </a:xfrm>
          <a:prstGeom prst="rect">
            <a:avLst/>
          </a:prstGeom>
        </p:spPr>
      </p:pic>
    </p:spTree>
    <p:extLst>
      <p:ext uri="{BB962C8B-B14F-4D97-AF65-F5344CB8AC3E}">
        <p14:creationId xmlns:p14="http://schemas.microsoft.com/office/powerpoint/2010/main" val="297855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15DA-AE48-4F0D-AAB8-BC5D3484ADD1}"/>
              </a:ext>
            </a:extLst>
          </p:cNvPr>
          <p:cNvSpPr>
            <a:spLocks noGrp="1"/>
          </p:cNvSpPr>
          <p:nvPr>
            <p:ph type="title"/>
          </p:nvPr>
        </p:nvSpPr>
        <p:spPr/>
        <p:txBody>
          <a:bodyPr/>
          <a:lstStyle/>
          <a:p>
            <a:r>
              <a:rPr lang="en-US" dirty="0"/>
              <a:t>Getting the fit right with LT-GEE</a:t>
            </a:r>
          </a:p>
        </p:txBody>
      </p:sp>
      <p:sp>
        <p:nvSpPr>
          <p:cNvPr id="3" name="Content Placeholder 2">
            <a:extLst>
              <a:ext uri="{FF2B5EF4-FFF2-40B4-BE49-F238E27FC236}">
                <a16:creationId xmlns:a16="http://schemas.microsoft.com/office/drawing/2014/main" id="{5789C5DA-3F96-43B6-801D-F737B4BB94F2}"/>
              </a:ext>
            </a:extLst>
          </p:cNvPr>
          <p:cNvSpPr>
            <a:spLocks noGrp="1"/>
          </p:cNvSpPr>
          <p:nvPr>
            <p:ph idx="1"/>
          </p:nvPr>
        </p:nvSpPr>
        <p:spPr/>
        <p:txBody>
          <a:bodyPr/>
          <a:lstStyle/>
          <a:p>
            <a:r>
              <a:rPr lang="en-US" dirty="0"/>
              <a:t>Fit &amp; evaluate </a:t>
            </a:r>
            <a:r>
              <a:rPr lang="en-US" b="1" u="sng" dirty="0"/>
              <a:t>points</a:t>
            </a:r>
            <a:r>
              <a:rPr lang="en-US" dirty="0"/>
              <a:t> in known areas</a:t>
            </a:r>
          </a:p>
          <a:p>
            <a:pPr lvl="2"/>
            <a:r>
              <a:rPr lang="en-US" dirty="0"/>
              <a:t>Use expert knowledge </a:t>
            </a:r>
          </a:p>
          <a:p>
            <a:pPr lvl="2"/>
            <a:r>
              <a:rPr lang="en-US" dirty="0"/>
              <a:t>Adjust seasonal dates, spectral indices and algorithm parameters</a:t>
            </a:r>
          </a:p>
          <a:p>
            <a:r>
              <a:rPr lang="en-US" dirty="0"/>
              <a:t>Find good values for key fitting parameters:</a:t>
            </a:r>
          </a:p>
          <a:p>
            <a:pPr lvl="2"/>
            <a:r>
              <a:rPr lang="en-US" dirty="0"/>
              <a:t>Maximum number of segments</a:t>
            </a:r>
          </a:p>
          <a:p>
            <a:pPr lvl="2"/>
            <a:r>
              <a:rPr lang="en-US" dirty="0"/>
              <a:t>Spike threshold</a:t>
            </a:r>
          </a:p>
          <a:p>
            <a:pPr lvl="2"/>
            <a:r>
              <a:rPr lang="en-US" dirty="0"/>
              <a:t>Recovery threshold</a:t>
            </a:r>
          </a:p>
          <a:p>
            <a:r>
              <a:rPr lang="en-US" dirty="0"/>
              <a:t>Run in map-mode in a few areas and look for problems</a:t>
            </a:r>
          </a:p>
          <a:p>
            <a:pPr marL="0" indent="0">
              <a:buNone/>
            </a:pPr>
            <a:endParaRPr lang="en-US" i="1" dirty="0"/>
          </a:p>
          <a:p>
            <a:pPr lvl="2"/>
            <a:endParaRPr lang="en-US" dirty="0"/>
          </a:p>
          <a:p>
            <a:endParaRPr lang="en-US" dirty="0"/>
          </a:p>
          <a:p>
            <a:pPr lvl="1"/>
            <a:endParaRPr lang="en-US" dirty="0"/>
          </a:p>
        </p:txBody>
      </p:sp>
    </p:spTree>
    <p:extLst>
      <p:ext uri="{BB962C8B-B14F-4D97-AF65-F5344CB8AC3E}">
        <p14:creationId xmlns:p14="http://schemas.microsoft.com/office/powerpoint/2010/main" val="3642468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2E4C-F79A-419A-93B4-3C8F5CB93E80}"/>
              </a:ext>
            </a:extLst>
          </p:cNvPr>
          <p:cNvSpPr>
            <a:spLocks noGrp="1"/>
          </p:cNvSpPr>
          <p:nvPr>
            <p:ph type="title"/>
          </p:nvPr>
        </p:nvSpPr>
        <p:spPr/>
        <p:txBody>
          <a:bodyPr>
            <a:normAutofit/>
          </a:bodyPr>
          <a:lstStyle/>
          <a:p>
            <a:r>
              <a:rPr lang="en-US" dirty="0"/>
              <a:t>LT-GEE User Interface tools</a:t>
            </a:r>
          </a:p>
        </p:txBody>
      </p:sp>
      <p:sp>
        <p:nvSpPr>
          <p:cNvPr id="3" name="Content Placeholder 2">
            <a:extLst>
              <a:ext uri="{FF2B5EF4-FFF2-40B4-BE49-F238E27FC236}">
                <a16:creationId xmlns:a16="http://schemas.microsoft.com/office/drawing/2014/main" id="{B711A47A-BF68-49E2-B6E9-2CA8C074E0AC}"/>
              </a:ext>
            </a:extLst>
          </p:cNvPr>
          <p:cNvSpPr>
            <a:spLocks noGrp="1"/>
          </p:cNvSpPr>
          <p:nvPr>
            <p:ph idx="1"/>
          </p:nvPr>
        </p:nvSpPr>
        <p:spPr/>
        <p:txBody>
          <a:bodyPr/>
          <a:lstStyle/>
          <a:p>
            <a:pPr lvl="1"/>
            <a:r>
              <a:rPr lang="en-US" dirty="0"/>
              <a:t>UI </a:t>
            </a:r>
            <a:r>
              <a:rPr lang="en-US" dirty="0" err="1"/>
              <a:t>LandTrendr</a:t>
            </a:r>
            <a:r>
              <a:rPr lang="en-US" dirty="0"/>
              <a:t> Pixel Time </a:t>
            </a:r>
            <a:r>
              <a:rPr lang="en-US"/>
              <a:t>Series Plotter</a:t>
            </a:r>
            <a:endParaRPr lang="en-US" b="1" dirty="0"/>
          </a:p>
          <a:p>
            <a:pPr lvl="1"/>
            <a:endParaRPr lang="en-US" dirty="0"/>
          </a:p>
        </p:txBody>
      </p:sp>
      <p:pic>
        <p:nvPicPr>
          <p:cNvPr id="4" name="Picture 3">
            <a:extLst>
              <a:ext uri="{FF2B5EF4-FFF2-40B4-BE49-F238E27FC236}">
                <a16:creationId xmlns:a16="http://schemas.microsoft.com/office/drawing/2014/main" id="{286FE6AD-A50D-40F0-BEBB-EBF32D513518}"/>
              </a:ext>
            </a:extLst>
          </p:cNvPr>
          <p:cNvPicPr>
            <a:picLocks noChangeAspect="1"/>
          </p:cNvPicPr>
          <p:nvPr/>
        </p:nvPicPr>
        <p:blipFill>
          <a:blip r:embed="rId3"/>
          <a:stretch>
            <a:fillRect/>
          </a:stretch>
        </p:blipFill>
        <p:spPr>
          <a:xfrm>
            <a:off x="904875" y="2286000"/>
            <a:ext cx="7334250" cy="3695700"/>
          </a:xfrm>
          <a:prstGeom prst="rect">
            <a:avLst/>
          </a:prstGeom>
        </p:spPr>
      </p:pic>
    </p:spTree>
    <p:extLst>
      <p:ext uri="{BB962C8B-B14F-4D97-AF65-F5344CB8AC3E}">
        <p14:creationId xmlns:p14="http://schemas.microsoft.com/office/powerpoint/2010/main" val="2467369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2E4C-F79A-419A-93B4-3C8F5CB93E80}"/>
              </a:ext>
            </a:extLst>
          </p:cNvPr>
          <p:cNvSpPr>
            <a:spLocks noGrp="1"/>
          </p:cNvSpPr>
          <p:nvPr>
            <p:ph type="title"/>
          </p:nvPr>
        </p:nvSpPr>
        <p:spPr/>
        <p:txBody>
          <a:bodyPr>
            <a:normAutofit/>
          </a:bodyPr>
          <a:lstStyle/>
          <a:p>
            <a:r>
              <a:rPr lang="en-US" dirty="0"/>
              <a:t>LT-GEE User Interface tools</a:t>
            </a:r>
          </a:p>
        </p:txBody>
      </p:sp>
      <p:sp>
        <p:nvSpPr>
          <p:cNvPr id="3" name="Content Placeholder 2">
            <a:extLst>
              <a:ext uri="{FF2B5EF4-FFF2-40B4-BE49-F238E27FC236}">
                <a16:creationId xmlns:a16="http://schemas.microsoft.com/office/drawing/2014/main" id="{B711A47A-BF68-49E2-B6E9-2CA8C074E0AC}"/>
              </a:ext>
            </a:extLst>
          </p:cNvPr>
          <p:cNvSpPr>
            <a:spLocks noGrp="1"/>
          </p:cNvSpPr>
          <p:nvPr>
            <p:ph idx="1"/>
          </p:nvPr>
        </p:nvSpPr>
        <p:spPr/>
        <p:txBody>
          <a:bodyPr/>
          <a:lstStyle/>
          <a:p>
            <a:pPr lvl="1"/>
            <a:r>
              <a:rPr lang="en-US" dirty="0"/>
              <a:t>UI </a:t>
            </a:r>
            <a:r>
              <a:rPr lang="en-US" dirty="0" err="1"/>
              <a:t>LandTrendr</a:t>
            </a:r>
            <a:r>
              <a:rPr lang="en-US" dirty="0"/>
              <a:t> Change Mapper</a:t>
            </a:r>
          </a:p>
        </p:txBody>
      </p:sp>
      <p:pic>
        <p:nvPicPr>
          <p:cNvPr id="5" name="Picture 4">
            <a:extLst>
              <a:ext uri="{FF2B5EF4-FFF2-40B4-BE49-F238E27FC236}">
                <a16:creationId xmlns:a16="http://schemas.microsoft.com/office/drawing/2014/main" id="{29565DF6-32DC-44C9-A626-2E82EE17BFA8}"/>
              </a:ext>
            </a:extLst>
          </p:cNvPr>
          <p:cNvPicPr>
            <a:picLocks noChangeAspect="1"/>
          </p:cNvPicPr>
          <p:nvPr/>
        </p:nvPicPr>
        <p:blipFill>
          <a:blip r:embed="rId3"/>
          <a:stretch>
            <a:fillRect/>
          </a:stretch>
        </p:blipFill>
        <p:spPr>
          <a:xfrm>
            <a:off x="1066800" y="2286000"/>
            <a:ext cx="6485974" cy="3873337"/>
          </a:xfrm>
          <a:prstGeom prst="rect">
            <a:avLst/>
          </a:prstGeom>
        </p:spPr>
      </p:pic>
    </p:spTree>
    <p:extLst>
      <p:ext uri="{BB962C8B-B14F-4D97-AF65-F5344CB8AC3E}">
        <p14:creationId xmlns:p14="http://schemas.microsoft.com/office/powerpoint/2010/main" val="142640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00D6F-61A9-4D3F-BD28-502F5FC2523F}"/>
              </a:ext>
            </a:extLst>
          </p:cNvPr>
          <p:cNvSpPr>
            <a:spLocks noGrp="1"/>
          </p:cNvSpPr>
          <p:nvPr>
            <p:ph type="title"/>
          </p:nvPr>
        </p:nvSpPr>
        <p:spPr/>
        <p:txBody>
          <a:bodyPr/>
          <a:lstStyle/>
          <a:p>
            <a:r>
              <a:rPr lang="en-US" dirty="0"/>
              <a:t>Demo and exercise objectives</a:t>
            </a:r>
          </a:p>
        </p:txBody>
      </p:sp>
      <p:sp>
        <p:nvSpPr>
          <p:cNvPr id="3" name="Content Placeholder 2">
            <a:extLst>
              <a:ext uri="{FF2B5EF4-FFF2-40B4-BE49-F238E27FC236}">
                <a16:creationId xmlns:a16="http://schemas.microsoft.com/office/drawing/2014/main" id="{D850E0A0-8203-4687-8653-CE9A7698C793}"/>
              </a:ext>
            </a:extLst>
          </p:cNvPr>
          <p:cNvSpPr>
            <a:spLocks noGrp="1"/>
          </p:cNvSpPr>
          <p:nvPr>
            <p:ph idx="1"/>
          </p:nvPr>
        </p:nvSpPr>
        <p:spPr/>
        <p:txBody>
          <a:bodyPr>
            <a:normAutofit/>
          </a:bodyPr>
          <a:lstStyle/>
          <a:p>
            <a:r>
              <a:rPr lang="en-US" dirty="0"/>
              <a:t>Use LT-GEE UI tools to find suitable segmentation and change mapping parameters.</a:t>
            </a:r>
          </a:p>
          <a:p>
            <a:pPr lvl="2"/>
            <a:r>
              <a:rPr lang="en-US" dirty="0"/>
              <a:t>Explore changes on the Dixie NF</a:t>
            </a:r>
          </a:p>
          <a:p>
            <a:pPr lvl="3"/>
            <a:r>
              <a:rPr lang="en-US" dirty="0"/>
              <a:t>Use the point-based UI tool first</a:t>
            </a:r>
          </a:p>
          <a:p>
            <a:pPr lvl="3"/>
            <a:r>
              <a:rPr lang="en-US" dirty="0"/>
              <a:t>Then use the change mapper </a:t>
            </a:r>
          </a:p>
          <a:p>
            <a:pPr lvl="3"/>
            <a:r>
              <a:rPr lang="en-US" dirty="0"/>
              <a:t>Try different parameters… </a:t>
            </a:r>
          </a:p>
        </p:txBody>
      </p:sp>
    </p:spTree>
    <p:extLst>
      <p:ext uri="{BB962C8B-B14F-4D97-AF65-F5344CB8AC3E}">
        <p14:creationId xmlns:p14="http://schemas.microsoft.com/office/powerpoint/2010/main" val="2408826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EC288-7B5F-4B88-AE8C-974467501894}"/>
              </a:ext>
            </a:extLst>
          </p:cNvPr>
          <p:cNvSpPr>
            <a:spLocks noGrp="1"/>
          </p:cNvSpPr>
          <p:nvPr>
            <p:ph type="title"/>
          </p:nvPr>
        </p:nvSpPr>
        <p:spPr/>
        <p:txBody>
          <a:bodyPr/>
          <a:lstStyle/>
          <a:p>
            <a:r>
              <a:rPr lang="en-US" dirty="0"/>
              <a:t>Additional </a:t>
            </a:r>
            <a:r>
              <a:rPr lang="en-US" dirty="0" err="1"/>
              <a:t>LandTrendr</a:t>
            </a:r>
            <a:r>
              <a:rPr lang="en-US" dirty="0"/>
              <a:t> examples</a:t>
            </a:r>
          </a:p>
        </p:txBody>
      </p:sp>
      <p:sp>
        <p:nvSpPr>
          <p:cNvPr id="3" name="Content Placeholder 2">
            <a:extLst>
              <a:ext uri="{FF2B5EF4-FFF2-40B4-BE49-F238E27FC236}">
                <a16:creationId xmlns:a16="http://schemas.microsoft.com/office/drawing/2014/main" id="{AF8806EA-11B2-4D1F-8D11-617F7686C29D}"/>
              </a:ext>
            </a:extLst>
          </p:cNvPr>
          <p:cNvSpPr>
            <a:spLocks noGrp="1"/>
          </p:cNvSpPr>
          <p:nvPr>
            <p:ph idx="1"/>
          </p:nvPr>
        </p:nvSpPr>
        <p:spPr>
          <a:xfrm>
            <a:off x="457200" y="1314893"/>
            <a:ext cx="8229600" cy="5029200"/>
          </a:xfrm>
        </p:spPr>
        <p:txBody>
          <a:bodyPr/>
          <a:lstStyle/>
          <a:p>
            <a:r>
              <a:rPr lang="en-US" dirty="0" err="1"/>
              <a:t>LandTrendr</a:t>
            </a:r>
            <a:endParaRPr lang="en-US" sz="1800" dirty="0"/>
          </a:p>
          <a:p>
            <a:pPr lvl="1"/>
            <a:r>
              <a:rPr lang="en-US" sz="1800" dirty="0">
                <a:hlinkClick r:id="rId3"/>
              </a:rPr>
              <a:t>https://www.youtube.com/watch?v=H4sV7D0jX6I</a:t>
            </a:r>
            <a:endParaRPr lang="en-US" sz="1800" dirty="0"/>
          </a:p>
          <a:p>
            <a:pPr lvl="1"/>
            <a:r>
              <a:rPr lang="en-US" sz="1800" dirty="0">
                <a:hlinkClick r:id="rId4"/>
              </a:rPr>
              <a:t>https://www.youtube.com/watch?v=3on-WliMkv8</a:t>
            </a:r>
            <a:r>
              <a:rPr lang="en-US" sz="1800" dirty="0"/>
              <a:t> </a:t>
            </a:r>
          </a:p>
        </p:txBody>
      </p:sp>
      <p:pic>
        <p:nvPicPr>
          <p:cNvPr id="4" name="Picture 3">
            <a:extLst>
              <a:ext uri="{FF2B5EF4-FFF2-40B4-BE49-F238E27FC236}">
                <a16:creationId xmlns:a16="http://schemas.microsoft.com/office/drawing/2014/main" id="{69B798CD-4C01-44BC-A8C4-1F6EE1F98D28}"/>
              </a:ext>
            </a:extLst>
          </p:cNvPr>
          <p:cNvPicPr>
            <a:picLocks noChangeAspect="1"/>
          </p:cNvPicPr>
          <p:nvPr/>
        </p:nvPicPr>
        <p:blipFill>
          <a:blip r:embed="rId5"/>
          <a:stretch>
            <a:fillRect/>
          </a:stretch>
        </p:blipFill>
        <p:spPr>
          <a:xfrm>
            <a:off x="1600200" y="2590800"/>
            <a:ext cx="5715000" cy="3578234"/>
          </a:xfrm>
          <a:prstGeom prst="rect">
            <a:avLst/>
          </a:prstGeom>
        </p:spPr>
      </p:pic>
    </p:spTree>
    <p:extLst>
      <p:ext uri="{BB962C8B-B14F-4D97-AF65-F5344CB8AC3E}">
        <p14:creationId xmlns:p14="http://schemas.microsoft.com/office/powerpoint/2010/main" val="341293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Housekeeping</a:t>
            </a:r>
          </a:p>
        </p:txBody>
      </p:sp>
      <p:sp>
        <p:nvSpPr>
          <p:cNvPr id="3" name="Content Placeholder 2"/>
          <p:cNvSpPr>
            <a:spLocks noGrp="1"/>
          </p:cNvSpPr>
          <p:nvPr>
            <p:ph idx="1"/>
          </p:nvPr>
        </p:nvSpPr>
        <p:spPr>
          <a:xfrm>
            <a:off x="457200" y="1447800"/>
            <a:ext cx="4724400" cy="5029200"/>
          </a:xfrm>
        </p:spPr>
        <p:txBody>
          <a:bodyPr>
            <a:normAutofit/>
          </a:bodyPr>
          <a:lstStyle/>
          <a:p>
            <a:r>
              <a:rPr lang="en-US" dirty="0"/>
              <a:t>Adobe Connect</a:t>
            </a:r>
          </a:p>
          <a:p>
            <a:pPr lvl="1"/>
            <a:r>
              <a:rPr lang="en-US" dirty="0"/>
              <a:t>Quick orientation to interface</a:t>
            </a:r>
          </a:p>
          <a:p>
            <a:r>
              <a:rPr lang="en-US" dirty="0"/>
              <a:t>Please dial *6 to mute your phone</a:t>
            </a:r>
          </a:p>
          <a:p>
            <a:pPr lvl="1"/>
            <a:r>
              <a:rPr lang="en-US" dirty="0"/>
              <a:t>Question or comment?</a:t>
            </a:r>
          </a:p>
          <a:p>
            <a:pPr lvl="2"/>
            <a:r>
              <a:rPr lang="en-US" dirty="0"/>
              <a:t>Un-mute by dialing *6 again</a:t>
            </a:r>
          </a:p>
          <a:p>
            <a:pPr lvl="2"/>
            <a:r>
              <a:rPr lang="en-US" dirty="0"/>
              <a:t>“Raise” your hand</a:t>
            </a:r>
          </a:p>
          <a:p>
            <a:pPr lvl="2"/>
            <a:r>
              <a:rPr lang="en-US" dirty="0"/>
              <a:t>Send a chat</a:t>
            </a:r>
          </a:p>
        </p:txBody>
      </p:sp>
      <p:pic>
        <p:nvPicPr>
          <p:cNvPr id="4" name="Picture 2" descr="screen capture of the adobe connect user interaction options"/>
          <p:cNvPicPr>
            <a:picLocks noChangeAspect="1" noChangeArrowheads="1"/>
          </p:cNvPicPr>
          <p:nvPr/>
        </p:nvPicPr>
        <p:blipFill rotWithShape="1">
          <a:blip r:embed="rId3">
            <a:extLst>
              <a:ext uri="{28A0092B-C50C-407E-A947-70E740481C1C}">
                <a14:useLocalDpi xmlns:a14="http://schemas.microsoft.com/office/drawing/2010/main" val="0"/>
              </a:ext>
            </a:extLst>
          </a:blip>
          <a:srcRect r="72352" b="55769"/>
          <a:stretch/>
        </p:blipFill>
        <p:spPr bwMode="auto">
          <a:xfrm>
            <a:off x="5562600" y="1828800"/>
            <a:ext cx="3353452" cy="3016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604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Exercises for today</a:t>
            </a:r>
          </a:p>
        </p:txBody>
      </p:sp>
      <p:sp>
        <p:nvSpPr>
          <p:cNvPr id="3" name="Content Placeholder 2"/>
          <p:cNvSpPr>
            <a:spLocks noGrp="1"/>
          </p:cNvSpPr>
          <p:nvPr>
            <p:ph idx="1"/>
          </p:nvPr>
        </p:nvSpPr>
        <p:spPr/>
        <p:txBody>
          <a:bodyPr/>
          <a:lstStyle/>
          <a:p>
            <a:r>
              <a:rPr lang="en-US" dirty="0"/>
              <a:t>Exercise 1: Process and explore Landsat time series </a:t>
            </a:r>
          </a:p>
          <a:p>
            <a:pPr lvl="1"/>
            <a:r>
              <a:rPr lang="en-US" i="1" dirty="0"/>
              <a:t>Optional</a:t>
            </a:r>
            <a:r>
              <a:rPr lang="en-US" dirty="0"/>
              <a:t> – review image processing in GEE</a:t>
            </a:r>
          </a:p>
          <a:p>
            <a:r>
              <a:rPr lang="en-US" dirty="0"/>
              <a:t>Exercise 2: Basic trend analysis</a:t>
            </a:r>
          </a:p>
          <a:p>
            <a:r>
              <a:rPr lang="en-US" b="1" dirty="0"/>
              <a:t>Exercise 3: </a:t>
            </a:r>
            <a:r>
              <a:rPr lang="en-US" b="1" dirty="0" err="1"/>
              <a:t>LandTrendr</a:t>
            </a:r>
            <a:r>
              <a:rPr lang="en-US" b="1" dirty="0"/>
              <a:t> in GEE: Model fitting</a:t>
            </a:r>
          </a:p>
          <a:p>
            <a:r>
              <a:rPr lang="en-US" dirty="0"/>
              <a:t>Exercise 4: </a:t>
            </a:r>
            <a:r>
              <a:rPr lang="en-US" dirty="0" err="1"/>
              <a:t>LandTrendr</a:t>
            </a:r>
            <a:r>
              <a:rPr lang="en-US" dirty="0"/>
              <a:t> in GEE: Disturbance mapping</a:t>
            </a:r>
          </a:p>
          <a:p>
            <a:pPr lvl="1"/>
            <a:endParaRPr lang="en-US" dirty="0"/>
          </a:p>
        </p:txBody>
      </p:sp>
    </p:spTree>
    <p:extLst>
      <p:ext uri="{BB962C8B-B14F-4D97-AF65-F5344CB8AC3E}">
        <p14:creationId xmlns:p14="http://schemas.microsoft.com/office/powerpoint/2010/main" val="1267338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7044-9B5F-4F5D-B80E-DEFED7F5A15C}"/>
              </a:ext>
            </a:extLst>
          </p:cNvPr>
          <p:cNvSpPr>
            <a:spLocks noGrp="1"/>
          </p:cNvSpPr>
          <p:nvPr>
            <p:ph type="title"/>
          </p:nvPr>
        </p:nvSpPr>
        <p:spPr/>
        <p:txBody>
          <a:bodyPr/>
          <a:lstStyle/>
          <a:p>
            <a:r>
              <a:rPr lang="en-US" dirty="0"/>
              <a:t>Demo and exercise steps</a:t>
            </a:r>
          </a:p>
        </p:txBody>
      </p:sp>
      <p:sp>
        <p:nvSpPr>
          <p:cNvPr id="3" name="Content Placeholder 2">
            <a:extLst>
              <a:ext uri="{FF2B5EF4-FFF2-40B4-BE49-F238E27FC236}">
                <a16:creationId xmlns:a16="http://schemas.microsoft.com/office/drawing/2014/main" id="{1DDE8606-9DAE-47D3-AFE4-6D74AE925A4F}"/>
              </a:ext>
            </a:extLst>
          </p:cNvPr>
          <p:cNvSpPr>
            <a:spLocks noGrp="1"/>
          </p:cNvSpPr>
          <p:nvPr>
            <p:ph idx="1"/>
          </p:nvPr>
        </p:nvSpPr>
        <p:spPr/>
        <p:txBody>
          <a:bodyPr/>
          <a:lstStyle/>
          <a:p>
            <a:pPr marL="514350" indent="-514350">
              <a:buFont typeface="+mj-lt"/>
              <a:buAutoNum type="arabicPeriod"/>
            </a:pPr>
            <a:r>
              <a:rPr lang="en-US" dirty="0"/>
              <a:t>Access LT-GEE point fitting app</a:t>
            </a:r>
          </a:p>
          <a:p>
            <a:pPr marL="514350" indent="-514350">
              <a:buFont typeface="+mj-lt"/>
              <a:buAutoNum type="arabicPeriod"/>
            </a:pPr>
            <a:r>
              <a:rPr lang="en-US" dirty="0"/>
              <a:t>Use it to get parameters</a:t>
            </a:r>
          </a:p>
          <a:p>
            <a:pPr marL="514350" indent="-514350">
              <a:buFont typeface="+mj-lt"/>
              <a:buAutoNum type="arabicPeriod"/>
            </a:pPr>
            <a:r>
              <a:rPr lang="en-US" dirty="0"/>
              <a:t>Access LT-GEE mapping app</a:t>
            </a:r>
          </a:p>
          <a:p>
            <a:pPr marL="514350" indent="-514350">
              <a:buFont typeface="+mj-lt"/>
              <a:buAutoNum type="arabicPeriod"/>
            </a:pPr>
            <a:r>
              <a:rPr lang="en-US" dirty="0"/>
              <a:t>Use it to check parameters and visualize change to make sure that model fit is working </a:t>
            </a:r>
          </a:p>
        </p:txBody>
      </p:sp>
    </p:spTree>
    <p:extLst>
      <p:ext uri="{BB962C8B-B14F-4D97-AF65-F5344CB8AC3E}">
        <p14:creationId xmlns:p14="http://schemas.microsoft.com/office/powerpoint/2010/main" val="123695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Agenda</a:t>
            </a:r>
          </a:p>
        </p:txBody>
      </p:sp>
      <p:sp>
        <p:nvSpPr>
          <p:cNvPr id="3" name="Content Placeholder 2"/>
          <p:cNvSpPr>
            <a:spLocks noGrp="1"/>
          </p:cNvSpPr>
          <p:nvPr>
            <p:ph idx="1"/>
          </p:nvPr>
        </p:nvSpPr>
        <p:spPr/>
        <p:txBody>
          <a:bodyPr/>
          <a:lstStyle/>
          <a:p>
            <a:r>
              <a:rPr lang="en-US" dirty="0"/>
              <a:t>Advanced change detection concepts &amp; image processing in Earth Engine</a:t>
            </a:r>
          </a:p>
          <a:p>
            <a:pPr lvl="3"/>
            <a:r>
              <a:rPr lang="en-US" dirty="0"/>
              <a:t>Lecture </a:t>
            </a:r>
            <a:r>
              <a:rPr lang="en-US" b="1" dirty="0">
                <a:highlight>
                  <a:srgbClr val="FFFF00"/>
                </a:highlight>
              </a:rPr>
              <a:t>TIME</a:t>
            </a:r>
            <a:r>
              <a:rPr lang="en-US" dirty="0"/>
              <a:t>, Exercise </a:t>
            </a:r>
            <a:r>
              <a:rPr lang="en-US" b="1" dirty="0">
                <a:highlight>
                  <a:srgbClr val="FFFF00"/>
                </a:highlight>
              </a:rPr>
              <a:t>TIME</a:t>
            </a:r>
          </a:p>
          <a:p>
            <a:r>
              <a:rPr lang="en-US" dirty="0"/>
              <a:t>Explore advanced change detection methods &amp; data products</a:t>
            </a:r>
          </a:p>
          <a:p>
            <a:pPr lvl="3"/>
            <a:r>
              <a:rPr lang="en-US" dirty="0"/>
              <a:t>Lecture </a:t>
            </a:r>
            <a:r>
              <a:rPr lang="en-US" b="1" dirty="0">
                <a:highlight>
                  <a:srgbClr val="FFFF00"/>
                </a:highlight>
              </a:rPr>
              <a:t>TIME</a:t>
            </a:r>
            <a:r>
              <a:rPr lang="en-US" dirty="0"/>
              <a:t>, Exercise </a:t>
            </a:r>
            <a:r>
              <a:rPr lang="en-US" b="1" dirty="0">
                <a:highlight>
                  <a:srgbClr val="FFFF00"/>
                </a:highlight>
              </a:rPr>
              <a:t>TIME</a:t>
            </a:r>
            <a:endParaRPr lang="en-US" dirty="0"/>
          </a:p>
          <a:p>
            <a:r>
              <a:rPr lang="en-US" dirty="0"/>
              <a:t>Fitting change algorithms in EE</a:t>
            </a:r>
          </a:p>
          <a:p>
            <a:pPr lvl="3"/>
            <a:r>
              <a:rPr lang="en-US" dirty="0"/>
              <a:t>Lecture </a:t>
            </a:r>
            <a:r>
              <a:rPr lang="en-US" b="1" dirty="0">
                <a:highlight>
                  <a:srgbClr val="FFFF00"/>
                </a:highlight>
              </a:rPr>
              <a:t>TIME</a:t>
            </a:r>
            <a:r>
              <a:rPr lang="en-US" dirty="0"/>
              <a:t>, Exercise </a:t>
            </a:r>
            <a:r>
              <a:rPr lang="en-US" b="1" dirty="0">
                <a:highlight>
                  <a:srgbClr val="FFFF00"/>
                </a:highlight>
              </a:rPr>
              <a:t>TIME</a:t>
            </a:r>
          </a:p>
          <a:p>
            <a:r>
              <a:rPr lang="en-US" dirty="0"/>
              <a:t>Mapping change in EE</a:t>
            </a:r>
          </a:p>
          <a:p>
            <a:pPr lvl="3"/>
            <a:r>
              <a:rPr lang="en-US" dirty="0"/>
              <a:t>Lecture </a:t>
            </a:r>
            <a:r>
              <a:rPr lang="en-US" b="1" dirty="0">
                <a:highlight>
                  <a:srgbClr val="FFFF00"/>
                </a:highlight>
              </a:rPr>
              <a:t>TIME</a:t>
            </a:r>
            <a:r>
              <a:rPr lang="en-US" dirty="0"/>
              <a:t>, Exercise </a:t>
            </a:r>
            <a:r>
              <a:rPr lang="en-US" b="1" dirty="0">
                <a:highlight>
                  <a:srgbClr val="FFFF00"/>
                </a:highlight>
              </a:rPr>
              <a:t>TIME</a:t>
            </a:r>
            <a:endParaRPr lang="en-US" dirty="0"/>
          </a:p>
          <a:p>
            <a:pPr marL="822960" lvl="3" indent="0">
              <a:buNone/>
            </a:pPr>
            <a:endParaRPr lang="en-US" b="1" dirty="0">
              <a:highlight>
                <a:srgbClr val="FFFF00"/>
              </a:highlight>
            </a:endParaRPr>
          </a:p>
        </p:txBody>
      </p:sp>
    </p:spTree>
    <p:extLst>
      <p:ext uri="{BB962C8B-B14F-4D97-AF65-F5344CB8AC3E}">
        <p14:creationId xmlns:p14="http://schemas.microsoft.com/office/powerpoint/2010/main" val="1521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62FAA-C39F-4FBA-875A-6CA14F2048F0}"/>
              </a:ext>
            </a:extLst>
          </p:cNvPr>
          <p:cNvSpPr>
            <a:spLocks noGrp="1"/>
          </p:cNvSpPr>
          <p:nvPr>
            <p:ph type="title"/>
          </p:nvPr>
        </p:nvSpPr>
        <p:spPr/>
        <p:txBody>
          <a:bodyPr/>
          <a:lstStyle/>
          <a:p>
            <a:r>
              <a:rPr lang="en-US" dirty="0"/>
              <a:t>Lecture objectives</a:t>
            </a:r>
          </a:p>
        </p:txBody>
      </p:sp>
      <p:sp>
        <p:nvSpPr>
          <p:cNvPr id="3" name="Content Placeholder 2">
            <a:extLst>
              <a:ext uri="{FF2B5EF4-FFF2-40B4-BE49-F238E27FC236}">
                <a16:creationId xmlns:a16="http://schemas.microsoft.com/office/drawing/2014/main" id="{2AD26469-E571-4B88-93D3-9ED6F076C6B3}"/>
              </a:ext>
            </a:extLst>
          </p:cNvPr>
          <p:cNvSpPr>
            <a:spLocks noGrp="1"/>
          </p:cNvSpPr>
          <p:nvPr>
            <p:ph idx="1"/>
          </p:nvPr>
        </p:nvSpPr>
        <p:spPr/>
        <p:txBody>
          <a:bodyPr/>
          <a:lstStyle/>
          <a:p>
            <a:r>
              <a:rPr lang="en-US" dirty="0"/>
              <a:t>Gain understanding of </a:t>
            </a:r>
            <a:r>
              <a:rPr lang="en-US" dirty="0" err="1"/>
              <a:t>LandTrendr</a:t>
            </a:r>
            <a:endParaRPr lang="en-US" dirty="0"/>
          </a:p>
          <a:p>
            <a:pPr lvl="1"/>
            <a:r>
              <a:rPr lang="en-US" dirty="0"/>
              <a:t>Inputs</a:t>
            </a:r>
          </a:p>
          <a:p>
            <a:pPr lvl="1"/>
            <a:r>
              <a:rPr lang="en-US" dirty="0"/>
              <a:t>Outputs</a:t>
            </a:r>
          </a:p>
          <a:p>
            <a:pPr lvl="1"/>
            <a:r>
              <a:rPr lang="en-US" dirty="0"/>
              <a:t>Algorithm</a:t>
            </a:r>
          </a:p>
          <a:p>
            <a:pPr lvl="1"/>
            <a:r>
              <a:rPr lang="en-US" dirty="0"/>
              <a:t>Parameters</a:t>
            </a:r>
          </a:p>
          <a:p>
            <a:r>
              <a:rPr lang="en-US" dirty="0"/>
              <a:t>Understand considerations for parameter fitting</a:t>
            </a:r>
          </a:p>
          <a:p>
            <a:pPr lvl="1"/>
            <a:endParaRPr lang="en-US" dirty="0"/>
          </a:p>
        </p:txBody>
      </p:sp>
    </p:spTree>
    <p:extLst>
      <p:ext uri="{BB962C8B-B14F-4D97-AF65-F5344CB8AC3E}">
        <p14:creationId xmlns:p14="http://schemas.microsoft.com/office/powerpoint/2010/main" val="1792763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3B3C-4E5E-4AB6-81D9-1BED78F4E90B}"/>
              </a:ext>
            </a:extLst>
          </p:cNvPr>
          <p:cNvSpPr>
            <a:spLocks noGrp="1"/>
          </p:cNvSpPr>
          <p:nvPr>
            <p:ph type="title"/>
          </p:nvPr>
        </p:nvSpPr>
        <p:spPr/>
        <p:txBody>
          <a:bodyPr>
            <a:normAutofit fontScale="90000"/>
          </a:bodyPr>
          <a:lstStyle/>
          <a:p>
            <a:r>
              <a:rPr lang="en-US" dirty="0"/>
              <a:t>Landsat-based detection of trends in disturbance and recovery (</a:t>
            </a:r>
            <a:r>
              <a:rPr lang="en-US" dirty="0" err="1"/>
              <a:t>LandTrendr</a:t>
            </a:r>
            <a:r>
              <a:rPr lang="en-US" dirty="0"/>
              <a:t>)</a:t>
            </a:r>
          </a:p>
        </p:txBody>
      </p:sp>
      <p:sp>
        <p:nvSpPr>
          <p:cNvPr id="3" name="Content Placeholder 2">
            <a:extLst>
              <a:ext uri="{FF2B5EF4-FFF2-40B4-BE49-F238E27FC236}">
                <a16:creationId xmlns:a16="http://schemas.microsoft.com/office/drawing/2014/main" id="{7EAF717F-EE5A-4E9D-A8EC-2599E1DC355A}"/>
              </a:ext>
            </a:extLst>
          </p:cNvPr>
          <p:cNvSpPr>
            <a:spLocks noGrp="1"/>
          </p:cNvSpPr>
          <p:nvPr>
            <p:ph idx="1"/>
          </p:nvPr>
        </p:nvSpPr>
        <p:spPr/>
        <p:txBody>
          <a:bodyPr>
            <a:normAutofit fontScale="92500" lnSpcReduction="20000"/>
          </a:bodyPr>
          <a:lstStyle/>
          <a:p>
            <a:r>
              <a:rPr lang="en-US" dirty="0"/>
              <a:t>Pixel-based temporal segmentation of annual time series</a:t>
            </a:r>
          </a:p>
          <a:p>
            <a:r>
              <a:rPr lang="en-US" dirty="0"/>
              <a:t>Inputs</a:t>
            </a:r>
          </a:p>
          <a:p>
            <a:pPr lvl="1"/>
            <a:r>
              <a:rPr lang="en-US" dirty="0"/>
              <a:t>Annual time series (doesn’t look at change within a year)</a:t>
            </a:r>
          </a:p>
          <a:p>
            <a:pPr lvl="1"/>
            <a:r>
              <a:rPr lang="en-US" dirty="0"/>
              <a:t>Set of parameters</a:t>
            </a:r>
          </a:p>
          <a:p>
            <a:r>
              <a:rPr lang="en-US" dirty="0"/>
              <a:t>Outputs</a:t>
            </a:r>
          </a:p>
          <a:p>
            <a:pPr lvl="1"/>
            <a:r>
              <a:rPr lang="en-US" dirty="0"/>
              <a:t>Produces many complex outputs! Main derivates include:</a:t>
            </a:r>
          </a:p>
          <a:p>
            <a:pPr marL="788670" lvl="1" indent="-514350">
              <a:buFont typeface="+mj-lt"/>
              <a:buAutoNum type="arabicPeriod"/>
            </a:pPr>
            <a:r>
              <a:rPr lang="en-US" dirty="0"/>
              <a:t>Year of detected change</a:t>
            </a:r>
          </a:p>
          <a:p>
            <a:pPr marL="788670" lvl="1" indent="-514350">
              <a:buFont typeface="+mj-lt"/>
              <a:buAutoNum type="arabicPeriod"/>
            </a:pPr>
            <a:r>
              <a:rPr lang="en-US" dirty="0"/>
              <a:t>Magnitude of detected change </a:t>
            </a:r>
          </a:p>
          <a:p>
            <a:pPr marL="788670" lvl="1" indent="-514350">
              <a:buFont typeface="+mj-lt"/>
              <a:buAutoNum type="arabicPeriod"/>
            </a:pPr>
            <a:r>
              <a:rPr lang="en-US" dirty="0"/>
              <a:t>Duration of detected change</a:t>
            </a:r>
          </a:p>
          <a:p>
            <a:endParaRPr lang="en-US" dirty="0"/>
          </a:p>
        </p:txBody>
      </p:sp>
      <p:sp>
        <p:nvSpPr>
          <p:cNvPr id="4" name="TextBox 3">
            <a:extLst>
              <a:ext uri="{FF2B5EF4-FFF2-40B4-BE49-F238E27FC236}">
                <a16:creationId xmlns:a16="http://schemas.microsoft.com/office/drawing/2014/main" id="{B70B709B-9DD7-4080-8265-D17F69E48513}"/>
              </a:ext>
            </a:extLst>
          </p:cNvPr>
          <p:cNvSpPr txBox="1"/>
          <p:nvPr/>
        </p:nvSpPr>
        <p:spPr>
          <a:xfrm>
            <a:off x="4343401" y="6097940"/>
            <a:ext cx="4800600" cy="369332"/>
          </a:xfrm>
          <a:prstGeom prst="rect">
            <a:avLst/>
          </a:prstGeom>
          <a:noFill/>
        </p:spPr>
        <p:txBody>
          <a:bodyPr wrap="square" rtlCol="0">
            <a:spAutoFit/>
          </a:bodyPr>
          <a:lstStyle/>
          <a:p>
            <a:r>
              <a:rPr lang="en-US" dirty="0"/>
              <a:t>Link to original paper: </a:t>
            </a:r>
            <a:r>
              <a:rPr lang="en-US" dirty="0">
                <a:hlinkClick r:id="rId3"/>
              </a:rPr>
              <a:t>Kennedy et al 2010</a:t>
            </a:r>
            <a:endParaRPr lang="en-US" dirty="0"/>
          </a:p>
        </p:txBody>
      </p:sp>
    </p:spTree>
    <p:extLst>
      <p:ext uri="{BB962C8B-B14F-4D97-AF65-F5344CB8AC3E}">
        <p14:creationId xmlns:p14="http://schemas.microsoft.com/office/powerpoint/2010/main" val="332571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3B3C-4E5E-4AB6-81D9-1BED78F4E90B}"/>
              </a:ext>
            </a:extLst>
          </p:cNvPr>
          <p:cNvSpPr>
            <a:spLocks noGrp="1"/>
          </p:cNvSpPr>
          <p:nvPr>
            <p:ph type="title"/>
          </p:nvPr>
        </p:nvSpPr>
        <p:spPr/>
        <p:txBody>
          <a:bodyPr>
            <a:normAutofit fontScale="90000"/>
          </a:bodyPr>
          <a:lstStyle/>
          <a:p>
            <a:r>
              <a:rPr lang="en-US" dirty="0"/>
              <a:t>Landsat-based detection of trends in disturbance and recovery (</a:t>
            </a:r>
            <a:r>
              <a:rPr lang="en-US" dirty="0" err="1"/>
              <a:t>LandTrendr</a:t>
            </a:r>
            <a:r>
              <a:rPr lang="en-US" dirty="0"/>
              <a:t>)</a:t>
            </a:r>
          </a:p>
        </p:txBody>
      </p:sp>
      <p:sp>
        <p:nvSpPr>
          <p:cNvPr id="3" name="Content Placeholder 2">
            <a:extLst>
              <a:ext uri="{FF2B5EF4-FFF2-40B4-BE49-F238E27FC236}">
                <a16:creationId xmlns:a16="http://schemas.microsoft.com/office/drawing/2014/main" id="{7EAF717F-EE5A-4E9D-A8EC-2599E1DC355A}"/>
              </a:ext>
            </a:extLst>
          </p:cNvPr>
          <p:cNvSpPr>
            <a:spLocks noGrp="1"/>
          </p:cNvSpPr>
          <p:nvPr>
            <p:ph idx="1"/>
          </p:nvPr>
        </p:nvSpPr>
        <p:spPr/>
        <p:txBody>
          <a:bodyPr>
            <a:normAutofit fontScale="92500" lnSpcReduction="20000"/>
          </a:bodyPr>
          <a:lstStyle/>
          <a:p>
            <a:r>
              <a:rPr lang="en-US" dirty="0"/>
              <a:t>Pixel-based temporal segmentation of annual time series</a:t>
            </a:r>
          </a:p>
          <a:p>
            <a:r>
              <a:rPr lang="en-US" dirty="0"/>
              <a:t>Inputs</a:t>
            </a:r>
          </a:p>
          <a:p>
            <a:pPr lvl="1"/>
            <a:r>
              <a:rPr lang="en-US" dirty="0"/>
              <a:t>Annual time series (doesn’t look at change within a year)</a:t>
            </a:r>
          </a:p>
          <a:p>
            <a:pPr lvl="1"/>
            <a:r>
              <a:rPr lang="en-US" dirty="0"/>
              <a:t>Set of parameters</a:t>
            </a:r>
          </a:p>
          <a:p>
            <a:r>
              <a:rPr lang="en-US" dirty="0"/>
              <a:t>Outputs</a:t>
            </a:r>
          </a:p>
          <a:p>
            <a:pPr lvl="1"/>
            <a:r>
              <a:rPr lang="en-US" dirty="0"/>
              <a:t>Produces many complex outputs! Full outputs include:</a:t>
            </a:r>
          </a:p>
          <a:p>
            <a:pPr lvl="2"/>
            <a:r>
              <a:rPr lang="en-US" dirty="0"/>
              <a:t>Annual info about change segments, fitted values</a:t>
            </a:r>
          </a:p>
          <a:p>
            <a:pPr lvl="2"/>
            <a:r>
              <a:rPr lang="en-US" dirty="0"/>
              <a:t>Timing, duration, and speed of landscape change</a:t>
            </a:r>
          </a:p>
          <a:p>
            <a:pPr lvl="2"/>
            <a:r>
              <a:rPr lang="en-US" dirty="0"/>
              <a:t>Can be processed into pixel-based time series, maps of disturbance</a:t>
            </a:r>
          </a:p>
          <a:p>
            <a:endParaRPr lang="en-US" dirty="0"/>
          </a:p>
        </p:txBody>
      </p:sp>
      <p:sp>
        <p:nvSpPr>
          <p:cNvPr id="4" name="TextBox 3">
            <a:extLst>
              <a:ext uri="{FF2B5EF4-FFF2-40B4-BE49-F238E27FC236}">
                <a16:creationId xmlns:a16="http://schemas.microsoft.com/office/drawing/2014/main" id="{B70B709B-9DD7-4080-8265-D17F69E48513}"/>
              </a:ext>
            </a:extLst>
          </p:cNvPr>
          <p:cNvSpPr txBox="1"/>
          <p:nvPr/>
        </p:nvSpPr>
        <p:spPr>
          <a:xfrm>
            <a:off x="4343401" y="6097940"/>
            <a:ext cx="4800600" cy="369332"/>
          </a:xfrm>
          <a:prstGeom prst="rect">
            <a:avLst/>
          </a:prstGeom>
          <a:noFill/>
        </p:spPr>
        <p:txBody>
          <a:bodyPr wrap="square" rtlCol="0">
            <a:spAutoFit/>
          </a:bodyPr>
          <a:lstStyle/>
          <a:p>
            <a:r>
              <a:rPr lang="en-US" dirty="0"/>
              <a:t>Link to original paper: </a:t>
            </a:r>
            <a:r>
              <a:rPr lang="en-US" dirty="0">
                <a:hlinkClick r:id="rId3"/>
              </a:rPr>
              <a:t>Kennedy et al 2010</a:t>
            </a:r>
            <a:endParaRPr lang="en-US" dirty="0"/>
          </a:p>
        </p:txBody>
      </p:sp>
    </p:spTree>
    <p:extLst>
      <p:ext uri="{BB962C8B-B14F-4D97-AF65-F5344CB8AC3E}">
        <p14:creationId xmlns:p14="http://schemas.microsoft.com/office/powerpoint/2010/main" val="3925792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3B3C-4E5E-4AB6-81D9-1BED78F4E90B}"/>
              </a:ext>
            </a:extLst>
          </p:cNvPr>
          <p:cNvSpPr>
            <a:spLocks noGrp="1"/>
          </p:cNvSpPr>
          <p:nvPr>
            <p:ph type="title"/>
          </p:nvPr>
        </p:nvSpPr>
        <p:spPr/>
        <p:txBody>
          <a:bodyPr>
            <a:normAutofit fontScale="90000"/>
          </a:bodyPr>
          <a:lstStyle/>
          <a:p>
            <a:r>
              <a:rPr lang="en-US" dirty="0"/>
              <a:t>Landsat-based detection of trends in disturbance and recovery (</a:t>
            </a:r>
            <a:r>
              <a:rPr lang="en-US" dirty="0" err="1"/>
              <a:t>LandTrendr</a:t>
            </a:r>
            <a:r>
              <a:rPr lang="en-US" dirty="0"/>
              <a:t>)</a:t>
            </a:r>
          </a:p>
        </p:txBody>
      </p:sp>
      <p:sp>
        <p:nvSpPr>
          <p:cNvPr id="4" name="TextBox 3">
            <a:extLst>
              <a:ext uri="{FF2B5EF4-FFF2-40B4-BE49-F238E27FC236}">
                <a16:creationId xmlns:a16="http://schemas.microsoft.com/office/drawing/2014/main" id="{B70B709B-9DD7-4080-8265-D17F69E48513}"/>
              </a:ext>
            </a:extLst>
          </p:cNvPr>
          <p:cNvSpPr txBox="1"/>
          <p:nvPr/>
        </p:nvSpPr>
        <p:spPr>
          <a:xfrm>
            <a:off x="3276599" y="6097940"/>
            <a:ext cx="6477001" cy="369332"/>
          </a:xfrm>
          <a:prstGeom prst="rect">
            <a:avLst/>
          </a:prstGeom>
          <a:noFill/>
        </p:spPr>
        <p:txBody>
          <a:bodyPr wrap="square" rtlCol="0">
            <a:spAutoFit/>
          </a:bodyPr>
          <a:lstStyle/>
          <a:p>
            <a:r>
              <a:rPr lang="en-US" dirty="0"/>
              <a:t>Graphic: </a:t>
            </a:r>
            <a:r>
              <a:rPr lang="en-US" dirty="0">
                <a:hlinkClick r:id="rId2"/>
              </a:rPr>
              <a:t>https://emapr.github.io/LT-GEE/landtrendr.html</a:t>
            </a:r>
            <a:r>
              <a:rPr lang="en-US" dirty="0"/>
              <a:t> </a:t>
            </a:r>
          </a:p>
        </p:txBody>
      </p:sp>
      <p:pic>
        <p:nvPicPr>
          <p:cNvPr id="1028" name="Picture 4">
            <a:extLst>
              <a:ext uri="{FF2B5EF4-FFF2-40B4-BE49-F238E27FC236}">
                <a16:creationId xmlns:a16="http://schemas.microsoft.com/office/drawing/2014/main" id="{CE6ADC78-D6FA-4377-81DB-714DB31D45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901" b="28383"/>
          <a:stretch/>
        </p:blipFill>
        <p:spPr bwMode="auto">
          <a:xfrm>
            <a:off x="223837" y="1631814"/>
            <a:ext cx="8696325" cy="2508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31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3B3C-4E5E-4AB6-81D9-1BED78F4E90B}"/>
              </a:ext>
            </a:extLst>
          </p:cNvPr>
          <p:cNvSpPr>
            <a:spLocks noGrp="1"/>
          </p:cNvSpPr>
          <p:nvPr>
            <p:ph type="title"/>
          </p:nvPr>
        </p:nvSpPr>
        <p:spPr/>
        <p:txBody>
          <a:bodyPr>
            <a:normAutofit fontScale="90000"/>
          </a:bodyPr>
          <a:lstStyle/>
          <a:p>
            <a:r>
              <a:rPr lang="en-US" dirty="0"/>
              <a:t>Landsat-based detection of trends in disturbance and recovery (</a:t>
            </a:r>
            <a:r>
              <a:rPr lang="en-US" dirty="0" err="1"/>
              <a:t>LandTrendr</a:t>
            </a:r>
            <a:r>
              <a:rPr lang="en-US" dirty="0"/>
              <a:t>)</a:t>
            </a:r>
          </a:p>
        </p:txBody>
      </p:sp>
      <p:pic>
        <p:nvPicPr>
          <p:cNvPr id="1028" name="Picture 4">
            <a:extLst>
              <a:ext uri="{FF2B5EF4-FFF2-40B4-BE49-F238E27FC236}">
                <a16:creationId xmlns:a16="http://schemas.microsoft.com/office/drawing/2014/main" id="{CE6ADC78-D6FA-4377-81DB-714DB31D45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901" b="28383"/>
          <a:stretch/>
        </p:blipFill>
        <p:spPr bwMode="auto">
          <a:xfrm>
            <a:off x="223837" y="1631814"/>
            <a:ext cx="8696325" cy="25081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8D50821-EAF7-4D5E-9E9B-9FB70D6007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0618" y="3063200"/>
            <a:ext cx="6862762" cy="28262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016AEA8-5A8C-4835-8A43-A291C6DF78C8}"/>
              </a:ext>
            </a:extLst>
          </p:cNvPr>
          <p:cNvSpPr txBox="1"/>
          <p:nvPr/>
        </p:nvSpPr>
        <p:spPr>
          <a:xfrm>
            <a:off x="3276599" y="6097940"/>
            <a:ext cx="6477001" cy="369332"/>
          </a:xfrm>
          <a:prstGeom prst="rect">
            <a:avLst/>
          </a:prstGeom>
          <a:noFill/>
        </p:spPr>
        <p:txBody>
          <a:bodyPr wrap="square" rtlCol="0">
            <a:spAutoFit/>
          </a:bodyPr>
          <a:lstStyle/>
          <a:p>
            <a:r>
              <a:rPr lang="en-US" dirty="0"/>
              <a:t>Graphic: </a:t>
            </a:r>
            <a:r>
              <a:rPr lang="en-US" dirty="0">
                <a:hlinkClick r:id="rId5"/>
              </a:rPr>
              <a:t>https://emapr.github.io/LT-GEE/landtrendr.html</a:t>
            </a:r>
            <a:r>
              <a:rPr lang="en-US" dirty="0"/>
              <a:t> </a:t>
            </a:r>
          </a:p>
        </p:txBody>
      </p:sp>
    </p:spTree>
    <p:extLst>
      <p:ext uri="{BB962C8B-B14F-4D97-AF65-F5344CB8AC3E}">
        <p14:creationId xmlns:p14="http://schemas.microsoft.com/office/powerpoint/2010/main" val="2634226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C4F2E-A38D-4BB9-8495-A2B69E3FC32C}"/>
              </a:ext>
            </a:extLst>
          </p:cNvPr>
          <p:cNvSpPr>
            <a:spLocks noGrp="1"/>
          </p:cNvSpPr>
          <p:nvPr>
            <p:ph type="title"/>
          </p:nvPr>
        </p:nvSpPr>
        <p:spPr/>
        <p:txBody>
          <a:bodyPr/>
          <a:lstStyle/>
          <a:p>
            <a:r>
              <a:rPr lang="en-US" dirty="0" err="1"/>
              <a:t>LandTrendr</a:t>
            </a:r>
            <a:r>
              <a:rPr lang="en-US" dirty="0"/>
              <a:t> Algorithm</a:t>
            </a:r>
          </a:p>
        </p:txBody>
      </p:sp>
      <p:sp>
        <p:nvSpPr>
          <p:cNvPr id="3" name="Content Placeholder 2">
            <a:extLst>
              <a:ext uri="{FF2B5EF4-FFF2-40B4-BE49-F238E27FC236}">
                <a16:creationId xmlns:a16="http://schemas.microsoft.com/office/drawing/2014/main" id="{14F882EA-50C3-4851-83B3-E0AD2C7B7A20}"/>
              </a:ext>
            </a:extLst>
          </p:cNvPr>
          <p:cNvSpPr>
            <a:spLocks noGrp="1"/>
          </p:cNvSpPr>
          <p:nvPr>
            <p:ph idx="1"/>
          </p:nvPr>
        </p:nvSpPr>
        <p:spPr/>
        <p:txBody>
          <a:bodyPr/>
          <a:lstStyle/>
          <a:p>
            <a:r>
              <a:rPr lang="en-US" dirty="0"/>
              <a:t>Steps: </a:t>
            </a:r>
          </a:p>
          <a:p>
            <a:pPr lvl="1"/>
            <a:r>
              <a:rPr lang="en-US" dirty="0"/>
              <a:t>Fit multiple linear models to get one model representing the full trajectory</a:t>
            </a:r>
          </a:p>
          <a:p>
            <a:pPr lvl="1"/>
            <a:r>
              <a:rPr lang="en-US" dirty="0"/>
              <a:t>Iteratively simplify that model</a:t>
            </a:r>
          </a:p>
          <a:p>
            <a:pPr lvl="1"/>
            <a:r>
              <a:rPr lang="en-US" dirty="0"/>
              <a:t>Compare to find the ‘best’ model based on statistics</a:t>
            </a:r>
          </a:p>
          <a:p>
            <a:pPr lvl="1"/>
            <a:r>
              <a:rPr lang="en-US" dirty="0"/>
              <a:t>Remove change that is likely noise</a:t>
            </a:r>
          </a:p>
        </p:txBody>
      </p:sp>
    </p:spTree>
    <p:extLst>
      <p:ext uri="{BB962C8B-B14F-4D97-AF65-F5344CB8AC3E}">
        <p14:creationId xmlns:p14="http://schemas.microsoft.com/office/powerpoint/2010/main" val="1321847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0070C0"/>
      </a:hlink>
      <a:folHlink>
        <a:srgbClr val="BA6906"/>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8535</TotalTime>
  <Words>1022</Words>
  <Application>Microsoft Office PowerPoint</Application>
  <PresentationFormat>On-screen Show (4:3)</PresentationFormat>
  <Paragraphs>157</Paragraphs>
  <Slides>21</Slides>
  <Notes>15</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Clarity</vt:lpstr>
      <vt:lpstr>Advanced Change Detection -3 LandTrendr and Model Fitting</vt:lpstr>
      <vt:lpstr>Housekeeping</vt:lpstr>
      <vt:lpstr>Course Agenda</vt:lpstr>
      <vt:lpstr>Lecture objectives</vt:lpstr>
      <vt:lpstr>Landsat-based detection of trends in disturbance and recovery (LandTrendr)</vt:lpstr>
      <vt:lpstr>Landsat-based detection of trends in disturbance and recovery (LandTrendr)</vt:lpstr>
      <vt:lpstr>Landsat-based detection of trends in disturbance and recovery (LandTrendr)</vt:lpstr>
      <vt:lpstr>Landsat-based detection of trends in disturbance and recovery (LandTrendr)</vt:lpstr>
      <vt:lpstr>LandTrendr Algorithm</vt:lpstr>
      <vt:lpstr>LandTrendr Algorithm</vt:lpstr>
      <vt:lpstr>LandTrendr Results</vt:lpstr>
      <vt:lpstr>LandTrendr in Earth Engine</vt:lpstr>
      <vt:lpstr>LandTrendr in GEE</vt:lpstr>
      <vt:lpstr>LT-GEE parameters</vt:lpstr>
      <vt:lpstr>Getting the fit right with LT-GEE</vt:lpstr>
      <vt:lpstr>LT-GEE User Interface tools</vt:lpstr>
      <vt:lpstr>LT-GEE User Interface tools</vt:lpstr>
      <vt:lpstr>Demo and exercise objectives</vt:lpstr>
      <vt:lpstr>Additional LandTrendr examples</vt:lpstr>
      <vt:lpstr>Exercises for today</vt:lpstr>
      <vt:lpstr>Demo and exercise steps</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USDA Forest Service</dc:creator>
  <cp:lastModifiedBy>Leatherman, Lila - FS, Salt Lake City, UT</cp:lastModifiedBy>
  <cp:revision>49</cp:revision>
  <dcterms:created xsi:type="dcterms:W3CDTF">2015-04-03T20:09:37Z</dcterms:created>
  <dcterms:modified xsi:type="dcterms:W3CDTF">2020-08-26T19:27:52Z</dcterms:modified>
</cp:coreProperties>
</file>