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260" r:id="rId3"/>
    <p:sldId id="329" r:id="rId4"/>
    <p:sldId id="331" r:id="rId5"/>
    <p:sldId id="309" r:id="rId6"/>
    <p:sldId id="305" r:id="rId7"/>
    <p:sldId id="303" r:id="rId8"/>
    <p:sldId id="330" r:id="rId9"/>
    <p:sldId id="286" r:id="rId10"/>
    <p:sldId id="306" r:id="rId11"/>
    <p:sldId id="307" r:id="rId12"/>
    <p:sldId id="325" r:id="rId13"/>
    <p:sldId id="327" r:id="rId14"/>
    <p:sldId id="312" r:id="rId15"/>
    <p:sldId id="323" r:id="rId16"/>
    <p:sldId id="313" r:id="rId17"/>
    <p:sldId id="324" r:id="rId18"/>
    <p:sldId id="322" r:id="rId19"/>
    <p:sldId id="321" r:id="rId20"/>
    <p:sldId id="314" r:id="rId21"/>
    <p:sldId id="328" r:id="rId22"/>
    <p:sldId id="310" r:id="rId23"/>
    <p:sldId id="275" r:id="rId24"/>
    <p:sldId id="318" r:id="rId25"/>
    <p:sldId id="279" r:id="rId26"/>
    <p:sldId id="32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88758-966A-4F08-B425-74E7FCEA3DC7}" v="111" dt="2020-06-15T19:27:53.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333" autoAdjust="0"/>
  </p:normalViewPr>
  <p:slideViewPr>
    <p:cSldViewPr>
      <p:cViewPr varScale="1">
        <p:scale>
          <a:sx n="105" d="100"/>
          <a:sy n="105" d="100"/>
        </p:scale>
        <p:origin x="18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32C7-81F1-4D7F-9E93-9A56A668AC13}" type="datetimeFigureOut">
              <a:rPr lang="en-US" smtClean="0"/>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2E7AF-702C-4166-8AC5-161DB938AA26}" type="slidenum">
              <a:rPr lang="en-US" smtClean="0"/>
              <a:t>‹#›</a:t>
            </a:fld>
            <a:endParaRPr lang="en-US"/>
          </a:p>
        </p:txBody>
      </p:sp>
    </p:spTree>
    <p:extLst>
      <p:ext uri="{BB962C8B-B14F-4D97-AF65-F5344CB8AC3E}">
        <p14:creationId xmlns:p14="http://schemas.microsoft.com/office/powerpoint/2010/main" val="251188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gnup.earthengine.googl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velopers.google.com/earth-engine/datasets/catalog/UMD_hansen_global_forest_change_2018_v1_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endata.nfis.org/mapserver/nfis-change_eng.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2</a:t>
            </a:fld>
            <a:endParaRPr lang="en-US"/>
          </a:p>
        </p:txBody>
      </p:sp>
    </p:spTree>
    <p:extLst>
      <p:ext uri="{BB962C8B-B14F-4D97-AF65-F5344CB8AC3E}">
        <p14:creationId xmlns:p14="http://schemas.microsoft.com/office/powerpoint/2010/main" val="104127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the style and patterns of EE. Look to the docs and prolific EE developers for inspiration and examples. </a:t>
            </a:r>
          </a:p>
        </p:txBody>
      </p:sp>
      <p:sp>
        <p:nvSpPr>
          <p:cNvPr id="4" name="Slide Number Placeholder 3"/>
          <p:cNvSpPr>
            <a:spLocks noGrp="1"/>
          </p:cNvSpPr>
          <p:nvPr>
            <p:ph type="sldNum" sz="quarter" idx="5"/>
          </p:nvPr>
        </p:nvSpPr>
        <p:spPr/>
        <p:txBody>
          <a:bodyPr/>
          <a:lstStyle/>
          <a:p>
            <a:fld id="{02B2E7AF-702C-4166-8AC5-161DB938AA26}" type="slidenum">
              <a:rPr lang="en-US" smtClean="0"/>
              <a:t>18</a:t>
            </a:fld>
            <a:endParaRPr lang="en-US"/>
          </a:p>
        </p:txBody>
      </p:sp>
    </p:spTree>
    <p:extLst>
      <p:ext uri="{BB962C8B-B14F-4D97-AF65-F5344CB8AC3E}">
        <p14:creationId xmlns:p14="http://schemas.microsoft.com/office/powerpoint/2010/main" val="213556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comic may also describe the evolution of your code as you learn! </a:t>
            </a:r>
          </a:p>
        </p:txBody>
      </p:sp>
      <p:sp>
        <p:nvSpPr>
          <p:cNvPr id="4" name="Slide Number Placeholder 3"/>
          <p:cNvSpPr>
            <a:spLocks noGrp="1"/>
          </p:cNvSpPr>
          <p:nvPr>
            <p:ph type="sldNum" sz="quarter" idx="5"/>
          </p:nvPr>
        </p:nvSpPr>
        <p:spPr/>
        <p:txBody>
          <a:bodyPr/>
          <a:lstStyle/>
          <a:p>
            <a:fld id="{02B2E7AF-702C-4166-8AC5-161DB938AA26}" type="slidenum">
              <a:rPr lang="en-US" smtClean="0"/>
              <a:t>19</a:t>
            </a:fld>
            <a:endParaRPr lang="en-US"/>
          </a:p>
        </p:txBody>
      </p:sp>
    </p:spTree>
    <p:extLst>
      <p:ext uri="{BB962C8B-B14F-4D97-AF65-F5344CB8AC3E}">
        <p14:creationId xmlns:p14="http://schemas.microsoft.com/office/powerpoint/2010/main" val="85408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you would ‘train’ for a sporting event, train with coding. Start with small challenges, progress. </a:t>
            </a:r>
          </a:p>
        </p:txBody>
      </p:sp>
      <p:sp>
        <p:nvSpPr>
          <p:cNvPr id="4" name="Slide Number Placeholder 3"/>
          <p:cNvSpPr>
            <a:spLocks noGrp="1"/>
          </p:cNvSpPr>
          <p:nvPr>
            <p:ph type="sldNum" sz="quarter" idx="5"/>
          </p:nvPr>
        </p:nvSpPr>
        <p:spPr/>
        <p:txBody>
          <a:bodyPr/>
          <a:lstStyle/>
          <a:p>
            <a:fld id="{02B2E7AF-702C-4166-8AC5-161DB938AA26}" type="slidenum">
              <a:rPr lang="en-US" smtClean="0"/>
              <a:t>20</a:t>
            </a:fld>
            <a:endParaRPr lang="en-US"/>
          </a:p>
        </p:txBody>
      </p:sp>
    </p:spTree>
    <p:extLst>
      <p:ext uri="{BB962C8B-B14F-4D97-AF65-F5344CB8AC3E}">
        <p14:creationId xmlns:p14="http://schemas.microsoft.com/office/powerpoint/2010/main" val="289153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22</a:t>
            </a:fld>
            <a:endParaRPr lang="en-US"/>
          </a:p>
        </p:txBody>
      </p:sp>
    </p:spTree>
    <p:extLst>
      <p:ext uri="{BB962C8B-B14F-4D97-AF65-F5344CB8AC3E}">
        <p14:creationId xmlns:p14="http://schemas.microsoft.com/office/powerpoint/2010/main" val="35182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23</a:t>
            </a:fld>
            <a:endParaRPr lang="en-US"/>
          </a:p>
        </p:txBody>
      </p:sp>
    </p:spTree>
    <p:extLst>
      <p:ext uri="{BB962C8B-B14F-4D97-AF65-F5344CB8AC3E}">
        <p14:creationId xmlns:p14="http://schemas.microsoft.com/office/powerpoint/2010/main" val="425010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that everyone should have completed the prerequisites and ensure that everyone has an Earth Engine account: </a:t>
            </a:r>
            <a:r>
              <a:rPr lang="en-US" dirty="0">
                <a:hlinkClick r:id="rId3"/>
              </a:rPr>
              <a:t>https://signup.earthengine.google.com/#!/</a:t>
            </a:r>
            <a:endParaRPr lang="en-US" dirty="0"/>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3</a:t>
            </a:fld>
            <a:endParaRPr lang="en-US"/>
          </a:p>
        </p:txBody>
      </p:sp>
    </p:spTree>
    <p:extLst>
      <p:ext uri="{BB962C8B-B14F-4D97-AF65-F5344CB8AC3E}">
        <p14:creationId xmlns:p14="http://schemas.microsoft.com/office/powerpoint/2010/main" val="13086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The most important part is defining/understanding the problem. </a:t>
            </a:r>
          </a:p>
          <a:p>
            <a:pPr lvl="2"/>
            <a:endParaRPr lang="en-US" dirty="0"/>
          </a:p>
          <a:p>
            <a:pPr lvl="2"/>
            <a:r>
              <a:rPr lang="en-US" dirty="0"/>
              <a:t>Originally </a:t>
            </a:r>
            <a:r>
              <a:rPr lang="en-US" dirty="0" err="1"/>
              <a:t>LandTrendr</a:t>
            </a:r>
            <a:r>
              <a:rPr lang="en-US" dirty="0"/>
              <a:t> was written in IDL and then moved over to Google Earth Engine. </a:t>
            </a:r>
          </a:p>
          <a:p>
            <a:pPr lvl="2"/>
            <a:r>
              <a:rPr lang="en-US" dirty="0"/>
              <a:t>All the UI tools you explored in the last exercise are just GUI’s built on EE. </a:t>
            </a:r>
          </a:p>
          <a:p>
            <a:pPr lvl="2"/>
            <a:r>
              <a:rPr lang="en-US" dirty="0"/>
              <a:t>You could write your own algorithms, use and customize existing published algorithms and ultimately, if you wanted to, create your own web applications that use or serve the data products derived</a:t>
            </a:r>
          </a:p>
          <a:p>
            <a:pPr lvl="2"/>
            <a:r>
              <a:rPr lang="en-US" dirty="0"/>
              <a:t>That is difficult and takes a lot of knowledge, resources and time and has been done by others… </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5</a:t>
            </a:fld>
            <a:endParaRPr lang="en-US"/>
          </a:p>
        </p:txBody>
      </p:sp>
    </p:spTree>
    <p:extLst>
      <p:ext uri="{BB962C8B-B14F-4D97-AF65-F5344CB8AC3E}">
        <p14:creationId xmlns:p14="http://schemas.microsoft.com/office/powerpoint/2010/main" val="5441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6</a:t>
            </a:fld>
            <a:endParaRPr lang="en-US"/>
          </a:p>
        </p:txBody>
      </p:sp>
    </p:spTree>
    <p:extLst>
      <p:ext uri="{BB962C8B-B14F-4D97-AF65-F5344CB8AC3E}">
        <p14:creationId xmlns:p14="http://schemas.microsoft.com/office/powerpoint/2010/main" val="25396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7</a:t>
            </a:fld>
            <a:endParaRPr lang="en-US"/>
          </a:p>
        </p:txBody>
      </p:sp>
    </p:spTree>
    <p:extLst>
      <p:ext uri="{BB962C8B-B14F-4D97-AF65-F5344CB8AC3E}">
        <p14:creationId xmlns:p14="http://schemas.microsoft.com/office/powerpoint/2010/main" val="21249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was done in and Earth Engine and relied on the supermassive computing capabilities of this platform. Machine learning approaches are quite powerful but some interpretability is lost as the ‘learning algorithm’ can be kind of a black box and you can’t get exactly the same result with the same parameters each time. These data are available in Earth Engine </a:t>
            </a:r>
            <a:r>
              <a:rPr lang="en-US" dirty="0">
                <a:hlinkClick r:id="rId3"/>
              </a:rPr>
              <a:t>https://developers.google.com/earth-engine/datasets/catalog/UMD_hansen_global_forest_change_2018_v1_6</a:t>
            </a:r>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9</a:t>
            </a:fld>
            <a:endParaRPr lang="en-US"/>
          </a:p>
        </p:txBody>
      </p:sp>
    </p:spTree>
    <p:extLst>
      <p:ext uri="{BB962C8B-B14F-4D97-AF65-F5344CB8AC3E}">
        <p14:creationId xmlns:p14="http://schemas.microsoft.com/office/powerpoint/2010/main" val="409679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are available: </a:t>
            </a:r>
            <a:r>
              <a:rPr lang="en-US" dirty="0">
                <a:hlinkClick r:id="rId3"/>
              </a:rPr>
              <a:t>https://opendata.nfis.org/mapserver/nfis-change_eng.html</a:t>
            </a:r>
            <a:r>
              <a:rPr lang="en-US" dirty="0"/>
              <a:t> </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10</a:t>
            </a:fld>
            <a:endParaRPr lang="en-US"/>
          </a:p>
        </p:txBody>
      </p:sp>
    </p:spTree>
    <p:extLst>
      <p:ext uri="{BB962C8B-B14F-4D97-AF65-F5344CB8AC3E}">
        <p14:creationId xmlns:p14="http://schemas.microsoft.com/office/powerpoint/2010/main" val="340028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5"/>
          </p:nvPr>
        </p:nvSpPr>
        <p:spPr/>
        <p:txBody>
          <a:bodyPr/>
          <a:lstStyle/>
          <a:p>
            <a:fld id="{02B2E7AF-702C-4166-8AC5-161DB938AA26}" type="slidenum">
              <a:rPr lang="en-US" smtClean="0"/>
              <a:t>11</a:t>
            </a:fld>
            <a:endParaRPr lang="en-US"/>
          </a:p>
        </p:txBody>
      </p:sp>
    </p:spTree>
    <p:extLst>
      <p:ext uri="{BB962C8B-B14F-4D97-AF65-F5344CB8AC3E}">
        <p14:creationId xmlns:p14="http://schemas.microsoft.com/office/powerpoint/2010/main" val="373451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Top of the whiteboard is where you write down the ultimate goal or objective you are trying to achieve. What do you need to produce and how will you know if you were successful? </a:t>
            </a:r>
          </a:p>
          <a:p>
            <a:pPr marL="228600" indent="-228600">
              <a:buAutoNum type="arabicPeriod"/>
            </a:pPr>
            <a:r>
              <a:rPr lang="en-US" dirty="0"/>
              <a:t>Who is going to use our tool or script and how do we facilitate them or meet their needs?</a:t>
            </a:r>
          </a:p>
          <a:p>
            <a:pPr marL="228600" indent="-228600">
              <a:buAutoNum type="arabicPeriod"/>
            </a:pPr>
            <a:r>
              <a:rPr lang="en-US" dirty="0"/>
              <a:t>What data, tools are available and what constraints exist for getting things done? </a:t>
            </a:r>
          </a:p>
          <a:p>
            <a:pPr marL="228600" indent="-228600">
              <a:buAutoNum type="arabicPeriod"/>
            </a:pPr>
            <a:r>
              <a:rPr lang="en-US" dirty="0"/>
              <a:t>Insight on assumptions will often come from identifying/outlining the previous 3. </a:t>
            </a:r>
          </a:p>
          <a:p>
            <a:pPr marL="228600" indent="-228600">
              <a:buAutoNum type="arabicPeriod"/>
            </a:pPr>
            <a:r>
              <a:rPr lang="en-US" dirty="0"/>
              <a:t>This is where you start sketching</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15</a:t>
            </a:fld>
            <a:endParaRPr lang="en-US"/>
          </a:p>
        </p:txBody>
      </p:sp>
    </p:spTree>
    <p:extLst>
      <p:ext uri="{BB962C8B-B14F-4D97-AF65-F5344CB8AC3E}">
        <p14:creationId xmlns:p14="http://schemas.microsoft.com/office/powerpoint/2010/main" val="2326610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2088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278" y="533400"/>
            <a:ext cx="3837218" cy="5551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53200"/>
            <a:ext cx="9144000" cy="3278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userDrawn="1"/>
        </p:nvSpPr>
        <p:spPr>
          <a:xfrm>
            <a:off x="4962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037" y="6584950"/>
            <a:ext cx="258374" cy="29442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Lst>
  <p:hf sldNum="0" hdr="0" ftr="0" dt="0"/>
  <p:txStyles>
    <p:titleStyle>
      <a:lvl1pPr algn="ctr" defTabSz="914400" rtl="0" eaLnBrk="1" latinLnBrk="0" hangingPunct="1">
        <a:spcBef>
          <a:spcPct val="0"/>
        </a:spcBef>
        <a:buNone/>
        <a:defRPr sz="4000" kern="1200" spc="-100" baseline="0">
          <a:solidFill>
            <a:schemeClr val="accent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pii/S003442571730136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forests.foundryspatia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orwarn.forestthreat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xdesign.cc/practical-whiteboarding-for-ux-designers-2329d6e7d25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reecodecamp.org/news/how-to-read-your-way-to-becoming-a-better-developer-b6432fa5bc0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google-earth" TargetMode="External"/><Relationship Id="rId2" Type="http://schemas.openxmlformats.org/officeDocument/2006/relationships/hyperlink" Target="https://developers.google.com/earth-engine/" TargetMode="External"/><Relationship Id="rId1" Type="http://schemas.openxmlformats.org/officeDocument/2006/relationships/slideLayout" Target="../slideLayouts/slideLayout2.xml"/><Relationship Id="rId6" Type="http://schemas.openxmlformats.org/officeDocument/2006/relationships/hyperlink" Target="https://github.com/gee-community" TargetMode="External"/><Relationship Id="rId5" Type="http://schemas.openxmlformats.org/officeDocument/2006/relationships/hyperlink" Target="https://groups.google.com/forum/#!forum/google-earth-engine-developers" TargetMode="External"/><Relationship Id="rId4" Type="http://schemas.openxmlformats.org/officeDocument/2006/relationships/hyperlink" Target="https://www.sciencedirect.com/science/article/abs/pii/S003442571000224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xkcd.com/151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dium.com/@benorama/the-evolution-of-software-architecture-bd6ea674c4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3schools.com/j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odewars.com/" TargetMode="External"/><Relationship Id="rId5" Type="http://schemas.openxmlformats.org/officeDocument/2006/relationships/hyperlink" Target="https://edabit.com/challenges/javascript" TargetMode="External"/><Relationship Id="rId4" Type="http://schemas.openxmlformats.org/officeDocument/2006/relationships/hyperlink" Target="https://www.codecademy.com/learn/introduction-to-javascrip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sapps.nwcg.gov/gtac/CourseDownloads/Training/Remote_Sensing/GeospatialScripting_JavaScript/story_html5.html" TargetMode="External"/><Relationship Id="rId7" Type="http://schemas.openxmlformats.org/officeDocument/2006/relationships/hyperlink" Target="https://colab.research.google.com/drive/1bo0t-Oodq2K68t_v42DoNg8OpvSq_Nr0" TargetMode="External"/><Relationship Id="rId2" Type="http://schemas.openxmlformats.org/officeDocument/2006/relationships/hyperlink" Target="https://fsapps.nwcg.gov/gtac/CourseDownloads/Training/Remote_Sensing/ChangeDetection_Intro/Storyline/story_html5.html" TargetMode="External"/><Relationship Id="rId1" Type="http://schemas.openxmlformats.org/officeDocument/2006/relationships/slideLayout" Target="../slideLayouts/slideLayout2.xml"/><Relationship Id="rId6" Type="http://schemas.openxmlformats.org/officeDocument/2006/relationships/hyperlink" Target="https://www.youtube.com/watch?v=xQGNAYL7z80&amp;t=7s" TargetMode="External"/><Relationship Id="rId5" Type="http://schemas.openxmlformats.org/officeDocument/2006/relationships/hyperlink" Target="https://docs.google.com/presentation/d/1QTboU59J-b5rdYWHbBkM-P_FzZ54FFSJu-4U8WrDEL4/edit#slide=id.p1" TargetMode="External"/><Relationship Id="rId4" Type="http://schemas.openxmlformats.org/officeDocument/2006/relationships/hyperlink" Target="https://docs.google.com/presentation/d/1KCOcW1PtFUzC4R2g3pbovtO19C4VPtjRXJxCwkG1b5Q/edit#slide=id.g60040e55aa_0_72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jan_huber?utm_source=unsplash&amp;utm_medium=referral&amp;utm_content=creditCopyText"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unsplash.com/s/photos/pine-forest?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cms.forestry.oregon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earthexplorer.usg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usgs.gov/land-resources/eros/lcma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iform.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ience.sciencemag.org/content/sci/suppl/2013/11/14/342.6160.850.DC1/Hansen.SM.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globalforestwatch.org/"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Advanced Change Detection -4</a:t>
            </a:r>
            <a:br>
              <a:rPr lang="en-US" sz="4400" dirty="0"/>
            </a:br>
            <a:r>
              <a:rPr lang="en-US" sz="3200" dirty="0" err="1"/>
              <a:t>LandTrendr</a:t>
            </a:r>
            <a:r>
              <a:rPr lang="en-US" sz="3200" dirty="0"/>
              <a:t>, Change Mapping, and Scripting</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403" y="4114800"/>
            <a:ext cx="3706997" cy="762000"/>
          </a:xfrm>
          <a:prstGeom prst="rect">
            <a:avLst/>
          </a:prstGeom>
        </p:spPr>
      </p:pic>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Satellite Forest Information for Canada</a:t>
            </a:r>
          </a:p>
          <a:p>
            <a:pPr lvl="2"/>
            <a:r>
              <a:rPr lang="en-US" dirty="0">
                <a:hlinkClick r:id="rId3"/>
              </a:rPr>
              <a:t>Composite2Change (C2C) algorithm used to map forest disturbance across Canada</a:t>
            </a:r>
            <a:endParaRPr lang="en-US" dirty="0"/>
          </a:p>
        </p:txBody>
      </p:sp>
      <p:sp>
        <p:nvSpPr>
          <p:cNvPr id="7" name="TextBox 6">
            <a:extLst>
              <a:ext uri="{FF2B5EF4-FFF2-40B4-BE49-F238E27FC236}">
                <a16:creationId xmlns:a16="http://schemas.microsoft.com/office/drawing/2014/main" id="{525B11C1-927D-4050-9C77-D5342BCE40B6}"/>
              </a:ext>
            </a:extLst>
          </p:cNvPr>
          <p:cNvSpPr txBox="1"/>
          <p:nvPr/>
        </p:nvSpPr>
        <p:spPr>
          <a:xfrm>
            <a:off x="5486400" y="6183868"/>
            <a:ext cx="4648200" cy="369332"/>
          </a:xfrm>
          <a:prstGeom prst="rect">
            <a:avLst/>
          </a:prstGeom>
          <a:noFill/>
        </p:spPr>
        <p:txBody>
          <a:bodyPr wrap="square" rtlCol="0">
            <a:spAutoFit/>
          </a:bodyPr>
          <a:lstStyle/>
          <a:p>
            <a:r>
              <a:rPr lang="en-US" dirty="0">
                <a:hlinkClick r:id="rId4"/>
              </a:rPr>
              <a:t>https://forests.foundryspatial.com/</a:t>
            </a:r>
            <a:endParaRPr lang="en-US" dirty="0"/>
          </a:p>
        </p:txBody>
      </p:sp>
      <p:pic>
        <p:nvPicPr>
          <p:cNvPr id="8" name="Picture 7">
            <a:extLst>
              <a:ext uri="{FF2B5EF4-FFF2-40B4-BE49-F238E27FC236}">
                <a16:creationId xmlns:a16="http://schemas.microsoft.com/office/drawing/2014/main" id="{8DC52C3D-ED9A-4D09-88D1-57F9CFF0067A}"/>
              </a:ext>
            </a:extLst>
          </p:cNvPr>
          <p:cNvPicPr>
            <a:picLocks noChangeAspect="1"/>
          </p:cNvPicPr>
          <p:nvPr/>
        </p:nvPicPr>
        <p:blipFill>
          <a:blip r:embed="rId5"/>
          <a:stretch>
            <a:fillRect/>
          </a:stretch>
        </p:blipFill>
        <p:spPr>
          <a:xfrm>
            <a:off x="1524000" y="2943103"/>
            <a:ext cx="6705600" cy="3265396"/>
          </a:xfrm>
          <a:prstGeom prst="rect">
            <a:avLst/>
          </a:prstGeom>
        </p:spPr>
      </p:pic>
    </p:spTree>
    <p:extLst>
      <p:ext uri="{BB962C8B-B14F-4D97-AF65-F5344CB8AC3E}">
        <p14:creationId xmlns:p14="http://schemas.microsoft.com/office/powerpoint/2010/main" val="170611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conservations</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Other data products &amp; tools</a:t>
            </a:r>
          </a:p>
          <a:p>
            <a:pPr lvl="1"/>
            <a:r>
              <a:rPr lang="en-US" dirty="0" err="1"/>
              <a:t>ForWarn</a:t>
            </a:r>
            <a:r>
              <a:rPr lang="en-US" dirty="0"/>
              <a:t> II </a:t>
            </a:r>
            <a:r>
              <a:rPr lang="en-US" dirty="0">
                <a:hlinkClick r:id="rId3"/>
              </a:rPr>
              <a:t>https://forwarn.forestthreats.org/</a:t>
            </a:r>
            <a:endParaRPr lang="en-US" dirty="0"/>
          </a:p>
        </p:txBody>
      </p:sp>
      <p:sp>
        <p:nvSpPr>
          <p:cNvPr id="4" name="Rectangle 3">
            <a:extLst>
              <a:ext uri="{FF2B5EF4-FFF2-40B4-BE49-F238E27FC236}">
                <a16:creationId xmlns:a16="http://schemas.microsoft.com/office/drawing/2014/main" id="{5376BD65-FE82-45E2-998C-D6424908B216}"/>
              </a:ext>
            </a:extLst>
          </p:cNvPr>
          <p:cNvSpPr/>
          <p:nvPr/>
        </p:nvSpPr>
        <p:spPr>
          <a:xfrm>
            <a:off x="2286000" y="3048000"/>
            <a:ext cx="5867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err="1"/>
              <a:t>AppEEARS</a:t>
            </a:r>
            <a:r>
              <a:rPr lang="en-US" dirty="0"/>
              <a:t>, LCMS, FHAAST, Composite2Change in Canada OTHERS???? </a:t>
            </a:r>
            <a:r>
              <a:rPr lang="en-US" dirty="0" err="1"/>
              <a:t>ForWarn</a:t>
            </a:r>
            <a:endParaRPr lang="en-US" dirty="0"/>
          </a:p>
          <a:p>
            <a:pPr lvl="1"/>
            <a:r>
              <a:rPr lang="en-US" dirty="0"/>
              <a:t>TRY TO COME UP WITH A GOOD LIST OF PROGRAMS AND APPLICATIONS</a:t>
            </a:r>
          </a:p>
          <a:p>
            <a:pPr lvl="1"/>
            <a:endParaRPr lang="en-US" dirty="0"/>
          </a:p>
          <a:p>
            <a:pPr lvl="1"/>
            <a:r>
              <a:rPr lang="en-US" dirty="0"/>
              <a:t>Let’s try to get a few more or leave this for the future? </a:t>
            </a:r>
          </a:p>
        </p:txBody>
      </p:sp>
    </p:spTree>
    <p:extLst>
      <p:ext uri="{BB962C8B-B14F-4D97-AF65-F5344CB8AC3E}">
        <p14:creationId xmlns:p14="http://schemas.microsoft.com/office/powerpoint/2010/main" val="238977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2998-2E30-40ED-A08A-9A39591B8D56}"/>
              </a:ext>
            </a:extLst>
          </p:cNvPr>
          <p:cNvSpPr>
            <a:spLocks noGrp="1"/>
          </p:cNvSpPr>
          <p:nvPr>
            <p:ph type="title"/>
          </p:nvPr>
        </p:nvSpPr>
        <p:spPr/>
        <p:txBody>
          <a:bodyPr>
            <a:normAutofit/>
          </a:bodyPr>
          <a:lstStyle/>
          <a:p>
            <a:r>
              <a:rPr lang="en-US" dirty="0"/>
              <a:t>Learning to Develop in Earth Engine</a:t>
            </a:r>
          </a:p>
        </p:txBody>
      </p:sp>
      <p:sp>
        <p:nvSpPr>
          <p:cNvPr id="3" name="Content Placeholder 2">
            <a:extLst>
              <a:ext uri="{FF2B5EF4-FFF2-40B4-BE49-F238E27FC236}">
                <a16:creationId xmlns:a16="http://schemas.microsoft.com/office/drawing/2014/main" id="{2EA56C3E-079A-4C03-AB51-A1F788732A07}"/>
              </a:ext>
            </a:extLst>
          </p:cNvPr>
          <p:cNvSpPr>
            <a:spLocks noGrp="1"/>
          </p:cNvSpPr>
          <p:nvPr>
            <p:ph idx="1"/>
          </p:nvPr>
        </p:nvSpPr>
        <p:spPr/>
        <p:txBody>
          <a:bodyPr>
            <a:normAutofit/>
          </a:bodyPr>
          <a:lstStyle/>
          <a:p>
            <a:r>
              <a:rPr lang="en-US" dirty="0"/>
              <a:t>If you want to master Earth Engine development, learning JavaScript will help to a point…</a:t>
            </a:r>
          </a:p>
          <a:p>
            <a:endParaRPr lang="en-US" dirty="0"/>
          </a:p>
          <a:p>
            <a:pPr marL="274320" lvl="1" indent="0">
              <a:buNone/>
            </a:pPr>
            <a:endParaRPr lang="en-US" dirty="0"/>
          </a:p>
        </p:txBody>
      </p:sp>
      <p:pic>
        <p:nvPicPr>
          <p:cNvPr id="8" name="Picture 7" descr="A close up of a logo&#10;&#10;Description automatically generated">
            <a:extLst>
              <a:ext uri="{FF2B5EF4-FFF2-40B4-BE49-F238E27FC236}">
                <a16:creationId xmlns:a16="http://schemas.microsoft.com/office/drawing/2014/main" id="{659CF4C9-4C68-4CC4-9628-CB82C4A43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439000"/>
            <a:ext cx="2668331" cy="2668331"/>
          </a:xfrm>
          <a:prstGeom prst="rect">
            <a:avLst/>
          </a:prstGeom>
        </p:spPr>
      </p:pic>
      <p:sp>
        <p:nvSpPr>
          <p:cNvPr id="9" name="TextBox 8">
            <a:extLst>
              <a:ext uri="{FF2B5EF4-FFF2-40B4-BE49-F238E27FC236}">
                <a16:creationId xmlns:a16="http://schemas.microsoft.com/office/drawing/2014/main" id="{1E3169AA-2F88-44C4-8CA6-C949AAAF9E7A}"/>
              </a:ext>
            </a:extLst>
          </p:cNvPr>
          <p:cNvSpPr txBox="1"/>
          <p:nvPr/>
        </p:nvSpPr>
        <p:spPr>
          <a:xfrm>
            <a:off x="5791200" y="3124200"/>
            <a:ext cx="1981200" cy="523220"/>
          </a:xfrm>
          <a:prstGeom prst="rect">
            <a:avLst/>
          </a:prstGeom>
          <a:noFill/>
        </p:spPr>
        <p:txBody>
          <a:bodyPr wrap="square" rtlCol="0">
            <a:spAutoFit/>
          </a:bodyPr>
          <a:lstStyle/>
          <a:p>
            <a:r>
              <a:rPr lang="en-US" sz="2800" b="1" dirty="0">
                <a:solidFill>
                  <a:schemeClr val="bg1"/>
                </a:solidFill>
              </a:rPr>
              <a:t>EE !== JS</a:t>
            </a:r>
          </a:p>
        </p:txBody>
      </p:sp>
      <p:pic>
        <p:nvPicPr>
          <p:cNvPr id="11" name="Picture 10" descr="A picture containing drawing&#10;&#10;Description automatically generated">
            <a:extLst>
              <a:ext uri="{FF2B5EF4-FFF2-40B4-BE49-F238E27FC236}">
                <a16:creationId xmlns:a16="http://schemas.microsoft.com/office/drawing/2014/main" id="{827905B8-5CA7-4F05-BAC6-09584E50F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814" y="4485414"/>
            <a:ext cx="1991586" cy="1991586"/>
          </a:xfrm>
          <a:prstGeom prst="rect">
            <a:avLst/>
          </a:prstGeom>
        </p:spPr>
      </p:pic>
    </p:spTree>
    <p:extLst>
      <p:ext uri="{BB962C8B-B14F-4D97-AF65-F5344CB8AC3E}">
        <p14:creationId xmlns:p14="http://schemas.microsoft.com/office/powerpoint/2010/main" val="202906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2998-2E30-40ED-A08A-9A39591B8D56}"/>
              </a:ext>
            </a:extLst>
          </p:cNvPr>
          <p:cNvSpPr>
            <a:spLocks noGrp="1"/>
          </p:cNvSpPr>
          <p:nvPr>
            <p:ph type="title"/>
          </p:nvPr>
        </p:nvSpPr>
        <p:spPr/>
        <p:txBody>
          <a:bodyPr>
            <a:normAutofit/>
          </a:bodyPr>
          <a:lstStyle/>
          <a:p>
            <a:r>
              <a:rPr lang="en-US" dirty="0"/>
              <a:t>Learning to Develop in Earth Engine</a:t>
            </a:r>
          </a:p>
        </p:txBody>
      </p:sp>
      <p:sp>
        <p:nvSpPr>
          <p:cNvPr id="3" name="Content Placeholder 2">
            <a:extLst>
              <a:ext uri="{FF2B5EF4-FFF2-40B4-BE49-F238E27FC236}">
                <a16:creationId xmlns:a16="http://schemas.microsoft.com/office/drawing/2014/main" id="{2EA56C3E-079A-4C03-AB51-A1F788732A07}"/>
              </a:ext>
            </a:extLst>
          </p:cNvPr>
          <p:cNvSpPr>
            <a:spLocks noGrp="1"/>
          </p:cNvSpPr>
          <p:nvPr>
            <p:ph idx="1"/>
          </p:nvPr>
        </p:nvSpPr>
        <p:spPr/>
        <p:txBody>
          <a:bodyPr>
            <a:normAutofit/>
          </a:bodyPr>
          <a:lstStyle/>
          <a:p>
            <a:r>
              <a:rPr lang="en-US" dirty="0"/>
              <a:t>Remote sensing, GIS, JavaScript knowledge required but mostly learn EE!</a:t>
            </a:r>
          </a:p>
          <a:p>
            <a:endParaRPr lang="en-US" dirty="0"/>
          </a:p>
          <a:p>
            <a:pPr marL="274320" lvl="1" indent="0">
              <a:buNone/>
            </a:pPr>
            <a:endParaRPr lang="en-US" dirty="0"/>
          </a:p>
        </p:txBody>
      </p:sp>
      <p:pic>
        <p:nvPicPr>
          <p:cNvPr id="6" name="Picture 5" descr="A picture containing drawing&#10;&#10;Description automatically generated">
            <a:extLst>
              <a:ext uri="{FF2B5EF4-FFF2-40B4-BE49-F238E27FC236}">
                <a16:creationId xmlns:a16="http://schemas.microsoft.com/office/drawing/2014/main" id="{1E976299-BA54-443C-BD35-3972780BF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207" y="4414407"/>
            <a:ext cx="1991586" cy="1991586"/>
          </a:xfrm>
          <a:prstGeom prst="rect">
            <a:avLst/>
          </a:prstGeom>
        </p:spPr>
      </p:pic>
      <p:sp>
        <p:nvSpPr>
          <p:cNvPr id="9" name="TextBox 8">
            <a:extLst>
              <a:ext uri="{FF2B5EF4-FFF2-40B4-BE49-F238E27FC236}">
                <a16:creationId xmlns:a16="http://schemas.microsoft.com/office/drawing/2014/main" id="{1E3169AA-2F88-44C4-8CA6-C949AAAF9E7A}"/>
              </a:ext>
            </a:extLst>
          </p:cNvPr>
          <p:cNvSpPr txBox="1"/>
          <p:nvPr/>
        </p:nvSpPr>
        <p:spPr>
          <a:xfrm>
            <a:off x="5791200" y="3124200"/>
            <a:ext cx="1981200" cy="523220"/>
          </a:xfrm>
          <a:prstGeom prst="rect">
            <a:avLst/>
          </a:prstGeom>
          <a:noFill/>
        </p:spPr>
        <p:txBody>
          <a:bodyPr wrap="square" rtlCol="0">
            <a:spAutoFit/>
          </a:bodyPr>
          <a:lstStyle/>
          <a:p>
            <a:r>
              <a:rPr lang="en-US" sz="2800" dirty="0">
                <a:solidFill>
                  <a:schemeClr val="bg1"/>
                </a:solidFill>
              </a:rPr>
              <a:t>EE !== JS</a:t>
            </a:r>
          </a:p>
        </p:txBody>
      </p:sp>
      <p:pic>
        <p:nvPicPr>
          <p:cNvPr id="7" name="Picture 6" descr="A close up of a logo&#10;&#10;Description automatically generated">
            <a:extLst>
              <a:ext uri="{FF2B5EF4-FFF2-40B4-BE49-F238E27FC236}">
                <a16:creationId xmlns:a16="http://schemas.microsoft.com/office/drawing/2014/main" id="{2419AC37-F69A-4DB8-84A6-E43E23017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97615" y="3049487"/>
            <a:ext cx="1157184" cy="1157184"/>
          </a:xfrm>
          <a:prstGeom prst="rect">
            <a:avLst/>
          </a:prstGeom>
        </p:spPr>
      </p:pic>
      <p:pic>
        <p:nvPicPr>
          <p:cNvPr id="12" name="Picture 11" descr="A close up of a logo&#10;&#10;Description automatically generated">
            <a:extLst>
              <a:ext uri="{FF2B5EF4-FFF2-40B4-BE49-F238E27FC236}">
                <a16:creationId xmlns:a16="http://schemas.microsoft.com/office/drawing/2014/main" id="{9A0E04E9-D3DF-43C2-A5ED-254846C09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008828"/>
            <a:ext cx="1157184" cy="1157184"/>
          </a:xfrm>
          <a:prstGeom prst="rect">
            <a:avLst/>
          </a:prstGeom>
        </p:spPr>
      </p:pic>
      <p:pic>
        <p:nvPicPr>
          <p:cNvPr id="14" name="Picture 13" descr="A close up of a logo&#10;&#10;Description automatically generated">
            <a:extLst>
              <a:ext uri="{FF2B5EF4-FFF2-40B4-BE49-F238E27FC236}">
                <a16:creationId xmlns:a16="http://schemas.microsoft.com/office/drawing/2014/main" id="{6DAEDE07-EDB8-4DB6-9911-A5C0666339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9583" y="4166012"/>
            <a:ext cx="1235721" cy="1235721"/>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9C773735-E518-45A5-A12E-A7AB4493A9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2446" y="4057042"/>
            <a:ext cx="1235722" cy="1235722"/>
          </a:xfrm>
          <a:prstGeom prst="rect">
            <a:avLst/>
          </a:prstGeom>
        </p:spPr>
      </p:pic>
    </p:spTree>
    <p:extLst>
      <p:ext uri="{BB962C8B-B14F-4D97-AF65-F5344CB8AC3E}">
        <p14:creationId xmlns:p14="http://schemas.microsoft.com/office/powerpoint/2010/main" val="100034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normAutofit fontScale="90000"/>
          </a:bodyPr>
          <a:lstStyle/>
          <a:p>
            <a:r>
              <a:rPr lang="en-US" dirty="0"/>
              <a:t>Learning to code – Whiteboard Sessions</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normAutofit/>
          </a:bodyPr>
          <a:lstStyle/>
          <a:p>
            <a:r>
              <a:rPr lang="en-US" dirty="0"/>
              <a:t>You can’t code what you don’t understand</a:t>
            </a:r>
          </a:p>
          <a:p>
            <a:pPr marL="514350" indent="-514350">
              <a:buFont typeface="+mj-lt"/>
              <a:buAutoNum type="arabicPeriod"/>
            </a:pPr>
            <a:r>
              <a:rPr lang="en-US" dirty="0"/>
              <a:t>Identify &amp; draw</a:t>
            </a:r>
          </a:p>
          <a:p>
            <a:pPr lvl="1"/>
            <a:r>
              <a:rPr lang="en-US" dirty="0"/>
              <a:t>The goal, constraints, tools (data, methods, etc.), assumptions and sketch out general solution/approach</a:t>
            </a:r>
          </a:p>
          <a:p>
            <a:pPr marL="514350" indent="-514350">
              <a:buFont typeface="+mj-lt"/>
              <a:buAutoNum type="arabicPeriod"/>
            </a:pPr>
            <a:r>
              <a:rPr lang="en-US" dirty="0"/>
              <a:t>Outline code</a:t>
            </a:r>
          </a:p>
          <a:p>
            <a:pPr lvl="1"/>
            <a:r>
              <a:rPr lang="en-US" dirty="0"/>
              <a:t>Pseudocode</a:t>
            </a:r>
          </a:p>
          <a:p>
            <a:pPr lvl="1"/>
            <a:r>
              <a:rPr lang="en-US" dirty="0"/>
              <a:t>Modularize</a:t>
            </a:r>
          </a:p>
          <a:p>
            <a:pPr marL="274320" lvl="1" indent="0">
              <a:buNone/>
            </a:pPr>
            <a:endParaRPr lang="en-US" dirty="0"/>
          </a:p>
          <a:p>
            <a:pPr marL="1062990" lvl="2" indent="-514350">
              <a:buFont typeface="+mj-lt"/>
              <a:buAutoNum type="arabicPeriod"/>
            </a:pPr>
            <a:endParaRPr lang="en-US" dirty="0"/>
          </a:p>
        </p:txBody>
      </p:sp>
    </p:spTree>
    <p:extLst>
      <p:ext uri="{BB962C8B-B14F-4D97-AF65-F5344CB8AC3E}">
        <p14:creationId xmlns:p14="http://schemas.microsoft.com/office/powerpoint/2010/main" val="341934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normAutofit/>
          </a:bodyPr>
          <a:lstStyle/>
          <a:p>
            <a:r>
              <a:rPr lang="en-US" dirty="0"/>
              <a:t>Whiteboard Canvas Layout</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a:solidFill>
            <a:schemeClr val="bg1"/>
          </a:solidFill>
        </p:spPr>
        <p:txBody>
          <a:bodyPr>
            <a:normAutofit/>
          </a:bodyPr>
          <a:lstStyle/>
          <a:p>
            <a:pPr marL="274320" lvl="1" indent="0">
              <a:buNone/>
            </a:pPr>
            <a:endParaRPr lang="en-US" dirty="0"/>
          </a:p>
          <a:p>
            <a:pPr marL="1062990" lvl="2" indent="-514350">
              <a:buFont typeface="+mj-lt"/>
              <a:buAutoNum type="arabicPeriod"/>
            </a:pPr>
            <a:endParaRPr lang="en-US" dirty="0"/>
          </a:p>
        </p:txBody>
      </p:sp>
      <p:sp>
        <p:nvSpPr>
          <p:cNvPr id="4" name="Rectangle 3">
            <a:extLst>
              <a:ext uri="{FF2B5EF4-FFF2-40B4-BE49-F238E27FC236}">
                <a16:creationId xmlns:a16="http://schemas.microsoft.com/office/drawing/2014/main" id="{F1EBB195-1BEA-4670-B4BE-D4E23F5AC956}"/>
              </a:ext>
            </a:extLst>
          </p:cNvPr>
          <p:cNvSpPr/>
          <p:nvPr/>
        </p:nvSpPr>
        <p:spPr>
          <a:xfrm>
            <a:off x="445008" y="1258824"/>
            <a:ext cx="8229600" cy="495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C84F96F-0512-4232-8769-A187EF5035F6}"/>
              </a:ext>
            </a:extLst>
          </p:cNvPr>
          <p:cNvSpPr/>
          <p:nvPr/>
        </p:nvSpPr>
        <p:spPr>
          <a:xfrm>
            <a:off x="597408" y="1411224"/>
            <a:ext cx="7924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Goal (objectives, outputs, validation)</a:t>
            </a:r>
          </a:p>
        </p:txBody>
      </p:sp>
      <p:sp>
        <p:nvSpPr>
          <p:cNvPr id="6" name="Rectangle 5">
            <a:extLst>
              <a:ext uri="{FF2B5EF4-FFF2-40B4-BE49-F238E27FC236}">
                <a16:creationId xmlns:a16="http://schemas.microsoft.com/office/drawing/2014/main" id="{915A7FD5-B573-49E1-8040-19E57D51B7C5}"/>
              </a:ext>
            </a:extLst>
          </p:cNvPr>
          <p:cNvSpPr/>
          <p:nvPr/>
        </p:nvSpPr>
        <p:spPr>
          <a:xfrm>
            <a:off x="597408" y="2435161"/>
            <a:ext cx="2602992" cy="110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Users</a:t>
            </a:r>
          </a:p>
        </p:txBody>
      </p:sp>
      <p:sp>
        <p:nvSpPr>
          <p:cNvPr id="7" name="Rectangle 6">
            <a:extLst>
              <a:ext uri="{FF2B5EF4-FFF2-40B4-BE49-F238E27FC236}">
                <a16:creationId xmlns:a16="http://schemas.microsoft.com/office/drawing/2014/main" id="{A57C8267-FDEC-4D57-9A49-CBD77529686D}"/>
              </a:ext>
            </a:extLst>
          </p:cNvPr>
          <p:cNvSpPr/>
          <p:nvPr/>
        </p:nvSpPr>
        <p:spPr>
          <a:xfrm>
            <a:off x="597408" y="4840224"/>
            <a:ext cx="2612517" cy="1243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Assumptions</a:t>
            </a:r>
          </a:p>
        </p:txBody>
      </p:sp>
      <p:sp>
        <p:nvSpPr>
          <p:cNvPr id="8" name="Rectangle 7">
            <a:extLst>
              <a:ext uri="{FF2B5EF4-FFF2-40B4-BE49-F238E27FC236}">
                <a16:creationId xmlns:a16="http://schemas.microsoft.com/office/drawing/2014/main" id="{E449AD1D-937E-4249-8668-B6F0235D2B96}"/>
              </a:ext>
            </a:extLst>
          </p:cNvPr>
          <p:cNvSpPr/>
          <p:nvPr/>
        </p:nvSpPr>
        <p:spPr>
          <a:xfrm>
            <a:off x="3222117" y="2435161"/>
            <a:ext cx="5290565" cy="364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Solution Space</a:t>
            </a:r>
          </a:p>
        </p:txBody>
      </p:sp>
      <p:sp>
        <p:nvSpPr>
          <p:cNvPr id="9" name="Rectangle 8">
            <a:extLst>
              <a:ext uri="{FF2B5EF4-FFF2-40B4-BE49-F238E27FC236}">
                <a16:creationId xmlns:a16="http://schemas.microsoft.com/office/drawing/2014/main" id="{B7E5F8DE-B757-4B0F-AA58-8DFB56883107}"/>
              </a:ext>
            </a:extLst>
          </p:cNvPr>
          <p:cNvSpPr/>
          <p:nvPr/>
        </p:nvSpPr>
        <p:spPr>
          <a:xfrm>
            <a:off x="606933" y="3566255"/>
            <a:ext cx="2602992" cy="1243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Problem Space (constraints, available tools, etc.)</a:t>
            </a:r>
          </a:p>
        </p:txBody>
      </p:sp>
      <p:sp>
        <p:nvSpPr>
          <p:cNvPr id="10" name="TextBox 9">
            <a:extLst>
              <a:ext uri="{FF2B5EF4-FFF2-40B4-BE49-F238E27FC236}">
                <a16:creationId xmlns:a16="http://schemas.microsoft.com/office/drawing/2014/main" id="{C8FF8DD9-5AF5-47D4-8D7E-16CA6909E05A}"/>
              </a:ext>
            </a:extLst>
          </p:cNvPr>
          <p:cNvSpPr txBox="1"/>
          <p:nvPr/>
        </p:nvSpPr>
        <p:spPr>
          <a:xfrm>
            <a:off x="2362200" y="6248400"/>
            <a:ext cx="6705600" cy="369332"/>
          </a:xfrm>
          <a:prstGeom prst="rect">
            <a:avLst/>
          </a:prstGeom>
          <a:noFill/>
        </p:spPr>
        <p:txBody>
          <a:bodyPr wrap="square" rtlCol="0">
            <a:spAutoFit/>
          </a:bodyPr>
          <a:lstStyle/>
          <a:p>
            <a:r>
              <a:rPr lang="en-US" dirty="0"/>
              <a:t>Adapted from: </a:t>
            </a:r>
            <a:r>
              <a:rPr lang="en-US" dirty="0">
                <a:hlinkClick r:id="rId3"/>
              </a:rPr>
              <a:t>Practical whiteboarding for designers</a:t>
            </a:r>
            <a:endParaRPr lang="en-US" dirty="0"/>
          </a:p>
        </p:txBody>
      </p:sp>
    </p:spTree>
    <p:extLst>
      <p:ext uri="{BB962C8B-B14F-4D97-AF65-F5344CB8AC3E}">
        <p14:creationId xmlns:p14="http://schemas.microsoft.com/office/powerpoint/2010/main" val="226184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 - Adapting</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lstStyle/>
          <a:p>
            <a:pPr marL="0" indent="0">
              <a:buNone/>
            </a:pPr>
            <a:r>
              <a:rPr lang="en-US" dirty="0"/>
              <a:t>“If you want to get better at programming, there are two things you need to do: </a:t>
            </a:r>
            <a:r>
              <a:rPr lang="en-US" b="1" dirty="0"/>
              <a:t>Write code and read everything</a:t>
            </a:r>
            <a:r>
              <a:rPr lang="en-US" dirty="0"/>
              <a:t>!”</a:t>
            </a:r>
          </a:p>
          <a:p>
            <a:pPr marL="822960" lvl="3" indent="0">
              <a:buNone/>
            </a:pPr>
            <a:r>
              <a:rPr lang="en-US" dirty="0"/>
              <a:t>-</a:t>
            </a:r>
            <a:r>
              <a:rPr lang="en-US" dirty="0" err="1">
                <a:hlinkClick r:id="rId2"/>
              </a:rPr>
              <a:t>freeCodeCamp</a:t>
            </a:r>
            <a:r>
              <a:rPr lang="en-US" dirty="0">
                <a:hlinkClick r:id="rId2"/>
              </a:rPr>
              <a:t> article </a:t>
            </a:r>
            <a:endParaRPr lang="en-US" dirty="0"/>
          </a:p>
          <a:p>
            <a:pPr marL="788670" lvl="1" indent="-514350">
              <a:buFont typeface="+mj-lt"/>
              <a:buAutoNum type="arabicPeriod"/>
            </a:pPr>
            <a:r>
              <a:rPr lang="en-US" dirty="0"/>
              <a:t>Start with official docs &amp; tutorials</a:t>
            </a:r>
          </a:p>
          <a:p>
            <a:pPr marL="788670" lvl="1" indent="-514350">
              <a:buFont typeface="+mj-lt"/>
              <a:buAutoNum type="arabicPeriod"/>
            </a:pPr>
            <a:r>
              <a:rPr lang="en-US" dirty="0"/>
              <a:t>Articles</a:t>
            </a:r>
          </a:p>
          <a:p>
            <a:pPr marL="788670" lvl="1" indent="-514350">
              <a:buFont typeface="+mj-lt"/>
              <a:buAutoNum type="arabicPeriod"/>
            </a:pPr>
            <a:r>
              <a:rPr lang="en-US" dirty="0"/>
              <a:t>Papers</a:t>
            </a:r>
          </a:p>
          <a:p>
            <a:pPr marL="788670" lvl="1" indent="-514350">
              <a:buFont typeface="+mj-lt"/>
              <a:buAutoNum type="arabicPeriod"/>
            </a:pPr>
            <a:r>
              <a:rPr lang="en-US" dirty="0"/>
              <a:t>Other people’s code </a:t>
            </a:r>
          </a:p>
        </p:txBody>
      </p:sp>
    </p:spTree>
    <p:extLst>
      <p:ext uri="{BB962C8B-B14F-4D97-AF65-F5344CB8AC3E}">
        <p14:creationId xmlns:p14="http://schemas.microsoft.com/office/powerpoint/2010/main" val="7333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 - Adapting</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normAutofit/>
          </a:bodyPr>
          <a:lstStyle/>
          <a:p>
            <a:pPr marL="788670" lvl="1" indent="-514350">
              <a:buFont typeface="+mj-lt"/>
              <a:buAutoNum type="arabicPeriod"/>
            </a:pPr>
            <a:r>
              <a:rPr lang="en-US" dirty="0"/>
              <a:t>Start with official docs &amp; tutorial</a:t>
            </a:r>
          </a:p>
          <a:p>
            <a:pPr marL="822960" lvl="3" indent="0">
              <a:buNone/>
            </a:pPr>
            <a:r>
              <a:rPr lang="en-US" dirty="0">
                <a:hlinkClick r:id="rId2"/>
              </a:rPr>
              <a:t>https://developers.google.com/earth-engine/</a:t>
            </a:r>
            <a:endParaRPr lang="en-US" dirty="0"/>
          </a:p>
          <a:p>
            <a:pPr marL="788670" lvl="1" indent="-514350">
              <a:buFont typeface="+mj-lt"/>
              <a:buAutoNum type="arabicPeriod"/>
            </a:pPr>
            <a:r>
              <a:rPr lang="en-US" dirty="0"/>
              <a:t>Articles</a:t>
            </a:r>
          </a:p>
          <a:p>
            <a:pPr marL="822960" lvl="3" indent="0">
              <a:buNone/>
            </a:pPr>
            <a:r>
              <a:rPr lang="en-US" dirty="0">
                <a:hlinkClick r:id="rId3"/>
              </a:rPr>
              <a:t>https://medium.com/google-earth</a:t>
            </a:r>
            <a:endParaRPr lang="en-US" dirty="0"/>
          </a:p>
          <a:p>
            <a:pPr marL="788670" lvl="1" indent="-514350">
              <a:buFont typeface="+mj-lt"/>
              <a:buAutoNum type="arabicPeriod"/>
            </a:pPr>
            <a:r>
              <a:rPr lang="en-US" dirty="0"/>
              <a:t>Papers</a:t>
            </a:r>
          </a:p>
          <a:p>
            <a:pPr marL="822960" lvl="3" indent="0">
              <a:buNone/>
            </a:pPr>
            <a:r>
              <a:rPr lang="en-US" dirty="0"/>
              <a:t>Focus on methods presented in literature (e.g., </a:t>
            </a:r>
            <a:r>
              <a:rPr lang="en-US" dirty="0" err="1"/>
              <a:t>LandTrendr</a:t>
            </a:r>
            <a:r>
              <a:rPr lang="en-US" dirty="0"/>
              <a:t> described in detail in </a:t>
            </a:r>
            <a:r>
              <a:rPr lang="en-US" dirty="0">
                <a:hlinkClick r:id="rId4"/>
              </a:rPr>
              <a:t>Kennedy et al 2020</a:t>
            </a:r>
            <a:r>
              <a:rPr lang="en-US" dirty="0"/>
              <a:t>)</a:t>
            </a:r>
          </a:p>
          <a:p>
            <a:pPr marL="788670" lvl="1" indent="-514350">
              <a:buFont typeface="+mj-lt"/>
              <a:buAutoNum type="arabicPeriod"/>
            </a:pPr>
            <a:r>
              <a:rPr lang="en-US" dirty="0"/>
              <a:t>Other people’s code</a:t>
            </a:r>
          </a:p>
          <a:p>
            <a:pPr lvl="3"/>
            <a:r>
              <a:rPr lang="en-US" dirty="0">
                <a:hlinkClick r:id="rId5"/>
              </a:rPr>
              <a:t>https://groups.google.com/forum/#!forum/google-earth-engine-developers</a:t>
            </a:r>
            <a:endParaRPr lang="en-US" dirty="0"/>
          </a:p>
          <a:p>
            <a:pPr lvl="3"/>
            <a:r>
              <a:rPr lang="en-US" dirty="0">
                <a:hlinkClick r:id="rId6"/>
              </a:rPr>
              <a:t>https://github.com/gee-community</a:t>
            </a:r>
            <a:r>
              <a:rPr lang="en-US" dirty="0"/>
              <a:t> </a:t>
            </a:r>
          </a:p>
        </p:txBody>
      </p:sp>
    </p:spTree>
    <p:extLst>
      <p:ext uri="{BB962C8B-B14F-4D97-AF65-F5344CB8AC3E}">
        <p14:creationId xmlns:p14="http://schemas.microsoft.com/office/powerpoint/2010/main" val="125115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0103-0B31-495F-BDD7-A26C8705F5FC}"/>
              </a:ext>
            </a:extLst>
          </p:cNvPr>
          <p:cNvSpPr>
            <a:spLocks noGrp="1"/>
          </p:cNvSpPr>
          <p:nvPr>
            <p:ph type="title"/>
          </p:nvPr>
        </p:nvSpPr>
        <p:spPr/>
        <p:txBody>
          <a:bodyPr/>
          <a:lstStyle/>
          <a:p>
            <a:r>
              <a:rPr lang="en-US" dirty="0"/>
              <a:t>Learning to code</a:t>
            </a:r>
          </a:p>
        </p:txBody>
      </p:sp>
      <p:sp>
        <p:nvSpPr>
          <p:cNvPr id="3" name="Content Placeholder 2">
            <a:extLst>
              <a:ext uri="{FF2B5EF4-FFF2-40B4-BE49-F238E27FC236}">
                <a16:creationId xmlns:a16="http://schemas.microsoft.com/office/drawing/2014/main" id="{F2C3A95B-32F3-426F-A6A1-C85AC0F1E204}"/>
              </a:ext>
            </a:extLst>
          </p:cNvPr>
          <p:cNvSpPr>
            <a:spLocks noGrp="1"/>
          </p:cNvSpPr>
          <p:nvPr>
            <p:ph idx="1"/>
          </p:nvPr>
        </p:nvSpPr>
        <p:spPr/>
        <p:txBody>
          <a:bodyPr>
            <a:normAutofit/>
          </a:bodyPr>
          <a:lstStyle/>
          <a:p>
            <a:pPr marL="0" indent="0">
              <a:buNone/>
            </a:pPr>
            <a:r>
              <a:rPr lang="en-US" dirty="0"/>
              <a:t>Invest in learning conventions &amp; patterns</a:t>
            </a:r>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p:txBody>
      </p:sp>
      <p:pic>
        <p:nvPicPr>
          <p:cNvPr id="4" name="Picture 3">
            <a:extLst>
              <a:ext uri="{FF2B5EF4-FFF2-40B4-BE49-F238E27FC236}">
                <a16:creationId xmlns:a16="http://schemas.microsoft.com/office/drawing/2014/main" id="{A6EA2505-DA48-42D4-AE2E-1952E57B92EB}"/>
              </a:ext>
            </a:extLst>
          </p:cNvPr>
          <p:cNvPicPr>
            <a:picLocks noChangeAspect="1"/>
          </p:cNvPicPr>
          <p:nvPr/>
        </p:nvPicPr>
        <p:blipFill>
          <a:blip r:embed="rId4"/>
          <a:stretch>
            <a:fillRect/>
          </a:stretch>
        </p:blipFill>
        <p:spPr>
          <a:xfrm>
            <a:off x="942975" y="3093986"/>
            <a:ext cx="7258050" cy="2676525"/>
          </a:xfrm>
          <a:prstGeom prst="rect">
            <a:avLst/>
          </a:prstGeom>
        </p:spPr>
      </p:pic>
      <p:sp>
        <p:nvSpPr>
          <p:cNvPr id="5" name="TextBox 4">
            <a:extLst>
              <a:ext uri="{FF2B5EF4-FFF2-40B4-BE49-F238E27FC236}">
                <a16:creationId xmlns:a16="http://schemas.microsoft.com/office/drawing/2014/main" id="{87EAE381-71C1-48CA-AC76-871391C08178}"/>
              </a:ext>
            </a:extLst>
          </p:cNvPr>
          <p:cNvSpPr txBox="1"/>
          <p:nvPr/>
        </p:nvSpPr>
        <p:spPr>
          <a:xfrm>
            <a:off x="5562600" y="5922911"/>
            <a:ext cx="2819400" cy="646331"/>
          </a:xfrm>
          <a:prstGeom prst="rect">
            <a:avLst/>
          </a:prstGeom>
          <a:noFill/>
        </p:spPr>
        <p:txBody>
          <a:bodyPr wrap="square" rtlCol="0">
            <a:spAutoFit/>
          </a:bodyPr>
          <a:lstStyle/>
          <a:p>
            <a:r>
              <a:rPr lang="en-US" dirty="0">
                <a:hlinkClick r:id="rId3"/>
              </a:rPr>
              <a:t>https://xkcd.com/1513/</a:t>
            </a:r>
            <a:endParaRPr lang="en-US" dirty="0"/>
          </a:p>
          <a:p>
            <a:endParaRPr lang="en-US" dirty="0"/>
          </a:p>
        </p:txBody>
      </p:sp>
    </p:spTree>
    <p:extLst>
      <p:ext uri="{BB962C8B-B14F-4D97-AF65-F5344CB8AC3E}">
        <p14:creationId xmlns:p14="http://schemas.microsoft.com/office/powerpoint/2010/main" val="375769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a:t>
            </a:r>
          </a:p>
        </p:txBody>
      </p:sp>
      <p:pic>
        <p:nvPicPr>
          <p:cNvPr id="2050" name="Picture 2">
            <a:extLst>
              <a:ext uri="{FF2B5EF4-FFF2-40B4-BE49-F238E27FC236}">
                <a16:creationId xmlns:a16="http://schemas.microsoft.com/office/drawing/2014/main" id="{926E26A9-26D5-4062-B075-56536D7847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3504" y="1207008"/>
            <a:ext cx="3356991"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72DD28-2CAC-47F4-9FD4-F7CD32BD5EC3}"/>
              </a:ext>
            </a:extLst>
          </p:cNvPr>
          <p:cNvSpPr txBox="1"/>
          <p:nvPr/>
        </p:nvSpPr>
        <p:spPr>
          <a:xfrm>
            <a:off x="0" y="6172200"/>
            <a:ext cx="9144000" cy="369332"/>
          </a:xfrm>
          <a:prstGeom prst="rect">
            <a:avLst/>
          </a:prstGeom>
          <a:noFill/>
        </p:spPr>
        <p:txBody>
          <a:bodyPr wrap="square" rtlCol="0">
            <a:spAutoFit/>
          </a:bodyPr>
          <a:lstStyle/>
          <a:p>
            <a:r>
              <a:rPr lang="en-US" dirty="0">
                <a:hlinkClick r:id="rId4"/>
              </a:rPr>
              <a:t>https://medium.com/@benorama/the-evolution-of-software-architecture-bd6ea674c477</a:t>
            </a:r>
            <a:endParaRPr lang="en-US" dirty="0"/>
          </a:p>
        </p:txBody>
      </p:sp>
    </p:spTree>
    <p:extLst>
      <p:ext uri="{BB962C8B-B14F-4D97-AF65-F5344CB8AC3E}">
        <p14:creationId xmlns:p14="http://schemas.microsoft.com/office/powerpoint/2010/main" val="15006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xfrm>
            <a:off x="457200" y="1447800"/>
            <a:ext cx="4724400" cy="5029200"/>
          </a:xfrm>
        </p:spPr>
        <p:txBody>
          <a:bodyPr>
            <a:normAutofit/>
          </a:bodyPr>
          <a:lstStyle/>
          <a:p>
            <a:r>
              <a:rPr lang="en-US" dirty="0"/>
              <a:t>Adobe Connect</a:t>
            </a:r>
          </a:p>
          <a:p>
            <a:pPr lvl="1"/>
            <a:r>
              <a:rPr lang="en-US" dirty="0"/>
              <a:t>Quick orientation to interface</a:t>
            </a:r>
          </a:p>
          <a:p>
            <a:r>
              <a:rPr lang="en-US" dirty="0"/>
              <a:t>Please dial *6 to mute your phone</a:t>
            </a:r>
          </a:p>
          <a:p>
            <a:pPr lvl="1"/>
            <a:r>
              <a:rPr lang="en-US" dirty="0"/>
              <a:t>Question or comment?</a:t>
            </a:r>
          </a:p>
          <a:p>
            <a:pPr lvl="2"/>
            <a:r>
              <a:rPr lang="en-US" dirty="0"/>
              <a:t>Un-mute by dialing *6 again</a:t>
            </a:r>
          </a:p>
          <a:p>
            <a:pPr lvl="2"/>
            <a:r>
              <a:rPr lang="en-US" dirty="0"/>
              <a:t>“Raise” your hand</a:t>
            </a:r>
          </a:p>
          <a:p>
            <a:pPr lvl="2"/>
            <a:r>
              <a:rPr lang="en-US" dirty="0"/>
              <a:t>Send a chat</a:t>
            </a:r>
          </a:p>
        </p:txBody>
      </p:sp>
      <p:pic>
        <p:nvPicPr>
          <p:cNvPr id="4" name="Picture 2" descr="screen capture of the adobe connect user interaction options"/>
          <p:cNvPicPr>
            <a:picLocks noChangeAspect="1" noChangeArrowheads="1"/>
          </p:cNvPicPr>
          <p:nvPr/>
        </p:nvPicPr>
        <p:blipFill rotWithShape="1">
          <a:blip r:embed="rId3">
            <a:extLst>
              <a:ext uri="{28A0092B-C50C-407E-A947-70E740481C1C}">
                <a14:useLocalDpi xmlns:a14="http://schemas.microsoft.com/office/drawing/2010/main" val="0"/>
              </a:ext>
            </a:extLst>
          </a:blip>
          <a:srcRect r="72352" b="55769"/>
          <a:stretch/>
        </p:blipFill>
        <p:spPr bwMode="auto">
          <a:xfrm>
            <a:off x="5562600" y="1828800"/>
            <a:ext cx="3353452" cy="301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60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 - Practice</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normAutofit/>
          </a:bodyPr>
          <a:lstStyle/>
          <a:p>
            <a:r>
              <a:rPr lang="en-US" dirty="0"/>
              <a:t>Programming languages are languages</a:t>
            </a:r>
          </a:p>
          <a:p>
            <a:pPr lvl="1"/>
            <a:r>
              <a:rPr lang="en-US" dirty="0"/>
              <a:t>Therefore, practice like you would practice your Spanish, Japanese or Swahili! </a:t>
            </a:r>
          </a:p>
          <a:p>
            <a:r>
              <a:rPr lang="en-US" dirty="0"/>
              <a:t>Practice coding with tutorials &amp; challenges:</a:t>
            </a:r>
          </a:p>
          <a:p>
            <a:pPr lvl="2"/>
            <a:r>
              <a:rPr lang="en-US" dirty="0">
                <a:hlinkClick r:id="rId3"/>
              </a:rPr>
              <a:t>https://www.w3schools.com/js/</a:t>
            </a:r>
            <a:endParaRPr lang="en-US" dirty="0"/>
          </a:p>
          <a:p>
            <a:pPr lvl="2"/>
            <a:r>
              <a:rPr lang="en-US" dirty="0">
                <a:hlinkClick r:id="rId4"/>
              </a:rPr>
              <a:t>https://www.codecademy.com/learn/introduction-to-javascript</a:t>
            </a:r>
            <a:endParaRPr lang="en-US" dirty="0"/>
          </a:p>
          <a:p>
            <a:pPr lvl="2"/>
            <a:r>
              <a:rPr lang="en-US" dirty="0">
                <a:hlinkClick r:id="rId5"/>
              </a:rPr>
              <a:t>https://edabit.com/challenges/javascript</a:t>
            </a:r>
            <a:endParaRPr lang="en-US" dirty="0"/>
          </a:p>
          <a:p>
            <a:pPr lvl="2"/>
            <a:r>
              <a:rPr lang="en-US" dirty="0">
                <a:hlinkClick r:id="rId6"/>
              </a:rPr>
              <a:t>https://www.codewars.com/</a:t>
            </a:r>
            <a:endParaRPr lang="en-US" dirty="0"/>
          </a:p>
          <a:p>
            <a:pPr lvl="1"/>
            <a:r>
              <a:rPr lang="en-US" i="1" dirty="0"/>
              <a:t>There are many resources!</a:t>
            </a:r>
          </a:p>
        </p:txBody>
      </p:sp>
    </p:spTree>
    <p:extLst>
      <p:ext uri="{BB962C8B-B14F-4D97-AF65-F5344CB8AC3E}">
        <p14:creationId xmlns:p14="http://schemas.microsoft.com/office/powerpoint/2010/main" val="209343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739B-5584-4442-88F1-4052CB85F1E4}"/>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610BCC50-9001-4194-9576-B26AC6AACAB8}"/>
              </a:ext>
            </a:extLst>
          </p:cNvPr>
          <p:cNvSpPr>
            <a:spLocks noGrp="1"/>
          </p:cNvSpPr>
          <p:nvPr>
            <p:ph idx="1"/>
          </p:nvPr>
        </p:nvSpPr>
        <p:spPr/>
        <p:txBody>
          <a:bodyPr/>
          <a:lstStyle/>
          <a:p>
            <a:r>
              <a:rPr lang="en-US" dirty="0"/>
              <a:t>Change detection</a:t>
            </a:r>
          </a:p>
          <a:p>
            <a:pPr lvl="3"/>
            <a:r>
              <a:rPr lang="en-US" dirty="0">
                <a:hlinkClick r:id="rId2"/>
              </a:rPr>
              <a:t>Introduction to Change Detection</a:t>
            </a:r>
            <a:endParaRPr lang="en-US" dirty="0"/>
          </a:p>
          <a:p>
            <a:r>
              <a:rPr lang="en-US" dirty="0"/>
              <a:t>JavaScript and Earth Engine</a:t>
            </a:r>
          </a:p>
          <a:p>
            <a:pPr lvl="3"/>
            <a:r>
              <a:rPr lang="en-US" dirty="0">
                <a:hlinkClick r:id="rId3"/>
              </a:rPr>
              <a:t>Geospatial Scripting in JavaScript and Earth Engine</a:t>
            </a:r>
            <a:endParaRPr lang="en-US" dirty="0"/>
          </a:p>
          <a:p>
            <a:pPr lvl="3"/>
            <a:r>
              <a:rPr lang="en-US" dirty="0"/>
              <a:t>Earth Engine lecture: </a:t>
            </a:r>
            <a:r>
              <a:rPr lang="en-US" dirty="0">
                <a:hlinkClick r:id="rId4"/>
              </a:rPr>
              <a:t>Code editor &amp; JavaScript</a:t>
            </a:r>
            <a:endParaRPr lang="en-US" dirty="0"/>
          </a:p>
          <a:p>
            <a:r>
              <a:rPr lang="en-US" dirty="0"/>
              <a:t>Advanced topics in Earth Engine time series analysis </a:t>
            </a:r>
          </a:p>
          <a:p>
            <a:pPr lvl="3"/>
            <a:r>
              <a:rPr lang="en-US" dirty="0">
                <a:hlinkClick r:id="rId5"/>
              </a:rPr>
              <a:t>Slides from </a:t>
            </a:r>
            <a:r>
              <a:rPr lang="en-US" dirty="0" err="1">
                <a:hlinkClick r:id="rId5"/>
              </a:rPr>
              <a:t>LandTrendr</a:t>
            </a:r>
            <a:r>
              <a:rPr lang="en-US" dirty="0">
                <a:hlinkClick r:id="rId5"/>
              </a:rPr>
              <a:t> &amp; CCDC in Earth Engine lecture</a:t>
            </a:r>
            <a:endParaRPr lang="en-US" dirty="0">
              <a:hlinkClick r:id="rId6"/>
            </a:endParaRPr>
          </a:p>
          <a:p>
            <a:pPr lvl="3"/>
            <a:r>
              <a:rPr lang="en-US" dirty="0">
                <a:hlinkClick r:id="rId6"/>
              </a:rPr>
              <a:t>Time Series Analysis in Earth Engine lecture</a:t>
            </a:r>
            <a:endParaRPr lang="en-US" dirty="0"/>
          </a:p>
          <a:p>
            <a:pPr lvl="3"/>
            <a:r>
              <a:rPr lang="en-US" dirty="0">
                <a:hlinkClick r:id="rId7"/>
              </a:rPr>
              <a:t>Time series visualization analysis </a:t>
            </a:r>
            <a:r>
              <a:rPr lang="en-US" dirty="0"/>
              <a:t>with Earth Engine, Pandas, Altair and </a:t>
            </a:r>
            <a:r>
              <a:rPr lang="en-US" dirty="0" err="1"/>
              <a:t>Colab</a:t>
            </a:r>
            <a:r>
              <a:rPr lang="en-US" dirty="0"/>
              <a:t> </a:t>
            </a:r>
          </a:p>
        </p:txBody>
      </p:sp>
    </p:spTree>
    <p:extLst>
      <p:ext uri="{BB962C8B-B14F-4D97-AF65-F5344CB8AC3E}">
        <p14:creationId xmlns:p14="http://schemas.microsoft.com/office/powerpoint/2010/main" val="173153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BE32-058F-4948-B841-1AEFB99D5F46}"/>
              </a:ext>
            </a:extLst>
          </p:cNvPr>
          <p:cNvSpPr>
            <a:spLocks noGrp="1"/>
          </p:cNvSpPr>
          <p:nvPr>
            <p:ph type="title"/>
          </p:nvPr>
        </p:nvSpPr>
        <p:spPr/>
        <p:txBody>
          <a:bodyPr>
            <a:normAutofit fontScale="90000"/>
          </a:bodyPr>
          <a:lstStyle/>
          <a:p>
            <a:r>
              <a:rPr lang="en-US" dirty="0"/>
              <a:t>Back to change analysis with LT-GEE!</a:t>
            </a:r>
          </a:p>
        </p:txBody>
      </p:sp>
      <p:sp>
        <p:nvSpPr>
          <p:cNvPr id="3" name="Content Placeholder 2">
            <a:extLst>
              <a:ext uri="{FF2B5EF4-FFF2-40B4-BE49-F238E27FC236}">
                <a16:creationId xmlns:a16="http://schemas.microsoft.com/office/drawing/2014/main" id="{B7363FA2-9769-4C4D-9EA3-91C79B7DA553}"/>
              </a:ext>
            </a:extLst>
          </p:cNvPr>
          <p:cNvSpPr>
            <a:spLocks noGrp="1"/>
          </p:cNvSpPr>
          <p:nvPr>
            <p:ph idx="1"/>
          </p:nvPr>
        </p:nvSpPr>
        <p:spPr/>
        <p:txBody>
          <a:bodyPr>
            <a:normAutofit/>
          </a:bodyPr>
          <a:lstStyle/>
          <a:p>
            <a:r>
              <a:rPr lang="en-US" dirty="0"/>
              <a:t>Let’s run </a:t>
            </a:r>
            <a:r>
              <a:rPr lang="en-US" dirty="0" err="1"/>
              <a:t>LandTrendr</a:t>
            </a:r>
            <a:r>
              <a:rPr lang="en-US" dirty="0"/>
              <a:t> in the code editor with code this time!</a:t>
            </a:r>
          </a:p>
          <a:p>
            <a:r>
              <a:rPr lang="en-US" dirty="0"/>
              <a:t>Putting the pieces together: </a:t>
            </a:r>
          </a:p>
          <a:p>
            <a:pPr marL="788670" lvl="1" indent="-514350">
              <a:buFont typeface="+mj-lt"/>
              <a:buAutoNum type="arabicPeriod"/>
            </a:pPr>
            <a:r>
              <a:rPr lang="en-US" dirty="0"/>
              <a:t>Reviewed/practiced with simple EE algorithms</a:t>
            </a:r>
          </a:p>
          <a:p>
            <a:pPr marL="788670" lvl="1" indent="-514350">
              <a:buFont typeface="+mj-lt"/>
              <a:buAutoNum type="arabicPeriod"/>
            </a:pPr>
            <a:r>
              <a:rPr lang="en-US" dirty="0"/>
              <a:t>Found analysis parameters with UI tools</a:t>
            </a:r>
          </a:p>
          <a:p>
            <a:pPr marL="788670" lvl="1" indent="-514350">
              <a:buFont typeface="+mj-lt"/>
              <a:buAutoNum type="arabicPeriod"/>
            </a:pPr>
            <a:r>
              <a:rPr lang="en-US" dirty="0"/>
              <a:t>Now we will write the JavaScript code run </a:t>
            </a:r>
            <a:r>
              <a:rPr lang="en-US" dirty="0" err="1"/>
              <a:t>LandTrendr</a:t>
            </a:r>
            <a:r>
              <a:rPr lang="en-US" dirty="0"/>
              <a:t> and get data</a:t>
            </a:r>
          </a:p>
        </p:txBody>
      </p:sp>
    </p:spTree>
    <p:extLst>
      <p:ext uri="{BB962C8B-B14F-4D97-AF65-F5344CB8AC3E}">
        <p14:creationId xmlns:p14="http://schemas.microsoft.com/office/powerpoint/2010/main" val="396311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for today</a:t>
            </a:r>
          </a:p>
        </p:txBody>
      </p:sp>
      <p:sp>
        <p:nvSpPr>
          <p:cNvPr id="3" name="Content Placeholder 2"/>
          <p:cNvSpPr>
            <a:spLocks noGrp="1"/>
          </p:cNvSpPr>
          <p:nvPr>
            <p:ph idx="1"/>
          </p:nvPr>
        </p:nvSpPr>
        <p:spPr/>
        <p:txBody>
          <a:bodyPr/>
          <a:lstStyle/>
          <a:p>
            <a:r>
              <a:rPr lang="en-US" dirty="0"/>
              <a:t>Exercise 1: Process and explore Landsat time series </a:t>
            </a:r>
          </a:p>
          <a:p>
            <a:pPr lvl="1"/>
            <a:r>
              <a:rPr lang="en-US" i="1" dirty="0"/>
              <a:t>Optional</a:t>
            </a:r>
            <a:r>
              <a:rPr lang="en-US" dirty="0"/>
              <a:t> – review image processing in GEE</a:t>
            </a:r>
          </a:p>
          <a:p>
            <a:r>
              <a:rPr lang="en-US" dirty="0"/>
              <a:t>Exercise 2: Basic trend analysis</a:t>
            </a:r>
          </a:p>
          <a:p>
            <a:r>
              <a:rPr lang="en-US" dirty="0"/>
              <a:t>Exercise 3: </a:t>
            </a:r>
            <a:r>
              <a:rPr lang="en-US" dirty="0" err="1"/>
              <a:t>LandTrendr</a:t>
            </a:r>
            <a:r>
              <a:rPr lang="en-US" dirty="0"/>
              <a:t> in GEE: Model fitting</a:t>
            </a:r>
          </a:p>
          <a:p>
            <a:r>
              <a:rPr lang="en-US" b="1" dirty="0"/>
              <a:t>Exercise 4: </a:t>
            </a:r>
            <a:r>
              <a:rPr lang="en-US" b="1" dirty="0" err="1"/>
              <a:t>LandTrendr</a:t>
            </a:r>
            <a:r>
              <a:rPr lang="en-US" b="1" dirty="0"/>
              <a:t> in GEE: Disturbance mapping</a:t>
            </a:r>
          </a:p>
          <a:p>
            <a:pPr lvl="1"/>
            <a:endParaRPr lang="en-US" dirty="0"/>
          </a:p>
        </p:txBody>
      </p:sp>
    </p:spTree>
    <p:extLst>
      <p:ext uri="{BB962C8B-B14F-4D97-AF65-F5344CB8AC3E}">
        <p14:creationId xmlns:p14="http://schemas.microsoft.com/office/powerpoint/2010/main" val="109767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7044-9B5F-4F5D-B80E-DEFED7F5A15C}"/>
              </a:ext>
            </a:extLst>
          </p:cNvPr>
          <p:cNvSpPr>
            <a:spLocks noGrp="1"/>
          </p:cNvSpPr>
          <p:nvPr>
            <p:ph type="title"/>
          </p:nvPr>
        </p:nvSpPr>
        <p:spPr/>
        <p:txBody>
          <a:bodyPr/>
          <a:lstStyle/>
          <a:p>
            <a:r>
              <a:rPr lang="en-US" dirty="0"/>
              <a:t>Demo and exercise steps</a:t>
            </a:r>
          </a:p>
        </p:txBody>
      </p:sp>
      <p:sp>
        <p:nvSpPr>
          <p:cNvPr id="3" name="Content Placeholder 2">
            <a:extLst>
              <a:ext uri="{FF2B5EF4-FFF2-40B4-BE49-F238E27FC236}">
                <a16:creationId xmlns:a16="http://schemas.microsoft.com/office/drawing/2014/main" id="{1DDE8606-9DAE-47D3-AFE4-6D74AE925A4F}"/>
              </a:ext>
            </a:extLst>
          </p:cNvPr>
          <p:cNvSpPr>
            <a:spLocks noGrp="1"/>
          </p:cNvSpPr>
          <p:nvPr>
            <p:ph idx="1"/>
          </p:nvPr>
        </p:nvSpPr>
        <p:spPr/>
        <p:txBody>
          <a:bodyPr/>
          <a:lstStyle/>
          <a:p>
            <a:pPr marL="514350" indent="-514350">
              <a:buFont typeface="+mj-lt"/>
              <a:buAutoNum type="arabicPeriod"/>
            </a:pPr>
            <a:r>
              <a:rPr lang="en-US" dirty="0"/>
              <a:t>Review API documentation</a:t>
            </a:r>
          </a:p>
          <a:p>
            <a:pPr marL="514350" indent="-514350">
              <a:buFont typeface="+mj-lt"/>
              <a:buAutoNum type="arabicPeriod"/>
            </a:pPr>
            <a:r>
              <a:rPr lang="en-US" dirty="0"/>
              <a:t>Understand and adapt an example analysis script</a:t>
            </a:r>
          </a:p>
          <a:p>
            <a:pPr marL="514350" indent="-514350">
              <a:buFont typeface="+mj-lt"/>
              <a:buAutoNum type="arabicPeriod"/>
            </a:pPr>
            <a:r>
              <a:rPr lang="en-US" dirty="0"/>
              <a:t>Setup and run a full </a:t>
            </a:r>
            <a:r>
              <a:rPr lang="en-US" dirty="0" err="1"/>
              <a:t>LandTrendr</a:t>
            </a:r>
            <a:r>
              <a:rPr lang="en-US" dirty="0"/>
              <a:t> analysis script in the EE Code Editor</a:t>
            </a:r>
          </a:p>
          <a:p>
            <a:pPr marL="514350" indent="-514350">
              <a:buFont typeface="+mj-lt"/>
              <a:buAutoNum type="arabicPeriod"/>
            </a:pPr>
            <a:r>
              <a:rPr lang="en-US" dirty="0"/>
              <a:t>Download a disturbance map</a:t>
            </a:r>
          </a:p>
        </p:txBody>
      </p:sp>
    </p:spTree>
    <p:extLst>
      <p:ext uri="{BB962C8B-B14F-4D97-AF65-F5344CB8AC3E}">
        <p14:creationId xmlns:p14="http://schemas.microsoft.com/office/powerpoint/2010/main" val="123695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Content Placeholder 2"/>
          <p:cNvSpPr>
            <a:spLocks noGrp="1"/>
          </p:cNvSpPr>
          <p:nvPr>
            <p:ph idx="1"/>
          </p:nvPr>
        </p:nvSpPr>
        <p:spPr/>
        <p:txBody>
          <a:bodyPr/>
          <a:lstStyle/>
          <a:p>
            <a:r>
              <a:rPr lang="en-US" dirty="0"/>
              <a:t>Break for the demo, provide link to the exercises and meeting time to reconvene</a:t>
            </a:r>
          </a:p>
          <a:p>
            <a:pPr lvl="1"/>
            <a:r>
              <a:rPr lang="en-US" dirty="0">
                <a:highlight>
                  <a:srgbClr val="FFFF00"/>
                </a:highlight>
              </a:rPr>
              <a:t>PUT THE LINKS TO THE EXERCISES IN HERE AND TIMES, ETC. </a:t>
            </a:r>
          </a:p>
          <a:p>
            <a:r>
              <a:rPr lang="en-US" dirty="0">
                <a:highlight>
                  <a:srgbClr val="FFFF00"/>
                </a:highlight>
              </a:rPr>
              <a:t>THIS IS THE LAST LECTURE/EXERCISE SO I NEED ALL THE GOOD COURSE WRAP UP MATERIALS. </a:t>
            </a:r>
          </a:p>
        </p:txBody>
      </p:sp>
    </p:spTree>
    <p:extLst>
      <p:ext uri="{BB962C8B-B14F-4D97-AF65-F5344CB8AC3E}">
        <p14:creationId xmlns:p14="http://schemas.microsoft.com/office/powerpoint/2010/main" val="414163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4C58-16BB-4FDF-82B2-3C37146FBD0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1A998E9-8DD8-41B5-A175-71D3997F5F4F}"/>
              </a:ext>
            </a:extLst>
          </p:cNvPr>
          <p:cNvSpPr>
            <a:spLocks noGrp="1"/>
          </p:cNvSpPr>
          <p:nvPr>
            <p:ph idx="1"/>
          </p:nvPr>
        </p:nvSpPr>
        <p:spPr/>
        <p:txBody>
          <a:bodyPr/>
          <a:lstStyle/>
          <a:p>
            <a:r>
              <a:rPr lang="en-US" dirty="0"/>
              <a:t>PLACEHOLDER</a:t>
            </a:r>
          </a:p>
        </p:txBody>
      </p:sp>
      <p:sp>
        <p:nvSpPr>
          <p:cNvPr id="5" name="Rectangle 4">
            <a:extLst>
              <a:ext uri="{FF2B5EF4-FFF2-40B4-BE49-F238E27FC236}">
                <a16:creationId xmlns:a16="http://schemas.microsoft.com/office/drawing/2014/main" id="{61752782-42E1-44E4-A344-95C8CA065052}"/>
              </a:ext>
            </a:extLst>
          </p:cNvPr>
          <p:cNvSpPr/>
          <p:nvPr/>
        </p:nvSpPr>
        <p:spPr>
          <a:xfrm>
            <a:off x="2514600" y="2286000"/>
            <a:ext cx="4724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want to wrap this up? </a:t>
            </a:r>
          </a:p>
        </p:txBody>
      </p:sp>
    </p:spTree>
    <p:extLst>
      <p:ext uri="{BB962C8B-B14F-4D97-AF65-F5344CB8AC3E}">
        <p14:creationId xmlns:p14="http://schemas.microsoft.com/office/powerpoint/2010/main" val="24543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Agenda</a:t>
            </a:r>
          </a:p>
        </p:txBody>
      </p:sp>
      <p:sp>
        <p:nvSpPr>
          <p:cNvPr id="3" name="Content Placeholder 2"/>
          <p:cNvSpPr>
            <a:spLocks noGrp="1"/>
          </p:cNvSpPr>
          <p:nvPr>
            <p:ph idx="1"/>
          </p:nvPr>
        </p:nvSpPr>
        <p:spPr/>
        <p:txBody>
          <a:bodyPr/>
          <a:lstStyle/>
          <a:p>
            <a:r>
              <a:rPr lang="en-US" dirty="0"/>
              <a:t>Advanced change detection concepts &amp; image processing in Earth Engine</a:t>
            </a:r>
          </a:p>
          <a:p>
            <a:pPr lvl="3"/>
            <a:r>
              <a:rPr lang="en-US" dirty="0"/>
              <a:t>Lecture </a:t>
            </a:r>
            <a:r>
              <a:rPr lang="en-US" b="1" dirty="0">
                <a:highlight>
                  <a:srgbClr val="FFFF00"/>
                </a:highlight>
              </a:rPr>
              <a:t>TIME</a:t>
            </a:r>
            <a:r>
              <a:rPr lang="en-US" dirty="0"/>
              <a:t>, Exercise </a:t>
            </a:r>
            <a:r>
              <a:rPr lang="en-US" b="1" dirty="0">
                <a:highlight>
                  <a:srgbClr val="FFFF00"/>
                </a:highlight>
              </a:rPr>
              <a:t>TIME</a:t>
            </a:r>
          </a:p>
          <a:p>
            <a:r>
              <a:rPr lang="en-US" dirty="0"/>
              <a:t>Explore advanced change detection methods &amp; data products</a:t>
            </a:r>
          </a:p>
          <a:p>
            <a:pPr lvl="3"/>
            <a:r>
              <a:rPr lang="en-US" dirty="0"/>
              <a:t>Lecture </a:t>
            </a:r>
            <a:r>
              <a:rPr lang="en-US" b="1" dirty="0">
                <a:highlight>
                  <a:srgbClr val="FFFF00"/>
                </a:highlight>
              </a:rPr>
              <a:t>TIME</a:t>
            </a:r>
            <a:r>
              <a:rPr lang="en-US" dirty="0"/>
              <a:t>, Exercise </a:t>
            </a:r>
            <a:r>
              <a:rPr lang="en-US" b="1" dirty="0">
                <a:highlight>
                  <a:srgbClr val="FFFF00"/>
                </a:highlight>
              </a:rPr>
              <a:t>TIME</a:t>
            </a:r>
            <a:endParaRPr lang="en-US" dirty="0"/>
          </a:p>
          <a:p>
            <a:r>
              <a:rPr lang="en-US" dirty="0"/>
              <a:t>Fitting change algorithms in EE</a:t>
            </a:r>
          </a:p>
          <a:p>
            <a:pPr lvl="3"/>
            <a:r>
              <a:rPr lang="en-US" dirty="0"/>
              <a:t>Lecture </a:t>
            </a:r>
            <a:r>
              <a:rPr lang="en-US" b="1" dirty="0">
                <a:highlight>
                  <a:srgbClr val="FFFF00"/>
                </a:highlight>
              </a:rPr>
              <a:t>TIME</a:t>
            </a:r>
            <a:r>
              <a:rPr lang="en-US" dirty="0"/>
              <a:t>, Exercise </a:t>
            </a:r>
            <a:r>
              <a:rPr lang="en-US" b="1" dirty="0">
                <a:highlight>
                  <a:srgbClr val="FFFF00"/>
                </a:highlight>
              </a:rPr>
              <a:t>TIME</a:t>
            </a:r>
          </a:p>
          <a:p>
            <a:r>
              <a:rPr lang="en-US" dirty="0"/>
              <a:t>Mapping change in EE</a:t>
            </a:r>
          </a:p>
          <a:p>
            <a:pPr lvl="3"/>
            <a:r>
              <a:rPr lang="en-US" dirty="0"/>
              <a:t>Lecture </a:t>
            </a:r>
            <a:r>
              <a:rPr lang="en-US" b="1" dirty="0">
                <a:highlight>
                  <a:srgbClr val="FFFF00"/>
                </a:highlight>
              </a:rPr>
              <a:t>TIME</a:t>
            </a:r>
            <a:r>
              <a:rPr lang="en-US" dirty="0"/>
              <a:t>, Exercise </a:t>
            </a:r>
            <a:r>
              <a:rPr lang="en-US" b="1" dirty="0">
                <a:highlight>
                  <a:srgbClr val="FFFF00"/>
                </a:highlight>
              </a:rPr>
              <a:t>TIME</a:t>
            </a:r>
            <a:endParaRPr lang="en-US" dirty="0"/>
          </a:p>
          <a:p>
            <a:pPr marL="822960" lvl="3" indent="0">
              <a:buNone/>
            </a:pPr>
            <a:endParaRPr lang="en-US" b="1" dirty="0">
              <a:highlight>
                <a:srgbClr val="FFFF00"/>
              </a:highlight>
            </a:endParaRPr>
          </a:p>
        </p:txBody>
      </p:sp>
    </p:spTree>
    <p:extLst>
      <p:ext uri="{BB962C8B-B14F-4D97-AF65-F5344CB8AC3E}">
        <p14:creationId xmlns:p14="http://schemas.microsoft.com/office/powerpoint/2010/main" val="1521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76E0-285B-4890-BEEA-ADA1A9E615EF}"/>
              </a:ext>
            </a:extLst>
          </p:cNvPr>
          <p:cNvSpPr>
            <a:spLocks noGrp="1"/>
          </p:cNvSpPr>
          <p:nvPr>
            <p:ph type="title"/>
          </p:nvPr>
        </p:nvSpPr>
        <p:spPr/>
        <p:txBody>
          <a:bodyPr/>
          <a:lstStyle/>
          <a:p>
            <a:r>
              <a:rPr lang="en-US" dirty="0"/>
              <a:t>Lecture objectives</a:t>
            </a:r>
          </a:p>
        </p:txBody>
      </p:sp>
      <p:sp>
        <p:nvSpPr>
          <p:cNvPr id="3" name="Content Placeholder 2">
            <a:extLst>
              <a:ext uri="{FF2B5EF4-FFF2-40B4-BE49-F238E27FC236}">
                <a16:creationId xmlns:a16="http://schemas.microsoft.com/office/drawing/2014/main" id="{8940E18E-37AF-4BC8-AF4D-7411DC866EC4}"/>
              </a:ext>
            </a:extLst>
          </p:cNvPr>
          <p:cNvSpPr>
            <a:spLocks noGrp="1"/>
          </p:cNvSpPr>
          <p:nvPr>
            <p:ph idx="1"/>
          </p:nvPr>
        </p:nvSpPr>
        <p:spPr/>
        <p:txBody>
          <a:bodyPr/>
          <a:lstStyle/>
          <a:p>
            <a:pPr lvl="0"/>
            <a:r>
              <a:rPr lang="en-US" dirty="0"/>
              <a:t>Introduction to change detection platforms</a:t>
            </a:r>
          </a:p>
          <a:p>
            <a:pPr lvl="0"/>
            <a:r>
              <a:rPr lang="en-US" dirty="0"/>
              <a:t>Understand uses and applications of the skills developed in previous courses</a:t>
            </a:r>
          </a:p>
          <a:p>
            <a:pPr lvl="0"/>
            <a:r>
              <a:rPr lang="en-US" dirty="0"/>
              <a:t>Introduction to best practices + resources for coding </a:t>
            </a:r>
          </a:p>
          <a:p>
            <a:pPr marL="0" indent="0">
              <a:buNone/>
            </a:pPr>
            <a:endParaRPr lang="en-US" dirty="0"/>
          </a:p>
        </p:txBody>
      </p:sp>
      <p:pic>
        <p:nvPicPr>
          <p:cNvPr id="12" name="Picture 11" descr="A tree with a mountain in the snow&#10;&#10;Description automatically generated">
            <a:extLst>
              <a:ext uri="{FF2B5EF4-FFF2-40B4-BE49-F238E27FC236}">
                <a16:creationId xmlns:a16="http://schemas.microsoft.com/office/drawing/2014/main" id="{91CC3C88-9B8A-49A7-AD37-C47B4642E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4267200"/>
            <a:ext cx="4800600" cy="2477110"/>
          </a:xfrm>
          <a:prstGeom prst="rect">
            <a:avLst/>
          </a:prstGeom>
        </p:spPr>
      </p:pic>
      <p:sp>
        <p:nvSpPr>
          <p:cNvPr id="13" name="TextBox 12">
            <a:extLst>
              <a:ext uri="{FF2B5EF4-FFF2-40B4-BE49-F238E27FC236}">
                <a16:creationId xmlns:a16="http://schemas.microsoft.com/office/drawing/2014/main" id="{A5AFA2D3-7309-4F6A-8E6D-5988EC62FD2F}"/>
              </a:ext>
            </a:extLst>
          </p:cNvPr>
          <p:cNvSpPr txBox="1"/>
          <p:nvPr/>
        </p:nvSpPr>
        <p:spPr>
          <a:xfrm>
            <a:off x="5181600" y="6495239"/>
            <a:ext cx="2209800" cy="230832"/>
          </a:xfrm>
          <a:prstGeom prst="rect">
            <a:avLst/>
          </a:prstGeom>
          <a:noFill/>
        </p:spPr>
        <p:txBody>
          <a:bodyPr wrap="square" rtlCol="0">
            <a:spAutoFit/>
          </a:bodyPr>
          <a:lstStyle/>
          <a:p>
            <a:r>
              <a:rPr lang="en-US" sz="900" dirty="0">
                <a:solidFill>
                  <a:schemeClr val="bg1">
                    <a:lumMod val="75000"/>
                  </a:schemeClr>
                </a:solidFill>
              </a:rPr>
              <a:t>Photo by </a:t>
            </a:r>
            <a:r>
              <a:rPr lang="en-US" sz="900" dirty="0">
                <a:solidFill>
                  <a:schemeClr val="bg1">
                    <a:lumMod val="75000"/>
                  </a:schemeClr>
                </a:solidFill>
                <a:hlinkClick r:id="rId3">
                  <a:extLst>
                    <a:ext uri="{A12FA001-AC4F-418D-AE19-62706E023703}">
                      <ahyp:hlinkClr xmlns:ahyp="http://schemas.microsoft.com/office/drawing/2018/hyperlinkcolor" val="tx"/>
                    </a:ext>
                  </a:extLst>
                </a:hlinkClick>
              </a:rPr>
              <a:t>Jan Huber</a:t>
            </a:r>
            <a:r>
              <a:rPr lang="en-US" sz="900" dirty="0">
                <a:solidFill>
                  <a:schemeClr val="bg1">
                    <a:lumMod val="75000"/>
                  </a:schemeClr>
                </a:solidFill>
              </a:rPr>
              <a:t> on </a:t>
            </a:r>
            <a:r>
              <a:rPr lang="en-US" sz="900" dirty="0" err="1">
                <a:solidFill>
                  <a:schemeClr val="bg1">
                    <a:lumMod val="75000"/>
                  </a:schemeClr>
                </a:solidFill>
                <a:hlinkClick r:id="rId4">
                  <a:extLst>
                    <a:ext uri="{A12FA001-AC4F-418D-AE19-62706E023703}">
                      <ahyp:hlinkClr xmlns:ahyp="http://schemas.microsoft.com/office/drawing/2018/hyperlinkcolor" val="tx"/>
                    </a:ext>
                  </a:extLst>
                </a:hlinkClick>
              </a:rPr>
              <a:t>Unsplash</a:t>
            </a:r>
            <a:endParaRPr lang="en-US" sz="900" dirty="0">
              <a:solidFill>
                <a:schemeClr val="bg1">
                  <a:lumMod val="75000"/>
                </a:schemeClr>
              </a:solidFill>
            </a:endParaRPr>
          </a:p>
        </p:txBody>
      </p:sp>
    </p:spTree>
    <p:extLst>
      <p:ext uri="{BB962C8B-B14F-4D97-AF65-F5344CB8AC3E}">
        <p14:creationId xmlns:p14="http://schemas.microsoft.com/office/powerpoint/2010/main" val="38770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70CE-90C7-4B69-A501-AB41C47B1BAF}"/>
              </a:ext>
            </a:extLst>
          </p:cNvPr>
          <p:cNvSpPr>
            <a:spLocks noGrp="1"/>
          </p:cNvSpPr>
          <p:nvPr>
            <p:ph type="title"/>
          </p:nvPr>
        </p:nvSpPr>
        <p:spPr/>
        <p:txBody>
          <a:bodyPr>
            <a:normAutofit/>
          </a:bodyPr>
          <a:lstStyle/>
          <a:p>
            <a:r>
              <a:rPr lang="en-US" dirty="0"/>
              <a:t>Building LTS Tools</a:t>
            </a:r>
          </a:p>
        </p:txBody>
      </p:sp>
      <p:sp>
        <p:nvSpPr>
          <p:cNvPr id="3" name="Content Placeholder 2">
            <a:extLst>
              <a:ext uri="{FF2B5EF4-FFF2-40B4-BE49-F238E27FC236}">
                <a16:creationId xmlns:a16="http://schemas.microsoft.com/office/drawing/2014/main" id="{F038290E-84F2-4F54-BC95-D42085D95DEE}"/>
              </a:ext>
            </a:extLst>
          </p:cNvPr>
          <p:cNvSpPr>
            <a:spLocks noGrp="1"/>
          </p:cNvSpPr>
          <p:nvPr>
            <p:ph idx="1"/>
          </p:nvPr>
        </p:nvSpPr>
        <p:spPr/>
        <p:txBody>
          <a:bodyPr>
            <a:normAutofit/>
          </a:bodyPr>
          <a:lstStyle/>
          <a:p>
            <a:r>
              <a:rPr lang="en-US" dirty="0"/>
              <a:t>Algorithms are methods/instructions to solve a problem</a:t>
            </a:r>
          </a:p>
          <a:p>
            <a:pPr lvl="1"/>
            <a:r>
              <a:rPr lang="en-US" dirty="0"/>
              <a:t>Can be implemented in different venues if the necessary tools are available</a:t>
            </a:r>
          </a:p>
          <a:p>
            <a:pPr lvl="1"/>
            <a:r>
              <a:rPr lang="en-US" dirty="0"/>
              <a:t>You have been learning EE tools &amp; algorithms </a:t>
            </a:r>
          </a:p>
          <a:p>
            <a:pPr lvl="1"/>
            <a:r>
              <a:rPr lang="en-US" dirty="0"/>
              <a:t>Someday you may write your own!</a:t>
            </a:r>
          </a:p>
          <a:p>
            <a:pPr marL="274320" lvl="1" indent="0">
              <a:buNone/>
            </a:pPr>
            <a:endParaRPr lang="en-US" dirty="0"/>
          </a:p>
          <a:p>
            <a:r>
              <a:rPr lang="en-US" dirty="0"/>
              <a:t>Let’s look at a few programs and projects using LTS algorithms and Earth Engine</a:t>
            </a:r>
          </a:p>
        </p:txBody>
      </p:sp>
    </p:spTree>
    <p:extLst>
      <p:ext uri="{BB962C8B-B14F-4D97-AF65-F5344CB8AC3E}">
        <p14:creationId xmlns:p14="http://schemas.microsoft.com/office/powerpoint/2010/main" val="157327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Landscape Change Monitoring System (LCMS)</a:t>
            </a:r>
          </a:p>
          <a:p>
            <a:pPr lvl="2"/>
            <a:r>
              <a:rPr lang="en-US" dirty="0"/>
              <a:t>Ensemble model integrating multiple methods</a:t>
            </a:r>
          </a:p>
          <a:p>
            <a:pPr lvl="2"/>
            <a:endParaRPr lang="en-US" dirty="0"/>
          </a:p>
        </p:txBody>
      </p:sp>
      <p:sp>
        <p:nvSpPr>
          <p:cNvPr id="7" name="TextBox 6">
            <a:extLst>
              <a:ext uri="{FF2B5EF4-FFF2-40B4-BE49-F238E27FC236}">
                <a16:creationId xmlns:a16="http://schemas.microsoft.com/office/drawing/2014/main" id="{525B11C1-927D-4050-9C77-D5342BCE40B6}"/>
              </a:ext>
            </a:extLst>
          </p:cNvPr>
          <p:cNvSpPr txBox="1"/>
          <p:nvPr/>
        </p:nvSpPr>
        <p:spPr>
          <a:xfrm>
            <a:off x="3962400" y="6172200"/>
            <a:ext cx="5410200" cy="369332"/>
          </a:xfrm>
          <a:prstGeom prst="rect">
            <a:avLst/>
          </a:prstGeom>
          <a:noFill/>
        </p:spPr>
        <p:txBody>
          <a:bodyPr wrap="square" rtlCol="0">
            <a:spAutoFit/>
          </a:bodyPr>
          <a:lstStyle/>
          <a:p>
            <a:r>
              <a:rPr lang="en-US" dirty="0">
                <a:hlinkClick r:id="rId3"/>
              </a:rPr>
              <a:t>http://lcms.forestry.oregonstate.edu/</a:t>
            </a:r>
            <a:endParaRPr lang="en-US" dirty="0"/>
          </a:p>
        </p:txBody>
      </p:sp>
      <p:pic>
        <p:nvPicPr>
          <p:cNvPr id="5" name="Picture 4">
            <a:extLst>
              <a:ext uri="{FF2B5EF4-FFF2-40B4-BE49-F238E27FC236}">
                <a16:creationId xmlns:a16="http://schemas.microsoft.com/office/drawing/2014/main" id="{71D5BA48-9B1E-4D35-9607-E45F92C21180}"/>
              </a:ext>
            </a:extLst>
          </p:cNvPr>
          <p:cNvPicPr>
            <a:picLocks noChangeAspect="1"/>
          </p:cNvPicPr>
          <p:nvPr/>
        </p:nvPicPr>
        <p:blipFill>
          <a:blip r:embed="rId4"/>
          <a:stretch>
            <a:fillRect/>
          </a:stretch>
        </p:blipFill>
        <p:spPr>
          <a:xfrm>
            <a:off x="990600" y="2971800"/>
            <a:ext cx="6567791" cy="3246071"/>
          </a:xfrm>
          <a:prstGeom prst="rect">
            <a:avLst/>
          </a:prstGeom>
        </p:spPr>
      </p:pic>
    </p:spTree>
    <p:extLst>
      <p:ext uri="{BB962C8B-B14F-4D97-AF65-F5344CB8AC3E}">
        <p14:creationId xmlns:p14="http://schemas.microsoft.com/office/powerpoint/2010/main" val="304539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Land Change Monitoring, Assessment &amp; Projection</a:t>
            </a:r>
          </a:p>
          <a:p>
            <a:pPr lvl="2"/>
            <a:r>
              <a:rPr lang="en-US" dirty="0"/>
              <a:t>New suite of </a:t>
            </a:r>
            <a:r>
              <a:rPr lang="en-US" dirty="0">
                <a:hlinkClick r:id="rId3"/>
              </a:rPr>
              <a:t>data products available in Earth Explorer</a:t>
            </a:r>
            <a:endParaRPr lang="en-US" dirty="0"/>
          </a:p>
          <a:p>
            <a:pPr lvl="2"/>
            <a:r>
              <a:rPr lang="en-US" dirty="0"/>
              <a:t>Several layers derived CCDC</a:t>
            </a:r>
          </a:p>
        </p:txBody>
      </p:sp>
      <p:sp>
        <p:nvSpPr>
          <p:cNvPr id="7" name="TextBox 6">
            <a:extLst>
              <a:ext uri="{FF2B5EF4-FFF2-40B4-BE49-F238E27FC236}">
                <a16:creationId xmlns:a16="http://schemas.microsoft.com/office/drawing/2014/main" id="{525B11C1-927D-4050-9C77-D5342BCE40B6}"/>
              </a:ext>
            </a:extLst>
          </p:cNvPr>
          <p:cNvSpPr txBox="1"/>
          <p:nvPr/>
        </p:nvSpPr>
        <p:spPr>
          <a:xfrm>
            <a:off x="3276600" y="6235684"/>
            <a:ext cx="5410200" cy="369332"/>
          </a:xfrm>
          <a:prstGeom prst="rect">
            <a:avLst/>
          </a:prstGeom>
          <a:noFill/>
        </p:spPr>
        <p:txBody>
          <a:bodyPr wrap="square" rtlCol="0">
            <a:spAutoFit/>
          </a:bodyPr>
          <a:lstStyle/>
          <a:p>
            <a:r>
              <a:rPr lang="en-US" dirty="0">
                <a:hlinkClick r:id="rId4"/>
              </a:rPr>
              <a:t>https://www.usgs.gov/land-resources/eros/lcmap/</a:t>
            </a:r>
            <a:endParaRPr lang="en-US" dirty="0"/>
          </a:p>
        </p:txBody>
      </p:sp>
      <p:pic>
        <p:nvPicPr>
          <p:cNvPr id="8" name="Picture 7">
            <a:extLst>
              <a:ext uri="{FF2B5EF4-FFF2-40B4-BE49-F238E27FC236}">
                <a16:creationId xmlns:a16="http://schemas.microsoft.com/office/drawing/2014/main" id="{390C5EC6-D647-4ADE-95F6-CF400224CA25}"/>
              </a:ext>
            </a:extLst>
          </p:cNvPr>
          <p:cNvPicPr>
            <a:picLocks noChangeAspect="1"/>
          </p:cNvPicPr>
          <p:nvPr/>
        </p:nvPicPr>
        <p:blipFill>
          <a:blip r:embed="rId5"/>
          <a:stretch>
            <a:fillRect/>
          </a:stretch>
        </p:blipFill>
        <p:spPr>
          <a:xfrm>
            <a:off x="2667000" y="3472510"/>
            <a:ext cx="5638800" cy="2807382"/>
          </a:xfrm>
          <a:prstGeom prst="rect">
            <a:avLst/>
          </a:prstGeom>
        </p:spPr>
      </p:pic>
    </p:spTree>
    <p:extLst>
      <p:ext uri="{BB962C8B-B14F-4D97-AF65-F5344CB8AC3E}">
        <p14:creationId xmlns:p14="http://schemas.microsoft.com/office/powerpoint/2010/main" val="348785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7FC0-0751-4FEC-9D17-9E0D12DD3DF8}"/>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890A5AEB-3F83-453C-B79D-9CDD3E51BD32}"/>
              </a:ext>
            </a:extLst>
          </p:cNvPr>
          <p:cNvSpPr>
            <a:spLocks noGrp="1"/>
          </p:cNvSpPr>
          <p:nvPr>
            <p:ph idx="1"/>
          </p:nvPr>
        </p:nvSpPr>
        <p:spPr/>
        <p:txBody>
          <a:bodyPr/>
          <a:lstStyle/>
          <a:p>
            <a:r>
              <a:rPr lang="en-US" dirty="0" err="1"/>
              <a:t>HiForm</a:t>
            </a:r>
            <a:r>
              <a:rPr lang="en-US" dirty="0"/>
              <a:t> </a:t>
            </a:r>
            <a:r>
              <a:rPr lang="en-US" dirty="0">
                <a:hlinkClick r:id="rId2"/>
              </a:rPr>
              <a:t>https://hiform.org</a:t>
            </a:r>
            <a:endParaRPr lang="en-US" dirty="0"/>
          </a:p>
          <a:p>
            <a:pPr lvl="1"/>
            <a:r>
              <a:rPr lang="en-US" dirty="0"/>
              <a:t>High-resolution imagery </a:t>
            </a:r>
          </a:p>
          <a:p>
            <a:pPr lvl="1"/>
            <a:r>
              <a:rPr lang="en-US" dirty="0"/>
              <a:t>Within-year change + near real time change detection</a:t>
            </a:r>
          </a:p>
        </p:txBody>
      </p:sp>
      <p:pic>
        <p:nvPicPr>
          <p:cNvPr id="4" name="Picture 3">
            <a:extLst>
              <a:ext uri="{FF2B5EF4-FFF2-40B4-BE49-F238E27FC236}">
                <a16:creationId xmlns:a16="http://schemas.microsoft.com/office/drawing/2014/main" id="{0DBD7CC1-89C1-44DB-8255-204E88A98CFA}"/>
              </a:ext>
            </a:extLst>
          </p:cNvPr>
          <p:cNvPicPr>
            <a:picLocks noChangeAspect="1"/>
          </p:cNvPicPr>
          <p:nvPr/>
        </p:nvPicPr>
        <p:blipFill>
          <a:blip r:embed="rId3"/>
          <a:stretch>
            <a:fillRect/>
          </a:stretch>
        </p:blipFill>
        <p:spPr>
          <a:xfrm>
            <a:off x="3289120" y="3095368"/>
            <a:ext cx="5403858" cy="3733800"/>
          </a:xfrm>
          <a:prstGeom prst="rect">
            <a:avLst/>
          </a:prstGeom>
        </p:spPr>
      </p:pic>
    </p:spTree>
    <p:extLst>
      <p:ext uri="{BB962C8B-B14F-4D97-AF65-F5344CB8AC3E}">
        <p14:creationId xmlns:p14="http://schemas.microsoft.com/office/powerpoint/2010/main" val="361020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Global Forest Watch </a:t>
            </a:r>
          </a:p>
          <a:p>
            <a:pPr lvl="2"/>
            <a:r>
              <a:rPr lang="en-US" dirty="0">
                <a:hlinkClick r:id="rId3"/>
              </a:rPr>
              <a:t>Image interpretation and machine learning methods </a:t>
            </a:r>
            <a:r>
              <a:rPr lang="en-US" dirty="0"/>
              <a:t>to classify change from Landsat time series. </a:t>
            </a:r>
          </a:p>
        </p:txBody>
      </p:sp>
      <p:pic>
        <p:nvPicPr>
          <p:cNvPr id="5" name="Picture 4">
            <a:extLst>
              <a:ext uri="{FF2B5EF4-FFF2-40B4-BE49-F238E27FC236}">
                <a16:creationId xmlns:a16="http://schemas.microsoft.com/office/drawing/2014/main" id="{B6B175BE-EEB6-4583-AAF3-71A03A6A132B}"/>
              </a:ext>
            </a:extLst>
          </p:cNvPr>
          <p:cNvPicPr>
            <a:picLocks noChangeAspect="1"/>
          </p:cNvPicPr>
          <p:nvPr/>
        </p:nvPicPr>
        <p:blipFill>
          <a:blip r:embed="rId4"/>
          <a:stretch>
            <a:fillRect/>
          </a:stretch>
        </p:blipFill>
        <p:spPr>
          <a:xfrm>
            <a:off x="2229235" y="3048000"/>
            <a:ext cx="5276464" cy="3003361"/>
          </a:xfrm>
          <a:prstGeom prst="rect">
            <a:avLst/>
          </a:prstGeom>
        </p:spPr>
      </p:pic>
      <p:sp>
        <p:nvSpPr>
          <p:cNvPr id="7" name="TextBox 6">
            <a:extLst>
              <a:ext uri="{FF2B5EF4-FFF2-40B4-BE49-F238E27FC236}">
                <a16:creationId xmlns:a16="http://schemas.microsoft.com/office/drawing/2014/main" id="{525B11C1-927D-4050-9C77-D5342BCE40B6}"/>
              </a:ext>
            </a:extLst>
          </p:cNvPr>
          <p:cNvSpPr txBox="1"/>
          <p:nvPr/>
        </p:nvSpPr>
        <p:spPr>
          <a:xfrm>
            <a:off x="4648200" y="6176001"/>
            <a:ext cx="4724400" cy="369332"/>
          </a:xfrm>
          <a:prstGeom prst="rect">
            <a:avLst/>
          </a:prstGeom>
          <a:noFill/>
        </p:spPr>
        <p:txBody>
          <a:bodyPr wrap="square" rtlCol="0">
            <a:spAutoFit/>
          </a:bodyPr>
          <a:lstStyle/>
          <a:p>
            <a:r>
              <a:rPr lang="en-US" dirty="0">
                <a:hlinkClick r:id="rId5"/>
              </a:rPr>
              <a:t>https://www.globalforestwatch.org/</a:t>
            </a:r>
            <a:endParaRPr lang="en-US" dirty="0"/>
          </a:p>
        </p:txBody>
      </p:sp>
    </p:spTree>
    <p:extLst>
      <p:ext uri="{BB962C8B-B14F-4D97-AF65-F5344CB8AC3E}">
        <p14:creationId xmlns:p14="http://schemas.microsoft.com/office/powerpoint/2010/main" val="3535396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70C0"/>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8345</TotalTime>
  <Words>1406</Words>
  <Application>Microsoft Office PowerPoint</Application>
  <PresentationFormat>On-screen Show (4:3)</PresentationFormat>
  <Paragraphs>181</Paragraphs>
  <Slides>26</Slides>
  <Notes>14</Notes>
  <HiddenSlides>8</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Clarity</vt:lpstr>
      <vt:lpstr>Advanced Change Detection -4 LandTrendr, Change Mapping, and Scripting</vt:lpstr>
      <vt:lpstr>Housekeeping</vt:lpstr>
      <vt:lpstr>Course Agenda</vt:lpstr>
      <vt:lpstr>Lecture objectives</vt:lpstr>
      <vt:lpstr>Building LTS Tools</vt:lpstr>
      <vt:lpstr>Time series methods used to support management &amp; conservation</vt:lpstr>
      <vt:lpstr>Time series methods used to support management &amp; conservation</vt:lpstr>
      <vt:lpstr>Time series methods used to support management &amp; conservation</vt:lpstr>
      <vt:lpstr>Time series methods used to support management &amp; conservation</vt:lpstr>
      <vt:lpstr>Time series methods used to support management &amp; conservation</vt:lpstr>
      <vt:lpstr>Time series methods used to support management &amp; conservations</vt:lpstr>
      <vt:lpstr>Learning to Develop in Earth Engine</vt:lpstr>
      <vt:lpstr>Learning to Develop in Earth Engine</vt:lpstr>
      <vt:lpstr>Learning to code – Whiteboard Sessions</vt:lpstr>
      <vt:lpstr>Whiteboard Canvas Layout</vt:lpstr>
      <vt:lpstr>Learning to code - Adapting</vt:lpstr>
      <vt:lpstr>Learning to code - Adapting</vt:lpstr>
      <vt:lpstr>Learning to code</vt:lpstr>
      <vt:lpstr>Learning to code</vt:lpstr>
      <vt:lpstr>Learning to code - Practice</vt:lpstr>
      <vt:lpstr>Additional Resources</vt:lpstr>
      <vt:lpstr>Back to change analysis with LT-GEE!</vt:lpstr>
      <vt:lpstr>Exercises for today</vt:lpstr>
      <vt:lpstr>Demo and exercise steps</vt:lpstr>
      <vt:lpstr>Demo</vt:lpstr>
      <vt:lpstr>Conclusion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Mccallum, Kimberly - FS, SALT LAKE CITY, UT</cp:lastModifiedBy>
  <cp:revision>56</cp:revision>
  <dcterms:created xsi:type="dcterms:W3CDTF">2015-04-03T20:09:37Z</dcterms:created>
  <dcterms:modified xsi:type="dcterms:W3CDTF">2020-08-24T18:21:34Z</dcterms:modified>
</cp:coreProperties>
</file>