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7"/>
  </p:notesMasterIdLst>
  <p:sldIdLst>
    <p:sldId id="256" r:id="rId2"/>
    <p:sldId id="401" r:id="rId3"/>
    <p:sldId id="402" r:id="rId4"/>
    <p:sldId id="400" r:id="rId5"/>
    <p:sldId id="372" r:id="rId6"/>
    <p:sldId id="373" r:id="rId7"/>
    <p:sldId id="374" r:id="rId8"/>
    <p:sldId id="375" r:id="rId9"/>
    <p:sldId id="376" r:id="rId10"/>
    <p:sldId id="377" r:id="rId11"/>
    <p:sldId id="378" r:id="rId12"/>
    <p:sldId id="379" r:id="rId13"/>
    <p:sldId id="380" r:id="rId14"/>
    <p:sldId id="381" r:id="rId15"/>
    <p:sldId id="3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6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61" autoAdjust="0"/>
    <p:restoredTop sz="61367" autoAdjust="0"/>
  </p:normalViewPr>
  <p:slideViewPr>
    <p:cSldViewPr>
      <p:cViewPr varScale="1">
        <p:scale>
          <a:sx n="50" d="100"/>
          <a:sy n="50" d="100"/>
        </p:scale>
        <p:origin x="888" y="4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493E82-41A1-4534-AEA2-AFEEA0BC7C6A}" type="datetimeFigureOut">
              <a:rPr lang="en-US" smtClean="0"/>
              <a:t>11/15/2020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594ADE-05F9-4BBD-8A5B-D87EACD0C437}" type="slidenum">
              <a:rPr lang="en-US" smtClean="0"/>
              <a:t>‹#›</a:t>
            </a:fld>
            <a:endParaRPr lang="en-US"/>
          </a:p>
        </p:txBody>
      </p:sp>
    </p:spTree>
    <p:extLst>
      <p:ext uri="{BB962C8B-B14F-4D97-AF65-F5344CB8AC3E}">
        <p14:creationId xmlns:p14="http://schemas.microsoft.com/office/powerpoint/2010/main" val="257574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94ADE-05F9-4BBD-8A5B-D87EACD0C437}" type="slidenum">
              <a:rPr lang="en-US" smtClean="0"/>
              <a:t>4</a:t>
            </a:fld>
            <a:endParaRPr lang="en-US"/>
          </a:p>
        </p:txBody>
      </p:sp>
    </p:spTree>
    <p:extLst>
      <p:ext uri="{BB962C8B-B14F-4D97-AF65-F5344CB8AC3E}">
        <p14:creationId xmlns:p14="http://schemas.microsoft.com/office/powerpoint/2010/main" val="3428445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43B4E-A09C-4310-8BE7-4852B7FF6DE8}" type="slidenum">
              <a:rPr lang="en-US" smtClean="0"/>
              <a:t>5</a:t>
            </a:fld>
            <a:endParaRPr lang="en-US"/>
          </a:p>
        </p:txBody>
      </p:sp>
    </p:spTree>
    <p:extLst>
      <p:ext uri="{BB962C8B-B14F-4D97-AF65-F5344CB8AC3E}">
        <p14:creationId xmlns:p14="http://schemas.microsoft.com/office/powerpoint/2010/main" val="1606998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Three different components, constantly in different positions, and that effects the quality of the reflectance in the image </a:t>
            </a:r>
          </a:p>
          <a:p>
            <a:pPr lvl="0"/>
            <a:r>
              <a:rPr lang="en-US" sz="1200" kern="1200" dirty="0">
                <a:solidFill>
                  <a:schemeClr val="tx1"/>
                </a:solidFill>
                <a:effectLst/>
                <a:latin typeface="+mn-lt"/>
                <a:ea typeface="+mn-ea"/>
                <a:cs typeface="+mn-cs"/>
              </a:rPr>
              <a:t>All images collected come with metadata that include</a:t>
            </a:r>
          </a:p>
          <a:p>
            <a:pPr lvl="1"/>
            <a:r>
              <a:rPr lang="en-US" sz="1200" kern="1200" dirty="0">
                <a:solidFill>
                  <a:schemeClr val="tx1"/>
                </a:solidFill>
                <a:effectLst/>
                <a:latin typeface="+mn-lt"/>
                <a:ea typeface="+mn-ea"/>
                <a:cs typeface="+mn-cs"/>
              </a:rPr>
              <a:t>Image date</a:t>
            </a:r>
          </a:p>
          <a:p>
            <a:pPr lvl="1"/>
            <a:r>
              <a:rPr lang="en-US" sz="1200" kern="1200" dirty="0">
                <a:solidFill>
                  <a:schemeClr val="tx1"/>
                </a:solidFill>
                <a:effectLst/>
                <a:latin typeface="+mn-lt"/>
                <a:ea typeface="+mn-ea"/>
                <a:cs typeface="+mn-cs"/>
              </a:rPr>
              <a:t>Time of day</a:t>
            </a:r>
          </a:p>
          <a:p>
            <a:pPr lvl="1"/>
            <a:r>
              <a:rPr lang="en-US" sz="1200" kern="1200" dirty="0">
                <a:solidFill>
                  <a:schemeClr val="tx1"/>
                </a:solidFill>
                <a:effectLst/>
                <a:latin typeface="+mn-lt"/>
                <a:ea typeface="+mn-ea"/>
                <a:cs typeface="+mn-cs"/>
              </a:rPr>
              <a:t>Other sensor information</a:t>
            </a:r>
          </a:p>
          <a:p>
            <a:pPr lvl="0"/>
            <a:r>
              <a:rPr lang="en-US" sz="1200" kern="1200" dirty="0">
                <a:solidFill>
                  <a:schemeClr val="tx1"/>
                </a:solidFill>
                <a:effectLst/>
                <a:latin typeface="+mn-lt"/>
                <a:ea typeface="+mn-ea"/>
                <a:cs typeface="+mn-cs"/>
              </a:rPr>
              <a:t>All of these affect the reflectance </a:t>
            </a:r>
          </a:p>
          <a:p>
            <a:pPr lvl="0"/>
            <a:r>
              <a:rPr lang="en-US" sz="1200" kern="1200" dirty="0">
                <a:solidFill>
                  <a:schemeClr val="tx1"/>
                </a:solidFill>
                <a:effectLst/>
                <a:latin typeface="+mn-lt"/>
                <a:ea typeface="+mn-ea"/>
                <a:cs typeface="+mn-cs"/>
              </a:rPr>
              <a:t>So we need to calculate</a:t>
            </a:r>
          </a:p>
          <a:p>
            <a:pPr lvl="1"/>
            <a:r>
              <a:rPr lang="en-US" sz="1200" kern="1200" dirty="0">
                <a:solidFill>
                  <a:schemeClr val="tx1"/>
                </a:solidFill>
                <a:effectLst/>
                <a:latin typeface="+mn-lt"/>
                <a:ea typeface="+mn-ea"/>
                <a:cs typeface="+mn-cs"/>
              </a:rPr>
              <a:t>Distance of earth from sun, based on the day of the year / </a:t>
            </a:r>
            <a:r>
              <a:rPr lang="en-US" sz="1200" kern="1200" dirty="0" err="1">
                <a:solidFill>
                  <a:schemeClr val="tx1"/>
                </a:solidFill>
                <a:effectLst/>
                <a:latin typeface="+mn-lt"/>
                <a:ea typeface="+mn-ea"/>
                <a:cs typeface="+mn-cs"/>
              </a:rPr>
              <a:t>julian</a:t>
            </a:r>
            <a:r>
              <a:rPr lang="en-US" sz="1200" kern="1200" dirty="0">
                <a:solidFill>
                  <a:schemeClr val="tx1"/>
                </a:solidFill>
                <a:effectLst/>
                <a:latin typeface="+mn-lt"/>
                <a:ea typeface="+mn-ea"/>
                <a:cs typeface="+mn-cs"/>
              </a:rPr>
              <a:t> day</a:t>
            </a:r>
          </a:p>
          <a:p>
            <a:pPr lvl="2"/>
            <a:r>
              <a:rPr lang="en-US" sz="1200" kern="1200" dirty="0">
                <a:solidFill>
                  <a:schemeClr val="tx1"/>
                </a:solidFill>
                <a:effectLst/>
                <a:latin typeface="+mn-lt"/>
                <a:ea typeface="+mn-ea"/>
                <a:cs typeface="+mn-cs"/>
              </a:rPr>
              <a:t>Lots of lookup tables for this</a:t>
            </a:r>
          </a:p>
          <a:p>
            <a:pPr lvl="1"/>
            <a:r>
              <a:rPr lang="en-US" sz="1200" kern="1200" dirty="0">
                <a:solidFill>
                  <a:schemeClr val="tx1"/>
                </a:solidFill>
                <a:effectLst/>
                <a:latin typeface="+mn-lt"/>
                <a:ea typeface="+mn-ea"/>
                <a:cs typeface="+mn-cs"/>
              </a:rPr>
              <a:t>Solar incident angles and sensor position are included in metadata</a:t>
            </a:r>
          </a:p>
          <a:p>
            <a:pPr lvl="0"/>
            <a:r>
              <a:rPr lang="en-US" sz="1200" kern="1200" dirty="0">
                <a:solidFill>
                  <a:schemeClr val="tx1"/>
                </a:solidFill>
                <a:effectLst/>
                <a:latin typeface="+mn-lt"/>
                <a:ea typeface="+mn-ea"/>
                <a:cs typeface="+mn-cs"/>
              </a:rPr>
              <a:t>You don’t have to do any of this yourself, these corrections and pre-processing are all done on the back end. </a:t>
            </a:r>
          </a:p>
          <a:p>
            <a:pPr lvl="1"/>
            <a:r>
              <a:rPr lang="en-US" sz="1200" kern="1200" dirty="0">
                <a:solidFill>
                  <a:schemeClr val="tx1"/>
                </a:solidFill>
                <a:effectLst/>
                <a:latin typeface="+mn-lt"/>
                <a:ea typeface="+mn-ea"/>
                <a:cs typeface="+mn-cs"/>
              </a:rPr>
              <a:t>But: still important to understand that they’re happening!</a:t>
            </a:r>
          </a:p>
          <a:p>
            <a:endParaRPr lang="en-US" dirty="0"/>
          </a:p>
        </p:txBody>
      </p:sp>
      <p:sp>
        <p:nvSpPr>
          <p:cNvPr id="4" name="Slide Number Placeholder 3"/>
          <p:cNvSpPr>
            <a:spLocks noGrp="1"/>
          </p:cNvSpPr>
          <p:nvPr>
            <p:ph type="sldNum" sz="quarter" idx="10"/>
          </p:nvPr>
        </p:nvSpPr>
        <p:spPr/>
        <p:txBody>
          <a:bodyPr/>
          <a:lstStyle/>
          <a:p>
            <a:fld id="{D5843B4E-A09C-4310-8BE7-4852B7FF6DE8}" type="slidenum">
              <a:rPr lang="en-US" smtClean="0"/>
              <a:t>6</a:t>
            </a:fld>
            <a:endParaRPr lang="en-US"/>
          </a:p>
        </p:txBody>
      </p:sp>
    </p:spTree>
    <p:extLst>
      <p:ext uri="{BB962C8B-B14F-4D97-AF65-F5344CB8AC3E}">
        <p14:creationId xmlns:p14="http://schemas.microsoft.com/office/powerpoint/2010/main" val="4143393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When we get imagery data, it comes in digital numbers, or DNs</a:t>
            </a:r>
          </a:p>
          <a:p>
            <a:pPr lvl="1"/>
            <a:r>
              <a:rPr lang="en-US" sz="1200" kern="1200" dirty="0" err="1">
                <a:solidFill>
                  <a:schemeClr val="tx1"/>
                </a:solidFill>
                <a:effectLst/>
                <a:latin typeface="+mn-lt"/>
                <a:ea typeface="+mn-ea"/>
                <a:cs typeface="+mn-cs"/>
              </a:rPr>
              <a:t>Eg.</a:t>
            </a:r>
            <a:r>
              <a:rPr lang="en-US" sz="1200" kern="1200" dirty="0">
                <a:solidFill>
                  <a:schemeClr val="tx1"/>
                </a:solidFill>
                <a:effectLst/>
                <a:latin typeface="+mn-lt"/>
                <a:ea typeface="+mn-ea"/>
                <a:cs typeface="+mn-cs"/>
              </a:rPr>
              <a:t> Landsat is 8-bit data = 2^8 = 256 different values</a:t>
            </a:r>
          </a:p>
          <a:p>
            <a:pPr lvl="1"/>
            <a:r>
              <a:rPr lang="en-US" sz="1200" kern="1200" dirty="0">
                <a:solidFill>
                  <a:schemeClr val="tx1"/>
                </a:solidFill>
                <a:effectLst/>
                <a:latin typeface="+mn-lt"/>
                <a:ea typeface="+mn-ea"/>
                <a:cs typeface="+mn-cs"/>
              </a:rPr>
              <a:t>DNs are unitless information – contextual, but don’t apply magnitude</a:t>
            </a:r>
          </a:p>
          <a:p>
            <a:pPr lvl="2"/>
            <a:r>
              <a:rPr lang="en-US" sz="1200" kern="1200" dirty="0" err="1">
                <a:solidFill>
                  <a:schemeClr val="tx1"/>
                </a:solidFill>
                <a:effectLst/>
                <a:latin typeface="+mn-lt"/>
                <a:ea typeface="+mn-ea"/>
                <a:cs typeface="+mn-cs"/>
              </a:rPr>
              <a:t>Eg</a:t>
            </a:r>
            <a:r>
              <a:rPr lang="en-US" sz="1200" kern="1200" dirty="0">
                <a:solidFill>
                  <a:schemeClr val="tx1"/>
                </a:solidFill>
                <a:effectLst/>
                <a:latin typeface="+mn-lt"/>
                <a:ea typeface="+mn-ea"/>
                <a:cs typeface="+mn-cs"/>
              </a:rPr>
              <a:t>, colder than yesterday—but doesn’t tell you degrees</a:t>
            </a:r>
          </a:p>
          <a:p>
            <a:pPr lvl="1"/>
            <a:r>
              <a:rPr lang="en-US" sz="1200" kern="1200" dirty="0">
                <a:solidFill>
                  <a:schemeClr val="tx1"/>
                </a:solidFill>
                <a:effectLst/>
                <a:latin typeface="+mn-lt"/>
                <a:ea typeface="+mn-ea"/>
                <a:cs typeface="+mn-cs"/>
              </a:rPr>
              <a:t>DNs are converted to Radiance, refers to amount of energy. Then convert to reflectance and top-of-atmosphere reflectance – which record the actual magnitude of energy that is being recorded</a:t>
            </a:r>
          </a:p>
          <a:p>
            <a:pPr lvl="2"/>
            <a:r>
              <a:rPr lang="en-US" sz="1200" kern="1200" dirty="0">
                <a:solidFill>
                  <a:schemeClr val="tx1"/>
                </a:solidFill>
                <a:effectLst/>
                <a:latin typeface="+mn-lt"/>
                <a:ea typeface="+mn-ea"/>
                <a:cs typeface="+mn-cs"/>
              </a:rPr>
              <a:t>TOA – removes all atmospheric effects</a:t>
            </a:r>
          </a:p>
          <a:p>
            <a:pPr lvl="2"/>
            <a:r>
              <a:rPr lang="en-US" sz="1200" kern="1200" dirty="0">
                <a:solidFill>
                  <a:schemeClr val="tx1"/>
                </a:solidFill>
                <a:effectLst/>
                <a:latin typeface="+mn-lt"/>
                <a:ea typeface="+mn-ea"/>
                <a:cs typeface="+mn-cs"/>
              </a:rPr>
              <a:t>Compared to surface reflectance, which does include atmospheric effects</a:t>
            </a:r>
          </a:p>
          <a:p>
            <a:pPr lvl="0"/>
            <a:r>
              <a:rPr lang="en-US" sz="1200" kern="1200" dirty="0">
                <a:solidFill>
                  <a:schemeClr val="tx1"/>
                </a:solidFill>
                <a:effectLst/>
                <a:latin typeface="+mn-lt"/>
                <a:ea typeface="+mn-ea"/>
                <a:cs typeface="+mn-cs"/>
              </a:rPr>
              <a:t>Behind the scenes, Google Earth Engine uses these parameters to do this pre-processing</a:t>
            </a:r>
            <a:endParaRPr lang="en-US" dirty="0"/>
          </a:p>
          <a:p>
            <a:pPr marL="0" lvl="2" defTabSz="923761">
              <a:defRPr/>
            </a:pPr>
            <a:endParaRPr lang="en-US" dirty="0"/>
          </a:p>
          <a:p>
            <a:pPr marL="0" lvl="2" defTabSz="923761">
              <a:defRPr/>
            </a:pPr>
            <a:r>
              <a:rPr lang="en-US" dirty="0"/>
              <a:t>TOA – take</a:t>
            </a:r>
            <a:r>
              <a:rPr lang="en-US" baseline="0" dirty="0"/>
              <a:t>s into account the previously mentioned factors and normalizes them to the same scale – reflectance…</a:t>
            </a:r>
          </a:p>
          <a:p>
            <a:pPr marL="0" lvl="2" defTabSz="923761">
              <a:defRPr/>
            </a:pPr>
            <a:r>
              <a:rPr lang="en-US" dirty="0"/>
              <a:t>Sensor calibration</a:t>
            </a:r>
            <a:r>
              <a:rPr lang="en-US" baseline="0" dirty="0"/>
              <a:t> coefficients:</a:t>
            </a:r>
            <a:r>
              <a:rPr lang="en-US" dirty="0"/>
              <a:t> gain, bias</a:t>
            </a:r>
          </a:p>
          <a:p>
            <a:pPr marL="0" lvl="2" defTabSz="923761">
              <a:defRPr/>
            </a:pPr>
            <a:r>
              <a:rPr lang="en-US" baseline="0" dirty="0"/>
              <a:t>sensor specific, differences between how hardware records intensity of radiation…  ask your local engineer </a:t>
            </a:r>
            <a:endParaRPr lang="en-US" dirty="0"/>
          </a:p>
          <a:p>
            <a:pPr marL="0" lvl="2" defTabSz="923761">
              <a:defRPr/>
            </a:pPr>
            <a:r>
              <a:rPr lang="en-US" baseline="0" dirty="0"/>
              <a:t>Gain = is a multiplier</a:t>
            </a:r>
          </a:p>
          <a:p>
            <a:pPr marL="0" lvl="2" defTabSz="923761">
              <a:defRPr/>
            </a:pPr>
            <a:r>
              <a:rPr lang="en-US" baseline="0" dirty="0"/>
              <a:t>Bias =  is a shift (plus or minus)</a:t>
            </a:r>
          </a:p>
          <a:p>
            <a:pPr marL="0" lvl="2" defTabSz="923761">
              <a:defRPr/>
            </a:pPr>
            <a:endParaRPr lang="en-US" baseline="0" dirty="0"/>
          </a:p>
          <a:p>
            <a:pPr marL="0" lvl="2" defTabSz="923761">
              <a:defRPr/>
            </a:pPr>
            <a:r>
              <a:rPr lang="en-US" baseline="0" dirty="0"/>
              <a:t>Mean solar </a:t>
            </a:r>
            <a:r>
              <a:rPr lang="en-US" baseline="0" dirty="0" err="1"/>
              <a:t>exo</a:t>
            </a:r>
            <a:r>
              <a:rPr lang="en-US" baseline="0" dirty="0"/>
              <a:t>-atmospheric irradiance – The irradiance from the sun at the top of the earth’s atmosphere… sun puts out a certain amount of power and… </a:t>
            </a:r>
          </a:p>
          <a:p>
            <a:pPr marL="0" lvl="2" defTabSz="923761">
              <a:defRPr/>
            </a:pPr>
            <a:r>
              <a:rPr lang="en-US" baseline="0" dirty="0"/>
              <a:t>There are different </a:t>
            </a:r>
            <a:r>
              <a:rPr lang="en-US" baseline="0" dirty="0" err="1"/>
              <a:t>ccalculations</a:t>
            </a:r>
            <a:r>
              <a:rPr lang="en-US" baseline="0" dirty="0"/>
              <a:t> for that but we use one from </a:t>
            </a:r>
            <a:r>
              <a:rPr lang="en-US" baseline="0" dirty="0" err="1"/>
              <a:t>Thuillier</a:t>
            </a:r>
            <a:r>
              <a:rPr lang="en-US" baseline="0" dirty="0"/>
              <a:t> et al 2003</a:t>
            </a:r>
          </a:p>
          <a:p>
            <a:pPr marL="0" lvl="2" defTabSz="923761">
              <a:defRPr/>
            </a:pPr>
            <a:r>
              <a:rPr lang="en-US" baseline="0" dirty="0"/>
              <a:t>All the metadata reports include solar elevation but what you need is solar zenith… which is 90-solar elevation (watch your units- radians </a:t>
            </a:r>
            <a:r>
              <a:rPr lang="en-US" baseline="0" dirty="0" err="1"/>
              <a:t>vs</a:t>
            </a:r>
            <a:r>
              <a:rPr lang="en-US" baseline="0" dirty="0"/>
              <a:t> degrees)</a:t>
            </a:r>
            <a:endParaRPr lang="en-US" dirty="0"/>
          </a:p>
        </p:txBody>
      </p:sp>
      <p:sp>
        <p:nvSpPr>
          <p:cNvPr id="4" name="Slide Number Placeholder 3"/>
          <p:cNvSpPr>
            <a:spLocks noGrp="1"/>
          </p:cNvSpPr>
          <p:nvPr>
            <p:ph type="sldNum" sz="quarter" idx="10"/>
          </p:nvPr>
        </p:nvSpPr>
        <p:spPr/>
        <p:txBody>
          <a:bodyPr/>
          <a:lstStyle/>
          <a:p>
            <a:fld id="{D5843B4E-A09C-4310-8BE7-4852B7FF6DE8}" type="slidenum">
              <a:rPr lang="en-US" smtClean="0"/>
              <a:t>7</a:t>
            </a:fld>
            <a:endParaRPr lang="en-US"/>
          </a:p>
        </p:txBody>
      </p:sp>
    </p:spTree>
    <p:extLst>
      <p:ext uri="{BB962C8B-B14F-4D97-AF65-F5344CB8AC3E}">
        <p14:creationId xmlns:p14="http://schemas.microsoft.com/office/powerpoint/2010/main" val="3532860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23761">
              <a:defRPr/>
            </a:pPr>
            <a:r>
              <a:rPr lang="en-US" dirty="0"/>
              <a:t>Scattered</a:t>
            </a:r>
            <a:r>
              <a:rPr lang="en-US" baseline="0" dirty="0"/>
              <a:t>, absorbed or transmitted d</a:t>
            </a:r>
            <a:r>
              <a:rPr lang="en-US" dirty="0"/>
              <a:t>epending on EM wavelength, atmospheric path length and atmospheric conditions</a:t>
            </a:r>
          </a:p>
          <a:p>
            <a:pPr marL="0" lvl="2" defTabSz="923761">
              <a:defRPr/>
            </a:pPr>
            <a:endParaRPr lang="en-US" dirty="0"/>
          </a:p>
          <a:p>
            <a:pPr marL="0" lvl="2" defTabSz="923761">
              <a:defRPr/>
            </a:pPr>
            <a:r>
              <a:rPr lang="en-US" dirty="0"/>
              <a:t>Atmospheric scatter adds brightness to a scene and to compensate,</a:t>
            </a:r>
            <a:r>
              <a:rPr lang="en-US" baseline="0" dirty="0"/>
              <a:t> we will subtract brightness from the scene.  </a:t>
            </a:r>
          </a:p>
          <a:p>
            <a:pPr marL="0" lvl="2" defTabSz="923761">
              <a:defRPr/>
            </a:pPr>
            <a:r>
              <a:rPr lang="en-US" i="1" dirty="0">
                <a:solidFill>
                  <a:srgbClr val="FFFF99"/>
                </a:solidFill>
              </a:rPr>
              <a:t>For change detection, it may be most robust to correct imagery to surface reflectance by compensating for atmospheric effects.  </a:t>
            </a:r>
            <a:endParaRPr lang="en-US" dirty="0"/>
          </a:p>
          <a:p>
            <a:pPr marL="0" lvl="2" defTabSz="923761">
              <a:defRPr/>
            </a:pPr>
            <a:endParaRPr lang="en-US" dirty="0"/>
          </a:p>
          <a:p>
            <a:endParaRPr lang="en-US" dirty="0"/>
          </a:p>
        </p:txBody>
      </p:sp>
      <p:sp>
        <p:nvSpPr>
          <p:cNvPr id="4" name="Slide Number Placeholder 3"/>
          <p:cNvSpPr>
            <a:spLocks noGrp="1"/>
          </p:cNvSpPr>
          <p:nvPr>
            <p:ph type="sldNum" sz="quarter" idx="10"/>
          </p:nvPr>
        </p:nvSpPr>
        <p:spPr/>
        <p:txBody>
          <a:bodyPr/>
          <a:lstStyle/>
          <a:p>
            <a:fld id="{D5843B4E-A09C-4310-8BE7-4852B7FF6DE8}" type="slidenum">
              <a:rPr lang="en-US" smtClean="0"/>
              <a:t>8</a:t>
            </a:fld>
            <a:endParaRPr lang="en-US"/>
          </a:p>
        </p:txBody>
      </p:sp>
    </p:spTree>
    <p:extLst>
      <p:ext uri="{BB962C8B-B14F-4D97-AF65-F5344CB8AC3E}">
        <p14:creationId xmlns:p14="http://schemas.microsoft.com/office/powerpoint/2010/main" val="301534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approaches for change detection:  </a:t>
            </a:r>
          </a:p>
          <a:p>
            <a:r>
              <a:rPr lang="en-US" dirty="0"/>
              <a:t>Atmospheric correction:</a:t>
            </a:r>
            <a:r>
              <a:rPr lang="en-US" baseline="0" dirty="0"/>
              <a:t>  histogram minimum involves calculating stats for </a:t>
            </a:r>
            <a:r>
              <a:rPr lang="en-US" baseline="0" dirty="0" err="1"/>
              <a:t>eac</a:t>
            </a:r>
            <a:r>
              <a:rPr lang="en-US" dirty="0" err="1"/>
              <a:t>Try</a:t>
            </a:r>
            <a:r>
              <a:rPr lang="en-US" baseline="0" dirty="0"/>
              <a:t> to remove the effects of the atmosphere or simply normalize one image to the other (slave image and reference image) </a:t>
            </a:r>
          </a:p>
          <a:p>
            <a:r>
              <a:rPr lang="en-US" baseline="0" dirty="0"/>
              <a:t>These are just a</a:t>
            </a:r>
          </a:p>
          <a:p>
            <a:endParaRPr lang="en-US" baseline="0" dirty="0"/>
          </a:p>
          <a:p>
            <a:r>
              <a:rPr lang="en-US" sz="1200" kern="1200" dirty="0">
                <a:solidFill>
                  <a:schemeClr val="tx1"/>
                </a:solidFill>
                <a:effectLst/>
                <a:latin typeface="+mn-lt"/>
                <a:ea typeface="+mn-ea"/>
                <a:cs typeface="+mn-cs"/>
              </a:rPr>
              <a:t>Surface reflectance correction methods</a:t>
            </a:r>
          </a:p>
          <a:p>
            <a:pPr lvl="0"/>
            <a:r>
              <a:rPr lang="en-US" sz="1200" kern="1200" dirty="0">
                <a:solidFill>
                  <a:schemeClr val="tx1"/>
                </a:solidFill>
                <a:effectLst/>
                <a:latin typeface="+mn-lt"/>
                <a:ea typeface="+mn-ea"/>
                <a:cs typeface="+mn-cs"/>
              </a:rPr>
              <a:t>Dark object subtraction </a:t>
            </a:r>
          </a:p>
          <a:p>
            <a:pPr lvl="1"/>
            <a:r>
              <a:rPr lang="en-US" sz="1200" kern="1200" dirty="0">
                <a:solidFill>
                  <a:schemeClr val="tx1"/>
                </a:solidFill>
                <a:effectLst/>
                <a:latin typeface="+mn-lt"/>
                <a:ea typeface="+mn-ea"/>
                <a:cs typeface="+mn-cs"/>
              </a:rPr>
              <a:t>Straightforward, more common</a:t>
            </a:r>
          </a:p>
          <a:p>
            <a:pPr lvl="0"/>
            <a:r>
              <a:rPr lang="en-US" sz="1200" kern="1200" dirty="0">
                <a:solidFill>
                  <a:schemeClr val="tx1"/>
                </a:solidFill>
                <a:effectLst/>
                <a:latin typeface="+mn-lt"/>
                <a:ea typeface="+mn-ea"/>
                <a:cs typeface="+mn-cs"/>
              </a:rPr>
              <a:t>Atmospheric modeling</a:t>
            </a:r>
          </a:p>
          <a:p>
            <a:pPr lvl="1"/>
            <a:r>
              <a:rPr lang="en-US" sz="1200" kern="1200" dirty="0">
                <a:solidFill>
                  <a:schemeClr val="tx1"/>
                </a:solidFill>
                <a:effectLst/>
                <a:latin typeface="+mn-lt"/>
                <a:ea typeface="+mn-ea"/>
                <a:cs typeface="+mn-cs"/>
              </a:rPr>
              <a:t>Complex—requires atmospheric data for the time and location where the image was required</a:t>
            </a:r>
          </a:p>
          <a:p>
            <a:pPr lvl="0"/>
            <a:r>
              <a:rPr lang="en-US" sz="1200" kern="1200" dirty="0">
                <a:solidFill>
                  <a:schemeClr val="tx1"/>
                </a:solidFill>
                <a:effectLst/>
                <a:latin typeface="+mn-lt"/>
                <a:ea typeface="+mn-ea"/>
                <a:cs typeface="+mn-cs"/>
              </a:rPr>
              <a:t>Image to image </a:t>
            </a:r>
          </a:p>
          <a:p>
            <a:pPr lvl="1"/>
            <a:r>
              <a:rPr lang="en-US" sz="1200" kern="1200" dirty="0">
                <a:solidFill>
                  <a:schemeClr val="tx1"/>
                </a:solidFill>
                <a:effectLst/>
                <a:latin typeface="+mn-lt"/>
                <a:ea typeface="+mn-ea"/>
                <a:cs typeface="+mn-cs"/>
              </a:rPr>
              <a:t>Comparing one image to another that were collected in the same area</a:t>
            </a:r>
          </a:p>
          <a:p>
            <a:pPr lvl="1"/>
            <a:r>
              <a:rPr lang="en-US" sz="1200" kern="1200" dirty="0">
                <a:solidFill>
                  <a:schemeClr val="tx1"/>
                </a:solidFill>
                <a:effectLst/>
                <a:latin typeface="+mn-lt"/>
                <a:ea typeface="+mn-ea"/>
                <a:cs typeface="+mn-cs"/>
              </a:rPr>
              <a:t>Basically, want to use linear regressions to make the images match each other</a:t>
            </a:r>
          </a:p>
          <a:p>
            <a:r>
              <a:rPr lang="en-US" baseline="0" dirty="0"/>
              <a:t> few examples… </a:t>
            </a:r>
            <a:endParaRPr lang="en-US" dirty="0"/>
          </a:p>
        </p:txBody>
      </p:sp>
      <p:sp>
        <p:nvSpPr>
          <p:cNvPr id="4" name="Slide Number Placeholder 3"/>
          <p:cNvSpPr>
            <a:spLocks noGrp="1"/>
          </p:cNvSpPr>
          <p:nvPr>
            <p:ph type="sldNum" sz="quarter" idx="10"/>
          </p:nvPr>
        </p:nvSpPr>
        <p:spPr/>
        <p:txBody>
          <a:bodyPr/>
          <a:lstStyle/>
          <a:p>
            <a:fld id="{D5843B4E-A09C-4310-8BE7-4852B7FF6DE8}" type="slidenum">
              <a:rPr lang="en-US" smtClean="0"/>
              <a:t>9</a:t>
            </a:fld>
            <a:endParaRPr lang="en-US"/>
          </a:p>
        </p:txBody>
      </p:sp>
    </p:spTree>
    <p:extLst>
      <p:ext uri="{BB962C8B-B14F-4D97-AF65-F5344CB8AC3E}">
        <p14:creationId xmlns:p14="http://schemas.microsoft.com/office/powerpoint/2010/main" val="3617028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3761">
              <a:defRPr/>
            </a:pPr>
            <a:r>
              <a:rPr lang="en-US" sz="1600" dirty="0"/>
              <a:t>Theoretically should have zero reflectance </a:t>
            </a:r>
          </a:p>
          <a:p>
            <a:endParaRPr lang="en-US" dirty="0"/>
          </a:p>
          <a:p>
            <a:r>
              <a:rPr lang="en-US" dirty="0"/>
              <a:t>Done for</a:t>
            </a:r>
            <a:r>
              <a:rPr lang="en-US" baseline="0" dirty="0"/>
              <a:t> each band</a:t>
            </a:r>
          </a:p>
          <a:p>
            <a:endParaRPr lang="en-US" baseline="0" dirty="0"/>
          </a:p>
          <a:p>
            <a:pPr lvl="0"/>
            <a:r>
              <a:rPr lang="en-US" sz="1200" kern="1200" dirty="0">
                <a:solidFill>
                  <a:schemeClr val="tx1"/>
                </a:solidFill>
                <a:effectLst/>
                <a:latin typeface="+mn-lt"/>
                <a:ea typeface="+mn-ea"/>
                <a:cs typeface="+mn-cs"/>
              </a:rPr>
              <a:t>Operates under the premise that dark objects absorb all light, should have a reflectance close to 0</a:t>
            </a:r>
          </a:p>
          <a:p>
            <a:pPr lvl="1"/>
            <a:r>
              <a:rPr lang="en-US" sz="1200" kern="1200" dirty="0">
                <a:solidFill>
                  <a:schemeClr val="tx1"/>
                </a:solidFill>
                <a:effectLst/>
                <a:latin typeface="+mn-lt"/>
                <a:ea typeface="+mn-ea"/>
                <a:cs typeface="+mn-cs"/>
              </a:rPr>
              <a:t>So if you looked at the reflectance, it should be close to zero across all bands for each pixels</a:t>
            </a:r>
          </a:p>
          <a:p>
            <a:pPr lvl="1"/>
            <a:r>
              <a:rPr lang="en-US" sz="1200" kern="1200" dirty="0">
                <a:solidFill>
                  <a:schemeClr val="tx1"/>
                </a:solidFill>
                <a:effectLst/>
                <a:latin typeface="+mn-lt"/>
                <a:ea typeface="+mn-ea"/>
                <a:cs typeface="+mn-cs"/>
              </a:rPr>
              <a:t>If the reflectance is higher, you can subtract that increased value from the other reflectance values that you obtain—assuming that those higher values are due to atmospheric effects, so by subtracting them, you subtract out the effects</a:t>
            </a:r>
          </a:p>
          <a:p>
            <a:pPr lvl="1"/>
            <a:r>
              <a:rPr lang="en-US" sz="1200" kern="1200" dirty="0">
                <a:solidFill>
                  <a:schemeClr val="tx1"/>
                </a:solidFill>
                <a:effectLst/>
                <a:latin typeface="+mn-lt"/>
                <a:ea typeface="+mn-ea"/>
                <a:cs typeface="+mn-cs"/>
              </a:rPr>
              <a:t>Not perfectly accurate because dark bodies get brighter when there are atmospheric effects, and bright things get darker when there are atmospheric effects</a:t>
            </a:r>
          </a:p>
          <a:p>
            <a:endParaRPr lang="en-US" dirty="0"/>
          </a:p>
        </p:txBody>
      </p:sp>
      <p:sp>
        <p:nvSpPr>
          <p:cNvPr id="4" name="Slide Number Placeholder 3"/>
          <p:cNvSpPr>
            <a:spLocks noGrp="1"/>
          </p:cNvSpPr>
          <p:nvPr>
            <p:ph type="sldNum" sz="quarter" idx="10"/>
          </p:nvPr>
        </p:nvSpPr>
        <p:spPr/>
        <p:txBody>
          <a:bodyPr/>
          <a:lstStyle/>
          <a:p>
            <a:fld id="{D5843B4E-A09C-4310-8BE7-4852B7FF6DE8}" type="slidenum">
              <a:rPr lang="en-US" smtClean="0"/>
              <a:t>10</a:t>
            </a:fld>
            <a:endParaRPr lang="en-US"/>
          </a:p>
        </p:txBody>
      </p:sp>
    </p:spTree>
    <p:extLst>
      <p:ext uri="{BB962C8B-B14F-4D97-AF65-F5344CB8AC3E}">
        <p14:creationId xmlns:p14="http://schemas.microsoft.com/office/powerpoint/2010/main" val="2509143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Remove clouds and their shadows</a:t>
            </a:r>
          </a:p>
          <a:p>
            <a:pPr lvl="0"/>
            <a:r>
              <a:rPr lang="en-US" sz="1200" kern="1200" dirty="0">
                <a:solidFill>
                  <a:schemeClr val="tx1"/>
                </a:solidFill>
                <a:effectLst/>
                <a:latin typeface="+mn-lt"/>
                <a:ea typeface="+mn-ea"/>
                <a:cs typeface="+mn-cs"/>
              </a:rPr>
              <a:t>Do our best to avoid them and we can apply masks to do that work for us</a:t>
            </a:r>
          </a:p>
          <a:p>
            <a:pPr lvl="0"/>
            <a:r>
              <a:rPr lang="en-US" sz="1200" kern="1200" dirty="0">
                <a:solidFill>
                  <a:schemeClr val="tx1"/>
                </a:solidFill>
                <a:effectLst/>
                <a:latin typeface="+mn-lt"/>
                <a:ea typeface="+mn-ea"/>
                <a:cs typeface="+mn-cs"/>
              </a:rPr>
              <a:t>Remove snow and water—not necessarily landcover, just sitting on top of landcover</a:t>
            </a:r>
          </a:p>
          <a:p>
            <a:pPr lvl="0"/>
            <a:r>
              <a:rPr lang="en-US" sz="1200" kern="1200" dirty="0" err="1">
                <a:solidFill>
                  <a:schemeClr val="tx1"/>
                </a:solidFill>
                <a:effectLst/>
                <a:latin typeface="+mn-lt"/>
                <a:ea typeface="+mn-ea"/>
                <a:cs typeface="+mn-cs"/>
              </a:rPr>
              <a:t>Fmask</a:t>
            </a:r>
            <a:r>
              <a:rPr lang="en-US" sz="1200" kern="1200" dirty="0">
                <a:solidFill>
                  <a:schemeClr val="tx1"/>
                </a:solidFill>
                <a:effectLst/>
                <a:latin typeface="+mn-lt"/>
                <a:ea typeface="+mn-ea"/>
                <a:cs typeface="+mn-cs"/>
              </a:rPr>
              <a:t> cloud algorithm masks the clouds and also their shadows</a:t>
            </a:r>
          </a:p>
          <a:p>
            <a:pPr lvl="1"/>
            <a:r>
              <a:rPr lang="en-US" sz="1200" kern="1200" dirty="0">
                <a:solidFill>
                  <a:schemeClr val="tx1"/>
                </a:solidFill>
                <a:effectLst/>
                <a:latin typeface="+mn-lt"/>
                <a:ea typeface="+mn-ea"/>
                <a:cs typeface="+mn-cs"/>
              </a:rPr>
              <a:t>We fill in the cloudy areas with images of the same area taken at a different time</a:t>
            </a:r>
          </a:p>
          <a:p>
            <a:endParaRPr lang="en-US" dirty="0"/>
          </a:p>
        </p:txBody>
      </p:sp>
      <p:sp>
        <p:nvSpPr>
          <p:cNvPr id="4" name="Slide Number Placeholder 3"/>
          <p:cNvSpPr>
            <a:spLocks noGrp="1"/>
          </p:cNvSpPr>
          <p:nvPr>
            <p:ph type="sldNum" sz="quarter" idx="5"/>
          </p:nvPr>
        </p:nvSpPr>
        <p:spPr/>
        <p:txBody>
          <a:bodyPr/>
          <a:lstStyle/>
          <a:p>
            <a:fld id="{E6594ADE-05F9-4BBD-8A5B-D87EACD0C437}" type="slidenum">
              <a:rPr lang="en-US" smtClean="0"/>
              <a:t>11</a:t>
            </a:fld>
            <a:endParaRPr lang="en-US"/>
          </a:p>
        </p:txBody>
      </p:sp>
    </p:spTree>
    <p:extLst>
      <p:ext uri="{BB962C8B-B14F-4D97-AF65-F5344CB8AC3E}">
        <p14:creationId xmlns:p14="http://schemas.microsoft.com/office/powerpoint/2010/main" val="23558331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848600" cy="1927225"/>
          </a:xfrm>
        </p:spPr>
        <p:txBody>
          <a:bodyPr anchor="b">
            <a:noAutofit/>
          </a:bodyPr>
          <a:lstStyle>
            <a:lvl1pPr algn="r">
              <a:defRPr sz="5400" cap="none" baseline="0">
                <a:solidFill>
                  <a:schemeClr val="accent2">
                    <a:lumMod val="75000"/>
                  </a:schemeClr>
                </a:solidFill>
              </a:defRPr>
            </a:lvl1pPr>
          </a:lstStyle>
          <a:p>
            <a:r>
              <a:rPr lang="en-US" dirty="0"/>
              <a:t>Click to edit Master title style</a:t>
            </a:r>
          </a:p>
        </p:txBody>
      </p:sp>
      <p:sp>
        <p:nvSpPr>
          <p:cNvPr id="3" name="Subtitle 2"/>
          <p:cNvSpPr>
            <a:spLocks noGrp="1"/>
          </p:cNvSpPr>
          <p:nvPr>
            <p:ph type="subTitle" idx="1"/>
          </p:nvPr>
        </p:nvSpPr>
        <p:spPr>
          <a:xfrm>
            <a:off x="685800" y="3962400"/>
            <a:ext cx="7848600" cy="1752600"/>
          </a:xfrm>
        </p:spPr>
        <p:txBody>
          <a:bodyPr/>
          <a:lstStyle>
            <a:lvl1pPr marL="0" indent="0" algn="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685800" y="380841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lvl1pPr algn="ctr">
              <a:defRPr/>
            </a:lvl1pPr>
          </a:lstStyle>
          <a:p>
            <a:r>
              <a:rPr lang="en-US"/>
              <a:t>Click to edit Master title style</a:t>
            </a:r>
          </a:p>
        </p:txBody>
      </p:sp>
      <p:sp>
        <p:nvSpPr>
          <p:cNvPr id="3" name="Content Placeholder 2"/>
          <p:cNvSpPr>
            <a:spLocks noGrp="1"/>
          </p:cNvSpPr>
          <p:nvPr>
            <p:ph idx="1"/>
          </p:nvPr>
        </p:nvSpPr>
        <p:spPr>
          <a:xfrm>
            <a:off x="457200" y="1447800"/>
            <a:ext cx="8229600" cy="5029200"/>
          </a:xfrm>
        </p:spPr>
        <p:txBody>
          <a:bodyPr>
            <a:normAutofit/>
          </a:bodyPr>
          <a:lstStyle>
            <a:lvl1pPr>
              <a:buClr>
                <a:schemeClr val="tx2">
                  <a:lumMod val="75000"/>
                </a:schemeClr>
              </a:buClr>
              <a:defRPr sz="3200"/>
            </a:lvl1pPr>
            <a:lvl2pPr>
              <a:buClr>
                <a:schemeClr val="accent4">
                  <a:lumMod val="75000"/>
                </a:schemeClr>
              </a:buClr>
              <a:defRPr sz="2800"/>
            </a:lvl2pPr>
            <a:lvl3pPr>
              <a:buClr>
                <a:schemeClr val="bg2">
                  <a:lumMod val="50000"/>
                </a:schemeClr>
              </a:buClr>
              <a:defRPr sz="2400"/>
            </a:lvl3pPr>
            <a:lvl4pPr>
              <a:buClr>
                <a:schemeClr val="accent6">
                  <a:lumMod val="75000"/>
                </a:schemeClr>
              </a:buCl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0"/>
            <a:ext cx="9144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 y="57150"/>
            <a:ext cx="495300" cy="346710"/>
          </a:xfrm>
          <a:prstGeom prst="rect">
            <a:avLst/>
          </a:prstGeom>
          <a:ln>
            <a:solidFill>
              <a:schemeClr val="tx1"/>
            </a:solidFill>
          </a:ln>
          <a:effectLst/>
        </p:spPr>
      </p:pic>
      <p:pic>
        <p:nvPicPr>
          <p:cNvPr id="11" name="Picture 10"/>
          <p:cNvPicPr>
            <a:picLocks noChangeAspect="1"/>
          </p:cNvPicPr>
          <p:nvPr userDrawn="1"/>
        </p:nvPicPr>
        <p:blipFill>
          <a:blip r:embed="rId3" cstate="print">
            <a:extLst>
              <a:ext uri="{BEBA8EAE-BF5A-486C-A8C5-ECC9F3942E4B}">
                <a14:imgProps xmlns:a14="http://schemas.microsoft.com/office/drawing/2010/main">
                  <a14:imgLayer r:embed="rId4">
                    <a14:imgEffect>
                      <a14:backgroundRemoval t="10000" b="90000" l="10000" r="90000">
                        <a14:foregroundMark x1="80000" y1="15584" x2="85333" y2="20779"/>
                        <a14:foregroundMark x1="14667" y1="15584" x2="21333" y2="9091"/>
                      </a14:backgroundRemoval>
                    </a14:imgEffect>
                  </a14:imgLayer>
                </a14:imgProps>
              </a:ext>
              <a:ext uri="{28A0092B-C50C-407E-A947-70E740481C1C}">
                <a14:useLocalDpi xmlns:a14="http://schemas.microsoft.com/office/drawing/2010/main" val="0"/>
              </a:ext>
            </a:extLst>
          </a:blip>
          <a:stretch>
            <a:fillRect/>
          </a:stretch>
        </p:blipFill>
        <p:spPr>
          <a:xfrm>
            <a:off x="38100" y="6534466"/>
            <a:ext cx="285750" cy="293370"/>
          </a:xfrm>
          <a:prstGeom prst="rect">
            <a:avLst/>
          </a:prstGeom>
          <a:effectLst>
            <a:outerShdw blurRad="50800" dist="38100" dir="2700000" algn="tl" rotWithShape="0">
              <a:prstClr val="black">
                <a:alpha val="40000"/>
              </a:prstClr>
            </a:outerShdw>
          </a:effectLst>
        </p:spPr>
      </p:pic>
      <p:sp>
        <p:nvSpPr>
          <p:cNvPr id="12" name="TextBox 11"/>
          <p:cNvSpPr txBox="1"/>
          <p:nvPr userDrawn="1"/>
        </p:nvSpPr>
        <p:spPr>
          <a:xfrm>
            <a:off x="343825" y="6681151"/>
            <a:ext cx="1865975" cy="215444"/>
          </a:xfrm>
          <a:prstGeom prst="rect">
            <a:avLst/>
          </a:prstGeom>
          <a:noFill/>
        </p:spPr>
        <p:txBody>
          <a:bodyPr wrap="square" rtlCol="0">
            <a:spAutoFit/>
          </a:bodyPr>
          <a:lstStyle/>
          <a:p>
            <a:pPr algn="l"/>
            <a:r>
              <a:rPr lang="en-US" sz="800" b="1" i="1" dirty="0">
                <a:solidFill>
                  <a:schemeClr val="bg1"/>
                </a:solidFill>
              </a:rPr>
              <a:t>Forest Service</a:t>
            </a:r>
          </a:p>
        </p:txBody>
      </p:sp>
      <p:sp>
        <p:nvSpPr>
          <p:cNvPr id="13" name="TextBox 12"/>
          <p:cNvSpPr txBox="1"/>
          <p:nvPr userDrawn="1"/>
        </p:nvSpPr>
        <p:spPr>
          <a:xfrm>
            <a:off x="533400" y="44678"/>
            <a:ext cx="2133600" cy="215444"/>
          </a:xfrm>
          <a:prstGeom prst="rect">
            <a:avLst/>
          </a:prstGeom>
          <a:noFill/>
        </p:spPr>
        <p:txBody>
          <a:bodyPr wrap="square" rtlCol="0">
            <a:spAutoFit/>
          </a:bodyPr>
          <a:lstStyle/>
          <a:p>
            <a:pPr algn="l"/>
            <a:r>
              <a:rPr lang="en-US" sz="800" b="1" i="1" dirty="0">
                <a:solidFill>
                  <a:schemeClr val="bg1"/>
                </a:solidFill>
              </a:rPr>
              <a:t>United States Department of Agriculture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a:t>Click to edit Master title style</a:t>
            </a:r>
          </a:p>
        </p:txBody>
      </p:sp>
      <p:sp>
        <p:nvSpPr>
          <p:cNvPr id="3" name="Content Placeholder 2"/>
          <p:cNvSpPr>
            <a:spLocks noGrp="1"/>
          </p:cNvSpPr>
          <p:nvPr>
            <p:ph sz="half" idx="1"/>
          </p:nvPr>
        </p:nvSpPr>
        <p:spPr>
          <a:xfrm>
            <a:off x="457200" y="1447800"/>
            <a:ext cx="4038600" cy="49438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47800"/>
            <a:ext cx="4038600" cy="49438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3" name="Group 12"/>
          <p:cNvGrpSpPr/>
          <p:nvPr userDrawn="1"/>
        </p:nvGrpSpPr>
        <p:grpSpPr>
          <a:xfrm>
            <a:off x="0" y="0"/>
            <a:ext cx="9144000" cy="6896595"/>
            <a:chOff x="0" y="0"/>
            <a:chExt cx="9144000" cy="6896595"/>
          </a:xfrm>
        </p:grpSpPr>
        <p:sp>
          <p:nvSpPr>
            <p:cNvPr id="8" name="Rectangle 7"/>
            <p:cNvSpPr/>
            <p:nvPr userDrawn="1"/>
          </p:nvSpPr>
          <p:spPr>
            <a:xfrm>
              <a:off x="0" y="0"/>
              <a:ext cx="9144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 y="57150"/>
              <a:ext cx="495300" cy="346710"/>
            </a:xfrm>
            <a:prstGeom prst="rect">
              <a:avLst/>
            </a:prstGeom>
            <a:ln>
              <a:solidFill>
                <a:schemeClr val="tx1"/>
              </a:solidFill>
            </a:ln>
            <a:effectLst/>
          </p:spPr>
        </p:pic>
        <p:pic>
          <p:nvPicPr>
            <p:cNvPr id="10" name="Picture 9"/>
            <p:cNvPicPr>
              <a:picLocks noChangeAspect="1"/>
            </p:cNvPicPr>
            <p:nvPr userDrawn="1"/>
          </p:nvPicPr>
          <p:blipFill>
            <a:blip r:embed="rId3" cstate="print">
              <a:extLst>
                <a:ext uri="{BEBA8EAE-BF5A-486C-A8C5-ECC9F3942E4B}">
                  <a14:imgProps xmlns:a14="http://schemas.microsoft.com/office/drawing/2010/main">
                    <a14:imgLayer r:embed="rId4">
                      <a14:imgEffect>
                        <a14:backgroundRemoval t="10000" b="90000" l="10000" r="90000">
                          <a14:foregroundMark x1="80000" y1="15584" x2="85333" y2="20779"/>
                          <a14:foregroundMark x1="14667" y1="15584" x2="21333" y2="9091"/>
                        </a14:backgroundRemoval>
                      </a14:imgEffect>
                    </a14:imgLayer>
                  </a14:imgProps>
                </a:ext>
                <a:ext uri="{28A0092B-C50C-407E-A947-70E740481C1C}">
                  <a14:useLocalDpi xmlns:a14="http://schemas.microsoft.com/office/drawing/2010/main" val="0"/>
                </a:ext>
              </a:extLst>
            </a:blip>
            <a:stretch>
              <a:fillRect/>
            </a:stretch>
          </p:blipFill>
          <p:spPr>
            <a:xfrm>
              <a:off x="38100" y="6534466"/>
              <a:ext cx="285750" cy="293370"/>
            </a:xfrm>
            <a:prstGeom prst="rect">
              <a:avLst/>
            </a:prstGeom>
            <a:effectLst>
              <a:outerShdw blurRad="50800" dist="38100" dir="2700000" algn="tl" rotWithShape="0">
                <a:prstClr val="black">
                  <a:alpha val="40000"/>
                </a:prstClr>
              </a:outerShdw>
            </a:effectLst>
          </p:spPr>
        </p:pic>
        <p:sp>
          <p:nvSpPr>
            <p:cNvPr id="11" name="TextBox 10"/>
            <p:cNvSpPr txBox="1"/>
            <p:nvPr userDrawn="1"/>
          </p:nvSpPr>
          <p:spPr>
            <a:xfrm>
              <a:off x="533400" y="44678"/>
              <a:ext cx="2133600" cy="215444"/>
            </a:xfrm>
            <a:prstGeom prst="rect">
              <a:avLst/>
            </a:prstGeom>
            <a:noFill/>
          </p:spPr>
          <p:txBody>
            <a:bodyPr wrap="square" rtlCol="0">
              <a:spAutoFit/>
            </a:bodyPr>
            <a:lstStyle/>
            <a:p>
              <a:pPr algn="l"/>
              <a:r>
                <a:rPr lang="en-US" sz="800" b="1" i="1" dirty="0">
                  <a:solidFill>
                    <a:schemeClr val="bg1"/>
                  </a:solidFill>
                </a:rPr>
                <a:t>United States Department of Agriculture</a:t>
              </a:r>
            </a:p>
          </p:txBody>
        </p:sp>
        <p:sp>
          <p:nvSpPr>
            <p:cNvPr id="12" name="TextBox 11"/>
            <p:cNvSpPr txBox="1"/>
            <p:nvPr userDrawn="1"/>
          </p:nvSpPr>
          <p:spPr>
            <a:xfrm>
              <a:off x="343825" y="6681151"/>
              <a:ext cx="1865975" cy="215444"/>
            </a:xfrm>
            <a:prstGeom prst="rect">
              <a:avLst/>
            </a:prstGeom>
            <a:noFill/>
          </p:spPr>
          <p:txBody>
            <a:bodyPr wrap="square" rtlCol="0">
              <a:spAutoFit/>
            </a:bodyPr>
            <a:lstStyle/>
            <a:p>
              <a:pPr algn="l"/>
              <a:r>
                <a:rPr lang="en-US" sz="800" b="1" i="1" dirty="0">
                  <a:solidFill>
                    <a:schemeClr val="bg1"/>
                  </a:solidFill>
                </a:rPr>
                <a:t>Forest Service</a:t>
              </a: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a:t>Click to edit Master title style</a:t>
            </a:r>
          </a:p>
        </p:txBody>
      </p:sp>
      <p:sp>
        <p:nvSpPr>
          <p:cNvPr id="6" name="Rectangle 5"/>
          <p:cNvSpPr/>
          <p:nvPr userDrawn="1"/>
        </p:nvSpPr>
        <p:spPr>
          <a:xfrm>
            <a:off x="0" y="0"/>
            <a:ext cx="9144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 y="57150"/>
            <a:ext cx="495300" cy="346710"/>
          </a:xfrm>
          <a:prstGeom prst="rect">
            <a:avLst/>
          </a:prstGeom>
          <a:ln>
            <a:solidFill>
              <a:schemeClr val="tx1"/>
            </a:solidFill>
          </a:ln>
          <a:effectLst/>
        </p:spPr>
      </p:pic>
      <p:pic>
        <p:nvPicPr>
          <p:cNvPr id="8" name="Picture 7"/>
          <p:cNvPicPr>
            <a:picLocks noChangeAspect="1"/>
          </p:cNvPicPr>
          <p:nvPr userDrawn="1"/>
        </p:nvPicPr>
        <p:blipFill>
          <a:blip r:embed="rId3" cstate="print">
            <a:extLst>
              <a:ext uri="{BEBA8EAE-BF5A-486C-A8C5-ECC9F3942E4B}">
                <a14:imgProps xmlns:a14="http://schemas.microsoft.com/office/drawing/2010/main">
                  <a14:imgLayer r:embed="rId4">
                    <a14:imgEffect>
                      <a14:backgroundRemoval t="10000" b="90000" l="10000" r="90000">
                        <a14:foregroundMark x1="80000" y1="15584" x2="85333" y2="20779"/>
                        <a14:foregroundMark x1="14667" y1="15584" x2="21333" y2="9091"/>
                      </a14:backgroundRemoval>
                    </a14:imgEffect>
                  </a14:imgLayer>
                </a14:imgProps>
              </a:ext>
              <a:ext uri="{28A0092B-C50C-407E-A947-70E740481C1C}">
                <a14:useLocalDpi xmlns:a14="http://schemas.microsoft.com/office/drawing/2010/main" val="0"/>
              </a:ext>
            </a:extLst>
          </a:blip>
          <a:stretch>
            <a:fillRect/>
          </a:stretch>
        </p:blipFill>
        <p:spPr>
          <a:xfrm>
            <a:off x="38100" y="6534466"/>
            <a:ext cx="285750" cy="293370"/>
          </a:xfrm>
          <a:prstGeom prst="rect">
            <a:avLst/>
          </a:prstGeom>
          <a:effectLst>
            <a:outerShdw blurRad="50800" dist="38100" dir="2700000" algn="tl" rotWithShape="0">
              <a:prstClr val="black">
                <a:alpha val="40000"/>
              </a:prstClr>
            </a:outerShdw>
          </a:effectLst>
        </p:spPr>
      </p:pic>
      <p:sp>
        <p:nvSpPr>
          <p:cNvPr id="9" name="TextBox 8"/>
          <p:cNvSpPr txBox="1"/>
          <p:nvPr userDrawn="1"/>
        </p:nvSpPr>
        <p:spPr>
          <a:xfrm>
            <a:off x="533400" y="44678"/>
            <a:ext cx="2133600" cy="215444"/>
          </a:xfrm>
          <a:prstGeom prst="rect">
            <a:avLst/>
          </a:prstGeom>
          <a:noFill/>
        </p:spPr>
        <p:txBody>
          <a:bodyPr wrap="square" rtlCol="0">
            <a:spAutoFit/>
          </a:bodyPr>
          <a:lstStyle/>
          <a:p>
            <a:pPr algn="l"/>
            <a:r>
              <a:rPr lang="en-US" sz="800" b="1" i="1" dirty="0">
                <a:solidFill>
                  <a:schemeClr val="bg1"/>
                </a:solidFill>
              </a:rPr>
              <a:t>United States Department of Agriculture</a:t>
            </a:r>
          </a:p>
        </p:txBody>
      </p:sp>
      <p:sp>
        <p:nvSpPr>
          <p:cNvPr id="10" name="TextBox 9"/>
          <p:cNvSpPr txBox="1"/>
          <p:nvPr userDrawn="1"/>
        </p:nvSpPr>
        <p:spPr>
          <a:xfrm>
            <a:off x="343825" y="6681151"/>
            <a:ext cx="1865975" cy="215444"/>
          </a:xfrm>
          <a:prstGeom prst="rect">
            <a:avLst/>
          </a:prstGeom>
          <a:noFill/>
        </p:spPr>
        <p:txBody>
          <a:bodyPr wrap="square" rtlCol="0">
            <a:spAutoFit/>
          </a:bodyPr>
          <a:lstStyle/>
          <a:p>
            <a:pPr algn="l"/>
            <a:r>
              <a:rPr lang="en-US" sz="800" b="1" i="1" dirty="0">
                <a:solidFill>
                  <a:schemeClr val="bg1"/>
                </a:solidFill>
              </a:rPr>
              <a:t>Forest Service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a:xfrm>
            <a:off x="1066800" y="6613525"/>
            <a:ext cx="7239000" cy="244475"/>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28487946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0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524000"/>
            <a:ext cx="8229600" cy="4953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6698202"/>
            <a:ext cx="9144000"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4" r:id="rId3"/>
    <p:sldLayoutId id="2147483966" r:id="rId4"/>
    <p:sldLayoutId id="2147483967" r:id="rId5"/>
  </p:sldLayoutIdLst>
  <p:hf sldNum="0" hdr="0" ftr="0" dt="0"/>
  <p:txStyles>
    <p:titleStyle>
      <a:lvl1pPr algn="ctr" defTabSz="914400" rtl="0" eaLnBrk="1" latinLnBrk="0" hangingPunct="1">
        <a:spcBef>
          <a:spcPct val="0"/>
        </a:spcBef>
        <a:buNone/>
        <a:defRPr sz="4000" kern="1200" spc="-100" baseline="0">
          <a:solidFill>
            <a:schemeClr val="accent2">
              <a:lumMod val="75000"/>
            </a:schemeClr>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2000" dirty="0"/>
              <a:t>Instructor: Lila Leatherman (they/them)</a:t>
            </a:r>
          </a:p>
          <a:p>
            <a:endParaRPr lang="en-US" sz="2000" dirty="0"/>
          </a:p>
          <a:p>
            <a:r>
              <a:rPr lang="en-US" sz="2000" dirty="0"/>
              <a:t>November 17-18, 2020</a:t>
            </a:r>
          </a:p>
        </p:txBody>
      </p:sp>
      <p:sp>
        <p:nvSpPr>
          <p:cNvPr id="6" name="Title 1">
            <a:extLst>
              <a:ext uri="{FF2B5EF4-FFF2-40B4-BE49-F238E27FC236}">
                <a16:creationId xmlns:a16="http://schemas.microsoft.com/office/drawing/2014/main" id="{9F73CAE0-9D14-4F9E-B5E0-03C6DF0C92E1}"/>
              </a:ext>
            </a:extLst>
          </p:cNvPr>
          <p:cNvSpPr txBox="1">
            <a:spLocks/>
          </p:cNvSpPr>
          <p:nvPr/>
        </p:nvSpPr>
        <p:spPr>
          <a:xfrm>
            <a:off x="838200" y="1981200"/>
            <a:ext cx="7848600" cy="1927225"/>
          </a:xfrm>
          <a:prstGeom prst="rect">
            <a:avLst/>
          </a:prstGeom>
        </p:spPr>
        <p:txBody>
          <a:bodyPr vert="horz" lIns="91440" tIns="45720" rIns="91440" bIns="45720" rtlCol="0" anchor="b">
            <a:noAutofit/>
          </a:bodyPr>
          <a:lstStyle>
            <a:lvl1pPr algn="r" defTabSz="914400" rtl="0" eaLnBrk="1" latinLnBrk="0" hangingPunct="1">
              <a:spcBef>
                <a:spcPct val="0"/>
              </a:spcBef>
              <a:buNone/>
              <a:defRPr sz="5400" kern="1200" cap="none" spc="-100" baseline="0">
                <a:solidFill>
                  <a:schemeClr val="accent2">
                    <a:lumMod val="75000"/>
                  </a:schemeClr>
                </a:solidFill>
                <a:latin typeface="+mj-lt"/>
                <a:ea typeface="+mj-ea"/>
                <a:cs typeface="+mj-cs"/>
              </a:defRPr>
            </a:lvl1pPr>
          </a:lstStyle>
          <a:p>
            <a:r>
              <a:rPr lang="en-US" sz="4000" b="1" dirty="0"/>
              <a:t>Introduction to Change Detection</a:t>
            </a:r>
            <a:br>
              <a:rPr lang="en-US" sz="4000" dirty="0"/>
            </a:br>
            <a:r>
              <a:rPr lang="en-US" sz="2800" dirty="0"/>
              <a:t>Lecture 2: </a:t>
            </a:r>
            <a:r>
              <a:rPr lang="en-US" sz="2800"/>
              <a:t>Image Correction</a:t>
            </a:r>
            <a:endParaRPr lang="en-US" sz="2800" dirty="0"/>
          </a:p>
        </p:txBody>
      </p:sp>
    </p:spTree>
    <p:extLst>
      <p:ext uri="{BB962C8B-B14F-4D97-AF65-F5344CB8AC3E}">
        <p14:creationId xmlns:p14="http://schemas.microsoft.com/office/powerpoint/2010/main" val="1909483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Dark object subtraction (DOS)) </a:t>
            </a:r>
          </a:p>
        </p:txBody>
      </p:sp>
      <p:sp>
        <p:nvSpPr>
          <p:cNvPr id="8" name="Content Placeholder 7"/>
          <p:cNvSpPr>
            <a:spLocks noGrp="1"/>
          </p:cNvSpPr>
          <p:nvPr>
            <p:ph idx="1"/>
          </p:nvPr>
        </p:nvSpPr>
        <p:spPr>
          <a:xfrm>
            <a:off x="457200" y="1447800"/>
            <a:ext cx="5318370" cy="5029200"/>
          </a:xfrm>
        </p:spPr>
        <p:txBody>
          <a:bodyPr/>
          <a:lstStyle/>
          <a:p>
            <a:r>
              <a:rPr lang="en-US" sz="2000" dirty="0"/>
              <a:t>Dark objects can be deep lakes or very dark shadows</a:t>
            </a:r>
          </a:p>
          <a:p>
            <a:pPr marL="457200" lvl="1" indent="0">
              <a:buNone/>
            </a:pPr>
            <a:r>
              <a:rPr lang="en-US" sz="1600" i="1" dirty="0">
                <a:solidFill>
                  <a:schemeClr val="accent3">
                    <a:lumMod val="85000"/>
                  </a:schemeClr>
                </a:solidFill>
              </a:rPr>
              <a:t>DOS involves identifying the value associated with these areas and subtracting it from all pixels in the image.  </a:t>
            </a:r>
            <a:endParaRPr lang="en-US" sz="800" i="1" dirty="0">
              <a:solidFill>
                <a:schemeClr val="accent3">
                  <a:lumMod val="85000"/>
                </a:schemeClr>
              </a:solidFill>
            </a:endParaRP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029" y="2969289"/>
            <a:ext cx="3610946" cy="3888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4674238" y="6453567"/>
            <a:ext cx="3376166" cy="338554"/>
          </a:xfrm>
          <a:prstGeom prst="rect">
            <a:avLst/>
          </a:prstGeom>
          <a:noFill/>
        </p:spPr>
        <p:txBody>
          <a:bodyPr wrap="square" rtlCol="0">
            <a:spAutoFit/>
          </a:bodyPr>
          <a:lstStyle/>
          <a:p>
            <a:r>
              <a:rPr lang="en-US" sz="1600" i="1" dirty="0">
                <a:solidFill>
                  <a:schemeClr val="tx2"/>
                </a:solidFill>
              </a:rPr>
              <a:t>Automated using RSAC tools… </a:t>
            </a:r>
          </a:p>
        </p:txBody>
      </p:sp>
      <p:grpSp>
        <p:nvGrpSpPr>
          <p:cNvPr id="7173" name="Group 7172"/>
          <p:cNvGrpSpPr/>
          <p:nvPr/>
        </p:nvGrpSpPr>
        <p:grpSpPr>
          <a:xfrm>
            <a:off x="4791223" y="930533"/>
            <a:ext cx="4352777" cy="5034378"/>
            <a:chOff x="4791223" y="930533"/>
            <a:chExt cx="4352777" cy="5034378"/>
          </a:xfrm>
        </p:grpSpPr>
        <p:grpSp>
          <p:nvGrpSpPr>
            <p:cNvPr id="16" name="Group 15"/>
            <p:cNvGrpSpPr/>
            <p:nvPr/>
          </p:nvGrpSpPr>
          <p:grpSpPr>
            <a:xfrm>
              <a:off x="5775571" y="930533"/>
              <a:ext cx="3368429" cy="5034378"/>
              <a:chOff x="5775571" y="930533"/>
              <a:chExt cx="3368429" cy="5034378"/>
            </a:xfrm>
          </p:grpSpPr>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1057" y="930533"/>
                <a:ext cx="3082943" cy="4751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299290" y="5626357"/>
                <a:ext cx="1502229" cy="338554"/>
              </a:xfrm>
              <a:prstGeom prst="rect">
                <a:avLst/>
              </a:prstGeom>
              <a:noFill/>
            </p:spPr>
            <p:txBody>
              <a:bodyPr wrap="square" rtlCol="0">
                <a:spAutoFit/>
              </a:bodyPr>
              <a:lstStyle/>
              <a:p>
                <a:r>
                  <a:rPr lang="en-US" sz="1600" dirty="0">
                    <a:solidFill>
                      <a:schemeClr val="bg1"/>
                    </a:solidFill>
                  </a:rPr>
                  <a:t>Pixel Value</a:t>
                </a:r>
              </a:p>
            </p:txBody>
          </p:sp>
          <p:sp>
            <p:nvSpPr>
              <p:cNvPr id="13" name="TextBox 12"/>
              <p:cNvSpPr txBox="1"/>
              <p:nvPr/>
            </p:nvSpPr>
            <p:spPr>
              <a:xfrm rot="16200000">
                <a:off x="5193733" y="3546249"/>
                <a:ext cx="1502229" cy="338554"/>
              </a:xfrm>
              <a:prstGeom prst="rect">
                <a:avLst/>
              </a:prstGeom>
              <a:noFill/>
            </p:spPr>
            <p:txBody>
              <a:bodyPr wrap="square" rtlCol="0">
                <a:spAutoFit/>
              </a:bodyPr>
              <a:lstStyle/>
              <a:p>
                <a:r>
                  <a:rPr lang="en-US" sz="1600" dirty="0">
                    <a:solidFill>
                      <a:schemeClr val="bg1"/>
                    </a:solidFill>
                  </a:rPr>
                  <a:t>Frequency</a:t>
                </a:r>
              </a:p>
            </p:txBody>
          </p:sp>
        </p:grpSp>
        <p:sp>
          <p:nvSpPr>
            <p:cNvPr id="7169" name="Down Arrow 7168"/>
            <p:cNvSpPr/>
            <p:nvPr/>
          </p:nvSpPr>
          <p:spPr bwMode="auto">
            <a:xfrm rot="16200000">
              <a:off x="5078122" y="2677512"/>
              <a:ext cx="307911" cy="881709"/>
            </a:xfrm>
            <a:prstGeom prst="downArrow">
              <a:avLst/>
            </a:prstGeom>
            <a:noFill/>
            <a:ln w="127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17" name="Group 16"/>
          <p:cNvGrpSpPr/>
          <p:nvPr/>
        </p:nvGrpSpPr>
        <p:grpSpPr>
          <a:xfrm>
            <a:off x="5487727" y="4929981"/>
            <a:ext cx="1652123" cy="1388873"/>
            <a:chOff x="5487727" y="4929981"/>
            <a:chExt cx="1652123" cy="1388873"/>
          </a:xfrm>
        </p:grpSpPr>
        <p:cxnSp>
          <p:nvCxnSpPr>
            <p:cNvPr id="5" name="Straight Arrow Connector 4"/>
            <p:cNvCxnSpPr/>
            <p:nvPr/>
          </p:nvCxnSpPr>
          <p:spPr bwMode="auto">
            <a:xfrm>
              <a:off x="6061057" y="5113176"/>
              <a:ext cx="654892" cy="0"/>
            </a:xfrm>
            <a:prstGeom prst="straightConnector1">
              <a:avLst/>
            </a:prstGeom>
            <a:solidFill>
              <a:schemeClr val="accent1"/>
            </a:solidFill>
            <a:ln w="15875" cap="flat" cmpd="sng" algn="ctr">
              <a:solidFill>
                <a:srgbClr val="FF0000"/>
              </a:solidFill>
              <a:prstDash val="solid"/>
              <a:round/>
              <a:headEnd type="none" w="med" len="med"/>
              <a:tailEnd type="arrow"/>
            </a:ln>
            <a:effectLst/>
          </p:spPr>
        </p:cxnSp>
        <p:sp>
          <p:nvSpPr>
            <p:cNvPr id="14" name="Isosceles Triangle 13"/>
            <p:cNvSpPr/>
            <p:nvPr/>
          </p:nvSpPr>
          <p:spPr bwMode="auto">
            <a:xfrm>
              <a:off x="6781267" y="5626357"/>
              <a:ext cx="80356" cy="169277"/>
            </a:xfrm>
            <a:prstGeom prst="triangl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 name="TextBox 14"/>
            <p:cNvSpPr txBox="1"/>
            <p:nvPr/>
          </p:nvSpPr>
          <p:spPr>
            <a:xfrm>
              <a:off x="5487727" y="4929981"/>
              <a:ext cx="626398" cy="307777"/>
            </a:xfrm>
            <a:prstGeom prst="rect">
              <a:avLst/>
            </a:prstGeom>
            <a:noFill/>
          </p:spPr>
          <p:txBody>
            <a:bodyPr wrap="square" rtlCol="0">
              <a:spAutoFit/>
            </a:bodyPr>
            <a:lstStyle/>
            <a:p>
              <a:r>
                <a:rPr lang="en-US" sz="1400" dirty="0">
                  <a:solidFill>
                    <a:srgbClr val="C00000"/>
                  </a:solidFill>
                </a:rPr>
                <a:t>Jump</a:t>
              </a:r>
            </a:p>
          </p:txBody>
        </p:sp>
        <p:sp>
          <p:nvSpPr>
            <p:cNvPr id="19" name="TextBox 18"/>
            <p:cNvSpPr txBox="1"/>
            <p:nvPr/>
          </p:nvSpPr>
          <p:spPr>
            <a:xfrm>
              <a:off x="6503039" y="5795634"/>
              <a:ext cx="636811" cy="523220"/>
            </a:xfrm>
            <a:prstGeom prst="rect">
              <a:avLst/>
            </a:prstGeom>
            <a:noFill/>
          </p:spPr>
          <p:txBody>
            <a:bodyPr wrap="square" rtlCol="0">
              <a:spAutoFit/>
            </a:bodyPr>
            <a:lstStyle/>
            <a:p>
              <a:r>
                <a:rPr lang="en-US" sz="1400" dirty="0">
                  <a:solidFill>
                    <a:srgbClr val="C00000"/>
                  </a:solidFill>
                </a:rPr>
                <a:t>DOS value</a:t>
              </a:r>
            </a:p>
          </p:txBody>
        </p:sp>
      </p:grpSp>
    </p:spTree>
    <p:extLst>
      <p:ext uri="{BB962C8B-B14F-4D97-AF65-F5344CB8AC3E}">
        <p14:creationId xmlns:p14="http://schemas.microsoft.com/office/powerpoint/2010/main" val="399336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22" presetClass="entr" presetSubtype="1"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up)">
                      <p:cBhvr>
                        <p:cTn dur="1000"/>
                        <p:tgtEl>
                          <p:spTgt spid="8"/>
                        </p:tgtEl>
                      </p:cBhvr>
                    </p:animEffect>
                  </p:childTnLst>
                </p:cTn>
              </p:par>
            </p:tnLst>
          </p:tmpl>
        </p:tmplLst>
      </p:bldP>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Masking</a:t>
            </a:r>
          </a:p>
        </p:txBody>
      </p:sp>
      <p:sp>
        <p:nvSpPr>
          <p:cNvPr id="3" name="Content Placeholder 2"/>
          <p:cNvSpPr>
            <a:spLocks noGrp="1"/>
          </p:cNvSpPr>
          <p:nvPr>
            <p:ph idx="1"/>
          </p:nvPr>
        </p:nvSpPr>
        <p:spPr/>
        <p:txBody>
          <a:bodyPr/>
          <a:lstStyle/>
          <a:p>
            <a:r>
              <a:rPr lang="en-US" dirty="0"/>
              <a:t>Clouds and their shadows </a:t>
            </a:r>
          </a:p>
          <a:p>
            <a:pPr lvl="1"/>
            <a:r>
              <a:rPr lang="en-US" dirty="0"/>
              <a:t>Lead to false positives in change detection.</a:t>
            </a:r>
          </a:p>
          <a:p>
            <a:r>
              <a:rPr lang="en-US" dirty="0"/>
              <a:t>Snow and water</a:t>
            </a:r>
          </a:p>
          <a:p>
            <a:pPr lvl="1"/>
            <a:r>
              <a:rPr lang="en-US" dirty="0"/>
              <a:t>Seasonal variation </a:t>
            </a:r>
          </a:p>
          <a:p>
            <a:pPr lvl="1"/>
            <a:r>
              <a:rPr lang="en-US" dirty="0"/>
              <a:t>Result in false positives (If not part of your research question)</a:t>
            </a:r>
          </a:p>
          <a:p>
            <a:endParaRPr lang="en-US" dirty="0"/>
          </a:p>
        </p:txBody>
      </p:sp>
    </p:spTree>
    <p:extLst>
      <p:ext uri="{BB962C8B-B14F-4D97-AF65-F5344CB8AC3E}">
        <p14:creationId xmlns:p14="http://schemas.microsoft.com/office/powerpoint/2010/main" val="1630117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Masking</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620" y="2131244"/>
            <a:ext cx="732552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957" y="2131244"/>
            <a:ext cx="7307189"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862526" y="1622396"/>
            <a:ext cx="2956560" cy="369332"/>
          </a:xfrm>
          <a:prstGeom prst="rect">
            <a:avLst/>
          </a:prstGeom>
          <a:noFill/>
        </p:spPr>
        <p:txBody>
          <a:bodyPr wrap="square" rtlCol="0">
            <a:spAutoFit/>
          </a:bodyPr>
          <a:lstStyle/>
          <a:p>
            <a:r>
              <a:rPr lang="en-US" dirty="0"/>
              <a:t>Cloudy Landsat image</a:t>
            </a:r>
          </a:p>
        </p:txBody>
      </p:sp>
      <p:grpSp>
        <p:nvGrpSpPr>
          <p:cNvPr id="6" name="Group 5"/>
          <p:cNvGrpSpPr/>
          <p:nvPr/>
        </p:nvGrpSpPr>
        <p:grpSpPr>
          <a:xfrm>
            <a:off x="7406640" y="1253064"/>
            <a:ext cx="1737360" cy="759832"/>
            <a:chOff x="7406640" y="1253064"/>
            <a:chExt cx="1737360" cy="759832"/>
          </a:xfrm>
        </p:grpSpPr>
        <p:sp>
          <p:nvSpPr>
            <p:cNvPr id="7" name="TextBox 6"/>
            <p:cNvSpPr txBox="1"/>
            <p:nvPr/>
          </p:nvSpPr>
          <p:spPr>
            <a:xfrm>
              <a:off x="7830766" y="1253064"/>
              <a:ext cx="1313234" cy="369332"/>
            </a:xfrm>
            <a:prstGeom prst="rect">
              <a:avLst/>
            </a:prstGeom>
            <a:noFill/>
          </p:spPr>
          <p:txBody>
            <a:bodyPr wrap="square" rtlCol="0">
              <a:spAutoFit/>
            </a:bodyPr>
            <a:lstStyle/>
            <a:p>
              <a:r>
                <a:rPr lang="en-US" b="1" dirty="0"/>
                <a:t>Clouds</a:t>
              </a:r>
            </a:p>
          </p:txBody>
        </p:sp>
        <p:sp>
          <p:nvSpPr>
            <p:cNvPr id="8" name="TextBox 7"/>
            <p:cNvSpPr txBox="1"/>
            <p:nvPr/>
          </p:nvSpPr>
          <p:spPr>
            <a:xfrm>
              <a:off x="7830766" y="1643564"/>
              <a:ext cx="1313234" cy="369332"/>
            </a:xfrm>
            <a:prstGeom prst="rect">
              <a:avLst/>
            </a:prstGeom>
            <a:noFill/>
          </p:spPr>
          <p:txBody>
            <a:bodyPr wrap="square" rtlCol="0">
              <a:spAutoFit/>
            </a:bodyPr>
            <a:lstStyle/>
            <a:p>
              <a:r>
                <a:rPr lang="en-US" b="1" dirty="0"/>
                <a:t>Shadows</a:t>
              </a:r>
            </a:p>
          </p:txBody>
        </p:sp>
        <p:sp>
          <p:nvSpPr>
            <p:cNvPr id="5" name="Rectangle 4"/>
            <p:cNvSpPr/>
            <p:nvPr/>
          </p:nvSpPr>
          <p:spPr bwMode="auto">
            <a:xfrm>
              <a:off x="7406640" y="1345397"/>
              <a:ext cx="365760" cy="184666"/>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Rectangle 9"/>
            <p:cNvSpPr/>
            <p:nvPr/>
          </p:nvSpPr>
          <p:spPr bwMode="auto">
            <a:xfrm>
              <a:off x="7406640" y="1735897"/>
              <a:ext cx="365760" cy="184666"/>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99797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par>
                                <p:cTn id="8" presetID="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Image preprocessing</a:t>
            </a:r>
          </a:p>
        </p:txBody>
      </p:sp>
      <p:sp>
        <p:nvSpPr>
          <p:cNvPr id="3" name="Content Placeholder 2"/>
          <p:cNvSpPr>
            <a:spLocks noGrp="1"/>
          </p:cNvSpPr>
          <p:nvPr>
            <p:ph idx="1"/>
          </p:nvPr>
        </p:nvSpPr>
        <p:spPr/>
        <p:txBody>
          <a:bodyPr/>
          <a:lstStyle/>
          <a:p>
            <a:r>
              <a:rPr lang="en-US" dirty="0"/>
              <a:t>Function Mask (</a:t>
            </a:r>
            <a:r>
              <a:rPr lang="en-US" dirty="0" err="1"/>
              <a:t>fmask</a:t>
            </a:r>
            <a:r>
              <a:rPr lang="en-US" dirty="0"/>
              <a:t>)</a:t>
            </a:r>
          </a:p>
          <a:p>
            <a:pPr lvl="2"/>
            <a:r>
              <a:rPr lang="en-US" dirty="0"/>
              <a:t>Identify clouds, shadows and water- </a:t>
            </a:r>
            <a:r>
              <a:rPr lang="en-US" i="1" dirty="0"/>
              <a:t>Memory intensive process</a:t>
            </a:r>
            <a:endParaRPr lang="en-US" dirty="0"/>
          </a:p>
          <a:p>
            <a:r>
              <a:rPr lang="en-US" dirty="0"/>
              <a:t>Exercises 1 + 2 – creating cloud-free composites in GEE</a:t>
            </a:r>
          </a:p>
          <a:p>
            <a:pPr lvl="1"/>
            <a:endParaRPr lang="en-US" dirty="0"/>
          </a:p>
          <a:p>
            <a:pPr lvl="1"/>
            <a:endParaRPr lang="en-US" dirty="0"/>
          </a:p>
          <a:p>
            <a:pPr marL="457200" lvl="1" indent="0">
              <a:buNone/>
            </a:pPr>
            <a:endParaRPr lang="en-US" dirty="0"/>
          </a:p>
          <a:p>
            <a:endParaRPr lang="en-US" dirty="0"/>
          </a:p>
        </p:txBody>
      </p:sp>
    </p:spTree>
    <p:extLst>
      <p:ext uri="{BB962C8B-B14F-4D97-AF65-F5344CB8AC3E}">
        <p14:creationId xmlns:p14="http://schemas.microsoft.com/office/powerpoint/2010/main" val="79960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Image preprocessing</a:t>
            </a:r>
          </a:p>
        </p:txBody>
      </p:sp>
      <p:sp>
        <p:nvSpPr>
          <p:cNvPr id="3" name="Content Placeholder 2"/>
          <p:cNvSpPr>
            <a:spLocks noGrp="1"/>
          </p:cNvSpPr>
          <p:nvPr>
            <p:ph idx="1"/>
          </p:nvPr>
        </p:nvSpPr>
        <p:spPr/>
        <p:txBody>
          <a:bodyPr/>
          <a:lstStyle/>
          <a:p>
            <a:r>
              <a:rPr lang="en-US" dirty="0"/>
              <a:t>Google Earth Engine can do all of the heavy lifting for us!</a:t>
            </a:r>
          </a:p>
          <a:p>
            <a:r>
              <a:rPr lang="en-US" dirty="0"/>
              <a:t>Eliminates the manual processing steps</a:t>
            </a:r>
          </a:p>
          <a:p>
            <a:r>
              <a:rPr lang="en-US" dirty="0"/>
              <a:t>Exercises 1 + 2 – creating cloud-free composites in GEE</a:t>
            </a:r>
          </a:p>
          <a:p>
            <a:pPr lvl="1"/>
            <a:endParaRPr lang="en-US" dirty="0"/>
          </a:p>
          <a:p>
            <a:pPr lvl="1"/>
            <a:endParaRPr lang="en-US" dirty="0"/>
          </a:p>
          <a:p>
            <a:pPr marL="457200" lvl="1" indent="0">
              <a:buNone/>
            </a:pPr>
            <a:endParaRPr lang="en-US" dirty="0"/>
          </a:p>
          <a:p>
            <a:endParaRPr lang="en-US" dirty="0"/>
          </a:p>
        </p:txBody>
      </p:sp>
    </p:spTree>
    <p:extLst>
      <p:ext uri="{BB962C8B-B14F-4D97-AF65-F5344CB8AC3E}">
        <p14:creationId xmlns:p14="http://schemas.microsoft.com/office/powerpoint/2010/main" val="209817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Demonstration</a:t>
            </a:r>
          </a:p>
        </p:txBody>
      </p:sp>
      <p:sp>
        <p:nvSpPr>
          <p:cNvPr id="3" name="Subtitle 2"/>
          <p:cNvSpPr>
            <a:spLocks noGrp="1"/>
          </p:cNvSpPr>
          <p:nvPr>
            <p:ph type="subTitle" idx="1"/>
          </p:nvPr>
        </p:nvSpPr>
        <p:spPr/>
        <p:txBody>
          <a:bodyPr>
            <a:normAutofit/>
          </a:bodyPr>
          <a:lstStyle/>
          <a:p>
            <a:r>
              <a:rPr lang="en-US" sz="2000" dirty="0"/>
              <a:t>Exercise 2: Cloud-free composites in GEE</a:t>
            </a:r>
          </a:p>
        </p:txBody>
      </p:sp>
    </p:spTree>
    <p:extLst>
      <p:ext uri="{BB962C8B-B14F-4D97-AF65-F5344CB8AC3E}">
        <p14:creationId xmlns:p14="http://schemas.microsoft.com/office/powerpoint/2010/main" val="758958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F864F-C9F0-48ED-8D52-0005D73EE7EA}"/>
              </a:ext>
            </a:extLst>
          </p:cNvPr>
          <p:cNvSpPr>
            <a:spLocks noGrp="1"/>
          </p:cNvSpPr>
          <p:nvPr>
            <p:ph type="title"/>
          </p:nvPr>
        </p:nvSpPr>
        <p:spPr/>
        <p:txBody>
          <a:bodyPr/>
          <a:lstStyle/>
          <a:p>
            <a:r>
              <a:rPr lang="en-US" dirty="0"/>
              <a:t>Course Agenda</a:t>
            </a:r>
          </a:p>
        </p:txBody>
      </p:sp>
      <p:sp>
        <p:nvSpPr>
          <p:cNvPr id="3" name="Content Placeholder 2">
            <a:extLst>
              <a:ext uri="{FF2B5EF4-FFF2-40B4-BE49-F238E27FC236}">
                <a16:creationId xmlns:a16="http://schemas.microsoft.com/office/drawing/2014/main" id="{AD05E15C-B905-4F93-B3A0-3B19A0B18FE9}"/>
              </a:ext>
            </a:extLst>
          </p:cNvPr>
          <p:cNvSpPr>
            <a:spLocks noGrp="1"/>
          </p:cNvSpPr>
          <p:nvPr>
            <p:ph idx="1"/>
          </p:nvPr>
        </p:nvSpPr>
        <p:spPr/>
        <p:txBody>
          <a:bodyPr>
            <a:normAutofit fontScale="70000" lnSpcReduction="20000"/>
          </a:bodyPr>
          <a:lstStyle/>
          <a:p>
            <a:r>
              <a:rPr lang="en-US" dirty="0"/>
              <a:t>Day 1 – Morning</a:t>
            </a:r>
          </a:p>
          <a:p>
            <a:pPr lvl="1"/>
            <a:r>
              <a:rPr lang="en-US" dirty="0"/>
              <a:t>10:00-10:45 – Presentation: Course overview and image selection and preparation</a:t>
            </a:r>
          </a:p>
          <a:p>
            <a:pPr lvl="1"/>
            <a:r>
              <a:rPr lang="en-US" dirty="0"/>
              <a:t>10:30-10:45 – Demonstration: Overview of GEE</a:t>
            </a:r>
          </a:p>
          <a:p>
            <a:pPr lvl="1"/>
            <a:r>
              <a:rPr lang="en-US" dirty="0"/>
              <a:t>11:00-11:10 – Break</a:t>
            </a:r>
          </a:p>
          <a:p>
            <a:pPr lvl="1"/>
            <a:r>
              <a:rPr lang="en-US" dirty="0"/>
              <a:t>11:10-11:30 – Presentation: Image correction</a:t>
            </a:r>
          </a:p>
          <a:p>
            <a:pPr lvl="1"/>
            <a:r>
              <a:rPr lang="en-US" dirty="0"/>
              <a:t>11:30-12:00 – Demonstration: Creating cloud-free composites in EE</a:t>
            </a:r>
          </a:p>
          <a:p>
            <a:pPr marL="0" indent="0">
              <a:buNone/>
            </a:pPr>
            <a:r>
              <a:rPr lang="en-US" dirty="0"/>
              <a:t>Tasks to complete before the next session: Exercise 1 + 2</a:t>
            </a:r>
          </a:p>
          <a:p>
            <a:r>
              <a:rPr lang="en-US" dirty="0"/>
              <a:t>Day 1 – Afternoon</a:t>
            </a:r>
          </a:p>
          <a:p>
            <a:pPr lvl="1"/>
            <a:r>
              <a:rPr lang="en-US" dirty="0"/>
              <a:t>2:00-2:30 – Presentation: Band ratios and image transformations</a:t>
            </a:r>
          </a:p>
          <a:p>
            <a:pPr lvl="1"/>
            <a:r>
              <a:rPr lang="en-US" dirty="0"/>
              <a:t>2:30-3:00 – Demonstration: Identifying significant landscape change</a:t>
            </a:r>
          </a:p>
          <a:p>
            <a:pPr lvl="1"/>
            <a:r>
              <a:rPr lang="en-US" dirty="0"/>
              <a:t>3:00-4:00 – Q&amp;A and Exercise Help</a:t>
            </a:r>
          </a:p>
          <a:p>
            <a:pPr marL="0" indent="0">
              <a:buNone/>
            </a:pPr>
            <a:r>
              <a:rPr lang="en-US" dirty="0"/>
              <a:t>Tasks to complete before next session: Exercise 3</a:t>
            </a:r>
          </a:p>
        </p:txBody>
      </p:sp>
      <p:sp>
        <p:nvSpPr>
          <p:cNvPr id="4" name="Rectangle 3">
            <a:extLst>
              <a:ext uri="{FF2B5EF4-FFF2-40B4-BE49-F238E27FC236}">
                <a16:creationId xmlns:a16="http://schemas.microsoft.com/office/drawing/2014/main" id="{3A184E63-2640-49E9-87E9-C8E0F47F9FDB}"/>
              </a:ext>
            </a:extLst>
          </p:cNvPr>
          <p:cNvSpPr/>
          <p:nvPr/>
        </p:nvSpPr>
        <p:spPr>
          <a:xfrm>
            <a:off x="731520" y="2895600"/>
            <a:ext cx="7924800" cy="838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5191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F864F-C9F0-48ED-8D52-0005D73EE7EA}"/>
              </a:ext>
            </a:extLst>
          </p:cNvPr>
          <p:cNvSpPr>
            <a:spLocks noGrp="1"/>
          </p:cNvSpPr>
          <p:nvPr>
            <p:ph type="title"/>
          </p:nvPr>
        </p:nvSpPr>
        <p:spPr/>
        <p:txBody>
          <a:bodyPr/>
          <a:lstStyle/>
          <a:p>
            <a:r>
              <a:rPr lang="en-US" dirty="0"/>
              <a:t>Course Agenda</a:t>
            </a:r>
          </a:p>
        </p:txBody>
      </p:sp>
      <p:sp>
        <p:nvSpPr>
          <p:cNvPr id="3" name="Content Placeholder 2">
            <a:extLst>
              <a:ext uri="{FF2B5EF4-FFF2-40B4-BE49-F238E27FC236}">
                <a16:creationId xmlns:a16="http://schemas.microsoft.com/office/drawing/2014/main" id="{AD05E15C-B905-4F93-B3A0-3B19A0B18FE9}"/>
              </a:ext>
            </a:extLst>
          </p:cNvPr>
          <p:cNvSpPr>
            <a:spLocks noGrp="1"/>
          </p:cNvSpPr>
          <p:nvPr>
            <p:ph idx="1"/>
          </p:nvPr>
        </p:nvSpPr>
        <p:spPr/>
        <p:txBody>
          <a:bodyPr>
            <a:normAutofit fontScale="70000" lnSpcReduction="20000"/>
          </a:bodyPr>
          <a:lstStyle/>
          <a:p>
            <a:r>
              <a:rPr lang="en-US" dirty="0"/>
              <a:t>Day 2 – Morning</a:t>
            </a:r>
          </a:p>
          <a:p>
            <a:pPr lvl="1"/>
            <a:r>
              <a:rPr lang="en-US" dirty="0"/>
              <a:t>10:00-10:45 – Presentation: Image standardizations and image differencing</a:t>
            </a:r>
          </a:p>
          <a:p>
            <a:pPr lvl="1"/>
            <a:r>
              <a:rPr lang="en-US" dirty="0"/>
              <a:t>10:30-11:00 – Demonstration: Calculating z-scores</a:t>
            </a:r>
          </a:p>
          <a:p>
            <a:pPr lvl="1"/>
            <a:r>
              <a:rPr lang="en-US" dirty="0"/>
              <a:t>11:00-11:10 – Break</a:t>
            </a:r>
          </a:p>
          <a:p>
            <a:pPr lvl="1"/>
            <a:r>
              <a:rPr lang="en-US" dirty="0"/>
              <a:t>11:10-11:30 – Presentation: Change thresholding and discussion of accuracy assessment</a:t>
            </a:r>
          </a:p>
          <a:p>
            <a:pPr lvl="1"/>
            <a:r>
              <a:rPr lang="en-US" dirty="0"/>
              <a:t>11:30-12:00 – Demonstration: Exploring histograms and creating change maps</a:t>
            </a:r>
          </a:p>
          <a:p>
            <a:pPr marL="0" indent="0">
              <a:buNone/>
            </a:pPr>
            <a:r>
              <a:rPr lang="en-US" dirty="0"/>
              <a:t>Tasks to complete before the next session: Exercise 4 + 5 </a:t>
            </a:r>
          </a:p>
          <a:p>
            <a:pPr marL="0" indent="0">
              <a:buNone/>
            </a:pPr>
            <a:r>
              <a:rPr lang="en-US" dirty="0"/>
              <a:t>Day 2 – Afternoon</a:t>
            </a:r>
          </a:p>
          <a:p>
            <a:pPr lvl="1"/>
            <a:r>
              <a:rPr lang="en-US" dirty="0"/>
              <a:t>2:00-2:30 – Q + A and Exercise Help</a:t>
            </a:r>
          </a:p>
          <a:p>
            <a:pPr lvl="1"/>
            <a:r>
              <a:rPr lang="en-US" dirty="0"/>
              <a:t>2:30-3:00 – Presentation: Change detection applications within USFS</a:t>
            </a:r>
          </a:p>
          <a:p>
            <a:pPr lvl="1"/>
            <a:r>
              <a:rPr lang="en-US" dirty="0"/>
              <a:t>3:00-4:00 – Final Q + A; help with course-related projects/ideas</a:t>
            </a:r>
          </a:p>
        </p:txBody>
      </p:sp>
    </p:spTree>
    <p:extLst>
      <p:ext uri="{BB962C8B-B14F-4D97-AF65-F5344CB8AC3E}">
        <p14:creationId xmlns:p14="http://schemas.microsoft.com/office/powerpoint/2010/main" val="338041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504A1-6BA2-49C1-8D81-46EDBB2BB341}"/>
              </a:ext>
            </a:extLst>
          </p:cNvPr>
          <p:cNvSpPr>
            <a:spLocks noGrp="1"/>
          </p:cNvSpPr>
          <p:nvPr>
            <p:ph type="title"/>
          </p:nvPr>
        </p:nvSpPr>
        <p:spPr/>
        <p:txBody>
          <a:bodyPr/>
          <a:lstStyle/>
          <a:p>
            <a:r>
              <a:rPr lang="en-US" dirty="0"/>
              <a:t>Lecture outline: </a:t>
            </a:r>
          </a:p>
        </p:txBody>
      </p:sp>
      <p:sp>
        <p:nvSpPr>
          <p:cNvPr id="3" name="Content Placeholder 2">
            <a:extLst>
              <a:ext uri="{FF2B5EF4-FFF2-40B4-BE49-F238E27FC236}">
                <a16:creationId xmlns:a16="http://schemas.microsoft.com/office/drawing/2014/main" id="{57CE0F49-05F7-474A-B4E9-E7680D42CCCD}"/>
              </a:ext>
            </a:extLst>
          </p:cNvPr>
          <p:cNvSpPr>
            <a:spLocks noGrp="1"/>
          </p:cNvSpPr>
          <p:nvPr>
            <p:ph idx="1"/>
          </p:nvPr>
        </p:nvSpPr>
        <p:spPr/>
        <p:txBody>
          <a:bodyPr>
            <a:normAutofit/>
          </a:bodyPr>
          <a:lstStyle/>
          <a:p>
            <a:r>
              <a:rPr lang="en-US" sz="3000" dirty="0"/>
              <a:t>Goals of image correction</a:t>
            </a:r>
          </a:p>
          <a:p>
            <a:r>
              <a:rPr lang="en-US" sz="3000" dirty="0"/>
              <a:t>Components of image correction</a:t>
            </a:r>
          </a:p>
          <a:p>
            <a:pPr lvl="1"/>
            <a:r>
              <a:rPr lang="en-US" sz="2600" dirty="0"/>
              <a:t>Earth-sun-sensor relationships</a:t>
            </a:r>
          </a:p>
          <a:p>
            <a:pPr lvl="1"/>
            <a:r>
              <a:rPr lang="en-US" sz="2600" dirty="0"/>
              <a:t>Atmospheric effects</a:t>
            </a:r>
          </a:p>
          <a:p>
            <a:pPr lvl="1"/>
            <a:r>
              <a:rPr lang="en-US" sz="2600" dirty="0"/>
              <a:t>Surface reflectance</a:t>
            </a:r>
          </a:p>
          <a:p>
            <a:pPr lvl="1"/>
            <a:r>
              <a:rPr lang="en-US" sz="2600" dirty="0"/>
              <a:t>Cloud-masking</a:t>
            </a:r>
          </a:p>
          <a:p>
            <a:r>
              <a:rPr lang="en-US" sz="3000" dirty="0"/>
              <a:t>Demo of image correction in GEE</a:t>
            </a:r>
            <a:endParaRPr lang="en-US" sz="2200" dirty="0"/>
          </a:p>
          <a:p>
            <a:pPr lvl="2"/>
            <a:endParaRPr lang="en-US" dirty="0"/>
          </a:p>
        </p:txBody>
      </p:sp>
    </p:spTree>
    <p:extLst>
      <p:ext uri="{BB962C8B-B14F-4D97-AF65-F5344CB8AC3E}">
        <p14:creationId xmlns:p14="http://schemas.microsoft.com/office/powerpoint/2010/main" val="4180839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none" dirty="0"/>
              <a:t>Image Pre-processing</a:t>
            </a:r>
          </a:p>
        </p:txBody>
      </p:sp>
      <p:sp>
        <p:nvSpPr>
          <p:cNvPr id="3" name="Content Placeholder 2"/>
          <p:cNvSpPr>
            <a:spLocks noGrp="1"/>
          </p:cNvSpPr>
          <p:nvPr>
            <p:ph idx="1"/>
          </p:nvPr>
        </p:nvSpPr>
        <p:spPr/>
        <p:txBody>
          <a:bodyPr/>
          <a:lstStyle/>
          <a:p>
            <a:r>
              <a:rPr lang="en-US" dirty="0">
                <a:solidFill>
                  <a:schemeClr val="tx2"/>
                </a:solidFill>
                <a:latin typeface="Arial" pitchFamily="34" charset="0"/>
                <a:cs typeface="Times New Roman" pitchFamily="18" charset="0"/>
              </a:rPr>
              <a:t>Goal:  </a:t>
            </a:r>
            <a:r>
              <a:rPr lang="en-US" sz="2800" dirty="0">
                <a:latin typeface="Arial" pitchFamily="34" charset="0"/>
                <a:cs typeface="Times New Roman" pitchFamily="18" charset="0"/>
              </a:rPr>
              <a:t>Ensure that each pixel records the same type of measurement at the same geographic location through time</a:t>
            </a:r>
            <a:endParaRPr lang="en-US" dirty="0">
              <a:latin typeface="Arial" pitchFamily="34" charset="0"/>
              <a:cs typeface="Times New Roman" pitchFamily="18" charset="0"/>
            </a:endParaRPr>
          </a:p>
          <a:p>
            <a:pPr lvl="1"/>
            <a:r>
              <a:rPr lang="en-US" dirty="0">
                <a:latin typeface="Arial" pitchFamily="34" charset="0"/>
                <a:cs typeface="Times New Roman" pitchFamily="18" charset="0"/>
              </a:rPr>
              <a:t>Assumption:  </a:t>
            </a:r>
          </a:p>
          <a:p>
            <a:pPr lvl="2"/>
            <a:r>
              <a:rPr lang="en-US" dirty="0">
                <a:latin typeface="Arial" pitchFamily="34" charset="0"/>
                <a:cs typeface="Times New Roman" pitchFamily="18" charset="0"/>
              </a:rPr>
              <a:t>Spectral properties of non-changed areas are stable</a:t>
            </a:r>
          </a:p>
          <a:p>
            <a:pPr lvl="1"/>
            <a:r>
              <a:rPr lang="en-US" dirty="0">
                <a:latin typeface="Arial" pitchFamily="34" charset="0"/>
                <a:cs typeface="Times New Roman" pitchFamily="18" charset="0"/>
              </a:rPr>
              <a:t>Motivation:  </a:t>
            </a:r>
          </a:p>
          <a:p>
            <a:pPr lvl="2"/>
            <a:r>
              <a:rPr lang="en-US" dirty="0">
                <a:latin typeface="Arial" pitchFamily="34" charset="0"/>
                <a:cs typeface="Times New Roman" pitchFamily="18" charset="0"/>
              </a:rPr>
              <a:t>Inadequate pre-processing results in false positives </a:t>
            </a:r>
          </a:p>
          <a:p>
            <a:pPr marL="457200" lvl="1" indent="0">
              <a:buNone/>
            </a:pPr>
            <a:endParaRPr lang="en-US" dirty="0">
              <a:latin typeface="Arial" pitchFamily="34" charset="0"/>
              <a:cs typeface="Times New Roman" pitchFamily="18" charset="0"/>
            </a:endParaRPr>
          </a:p>
        </p:txBody>
      </p:sp>
    </p:spTree>
    <p:extLst>
      <p:ext uri="{BB962C8B-B14F-4D97-AF65-F5344CB8AC3E}">
        <p14:creationId xmlns:p14="http://schemas.microsoft.com/office/powerpoint/2010/main" val="65605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Variable through time </a:t>
            </a:r>
          </a:p>
          <a:p>
            <a:r>
              <a:rPr lang="en-US" dirty="0"/>
              <a:t>Influence incident EMR</a:t>
            </a:r>
          </a:p>
          <a:p>
            <a:pPr lvl="1"/>
            <a:r>
              <a:rPr lang="en-US" dirty="0"/>
              <a:t>Earth-sun distance</a:t>
            </a:r>
          </a:p>
          <a:p>
            <a:pPr lvl="1"/>
            <a:r>
              <a:rPr lang="en-US" dirty="0"/>
              <a:t>Solar incident angles</a:t>
            </a:r>
          </a:p>
          <a:p>
            <a:pPr lvl="1"/>
            <a:r>
              <a:rPr lang="en-US" dirty="0"/>
              <a:t>Sensor position</a:t>
            </a:r>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1004" y="1153268"/>
            <a:ext cx="3442996" cy="3771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2323" y="4054535"/>
            <a:ext cx="4352616" cy="2649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a:extLst>
              <a:ext uri="{FF2B5EF4-FFF2-40B4-BE49-F238E27FC236}">
                <a16:creationId xmlns:a16="http://schemas.microsoft.com/office/drawing/2014/main" id="{290E52F4-2712-497D-921D-6710F65D0093}"/>
              </a:ext>
            </a:extLst>
          </p:cNvPr>
          <p:cNvSpPr txBox="1">
            <a:spLocks/>
          </p:cNvSpPr>
          <p:nvPr/>
        </p:nvSpPr>
        <p:spPr>
          <a:xfrm>
            <a:off x="609600" y="309934"/>
            <a:ext cx="82296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kern="1200" spc="-100" baseline="0">
                <a:solidFill>
                  <a:schemeClr val="accent2">
                    <a:lumMod val="75000"/>
                  </a:schemeClr>
                </a:solidFill>
                <a:latin typeface="+mj-lt"/>
                <a:ea typeface="+mj-ea"/>
                <a:cs typeface="+mj-cs"/>
              </a:defRPr>
            </a:lvl1pPr>
          </a:lstStyle>
          <a:p>
            <a:r>
              <a:rPr lang="en-US" dirty="0"/>
              <a:t>Earth-Sun-sensor relationships</a:t>
            </a:r>
          </a:p>
        </p:txBody>
      </p:sp>
    </p:spTree>
    <p:extLst>
      <p:ext uri="{BB962C8B-B14F-4D97-AF65-F5344CB8AC3E}">
        <p14:creationId xmlns:p14="http://schemas.microsoft.com/office/powerpoint/2010/main" val="3284745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none" dirty="0"/>
              <a:t>Reflectance at Top-of-atmosphere</a:t>
            </a:r>
          </a:p>
        </p:txBody>
      </p:sp>
      <p:sp>
        <p:nvSpPr>
          <p:cNvPr id="3" name="Content Placeholder 2"/>
          <p:cNvSpPr>
            <a:spLocks noGrp="1"/>
          </p:cNvSpPr>
          <p:nvPr>
            <p:ph idx="1"/>
          </p:nvPr>
        </p:nvSpPr>
        <p:spPr/>
        <p:txBody>
          <a:bodyPr>
            <a:normAutofit lnSpcReduction="10000"/>
          </a:bodyPr>
          <a:lstStyle/>
          <a:p>
            <a:r>
              <a:rPr lang="en-US" dirty="0"/>
              <a:t>First correction:</a:t>
            </a:r>
          </a:p>
          <a:p>
            <a:pPr marL="0" indent="0">
              <a:buNone/>
            </a:pPr>
            <a:r>
              <a:rPr lang="en-US" sz="2400" dirty="0">
                <a:solidFill>
                  <a:srgbClr val="C00000"/>
                </a:solidFill>
              </a:rPr>
              <a:t>     Digital Numbers </a:t>
            </a:r>
            <a:r>
              <a:rPr lang="en-US" sz="2400" dirty="0">
                <a:solidFill>
                  <a:srgbClr val="C00000"/>
                </a:solidFill>
                <a:sym typeface="Wingdings" pitchFamily="2" charset="2"/>
              </a:rPr>
              <a:t> Radiance  Reflectance (TOA)</a:t>
            </a:r>
          </a:p>
          <a:p>
            <a:pPr marL="0" indent="0">
              <a:buNone/>
            </a:pPr>
            <a:endParaRPr lang="en-US" sz="2400" dirty="0"/>
          </a:p>
          <a:p>
            <a:r>
              <a:rPr lang="en-US" dirty="0"/>
              <a:t>Calculated using: </a:t>
            </a:r>
          </a:p>
          <a:p>
            <a:pPr lvl="1"/>
            <a:r>
              <a:rPr lang="en-US" sz="2400" dirty="0"/>
              <a:t>Sensor calibration coefficients </a:t>
            </a:r>
          </a:p>
          <a:p>
            <a:pPr lvl="1"/>
            <a:r>
              <a:rPr lang="en-US" sz="2400" dirty="0"/>
              <a:t>Earth-sun distance</a:t>
            </a:r>
          </a:p>
          <a:p>
            <a:pPr lvl="1"/>
            <a:r>
              <a:rPr lang="en-US" sz="2400" dirty="0"/>
              <a:t>Mean solar </a:t>
            </a:r>
            <a:r>
              <a:rPr lang="en-US" sz="2400" dirty="0" err="1"/>
              <a:t>exo</a:t>
            </a:r>
            <a:r>
              <a:rPr lang="en-US" sz="2400" dirty="0"/>
              <a:t>-atmospheric irradiance</a:t>
            </a:r>
          </a:p>
          <a:p>
            <a:pPr lvl="1"/>
            <a:r>
              <a:rPr lang="en-US" sz="2400" dirty="0"/>
              <a:t>Solar zenith angle</a:t>
            </a:r>
            <a:endParaRPr lang="en-US" dirty="0"/>
          </a:p>
          <a:p>
            <a:pPr marL="0" indent="0">
              <a:buNone/>
            </a:pPr>
            <a:endParaRPr lang="en-US" sz="2400" b="1" i="1" dirty="0">
              <a:solidFill>
                <a:srgbClr val="FFFF99"/>
              </a:solidFill>
            </a:endParaRPr>
          </a:p>
          <a:p>
            <a:pPr marL="0" indent="0">
              <a:buNone/>
            </a:pPr>
            <a:r>
              <a:rPr lang="en-US" sz="2400" b="1" i="1" dirty="0">
                <a:solidFill>
                  <a:schemeClr val="tx2"/>
                </a:solidFill>
              </a:rPr>
              <a:t>Top of atmosphere reflectance differs from surface reflectance…</a:t>
            </a:r>
          </a:p>
        </p:txBody>
      </p:sp>
    </p:spTree>
    <p:extLst>
      <p:ext uri="{BB962C8B-B14F-4D97-AF65-F5344CB8AC3E}">
        <p14:creationId xmlns:p14="http://schemas.microsoft.com/office/powerpoint/2010/main" val="265257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22" presetClass="entr" presetSubtype="1"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1000"/>
                        <p:tgtEl>
                          <p:spTgt spid="3"/>
                        </p:tgtEl>
                      </p:cBhvr>
                    </p:animEffect>
                  </p:childTnLst>
                </p:cTn>
              </p:par>
            </p:tnLst>
          </p:tmpl>
        </p:tmplLst>
      </p:b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none" dirty="0"/>
              <a:t>Atmospheric Effects</a:t>
            </a:r>
          </a:p>
        </p:txBody>
      </p:sp>
      <p:sp>
        <p:nvSpPr>
          <p:cNvPr id="6" name="Content Placeholder 5"/>
          <p:cNvSpPr>
            <a:spLocks noGrp="1"/>
          </p:cNvSpPr>
          <p:nvPr>
            <p:ph idx="1"/>
          </p:nvPr>
        </p:nvSpPr>
        <p:spPr/>
        <p:txBody>
          <a:bodyPr/>
          <a:lstStyle/>
          <a:p>
            <a:pPr lvl="1"/>
            <a:r>
              <a:rPr lang="en-US" dirty="0"/>
              <a:t>Another source of ‘noise’ </a:t>
            </a:r>
          </a:p>
          <a:p>
            <a:pPr lvl="1"/>
            <a:r>
              <a:rPr lang="en-US" dirty="0"/>
              <a:t>Atmosphere selectively scatters, absorbs and </a:t>
            </a:r>
            <a:r>
              <a:rPr lang="en-US"/>
              <a:t>transmits light</a:t>
            </a:r>
            <a:endParaRPr lang="en-US" dirty="0"/>
          </a:p>
          <a:p>
            <a:pPr lvl="1"/>
            <a:endParaRPr lang="en-US" dirty="0"/>
          </a:p>
          <a:p>
            <a:pPr lvl="1"/>
            <a:endParaRPr lang="en-US" dirty="0"/>
          </a:p>
          <a:p>
            <a:pPr lvl="1"/>
            <a:endParaRPr lang="en-US" dirty="0"/>
          </a:p>
          <a:p>
            <a:pPr lvl="1"/>
            <a:endParaRPr lang="en-US" dirty="0"/>
          </a:p>
          <a:p>
            <a:pPr marL="457200" lvl="1" indent="0">
              <a:buNone/>
            </a:pPr>
            <a:endParaRPr lang="en-US" dirty="0"/>
          </a:p>
          <a:p>
            <a:endParaRPr lang="en-US" dirty="0"/>
          </a:p>
        </p:txBody>
      </p:sp>
      <p:pic>
        <p:nvPicPr>
          <p:cNvPr id="7" name="Picture 6" descr="Description: 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3759" y="3488108"/>
            <a:ext cx="5030419" cy="3369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0294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none" dirty="0"/>
              <a:t>Surface Reflectance Correction Methods</a:t>
            </a:r>
          </a:p>
        </p:txBody>
      </p:sp>
      <p:sp>
        <p:nvSpPr>
          <p:cNvPr id="6" name="Content Placeholder 5"/>
          <p:cNvSpPr>
            <a:spLocks noGrp="1"/>
          </p:cNvSpPr>
          <p:nvPr>
            <p:ph idx="1"/>
          </p:nvPr>
        </p:nvSpPr>
        <p:spPr/>
        <p:txBody>
          <a:bodyPr/>
          <a:lstStyle/>
          <a:p>
            <a:r>
              <a:rPr lang="en-US" dirty="0"/>
              <a:t>A few approaches: </a:t>
            </a:r>
          </a:p>
          <a:p>
            <a:pPr lvl="1"/>
            <a:r>
              <a:rPr lang="en-US" dirty="0"/>
              <a:t>Dark object subtraction (DOS)</a:t>
            </a:r>
          </a:p>
          <a:p>
            <a:pPr lvl="1"/>
            <a:r>
              <a:rPr lang="en-US" dirty="0"/>
              <a:t>Atmospheric modeling</a:t>
            </a:r>
          </a:p>
          <a:p>
            <a:pPr lvl="3"/>
            <a:r>
              <a:rPr lang="en-US" dirty="0" err="1"/>
              <a:t>Radiative</a:t>
            </a:r>
            <a:r>
              <a:rPr lang="en-US" dirty="0"/>
              <a:t> transfer models</a:t>
            </a:r>
          </a:p>
          <a:p>
            <a:pPr lvl="1"/>
            <a:r>
              <a:rPr lang="en-US" dirty="0"/>
              <a:t>Image-to-image normalization</a:t>
            </a:r>
          </a:p>
          <a:p>
            <a:pPr lvl="3"/>
            <a:r>
              <a:rPr lang="en-US" dirty="0"/>
              <a:t>Histogram matching</a:t>
            </a:r>
          </a:p>
          <a:p>
            <a:pPr lvl="3"/>
            <a:r>
              <a:rPr lang="en-US" dirty="0"/>
              <a:t>Regression using pseudo-invariant features</a:t>
            </a:r>
          </a:p>
        </p:txBody>
      </p:sp>
    </p:spTree>
    <p:extLst>
      <p:ext uri="{BB962C8B-B14F-4D97-AF65-F5344CB8AC3E}">
        <p14:creationId xmlns:p14="http://schemas.microsoft.com/office/powerpoint/2010/main" val="26841561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12230</TotalTime>
  <Words>1204</Words>
  <Application>Microsoft Office PowerPoint</Application>
  <PresentationFormat>On-screen Show (4:3)</PresentationFormat>
  <Paragraphs>175</Paragraphs>
  <Slides>15</Slides>
  <Notes>8</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Clarity</vt:lpstr>
      <vt:lpstr>PowerPoint Presentation</vt:lpstr>
      <vt:lpstr>Course Agenda</vt:lpstr>
      <vt:lpstr>Course Agenda</vt:lpstr>
      <vt:lpstr>Lecture outline: </vt:lpstr>
      <vt:lpstr>Image Pre-processing</vt:lpstr>
      <vt:lpstr>PowerPoint Presentation</vt:lpstr>
      <vt:lpstr>Reflectance at Top-of-atmosphere</vt:lpstr>
      <vt:lpstr>Atmospheric Effects</vt:lpstr>
      <vt:lpstr>Surface Reflectance Correction Methods</vt:lpstr>
      <vt:lpstr>Dark object subtraction (DOS)) </vt:lpstr>
      <vt:lpstr>Masking</vt:lpstr>
      <vt:lpstr>Masking</vt:lpstr>
      <vt:lpstr>Image preprocessing</vt:lpstr>
      <vt:lpstr>Image preprocessing</vt:lpstr>
      <vt:lpstr>Demonstration</vt:lpstr>
    </vt:vector>
  </TitlesOfParts>
  <Company>Forest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USDA Forest Service</dc:creator>
  <cp:lastModifiedBy>Leatherman, Lila - FS, Salt Lake City, UT</cp:lastModifiedBy>
  <cp:revision>113</cp:revision>
  <dcterms:created xsi:type="dcterms:W3CDTF">2015-04-03T20:09:37Z</dcterms:created>
  <dcterms:modified xsi:type="dcterms:W3CDTF">2020-11-17T16:14:28Z</dcterms:modified>
</cp:coreProperties>
</file>