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0"/>
  </p:notesMasterIdLst>
  <p:sldIdLst>
    <p:sldId id="256" r:id="rId2"/>
    <p:sldId id="401" r:id="rId3"/>
    <p:sldId id="402" r:id="rId4"/>
    <p:sldId id="400" r:id="rId5"/>
    <p:sldId id="372" r:id="rId6"/>
    <p:sldId id="373" r:id="rId7"/>
    <p:sldId id="374" r:id="rId8"/>
    <p:sldId id="375" r:id="rId9"/>
    <p:sldId id="376" r:id="rId10"/>
    <p:sldId id="377" r:id="rId11"/>
    <p:sldId id="378" r:id="rId12"/>
    <p:sldId id="379" r:id="rId13"/>
    <p:sldId id="380" r:id="rId14"/>
    <p:sldId id="381" r:id="rId15"/>
    <p:sldId id="382" r:id="rId16"/>
    <p:sldId id="383" r:id="rId17"/>
    <p:sldId id="384" r:id="rId18"/>
    <p:sldId id="385" r:id="rId19"/>
    <p:sldId id="386" r:id="rId20"/>
    <p:sldId id="387" r:id="rId21"/>
    <p:sldId id="388" r:id="rId22"/>
    <p:sldId id="389" r:id="rId23"/>
    <p:sldId id="390" r:id="rId24"/>
    <p:sldId id="394" r:id="rId25"/>
    <p:sldId id="391" r:id="rId26"/>
    <p:sldId id="393" r:id="rId27"/>
    <p:sldId id="392" r:id="rId28"/>
    <p:sldId id="37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6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75" autoAdjust="0"/>
    <p:restoredTop sz="76310" autoAdjust="0"/>
  </p:normalViewPr>
  <p:slideViewPr>
    <p:cSldViewPr>
      <p:cViewPr varScale="1">
        <p:scale>
          <a:sx n="63" d="100"/>
          <a:sy n="63" d="100"/>
        </p:scale>
        <p:origin x="442"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493E82-41A1-4534-AEA2-AFEEA0BC7C6A}" type="datetimeFigureOut">
              <a:rPr lang="en-US" smtClean="0"/>
              <a:t>11/15/2020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594ADE-05F9-4BBD-8A5B-D87EACD0C437}" type="slidenum">
              <a:rPr lang="en-US" smtClean="0"/>
              <a:t>‹#›</a:t>
            </a:fld>
            <a:endParaRPr lang="en-US"/>
          </a:p>
        </p:txBody>
      </p:sp>
    </p:spTree>
    <p:extLst>
      <p:ext uri="{BB962C8B-B14F-4D97-AF65-F5344CB8AC3E}">
        <p14:creationId xmlns:p14="http://schemas.microsoft.com/office/powerpoint/2010/main" val="257574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94ADE-05F9-4BBD-8A5B-D87EACD0C437}" type="slidenum">
              <a:rPr lang="en-US" smtClean="0"/>
              <a:t>1</a:t>
            </a:fld>
            <a:endParaRPr lang="en-US"/>
          </a:p>
        </p:txBody>
      </p:sp>
    </p:spTree>
    <p:extLst>
      <p:ext uri="{BB962C8B-B14F-4D97-AF65-F5344CB8AC3E}">
        <p14:creationId xmlns:p14="http://schemas.microsoft.com/office/powerpoint/2010/main" val="4288266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D03D430-BA3E-45C9-99AD-86669939F1D2}" type="slidenum">
              <a:rPr lang="en-US" smtClean="0"/>
              <a:pPr/>
              <a:t>12</a:t>
            </a:fld>
            <a:endParaRPr lang="en-US"/>
          </a:p>
        </p:txBody>
      </p:sp>
    </p:spTree>
    <p:extLst>
      <p:ext uri="{BB962C8B-B14F-4D97-AF65-F5344CB8AC3E}">
        <p14:creationId xmlns:p14="http://schemas.microsoft.com/office/powerpoint/2010/main" val="1166899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D03D430-BA3E-45C9-99AD-86669939F1D2}" type="slidenum">
              <a:rPr lang="en-US" smtClean="0"/>
              <a:pPr/>
              <a:t>13</a:t>
            </a:fld>
            <a:endParaRPr lang="en-US"/>
          </a:p>
        </p:txBody>
      </p:sp>
    </p:spTree>
    <p:extLst>
      <p:ext uri="{BB962C8B-B14F-4D97-AF65-F5344CB8AC3E}">
        <p14:creationId xmlns:p14="http://schemas.microsoft.com/office/powerpoint/2010/main" val="1918473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D03D430-BA3E-45C9-99AD-86669939F1D2}" type="slidenum">
              <a:rPr lang="en-US" smtClean="0"/>
              <a:pPr/>
              <a:t>14</a:t>
            </a:fld>
            <a:endParaRPr lang="en-US"/>
          </a:p>
        </p:txBody>
      </p:sp>
    </p:spTree>
    <p:extLst>
      <p:ext uri="{BB962C8B-B14F-4D97-AF65-F5344CB8AC3E}">
        <p14:creationId xmlns:p14="http://schemas.microsoft.com/office/powerpoint/2010/main" val="2641918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 NDVI, we look again at the red and NIR bands.</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D03D430-BA3E-45C9-99AD-86669939F1D2}" type="slidenum">
              <a:rPr lang="en-US" smtClean="0"/>
              <a:pPr/>
              <a:t>15</a:t>
            </a:fld>
            <a:endParaRPr lang="en-US"/>
          </a:p>
        </p:txBody>
      </p:sp>
    </p:spTree>
    <p:extLst>
      <p:ext uri="{BB962C8B-B14F-4D97-AF65-F5344CB8AC3E}">
        <p14:creationId xmlns:p14="http://schemas.microsoft.com/office/powerpoint/2010/main" val="2844744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D03D430-BA3E-45C9-99AD-86669939F1D2}" type="slidenum">
              <a:rPr lang="en-US" smtClean="0"/>
              <a:pPr/>
              <a:t>16</a:t>
            </a:fld>
            <a:endParaRPr lang="en-US"/>
          </a:p>
        </p:txBody>
      </p:sp>
    </p:spTree>
    <p:extLst>
      <p:ext uri="{BB962C8B-B14F-4D97-AF65-F5344CB8AC3E}">
        <p14:creationId xmlns:p14="http://schemas.microsoft.com/office/powerpoint/2010/main" val="1886704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[Watch the multiple</a:t>
            </a:r>
            <a:r>
              <a:rPr lang="en-US" baseline="0" dirty="0"/>
              <a:t> animations in this slide.  Let them work, and then describe; don’t anticipate.]</a:t>
            </a:r>
          </a:p>
          <a:p>
            <a:endParaRPr lang="en-US" baseline="0" dirty="0"/>
          </a:p>
          <a:p>
            <a:r>
              <a:rPr lang="en-US" baseline="0" dirty="0"/>
              <a:t>Add calculation of respective NDVI</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D03D430-BA3E-45C9-99AD-86669939F1D2}" type="slidenum">
              <a:rPr lang="en-US" smtClean="0"/>
              <a:pPr/>
              <a:t>17</a:t>
            </a:fld>
            <a:endParaRPr lang="en-US"/>
          </a:p>
        </p:txBody>
      </p:sp>
    </p:spTree>
    <p:extLst>
      <p:ext uri="{BB962C8B-B14F-4D97-AF65-F5344CB8AC3E}">
        <p14:creationId xmlns:p14="http://schemas.microsoft.com/office/powerpoint/2010/main" val="3223287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D03D430-BA3E-45C9-99AD-86669939F1D2}" type="slidenum">
              <a:rPr lang="en-US" smtClean="0"/>
              <a:pPr/>
              <a:t>18</a:t>
            </a:fld>
            <a:endParaRPr lang="en-US"/>
          </a:p>
        </p:txBody>
      </p:sp>
    </p:spTree>
    <p:extLst>
      <p:ext uri="{BB962C8B-B14F-4D97-AF65-F5344CB8AC3E}">
        <p14:creationId xmlns:p14="http://schemas.microsoft.com/office/powerpoint/2010/main" val="1074798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D03D430-BA3E-45C9-99AD-86669939F1D2}" type="slidenum">
              <a:rPr lang="en-US" smtClean="0"/>
              <a:pPr/>
              <a:t>19</a:t>
            </a:fld>
            <a:endParaRPr lang="en-US"/>
          </a:p>
        </p:txBody>
      </p:sp>
    </p:spTree>
    <p:extLst>
      <p:ext uri="{BB962C8B-B14F-4D97-AF65-F5344CB8AC3E}">
        <p14:creationId xmlns:p14="http://schemas.microsoft.com/office/powerpoint/2010/main" val="691479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D03D430-BA3E-45C9-99AD-86669939F1D2}" type="slidenum">
              <a:rPr lang="en-US" smtClean="0"/>
              <a:pPr/>
              <a:t>20</a:t>
            </a:fld>
            <a:endParaRPr lang="en-US"/>
          </a:p>
        </p:txBody>
      </p:sp>
    </p:spTree>
    <p:extLst>
      <p:ext uri="{BB962C8B-B14F-4D97-AF65-F5344CB8AC3E}">
        <p14:creationId xmlns:p14="http://schemas.microsoft.com/office/powerpoint/2010/main" val="1041954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D03D430-BA3E-45C9-99AD-86669939F1D2}" type="slidenum">
              <a:rPr lang="en-US" smtClean="0"/>
              <a:pPr/>
              <a:t>21</a:t>
            </a:fld>
            <a:endParaRPr lang="en-US"/>
          </a:p>
        </p:txBody>
      </p:sp>
    </p:spTree>
    <p:extLst>
      <p:ext uri="{BB962C8B-B14F-4D97-AF65-F5344CB8AC3E}">
        <p14:creationId xmlns:p14="http://schemas.microsoft.com/office/powerpoint/2010/main" val="4144517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94ADE-05F9-4BBD-8A5B-D87EACD0C437}" type="slidenum">
              <a:rPr lang="en-US" smtClean="0"/>
              <a:t>4</a:t>
            </a:fld>
            <a:endParaRPr lang="en-US"/>
          </a:p>
        </p:txBody>
      </p:sp>
    </p:spTree>
    <p:extLst>
      <p:ext uri="{BB962C8B-B14F-4D97-AF65-F5344CB8AC3E}">
        <p14:creationId xmlns:p14="http://schemas.microsoft.com/office/powerpoint/2010/main" val="3428445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 this to talk 4!  </a:t>
            </a:r>
          </a:p>
          <a:p>
            <a:r>
              <a:rPr lang="en-US" dirty="0"/>
              <a:t>Like principal components but components are related to geophysical</a:t>
            </a:r>
            <a:r>
              <a:rPr lang="en-US" baseline="0" dirty="0"/>
              <a:t> properties of the scene.  First component is ‘soil brightness’, second component is ‘greenness’ and the third component ‘wetness’.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i="1" dirty="0">
                <a:solidFill>
                  <a:schemeClr val="bg1">
                    <a:lumMod val="65000"/>
                  </a:schemeClr>
                </a:solidFill>
              </a:rPr>
              <a:t>Explain feature space – pixel</a:t>
            </a:r>
            <a:r>
              <a:rPr lang="en-US" i="1" baseline="0" dirty="0">
                <a:solidFill>
                  <a:schemeClr val="bg1">
                    <a:lumMod val="65000"/>
                  </a:schemeClr>
                </a:solidFill>
              </a:rPr>
              <a:t> </a:t>
            </a:r>
            <a:endParaRPr lang="en-US" i="1" dirty="0">
              <a:solidFill>
                <a:schemeClr val="bg1">
                  <a:lumMod val="65000"/>
                </a:schemeClr>
              </a:solidFill>
            </a:endParaRPr>
          </a:p>
          <a:p>
            <a:endParaRPr lang="en-US" baseline="0" dirty="0"/>
          </a:p>
          <a:p>
            <a:r>
              <a:rPr lang="en-US" baseline="0" dirty="0"/>
              <a:t>This transformation reduces the Landsat reflectance bands to three orthogonal indices called brightness, greenness and wetness</a:t>
            </a:r>
            <a:endParaRPr lang="en-US" dirty="0"/>
          </a:p>
        </p:txBody>
      </p:sp>
      <p:sp>
        <p:nvSpPr>
          <p:cNvPr id="4" name="Slide Number Placeholder 3"/>
          <p:cNvSpPr>
            <a:spLocks noGrp="1"/>
          </p:cNvSpPr>
          <p:nvPr>
            <p:ph type="sldNum" sz="quarter" idx="10"/>
          </p:nvPr>
        </p:nvSpPr>
        <p:spPr/>
        <p:txBody>
          <a:bodyPr/>
          <a:lstStyle/>
          <a:p>
            <a:fld id="{D5843B4E-A09C-4310-8BE7-4852B7FF6DE8}" type="slidenum">
              <a:rPr lang="en-US" smtClean="0"/>
              <a:t>22</a:t>
            </a:fld>
            <a:endParaRPr lang="en-US"/>
          </a:p>
        </p:txBody>
      </p:sp>
    </p:spTree>
    <p:extLst>
      <p:ext uri="{BB962C8B-B14F-4D97-AF65-F5344CB8AC3E}">
        <p14:creationId xmlns:p14="http://schemas.microsoft.com/office/powerpoint/2010/main" val="2158787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 this to talk 4!  </a:t>
            </a:r>
          </a:p>
          <a:p>
            <a:r>
              <a:rPr lang="en-US" dirty="0"/>
              <a:t>Like principal components but components are related to geophysical</a:t>
            </a:r>
            <a:r>
              <a:rPr lang="en-US" baseline="0" dirty="0"/>
              <a:t> properties of the scene.  First component is ‘soil brightness’, second component is ‘greenness’ and the third component ‘wetness’.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i="1" dirty="0">
                <a:solidFill>
                  <a:schemeClr val="bg1">
                    <a:lumMod val="65000"/>
                  </a:schemeClr>
                </a:solidFill>
              </a:rPr>
              <a:t>Explain feature space – pixel</a:t>
            </a:r>
            <a:r>
              <a:rPr lang="en-US" i="1" baseline="0" dirty="0">
                <a:solidFill>
                  <a:schemeClr val="bg1">
                    <a:lumMod val="65000"/>
                  </a:schemeClr>
                </a:solidFill>
              </a:rPr>
              <a:t> </a:t>
            </a:r>
            <a:endParaRPr lang="en-US" i="1" dirty="0">
              <a:solidFill>
                <a:schemeClr val="bg1">
                  <a:lumMod val="65000"/>
                </a:schemeClr>
              </a:solidFill>
            </a:endParaRPr>
          </a:p>
          <a:p>
            <a:endParaRPr lang="en-US" baseline="0" dirty="0"/>
          </a:p>
          <a:p>
            <a:r>
              <a:rPr lang="en-US" baseline="0" dirty="0"/>
              <a:t>This transformation reduces the Landsat reflectance bands to three orthogonal indices called brightness, greenness and wetness</a:t>
            </a:r>
          </a:p>
          <a:p>
            <a:endParaRPr lang="en-US" baseline="0" dirty="0"/>
          </a:p>
          <a:p>
            <a:r>
              <a:rPr lang="en-US" baseline="0" dirty="0"/>
              <a:t>Consider replacing tasseled cap plot </a:t>
            </a:r>
            <a:endParaRPr lang="en-US" dirty="0"/>
          </a:p>
        </p:txBody>
      </p:sp>
      <p:sp>
        <p:nvSpPr>
          <p:cNvPr id="4" name="Slide Number Placeholder 3"/>
          <p:cNvSpPr>
            <a:spLocks noGrp="1"/>
          </p:cNvSpPr>
          <p:nvPr>
            <p:ph type="sldNum" sz="quarter" idx="10"/>
          </p:nvPr>
        </p:nvSpPr>
        <p:spPr/>
        <p:txBody>
          <a:bodyPr/>
          <a:lstStyle/>
          <a:p>
            <a:fld id="{D5843B4E-A09C-4310-8BE7-4852B7FF6DE8}" type="slidenum">
              <a:rPr lang="en-US" smtClean="0"/>
              <a:t>23</a:t>
            </a:fld>
            <a:endParaRPr lang="en-US"/>
          </a:p>
        </p:txBody>
      </p:sp>
    </p:spTree>
    <p:extLst>
      <p:ext uri="{BB962C8B-B14F-4D97-AF65-F5344CB8AC3E}">
        <p14:creationId xmlns:p14="http://schemas.microsoft.com/office/powerpoint/2010/main" val="1625796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 right image:</a:t>
            </a:r>
            <a:r>
              <a:rPr lang="en-US" baseline="0" dirty="0"/>
              <a:t> we normally use red, green, blue, or NIR, red, green as shown here to view data.</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D03D430-BA3E-45C9-99AD-86669939F1D2}" type="slidenum">
              <a:rPr lang="en-US" smtClean="0"/>
              <a:pPr/>
              <a:t>24</a:t>
            </a:fld>
            <a:endParaRPr lang="en-US"/>
          </a:p>
        </p:txBody>
      </p:sp>
    </p:spTree>
    <p:extLst>
      <p:ext uri="{BB962C8B-B14F-4D97-AF65-F5344CB8AC3E}">
        <p14:creationId xmlns:p14="http://schemas.microsoft.com/office/powerpoint/2010/main" val="35626629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 right image:</a:t>
            </a:r>
            <a:r>
              <a:rPr lang="en-US" baseline="0" dirty="0"/>
              <a:t> we normally use red, green, blue, or NIR, red</a:t>
            </a:r>
            <a:r>
              <a:rPr lang="en-US" baseline="0"/>
              <a:t>, green as shown here to view data.</a:t>
            </a:r>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D03D430-BA3E-45C9-99AD-86669939F1D2}" type="slidenum">
              <a:rPr lang="en-US" smtClean="0"/>
              <a:pPr/>
              <a:t>25</a:t>
            </a:fld>
            <a:endParaRPr lang="en-US"/>
          </a:p>
        </p:txBody>
      </p:sp>
    </p:spTree>
    <p:extLst>
      <p:ext uri="{BB962C8B-B14F-4D97-AF65-F5344CB8AC3E}">
        <p14:creationId xmlns:p14="http://schemas.microsoft.com/office/powerpoint/2010/main" val="2536175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 right image:</a:t>
            </a:r>
            <a:r>
              <a:rPr lang="en-US" baseline="0" dirty="0"/>
              <a:t> we normally use red, green, blue, or NIR, red, green as shown here to view data.</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D03D430-BA3E-45C9-99AD-86669939F1D2}" type="slidenum">
              <a:rPr lang="en-US" smtClean="0"/>
              <a:pPr/>
              <a:t>26</a:t>
            </a:fld>
            <a:endParaRPr lang="en-US"/>
          </a:p>
        </p:txBody>
      </p:sp>
    </p:spTree>
    <p:extLst>
      <p:ext uri="{BB962C8B-B14F-4D97-AF65-F5344CB8AC3E}">
        <p14:creationId xmlns:p14="http://schemas.microsoft.com/office/powerpoint/2010/main" val="3591676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D03D430-BA3E-45C9-99AD-86669939F1D2}" type="slidenum">
              <a:rPr lang="en-US" smtClean="0"/>
              <a:pPr/>
              <a:t>27</a:t>
            </a:fld>
            <a:endParaRPr lang="en-US"/>
          </a:p>
        </p:txBody>
      </p:sp>
    </p:spTree>
    <p:extLst>
      <p:ext uri="{BB962C8B-B14F-4D97-AF65-F5344CB8AC3E}">
        <p14:creationId xmlns:p14="http://schemas.microsoft.com/office/powerpoint/2010/main" val="2123122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Recap: two-date method of locating change</a:t>
            </a:r>
          </a:p>
          <a:p>
            <a:r>
              <a:rPr lang="en-US" sz="1200" kern="1200" dirty="0">
                <a:solidFill>
                  <a:schemeClr val="tx1"/>
                </a:solidFill>
                <a:effectLst/>
                <a:latin typeface="+mn-lt"/>
                <a:ea typeface="+mn-ea"/>
                <a:cs typeface="+mn-cs"/>
              </a:rPr>
              <a:t>Not subtracting raw images: Inputs can be: </a:t>
            </a:r>
          </a:p>
          <a:p>
            <a:pPr lvl="0"/>
            <a:r>
              <a:rPr lang="en-US" sz="1200" kern="1200" dirty="0">
                <a:solidFill>
                  <a:schemeClr val="tx1"/>
                </a:solidFill>
                <a:effectLst/>
                <a:latin typeface="+mn-lt"/>
                <a:ea typeface="+mn-ea"/>
                <a:cs typeface="+mn-cs"/>
              </a:rPr>
              <a:t>Bands, </a:t>
            </a:r>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b5 </a:t>
            </a:r>
          </a:p>
          <a:p>
            <a:pPr lvl="0"/>
            <a:r>
              <a:rPr lang="en-US" sz="1200" kern="1200" dirty="0">
                <a:solidFill>
                  <a:schemeClr val="tx1"/>
                </a:solidFill>
                <a:effectLst/>
                <a:latin typeface="+mn-lt"/>
                <a:ea typeface="+mn-ea"/>
                <a:cs typeface="+mn-cs"/>
              </a:rPr>
              <a:t>Classification – change in land cover type</a:t>
            </a:r>
          </a:p>
          <a:p>
            <a:pPr lvl="0"/>
            <a:r>
              <a:rPr lang="en-US" sz="1200" kern="1200" dirty="0">
                <a:solidFill>
                  <a:schemeClr val="tx1"/>
                </a:solidFill>
                <a:effectLst/>
                <a:latin typeface="+mn-lt"/>
                <a:ea typeface="+mn-ea"/>
                <a:cs typeface="+mn-cs"/>
              </a:rPr>
              <a:t>Transformations – NDVI, NBR</a:t>
            </a: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D03D430-BA3E-45C9-99AD-86669939F1D2}" type="slidenum">
              <a:rPr lang="en-US" smtClean="0"/>
              <a:pPr/>
              <a:t>5</a:t>
            </a:fld>
            <a:endParaRPr lang="en-US"/>
          </a:p>
        </p:txBody>
      </p:sp>
    </p:spTree>
    <p:extLst>
      <p:ext uri="{BB962C8B-B14F-4D97-AF65-F5344CB8AC3E}">
        <p14:creationId xmlns:p14="http://schemas.microsoft.com/office/powerpoint/2010/main" val="3623164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Can be simple mathematical</a:t>
            </a:r>
          </a:p>
          <a:p>
            <a:pPr lvl="0"/>
            <a:r>
              <a:rPr lang="en-US" sz="1200" kern="1200" dirty="0">
                <a:solidFill>
                  <a:schemeClr val="tx1"/>
                </a:solidFill>
                <a:effectLst/>
                <a:latin typeface="+mn-lt"/>
                <a:ea typeface="+mn-ea"/>
                <a:cs typeface="+mn-cs"/>
              </a:rPr>
              <a:t>Or more complex</a:t>
            </a:r>
          </a:p>
          <a:p>
            <a:pPr lvl="1"/>
            <a:r>
              <a:rPr lang="en-US" sz="1200" kern="1200" dirty="0">
                <a:solidFill>
                  <a:schemeClr val="tx1"/>
                </a:solidFill>
                <a:effectLst/>
                <a:latin typeface="+mn-lt"/>
                <a:ea typeface="+mn-ea"/>
                <a:cs typeface="+mn-cs"/>
              </a:rPr>
              <a:t>Like calculating principal components</a:t>
            </a:r>
          </a:p>
          <a:p>
            <a:pPr lvl="1"/>
            <a:r>
              <a:rPr lang="en-US" sz="1200" kern="1200" dirty="0">
                <a:solidFill>
                  <a:schemeClr val="tx1"/>
                </a:solidFill>
                <a:effectLst/>
                <a:latin typeface="+mn-lt"/>
                <a:ea typeface="+mn-ea"/>
                <a:cs typeface="+mn-cs"/>
              </a:rPr>
              <a:t>In this analysis, we’re going to be doing Tasseled Cap, aka </a:t>
            </a:r>
            <a:r>
              <a:rPr lang="en-US" sz="1200" kern="1200" dirty="0" err="1">
                <a:solidFill>
                  <a:schemeClr val="tx1"/>
                </a:solidFill>
                <a:effectLst/>
                <a:latin typeface="+mn-lt"/>
                <a:ea typeface="+mn-ea"/>
                <a:cs typeface="+mn-cs"/>
              </a:rPr>
              <a:t>Kauth</a:t>
            </a:r>
            <a:r>
              <a:rPr lang="en-US" sz="1200" kern="1200" dirty="0">
                <a:solidFill>
                  <a:schemeClr val="tx1"/>
                </a:solidFill>
                <a:effectLst/>
                <a:latin typeface="+mn-lt"/>
                <a:ea typeface="+mn-ea"/>
                <a:cs typeface="+mn-cs"/>
              </a:rPr>
              <a:t>-Thomas</a:t>
            </a: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D03D430-BA3E-45C9-99AD-86669939F1D2}" type="slidenum">
              <a:rPr lang="en-US" smtClean="0"/>
              <a:pPr/>
              <a:t>6</a:t>
            </a:fld>
            <a:endParaRPr lang="en-US"/>
          </a:p>
        </p:txBody>
      </p:sp>
    </p:spTree>
    <p:extLst>
      <p:ext uri="{BB962C8B-B14F-4D97-AF65-F5344CB8AC3E}">
        <p14:creationId xmlns:p14="http://schemas.microsoft.com/office/powerpoint/2010/main" val="2779029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can take advantage of band ratios in 2 ways:</a:t>
            </a:r>
          </a:p>
          <a:p>
            <a:r>
              <a:rPr lang="en-US" dirty="0"/>
              <a:t>1</a:t>
            </a:r>
            <a:r>
              <a:rPr lang="en-US" baseline="30000" dirty="0"/>
              <a:t>st</a:t>
            </a:r>
            <a:r>
              <a:rPr lang="en-US" dirty="0"/>
              <a:t>,</a:t>
            </a:r>
            <a:r>
              <a:rPr lang="en-US" baseline="0" dirty="0"/>
              <a:t> discrimination of vegetation vs. non-vegetation areas, or classifying vegetation, water, urban areas, bare soil, etc.</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D03D430-BA3E-45C9-99AD-86669939F1D2}" type="slidenum">
              <a:rPr lang="en-US" smtClean="0"/>
              <a:pPr/>
              <a:t>7</a:t>
            </a:fld>
            <a:endParaRPr lang="en-US"/>
          </a:p>
        </p:txBody>
      </p:sp>
    </p:spTree>
    <p:extLst>
      <p:ext uri="{BB962C8B-B14F-4D97-AF65-F5344CB8AC3E}">
        <p14:creationId xmlns:p14="http://schemas.microsoft.com/office/powerpoint/2010/main" val="3465792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can take advantage of band ratios in 2 ways:</a:t>
            </a:r>
          </a:p>
          <a:p>
            <a:r>
              <a:rPr lang="en-US" dirty="0"/>
              <a:t>1</a:t>
            </a:r>
            <a:r>
              <a:rPr lang="en-US" baseline="30000" dirty="0"/>
              <a:t>st</a:t>
            </a:r>
            <a:r>
              <a:rPr lang="en-US" dirty="0"/>
              <a:t>,</a:t>
            </a:r>
            <a:r>
              <a:rPr lang="en-US" baseline="0" dirty="0"/>
              <a:t> discrimination of vegetation vs. non-vegetation areas, or classifying vegetation, water, urban areas, bare soil, etc.</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D03D430-BA3E-45C9-99AD-86669939F1D2}" type="slidenum">
              <a:rPr lang="en-US" smtClean="0"/>
              <a:pPr/>
              <a:t>8</a:t>
            </a:fld>
            <a:endParaRPr lang="en-US"/>
          </a:p>
        </p:txBody>
      </p:sp>
    </p:spTree>
    <p:extLst>
      <p:ext uri="{BB962C8B-B14F-4D97-AF65-F5344CB8AC3E}">
        <p14:creationId xmlns:p14="http://schemas.microsoft.com/office/powerpoint/2010/main" val="3688223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can take advantage of band ratios in 2 ways:</a:t>
            </a:r>
          </a:p>
          <a:p>
            <a:r>
              <a:rPr lang="en-US" dirty="0"/>
              <a:t>1</a:t>
            </a:r>
            <a:r>
              <a:rPr lang="en-US" baseline="30000" dirty="0"/>
              <a:t>st</a:t>
            </a:r>
            <a:r>
              <a:rPr lang="en-US" dirty="0"/>
              <a:t>,</a:t>
            </a:r>
            <a:r>
              <a:rPr lang="en-US" baseline="0" dirty="0"/>
              <a:t> discrimination of vegetation vs. non-vegetation areas, or classifying vegetation, water, urban areas, bare soil, etc.</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D03D430-BA3E-45C9-99AD-86669939F1D2}" type="slidenum">
              <a:rPr lang="en-US" smtClean="0"/>
              <a:pPr/>
              <a:t>9</a:t>
            </a:fld>
            <a:endParaRPr lang="en-US"/>
          </a:p>
        </p:txBody>
      </p:sp>
    </p:spTree>
    <p:extLst>
      <p:ext uri="{BB962C8B-B14F-4D97-AF65-F5344CB8AC3E}">
        <p14:creationId xmlns:p14="http://schemas.microsoft.com/office/powerpoint/2010/main" val="2154418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a:t>
            </a:r>
            <a:r>
              <a:rPr lang="en-US" baseline="30000" dirty="0"/>
              <a:t>nd</a:t>
            </a:r>
            <a:r>
              <a:rPr lang="en-US" dirty="0"/>
              <a:t>: As</a:t>
            </a:r>
            <a:r>
              <a:rPr lang="en-US" baseline="0" dirty="0"/>
              <a:t> vegetation becomes unhealthy or senesces, its response to near-IR wavelengths is reduced, similar to how we see here.</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D03D430-BA3E-45C9-99AD-86669939F1D2}" type="slidenum">
              <a:rPr lang="en-US" smtClean="0"/>
              <a:pPr/>
              <a:t>10</a:t>
            </a:fld>
            <a:endParaRPr lang="en-US"/>
          </a:p>
        </p:txBody>
      </p:sp>
    </p:spTree>
    <p:extLst>
      <p:ext uri="{BB962C8B-B14F-4D97-AF65-F5344CB8AC3E}">
        <p14:creationId xmlns:p14="http://schemas.microsoft.com/office/powerpoint/2010/main" val="2855304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a:t>
            </a:r>
            <a:r>
              <a:rPr lang="en-US" baseline="30000" dirty="0"/>
              <a:t>nd</a:t>
            </a:r>
            <a:r>
              <a:rPr lang="en-US" dirty="0"/>
              <a:t>: As</a:t>
            </a:r>
            <a:r>
              <a:rPr lang="en-US" baseline="0" dirty="0"/>
              <a:t> vegetation becomes unhealthy or senesces, its response to near-IR wavelengths is reduced, similar to how we see here.</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D03D430-BA3E-45C9-99AD-86669939F1D2}" type="slidenum">
              <a:rPr lang="en-US" smtClean="0"/>
              <a:pPr/>
              <a:t>11</a:t>
            </a:fld>
            <a:endParaRPr lang="en-US"/>
          </a:p>
        </p:txBody>
      </p:sp>
    </p:spTree>
    <p:extLst>
      <p:ext uri="{BB962C8B-B14F-4D97-AF65-F5344CB8AC3E}">
        <p14:creationId xmlns:p14="http://schemas.microsoft.com/office/powerpoint/2010/main" val="30726723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848600" cy="1927225"/>
          </a:xfrm>
        </p:spPr>
        <p:txBody>
          <a:bodyPr anchor="b">
            <a:noAutofit/>
          </a:bodyPr>
          <a:lstStyle>
            <a:lvl1pPr algn="r">
              <a:defRPr sz="5400" cap="none" baseline="0">
                <a:solidFill>
                  <a:schemeClr val="accent2">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685800" y="3962400"/>
            <a:ext cx="7848600" cy="1752600"/>
          </a:xfrm>
        </p:spPr>
        <p:txBody>
          <a:bodyPr/>
          <a:lstStyle>
            <a:lvl1pPr marL="0" indent="0" algn="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685800" y="380841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lvl1pPr algn="ctr">
              <a:defRPr/>
            </a:lvl1pPr>
          </a:lstStyle>
          <a:p>
            <a:r>
              <a:rPr lang="en-US"/>
              <a:t>Click to edit Master title style</a:t>
            </a:r>
          </a:p>
        </p:txBody>
      </p:sp>
      <p:sp>
        <p:nvSpPr>
          <p:cNvPr id="3" name="Content Placeholder 2"/>
          <p:cNvSpPr>
            <a:spLocks noGrp="1"/>
          </p:cNvSpPr>
          <p:nvPr>
            <p:ph idx="1"/>
          </p:nvPr>
        </p:nvSpPr>
        <p:spPr>
          <a:xfrm>
            <a:off x="457200" y="1447800"/>
            <a:ext cx="8229600" cy="5029200"/>
          </a:xfrm>
        </p:spPr>
        <p:txBody>
          <a:bodyPr>
            <a:normAutofit/>
          </a:bodyPr>
          <a:lstStyle>
            <a:lvl1pPr>
              <a:buClr>
                <a:schemeClr val="tx2">
                  <a:lumMod val="75000"/>
                </a:schemeClr>
              </a:buClr>
              <a:defRPr sz="3200"/>
            </a:lvl1pPr>
            <a:lvl2pPr>
              <a:buClr>
                <a:schemeClr val="accent4">
                  <a:lumMod val="75000"/>
                </a:schemeClr>
              </a:buClr>
              <a:defRPr sz="2800"/>
            </a:lvl2pPr>
            <a:lvl3pPr>
              <a:buClr>
                <a:schemeClr val="bg2">
                  <a:lumMod val="50000"/>
                </a:schemeClr>
              </a:buClr>
              <a:defRPr sz="2400"/>
            </a:lvl3pPr>
            <a:lvl4pPr>
              <a:buClr>
                <a:schemeClr val="accent6">
                  <a:lumMod val="75000"/>
                </a:schemeClr>
              </a:buCl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0"/>
            <a:ext cx="9144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 y="57150"/>
            <a:ext cx="495300" cy="346710"/>
          </a:xfrm>
          <a:prstGeom prst="rect">
            <a:avLst/>
          </a:prstGeom>
          <a:ln>
            <a:solidFill>
              <a:schemeClr val="tx1"/>
            </a:solidFill>
          </a:ln>
          <a:effectLst/>
        </p:spPr>
      </p:pic>
      <p:pic>
        <p:nvPicPr>
          <p:cNvPr id="11" name="Picture 10"/>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10000" b="90000" l="10000" r="90000">
                        <a14:foregroundMark x1="80000" y1="15584" x2="85333" y2="20779"/>
                        <a14:foregroundMark x1="14667" y1="15584" x2="21333" y2="9091"/>
                      </a14:backgroundRemoval>
                    </a14:imgEffect>
                  </a14:imgLayer>
                </a14:imgProps>
              </a:ext>
              <a:ext uri="{28A0092B-C50C-407E-A947-70E740481C1C}">
                <a14:useLocalDpi xmlns:a14="http://schemas.microsoft.com/office/drawing/2010/main" val="0"/>
              </a:ext>
            </a:extLst>
          </a:blip>
          <a:stretch>
            <a:fillRect/>
          </a:stretch>
        </p:blipFill>
        <p:spPr>
          <a:xfrm>
            <a:off x="38100" y="6534466"/>
            <a:ext cx="285750" cy="293370"/>
          </a:xfrm>
          <a:prstGeom prst="rect">
            <a:avLst/>
          </a:prstGeom>
          <a:effectLst>
            <a:outerShdw blurRad="50800" dist="38100" dir="2700000" algn="tl" rotWithShape="0">
              <a:prstClr val="black">
                <a:alpha val="40000"/>
              </a:prstClr>
            </a:outerShdw>
          </a:effectLst>
        </p:spPr>
      </p:pic>
      <p:sp>
        <p:nvSpPr>
          <p:cNvPr id="12" name="TextBox 11"/>
          <p:cNvSpPr txBox="1"/>
          <p:nvPr userDrawn="1"/>
        </p:nvSpPr>
        <p:spPr>
          <a:xfrm>
            <a:off x="343825" y="6681151"/>
            <a:ext cx="1865975" cy="215444"/>
          </a:xfrm>
          <a:prstGeom prst="rect">
            <a:avLst/>
          </a:prstGeom>
          <a:noFill/>
        </p:spPr>
        <p:txBody>
          <a:bodyPr wrap="square" rtlCol="0">
            <a:spAutoFit/>
          </a:bodyPr>
          <a:lstStyle/>
          <a:p>
            <a:pPr algn="l"/>
            <a:r>
              <a:rPr lang="en-US" sz="800" b="1" i="1" dirty="0">
                <a:solidFill>
                  <a:schemeClr val="bg1"/>
                </a:solidFill>
              </a:rPr>
              <a:t>Forest Service</a:t>
            </a:r>
          </a:p>
        </p:txBody>
      </p:sp>
      <p:sp>
        <p:nvSpPr>
          <p:cNvPr id="13" name="TextBox 12"/>
          <p:cNvSpPr txBox="1"/>
          <p:nvPr userDrawn="1"/>
        </p:nvSpPr>
        <p:spPr>
          <a:xfrm>
            <a:off x="533400" y="44678"/>
            <a:ext cx="2133600" cy="215444"/>
          </a:xfrm>
          <a:prstGeom prst="rect">
            <a:avLst/>
          </a:prstGeom>
          <a:noFill/>
        </p:spPr>
        <p:txBody>
          <a:bodyPr wrap="square" rtlCol="0">
            <a:spAutoFit/>
          </a:bodyPr>
          <a:lstStyle/>
          <a:p>
            <a:pPr algn="l"/>
            <a:r>
              <a:rPr lang="en-US" sz="800" b="1" i="1" dirty="0">
                <a:solidFill>
                  <a:schemeClr val="bg1"/>
                </a:solidFill>
              </a:rPr>
              <a:t>United States Department of Agriculture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a:t>Click to edit Master title style</a:t>
            </a:r>
          </a:p>
        </p:txBody>
      </p:sp>
      <p:sp>
        <p:nvSpPr>
          <p:cNvPr id="3" name="Content Placeholder 2"/>
          <p:cNvSpPr>
            <a:spLocks noGrp="1"/>
          </p:cNvSpPr>
          <p:nvPr>
            <p:ph sz="half" idx="1"/>
          </p:nvPr>
        </p:nvSpPr>
        <p:spPr>
          <a:xfrm>
            <a:off x="457200" y="1447800"/>
            <a:ext cx="4038600" cy="49438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47800"/>
            <a:ext cx="4038600" cy="49438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p:cNvGrpSpPr/>
          <p:nvPr userDrawn="1"/>
        </p:nvGrpSpPr>
        <p:grpSpPr>
          <a:xfrm>
            <a:off x="0" y="0"/>
            <a:ext cx="9144000" cy="6896595"/>
            <a:chOff x="0" y="0"/>
            <a:chExt cx="9144000" cy="6896595"/>
          </a:xfrm>
        </p:grpSpPr>
        <p:sp>
          <p:nvSpPr>
            <p:cNvPr id="8" name="Rectangle 7"/>
            <p:cNvSpPr/>
            <p:nvPr userDrawn="1"/>
          </p:nvSpPr>
          <p:spPr>
            <a:xfrm>
              <a:off x="0" y="0"/>
              <a:ext cx="9144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 y="57150"/>
              <a:ext cx="495300" cy="346710"/>
            </a:xfrm>
            <a:prstGeom prst="rect">
              <a:avLst/>
            </a:prstGeom>
            <a:ln>
              <a:solidFill>
                <a:schemeClr val="tx1"/>
              </a:solidFill>
            </a:ln>
            <a:effectLst/>
          </p:spPr>
        </p:pic>
        <p:pic>
          <p:nvPicPr>
            <p:cNvPr id="10" name="Picture 9"/>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10000" b="90000" l="10000" r="90000">
                          <a14:foregroundMark x1="80000" y1="15584" x2="85333" y2="20779"/>
                          <a14:foregroundMark x1="14667" y1="15584" x2="21333" y2="9091"/>
                        </a14:backgroundRemoval>
                      </a14:imgEffect>
                    </a14:imgLayer>
                  </a14:imgProps>
                </a:ext>
                <a:ext uri="{28A0092B-C50C-407E-A947-70E740481C1C}">
                  <a14:useLocalDpi xmlns:a14="http://schemas.microsoft.com/office/drawing/2010/main" val="0"/>
                </a:ext>
              </a:extLst>
            </a:blip>
            <a:stretch>
              <a:fillRect/>
            </a:stretch>
          </p:blipFill>
          <p:spPr>
            <a:xfrm>
              <a:off x="38100" y="6534466"/>
              <a:ext cx="285750" cy="293370"/>
            </a:xfrm>
            <a:prstGeom prst="rect">
              <a:avLst/>
            </a:prstGeom>
            <a:effectLst>
              <a:outerShdw blurRad="50800" dist="38100" dir="2700000" algn="tl" rotWithShape="0">
                <a:prstClr val="black">
                  <a:alpha val="40000"/>
                </a:prstClr>
              </a:outerShdw>
            </a:effectLst>
          </p:spPr>
        </p:pic>
        <p:sp>
          <p:nvSpPr>
            <p:cNvPr id="11" name="TextBox 10"/>
            <p:cNvSpPr txBox="1"/>
            <p:nvPr userDrawn="1"/>
          </p:nvSpPr>
          <p:spPr>
            <a:xfrm>
              <a:off x="533400" y="44678"/>
              <a:ext cx="2133600" cy="215444"/>
            </a:xfrm>
            <a:prstGeom prst="rect">
              <a:avLst/>
            </a:prstGeom>
            <a:noFill/>
          </p:spPr>
          <p:txBody>
            <a:bodyPr wrap="square" rtlCol="0">
              <a:spAutoFit/>
            </a:bodyPr>
            <a:lstStyle/>
            <a:p>
              <a:pPr algn="l"/>
              <a:r>
                <a:rPr lang="en-US" sz="800" b="1" i="1" dirty="0">
                  <a:solidFill>
                    <a:schemeClr val="bg1"/>
                  </a:solidFill>
                </a:rPr>
                <a:t>United States Department of Agriculture</a:t>
              </a:r>
            </a:p>
          </p:txBody>
        </p:sp>
        <p:sp>
          <p:nvSpPr>
            <p:cNvPr id="12" name="TextBox 11"/>
            <p:cNvSpPr txBox="1"/>
            <p:nvPr userDrawn="1"/>
          </p:nvSpPr>
          <p:spPr>
            <a:xfrm>
              <a:off x="343825" y="6681151"/>
              <a:ext cx="1865975" cy="215444"/>
            </a:xfrm>
            <a:prstGeom prst="rect">
              <a:avLst/>
            </a:prstGeom>
            <a:noFill/>
          </p:spPr>
          <p:txBody>
            <a:bodyPr wrap="square" rtlCol="0">
              <a:spAutoFit/>
            </a:bodyPr>
            <a:lstStyle/>
            <a:p>
              <a:pPr algn="l"/>
              <a:r>
                <a:rPr lang="en-US" sz="800" b="1" i="1" dirty="0">
                  <a:solidFill>
                    <a:schemeClr val="bg1"/>
                  </a:solidFill>
                </a:rPr>
                <a:t>Forest Service</a:t>
              </a: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a:t>Click to edit Master title style</a:t>
            </a:r>
          </a:p>
        </p:txBody>
      </p:sp>
      <p:sp>
        <p:nvSpPr>
          <p:cNvPr id="6" name="Rectangle 5"/>
          <p:cNvSpPr/>
          <p:nvPr userDrawn="1"/>
        </p:nvSpPr>
        <p:spPr>
          <a:xfrm>
            <a:off x="0" y="0"/>
            <a:ext cx="9144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 y="57150"/>
            <a:ext cx="495300" cy="346710"/>
          </a:xfrm>
          <a:prstGeom prst="rect">
            <a:avLst/>
          </a:prstGeom>
          <a:ln>
            <a:solidFill>
              <a:schemeClr val="tx1"/>
            </a:solidFill>
          </a:ln>
          <a:effectLst/>
        </p:spPr>
      </p:pic>
      <p:pic>
        <p:nvPicPr>
          <p:cNvPr id="8" name="Picture 7"/>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10000" b="90000" l="10000" r="90000">
                        <a14:foregroundMark x1="80000" y1="15584" x2="85333" y2="20779"/>
                        <a14:foregroundMark x1="14667" y1="15584" x2="21333" y2="9091"/>
                      </a14:backgroundRemoval>
                    </a14:imgEffect>
                  </a14:imgLayer>
                </a14:imgProps>
              </a:ext>
              <a:ext uri="{28A0092B-C50C-407E-A947-70E740481C1C}">
                <a14:useLocalDpi xmlns:a14="http://schemas.microsoft.com/office/drawing/2010/main" val="0"/>
              </a:ext>
            </a:extLst>
          </a:blip>
          <a:stretch>
            <a:fillRect/>
          </a:stretch>
        </p:blipFill>
        <p:spPr>
          <a:xfrm>
            <a:off x="38100" y="6534466"/>
            <a:ext cx="285750" cy="293370"/>
          </a:xfrm>
          <a:prstGeom prst="rect">
            <a:avLst/>
          </a:prstGeom>
          <a:effectLst>
            <a:outerShdw blurRad="50800" dist="38100" dir="2700000" algn="tl" rotWithShape="0">
              <a:prstClr val="black">
                <a:alpha val="40000"/>
              </a:prstClr>
            </a:outerShdw>
          </a:effectLst>
        </p:spPr>
      </p:pic>
      <p:sp>
        <p:nvSpPr>
          <p:cNvPr id="9" name="TextBox 8"/>
          <p:cNvSpPr txBox="1"/>
          <p:nvPr userDrawn="1"/>
        </p:nvSpPr>
        <p:spPr>
          <a:xfrm>
            <a:off x="533400" y="44678"/>
            <a:ext cx="2133600" cy="215444"/>
          </a:xfrm>
          <a:prstGeom prst="rect">
            <a:avLst/>
          </a:prstGeom>
          <a:noFill/>
        </p:spPr>
        <p:txBody>
          <a:bodyPr wrap="square" rtlCol="0">
            <a:spAutoFit/>
          </a:bodyPr>
          <a:lstStyle/>
          <a:p>
            <a:pPr algn="l"/>
            <a:r>
              <a:rPr lang="en-US" sz="800" b="1" i="1" dirty="0">
                <a:solidFill>
                  <a:schemeClr val="bg1"/>
                </a:solidFill>
              </a:rPr>
              <a:t>United States Department of Agriculture</a:t>
            </a:r>
          </a:p>
        </p:txBody>
      </p:sp>
      <p:sp>
        <p:nvSpPr>
          <p:cNvPr id="10" name="TextBox 9"/>
          <p:cNvSpPr txBox="1"/>
          <p:nvPr userDrawn="1"/>
        </p:nvSpPr>
        <p:spPr>
          <a:xfrm>
            <a:off x="343825" y="6681151"/>
            <a:ext cx="1865975" cy="215444"/>
          </a:xfrm>
          <a:prstGeom prst="rect">
            <a:avLst/>
          </a:prstGeom>
          <a:noFill/>
        </p:spPr>
        <p:txBody>
          <a:bodyPr wrap="square" rtlCol="0">
            <a:spAutoFit/>
          </a:bodyPr>
          <a:lstStyle/>
          <a:p>
            <a:pPr algn="l"/>
            <a:r>
              <a:rPr lang="en-US" sz="800" b="1" i="1" dirty="0">
                <a:solidFill>
                  <a:schemeClr val="bg1"/>
                </a:solidFill>
              </a:rPr>
              <a:t>Forest Service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a:xfrm>
            <a:off x="1066800" y="6613525"/>
            <a:ext cx="7239000" cy="244475"/>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2848794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a:xfrm>
            <a:off x="1066800" y="6613525"/>
            <a:ext cx="7239000" cy="244475"/>
          </a:xfrm>
          <a:prstGeom prst="rect">
            <a:avLst/>
          </a:prstGeom>
        </p:spPr>
        <p:txBody>
          <a:bodyPr/>
          <a:lstStyle>
            <a:lvl1pPr>
              <a:defRPr/>
            </a:lvl1pPr>
          </a:lstStyle>
          <a:p>
            <a:r>
              <a:rPr lang="en-US"/>
              <a:t>USDA Forest Service, Remote Sensing Applications Center, http://fsweb.rsac.fs.fed.us</a:t>
            </a:r>
          </a:p>
        </p:txBody>
      </p:sp>
    </p:spTree>
    <p:extLst>
      <p:ext uri="{BB962C8B-B14F-4D97-AF65-F5344CB8AC3E}">
        <p14:creationId xmlns:p14="http://schemas.microsoft.com/office/powerpoint/2010/main" val="7632521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524000"/>
            <a:ext cx="8229600" cy="4953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6698202"/>
            <a:ext cx="9144000"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4" r:id="rId3"/>
    <p:sldLayoutId id="2147483966" r:id="rId4"/>
    <p:sldLayoutId id="2147483967" r:id="rId5"/>
    <p:sldLayoutId id="2147483968" r:id="rId6"/>
  </p:sldLayoutIdLst>
  <p:hf sldNum="0" hdr="0" ftr="0" dt="0"/>
  <p:txStyles>
    <p:titleStyle>
      <a:lvl1pPr algn="ctr" defTabSz="914400" rtl="0" eaLnBrk="1" latinLnBrk="0" hangingPunct="1">
        <a:spcBef>
          <a:spcPct val="0"/>
        </a:spcBef>
        <a:buNone/>
        <a:defRPr sz="4000" kern="1200" spc="-100" baseline="0">
          <a:solidFill>
            <a:schemeClr val="accent2">
              <a:lumMod val="75000"/>
            </a:schemeClr>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000" dirty="0"/>
              <a:t>Instructor: Lila Leatherman (they/them)</a:t>
            </a:r>
          </a:p>
          <a:p>
            <a:endParaRPr lang="en-US" sz="2000" dirty="0"/>
          </a:p>
          <a:p>
            <a:r>
              <a:rPr lang="en-US" sz="2000" dirty="0"/>
              <a:t>November 17-18, 2020</a:t>
            </a:r>
          </a:p>
        </p:txBody>
      </p:sp>
      <p:sp>
        <p:nvSpPr>
          <p:cNvPr id="6" name="Title 1">
            <a:extLst>
              <a:ext uri="{FF2B5EF4-FFF2-40B4-BE49-F238E27FC236}">
                <a16:creationId xmlns:a16="http://schemas.microsoft.com/office/drawing/2014/main" id="{F1308268-C218-40F5-ADEF-54988877DE18}"/>
              </a:ext>
            </a:extLst>
          </p:cNvPr>
          <p:cNvSpPr txBox="1">
            <a:spLocks/>
          </p:cNvSpPr>
          <p:nvPr/>
        </p:nvSpPr>
        <p:spPr>
          <a:xfrm>
            <a:off x="838200" y="1931987"/>
            <a:ext cx="7848600" cy="1927225"/>
          </a:xfrm>
          <a:prstGeom prst="rect">
            <a:avLst/>
          </a:prstGeom>
        </p:spPr>
        <p:txBody>
          <a:bodyPr vert="horz" lIns="91440" tIns="45720" rIns="91440" bIns="45720" rtlCol="0" anchor="b">
            <a:noAutofit/>
          </a:bodyPr>
          <a:lstStyle>
            <a:lvl1pPr algn="r" defTabSz="914400" rtl="0" eaLnBrk="1" latinLnBrk="0" hangingPunct="1">
              <a:spcBef>
                <a:spcPct val="0"/>
              </a:spcBef>
              <a:buNone/>
              <a:defRPr sz="5400" kern="1200" cap="none" spc="-100" baseline="0">
                <a:solidFill>
                  <a:schemeClr val="accent2">
                    <a:lumMod val="75000"/>
                  </a:schemeClr>
                </a:solidFill>
                <a:latin typeface="+mj-lt"/>
                <a:ea typeface="+mj-ea"/>
                <a:cs typeface="+mj-cs"/>
              </a:defRPr>
            </a:lvl1pPr>
          </a:lstStyle>
          <a:p>
            <a:r>
              <a:rPr lang="en-US" sz="4000" b="1" dirty="0"/>
              <a:t>Introduction to Change Detection</a:t>
            </a:r>
            <a:br>
              <a:rPr lang="en-US" sz="4000" dirty="0"/>
            </a:br>
            <a:r>
              <a:rPr lang="en-US" sz="2800" dirty="0"/>
              <a:t>Lecture 3: Band ratios and image transformations</a:t>
            </a:r>
          </a:p>
        </p:txBody>
      </p:sp>
    </p:spTree>
    <p:extLst>
      <p:ext uri="{BB962C8B-B14F-4D97-AF65-F5344CB8AC3E}">
        <p14:creationId xmlns:p14="http://schemas.microsoft.com/office/powerpoint/2010/main" val="1909483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Spectral Signatures</a:t>
            </a:r>
          </a:p>
        </p:txBody>
      </p:sp>
      <p:sp>
        <p:nvSpPr>
          <p:cNvPr id="33" name="Rectangle 32"/>
          <p:cNvSpPr/>
          <p:nvPr/>
        </p:nvSpPr>
        <p:spPr>
          <a:xfrm>
            <a:off x="838200" y="1044714"/>
            <a:ext cx="4572000" cy="707886"/>
          </a:xfrm>
          <a:prstGeom prst="rect">
            <a:avLst/>
          </a:prstGeom>
        </p:spPr>
        <p:txBody>
          <a:bodyPr>
            <a:spAutoFit/>
          </a:bodyPr>
          <a:lstStyle/>
          <a:p>
            <a:r>
              <a:rPr lang="en-US" sz="2000" dirty="0">
                <a:latin typeface="+mn-lt"/>
              </a:rPr>
              <a:t>As vegetation becomes unhealthy, spectral response curve changes. </a:t>
            </a:r>
          </a:p>
        </p:txBody>
      </p:sp>
      <p:pic>
        <p:nvPicPr>
          <p:cNvPr id="5" name="Picture 4" descr="Spectral signature of healthy green veget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306" y="2153083"/>
            <a:ext cx="8003387" cy="4528954"/>
          </a:xfrm>
          <a:prstGeom prst="rect">
            <a:avLst/>
          </a:prstGeom>
          <a:solidFill>
            <a:schemeClr val="tx1"/>
          </a:solidFill>
        </p:spPr>
      </p:pic>
    </p:spTree>
    <p:extLst>
      <p:ext uri="{BB962C8B-B14F-4D97-AF65-F5344CB8AC3E}">
        <p14:creationId xmlns:p14="http://schemas.microsoft.com/office/powerpoint/2010/main" val="2118672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Spectral Signatures</a:t>
            </a:r>
          </a:p>
        </p:txBody>
      </p:sp>
      <p:sp>
        <p:nvSpPr>
          <p:cNvPr id="33" name="Rectangle 32"/>
          <p:cNvSpPr/>
          <p:nvPr/>
        </p:nvSpPr>
        <p:spPr>
          <a:xfrm>
            <a:off x="838200" y="1044714"/>
            <a:ext cx="4572000" cy="707886"/>
          </a:xfrm>
          <a:prstGeom prst="rect">
            <a:avLst/>
          </a:prstGeom>
        </p:spPr>
        <p:txBody>
          <a:bodyPr>
            <a:spAutoFit/>
          </a:bodyPr>
          <a:lstStyle/>
          <a:p>
            <a:r>
              <a:rPr lang="en-US" sz="2000" dirty="0"/>
              <a:t>As vegetation becomes unhealthy, spectral response curve changes. </a:t>
            </a:r>
          </a:p>
        </p:txBody>
      </p:sp>
      <p:pic>
        <p:nvPicPr>
          <p:cNvPr id="5" name="Picture 4" descr="Spectral signatures of healthy green vegetation and unhealthy or stressed veget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306" y="2153083"/>
            <a:ext cx="8003387" cy="4528954"/>
          </a:xfrm>
          <a:prstGeom prst="rect">
            <a:avLst/>
          </a:prstGeom>
          <a:solidFill>
            <a:schemeClr val="tx1"/>
          </a:solidFill>
        </p:spPr>
      </p:pic>
    </p:spTree>
    <p:extLst>
      <p:ext uri="{BB962C8B-B14F-4D97-AF65-F5344CB8AC3E}">
        <p14:creationId xmlns:p14="http://schemas.microsoft.com/office/powerpoint/2010/main" val="3606546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Band Ratios</a:t>
            </a:r>
          </a:p>
        </p:txBody>
      </p:sp>
      <p:sp>
        <p:nvSpPr>
          <p:cNvPr id="34" name="TextBox 33"/>
          <p:cNvSpPr txBox="1"/>
          <p:nvPr/>
        </p:nvSpPr>
        <p:spPr>
          <a:xfrm>
            <a:off x="6248400" y="457200"/>
            <a:ext cx="2667000" cy="1477328"/>
          </a:xfrm>
          <a:prstGeom prst="rect">
            <a:avLst/>
          </a:prstGeom>
          <a:noFill/>
        </p:spPr>
        <p:txBody>
          <a:bodyPr wrap="square" rtlCol="0">
            <a:spAutoFit/>
          </a:bodyPr>
          <a:lstStyle/>
          <a:p>
            <a:r>
              <a:rPr lang="en-US" b="0" dirty="0"/>
              <a:t>Sensors capture discrete spectral information in ‘bands’ in a small portion of the full spectrum.</a:t>
            </a:r>
          </a:p>
        </p:txBody>
      </p:sp>
      <p:pic>
        <p:nvPicPr>
          <p:cNvPr id="3" name="Picture 2" descr="Spetral signature of healthy green vegetation with the discrete bands captured by the sensor highligh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79" y="2000978"/>
            <a:ext cx="8210634" cy="4266848"/>
          </a:xfrm>
          <a:prstGeom prst="rect">
            <a:avLst/>
          </a:prstGeom>
          <a:solidFill>
            <a:schemeClr val="tx1"/>
          </a:solidFill>
        </p:spPr>
      </p:pic>
    </p:spTree>
    <p:extLst>
      <p:ext uri="{BB962C8B-B14F-4D97-AF65-F5344CB8AC3E}">
        <p14:creationId xmlns:p14="http://schemas.microsoft.com/office/powerpoint/2010/main" val="3703537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Band Ratios</a:t>
            </a:r>
          </a:p>
        </p:txBody>
      </p:sp>
      <p:sp>
        <p:nvSpPr>
          <p:cNvPr id="36" name="TextBox 35"/>
          <p:cNvSpPr txBox="1"/>
          <p:nvPr/>
        </p:nvSpPr>
        <p:spPr>
          <a:xfrm>
            <a:off x="5715000" y="990600"/>
            <a:ext cx="3200400" cy="1200329"/>
          </a:xfrm>
          <a:prstGeom prst="rect">
            <a:avLst/>
          </a:prstGeom>
          <a:noFill/>
        </p:spPr>
        <p:txBody>
          <a:bodyPr wrap="square" rtlCol="0">
            <a:spAutoFit/>
          </a:bodyPr>
          <a:lstStyle/>
          <a:p>
            <a:r>
              <a:rPr lang="en-US" b="0" dirty="0"/>
              <a:t>We can read these values for each pixel, and then do the math for each pixel throughout the entire image.</a:t>
            </a:r>
          </a:p>
        </p:txBody>
      </p:sp>
      <p:pic>
        <p:nvPicPr>
          <p:cNvPr id="6" name="Picture 5" descr="Spetral signature of healthy green vegetation with the discrete bands captured by the sensor highlighted. Values for the near infrared and red bands are highlighted, and are 183 and 43 respectivel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259" y="2489947"/>
            <a:ext cx="8009482" cy="3785303"/>
          </a:xfrm>
          <a:prstGeom prst="rect">
            <a:avLst/>
          </a:prstGeom>
          <a:solidFill>
            <a:schemeClr val="tx1"/>
          </a:solidFill>
        </p:spPr>
      </p:pic>
    </p:spTree>
    <p:extLst>
      <p:ext uri="{BB962C8B-B14F-4D97-AF65-F5344CB8AC3E}">
        <p14:creationId xmlns:p14="http://schemas.microsoft.com/office/powerpoint/2010/main" val="2355746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Band Ratios</a:t>
            </a:r>
          </a:p>
        </p:txBody>
      </p:sp>
      <p:sp>
        <p:nvSpPr>
          <p:cNvPr id="36" name="TextBox 35"/>
          <p:cNvSpPr txBox="1"/>
          <p:nvPr/>
        </p:nvSpPr>
        <p:spPr>
          <a:xfrm>
            <a:off x="5410200" y="990600"/>
            <a:ext cx="3505200" cy="1200329"/>
          </a:xfrm>
          <a:prstGeom prst="rect">
            <a:avLst/>
          </a:prstGeom>
          <a:noFill/>
        </p:spPr>
        <p:txBody>
          <a:bodyPr wrap="square" rtlCol="0">
            <a:spAutoFit/>
          </a:bodyPr>
          <a:lstStyle/>
          <a:p>
            <a:r>
              <a:rPr lang="en-US" b="0" dirty="0"/>
              <a:t>The simple vegetation ratio is simply Red / NIR, and would be:</a:t>
            </a:r>
          </a:p>
          <a:p>
            <a:endParaRPr lang="en-US" b="0" dirty="0"/>
          </a:p>
          <a:p>
            <a:r>
              <a:rPr lang="en-US" b="0" dirty="0"/>
              <a:t>43/183 = 0.23</a:t>
            </a:r>
          </a:p>
        </p:txBody>
      </p:sp>
      <p:pic>
        <p:nvPicPr>
          <p:cNvPr id="33" name="Picture 32" descr="Spetral signature of healthy green vegetation with the discrete bands captured by the sensor highlighted. Values for the near infrared and red bands are highlighted, and are 183 and 43 respectivel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259" y="2489947"/>
            <a:ext cx="8009482" cy="3785303"/>
          </a:xfrm>
          <a:prstGeom prst="rect">
            <a:avLst/>
          </a:prstGeom>
          <a:solidFill>
            <a:schemeClr val="tx1"/>
          </a:solidFill>
        </p:spPr>
      </p:pic>
    </p:spTree>
    <p:extLst>
      <p:ext uri="{BB962C8B-B14F-4D97-AF65-F5344CB8AC3E}">
        <p14:creationId xmlns:p14="http://schemas.microsoft.com/office/powerpoint/2010/main" val="885135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Normalized Difference Vegetation Index</a:t>
            </a:r>
          </a:p>
        </p:txBody>
      </p:sp>
      <p:sp>
        <p:nvSpPr>
          <p:cNvPr id="33" name="Rectangle 32"/>
          <p:cNvSpPr/>
          <p:nvPr/>
        </p:nvSpPr>
        <p:spPr>
          <a:xfrm>
            <a:off x="838200" y="965537"/>
            <a:ext cx="4572000" cy="1015663"/>
          </a:xfrm>
          <a:prstGeom prst="rect">
            <a:avLst/>
          </a:prstGeom>
        </p:spPr>
        <p:txBody>
          <a:bodyPr>
            <a:spAutoFit/>
          </a:bodyPr>
          <a:lstStyle/>
          <a:p>
            <a:r>
              <a:rPr lang="en-US" sz="2000" dirty="0">
                <a:latin typeface="+mn-lt"/>
              </a:rPr>
              <a:t>We make use of the spectral response of vegetation to obtain information about the vegetation… </a:t>
            </a:r>
          </a:p>
        </p:txBody>
      </p:sp>
      <p:pic>
        <p:nvPicPr>
          <p:cNvPr id="5" name="Picture 4" descr="Spetral signatures of healthy vegetation and unhealthy vegetation with the discrete bands captured by the sensor highligh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306" y="2157311"/>
            <a:ext cx="8003387" cy="4528954"/>
          </a:xfrm>
          <a:prstGeom prst="rect">
            <a:avLst/>
          </a:prstGeom>
          <a:solidFill>
            <a:schemeClr val="tx1"/>
          </a:solidFill>
        </p:spPr>
      </p:pic>
      <p:pic>
        <p:nvPicPr>
          <p:cNvPr id="6" name="Picture 5" descr="Equation for calculating n d v i. near infrared minus red divided by near infrared plus red">
            <a:extLst>
              <a:ext uri="{FF2B5EF4-FFF2-40B4-BE49-F238E27FC236}">
                <a16:creationId xmlns:a16="http://schemas.microsoft.com/office/drawing/2014/main" id="{989B8173-8FC0-4C13-B850-287FD5A94B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293" y="2237312"/>
            <a:ext cx="2590586" cy="963088"/>
          </a:xfrm>
          <a:prstGeom prst="rect">
            <a:avLst/>
          </a:prstGeom>
        </p:spPr>
      </p:pic>
    </p:spTree>
    <p:extLst>
      <p:ext uri="{BB962C8B-B14F-4D97-AF65-F5344CB8AC3E}">
        <p14:creationId xmlns:p14="http://schemas.microsoft.com/office/powerpoint/2010/main" val="1289877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Normalized Difference Vegetation Index</a:t>
            </a:r>
          </a:p>
        </p:txBody>
      </p:sp>
      <p:sp>
        <p:nvSpPr>
          <p:cNvPr id="26" name="Rectangle 25"/>
          <p:cNvSpPr/>
          <p:nvPr/>
        </p:nvSpPr>
        <p:spPr>
          <a:xfrm>
            <a:off x="3276600" y="6324600"/>
            <a:ext cx="2125903" cy="307777"/>
          </a:xfrm>
          <a:prstGeom prst="rect">
            <a:avLst/>
          </a:prstGeom>
        </p:spPr>
        <p:txBody>
          <a:bodyPr wrap="none">
            <a:spAutoFit/>
          </a:bodyPr>
          <a:lstStyle/>
          <a:p>
            <a:r>
              <a:rPr lang="en-US" dirty="0"/>
              <a:t>Response to EM Energy</a:t>
            </a:r>
          </a:p>
        </p:txBody>
      </p:sp>
      <p:sp>
        <p:nvSpPr>
          <p:cNvPr id="33" name="Rectangle 32"/>
          <p:cNvSpPr/>
          <p:nvPr/>
        </p:nvSpPr>
        <p:spPr>
          <a:xfrm>
            <a:off x="838200" y="1041737"/>
            <a:ext cx="4572000" cy="1015663"/>
          </a:xfrm>
          <a:prstGeom prst="rect">
            <a:avLst/>
          </a:prstGeom>
        </p:spPr>
        <p:txBody>
          <a:bodyPr>
            <a:spAutoFit/>
          </a:bodyPr>
          <a:lstStyle/>
          <a:p>
            <a:r>
              <a:rPr lang="en-US" sz="2000" dirty="0">
                <a:latin typeface="+mn-lt"/>
              </a:rPr>
              <a:t>We make use of the spectral response of vegetation to obtain information about the vegetation… </a:t>
            </a:r>
          </a:p>
        </p:txBody>
      </p:sp>
      <p:pic>
        <p:nvPicPr>
          <p:cNvPr id="7" name="Picture 6" descr="Spetral signatures of healthy vegetation and unhealthy vegetation with the discrete bands captured by the sensor highlighted. The difference between the near infrared and red bands on the healthy vegetation signature is highligh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306" y="2155550"/>
            <a:ext cx="8003387" cy="4114460"/>
          </a:xfrm>
          <a:prstGeom prst="rect">
            <a:avLst/>
          </a:prstGeom>
          <a:solidFill>
            <a:schemeClr val="tx1"/>
          </a:solidFill>
        </p:spPr>
      </p:pic>
      <p:pic>
        <p:nvPicPr>
          <p:cNvPr id="17" name="Picture 16" descr="Equation for calculating n d v i. near infrared minus red divided by near infrared plus r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293" y="2237312"/>
            <a:ext cx="2590586" cy="963088"/>
          </a:xfrm>
          <a:prstGeom prst="rect">
            <a:avLst/>
          </a:prstGeom>
        </p:spPr>
      </p:pic>
    </p:spTree>
    <p:extLst>
      <p:ext uri="{BB962C8B-B14F-4D97-AF65-F5344CB8AC3E}">
        <p14:creationId xmlns:p14="http://schemas.microsoft.com/office/powerpoint/2010/main" val="1808411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Normalized Difference Vegetation Index</a:t>
            </a:r>
          </a:p>
        </p:txBody>
      </p:sp>
      <p:sp>
        <p:nvSpPr>
          <p:cNvPr id="26" name="Rectangle 25"/>
          <p:cNvSpPr/>
          <p:nvPr/>
        </p:nvSpPr>
        <p:spPr>
          <a:xfrm>
            <a:off x="3276600" y="6324600"/>
            <a:ext cx="2125903" cy="307777"/>
          </a:xfrm>
          <a:prstGeom prst="rect">
            <a:avLst/>
          </a:prstGeom>
        </p:spPr>
        <p:txBody>
          <a:bodyPr wrap="none">
            <a:spAutoFit/>
          </a:bodyPr>
          <a:lstStyle/>
          <a:p>
            <a:r>
              <a:rPr lang="en-US" dirty="0"/>
              <a:t>Response to EM Energy</a:t>
            </a:r>
          </a:p>
        </p:txBody>
      </p:sp>
      <p:sp>
        <p:nvSpPr>
          <p:cNvPr id="45" name="TextBox 44"/>
          <p:cNvSpPr txBox="1"/>
          <p:nvPr/>
        </p:nvSpPr>
        <p:spPr>
          <a:xfrm>
            <a:off x="1600200" y="1106269"/>
            <a:ext cx="2971800" cy="646331"/>
          </a:xfrm>
          <a:prstGeom prst="rect">
            <a:avLst/>
          </a:prstGeom>
          <a:noFill/>
        </p:spPr>
        <p:txBody>
          <a:bodyPr wrap="square" rtlCol="0">
            <a:spAutoFit/>
          </a:bodyPr>
          <a:lstStyle/>
          <a:p>
            <a:r>
              <a:rPr lang="en-US" dirty="0"/>
              <a:t>NDVI is lower for unhealthy vegetation</a:t>
            </a:r>
          </a:p>
        </p:txBody>
      </p:sp>
      <p:pic>
        <p:nvPicPr>
          <p:cNvPr id="7" name="Picture 6" descr="Spetral signatures of healthy vegetation and unhealthy vegetation with the discrete bands captured by the sensor highlighted. The difference between the near infrared and red bands on the unhealthy vegetation signature is highlighted. The difference is notably smaller than the difference in the healthy veget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306" y="2155550"/>
            <a:ext cx="8003387" cy="4114460"/>
          </a:xfrm>
          <a:prstGeom prst="rect">
            <a:avLst/>
          </a:prstGeom>
          <a:solidFill>
            <a:schemeClr val="tx1"/>
          </a:solidFill>
        </p:spPr>
      </p:pic>
      <p:pic>
        <p:nvPicPr>
          <p:cNvPr id="41" name="Picture 40" descr="Equation for calculating n d v i. near infrared minus red divided by near infrared plus r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293" y="2237312"/>
            <a:ext cx="2590586" cy="963088"/>
          </a:xfrm>
          <a:prstGeom prst="rect">
            <a:avLst/>
          </a:prstGeom>
        </p:spPr>
      </p:pic>
    </p:spTree>
    <p:extLst>
      <p:ext uri="{BB962C8B-B14F-4D97-AF65-F5344CB8AC3E}">
        <p14:creationId xmlns:p14="http://schemas.microsoft.com/office/powerpoint/2010/main" val="2669927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Normalized Burn Ratio (NBR)</a:t>
            </a:r>
          </a:p>
        </p:txBody>
      </p:sp>
      <p:sp>
        <p:nvSpPr>
          <p:cNvPr id="4" name="Content Placeholder 3"/>
          <p:cNvSpPr>
            <a:spLocks noGrp="1"/>
          </p:cNvSpPr>
          <p:nvPr>
            <p:ph idx="1"/>
          </p:nvPr>
        </p:nvSpPr>
        <p:spPr/>
        <p:txBody>
          <a:bodyPr/>
          <a:lstStyle/>
          <a:p>
            <a:r>
              <a:rPr lang="en-US" dirty="0"/>
              <a:t>Works on a similar concept as NDVI</a:t>
            </a:r>
          </a:p>
          <a:p>
            <a:r>
              <a:rPr lang="en-US" dirty="0"/>
              <a:t>The red band is replaced with a short-wave infrared (SWIR) band</a:t>
            </a:r>
          </a:p>
          <a:p>
            <a:pPr lvl="1"/>
            <a:r>
              <a:rPr lang="en-US" dirty="0"/>
              <a:t>Band 7 for Landsat</a:t>
            </a:r>
          </a:p>
          <a:p>
            <a:pPr lvl="1"/>
            <a:r>
              <a:rPr lang="en-US" dirty="0"/>
              <a:t>Most other sensors have a corresponding band</a:t>
            </a:r>
          </a:p>
          <a:p>
            <a:r>
              <a:rPr lang="en-US" dirty="0"/>
              <a:t>Improved method for delineating burned areas</a:t>
            </a:r>
          </a:p>
        </p:txBody>
      </p:sp>
    </p:spTree>
    <p:extLst>
      <p:ext uri="{BB962C8B-B14F-4D97-AF65-F5344CB8AC3E}">
        <p14:creationId xmlns:p14="http://schemas.microsoft.com/office/powerpoint/2010/main" val="3951374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Normalized Burned Ratio (NBR)</a:t>
            </a:r>
          </a:p>
        </p:txBody>
      </p:sp>
      <p:sp>
        <p:nvSpPr>
          <p:cNvPr id="33" name="Rectangle 32"/>
          <p:cNvSpPr/>
          <p:nvPr/>
        </p:nvSpPr>
        <p:spPr>
          <a:xfrm>
            <a:off x="838200" y="838200"/>
            <a:ext cx="4572000" cy="707886"/>
          </a:xfrm>
          <a:prstGeom prst="rect">
            <a:avLst/>
          </a:prstGeom>
        </p:spPr>
        <p:txBody>
          <a:bodyPr>
            <a:spAutoFit/>
          </a:bodyPr>
          <a:lstStyle/>
          <a:p>
            <a:r>
              <a:rPr lang="en-US" sz="2000" dirty="0">
                <a:solidFill>
                  <a:schemeClr val="bg1"/>
                </a:solidFill>
                <a:latin typeface="+mn-lt"/>
              </a:rPr>
              <a:t>Burned vegetation has a much different response curve.  </a:t>
            </a:r>
          </a:p>
        </p:txBody>
      </p:sp>
      <p:pic>
        <p:nvPicPr>
          <p:cNvPr id="17" name="Picture 16" descr="Spetral signatures of healthy vegetation and burned vegetation with the discrete bands captured by the sensor highligh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306" y="2157311"/>
            <a:ext cx="8003387" cy="4528954"/>
          </a:xfrm>
          <a:prstGeom prst="rect">
            <a:avLst/>
          </a:prstGeom>
          <a:solidFill>
            <a:schemeClr val="tx1"/>
          </a:solidFill>
        </p:spPr>
      </p:pic>
      <p:pic>
        <p:nvPicPr>
          <p:cNvPr id="7" name="Picture 6" descr="Equation for calculating n b r. near infrared minus short wave infrared divided by near infrared plus short wave infrar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8000" y="2157311"/>
            <a:ext cx="2448623" cy="814489"/>
          </a:xfrm>
          <a:prstGeom prst="rect">
            <a:avLst/>
          </a:prstGeom>
        </p:spPr>
      </p:pic>
    </p:spTree>
    <p:extLst>
      <p:ext uri="{BB962C8B-B14F-4D97-AF65-F5344CB8AC3E}">
        <p14:creationId xmlns:p14="http://schemas.microsoft.com/office/powerpoint/2010/main" val="123075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F864F-C9F0-48ED-8D52-0005D73EE7EA}"/>
              </a:ext>
            </a:extLst>
          </p:cNvPr>
          <p:cNvSpPr>
            <a:spLocks noGrp="1"/>
          </p:cNvSpPr>
          <p:nvPr>
            <p:ph type="title"/>
          </p:nvPr>
        </p:nvSpPr>
        <p:spPr/>
        <p:txBody>
          <a:bodyPr/>
          <a:lstStyle/>
          <a:p>
            <a:r>
              <a:rPr lang="en-US" dirty="0"/>
              <a:t>Course Agenda</a:t>
            </a:r>
          </a:p>
        </p:txBody>
      </p:sp>
      <p:sp>
        <p:nvSpPr>
          <p:cNvPr id="3" name="Content Placeholder 2">
            <a:extLst>
              <a:ext uri="{FF2B5EF4-FFF2-40B4-BE49-F238E27FC236}">
                <a16:creationId xmlns:a16="http://schemas.microsoft.com/office/drawing/2014/main" id="{AD05E15C-B905-4F93-B3A0-3B19A0B18FE9}"/>
              </a:ext>
            </a:extLst>
          </p:cNvPr>
          <p:cNvSpPr>
            <a:spLocks noGrp="1"/>
          </p:cNvSpPr>
          <p:nvPr>
            <p:ph idx="1"/>
          </p:nvPr>
        </p:nvSpPr>
        <p:spPr/>
        <p:txBody>
          <a:bodyPr>
            <a:normAutofit fontScale="70000" lnSpcReduction="20000"/>
          </a:bodyPr>
          <a:lstStyle/>
          <a:p>
            <a:r>
              <a:rPr lang="en-US" dirty="0"/>
              <a:t>Day 1 – Morning</a:t>
            </a:r>
          </a:p>
          <a:p>
            <a:pPr lvl="1"/>
            <a:r>
              <a:rPr lang="en-US" dirty="0"/>
              <a:t>10:00-10:45 – Presentation: Course overview and image selection and preparation</a:t>
            </a:r>
          </a:p>
          <a:p>
            <a:pPr lvl="1"/>
            <a:r>
              <a:rPr lang="en-US" dirty="0"/>
              <a:t>10:30-10:45 – Demonstration: Overview of GEE</a:t>
            </a:r>
          </a:p>
          <a:p>
            <a:pPr lvl="1"/>
            <a:r>
              <a:rPr lang="en-US" dirty="0"/>
              <a:t>11:00-11:10 – Break</a:t>
            </a:r>
          </a:p>
          <a:p>
            <a:pPr lvl="1"/>
            <a:r>
              <a:rPr lang="en-US" dirty="0"/>
              <a:t>11:10-11:30 – Presentation: Image correction</a:t>
            </a:r>
          </a:p>
          <a:p>
            <a:pPr lvl="1"/>
            <a:r>
              <a:rPr lang="en-US" dirty="0"/>
              <a:t>11:30-12:00 – Demonstration: Creating cloud-free composites in EE</a:t>
            </a:r>
          </a:p>
          <a:p>
            <a:pPr marL="0" indent="0">
              <a:buNone/>
            </a:pPr>
            <a:r>
              <a:rPr lang="en-US" dirty="0"/>
              <a:t>Tasks to complete before the next session: Exercise 1 + 2</a:t>
            </a:r>
          </a:p>
          <a:p>
            <a:r>
              <a:rPr lang="en-US" dirty="0"/>
              <a:t>Day 1 – Afternoon</a:t>
            </a:r>
          </a:p>
          <a:p>
            <a:pPr lvl="1"/>
            <a:r>
              <a:rPr lang="en-US" dirty="0"/>
              <a:t>2:00-2:30 – Presentation: Band ratios and image transformations</a:t>
            </a:r>
          </a:p>
          <a:p>
            <a:pPr lvl="1"/>
            <a:r>
              <a:rPr lang="en-US" dirty="0"/>
              <a:t>2:30-3:00 – Demonstration: Identifying significant landscape change</a:t>
            </a:r>
          </a:p>
          <a:p>
            <a:pPr lvl="1"/>
            <a:r>
              <a:rPr lang="en-US" dirty="0"/>
              <a:t>3:00-4:00 – Q&amp;A and Exercise Help</a:t>
            </a:r>
          </a:p>
          <a:p>
            <a:pPr marL="0" indent="0">
              <a:buNone/>
            </a:pPr>
            <a:r>
              <a:rPr lang="en-US" dirty="0"/>
              <a:t>Tasks to complete before next session: Exercise 3</a:t>
            </a:r>
          </a:p>
        </p:txBody>
      </p:sp>
      <p:sp>
        <p:nvSpPr>
          <p:cNvPr id="4" name="Rectangle 3">
            <a:extLst>
              <a:ext uri="{FF2B5EF4-FFF2-40B4-BE49-F238E27FC236}">
                <a16:creationId xmlns:a16="http://schemas.microsoft.com/office/drawing/2014/main" id="{3A184E63-2640-49E9-87E9-C8E0F47F9FDB}"/>
              </a:ext>
            </a:extLst>
          </p:cNvPr>
          <p:cNvSpPr/>
          <p:nvPr/>
        </p:nvSpPr>
        <p:spPr>
          <a:xfrm>
            <a:off x="731520" y="4419600"/>
            <a:ext cx="7924800" cy="838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5191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Normalized Burned Ratio (NBR)</a:t>
            </a:r>
          </a:p>
        </p:txBody>
      </p:sp>
      <p:sp>
        <p:nvSpPr>
          <p:cNvPr id="33" name="Rectangle 32"/>
          <p:cNvSpPr/>
          <p:nvPr/>
        </p:nvSpPr>
        <p:spPr>
          <a:xfrm>
            <a:off x="838200" y="1041737"/>
            <a:ext cx="4572000" cy="1015663"/>
          </a:xfrm>
          <a:prstGeom prst="rect">
            <a:avLst/>
          </a:prstGeom>
        </p:spPr>
        <p:txBody>
          <a:bodyPr>
            <a:spAutoFit/>
          </a:bodyPr>
          <a:lstStyle/>
          <a:p>
            <a:r>
              <a:rPr lang="en-US" sz="2000" dirty="0"/>
              <a:t>We typically use the differenced NBR (</a:t>
            </a:r>
            <a:r>
              <a:rPr lang="en-US" sz="2000" dirty="0" err="1"/>
              <a:t>dNBR</a:t>
            </a:r>
            <a:r>
              <a:rPr lang="en-US" sz="2000" dirty="0"/>
              <a:t>) to provide a quantitative measure of absolute change</a:t>
            </a:r>
          </a:p>
        </p:txBody>
      </p:sp>
      <p:pic>
        <p:nvPicPr>
          <p:cNvPr id="7" name="Picture 6" descr="Equation for calculating n b r. near infrared minus short wave infrared divided by near infrared plus short wave infrar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6891" y="1546086"/>
            <a:ext cx="2895361" cy="963088"/>
          </a:xfrm>
          <a:prstGeom prst="rect">
            <a:avLst/>
          </a:prstGeom>
        </p:spPr>
      </p:pic>
      <p:pic>
        <p:nvPicPr>
          <p:cNvPr id="17" name="Picture 16" descr="Spetral signatures of healthy vegetation and burned vegetation with the discrete bands captured by the sensor highligh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306" y="2157311"/>
            <a:ext cx="8003387" cy="4528954"/>
          </a:xfrm>
          <a:prstGeom prst="rect">
            <a:avLst/>
          </a:prstGeom>
          <a:solidFill>
            <a:schemeClr val="tx1"/>
          </a:solidFill>
        </p:spPr>
      </p:pic>
      <p:pic>
        <p:nvPicPr>
          <p:cNvPr id="6" name="Picture 5" descr="Equation for calculating n b r. near infrared minus short wave infrared divided by near infrared plus short wave infrared">
            <a:extLst>
              <a:ext uri="{FF2B5EF4-FFF2-40B4-BE49-F238E27FC236}">
                <a16:creationId xmlns:a16="http://schemas.microsoft.com/office/drawing/2014/main" id="{E7A48E60-68A9-4487-A3AF-087E25162F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8000" y="2157311"/>
            <a:ext cx="2448623" cy="814489"/>
          </a:xfrm>
          <a:prstGeom prst="rect">
            <a:avLst/>
          </a:prstGeom>
        </p:spPr>
      </p:pic>
    </p:spTree>
    <p:extLst>
      <p:ext uri="{BB962C8B-B14F-4D97-AF65-F5344CB8AC3E}">
        <p14:creationId xmlns:p14="http://schemas.microsoft.com/office/powerpoint/2010/main" val="627318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Band Ratios</a:t>
            </a:r>
          </a:p>
        </p:txBody>
      </p:sp>
      <p:sp>
        <p:nvSpPr>
          <p:cNvPr id="3" name="Content Placeholder 2"/>
          <p:cNvSpPr>
            <a:spLocks noGrp="1"/>
          </p:cNvSpPr>
          <p:nvPr>
            <p:ph idx="1"/>
          </p:nvPr>
        </p:nvSpPr>
        <p:spPr>
          <a:xfrm>
            <a:off x="457200" y="1219200"/>
            <a:ext cx="8229600" cy="5029200"/>
          </a:xfrm>
        </p:spPr>
        <p:txBody>
          <a:bodyPr/>
          <a:lstStyle/>
          <a:p>
            <a:r>
              <a:rPr lang="en-US" sz="1800" dirty="0"/>
              <a:t>We take advantage of these ratios to extract information from the imagery</a:t>
            </a:r>
          </a:p>
          <a:p>
            <a:r>
              <a:rPr lang="en-US" sz="1800" dirty="0"/>
              <a:t>Several indices have been created for vegetation analysis based on band ratios.</a:t>
            </a:r>
          </a:p>
          <a:p>
            <a:r>
              <a:rPr lang="en-US" sz="1800" dirty="0"/>
              <a:t>The following are a brief survey of indices based on Landsat bands:</a:t>
            </a:r>
          </a:p>
        </p:txBody>
      </p:sp>
      <p:graphicFrame>
        <p:nvGraphicFramePr>
          <p:cNvPr id="4" name="Table 3" descr="table annotating various spectral enhancements using landsat band enumeration for context"/>
          <p:cNvGraphicFramePr>
            <a:graphicFrameLocks noGrp="1"/>
          </p:cNvGraphicFramePr>
          <p:nvPr>
            <p:extLst>
              <p:ext uri="{D42A27DB-BD31-4B8C-83A1-F6EECF244321}">
                <p14:modId xmlns:p14="http://schemas.microsoft.com/office/powerpoint/2010/main" val="1565895703"/>
              </p:ext>
            </p:extLst>
          </p:nvPr>
        </p:nvGraphicFramePr>
        <p:xfrm>
          <a:off x="685800" y="2550160"/>
          <a:ext cx="7848600" cy="3545840"/>
        </p:xfrm>
        <a:graphic>
          <a:graphicData uri="http://schemas.openxmlformats.org/drawingml/2006/table">
            <a:tbl>
              <a:tblPr firstRow="1" bandRow="1">
                <a:tableStyleId>{D27102A9-8310-4765-A935-A1911B00CA55}</a:tableStyleId>
              </a:tblPr>
              <a:tblGrid>
                <a:gridCol w="24384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2616200">
                  <a:extLst>
                    <a:ext uri="{9D8B030D-6E8A-4147-A177-3AD203B41FA5}">
                      <a16:colId xmlns:a16="http://schemas.microsoft.com/office/drawing/2014/main" val="20002"/>
                    </a:ext>
                  </a:extLst>
                </a:gridCol>
              </a:tblGrid>
              <a:tr h="370840">
                <a:tc>
                  <a:txBody>
                    <a:bodyPr/>
                    <a:lstStyle/>
                    <a:p>
                      <a:r>
                        <a:rPr lang="en-US" sz="1600" dirty="0"/>
                        <a:t>Index name</a:t>
                      </a:r>
                      <a:endParaRPr lang="en-US" sz="1600" dirty="0">
                        <a:solidFill>
                          <a:schemeClr val="tx1"/>
                        </a:solidFill>
                      </a:endParaRPr>
                    </a:p>
                  </a:txBody>
                  <a:tcPr/>
                </a:tc>
                <a:tc>
                  <a:txBody>
                    <a:bodyPr/>
                    <a:lstStyle/>
                    <a:p>
                      <a:r>
                        <a:rPr lang="en-US" sz="1600" dirty="0"/>
                        <a:t>Equation</a:t>
                      </a:r>
                      <a:endParaRPr lang="en-US" sz="1600" dirty="0">
                        <a:solidFill>
                          <a:schemeClr val="tx1"/>
                        </a:solidFill>
                      </a:endParaRPr>
                    </a:p>
                  </a:txBody>
                  <a:tcPr/>
                </a:tc>
                <a:tc>
                  <a:txBody>
                    <a:bodyPr/>
                    <a:lstStyle/>
                    <a:p>
                      <a:r>
                        <a:rPr lang="en-US" sz="1600" dirty="0"/>
                        <a:t>Use</a:t>
                      </a:r>
                      <a:endParaRPr lang="en-US" sz="1600" dirty="0">
                        <a:solidFill>
                          <a:schemeClr val="tx1"/>
                        </a:solidFill>
                      </a:endParaRPr>
                    </a:p>
                  </a:txBody>
                  <a:tcPr/>
                </a:tc>
                <a:extLst>
                  <a:ext uri="{0D108BD9-81ED-4DB2-BD59-A6C34878D82A}">
                    <a16:rowId xmlns:a16="http://schemas.microsoft.com/office/drawing/2014/main" val="10000"/>
                  </a:ext>
                </a:extLst>
              </a:tr>
              <a:tr h="370840">
                <a:tc>
                  <a:txBody>
                    <a:bodyPr/>
                    <a:lstStyle/>
                    <a:p>
                      <a:r>
                        <a:rPr lang="en-US" sz="1600" dirty="0"/>
                        <a:t>NDVI</a:t>
                      </a:r>
                      <a:endParaRPr lang="en-US" sz="1600" dirty="0">
                        <a:solidFill>
                          <a:schemeClr val="tx1"/>
                        </a:solidFill>
                      </a:endParaRPr>
                    </a:p>
                  </a:txBody>
                  <a:tcPr/>
                </a:tc>
                <a:tc>
                  <a:txBody>
                    <a:bodyPr/>
                    <a:lstStyle/>
                    <a:p>
                      <a:r>
                        <a:rPr lang="en-US" sz="1600" dirty="0"/>
                        <a:t>(B4</a:t>
                      </a:r>
                      <a:r>
                        <a:rPr lang="en-US" sz="1600" baseline="0" dirty="0"/>
                        <a:t> – B3) / (B4 + B3)</a:t>
                      </a:r>
                      <a:endParaRPr lang="en-US" sz="1600" dirty="0">
                        <a:solidFill>
                          <a:schemeClr val="tx1"/>
                        </a:solidFill>
                      </a:endParaRPr>
                    </a:p>
                  </a:txBody>
                  <a:tcPr/>
                </a:tc>
                <a:tc>
                  <a:txBody>
                    <a:bodyPr/>
                    <a:lstStyle/>
                    <a:p>
                      <a:r>
                        <a:rPr lang="en-US" sz="1600" dirty="0"/>
                        <a:t>Vegetation health</a:t>
                      </a:r>
                      <a:endParaRPr lang="en-US" sz="1600" dirty="0">
                        <a:solidFill>
                          <a:schemeClr val="tx1"/>
                        </a:solidFill>
                      </a:endParaRPr>
                    </a:p>
                  </a:txBody>
                  <a:tcPr/>
                </a:tc>
                <a:extLst>
                  <a:ext uri="{0D108BD9-81ED-4DB2-BD59-A6C34878D82A}">
                    <a16:rowId xmlns:a16="http://schemas.microsoft.com/office/drawing/2014/main" val="10001"/>
                  </a:ext>
                </a:extLst>
              </a:tr>
              <a:tr h="370840">
                <a:tc>
                  <a:txBody>
                    <a:bodyPr/>
                    <a:lstStyle/>
                    <a:p>
                      <a:r>
                        <a:rPr lang="en-US" sz="1600" dirty="0"/>
                        <a:t>Moisture Stress Index</a:t>
                      </a:r>
                      <a:endParaRPr lang="en-US" sz="1600" dirty="0">
                        <a:solidFill>
                          <a:schemeClr val="tx1"/>
                        </a:solidFill>
                      </a:endParaRPr>
                    </a:p>
                  </a:txBody>
                  <a:tcPr/>
                </a:tc>
                <a:tc>
                  <a:txBody>
                    <a:bodyPr/>
                    <a:lstStyle/>
                    <a:p>
                      <a:r>
                        <a:rPr lang="en-US" sz="1600" dirty="0"/>
                        <a:t>B5</a:t>
                      </a:r>
                      <a:r>
                        <a:rPr lang="en-US" sz="1600" baseline="0" dirty="0"/>
                        <a:t> / B4</a:t>
                      </a:r>
                      <a:endParaRPr lang="en-US" sz="1600" dirty="0">
                        <a:solidFill>
                          <a:schemeClr val="tx1"/>
                        </a:solidFill>
                      </a:endParaRPr>
                    </a:p>
                  </a:txBody>
                  <a:tcPr/>
                </a:tc>
                <a:tc>
                  <a:txBody>
                    <a:bodyPr/>
                    <a:lstStyle/>
                    <a:p>
                      <a:r>
                        <a:rPr lang="en-US" sz="1600" dirty="0"/>
                        <a:t>Indicates</a:t>
                      </a:r>
                      <a:r>
                        <a:rPr lang="en-US" sz="1600" baseline="0" dirty="0"/>
                        <a:t> stress due to low moisture amounts</a:t>
                      </a:r>
                      <a:endParaRPr lang="en-US" sz="1600" dirty="0">
                        <a:solidFill>
                          <a:schemeClr val="tx1"/>
                        </a:solidFill>
                      </a:endParaRPr>
                    </a:p>
                  </a:txBody>
                  <a:tcPr/>
                </a:tc>
                <a:extLst>
                  <a:ext uri="{0D108BD9-81ED-4DB2-BD59-A6C34878D82A}">
                    <a16:rowId xmlns:a16="http://schemas.microsoft.com/office/drawing/2014/main" val="10002"/>
                  </a:ext>
                </a:extLst>
              </a:tr>
              <a:tr h="370840">
                <a:tc>
                  <a:txBody>
                    <a:bodyPr/>
                    <a:lstStyle/>
                    <a:p>
                      <a:r>
                        <a:rPr lang="en-US" sz="1600" dirty="0"/>
                        <a:t>Leaf Water Content</a:t>
                      </a:r>
                      <a:endParaRPr lang="en-US" sz="1600" dirty="0">
                        <a:solidFill>
                          <a:schemeClr val="tx1"/>
                        </a:solidFill>
                      </a:endParaRPr>
                    </a:p>
                  </a:txBody>
                  <a:tcPr/>
                </a:tc>
                <a:tc>
                  <a:txBody>
                    <a:bodyPr/>
                    <a:lstStyle/>
                    <a:p>
                      <a:r>
                        <a:rPr lang="en-US" sz="1600" dirty="0"/>
                        <a:t>-log(1- (B4-B5)) / </a:t>
                      </a:r>
                    </a:p>
                    <a:p>
                      <a:r>
                        <a:rPr lang="en-US" sz="1600" dirty="0"/>
                        <a:t>-log(1-(B4’-B5’))</a:t>
                      </a:r>
                      <a:endParaRPr lang="en-US" sz="1600" dirty="0">
                        <a:solidFill>
                          <a:schemeClr val="tx1"/>
                        </a:solidFill>
                      </a:endParaRPr>
                    </a:p>
                  </a:txBody>
                  <a:tcPr/>
                </a:tc>
                <a:tc>
                  <a:txBody>
                    <a:bodyPr/>
                    <a:lstStyle/>
                    <a:p>
                      <a:r>
                        <a:rPr lang="en-US" sz="1600" dirty="0"/>
                        <a:t>Assess</a:t>
                      </a:r>
                      <a:r>
                        <a:rPr lang="en-US" sz="1600" baseline="0" dirty="0"/>
                        <a:t> water stress</a:t>
                      </a:r>
                      <a:endParaRPr lang="en-US" sz="1600" dirty="0">
                        <a:solidFill>
                          <a:schemeClr val="tx1"/>
                        </a:solidFill>
                      </a:endParaRPr>
                    </a:p>
                  </a:txBody>
                  <a:tcPr/>
                </a:tc>
                <a:extLst>
                  <a:ext uri="{0D108BD9-81ED-4DB2-BD59-A6C34878D82A}">
                    <a16:rowId xmlns:a16="http://schemas.microsoft.com/office/drawing/2014/main" val="10003"/>
                  </a:ext>
                </a:extLst>
              </a:tr>
              <a:tr h="370840">
                <a:tc>
                  <a:txBody>
                    <a:bodyPr/>
                    <a:lstStyle/>
                    <a:p>
                      <a:r>
                        <a:rPr lang="en-US" sz="1600" dirty="0"/>
                        <a:t>Soil Adjusted</a:t>
                      </a:r>
                      <a:r>
                        <a:rPr lang="en-US" sz="1600" baseline="0" dirty="0"/>
                        <a:t> Vegetation Index (SAVI)</a:t>
                      </a:r>
                      <a:endParaRPr lang="en-US" sz="1600" dirty="0">
                        <a:solidFill>
                          <a:schemeClr val="tx1"/>
                        </a:solidFill>
                      </a:endParaRPr>
                    </a:p>
                  </a:txBody>
                  <a:tcPr/>
                </a:tc>
                <a:tc>
                  <a:txBody>
                    <a:bodyPr/>
                    <a:lstStyle/>
                    <a:p>
                      <a:r>
                        <a:rPr lang="en-US" sz="1600" dirty="0"/>
                        <a:t>((1+L)</a:t>
                      </a:r>
                      <a:r>
                        <a:rPr lang="en-US" sz="1600" baseline="0" dirty="0"/>
                        <a:t>*(B4–B5)) / </a:t>
                      </a:r>
                    </a:p>
                    <a:p>
                      <a:r>
                        <a:rPr lang="en-US" sz="1600" baseline="0" dirty="0"/>
                        <a:t>(B4+B5+L)</a:t>
                      </a:r>
                      <a:endParaRPr lang="en-US" sz="1600" dirty="0">
                        <a:solidFill>
                          <a:schemeClr val="tx1"/>
                        </a:solidFill>
                      </a:endParaRPr>
                    </a:p>
                  </a:txBody>
                  <a:tcPr/>
                </a:tc>
                <a:tc>
                  <a:txBody>
                    <a:bodyPr/>
                    <a:lstStyle/>
                    <a:p>
                      <a:r>
                        <a:rPr lang="en-US" sz="1600" dirty="0"/>
                        <a:t>Removes</a:t>
                      </a:r>
                      <a:r>
                        <a:rPr lang="en-US" sz="1600" baseline="0" dirty="0"/>
                        <a:t> effect of soil within pixel; value of L can vary, but 0.5 is typical</a:t>
                      </a:r>
                      <a:endParaRPr lang="en-US" sz="1600" dirty="0">
                        <a:solidFill>
                          <a:schemeClr val="tx1"/>
                        </a:solidFill>
                      </a:endParaRPr>
                    </a:p>
                  </a:txBody>
                  <a:tcPr/>
                </a:tc>
                <a:extLst>
                  <a:ext uri="{0D108BD9-81ED-4DB2-BD59-A6C34878D82A}">
                    <a16:rowId xmlns:a16="http://schemas.microsoft.com/office/drawing/2014/main" val="10004"/>
                  </a:ext>
                </a:extLst>
              </a:tr>
              <a:tr h="370840">
                <a:tc>
                  <a:txBody>
                    <a:bodyPr/>
                    <a:lstStyle/>
                    <a:p>
                      <a:r>
                        <a:rPr lang="en-US" sz="1600" dirty="0"/>
                        <a:t>Atmospherically Resistant Veg. Index (ARVI)</a:t>
                      </a:r>
                      <a:endParaRPr lang="en-US" sz="1600" dirty="0">
                        <a:solidFill>
                          <a:schemeClr val="tx1"/>
                        </a:solidFill>
                      </a:endParaRPr>
                    </a:p>
                  </a:txBody>
                  <a:tcPr/>
                </a:tc>
                <a:tc>
                  <a:txBody>
                    <a:bodyPr/>
                    <a:lstStyle/>
                    <a:p>
                      <a:r>
                        <a:rPr lang="en-US" sz="1600" dirty="0"/>
                        <a:t>B4-(B3-(B1-B3)) / </a:t>
                      </a:r>
                    </a:p>
                    <a:p>
                      <a:r>
                        <a:rPr lang="en-US" sz="1600" dirty="0"/>
                        <a:t>B4+(B3-(B1-B3)) </a:t>
                      </a:r>
                      <a:endParaRPr lang="en-US" sz="1600" dirty="0">
                        <a:solidFill>
                          <a:schemeClr val="tx1"/>
                        </a:solidFill>
                      </a:endParaRPr>
                    </a:p>
                  </a:txBody>
                  <a:tcPr/>
                </a:tc>
                <a:tc>
                  <a:txBody>
                    <a:bodyPr/>
                    <a:lstStyle/>
                    <a:p>
                      <a:r>
                        <a:rPr lang="en-US" sz="1600" dirty="0"/>
                        <a:t>All terms use</a:t>
                      </a:r>
                      <a:r>
                        <a:rPr lang="en-US" sz="1600" baseline="0" dirty="0"/>
                        <a:t> a special atmospherically corrected value.</a:t>
                      </a:r>
                      <a:endParaRPr lang="en-US" sz="1600" dirty="0">
                        <a:solidFill>
                          <a:schemeClr val="tx1"/>
                        </a:solidFill>
                      </a:endParaRPr>
                    </a:p>
                  </a:txBody>
                  <a:tcPr/>
                </a:tc>
                <a:extLst>
                  <a:ext uri="{0D108BD9-81ED-4DB2-BD59-A6C34878D82A}">
                    <a16:rowId xmlns:a16="http://schemas.microsoft.com/office/drawing/2014/main" val="10005"/>
                  </a:ext>
                </a:extLst>
              </a:tr>
            </a:tbl>
          </a:graphicData>
        </a:graphic>
      </p:graphicFrame>
      <p:sp>
        <p:nvSpPr>
          <p:cNvPr id="5" name="TextBox 4"/>
          <p:cNvSpPr txBox="1"/>
          <p:nvPr/>
        </p:nvSpPr>
        <p:spPr>
          <a:xfrm>
            <a:off x="1295400" y="6248400"/>
            <a:ext cx="7467600" cy="276999"/>
          </a:xfrm>
          <a:prstGeom prst="rect">
            <a:avLst/>
          </a:prstGeom>
          <a:noFill/>
        </p:spPr>
        <p:txBody>
          <a:bodyPr wrap="square" rtlCol="0">
            <a:spAutoFit/>
          </a:bodyPr>
          <a:lstStyle/>
          <a:p>
            <a:pPr algn="l"/>
            <a:r>
              <a:rPr lang="en-US" sz="1200" b="0" dirty="0">
                <a:solidFill>
                  <a:schemeClr val="bg1"/>
                </a:solidFill>
              </a:rPr>
              <a:t>B4’ and B5’ indicate response when leaves are at max water content </a:t>
            </a:r>
          </a:p>
        </p:txBody>
      </p:sp>
    </p:spTree>
    <p:extLst>
      <p:ext uri="{BB962C8B-B14F-4D97-AF65-F5344CB8AC3E}">
        <p14:creationId xmlns:p14="http://schemas.microsoft.com/office/powerpoint/2010/main" val="2057112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Transformations</a:t>
            </a:r>
          </a:p>
        </p:txBody>
      </p:sp>
      <p:sp>
        <p:nvSpPr>
          <p:cNvPr id="3" name="Content Placeholder 2"/>
          <p:cNvSpPr>
            <a:spLocks noGrp="1"/>
          </p:cNvSpPr>
          <p:nvPr>
            <p:ph idx="1"/>
          </p:nvPr>
        </p:nvSpPr>
        <p:spPr/>
        <p:txBody>
          <a:bodyPr/>
          <a:lstStyle/>
          <a:p>
            <a:pPr marL="0" indent="0">
              <a:buNone/>
            </a:pPr>
            <a:r>
              <a:rPr lang="en-US" dirty="0"/>
              <a:t>What are they?</a:t>
            </a:r>
          </a:p>
          <a:p>
            <a:pPr lvl="1"/>
            <a:r>
              <a:rPr lang="en-US" sz="2200" dirty="0"/>
              <a:t>Linear transformation of multidimensional data</a:t>
            </a:r>
          </a:p>
          <a:p>
            <a:pPr lvl="2"/>
            <a:r>
              <a:rPr lang="en-US" sz="1800" dirty="0"/>
              <a:t>Applies scalars (coefficients) and constants</a:t>
            </a:r>
          </a:p>
          <a:p>
            <a:pPr lvl="2"/>
            <a:r>
              <a:rPr lang="en-US" sz="1800" dirty="0"/>
              <a:t>e.g., principal components</a:t>
            </a:r>
          </a:p>
          <a:p>
            <a:pPr lvl="1"/>
            <a:r>
              <a:rPr lang="en-US" sz="2200" dirty="0"/>
              <a:t>Reduces data dimensionality</a:t>
            </a:r>
          </a:p>
          <a:p>
            <a:pPr lvl="1"/>
            <a:r>
              <a:rPr lang="en-US" sz="2200" dirty="0"/>
              <a:t>Captures as much variation in the data as possible in two or three bands</a:t>
            </a:r>
          </a:p>
          <a:p>
            <a:pPr lvl="1"/>
            <a:r>
              <a:rPr lang="en-US" sz="2200" dirty="0"/>
              <a:t>Typically done with data with much higher dimensionality.</a:t>
            </a:r>
          </a:p>
        </p:txBody>
      </p:sp>
      <p:pic>
        <p:nvPicPr>
          <p:cNvPr id="35" name="Picture 4" descr="figure depicting how to visualize a complex spectral transformation in feature sp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903" y="4805137"/>
            <a:ext cx="4191000" cy="1704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600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transformation – Tasseled Cap</a:t>
            </a:r>
          </a:p>
        </p:txBody>
      </p:sp>
      <p:sp>
        <p:nvSpPr>
          <p:cNvPr id="3" name="Content Placeholder 2"/>
          <p:cNvSpPr>
            <a:spLocks noGrp="1"/>
          </p:cNvSpPr>
          <p:nvPr>
            <p:ph idx="1"/>
          </p:nvPr>
        </p:nvSpPr>
        <p:spPr>
          <a:xfrm>
            <a:off x="457200" y="1447800"/>
            <a:ext cx="4953000" cy="5029200"/>
          </a:xfrm>
        </p:spPr>
        <p:txBody>
          <a:bodyPr/>
          <a:lstStyle/>
          <a:p>
            <a:pPr lvl="1"/>
            <a:r>
              <a:rPr lang="en-US" sz="2200" dirty="0"/>
              <a:t>Extracts components related to geophysical properties</a:t>
            </a:r>
          </a:p>
          <a:p>
            <a:pPr lvl="1"/>
            <a:r>
              <a:rPr lang="en-US" sz="2200" dirty="0"/>
              <a:t>First 3 bands of new image</a:t>
            </a:r>
          </a:p>
          <a:p>
            <a:pPr lvl="2"/>
            <a:r>
              <a:rPr lang="en-US" dirty="0">
                <a:solidFill>
                  <a:schemeClr val="tx2"/>
                </a:solidFill>
              </a:rPr>
              <a:t>Brightness</a:t>
            </a:r>
          </a:p>
          <a:p>
            <a:pPr lvl="2"/>
            <a:r>
              <a:rPr lang="en-US" dirty="0">
                <a:solidFill>
                  <a:srgbClr val="92D050"/>
                </a:solidFill>
              </a:rPr>
              <a:t>Greenness </a:t>
            </a:r>
          </a:p>
          <a:p>
            <a:pPr lvl="2"/>
            <a:r>
              <a:rPr lang="en-US" dirty="0">
                <a:solidFill>
                  <a:srgbClr val="0070C0"/>
                </a:solidFill>
              </a:rPr>
              <a:t>Wetness</a:t>
            </a:r>
            <a:r>
              <a:rPr lang="en-US" dirty="0">
                <a:solidFill>
                  <a:schemeClr val="accent1">
                    <a:lumMod val="75000"/>
                  </a:schemeClr>
                </a:solidFill>
              </a:rPr>
              <a:t> </a:t>
            </a:r>
            <a:r>
              <a:rPr lang="en-US" sz="1600" dirty="0">
                <a:solidFill>
                  <a:schemeClr val="accent1">
                    <a:lumMod val="75000"/>
                  </a:schemeClr>
                </a:solidFill>
              </a:rPr>
              <a:t>(third orthogonal axis)</a:t>
            </a:r>
            <a:endParaRPr lang="en-US" dirty="0">
              <a:solidFill>
                <a:schemeClr val="accent1">
                  <a:lumMod val="75000"/>
                </a:schemeClr>
              </a:solidFill>
            </a:endParaRPr>
          </a:p>
          <a:p>
            <a:pPr lvl="1"/>
            <a:r>
              <a:rPr lang="en-US" sz="2200" dirty="0"/>
              <a:t>Uses coefficients specific to sensor</a:t>
            </a:r>
          </a:p>
        </p:txBody>
      </p:sp>
      <p:pic>
        <p:nvPicPr>
          <p:cNvPr id="19" name="Picture 4" descr="Table showing the tasseled cap coefficients necessary in order to transform landsat 5 data from raw spectral bands into the three tasseled cap features: brightness, greenness, and wet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414" y="4892802"/>
            <a:ext cx="6087186" cy="18271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30254" y="1016222"/>
            <a:ext cx="5408123" cy="523220"/>
          </a:xfrm>
          <a:prstGeom prst="rect">
            <a:avLst/>
          </a:prstGeom>
          <a:noFill/>
        </p:spPr>
        <p:txBody>
          <a:bodyPr wrap="square" rtlCol="0">
            <a:spAutoFit/>
          </a:bodyPr>
          <a:lstStyle/>
          <a:p>
            <a:r>
              <a:rPr lang="en-US" sz="2800" b="0" dirty="0">
                <a:solidFill>
                  <a:schemeClr val="bg1"/>
                </a:solidFill>
                <a:latin typeface="+mn-lt"/>
              </a:rPr>
              <a:t>Linear spectral transformation</a:t>
            </a:r>
          </a:p>
        </p:txBody>
      </p:sp>
      <p:pic>
        <p:nvPicPr>
          <p:cNvPr id="6" name="Picture 5" descr="figure of the shape that the pixels in a typical image take in feature space, forming a &quot;tasseled cap&quot;. The three corners of the tassled cap represent three &quot;pure&quot; image features: water, man-made materials, and forest. All other image features are some combination of these three thing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4974" y="1385689"/>
            <a:ext cx="3291568" cy="3773112"/>
          </a:xfrm>
          <a:prstGeom prst="rect">
            <a:avLst/>
          </a:prstGeom>
        </p:spPr>
      </p:pic>
      <p:sp>
        <p:nvSpPr>
          <p:cNvPr id="5" name="TextBox 4">
            <a:extLst>
              <a:ext uri="{FF2B5EF4-FFF2-40B4-BE49-F238E27FC236}">
                <a16:creationId xmlns:a16="http://schemas.microsoft.com/office/drawing/2014/main" id="{2D281EA4-45FD-45DE-917B-6901FC948D6D}"/>
              </a:ext>
            </a:extLst>
          </p:cNvPr>
          <p:cNvSpPr txBox="1"/>
          <p:nvPr/>
        </p:nvSpPr>
        <p:spPr>
          <a:xfrm>
            <a:off x="6901712" y="4708136"/>
            <a:ext cx="620683" cy="369332"/>
          </a:xfrm>
          <a:prstGeom prst="rect">
            <a:avLst/>
          </a:prstGeom>
          <a:noFill/>
        </p:spPr>
        <p:txBody>
          <a:bodyPr wrap="none" rtlCol="0">
            <a:spAutoFit/>
          </a:bodyPr>
          <a:lstStyle/>
          <a:p>
            <a:r>
              <a:rPr lang="en-US" b="1" dirty="0"/>
              <a:t>Red</a:t>
            </a:r>
          </a:p>
        </p:txBody>
      </p:sp>
    </p:spTree>
    <p:extLst>
      <p:ext uri="{BB962C8B-B14F-4D97-AF65-F5344CB8AC3E}">
        <p14:creationId xmlns:p14="http://schemas.microsoft.com/office/powerpoint/2010/main" val="3471460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transformation – Tasseled Cap</a:t>
            </a:r>
          </a:p>
        </p:txBody>
      </p:sp>
      <p:sp>
        <p:nvSpPr>
          <p:cNvPr id="8" name="Content Placeholder 7"/>
          <p:cNvSpPr>
            <a:spLocks noGrp="1"/>
          </p:cNvSpPr>
          <p:nvPr>
            <p:ph idx="1"/>
          </p:nvPr>
        </p:nvSpPr>
        <p:spPr>
          <a:xfrm>
            <a:off x="457200" y="1447800"/>
            <a:ext cx="2353202" cy="5029200"/>
          </a:xfrm>
        </p:spPr>
        <p:txBody>
          <a:bodyPr/>
          <a:lstStyle/>
          <a:p>
            <a:pPr marL="0" indent="0">
              <a:buNone/>
            </a:pPr>
            <a:r>
              <a:rPr lang="en-US" sz="2000" dirty="0"/>
              <a:t>7-band Landsat TM5 image</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000" dirty="0"/>
              <a:t>3-band Tasseled Cap image</a:t>
            </a:r>
          </a:p>
        </p:txBody>
      </p:sp>
      <p:pic>
        <p:nvPicPr>
          <p:cNvPr id="3" name="Picture 2" descr="color infrared image"/>
          <p:cNvPicPr>
            <a:picLocks noChangeAspect="1"/>
          </p:cNvPicPr>
          <p:nvPr/>
        </p:nvPicPr>
        <p:blipFill>
          <a:blip r:embed="rId3"/>
          <a:stretch>
            <a:fillRect/>
          </a:stretch>
        </p:blipFill>
        <p:spPr>
          <a:xfrm>
            <a:off x="5438710" y="1371600"/>
            <a:ext cx="1822056" cy="2627846"/>
          </a:xfrm>
          <a:prstGeom prst="rect">
            <a:avLst/>
          </a:prstGeom>
        </p:spPr>
      </p:pic>
      <p:pic>
        <p:nvPicPr>
          <p:cNvPr id="4" name="Picture 3" descr="tasseled cap brightness feature"/>
          <p:cNvPicPr>
            <a:picLocks noChangeAspect="1"/>
          </p:cNvPicPr>
          <p:nvPr/>
        </p:nvPicPr>
        <p:blipFill>
          <a:blip r:embed="rId4"/>
          <a:stretch>
            <a:fillRect/>
          </a:stretch>
        </p:blipFill>
        <p:spPr>
          <a:xfrm>
            <a:off x="4106226" y="4451155"/>
            <a:ext cx="1498612" cy="2317936"/>
          </a:xfrm>
          <a:prstGeom prst="rect">
            <a:avLst/>
          </a:prstGeom>
        </p:spPr>
      </p:pic>
      <p:pic>
        <p:nvPicPr>
          <p:cNvPr id="5" name="Picture 4" descr="tasseled cap greenness feature"/>
          <p:cNvPicPr>
            <a:picLocks noChangeAspect="1"/>
          </p:cNvPicPr>
          <p:nvPr/>
        </p:nvPicPr>
        <p:blipFill>
          <a:blip r:embed="rId5"/>
          <a:stretch>
            <a:fillRect/>
          </a:stretch>
        </p:blipFill>
        <p:spPr>
          <a:xfrm>
            <a:off x="5877734" y="4451155"/>
            <a:ext cx="1474688" cy="2301473"/>
          </a:xfrm>
          <a:prstGeom prst="rect">
            <a:avLst/>
          </a:prstGeom>
        </p:spPr>
      </p:pic>
      <p:pic>
        <p:nvPicPr>
          <p:cNvPr id="6" name="Picture 5" descr="tasseled cap wetness feature"/>
          <p:cNvPicPr>
            <a:picLocks noChangeAspect="1"/>
          </p:cNvPicPr>
          <p:nvPr/>
        </p:nvPicPr>
        <p:blipFill rotWithShape="1">
          <a:blip r:embed="rId6"/>
          <a:srcRect r="4701" b="1420"/>
          <a:stretch/>
        </p:blipFill>
        <p:spPr>
          <a:xfrm>
            <a:off x="7564266" y="4467618"/>
            <a:ext cx="1483568" cy="2285010"/>
          </a:xfrm>
          <a:prstGeom prst="rect">
            <a:avLst/>
          </a:prstGeom>
        </p:spPr>
      </p:pic>
      <p:sp>
        <p:nvSpPr>
          <p:cNvPr id="9" name="TextBox 8"/>
          <p:cNvSpPr txBox="1"/>
          <p:nvPr/>
        </p:nvSpPr>
        <p:spPr>
          <a:xfrm>
            <a:off x="4326548" y="4207082"/>
            <a:ext cx="1082351" cy="276999"/>
          </a:xfrm>
          <a:prstGeom prst="rect">
            <a:avLst/>
          </a:prstGeom>
          <a:noFill/>
        </p:spPr>
        <p:txBody>
          <a:bodyPr wrap="square" rtlCol="0">
            <a:spAutoFit/>
          </a:bodyPr>
          <a:lstStyle/>
          <a:p>
            <a:r>
              <a:rPr lang="en-US" sz="1200" b="1" i="1" dirty="0">
                <a:solidFill>
                  <a:schemeClr val="bg1">
                    <a:lumMod val="50000"/>
                  </a:schemeClr>
                </a:solidFill>
              </a:rPr>
              <a:t>Brightness</a:t>
            </a:r>
          </a:p>
        </p:txBody>
      </p:sp>
      <p:sp>
        <p:nvSpPr>
          <p:cNvPr id="10" name="TextBox 9"/>
          <p:cNvSpPr txBox="1"/>
          <p:nvPr/>
        </p:nvSpPr>
        <p:spPr>
          <a:xfrm>
            <a:off x="6086094" y="4191644"/>
            <a:ext cx="1082351" cy="276999"/>
          </a:xfrm>
          <a:prstGeom prst="rect">
            <a:avLst/>
          </a:prstGeom>
          <a:noFill/>
        </p:spPr>
        <p:txBody>
          <a:bodyPr wrap="square" rtlCol="0">
            <a:spAutoFit/>
          </a:bodyPr>
          <a:lstStyle/>
          <a:p>
            <a:r>
              <a:rPr lang="en-US" sz="1200" b="1" i="1" dirty="0">
                <a:solidFill>
                  <a:schemeClr val="bg1">
                    <a:lumMod val="50000"/>
                  </a:schemeClr>
                </a:solidFill>
              </a:rPr>
              <a:t>Greenness</a:t>
            </a:r>
          </a:p>
        </p:txBody>
      </p:sp>
      <p:sp>
        <p:nvSpPr>
          <p:cNvPr id="11" name="TextBox 10"/>
          <p:cNvSpPr txBox="1"/>
          <p:nvPr/>
        </p:nvSpPr>
        <p:spPr>
          <a:xfrm>
            <a:off x="7917026" y="4199950"/>
            <a:ext cx="937726" cy="276999"/>
          </a:xfrm>
          <a:prstGeom prst="rect">
            <a:avLst/>
          </a:prstGeom>
          <a:noFill/>
        </p:spPr>
        <p:txBody>
          <a:bodyPr wrap="square" rtlCol="0">
            <a:spAutoFit/>
          </a:bodyPr>
          <a:lstStyle/>
          <a:p>
            <a:r>
              <a:rPr lang="en-US" sz="1200" b="1" i="1" dirty="0">
                <a:solidFill>
                  <a:schemeClr val="bg1">
                    <a:lumMod val="50000"/>
                  </a:schemeClr>
                </a:solidFill>
              </a:rPr>
              <a:t>Wetness</a:t>
            </a:r>
          </a:p>
        </p:txBody>
      </p:sp>
      <p:pic>
        <p:nvPicPr>
          <p:cNvPr id="13" name="Picture 12" descr="stack of raw landsat band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0402" y="1378481"/>
            <a:ext cx="1761598" cy="2541822"/>
          </a:xfrm>
          <a:prstGeom prst="rect">
            <a:avLst/>
          </a:prstGeom>
        </p:spPr>
      </p:pic>
    </p:spTree>
    <p:extLst>
      <p:ext uri="{BB962C8B-B14F-4D97-AF65-F5344CB8AC3E}">
        <p14:creationId xmlns:p14="http://schemas.microsoft.com/office/powerpoint/2010/main" val="1849588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transformation – Tasseled Cap</a:t>
            </a:r>
          </a:p>
        </p:txBody>
      </p:sp>
      <p:sp>
        <p:nvSpPr>
          <p:cNvPr id="8" name="Content Placeholder 7"/>
          <p:cNvSpPr>
            <a:spLocks noGrp="1"/>
          </p:cNvSpPr>
          <p:nvPr>
            <p:ph idx="1"/>
          </p:nvPr>
        </p:nvSpPr>
        <p:spPr>
          <a:xfrm>
            <a:off x="551450" y="1497410"/>
            <a:ext cx="2353202" cy="2743844"/>
          </a:xfrm>
        </p:spPr>
        <p:txBody>
          <a:bodyPr/>
          <a:lstStyle/>
          <a:p>
            <a:pPr marL="0" indent="0">
              <a:buNone/>
            </a:pPr>
            <a:r>
              <a:rPr lang="en-US" sz="2000" dirty="0"/>
              <a:t>7-band Landsat TM5 image</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pic>
        <p:nvPicPr>
          <p:cNvPr id="3" name="Picture 2" descr="color infrared image"/>
          <p:cNvPicPr>
            <a:picLocks noChangeAspect="1"/>
          </p:cNvPicPr>
          <p:nvPr/>
        </p:nvPicPr>
        <p:blipFill>
          <a:blip r:embed="rId3"/>
          <a:stretch>
            <a:fillRect/>
          </a:stretch>
        </p:blipFill>
        <p:spPr>
          <a:xfrm>
            <a:off x="5715000" y="1997828"/>
            <a:ext cx="3111025" cy="4486851"/>
          </a:xfrm>
          <a:prstGeom prst="rect">
            <a:avLst/>
          </a:prstGeom>
        </p:spPr>
      </p:pic>
      <p:pic>
        <p:nvPicPr>
          <p:cNvPr id="13" name="Picture 12" descr="stack of raw landsat band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1905000"/>
            <a:ext cx="3111025" cy="4488919"/>
          </a:xfrm>
          <a:prstGeom prst="rect">
            <a:avLst/>
          </a:prstGeom>
        </p:spPr>
      </p:pic>
    </p:spTree>
    <p:extLst>
      <p:ext uri="{BB962C8B-B14F-4D97-AF65-F5344CB8AC3E}">
        <p14:creationId xmlns:p14="http://schemas.microsoft.com/office/powerpoint/2010/main" val="1162492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transformation – Tasseled Cap</a:t>
            </a:r>
          </a:p>
        </p:txBody>
      </p:sp>
      <p:sp>
        <p:nvSpPr>
          <p:cNvPr id="8" name="Content Placeholder 7"/>
          <p:cNvSpPr>
            <a:spLocks noGrp="1"/>
          </p:cNvSpPr>
          <p:nvPr>
            <p:ph idx="1"/>
          </p:nvPr>
        </p:nvSpPr>
        <p:spPr>
          <a:xfrm>
            <a:off x="468465" y="1219200"/>
            <a:ext cx="2353202" cy="685800"/>
          </a:xfrm>
        </p:spPr>
        <p:txBody>
          <a:bodyPr>
            <a:normAutofit lnSpcReduction="10000"/>
          </a:bodyPr>
          <a:lstStyle/>
          <a:p>
            <a:pPr marL="0" indent="0">
              <a:buNone/>
            </a:pPr>
            <a:r>
              <a:rPr lang="en-US" sz="2000" dirty="0"/>
              <a:t>3-band Tasseled Cap image</a:t>
            </a:r>
          </a:p>
        </p:txBody>
      </p:sp>
      <p:pic>
        <p:nvPicPr>
          <p:cNvPr id="4" name="Picture 3" descr="tasseled cap brightness feature"/>
          <p:cNvPicPr>
            <a:picLocks noChangeAspect="1"/>
          </p:cNvPicPr>
          <p:nvPr/>
        </p:nvPicPr>
        <p:blipFill>
          <a:blip r:embed="rId3"/>
          <a:stretch>
            <a:fillRect/>
          </a:stretch>
        </p:blipFill>
        <p:spPr>
          <a:xfrm>
            <a:off x="388713" y="2293924"/>
            <a:ext cx="2778630" cy="4297768"/>
          </a:xfrm>
          <a:prstGeom prst="rect">
            <a:avLst/>
          </a:prstGeom>
        </p:spPr>
      </p:pic>
      <p:pic>
        <p:nvPicPr>
          <p:cNvPr id="5" name="Picture 4" descr="tasseled cap greenness feature"/>
          <p:cNvPicPr>
            <a:picLocks noChangeAspect="1"/>
          </p:cNvPicPr>
          <p:nvPr/>
        </p:nvPicPr>
        <p:blipFill>
          <a:blip r:embed="rId4"/>
          <a:stretch>
            <a:fillRect/>
          </a:stretch>
        </p:blipFill>
        <p:spPr>
          <a:xfrm>
            <a:off x="3315923" y="2321554"/>
            <a:ext cx="2734271" cy="4267242"/>
          </a:xfrm>
          <a:prstGeom prst="rect">
            <a:avLst/>
          </a:prstGeom>
        </p:spPr>
      </p:pic>
      <p:pic>
        <p:nvPicPr>
          <p:cNvPr id="6" name="Picture 5" descr="tasseled cap wetness feature"/>
          <p:cNvPicPr>
            <a:picLocks noChangeAspect="1"/>
          </p:cNvPicPr>
          <p:nvPr/>
        </p:nvPicPr>
        <p:blipFill rotWithShape="1">
          <a:blip r:embed="rId5"/>
          <a:srcRect r="4701" b="1420"/>
          <a:stretch/>
        </p:blipFill>
        <p:spPr>
          <a:xfrm>
            <a:off x="6166863" y="2321554"/>
            <a:ext cx="2750736" cy="4236718"/>
          </a:xfrm>
          <a:prstGeom prst="rect">
            <a:avLst/>
          </a:prstGeom>
        </p:spPr>
      </p:pic>
      <p:sp>
        <p:nvSpPr>
          <p:cNvPr id="9" name="TextBox 8"/>
          <p:cNvSpPr txBox="1"/>
          <p:nvPr/>
        </p:nvSpPr>
        <p:spPr>
          <a:xfrm>
            <a:off x="609035" y="2049851"/>
            <a:ext cx="2006825" cy="276999"/>
          </a:xfrm>
          <a:prstGeom prst="rect">
            <a:avLst/>
          </a:prstGeom>
          <a:noFill/>
        </p:spPr>
        <p:txBody>
          <a:bodyPr wrap="square" rtlCol="0">
            <a:spAutoFit/>
          </a:bodyPr>
          <a:lstStyle/>
          <a:p>
            <a:r>
              <a:rPr lang="en-US" sz="1200" b="1" i="1" dirty="0">
                <a:solidFill>
                  <a:schemeClr val="bg1">
                    <a:lumMod val="50000"/>
                  </a:schemeClr>
                </a:solidFill>
              </a:rPr>
              <a:t>Brightness</a:t>
            </a:r>
          </a:p>
        </p:txBody>
      </p:sp>
      <p:sp>
        <p:nvSpPr>
          <p:cNvPr id="10" name="TextBox 9"/>
          <p:cNvSpPr txBox="1"/>
          <p:nvPr/>
        </p:nvSpPr>
        <p:spPr>
          <a:xfrm>
            <a:off x="3524284" y="2062043"/>
            <a:ext cx="2006825" cy="276999"/>
          </a:xfrm>
          <a:prstGeom prst="rect">
            <a:avLst/>
          </a:prstGeom>
          <a:noFill/>
        </p:spPr>
        <p:txBody>
          <a:bodyPr wrap="square" rtlCol="0">
            <a:spAutoFit/>
          </a:bodyPr>
          <a:lstStyle/>
          <a:p>
            <a:r>
              <a:rPr lang="en-US" sz="1200" b="1" i="1" dirty="0">
                <a:solidFill>
                  <a:schemeClr val="bg1">
                    <a:lumMod val="50000"/>
                  </a:schemeClr>
                </a:solidFill>
              </a:rPr>
              <a:t>Greenness</a:t>
            </a:r>
          </a:p>
        </p:txBody>
      </p:sp>
      <p:sp>
        <p:nvSpPr>
          <p:cNvPr id="11" name="TextBox 10"/>
          <p:cNvSpPr txBox="1"/>
          <p:nvPr/>
        </p:nvSpPr>
        <p:spPr>
          <a:xfrm>
            <a:off x="6519622" y="2053886"/>
            <a:ext cx="1738671" cy="276999"/>
          </a:xfrm>
          <a:prstGeom prst="rect">
            <a:avLst/>
          </a:prstGeom>
          <a:noFill/>
        </p:spPr>
        <p:txBody>
          <a:bodyPr wrap="square" rtlCol="0">
            <a:spAutoFit/>
          </a:bodyPr>
          <a:lstStyle/>
          <a:p>
            <a:r>
              <a:rPr lang="en-US" sz="1200" b="1" i="1" dirty="0">
                <a:solidFill>
                  <a:schemeClr val="bg1">
                    <a:lumMod val="50000"/>
                  </a:schemeClr>
                </a:solidFill>
              </a:rPr>
              <a:t>Wetness</a:t>
            </a:r>
          </a:p>
        </p:txBody>
      </p:sp>
    </p:spTree>
    <p:extLst>
      <p:ext uri="{BB962C8B-B14F-4D97-AF65-F5344CB8AC3E}">
        <p14:creationId xmlns:p14="http://schemas.microsoft.com/office/powerpoint/2010/main" val="1154478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image enhancements to map change</a:t>
            </a:r>
          </a:p>
        </p:txBody>
      </p:sp>
      <p:sp>
        <p:nvSpPr>
          <p:cNvPr id="3" name="Content Placeholder 2"/>
          <p:cNvSpPr>
            <a:spLocks noGrp="1"/>
          </p:cNvSpPr>
          <p:nvPr>
            <p:ph idx="1"/>
          </p:nvPr>
        </p:nvSpPr>
        <p:spPr>
          <a:xfrm>
            <a:off x="457200" y="1447800"/>
            <a:ext cx="4572000" cy="5029200"/>
          </a:xfrm>
        </p:spPr>
        <p:txBody>
          <a:bodyPr/>
          <a:lstStyle/>
          <a:p>
            <a:pPr>
              <a:buNone/>
            </a:pPr>
            <a:r>
              <a:rPr lang="en-US" sz="2400" dirty="0"/>
              <a:t>In Exercise 3, you will</a:t>
            </a:r>
          </a:p>
          <a:p>
            <a:r>
              <a:rPr lang="en-US" sz="2400" dirty="0"/>
              <a:t>learn how to create band ratios and image transformations using ArcGIS</a:t>
            </a:r>
          </a:p>
          <a:p>
            <a:r>
              <a:rPr lang="en-US" sz="2400" dirty="0"/>
              <a:t>investigate how certain landscape features appear through the lenses of different image enhancements</a:t>
            </a:r>
          </a:p>
          <a:p>
            <a:r>
              <a:rPr lang="en-US" sz="2400" dirty="0"/>
              <a:t>observe differences in images/bands when landscape changes have occurred</a:t>
            </a:r>
          </a:p>
          <a:p>
            <a:pPr>
              <a:buNone/>
            </a:pPr>
            <a:endParaRPr lang="en-US" sz="2400" dirty="0"/>
          </a:p>
        </p:txBody>
      </p:sp>
      <p:pic>
        <p:nvPicPr>
          <p:cNvPr id="188420" name="Picture 4" descr="satellite image showing various land cover or land use feature. the differences in the image will be stressed when using different image enhancements"/>
          <p:cNvPicPr>
            <a:picLocks noChangeAspect="1" noChangeArrowheads="1"/>
          </p:cNvPicPr>
          <p:nvPr/>
        </p:nvPicPr>
        <p:blipFill>
          <a:blip r:embed="rId3" cstate="print"/>
          <a:srcRect/>
          <a:stretch>
            <a:fillRect/>
          </a:stretch>
        </p:blipFill>
        <p:spPr bwMode="auto">
          <a:xfrm>
            <a:off x="5486400" y="1447800"/>
            <a:ext cx="3345110" cy="5029200"/>
          </a:xfrm>
          <a:prstGeom prst="rect">
            <a:avLst/>
          </a:prstGeom>
          <a:noFill/>
          <a:ln w="9525">
            <a:noFill/>
            <a:miter lim="800000"/>
            <a:headEnd/>
            <a:tailEnd/>
          </a:ln>
        </p:spPr>
      </p:pic>
    </p:spTree>
    <p:extLst>
      <p:ext uri="{BB962C8B-B14F-4D97-AF65-F5344CB8AC3E}">
        <p14:creationId xmlns:p14="http://schemas.microsoft.com/office/powerpoint/2010/main" val="3760402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Demonstration</a:t>
            </a:r>
          </a:p>
        </p:txBody>
      </p:sp>
      <p:sp>
        <p:nvSpPr>
          <p:cNvPr id="3" name="Subtitle 2"/>
          <p:cNvSpPr>
            <a:spLocks noGrp="1"/>
          </p:cNvSpPr>
          <p:nvPr>
            <p:ph type="subTitle" idx="1"/>
          </p:nvPr>
        </p:nvSpPr>
        <p:spPr/>
        <p:txBody>
          <a:bodyPr>
            <a:normAutofit/>
          </a:bodyPr>
          <a:lstStyle/>
          <a:p>
            <a:r>
              <a:rPr lang="en-US" sz="2000" dirty="0"/>
              <a:t>Exercise 3: Image Enhancements in ArcGIS</a:t>
            </a:r>
          </a:p>
        </p:txBody>
      </p:sp>
    </p:spTree>
    <p:extLst>
      <p:ext uri="{BB962C8B-B14F-4D97-AF65-F5344CB8AC3E}">
        <p14:creationId xmlns:p14="http://schemas.microsoft.com/office/powerpoint/2010/main" val="758958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F864F-C9F0-48ED-8D52-0005D73EE7EA}"/>
              </a:ext>
            </a:extLst>
          </p:cNvPr>
          <p:cNvSpPr>
            <a:spLocks noGrp="1"/>
          </p:cNvSpPr>
          <p:nvPr>
            <p:ph type="title"/>
          </p:nvPr>
        </p:nvSpPr>
        <p:spPr/>
        <p:txBody>
          <a:bodyPr/>
          <a:lstStyle/>
          <a:p>
            <a:r>
              <a:rPr lang="en-US" dirty="0"/>
              <a:t>Course Agenda</a:t>
            </a:r>
          </a:p>
        </p:txBody>
      </p:sp>
      <p:sp>
        <p:nvSpPr>
          <p:cNvPr id="3" name="Content Placeholder 2">
            <a:extLst>
              <a:ext uri="{FF2B5EF4-FFF2-40B4-BE49-F238E27FC236}">
                <a16:creationId xmlns:a16="http://schemas.microsoft.com/office/drawing/2014/main" id="{AD05E15C-B905-4F93-B3A0-3B19A0B18FE9}"/>
              </a:ext>
            </a:extLst>
          </p:cNvPr>
          <p:cNvSpPr>
            <a:spLocks noGrp="1"/>
          </p:cNvSpPr>
          <p:nvPr>
            <p:ph idx="1"/>
          </p:nvPr>
        </p:nvSpPr>
        <p:spPr/>
        <p:txBody>
          <a:bodyPr>
            <a:normAutofit fontScale="70000" lnSpcReduction="20000"/>
          </a:bodyPr>
          <a:lstStyle/>
          <a:p>
            <a:r>
              <a:rPr lang="en-US" dirty="0"/>
              <a:t>Day 2 – Morning</a:t>
            </a:r>
          </a:p>
          <a:p>
            <a:pPr lvl="1"/>
            <a:r>
              <a:rPr lang="en-US" dirty="0"/>
              <a:t>10:00-10:45 – Presentation: Image standardizations and image differencing</a:t>
            </a:r>
          </a:p>
          <a:p>
            <a:pPr lvl="1"/>
            <a:r>
              <a:rPr lang="en-US" dirty="0"/>
              <a:t>10:30-11:00 – Demonstration: Calculating z-scores</a:t>
            </a:r>
          </a:p>
          <a:p>
            <a:pPr lvl="1"/>
            <a:r>
              <a:rPr lang="en-US" dirty="0"/>
              <a:t>11:00-11:10 – Break</a:t>
            </a:r>
          </a:p>
          <a:p>
            <a:pPr lvl="1"/>
            <a:r>
              <a:rPr lang="en-US" dirty="0"/>
              <a:t>11:10-11:30 – Presentation: Change thresholding and discussion of accuracy assessment</a:t>
            </a:r>
          </a:p>
          <a:p>
            <a:pPr lvl="1"/>
            <a:r>
              <a:rPr lang="en-US" dirty="0"/>
              <a:t>11:30-12:00 – Demonstration: Exploring histograms and creating change maps</a:t>
            </a:r>
          </a:p>
          <a:p>
            <a:pPr marL="0" indent="0">
              <a:buNone/>
            </a:pPr>
            <a:r>
              <a:rPr lang="en-US" dirty="0"/>
              <a:t>Tasks to complete before the next session: Exercise 4 + 5 </a:t>
            </a:r>
          </a:p>
          <a:p>
            <a:pPr marL="0" indent="0">
              <a:buNone/>
            </a:pPr>
            <a:r>
              <a:rPr lang="en-US" dirty="0"/>
              <a:t>Day 2 – Afternoon</a:t>
            </a:r>
          </a:p>
          <a:p>
            <a:pPr lvl="1"/>
            <a:r>
              <a:rPr lang="en-US" dirty="0"/>
              <a:t>2:00-2:30 – Q + A and Exercise Help</a:t>
            </a:r>
          </a:p>
          <a:p>
            <a:pPr lvl="1"/>
            <a:r>
              <a:rPr lang="en-US" dirty="0"/>
              <a:t>2:30-3:00 – Presentation: Change detection applications within USFS</a:t>
            </a:r>
          </a:p>
          <a:p>
            <a:pPr lvl="1"/>
            <a:r>
              <a:rPr lang="en-US" dirty="0"/>
              <a:t>3:00-4:00 – Final Q + A; help with course-related projects/ideas</a:t>
            </a:r>
          </a:p>
        </p:txBody>
      </p:sp>
    </p:spTree>
    <p:extLst>
      <p:ext uri="{BB962C8B-B14F-4D97-AF65-F5344CB8AC3E}">
        <p14:creationId xmlns:p14="http://schemas.microsoft.com/office/powerpoint/2010/main" val="338041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504A1-6BA2-49C1-8D81-46EDBB2BB341}"/>
              </a:ext>
            </a:extLst>
          </p:cNvPr>
          <p:cNvSpPr>
            <a:spLocks noGrp="1"/>
          </p:cNvSpPr>
          <p:nvPr>
            <p:ph type="title"/>
          </p:nvPr>
        </p:nvSpPr>
        <p:spPr/>
        <p:txBody>
          <a:bodyPr/>
          <a:lstStyle/>
          <a:p>
            <a:r>
              <a:rPr lang="en-US" dirty="0"/>
              <a:t>Lecture outline: </a:t>
            </a:r>
          </a:p>
        </p:txBody>
      </p:sp>
      <p:sp>
        <p:nvSpPr>
          <p:cNvPr id="3" name="Content Placeholder 2">
            <a:extLst>
              <a:ext uri="{FF2B5EF4-FFF2-40B4-BE49-F238E27FC236}">
                <a16:creationId xmlns:a16="http://schemas.microsoft.com/office/drawing/2014/main" id="{57CE0F49-05F7-474A-B4E9-E7680D42CCCD}"/>
              </a:ext>
            </a:extLst>
          </p:cNvPr>
          <p:cNvSpPr>
            <a:spLocks noGrp="1"/>
          </p:cNvSpPr>
          <p:nvPr>
            <p:ph idx="1"/>
          </p:nvPr>
        </p:nvSpPr>
        <p:spPr/>
        <p:txBody>
          <a:bodyPr>
            <a:normAutofit/>
          </a:bodyPr>
          <a:lstStyle/>
          <a:p>
            <a:r>
              <a:rPr lang="en-US" sz="3000" dirty="0"/>
              <a:t>Review of spectral signatures</a:t>
            </a:r>
          </a:p>
          <a:p>
            <a:r>
              <a:rPr lang="en-US" sz="3000" dirty="0"/>
              <a:t>Band ratios</a:t>
            </a:r>
          </a:p>
          <a:p>
            <a:pPr lvl="1"/>
            <a:r>
              <a:rPr lang="en-US" sz="2600" dirty="0"/>
              <a:t>NDVI</a:t>
            </a:r>
          </a:p>
          <a:p>
            <a:pPr lvl="1"/>
            <a:r>
              <a:rPr lang="en-US" sz="2600" dirty="0"/>
              <a:t>NBR</a:t>
            </a:r>
          </a:p>
          <a:p>
            <a:r>
              <a:rPr lang="en-US" sz="3000" dirty="0"/>
              <a:t>Image transformations</a:t>
            </a:r>
          </a:p>
          <a:p>
            <a:pPr lvl="1"/>
            <a:r>
              <a:rPr lang="en-US" sz="2600" dirty="0"/>
              <a:t>Tasseled-cap transformations</a:t>
            </a:r>
          </a:p>
          <a:p>
            <a:r>
              <a:rPr lang="en-US" sz="3000" dirty="0"/>
              <a:t>Demo of band ratios and transformations in ArcMap</a:t>
            </a:r>
            <a:endParaRPr lang="en-US" sz="2200" dirty="0"/>
          </a:p>
          <a:p>
            <a:pPr lvl="2"/>
            <a:endParaRPr lang="en-US" dirty="0"/>
          </a:p>
        </p:txBody>
      </p:sp>
    </p:spTree>
    <p:extLst>
      <p:ext uri="{BB962C8B-B14F-4D97-AF65-F5344CB8AC3E}">
        <p14:creationId xmlns:p14="http://schemas.microsoft.com/office/powerpoint/2010/main" val="4180839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pPr marL="0" indent="0">
              <a:buNone/>
            </a:pPr>
            <a:r>
              <a:rPr lang="en-US" dirty="0"/>
              <a:t>Image Differencing</a:t>
            </a:r>
          </a:p>
          <a:p>
            <a:pPr lvl="1"/>
            <a:r>
              <a:rPr lang="en-US" dirty="0"/>
              <a:t>	Two-date method of locating change</a:t>
            </a:r>
          </a:p>
          <a:p>
            <a:pPr lvl="1"/>
            <a:endParaRPr lang="en-US" dirty="0"/>
          </a:p>
          <a:p>
            <a:pPr marL="0" indent="0">
              <a:buNone/>
            </a:pPr>
            <a:r>
              <a:rPr lang="en-US" dirty="0"/>
              <a:t>Input types:</a:t>
            </a:r>
          </a:p>
          <a:p>
            <a:pPr lvl="1"/>
            <a:r>
              <a:rPr lang="en-US" dirty="0"/>
              <a:t>Bands</a:t>
            </a:r>
          </a:p>
          <a:p>
            <a:pPr lvl="1"/>
            <a:r>
              <a:rPr lang="en-US" dirty="0"/>
              <a:t>Classification</a:t>
            </a:r>
          </a:p>
          <a:p>
            <a:pPr lvl="1"/>
            <a:r>
              <a:rPr lang="en-US" dirty="0"/>
              <a:t>Transformations</a:t>
            </a:r>
          </a:p>
        </p:txBody>
      </p:sp>
    </p:spTree>
    <p:extLst>
      <p:ext uri="{BB962C8B-B14F-4D97-AF65-F5344CB8AC3E}">
        <p14:creationId xmlns:p14="http://schemas.microsoft.com/office/powerpoint/2010/main" val="2273741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Spectral Image Enhancements</a:t>
            </a:r>
          </a:p>
        </p:txBody>
      </p:sp>
      <p:sp>
        <p:nvSpPr>
          <p:cNvPr id="3" name="Content Placeholder 2"/>
          <p:cNvSpPr>
            <a:spLocks noGrp="1"/>
          </p:cNvSpPr>
          <p:nvPr>
            <p:ph idx="1"/>
          </p:nvPr>
        </p:nvSpPr>
        <p:spPr/>
        <p:txBody>
          <a:bodyPr/>
          <a:lstStyle/>
          <a:p>
            <a:pPr marL="0" indent="0">
              <a:buNone/>
            </a:pPr>
            <a:r>
              <a:rPr lang="en-US" dirty="0"/>
              <a:t>Simple mathematical:</a:t>
            </a:r>
          </a:p>
        </p:txBody>
      </p:sp>
      <p:sp>
        <p:nvSpPr>
          <p:cNvPr id="4" name="Content Placeholder 2"/>
          <p:cNvSpPr txBox="1">
            <a:spLocks/>
          </p:cNvSpPr>
          <p:nvPr/>
        </p:nvSpPr>
        <p:spPr bwMode="auto">
          <a:xfrm>
            <a:off x="1066800" y="3505200"/>
            <a:ext cx="35814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a:lstStyle>
          <a:p>
            <a:pPr marL="0" indent="0">
              <a:buFontTx/>
              <a:buNone/>
            </a:pPr>
            <a:r>
              <a:rPr lang="en-US" b="0" dirty="0">
                <a:solidFill>
                  <a:schemeClr val="tx1"/>
                </a:solidFill>
              </a:rPr>
              <a:t>Complex spectral:</a:t>
            </a:r>
          </a:p>
        </p:txBody>
      </p:sp>
      <p:pic>
        <p:nvPicPr>
          <p:cNvPr id="1026" name="Picture 2" descr="Diagram showing a complex spectral transformation in feature sp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3133" y="4191000"/>
            <a:ext cx="3041534" cy="2121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006852" y="2113002"/>
            <a:ext cx="1143000" cy="369332"/>
          </a:xfrm>
          <a:prstGeom prst="rect">
            <a:avLst/>
          </a:prstGeom>
          <a:noFill/>
        </p:spPr>
        <p:txBody>
          <a:bodyPr wrap="square" rtlCol="0">
            <a:spAutoFit/>
          </a:bodyPr>
          <a:lstStyle/>
          <a:p>
            <a:r>
              <a:rPr lang="en-US" dirty="0"/>
              <a:t>Ratio =</a:t>
            </a:r>
          </a:p>
        </p:txBody>
      </p:sp>
      <p:cxnSp>
        <p:nvCxnSpPr>
          <p:cNvPr id="7" name="Straight Connector 6"/>
          <p:cNvCxnSpPr/>
          <p:nvPr/>
        </p:nvCxnSpPr>
        <p:spPr bwMode="auto">
          <a:xfrm>
            <a:off x="4149852" y="2286738"/>
            <a:ext cx="1825567"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8" name="TextBox 7"/>
          <p:cNvSpPr txBox="1"/>
          <p:nvPr/>
        </p:nvSpPr>
        <p:spPr>
          <a:xfrm>
            <a:off x="4038600" y="1884402"/>
            <a:ext cx="990600" cy="369332"/>
          </a:xfrm>
          <a:prstGeom prst="rect">
            <a:avLst/>
          </a:prstGeom>
          <a:noFill/>
        </p:spPr>
        <p:txBody>
          <a:bodyPr wrap="square" rtlCol="0">
            <a:spAutoFit/>
          </a:bodyPr>
          <a:lstStyle/>
          <a:p>
            <a:r>
              <a:rPr lang="en-US" dirty="0"/>
              <a:t>Band1</a:t>
            </a:r>
          </a:p>
        </p:txBody>
      </p:sp>
      <p:sp>
        <p:nvSpPr>
          <p:cNvPr id="10" name="TextBox 9"/>
          <p:cNvSpPr txBox="1"/>
          <p:nvPr/>
        </p:nvSpPr>
        <p:spPr>
          <a:xfrm>
            <a:off x="4800600" y="1884402"/>
            <a:ext cx="1371600" cy="369332"/>
          </a:xfrm>
          <a:prstGeom prst="rect">
            <a:avLst/>
          </a:prstGeom>
          <a:noFill/>
        </p:spPr>
        <p:txBody>
          <a:bodyPr wrap="square" rtlCol="0">
            <a:spAutoFit/>
          </a:bodyPr>
          <a:lstStyle/>
          <a:p>
            <a:r>
              <a:rPr lang="en-US" dirty="0"/>
              <a:t>-  Band 2</a:t>
            </a:r>
          </a:p>
        </p:txBody>
      </p:sp>
      <p:sp>
        <p:nvSpPr>
          <p:cNvPr id="14" name="TextBox 13"/>
          <p:cNvSpPr txBox="1"/>
          <p:nvPr/>
        </p:nvSpPr>
        <p:spPr>
          <a:xfrm>
            <a:off x="4038600" y="2362200"/>
            <a:ext cx="990600" cy="369332"/>
          </a:xfrm>
          <a:prstGeom prst="rect">
            <a:avLst/>
          </a:prstGeom>
          <a:noFill/>
        </p:spPr>
        <p:txBody>
          <a:bodyPr wrap="square" rtlCol="0">
            <a:spAutoFit/>
          </a:bodyPr>
          <a:lstStyle/>
          <a:p>
            <a:r>
              <a:rPr lang="en-US" dirty="0"/>
              <a:t>Band1</a:t>
            </a:r>
          </a:p>
        </p:txBody>
      </p:sp>
      <p:sp>
        <p:nvSpPr>
          <p:cNvPr id="15" name="TextBox 14"/>
          <p:cNvSpPr txBox="1"/>
          <p:nvPr/>
        </p:nvSpPr>
        <p:spPr>
          <a:xfrm>
            <a:off x="4800600" y="2362200"/>
            <a:ext cx="1371600" cy="369332"/>
          </a:xfrm>
          <a:prstGeom prst="rect">
            <a:avLst/>
          </a:prstGeom>
          <a:noFill/>
        </p:spPr>
        <p:txBody>
          <a:bodyPr wrap="square" rtlCol="0">
            <a:spAutoFit/>
          </a:bodyPr>
          <a:lstStyle/>
          <a:p>
            <a:r>
              <a:rPr lang="en-US" dirty="0"/>
              <a:t>+  Band 2</a:t>
            </a:r>
          </a:p>
        </p:txBody>
      </p:sp>
    </p:spTree>
    <p:extLst>
      <p:ext uri="{BB962C8B-B14F-4D97-AF65-F5344CB8AC3E}">
        <p14:creationId xmlns:p14="http://schemas.microsoft.com/office/powerpoint/2010/main" val="2922541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Spectral Signatures</a:t>
            </a:r>
          </a:p>
        </p:txBody>
      </p:sp>
      <p:sp>
        <p:nvSpPr>
          <p:cNvPr id="33" name="Rectangle 32"/>
          <p:cNvSpPr/>
          <p:nvPr/>
        </p:nvSpPr>
        <p:spPr>
          <a:xfrm>
            <a:off x="838200" y="1066800"/>
            <a:ext cx="4572000" cy="923330"/>
          </a:xfrm>
          <a:prstGeom prst="rect">
            <a:avLst/>
          </a:prstGeom>
        </p:spPr>
        <p:txBody>
          <a:bodyPr>
            <a:spAutoFit/>
          </a:bodyPr>
          <a:lstStyle/>
          <a:p>
            <a:r>
              <a:rPr lang="en-US" dirty="0">
                <a:latin typeface="+mn-lt"/>
              </a:rPr>
              <a:t>Graphically, the spectral reflectance of green vegetation in the visible wavelengths may be represented as shown... </a:t>
            </a:r>
          </a:p>
        </p:txBody>
      </p:sp>
      <p:pic>
        <p:nvPicPr>
          <p:cNvPr id="4" name="Picture 3" descr="Spectral signature of healthy green veget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306" y="2153083"/>
            <a:ext cx="8003387" cy="4528954"/>
          </a:xfrm>
          <a:prstGeom prst="rect">
            <a:avLst/>
          </a:prstGeom>
          <a:solidFill>
            <a:schemeClr val="tx1"/>
          </a:solidFill>
        </p:spPr>
      </p:pic>
    </p:spTree>
    <p:extLst>
      <p:ext uri="{BB962C8B-B14F-4D97-AF65-F5344CB8AC3E}">
        <p14:creationId xmlns:p14="http://schemas.microsoft.com/office/powerpoint/2010/main" val="2740956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Spectral Signatures</a:t>
            </a:r>
          </a:p>
        </p:txBody>
      </p:sp>
      <p:sp>
        <p:nvSpPr>
          <p:cNvPr id="33" name="Rectangle 32"/>
          <p:cNvSpPr/>
          <p:nvPr/>
        </p:nvSpPr>
        <p:spPr>
          <a:xfrm>
            <a:off x="838200" y="1057870"/>
            <a:ext cx="4572000" cy="923330"/>
          </a:xfrm>
          <a:prstGeom prst="rect">
            <a:avLst/>
          </a:prstGeom>
        </p:spPr>
        <p:txBody>
          <a:bodyPr>
            <a:spAutoFit/>
          </a:bodyPr>
          <a:lstStyle/>
          <a:p>
            <a:r>
              <a:rPr lang="en-US" dirty="0">
                <a:latin typeface="+mn-lt"/>
              </a:rPr>
              <a:t>Graphically, the spectral reflectance of green vegetation in the visible wavelengths may be represented as shown... </a:t>
            </a:r>
          </a:p>
        </p:txBody>
      </p:sp>
      <p:pic>
        <p:nvPicPr>
          <p:cNvPr id="4" name="Picture 3" descr="Spectral signatures of healthy green vegetation and bare soi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306" y="2153083"/>
            <a:ext cx="8003387" cy="4528954"/>
          </a:xfrm>
          <a:prstGeom prst="rect">
            <a:avLst/>
          </a:prstGeom>
          <a:solidFill>
            <a:schemeClr val="tx1"/>
          </a:solidFill>
        </p:spPr>
      </p:pic>
    </p:spTree>
    <p:extLst>
      <p:ext uri="{BB962C8B-B14F-4D97-AF65-F5344CB8AC3E}">
        <p14:creationId xmlns:p14="http://schemas.microsoft.com/office/powerpoint/2010/main" val="1637411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Spectral Signatures</a:t>
            </a:r>
          </a:p>
        </p:txBody>
      </p:sp>
      <p:sp>
        <p:nvSpPr>
          <p:cNvPr id="33" name="Rectangle 32"/>
          <p:cNvSpPr/>
          <p:nvPr/>
        </p:nvSpPr>
        <p:spPr>
          <a:xfrm>
            <a:off x="838200" y="1057870"/>
            <a:ext cx="4572000" cy="923330"/>
          </a:xfrm>
          <a:prstGeom prst="rect">
            <a:avLst/>
          </a:prstGeom>
        </p:spPr>
        <p:txBody>
          <a:bodyPr>
            <a:spAutoFit/>
          </a:bodyPr>
          <a:lstStyle/>
          <a:p>
            <a:r>
              <a:rPr lang="en-US" dirty="0">
                <a:latin typeface="+mn-lt"/>
              </a:rPr>
              <a:t>Graphically, the spectral reflectance of green vegetation in the visible wavelengths may be represented as shown... </a:t>
            </a:r>
          </a:p>
        </p:txBody>
      </p:sp>
      <p:pic>
        <p:nvPicPr>
          <p:cNvPr id="3" name="Picture 2" descr="spectral signatures of healthy green vegetation, bare soil, and clear water. these are three pure features that can be found in an image; most other features are some combination of the characteristics of these thre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306" y="2150261"/>
            <a:ext cx="8003387" cy="4114460"/>
          </a:xfrm>
          <a:prstGeom prst="rect">
            <a:avLst/>
          </a:prstGeom>
          <a:solidFill>
            <a:schemeClr val="tx1"/>
          </a:solidFill>
        </p:spPr>
      </p:pic>
    </p:spTree>
    <p:extLst>
      <p:ext uri="{BB962C8B-B14F-4D97-AF65-F5344CB8AC3E}">
        <p14:creationId xmlns:p14="http://schemas.microsoft.com/office/powerpoint/2010/main" val="726555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12995</TotalTime>
  <Words>1397</Words>
  <Application>Microsoft Office PowerPoint</Application>
  <PresentationFormat>On-screen Show (4:3)</PresentationFormat>
  <Paragraphs>225</Paragraphs>
  <Slides>28</Slides>
  <Notes>25</Notes>
  <HiddenSlides>2</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Clarity</vt:lpstr>
      <vt:lpstr>PowerPoint Presentation</vt:lpstr>
      <vt:lpstr>Course Agenda</vt:lpstr>
      <vt:lpstr>Course Agenda</vt:lpstr>
      <vt:lpstr>Lecture outline: </vt:lpstr>
      <vt:lpstr>Introduction</vt:lpstr>
      <vt:lpstr>Spectral Image Enhancements</vt:lpstr>
      <vt:lpstr>Review of Spectral Signatures</vt:lpstr>
      <vt:lpstr>Review of Spectral Signatures</vt:lpstr>
      <vt:lpstr>Review of Spectral Signatures</vt:lpstr>
      <vt:lpstr>Review of Spectral Signatures</vt:lpstr>
      <vt:lpstr>Review of Spectral Signatures</vt:lpstr>
      <vt:lpstr>Band Ratios</vt:lpstr>
      <vt:lpstr>Band Ratios</vt:lpstr>
      <vt:lpstr>Band Ratios</vt:lpstr>
      <vt:lpstr>Normalized Difference Vegetation Index</vt:lpstr>
      <vt:lpstr>Normalized Difference Vegetation Index</vt:lpstr>
      <vt:lpstr>Normalized Difference Vegetation Index</vt:lpstr>
      <vt:lpstr>Normalized Burn Ratio (NBR)</vt:lpstr>
      <vt:lpstr>Normalized Burned Ratio (NBR)</vt:lpstr>
      <vt:lpstr>Normalized Burned Ratio (NBR)</vt:lpstr>
      <vt:lpstr>Band Ratios</vt:lpstr>
      <vt:lpstr>Image Transformations</vt:lpstr>
      <vt:lpstr>Image transformation – Tasseled Cap</vt:lpstr>
      <vt:lpstr>Image transformation – Tasseled Cap</vt:lpstr>
      <vt:lpstr>Image transformation – Tasseled Cap</vt:lpstr>
      <vt:lpstr>Image transformation – Tasseled Cap</vt:lpstr>
      <vt:lpstr>Using image enhancements to map change</vt:lpstr>
      <vt:lpstr>Demonstration</vt:lpstr>
    </vt:vector>
  </TitlesOfParts>
  <Company>Forest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USDA Forest Service</dc:creator>
  <cp:lastModifiedBy>Leatherman, Lila - FS, Salt Lake City, UT</cp:lastModifiedBy>
  <cp:revision>118</cp:revision>
  <dcterms:created xsi:type="dcterms:W3CDTF">2015-04-03T20:09:37Z</dcterms:created>
  <dcterms:modified xsi:type="dcterms:W3CDTF">2020-11-18T16:57:19Z</dcterms:modified>
</cp:coreProperties>
</file>