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2"/>
  </p:notesMasterIdLst>
  <p:sldIdLst>
    <p:sldId id="256" r:id="rId2"/>
    <p:sldId id="395" r:id="rId3"/>
    <p:sldId id="372" r:id="rId4"/>
    <p:sldId id="401" r:id="rId5"/>
    <p:sldId id="403" r:id="rId6"/>
    <p:sldId id="404" r:id="rId7"/>
    <p:sldId id="374" r:id="rId8"/>
    <p:sldId id="375" r:id="rId9"/>
    <p:sldId id="376" r:id="rId10"/>
    <p:sldId id="377" r:id="rId11"/>
    <p:sldId id="378" r:id="rId12"/>
    <p:sldId id="400" r:id="rId13"/>
    <p:sldId id="405" r:id="rId14"/>
    <p:sldId id="406" r:id="rId15"/>
    <p:sldId id="380" r:id="rId16"/>
    <p:sldId id="381" r:id="rId17"/>
    <p:sldId id="382" r:id="rId18"/>
    <p:sldId id="383" r:id="rId19"/>
    <p:sldId id="384" r:id="rId20"/>
    <p:sldId id="385" r:id="rId21"/>
    <p:sldId id="386" r:id="rId22"/>
    <p:sldId id="387" r:id="rId23"/>
    <p:sldId id="389" r:id="rId24"/>
    <p:sldId id="390" r:id="rId25"/>
    <p:sldId id="391" r:id="rId26"/>
    <p:sldId id="408" r:id="rId27"/>
    <p:sldId id="396" r:id="rId28"/>
    <p:sldId id="397" r:id="rId29"/>
    <p:sldId id="398" r:id="rId30"/>
    <p:sldId id="37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69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76310" autoAdjust="0"/>
  </p:normalViewPr>
  <p:slideViewPr>
    <p:cSldViewPr>
      <p:cViewPr varScale="1">
        <p:scale>
          <a:sx n="63" d="100"/>
          <a:sy n="63" d="100"/>
        </p:scale>
        <p:origin x="850" y="58"/>
      </p:cViewPr>
      <p:guideLst>
        <p:guide orient="horz" pos="2160"/>
        <p:guide pos="2880"/>
      </p:guideLst>
    </p:cSldViewPr>
  </p:slideViewPr>
  <p:notesTextViewPr>
    <p:cViewPr>
      <p:scale>
        <a:sx n="1" d="1"/>
        <a:sy n="1" d="1"/>
      </p:scale>
      <p:origin x="0" y="-317"/>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493E82-41A1-4534-AEA2-AFEEA0BC7C6A}" type="datetimeFigureOut">
              <a:rPr lang="en-US" smtClean="0"/>
              <a:t>11/16/2020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94ADE-05F9-4BBD-8A5B-D87EACD0C437}" type="slidenum">
              <a:rPr lang="en-US" smtClean="0"/>
              <a:t>‹#›</a:t>
            </a:fld>
            <a:endParaRPr lang="en-US"/>
          </a:p>
        </p:txBody>
      </p:sp>
    </p:spTree>
    <p:extLst>
      <p:ext uri="{BB962C8B-B14F-4D97-AF65-F5344CB8AC3E}">
        <p14:creationId xmlns:p14="http://schemas.microsoft.com/office/powerpoint/2010/main" val="257574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594ADE-05F9-4BBD-8A5B-D87EACD0C437}" type="slidenum">
              <a:rPr lang="en-US" smtClean="0"/>
              <a:t>6</a:t>
            </a:fld>
            <a:endParaRPr lang="en-US"/>
          </a:p>
        </p:txBody>
      </p:sp>
    </p:spTree>
    <p:extLst>
      <p:ext uri="{BB962C8B-B14F-4D97-AF65-F5344CB8AC3E}">
        <p14:creationId xmlns:p14="http://schemas.microsoft.com/office/powerpoint/2010/main" val="3428445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lvl="0"/>
            <a:r>
              <a:rPr lang="en-US" sz="1200" kern="1200" dirty="0">
                <a:solidFill>
                  <a:schemeClr val="tx1"/>
                </a:solidFill>
                <a:effectLst/>
                <a:latin typeface="+mn-lt"/>
                <a:ea typeface="+mn-ea"/>
                <a:cs typeface="+mn-cs"/>
              </a:rPr>
              <a:t>Accuracy assessments are super important, especially when sending folks into the field. Don’t want people to waste time or resources, or give people a bad product</a:t>
            </a:r>
          </a:p>
          <a:p>
            <a:pPr lvl="0"/>
            <a:r>
              <a:rPr lang="en-US" sz="1200" kern="1200" dirty="0">
                <a:solidFill>
                  <a:schemeClr val="tx1"/>
                </a:solidFill>
                <a:effectLst/>
                <a:latin typeface="+mn-lt"/>
                <a:ea typeface="+mn-ea"/>
                <a:cs typeface="+mn-cs"/>
              </a:rPr>
              <a:t>Accuracy assessments: </a:t>
            </a:r>
          </a:p>
          <a:p>
            <a:pPr lvl="1"/>
            <a:r>
              <a:rPr lang="en-US" sz="1200" kern="1200" dirty="0">
                <a:solidFill>
                  <a:schemeClr val="tx1"/>
                </a:solidFill>
                <a:effectLst/>
                <a:latin typeface="+mn-lt"/>
                <a:ea typeface="+mn-ea"/>
                <a:cs typeface="+mn-cs"/>
              </a:rPr>
              <a:t>Allow us to compare different change detection approaches. </a:t>
            </a:r>
          </a:p>
          <a:p>
            <a:pPr lvl="2"/>
            <a:r>
              <a:rPr lang="en-US" sz="1200" kern="1200" dirty="0">
                <a:solidFill>
                  <a:schemeClr val="tx1"/>
                </a:solidFill>
                <a:effectLst/>
                <a:latin typeface="+mn-lt"/>
                <a:ea typeface="+mn-ea"/>
                <a:cs typeface="+mn-cs"/>
              </a:rPr>
              <a:t>E.g., have a reference data that might be for a difference change detection approach</a:t>
            </a:r>
          </a:p>
          <a:p>
            <a:pPr lvl="3"/>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ADS v </a:t>
            </a:r>
            <a:r>
              <a:rPr lang="en-US" sz="1200" kern="1200" dirty="0" err="1">
                <a:solidFill>
                  <a:schemeClr val="tx1"/>
                </a:solidFill>
                <a:effectLst/>
                <a:latin typeface="+mn-lt"/>
                <a:ea typeface="+mn-ea"/>
                <a:cs typeface="+mn-cs"/>
              </a:rPr>
              <a:t>deltaviewer</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Help us know we’re using good products</a:t>
            </a:r>
          </a:p>
          <a:p>
            <a:pPr lvl="1"/>
            <a:r>
              <a:rPr lang="en-US" sz="1200" kern="1200" dirty="0">
                <a:solidFill>
                  <a:schemeClr val="tx1"/>
                </a:solidFill>
                <a:effectLst/>
                <a:latin typeface="+mn-lt"/>
                <a:ea typeface="+mn-ea"/>
                <a:cs typeface="+mn-cs"/>
              </a:rPr>
              <a:t>Also give us confidence in making good mgmt. decisions</a:t>
            </a:r>
          </a:p>
          <a:p>
            <a:endParaRPr lang="en-US" dirty="0"/>
          </a:p>
        </p:txBody>
      </p:sp>
      <p:sp>
        <p:nvSpPr>
          <p:cNvPr id="30724" name="Slide Number Placeholder 3"/>
          <p:cNvSpPr>
            <a:spLocks noGrp="1"/>
          </p:cNvSpPr>
          <p:nvPr>
            <p:ph type="sldNum" sz="quarter" idx="5"/>
          </p:nvPr>
        </p:nvSpPr>
        <p:spPr>
          <a:noFill/>
        </p:spPr>
        <p:txBody>
          <a:bodyPr/>
          <a:lstStyle/>
          <a:p>
            <a:fld id="{0F8D8B4D-C4A0-4903-9193-C3FDCDE427DC}" type="slidenum">
              <a:rPr lang="en-US" smtClean="0"/>
              <a:pPr/>
              <a:t>20</a:t>
            </a:fld>
            <a:endParaRPr lang="en-US"/>
          </a:p>
        </p:txBody>
      </p:sp>
    </p:spTree>
    <p:extLst>
      <p:ext uri="{BB962C8B-B14F-4D97-AF65-F5344CB8AC3E}">
        <p14:creationId xmlns:p14="http://schemas.microsoft.com/office/powerpoint/2010/main" val="4263502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lvl="0"/>
            <a:r>
              <a:rPr lang="en-US" sz="1200" kern="1200" dirty="0">
                <a:solidFill>
                  <a:schemeClr val="tx1"/>
                </a:solidFill>
                <a:effectLst/>
                <a:latin typeface="+mn-lt"/>
                <a:ea typeface="+mn-ea"/>
                <a:cs typeface="+mn-cs"/>
              </a:rPr>
              <a:t>Non-site—no about actual location, just general acreage</a:t>
            </a:r>
          </a:p>
          <a:p>
            <a:pPr lvl="0"/>
            <a:r>
              <a:rPr lang="en-US" sz="1200" kern="1200" dirty="0">
                <a:solidFill>
                  <a:schemeClr val="tx1"/>
                </a:solidFill>
                <a:effectLst/>
                <a:latin typeface="+mn-lt"/>
                <a:ea typeface="+mn-ea"/>
                <a:cs typeface="+mn-cs"/>
              </a:rPr>
              <a:t>Site-specific – does have locational information, can help you create an error matrix</a:t>
            </a:r>
          </a:p>
          <a:p>
            <a:endParaRPr lang="en-US" dirty="0"/>
          </a:p>
        </p:txBody>
      </p:sp>
      <p:sp>
        <p:nvSpPr>
          <p:cNvPr id="31748" name="Slide Number Placeholder 3"/>
          <p:cNvSpPr>
            <a:spLocks noGrp="1"/>
          </p:cNvSpPr>
          <p:nvPr>
            <p:ph type="sldNum" sz="quarter" idx="5"/>
          </p:nvPr>
        </p:nvSpPr>
        <p:spPr>
          <a:noFill/>
        </p:spPr>
        <p:txBody>
          <a:bodyPr/>
          <a:lstStyle/>
          <a:p>
            <a:fld id="{5CD74775-59C3-410B-AF8B-BC997C1F5AF1}" type="slidenum">
              <a:rPr lang="en-US" smtClean="0"/>
              <a:pPr/>
              <a:t>21</a:t>
            </a:fld>
            <a:endParaRPr lang="en-US"/>
          </a:p>
        </p:txBody>
      </p:sp>
    </p:spTree>
    <p:extLst>
      <p:ext uri="{BB962C8B-B14F-4D97-AF65-F5344CB8AC3E}">
        <p14:creationId xmlns:p14="http://schemas.microsoft.com/office/powerpoint/2010/main" val="2111662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A090A93B-74A7-40FB-B814-74A3A181101D}" type="slidenum">
              <a:rPr lang="en-US" smtClean="0"/>
              <a:pPr/>
              <a:t>22</a:t>
            </a:fld>
            <a:endParaRPr lang="en-US"/>
          </a:p>
        </p:txBody>
      </p:sp>
    </p:spTree>
    <p:extLst>
      <p:ext uri="{BB962C8B-B14F-4D97-AF65-F5344CB8AC3E}">
        <p14:creationId xmlns:p14="http://schemas.microsoft.com/office/powerpoint/2010/main" val="331522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lvl="1"/>
            <a:r>
              <a:rPr lang="en-US" dirty="0"/>
              <a:t>Quantify errors in an error matrix</a:t>
            </a:r>
          </a:p>
          <a:p>
            <a:pPr lvl="2"/>
            <a:r>
              <a:rPr lang="en-US" dirty="0"/>
              <a:t>Error matrix:</a:t>
            </a:r>
          </a:p>
          <a:p>
            <a:pPr lvl="3"/>
            <a:r>
              <a:rPr lang="en-US" dirty="0"/>
              <a:t>Overall accuracy, co-mission and omission</a:t>
            </a:r>
          </a:p>
          <a:p>
            <a:pPr lvl="3"/>
            <a:endParaRPr lang="en-US" dirty="0"/>
          </a:p>
          <a:p>
            <a:pPr lvl="0"/>
            <a:r>
              <a:rPr lang="en-US" sz="1200" kern="1200" dirty="0">
                <a:solidFill>
                  <a:schemeClr val="tx1"/>
                </a:solidFill>
                <a:effectLst/>
                <a:latin typeface="+mn-lt"/>
                <a:ea typeface="+mn-ea"/>
                <a:cs typeface="+mn-cs"/>
              </a:rPr>
              <a:t>We have a whole course dedicated to these!</a:t>
            </a:r>
          </a:p>
          <a:p>
            <a:pPr lvl="0"/>
            <a:r>
              <a:rPr lang="en-US" sz="1200" kern="1200" dirty="0">
                <a:solidFill>
                  <a:schemeClr val="tx1"/>
                </a:solidFill>
                <a:effectLst/>
                <a:latin typeface="+mn-lt"/>
                <a:ea typeface="+mn-ea"/>
                <a:cs typeface="+mn-cs"/>
              </a:rPr>
              <a:t>Basically, you plot how many pixels represent change, versus non change—for the reference data and the map data—and where there’s agreement between the data sets </a:t>
            </a:r>
          </a:p>
          <a:p>
            <a:pPr lvl="0"/>
            <a:r>
              <a:rPr lang="en-US" sz="1200" kern="1200" dirty="0">
                <a:solidFill>
                  <a:schemeClr val="tx1"/>
                </a:solidFill>
                <a:effectLst/>
                <a:latin typeface="+mn-lt"/>
                <a:ea typeface="+mn-ea"/>
                <a:cs typeface="+mn-cs"/>
              </a:rPr>
              <a:t>Correct pixels are in the places where the categories meet; incorrect pixels show where something was classified as something else</a:t>
            </a:r>
          </a:p>
          <a:p>
            <a:pPr lvl="0"/>
            <a:r>
              <a:rPr lang="en-US" sz="1200" kern="1200" dirty="0">
                <a:solidFill>
                  <a:schemeClr val="tx1"/>
                </a:solidFill>
                <a:effectLst/>
                <a:latin typeface="+mn-lt"/>
                <a:ea typeface="+mn-ea"/>
                <a:cs typeface="+mn-cs"/>
              </a:rPr>
              <a:t>Error matrices are important and more straightforward than they look </a:t>
            </a:r>
          </a:p>
          <a:p>
            <a:pPr lvl="3"/>
            <a:endParaRPr lang="en-US" dirty="0"/>
          </a:p>
        </p:txBody>
      </p:sp>
      <p:sp>
        <p:nvSpPr>
          <p:cNvPr id="33796" name="Slide Number Placeholder 3"/>
          <p:cNvSpPr>
            <a:spLocks noGrp="1"/>
          </p:cNvSpPr>
          <p:nvPr>
            <p:ph type="sldNum" sz="quarter" idx="5"/>
          </p:nvPr>
        </p:nvSpPr>
        <p:spPr>
          <a:noFill/>
        </p:spPr>
        <p:txBody>
          <a:bodyPr/>
          <a:lstStyle/>
          <a:p>
            <a:fld id="{3ADE57BB-671D-42CC-9ECF-B9FBFB2C2A72}" type="slidenum">
              <a:rPr lang="en-US" smtClean="0"/>
              <a:pPr/>
              <a:t>23</a:t>
            </a:fld>
            <a:endParaRPr lang="en-US"/>
          </a:p>
        </p:txBody>
      </p:sp>
    </p:spTree>
    <p:extLst>
      <p:ext uri="{BB962C8B-B14F-4D97-AF65-F5344CB8AC3E}">
        <p14:creationId xmlns:p14="http://schemas.microsoft.com/office/powerpoint/2010/main" val="293630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lvl="1"/>
            <a:r>
              <a:rPr lang="en-US" dirty="0"/>
              <a:t>Quantify errors in an error matrix</a:t>
            </a:r>
          </a:p>
          <a:p>
            <a:pPr lvl="2"/>
            <a:r>
              <a:rPr lang="en-US" dirty="0"/>
              <a:t>Error matrix:</a:t>
            </a:r>
          </a:p>
          <a:p>
            <a:pPr lvl="3"/>
            <a:r>
              <a:rPr lang="en-US" dirty="0"/>
              <a:t>Overall accuracy, co-mission and omission</a:t>
            </a:r>
          </a:p>
        </p:txBody>
      </p:sp>
      <p:sp>
        <p:nvSpPr>
          <p:cNvPr id="33796" name="Slide Number Placeholder 3"/>
          <p:cNvSpPr>
            <a:spLocks noGrp="1"/>
          </p:cNvSpPr>
          <p:nvPr>
            <p:ph type="sldNum" sz="quarter" idx="5"/>
          </p:nvPr>
        </p:nvSpPr>
        <p:spPr>
          <a:noFill/>
        </p:spPr>
        <p:txBody>
          <a:bodyPr/>
          <a:lstStyle/>
          <a:p>
            <a:fld id="{3ADE57BB-671D-42CC-9ECF-B9FBFB2C2A72}" type="slidenum">
              <a:rPr lang="en-US" smtClean="0"/>
              <a:pPr/>
              <a:t>24</a:t>
            </a:fld>
            <a:endParaRPr lang="en-US"/>
          </a:p>
        </p:txBody>
      </p:sp>
    </p:spTree>
    <p:extLst>
      <p:ext uri="{BB962C8B-B14F-4D97-AF65-F5344CB8AC3E}">
        <p14:creationId xmlns:p14="http://schemas.microsoft.com/office/powerpoint/2010/main" val="1400164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lvl="1"/>
            <a:r>
              <a:rPr lang="en-US" dirty="0"/>
              <a:t>Quantify errors in an error matrix</a:t>
            </a:r>
          </a:p>
          <a:p>
            <a:pPr lvl="2"/>
            <a:r>
              <a:rPr lang="en-US" dirty="0"/>
              <a:t>Error matrix:</a:t>
            </a:r>
          </a:p>
          <a:p>
            <a:pPr lvl="3"/>
            <a:r>
              <a:rPr lang="en-US" dirty="0"/>
              <a:t>Overall accuracy, co-mission and omission</a:t>
            </a:r>
          </a:p>
        </p:txBody>
      </p:sp>
      <p:sp>
        <p:nvSpPr>
          <p:cNvPr id="33796" name="Slide Number Placeholder 3"/>
          <p:cNvSpPr>
            <a:spLocks noGrp="1"/>
          </p:cNvSpPr>
          <p:nvPr>
            <p:ph type="sldNum" sz="quarter" idx="5"/>
          </p:nvPr>
        </p:nvSpPr>
        <p:spPr>
          <a:noFill/>
        </p:spPr>
        <p:txBody>
          <a:bodyPr/>
          <a:lstStyle/>
          <a:p>
            <a:fld id="{3ADE57BB-671D-42CC-9ECF-B9FBFB2C2A72}" type="slidenum">
              <a:rPr lang="en-US" smtClean="0"/>
              <a:pPr/>
              <a:t>25</a:t>
            </a:fld>
            <a:endParaRPr lang="en-US"/>
          </a:p>
        </p:txBody>
      </p:sp>
    </p:spTree>
    <p:extLst>
      <p:ext uri="{BB962C8B-B14F-4D97-AF65-F5344CB8AC3E}">
        <p14:creationId xmlns:p14="http://schemas.microsoft.com/office/powerpoint/2010/main" val="2851159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lvl="1"/>
            <a:r>
              <a:rPr lang="en-US" dirty="0"/>
              <a:t>Quantify errors in an error matrix</a:t>
            </a:r>
          </a:p>
          <a:p>
            <a:pPr lvl="2"/>
            <a:r>
              <a:rPr lang="en-US" dirty="0"/>
              <a:t>Error matrix:</a:t>
            </a:r>
          </a:p>
          <a:p>
            <a:pPr lvl="3"/>
            <a:r>
              <a:rPr lang="en-US" dirty="0"/>
              <a:t>Overall accuracy, co-mission and omission</a:t>
            </a:r>
          </a:p>
        </p:txBody>
      </p:sp>
      <p:sp>
        <p:nvSpPr>
          <p:cNvPr id="33796" name="Slide Number Placeholder 3"/>
          <p:cNvSpPr>
            <a:spLocks noGrp="1"/>
          </p:cNvSpPr>
          <p:nvPr>
            <p:ph type="sldNum" sz="quarter" idx="5"/>
          </p:nvPr>
        </p:nvSpPr>
        <p:spPr>
          <a:noFill/>
        </p:spPr>
        <p:txBody>
          <a:bodyPr/>
          <a:lstStyle/>
          <a:p>
            <a:fld id="{3ADE57BB-671D-42CC-9ECF-B9FBFB2C2A72}" type="slidenum">
              <a:rPr lang="en-US" smtClean="0"/>
              <a:pPr/>
              <a:t>26</a:t>
            </a:fld>
            <a:endParaRPr lang="en-US"/>
          </a:p>
        </p:txBody>
      </p:sp>
    </p:spTree>
    <p:extLst>
      <p:ext uri="{BB962C8B-B14F-4D97-AF65-F5344CB8AC3E}">
        <p14:creationId xmlns:p14="http://schemas.microsoft.com/office/powerpoint/2010/main" val="1137734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lvl="0"/>
            <a:r>
              <a:rPr lang="en-US" sz="1200" kern="1200" dirty="0">
                <a:solidFill>
                  <a:schemeClr val="tx1"/>
                </a:solidFill>
                <a:effectLst/>
                <a:latin typeface="+mn-lt"/>
                <a:ea typeface="+mn-ea"/>
                <a:cs typeface="+mn-cs"/>
              </a:rPr>
              <a:t>Error matrices don’t consider the accuracy of the boundaries </a:t>
            </a:r>
          </a:p>
          <a:p>
            <a:pPr lvl="1"/>
            <a:r>
              <a:rPr lang="en-US" sz="1200" kern="1200" dirty="0">
                <a:solidFill>
                  <a:schemeClr val="tx1"/>
                </a:solidFill>
                <a:effectLst/>
                <a:latin typeface="+mn-lt"/>
                <a:ea typeface="+mn-ea"/>
                <a:cs typeface="+mn-cs"/>
              </a:rPr>
              <a:t>So, doesn’t consider the location of the overprediction pixels, even if you were to get one whole side right, or if you’re one pixel off—error matrix will treat misclassified pixels the same, doesn’t give you partial credit </a:t>
            </a:r>
          </a:p>
          <a:p>
            <a:pPr lvl="0"/>
            <a:r>
              <a:rPr lang="en-US" sz="1200" kern="1200" dirty="0">
                <a:solidFill>
                  <a:schemeClr val="tx1"/>
                </a:solidFill>
                <a:effectLst/>
                <a:latin typeface="+mn-lt"/>
                <a:ea typeface="+mn-ea"/>
                <a:cs typeface="+mn-cs"/>
              </a:rPr>
              <a:t>With multiple change classes: doesn’t distinguish for the magnitude of error</a:t>
            </a:r>
          </a:p>
          <a:p>
            <a:pPr lvl="1"/>
            <a:r>
              <a:rPr lang="en-US" sz="1200" kern="1200" dirty="0">
                <a:solidFill>
                  <a:schemeClr val="tx1"/>
                </a:solidFill>
                <a:effectLst/>
                <a:latin typeface="+mn-lt"/>
                <a:ea typeface="+mn-ea"/>
                <a:cs typeface="+mn-cs"/>
              </a:rPr>
              <a:t>Classifying incorrectly within class, versus classified as the wrong class entirely</a:t>
            </a:r>
          </a:p>
          <a:p>
            <a:pPr lvl="2"/>
            <a:r>
              <a:rPr lang="en-US" sz="1200" kern="1200" dirty="0">
                <a:solidFill>
                  <a:schemeClr val="tx1"/>
                </a:solidFill>
                <a:effectLst/>
                <a:latin typeface="+mn-lt"/>
                <a:ea typeface="+mn-ea"/>
                <a:cs typeface="+mn-cs"/>
              </a:rPr>
              <a:t>Forest fire pixel. Difference between classifying change as: Forest changes to development vs. forest changes to shrub or grass</a:t>
            </a:r>
          </a:p>
          <a:p>
            <a:pPr lvl="2"/>
            <a:r>
              <a:rPr lang="en-US" sz="1200" kern="1200" dirty="0">
                <a:solidFill>
                  <a:schemeClr val="tx1"/>
                </a:solidFill>
                <a:effectLst/>
                <a:latin typeface="+mn-lt"/>
                <a:ea typeface="+mn-ea"/>
                <a:cs typeface="+mn-cs"/>
              </a:rPr>
              <a:t>One is much more wrong than the other! </a:t>
            </a:r>
          </a:p>
          <a:p>
            <a:pPr lvl="3"/>
            <a:r>
              <a:rPr lang="en-US" sz="1200" kern="1200" dirty="0">
                <a:solidFill>
                  <a:schemeClr val="tx1"/>
                </a:solidFill>
                <a:effectLst/>
                <a:latin typeface="+mn-lt"/>
                <a:ea typeface="+mn-ea"/>
                <a:cs typeface="+mn-cs"/>
              </a:rPr>
              <a:t>Again, no partial credit </a:t>
            </a:r>
          </a:p>
          <a:p>
            <a:pPr lvl="1"/>
            <a:r>
              <a:rPr lang="en-US" sz="1200" kern="1200" dirty="0">
                <a:solidFill>
                  <a:schemeClr val="tx1"/>
                </a:solidFill>
                <a:effectLst/>
                <a:latin typeface="+mn-lt"/>
                <a:ea typeface="+mn-ea"/>
                <a:cs typeface="+mn-cs"/>
              </a:rPr>
              <a:t>Each site can only be assigned to each map category</a:t>
            </a:r>
          </a:p>
          <a:p>
            <a:pPr lvl="2"/>
            <a:r>
              <a:rPr lang="en-US" sz="1200" kern="1200" dirty="0">
                <a:solidFill>
                  <a:schemeClr val="tx1"/>
                </a:solidFill>
                <a:effectLst/>
                <a:latin typeface="+mn-lt"/>
                <a:ea typeface="+mn-ea"/>
                <a:cs typeface="+mn-cs"/>
              </a:rPr>
              <a:t>This is more important in determining your map categories</a:t>
            </a:r>
          </a:p>
          <a:p>
            <a:pPr lvl="2"/>
            <a:r>
              <a:rPr lang="en-US" sz="1200" kern="1200" dirty="0">
                <a:solidFill>
                  <a:schemeClr val="tx1"/>
                </a:solidFill>
                <a:effectLst/>
                <a:latin typeface="+mn-lt"/>
                <a:ea typeface="+mn-ea"/>
                <a:cs typeface="+mn-cs"/>
              </a:rPr>
              <a:t>But in error matrix, pixels are big! Area might contain more than one landcover type and only be…. Partially wrong. There is complexity within the pixels </a:t>
            </a:r>
          </a:p>
          <a:p>
            <a:endParaRPr lang="en-US" baseline="0" dirty="0"/>
          </a:p>
          <a:p>
            <a:endParaRPr lang="en-US" baseline="0" dirty="0"/>
          </a:p>
          <a:p>
            <a:r>
              <a:rPr lang="en-US" baseline="0" dirty="0"/>
              <a:t>It’s a little wrong to call a tomato a vegetable, it’s a lot wrong to call a tomato a hammer… </a:t>
            </a:r>
            <a:r>
              <a:rPr lang="en-US" i="1" baseline="0" dirty="0"/>
              <a:t>(James cannot take complete credit for this quote, as much as he would like to.)</a:t>
            </a:r>
            <a:endParaRPr lang="en-US" i="1" dirty="0"/>
          </a:p>
        </p:txBody>
      </p:sp>
      <p:sp>
        <p:nvSpPr>
          <p:cNvPr id="46084" name="Slide Number Placeholder 3"/>
          <p:cNvSpPr>
            <a:spLocks noGrp="1"/>
          </p:cNvSpPr>
          <p:nvPr>
            <p:ph type="sldNum" sz="quarter" idx="5"/>
          </p:nvPr>
        </p:nvSpPr>
        <p:spPr>
          <a:noFill/>
        </p:spPr>
        <p:txBody>
          <a:bodyPr/>
          <a:lstStyle/>
          <a:p>
            <a:fld id="{CE65101A-A8E7-40A1-AFFA-525B7DBABBF4}" type="slidenum">
              <a:rPr lang="en-US" smtClean="0"/>
              <a:pPr/>
              <a:t>28</a:t>
            </a:fld>
            <a:endParaRPr lang="en-US"/>
          </a:p>
        </p:txBody>
      </p:sp>
    </p:spTree>
    <p:extLst>
      <p:ext uri="{BB962C8B-B14F-4D97-AF65-F5344CB8AC3E}">
        <p14:creationId xmlns:p14="http://schemas.microsoft.com/office/powerpoint/2010/main" val="182823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Best option: </a:t>
            </a:r>
          </a:p>
          <a:p>
            <a:pPr lvl="0"/>
            <a:r>
              <a:rPr lang="en-US" sz="1200" kern="1200" dirty="0">
                <a:solidFill>
                  <a:schemeClr val="tx1"/>
                </a:solidFill>
                <a:effectLst/>
                <a:latin typeface="+mn-lt"/>
                <a:ea typeface="+mn-ea"/>
                <a:cs typeface="+mn-cs"/>
              </a:rPr>
              <a:t>- quantitative field evaluation with field-collected referenced data—</a:t>
            </a:r>
          </a:p>
          <a:p>
            <a:pPr lvl="1"/>
            <a:r>
              <a:rPr lang="en-US" sz="1200" kern="1200" dirty="0">
                <a:solidFill>
                  <a:schemeClr val="tx1"/>
                </a:solidFill>
                <a:effectLst/>
                <a:latin typeface="+mn-lt"/>
                <a:ea typeface="+mn-ea"/>
                <a:cs typeface="+mn-cs"/>
              </a:rPr>
              <a:t>Many points from a designed sample</a:t>
            </a:r>
          </a:p>
          <a:p>
            <a:pPr lvl="1"/>
            <a:r>
              <a:rPr lang="en-US" sz="1200" kern="1200" dirty="0">
                <a:solidFill>
                  <a:schemeClr val="tx1"/>
                </a:solidFill>
                <a:effectLst/>
                <a:latin typeface="+mn-lt"/>
                <a:ea typeface="+mn-ea"/>
                <a:cs typeface="+mn-cs"/>
              </a:rPr>
              <a:t>Takes a lot of $$ to do field collection of reference data</a:t>
            </a:r>
          </a:p>
          <a:p>
            <a:pPr lvl="0"/>
            <a:r>
              <a:rPr lang="en-US" sz="1200" kern="1200" dirty="0">
                <a:solidFill>
                  <a:schemeClr val="tx1"/>
                </a:solidFill>
                <a:effectLst/>
                <a:latin typeface="+mn-lt"/>
                <a:ea typeface="+mn-ea"/>
                <a:cs typeface="+mn-cs"/>
              </a:rPr>
              <a:t>Mid-level option (most frequently used at GTAC): </a:t>
            </a:r>
          </a:p>
          <a:p>
            <a:pPr lvl="1"/>
            <a:r>
              <a:rPr lang="en-US" sz="1200" kern="1200" dirty="0">
                <a:solidFill>
                  <a:schemeClr val="tx1"/>
                </a:solidFill>
                <a:effectLst/>
                <a:latin typeface="+mn-lt"/>
                <a:ea typeface="+mn-ea"/>
                <a:cs typeface="+mn-cs"/>
              </a:rPr>
              <a:t>Computer validation of the map, using ancillary GIS layers and photo </a:t>
            </a:r>
            <a:r>
              <a:rPr lang="en-US" sz="1200" kern="1200" dirty="0" err="1">
                <a:solidFill>
                  <a:schemeClr val="tx1"/>
                </a:solidFill>
                <a:effectLst/>
                <a:latin typeface="+mn-lt"/>
                <a:ea typeface="+mn-ea"/>
                <a:cs typeface="+mn-cs"/>
              </a:rPr>
              <a:t>interp</a:t>
            </a:r>
            <a:r>
              <a:rPr lang="en-US" sz="1200" kern="1200" dirty="0">
                <a:solidFill>
                  <a:schemeClr val="tx1"/>
                </a:solidFill>
                <a:effectLst/>
                <a:latin typeface="+mn-lt"/>
                <a:ea typeface="+mn-ea"/>
                <a:cs typeface="+mn-cs"/>
              </a:rPr>
              <a:t> – create a digitally derived reference set</a:t>
            </a:r>
          </a:p>
          <a:p>
            <a:pPr lvl="1"/>
            <a:r>
              <a:rPr lang="en-US" sz="1200" kern="1200" dirty="0">
                <a:solidFill>
                  <a:schemeClr val="tx1"/>
                </a:solidFill>
                <a:effectLst/>
                <a:latin typeface="+mn-lt"/>
                <a:ea typeface="+mn-ea"/>
                <a:cs typeface="+mn-cs"/>
              </a:rPr>
              <a:t>After that computer validation, you can take it out into the field and give it a peek qualitatively</a:t>
            </a:r>
          </a:p>
          <a:p>
            <a:pPr lvl="0"/>
            <a:r>
              <a:rPr lang="en-US" sz="1200" kern="1200" dirty="0">
                <a:solidFill>
                  <a:schemeClr val="tx1"/>
                </a:solidFill>
                <a:effectLst/>
                <a:latin typeface="+mn-lt"/>
                <a:ea typeface="+mn-ea"/>
                <a:cs typeface="+mn-cs"/>
              </a:rPr>
              <a:t>Low-level option</a:t>
            </a:r>
          </a:p>
          <a:p>
            <a:pPr lvl="1"/>
            <a:r>
              <a:rPr lang="en-US" sz="1200" kern="1200" dirty="0">
                <a:solidFill>
                  <a:schemeClr val="tx1"/>
                </a:solidFill>
                <a:effectLst/>
                <a:latin typeface="+mn-lt"/>
                <a:ea typeface="+mn-ea"/>
                <a:cs typeface="+mn-cs"/>
              </a:rPr>
              <a:t>No quantitative / qualitative accuracy assessment; just assume / justify that because inputs are sound, output is sound. </a:t>
            </a:r>
            <a:r>
              <a:rPr lang="en-US" sz="1200" kern="1200">
                <a:solidFill>
                  <a:schemeClr val="tx1"/>
                </a:solidFill>
                <a:effectLst/>
                <a:latin typeface="+mn-lt"/>
                <a:ea typeface="+mn-ea"/>
                <a:cs typeface="+mn-cs"/>
              </a:rPr>
              <a:t>This is not the case!</a:t>
            </a:r>
          </a:p>
          <a:p>
            <a:endParaRPr lang="en-US"/>
          </a:p>
        </p:txBody>
      </p:sp>
      <p:sp>
        <p:nvSpPr>
          <p:cNvPr id="4" name="Slide Number Placeholder 3"/>
          <p:cNvSpPr>
            <a:spLocks noGrp="1"/>
          </p:cNvSpPr>
          <p:nvPr>
            <p:ph type="sldNum" sz="quarter" idx="10"/>
          </p:nvPr>
        </p:nvSpPr>
        <p:spPr/>
        <p:txBody>
          <a:bodyPr/>
          <a:lstStyle/>
          <a:p>
            <a:pPr>
              <a:defRPr/>
            </a:pPr>
            <a:fld id="{CD2BF974-FCFD-47F8-A7C6-9A360AB735C8}" type="slidenum">
              <a:rPr lang="en-US" smtClean="0"/>
              <a:pPr>
                <a:defRPr/>
              </a:pPr>
              <a:t>29</a:t>
            </a:fld>
            <a:endParaRPr lang="en-US"/>
          </a:p>
        </p:txBody>
      </p:sp>
    </p:spTree>
    <p:extLst>
      <p:ext uri="{BB962C8B-B14F-4D97-AF65-F5344CB8AC3E}">
        <p14:creationId xmlns:p14="http://schemas.microsoft.com/office/powerpoint/2010/main" val="4081492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difference</a:t>
            </a:r>
            <a:r>
              <a:rPr lang="en-US" baseline="0" dirty="0"/>
              <a:t> image, positive and negative values represent increases or decreases in brightness… </a:t>
            </a:r>
            <a:endParaRPr lang="en-US" dirty="0"/>
          </a:p>
        </p:txBody>
      </p:sp>
      <p:sp>
        <p:nvSpPr>
          <p:cNvPr id="4" name="Slide Number Placeholder 3"/>
          <p:cNvSpPr>
            <a:spLocks noGrp="1"/>
          </p:cNvSpPr>
          <p:nvPr>
            <p:ph type="sldNum" sz="quarter" idx="10"/>
          </p:nvPr>
        </p:nvSpPr>
        <p:spPr/>
        <p:txBody>
          <a:bodyPr/>
          <a:lstStyle/>
          <a:p>
            <a:fld id="{D5843B4E-A09C-4310-8BE7-4852B7FF6DE8}" type="slidenum">
              <a:rPr lang="en-US" smtClean="0"/>
              <a:t>8</a:t>
            </a:fld>
            <a:endParaRPr lang="en-US"/>
          </a:p>
        </p:txBody>
      </p:sp>
    </p:spTree>
    <p:extLst>
      <p:ext uri="{BB962C8B-B14F-4D97-AF65-F5344CB8AC3E}">
        <p14:creationId xmlns:p14="http://schemas.microsoft.com/office/powerpoint/2010/main" val="2235061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 – get figure for “drilling through” a pixel through a time series</a:t>
            </a:r>
          </a:p>
          <a:p>
            <a:endParaRPr lang="en-US" dirty="0"/>
          </a:p>
          <a:p>
            <a:pPr lvl="0"/>
            <a:r>
              <a:rPr lang="en-US" sz="1200" kern="1200" dirty="0">
                <a:solidFill>
                  <a:schemeClr val="tx1"/>
                </a:solidFill>
                <a:effectLst/>
                <a:latin typeface="+mn-lt"/>
                <a:ea typeface="+mn-ea"/>
                <a:cs typeface="+mn-cs"/>
              </a:rPr>
              <a:t>We can do this two different ways: </a:t>
            </a:r>
          </a:p>
          <a:p>
            <a:pPr lvl="1"/>
            <a:r>
              <a:rPr lang="en-US" sz="1200" kern="1200" dirty="0">
                <a:solidFill>
                  <a:schemeClr val="tx1"/>
                </a:solidFill>
                <a:effectLst/>
                <a:latin typeface="+mn-lt"/>
                <a:ea typeface="+mn-ea"/>
                <a:cs typeface="+mn-cs"/>
              </a:rPr>
              <a:t>Compute differencing after making classifications</a:t>
            </a:r>
          </a:p>
          <a:p>
            <a:pPr lvl="2"/>
            <a:r>
              <a:rPr lang="en-US" sz="1200" kern="1200" dirty="0">
                <a:solidFill>
                  <a:schemeClr val="tx1"/>
                </a:solidFill>
                <a:effectLst/>
                <a:latin typeface="+mn-lt"/>
                <a:ea typeface="+mn-ea"/>
                <a:cs typeface="+mn-cs"/>
              </a:rPr>
              <a:t>Example, looking at change in independent land use / land cover maps </a:t>
            </a:r>
          </a:p>
          <a:p>
            <a:pPr lvl="2"/>
            <a:r>
              <a:rPr lang="en-US" sz="1200" kern="1200" dirty="0">
                <a:solidFill>
                  <a:schemeClr val="tx1"/>
                </a:solidFill>
                <a:effectLst/>
                <a:latin typeface="+mn-lt"/>
                <a:ea typeface="+mn-ea"/>
                <a:cs typeface="+mn-cs"/>
              </a:rPr>
              <a:t>Subtracting categorical values</a:t>
            </a:r>
          </a:p>
          <a:p>
            <a:pPr lvl="2"/>
            <a:r>
              <a:rPr lang="en-US" sz="1200" kern="1200" dirty="0">
                <a:solidFill>
                  <a:schemeClr val="tx1"/>
                </a:solidFill>
                <a:effectLst/>
                <a:latin typeface="+mn-lt"/>
                <a:ea typeface="+mn-ea"/>
                <a:cs typeface="+mn-cs"/>
              </a:rPr>
              <a:t>Not ideal! This is hard because the changes are already classified, hard to compare classes to classes, but sometimes might be all you have to work with</a:t>
            </a:r>
          </a:p>
          <a:p>
            <a:pPr lvl="1"/>
            <a:r>
              <a:rPr lang="en-US" sz="1200" kern="1200" dirty="0">
                <a:solidFill>
                  <a:schemeClr val="tx1"/>
                </a:solidFill>
                <a:effectLst/>
                <a:latin typeface="+mn-lt"/>
                <a:ea typeface="+mn-ea"/>
                <a:cs typeface="+mn-cs"/>
              </a:rPr>
              <a:t>Calculate difference on spectral values directly to calculate magnitude of change</a:t>
            </a:r>
          </a:p>
          <a:p>
            <a:pPr lvl="1"/>
            <a:r>
              <a:rPr lang="en-US" sz="1200" kern="1200" dirty="0">
                <a:solidFill>
                  <a:schemeClr val="tx1"/>
                </a:solidFill>
                <a:effectLst/>
                <a:latin typeface="+mn-lt"/>
                <a:ea typeface="+mn-ea"/>
                <a:cs typeface="+mn-cs"/>
              </a:rPr>
              <a:t>What we’re doing today is… basically b. not using raw spectral values, but we DID still apply functions to our data</a:t>
            </a:r>
          </a:p>
          <a:p>
            <a:endParaRPr lang="en-US" dirty="0"/>
          </a:p>
        </p:txBody>
      </p:sp>
      <p:sp>
        <p:nvSpPr>
          <p:cNvPr id="4" name="Slide Number Placeholder 3"/>
          <p:cNvSpPr>
            <a:spLocks noGrp="1"/>
          </p:cNvSpPr>
          <p:nvPr>
            <p:ph type="sldNum" sz="quarter" idx="10"/>
          </p:nvPr>
        </p:nvSpPr>
        <p:spPr/>
        <p:txBody>
          <a:bodyPr/>
          <a:lstStyle/>
          <a:p>
            <a:fld id="{D5843B4E-A09C-4310-8BE7-4852B7FF6DE8}" type="slidenum">
              <a:rPr lang="en-US" smtClean="0"/>
              <a:t>9</a:t>
            </a:fld>
            <a:endParaRPr lang="en-US"/>
          </a:p>
        </p:txBody>
      </p:sp>
    </p:spTree>
    <p:extLst>
      <p:ext uri="{BB962C8B-B14F-4D97-AF65-F5344CB8AC3E}">
        <p14:creationId xmlns:p14="http://schemas.microsoft.com/office/powerpoint/2010/main" val="2221134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All about putting things in context. We’ve done some standardizing by creating these indices, but a change or decrease of, like -0.1 in NDVI still doesn’t mean much</a:t>
            </a:r>
          </a:p>
          <a:p>
            <a:pPr lvl="0"/>
            <a:r>
              <a:rPr lang="en-US" sz="1200" kern="1200" dirty="0">
                <a:solidFill>
                  <a:schemeClr val="tx1"/>
                </a:solidFill>
                <a:effectLst/>
                <a:latin typeface="+mn-lt"/>
                <a:ea typeface="+mn-ea"/>
                <a:cs typeface="+mn-cs"/>
              </a:rPr>
              <a:t>So, we standardize our outputs using Z scores</a:t>
            </a:r>
          </a:p>
          <a:p>
            <a:pPr lvl="0"/>
            <a:r>
              <a:rPr lang="en-US" sz="1200" kern="1200" dirty="0">
                <a:solidFill>
                  <a:schemeClr val="tx1"/>
                </a:solidFill>
                <a:effectLst/>
                <a:latin typeface="+mn-lt"/>
                <a:ea typeface="+mn-ea"/>
                <a:cs typeface="+mn-cs"/>
              </a:rPr>
              <a:t>Lots of different standardization steps: </a:t>
            </a:r>
          </a:p>
          <a:p>
            <a:pPr lvl="1"/>
            <a:r>
              <a:rPr lang="en-US" sz="1200" kern="1200" dirty="0">
                <a:solidFill>
                  <a:schemeClr val="tx1"/>
                </a:solidFill>
                <a:effectLst/>
                <a:latin typeface="+mn-lt"/>
                <a:ea typeface="+mn-ea"/>
                <a:cs typeface="+mn-cs"/>
              </a:rPr>
              <a:t>Radiometric and atmospheric connections – sensor / raw image</a:t>
            </a:r>
          </a:p>
          <a:p>
            <a:pPr lvl="1"/>
            <a:r>
              <a:rPr lang="en-US" sz="1200" kern="1200" dirty="0">
                <a:solidFill>
                  <a:schemeClr val="tx1"/>
                </a:solidFill>
                <a:effectLst/>
                <a:latin typeface="+mn-lt"/>
                <a:ea typeface="+mn-ea"/>
                <a:cs typeface="+mn-cs"/>
              </a:rPr>
              <a:t>Image enhancements, such as NBR and NDVI</a:t>
            </a:r>
          </a:p>
          <a:p>
            <a:pPr lvl="1"/>
            <a:r>
              <a:rPr lang="en-US" sz="1200" kern="1200" dirty="0">
                <a:solidFill>
                  <a:schemeClr val="tx1"/>
                </a:solidFill>
                <a:effectLst/>
                <a:latin typeface="+mn-lt"/>
                <a:ea typeface="+mn-ea"/>
                <a:cs typeface="+mn-cs"/>
              </a:rPr>
              <a:t>Z-scores</a:t>
            </a:r>
          </a:p>
          <a:p>
            <a:pPr lvl="2"/>
            <a:r>
              <a:rPr lang="en-US" sz="1200" kern="1200" dirty="0">
                <a:solidFill>
                  <a:schemeClr val="tx1"/>
                </a:solidFill>
                <a:effectLst/>
                <a:latin typeface="+mn-lt"/>
                <a:ea typeface="+mn-ea"/>
                <a:cs typeface="+mn-cs"/>
              </a:rPr>
              <a:t>Basically, the number of standard deviations a value is, above or below a population mean is this pixel</a:t>
            </a:r>
          </a:p>
          <a:p>
            <a:pPr lvl="2"/>
            <a:r>
              <a:rPr lang="en-US" sz="1200" kern="1200" dirty="0">
                <a:solidFill>
                  <a:schemeClr val="tx1"/>
                </a:solidFill>
                <a:effectLst/>
                <a:latin typeface="+mn-lt"/>
                <a:ea typeface="+mn-ea"/>
                <a:cs typeface="+mn-cs"/>
              </a:rPr>
              <a:t>So, </a:t>
            </a:r>
          </a:p>
          <a:p>
            <a:pPr lvl="3"/>
            <a:r>
              <a:rPr lang="en-US" sz="1200" kern="1200" dirty="0">
                <a:solidFill>
                  <a:schemeClr val="tx1"/>
                </a:solidFill>
                <a:effectLst/>
                <a:latin typeface="+mn-lt"/>
                <a:ea typeface="+mn-ea"/>
                <a:cs typeface="+mn-cs"/>
              </a:rPr>
              <a:t>Zero means area probably didn’t change at all</a:t>
            </a:r>
          </a:p>
          <a:p>
            <a:pPr lvl="3"/>
            <a:r>
              <a:rPr lang="en-US" sz="1200" kern="1200" dirty="0">
                <a:solidFill>
                  <a:schemeClr val="tx1"/>
                </a:solidFill>
                <a:effectLst/>
                <a:latin typeface="+mn-lt"/>
                <a:ea typeface="+mn-ea"/>
                <a:cs typeface="+mn-cs"/>
              </a:rPr>
              <a:t>Positive 1: one standard deviation increase in change</a:t>
            </a:r>
          </a:p>
          <a:p>
            <a:pPr lvl="3"/>
            <a:r>
              <a:rPr lang="en-US" sz="1200" kern="1200" dirty="0">
                <a:solidFill>
                  <a:schemeClr val="tx1"/>
                </a:solidFill>
                <a:effectLst/>
                <a:latin typeface="+mn-lt"/>
                <a:ea typeface="+mn-ea"/>
                <a:cs typeface="+mn-cs"/>
              </a:rPr>
              <a:t>Negative 3: big decrease </a:t>
            </a:r>
          </a:p>
          <a:p>
            <a:pPr lvl="2"/>
            <a:r>
              <a:rPr lang="en-US" sz="1200" kern="1200" dirty="0">
                <a:solidFill>
                  <a:schemeClr val="tx1"/>
                </a:solidFill>
                <a:effectLst/>
                <a:latin typeface="+mn-lt"/>
                <a:ea typeface="+mn-ea"/>
                <a:cs typeface="+mn-cs"/>
              </a:rPr>
              <a:t>Allow us to compare and interpret across space and time </a:t>
            </a:r>
          </a:p>
          <a:p>
            <a:pPr lvl="1"/>
            <a:r>
              <a:rPr lang="en-US" sz="1200" kern="1200" dirty="0">
                <a:solidFill>
                  <a:schemeClr val="tx1"/>
                </a:solidFill>
                <a:effectLst/>
                <a:latin typeface="+mn-lt"/>
                <a:ea typeface="+mn-ea"/>
                <a:cs typeface="+mn-cs"/>
              </a:rPr>
              <a:t>Calculated as the difference minus the mean, over the standard deviation</a:t>
            </a:r>
          </a:p>
          <a:p>
            <a:endParaRPr lang="en-US" dirty="0"/>
          </a:p>
        </p:txBody>
      </p:sp>
      <p:sp>
        <p:nvSpPr>
          <p:cNvPr id="4" name="Slide Number Placeholder 3"/>
          <p:cNvSpPr>
            <a:spLocks noGrp="1"/>
          </p:cNvSpPr>
          <p:nvPr>
            <p:ph type="sldNum" sz="quarter" idx="5"/>
          </p:nvPr>
        </p:nvSpPr>
        <p:spPr/>
        <p:txBody>
          <a:bodyPr/>
          <a:lstStyle/>
          <a:p>
            <a:fld id="{E6594ADE-05F9-4BBD-8A5B-D87EACD0C437}" type="slidenum">
              <a:rPr lang="en-US" smtClean="0"/>
              <a:t>10</a:t>
            </a:fld>
            <a:endParaRPr lang="en-US"/>
          </a:p>
        </p:txBody>
      </p:sp>
    </p:spTree>
    <p:extLst>
      <p:ext uri="{BB962C8B-B14F-4D97-AF65-F5344CB8AC3E}">
        <p14:creationId xmlns:p14="http://schemas.microsoft.com/office/powerpoint/2010/main" val="3528381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594ADE-05F9-4BBD-8A5B-D87EACD0C437}" type="slidenum">
              <a:rPr lang="en-US" smtClean="0"/>
              <a:t>14</a:t>
            </a:fld>
            <a:endParaRPr lang="en-US"/>
          </a:p>
        </p:txBody>
      </p:sp>
    </p:spTree>
    <p:extLst>
      <p:ext uri="{BB962C8B-B14F-4D97-AF65-F5344CB8AC3E}">
        <p14:creationId xmlns:p14="http://schemas.microsoft.com/office/powerpoint/2010/main" val="92827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2x2 mock-up of image differencing – this is what is happening in the raster calculator, just on a much smaller scale!</a:t>
            </a:r>
          </a:p>
          <a:p>
            <a:pPr lvl="0"/>
            <a:r>
              <a:rPr lang="en-US" sz="1200" kern="1200" dirty="0">
                <a:solidFill>
                  <a:schemeClr val="tx1"/>
                </a:solidFill>
                <a:effectLst/>
                <a:latin typeface="+mn-lt"/>
                <a:ea typeface="+mn-ea"/>
                <a:cs typeface="+mn-cs"/>
              </a:rPr>
              <a:t>Time 1: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NDVI values two very high, one medium, one zero</a:t>
            </a:r>
          </a:p>
          <a:p>
            <a:pPr lvl="0"/>
            <a:r>
              <a:rPr lang="en-US" sz="1200" kern="1200" dirty="0">
                <a:solidFill>
                  <a:schemeClr val="tx1"/>
                </a:solidFill>
                <a:effectLst/>
                <a:latin typeface="+mn-lt"/>
                <a:ea typeface="+mn-ea"/>
                <a:cs typeface="+mn-cs"/>
              </a:rPr>
              <a:t>Time 2: we see that one pixel increased in value, one pixel decreased in value, even if they were all the same value</a:t>
            </a:r>
          </a:p>
          <a:p>
            <a:pPr lvl="0"/>
            <a:r>
              <a:rPr lang="en-US" sz="1200" kern="1200" dirty="0">
                <a:solidFill>
                  <a:schemeClr val="tx1"/>
                </a:solidFill>
                <a:effectLst/>
                <a:latin typeface="+mn-lt"/>
                <a:ea typeface="+mn-ea"/>
                <a:cs typeface="+mn-cs"/>
              </a:rPr>
              <a:t>Difference image is the results of subtracting time 1 from time 2, like we did here</a:t>
            </a:r>
          </a:p>
          <a:p>
            <a:pPr lvl="1"/>
            <a:r>
              <a:rPr lang="en-US" sz="1200" kern="1200" dirty="0">
                <a:solidFill>
                  <a:schemeClr val="tx1"/>
                </a:solidFill>
                <a:effectLst/>
                <a:latin typeface="+mn-lt"/>
                <a:ea typeface="+mn-ea"/>
                <a:cs typeface="+mn-cs"/>
              </a:rPr>
              <a:t>Pixels that don’t change might not have values of exactly 0</a:t>
            </a:r>
          </a:p>
          <a:p>
            <a:pPr lvl="0"/>
            <a:r>
              <a:rPr lang="en-US" sz="1200" kern="1200" dirty="0">
                <a:solidFill>
                  <a:schemeClr val="tx1"/>
                </a:solidFill>
                <a:effectLst/>
                <a:latin typeface="+mn-lt"/>
                <a:ea typeface="+mn-ea"/>
                <a:cs typeface="+mn-cs"/>
              </a:rPr>
              <a:t>You can subtract in either order, depending on the sign of output that’s more intuitive to you </a:t>
            </a:r>
          </a:p>
          <a:p>
            <a:endParaRPr lang="en-US" dirty="0"/>
          </a:p>
        </p:txBody>
      </p:sp>
      <p:sp>
        <p:nvSpPr>
          <p:cNvPr id="4" name="Slide Number Placeholder 3"/>
          <p:cNvSpPr>
            <a:spLocks noGrp="1"/>
          </p:cNvSpPr>
          <p:nvPr>
            <p:ph type="sldNum" sz="quarter" idx="5"/>
          </p:nvPr>
        </p:nvSpPr>
        <p:spPr/>
        <p:txBody>
          <a:bodyPr/>
          <a:lstStyle/>
          <a:p>
            <a:fld id="{E6594ADE-05F9-4BBD-8A5B-D87EACD0C437}" type="slidenum">
              <a:rPr lang="en-US" smtClean="0"/>
              <a:t>16</a:t>
            </a:fld>
            <a:endParaRPr lang="en-US"/>
          </a:p>
        </p:txBody>
      </p:sp>
    </p:spTree>
    <p:extLst>
      <p:ext uri="{BB962C8B-B14F-4D97-AF65-F5344CB8AC3E}">
        <p14:creationId xmlns:p14="http://schemas.microsoft.com/office/powerpoint/2010/main" val="1015841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a:t>
            </a:r>
            <a:r>
              <a:rPr lang="en-US" baseline="0" dirty="0"/>
              <a:t> if images are well corrected and well matched, rarely would we expect a pixel to have the same value in time 1 and time 2 images.  The distribution of change pixel values will most likely follow normal distribution, with the mean pixel value centered on zero and ‘true change’ depicted by pixels some distance from this mean.  </a:t>
            </a:r>
          </a:p>
          <a:p>
            <a:endParaRPr lang="en-US" baseline="0" dirty="0"/>
          </a:p>
          <a:p>
            <a:r>
              <a:rPr lang="en-US" sz="1200" kern="1200" dirty="0">
                <a:solidFill>
                  <a:schemeClr val="tx1"/>
                </a:solidFill>
                <a:effectLst/>
                <a:latin typeface="+mn-lt"/>
                <a:ea typeface="+mn-ea"/>
                <a:cs typeface="+mn-cs"/>
              </a:rPr>
              <a:t>We use histograms to identify where change pixels are</a:t>
            </a:r>
          </a:p>
          <a:p>
            <a:pPr lvl="0"/>
            <a:r>
              <a:rPr lang="en-US" sz="1200" kern="1200" dirty="0">
                <a:solidFill>
                  <a:schemeClr val="tx1"/>
                </a:solidFill>
                <a:effectLst/>
                <a:latin typeface="+mn-lt"/>
                <a:ea typeface="+mn-ea"/>
                <a:cs typeface="+mn-cs"/>
              </a:rPr>
              <a:t>If we plot all the values we find in a difference image, most will fall in the middle. More “significant” change, or less common values, will fall on the tails of the bell curve</a:t>
            </a:r>
          </a:p>
          <a:p>
            <a:pPr lvl="0"/>
            <a:r>
              <a:rPr lang="en-US" sz="1200" kern="1200" dirty="0">
                <a:solidFill>
                  <a:schemeClr val="tx1"/>
                </a:solidFill>
                <a:effectLst/>
                <a:latin typeface="+mn-lt"/>
                <a:ea typeface="+mn-ea"/>
                <a:cs typeface="+mn-cs"/>
              </a:rPr>
              <a:t>The assumption is that noise will fall in the middle of the bell curve</a:t>
            </a:r>
          </a:p>
          <a:p>
            <a:pPr lvl="0"/>
            <a:r>
              <a:rPr lang="en-US" sz="1200" kern="1200" dirty="0">
                <a:solidFill>
                  <a:schemeClr val="tx1"/>
                </a:solidFill>
                <a:effectLst/>
                <a:latin typeface="+mn-lt"/>
                <a:ea typeface="+mn-ea"/>
                <a:cs typeface="+mn-cs"/>
              </a:rPr>
              <a:t>Identifying where the “threshold” should be placed to identify the z score values that correspond to “real change”</a:t>
            </a:r>
          </a:p>
          <a:p>
            <a:pPr lvl="0"/>
            <a:r>
              <a:rPr lang="en-US" sz="1200" kern="1200" dirty="0">
                <a:solidFill>
                  <a:schemeClr val="tx1"/>
                </a:solidFill>
                <a:effectLst/>
                <a:latin typeface="+mn-lt"/>
                <a:ea typeface="+mn-ea"/>
                <a:cs typeface="+mn-cs"/>
              </a:rPr>
              <a:t>More an art than a science! </a:t>
            </a:r>
          </a:p>
          <a:p>
            <a:pPr lvl="0"/>
            <a:r>
              <a:rPr lang="en-US" sz="1200" kern="1200" dirty="0">
                <a:solidFill>
                  <a:schemeClr val="tx1"/>
                </a:solidFill>
                <a:effectLst/>
                <a:latin typeface="+mn-lt"/>
                <a:ea typeface="+mn-ea"/>
                <a:cs typeface="+mn-cs"/>
              </a:rPr>
              <a:t>This is super good for very significant change but less good when the change you’re interested in might look like noise</a:t>
            </a:r>
          </a:p>
          <a:p>
            <a:endParaRPr lang="en-US" dirty="0"/>
          </a:p>
        </p:txBody>
      </p:sp>
      <p:sp>
        <p:nvSpPr>
          <p:cNvPr id="4" name="Slide Number Placeholder 3"/>
          <p:cNvSpPr>
            <a:spLocks noGrp="1"/>
          </p:cNvSpPr>
          <p:nvPr>
            <p:ph type="sldNum" sz="quarter" idx="10"/>
          </p:nvPr>
        </p:nvSpPr>
        <p:spPr/>
        <p:txBody>
          <a:bodyPr/>
          <a:lstStyle/>
          <a:p>
            <a:fld id="{D5843B4E-A09C-4310-8BE7-4852B7FF6DE8}" type="slidenum">
              <a:rPr lang="en-US" smtClean="0"/>
              <a:t>17</a:t>
            </a:fld>
            <a:endParaRPr lang="en-US"/>
          </a:p>
        </p:txBody>
      </p:sp>
    </p:spTree>
    <p:extLst>
      <p:ext uri="{BB962C8B-B14F-4D97-AF65-F5344CB8AC3E}">
        <p14:creationId xmlns:p14="http://schemas.microsoft.com/office/powerpoint/2010/main" val="1587905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Manual </a:t>
            </a:r>
          </a:p>
          <a:p>
            <a:pPr lvl="0"/>
            <a:r>
              <a:rPr lang="en-US" sz="1200" kern="1200" dirty="0">
                <a:solidFill>
                  <a:schemeClr val="tx1"/>
                </a:solidFill>
                <a:effectLst/>
                <a:latin typeface="+mn-lt"/>
                <a:ea typeface="+mn-ea"/>
                <a:cs typeface="+mn-cs"/>
              </a:rPr>
              <a:t>Hand digitizing to id where change is—not looking at histogram at all</a:t>
            </a:r>
          </a:p>
          <a:p>
            <a:pPr lvl="0"/>
            <a:r>
              <a:rPr lang="en-US" sz="1200" kern="1200" dirty="0">
                <a:solidFill>
                  <a:schemeClr val="tx1"/>
                </a:solidFill>
                <a:effectLst/>
                <a:latin typeface="+mn-lt"/>
                <a:ea typeface="+mn-ea"/>
                <a:cs typeface="+mn-cs"/>
              </a:rPr>
              <a:t>Manual threshold placement, which is what we’re  doing today—fiddle with it until it “looks right”</a:t>
            </a:r>
          </a:p>
          <a:p>
            <a:r>
              <a:rPr lang="en-US" sz="1200" kern="1200" dirty="0">
                <a:solidFill>
                  <a:schemeClr val="tx1"/>
                </a:solidFill>
                <a:effectLst/>
                <a:latin typeface="+mn-lt"/>
                <a:ea typeface="+mn-ea"/>
                <a:cs typeface="+mn-cs"/>
              </a:rPr>
              <a:t>Automated</a:t>
            </a:r>
          </a:p>
          <a:p>
            <a:pPr lvl="0"/>
            <a:r>
              <a:rPr lang="en-US" sz="1200" kern="1200" dirty="0">
                <a:solidFill>
                  <a:schemeClr val="tx1"/>
                </a:solidFill>
                <a:effectLst/>
                <a:latin typeface="+mn-lt"/>
                <a:ea typeface="+mn-ea"/>
                <a:cs typeface="+mn-cs"/>
              </a:rPr>
              <a:t>Use an algorithm to help you choose the threshold</a:t>
            </a:r>
          </a:p>
          <a:p>
            <a:pPr lvl="0"/>
            <a:r>
              <a:rPr lang="en-US" sz="1200" kern="1200" dirty="0">
                <a:solidFill>
                  <a:schemeClr val="tx1"/>
                </a:solidFill>
                <a:effectLst/>
                <a:latin typeface="+mn-lt"/>
                <a:ea typeface="+mn-ea"/>
                <a:cs typeface="+mn-cs"/>
              </a:rPr>
              <a:t>Or use pre-determined thresholds based on empirical research for a similar area</a:t>
            </a:r>
          </a:p>
          <a:p>
            <a:r>
              <a:rPr lang="en-US" sz="1200" kern="1200" dirty="0">
                <a:solidFill>
                  <a:schemeClr val="tx1"/>
                </a:solidFill>
                <a:effectLst/>
                <a:latin typeface="+mn-lt"/>
                <a:ea typeface="+mn-ea"/>
                <a:cs typeface="+mn-cs"/>
              </a:rPr>
              <a:t>Semi-automated</a:t>
            </a:r>
          </a:p>
          <a:p>
            <a:pPr lvl="0"/>
            <a:r>
              <a:rPr lang="en-US" sz="1200" kern="1200" dirty="0">
                <a:solidFill>
                  <a:schemeClr val="tx1"/>
                </a:solidFill>
                <a:effectLst/>
                <a:latin typeface="+mn-lt"/>
                <a:ea typeface="+mn-ea"/>
                <a:cs typeface="+mn-cs"/>
              </a:rPr>
              <a:t>Use something like random forests, with inputs of training data, to help you classify areas of change </a:t>
            </a:r>
          </a:p>
          <a:p>
            <a:pPr lvl="0"/>
            <a:r>
              <a:rPr lang="en-US" sz="1200" kern="1200" dirty="0">
                <a:solidFill>
                  <a:schemeClr val="tx1"/>
                </a:solidFill>
                <a:effectLst/>
                <a:latin typeface="+mn-lt"/>
                <a:ea typeface="+mn-ea"/>
                <a:cs typeface="+mn-cs"/>
              </a:rPr>
              <a:t>Still biased by our selection of training data points</a:t>
            </a:r>
          </a:p>
          <a:p>
            <a:endParaRPr lang="en-US" dirty="0"/>
          </a:p>
        </p:txBody>
      </p:sp>
      <p:sp>
        <p:nvSpPr>
          <p:cNvPr id="4" name="Slide Number Placeholder 3"/>
          <p:cNvSpPr>
            <a:spLocks noGrp="1"/>
          </p:cNvSpPr>
          <p:nvPr>
            <p:ph type="sldNum" sz="quarter" idx="5"/>
          </p:nvPr>
        </p:nvSpPr>
        <p:spPr/>
        <p:txBody>
          <a:bodyPr/>
          <a:lstStyle/>
          <a:p>
            <a:fld id="{E6594ADE-05F9-4BBD-8A5B-D87EACD0C437}" type="slidenum">
              <a:rPr lang="en-US" smtClean="0"/>
              <a:t>18</a:t>
            </a:fld>
            <a:endParaRPr lang="en-US"/>
          </a:p>
        </p:txBody>
      </p:sp>
    </p:spTree>
    <p:extLst>
      <p:ext uri="{BB962C8B-B14F-4D97-AF65-F5344CB8AC3E}">
        <p14:creationId xmlns:p14="http://schemas.microsoft.com/office/powerpoint/2010/main" val="1741169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Careful analysis and post-processing can improve accuracy.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Change maps will still likely contain errors and these should be addressed in an accuracy assessment.  </a:t>
            </a:r>
          </a:p>
          <a:p>
            <a:endParaRPr lang="en-US" dirty="0"/>
          </a:p>
          <a:p>
            <a:r>
              <a:rPr lang="en-US" dirty="0"/>
              <a:t>Does my map agree</a:t>
            </a:r>
            <a:r>
              <a:rPr lang="en-US" baseline="0" dirty="0"/>
              <a:t> with reference data… It’s not really an accuracy assessment, it’s an agreement assessment… Reference data can have problems </a:t>
            </a:r>
          </a:p>
          <a:p>
            <a:pPr lvl="0"/>
            <a:r>
              <a:rPr lang="en-US" sz="1200" kern="1200" dirty="0">
                <a:solidFill>
                  <a:schemeClr val="tx1"/>
                </a:solidFill>
                <a:effectLst/>
                <a:latin typeface="+mn-lt"/>
                <a:ea typeface="+mn-ea"/>
                <a:cs typeface="+mn-cs"/>
              </a:rPr>
              <a:t>Evaluate the correctness of change map produced by: </a:t>
            </a:r>
          </a:p>
          <a:p>
            <a:pPr lvl="1"/>
            <a:r>
              <a:rPr lang="en-US" sz="1200" kern="1200" dirty="0">
                <a:solidFill>
                  <a:schemeClr val="tx1"/>
                </a:solidFill>
                <a:effectLst/>
                <a:latin typeface="+mn-lt"/>
                <a:ea typeface="+mn-ea"/>
                <a:cs typeface="+mn-cs"/>
              </a:rPr>
              <a:t>Comparing against reference data that could be: </a:t>
            </a:r>
          </a:p>
          <a:p>
            <a:pPr lvl="2"/>
            <a:r>
              <a:rPr lang="en-US" sz="1200" kern="1200" dirty="0">
                <a:solidFill>
                  <a:schemeClr val="tx1"/>
                </a:solidFill>
                <a:effectLst/>
                <a:latin typeface="+mn-lt"/>
                <a:ea typeface="+mn-ea"/>
                <a:cs typeface="+mn-cs"/>
              </a:rPr>
              <a:t>Take map out into the field to validate that you can see change on the ground</a:t>
            </a:r>
          </a:p>
          <a:p>
            <a:pPr lvl="2"/>
            <a:r>
              <a:rPr lang="en-US" sz="1200" kern="1200" dirty="0">
                <a:solidFill>
                  <a:schemeClr val="tx1"/>
                </a:solidFill>
                <a:effectLst/>
                <a:latin typeface="+mn-lt"/>
                <a:ea typeface="+mn-ea"/>
                <a:cs typeface="+mn-cs"/>
              </a:rPr>
              <a:t>Use higher-res data like NAIP or worldview to confirm if pixels mapped as change still appear as such when you add more detail</a:t>
            </a:r>
          </a:p>
          <a:p>
            <a:endParaRPr lang="en-US" dirty="0"/>
          </a:p>
        </p:txBody>
      </p:sp>
      <p:sp>
        <p:nvSpPr>
          <p:cNvPr id="4" name="Slide Number Placeholder 3"/>
          <p:cNvSpPr>
            <a:spLocks noGrp="1"/>
          </p:cNvSpPr>
          <p:nvPr>
            <p:ph type="sldNum" sz="quarter" idx="10"/>
          </p:nvPr>
        </p:nvSpPr>
        <p:spPr/>
        <p:txBody>
          <a:bodyPr/>
          <a:lstStyle/>
          <a:p>
            <a:fld id="{D5843B4E-A09C-4310-8BE7-4852B7FF6DE8}" type="slidenum">
              <a:rPr lang="en-US" smtClean="0"/>
              <a:t>19</a:t>
            </a:fld>
            <a:endParaRPr lang="en-US"/>
          </a:p>
        </p:txBody>
      </p:sp>
    </p:spTree>
    <p:extLst>
      <p:ext uri="{BB962C8B-B14F-4D97-AF65-F5344CB8AC3E}">
        <p14:creationId xmlns:p14="http://schemas.microsoft.com/office/powerpoint/2010/main" val="4052691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848600" cy="1927225"/>
          </a:xfrm>
        </p:spPr>
        <p:txBody>
          <a:bodyPr anchor="b">
            <a:noAutofit/>
          </a:bodyPr>
          <a:lstStyle>
            <a:lvl1pPr algn="r">
              <a:defRPr sz="5400" cap="none" baseline="0">
                <a:solidFill>
                  <a:schemeClr val="accent2">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685800" y="3962400"/>
            <a:ext cx="7848600" cy="1752600"/>
          </a:xfrm>
        </p:spPr>
        <p:txBody>
          <a:bodyPr/>
          <a:lstStyle>
            <a:lvl1pPr marL="0" indent="0" algn="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80841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lvl1pPr algn="ctr">
              <a:defRPr/>
            </a:lvl1pPr>
          </a:lstStyle>
          <a:p>
            <a:r>
              <a:rPr lang="en-US"/>
              <a:t>Click to edit Master title style</a:t>
            </a:r>
          </a:p>
        </p:txBody>
      </p:sp>
      <p:sp>
        <p:nvSpPr>
          <p:cNvPr id="3" name="Content Placeholder 2"/>
          <p:cNvSpPr>
            <a:spLocks noGrp="1"/>
          </p:cNvSpPr>
          <p:nvPr>
            <p:ph idx="1"/>
          </p:nvPr>
        </p:nvSpPr>
        <p:spPr>
          <a:xfrm>
            <a:off x="457200" y="1447800"/>
            <a:ext cx="8229600" cy="5029200"/>
          </a:xfrm>
        </p:spPr>
        <p:txBody>
          <a:bodyPr>
            <a:normAutofit/>
          </a:bodyPr>
          <a:lstStyle>
            <a:lvl1pPr>
              <a:buClr>
                <a:schemeClr val="tx2">
                  <a:lumMod val="75000"/>
                </a:schemeClr>
              </a:buClr>
              <a:defRPr sz="3200"/>
            </a:lvl1pPr>
            <a:lvl2pPr>
              <a:buClr>
                <a:schemeClr val="accent4">
                  <a:lumMod val="75000"/>
                </a:schemeClr>
              </a:buClr>
              <a:defRPr sz="2800"/>
            </a:lvl2pPr>
            <a:lvl3pPr>
              <a:buClr>
                <a:schemeClr val="bg2">
                  <a:lumMod val="50000"/>
                </a:schemeClr>
              </a:buClr>
              <a:defRPr sz="2400"/>
            </a:lvl3pPr>
            <a:lvl4pPr>
              <a:buClr>
                <a:schemeClr val="accent6">
                  <a:lumMod val="75000"/>
                </a:schemeClr>
              </a:buCl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9144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57150"/>
            <a:ext cx="495300" cy="346710"/>
          </a:xfrm>
          <a:prstGeom prst="rect">
            <a:avLst/>
          </a:prstGeom>
          <a:ln>
            <a:solidFill>
              <a:schemeClr val="tx1"/>
            </a:solidFill>
          </a:ln>
          <a:effectLst/>
        </p:spPr>
      </p:pic>
      <p:pic>
        <p:nvPicPr>
          <p:cNvPr id="11" name="Picture 10"/>
          <p:cNvPicPr>
            <a:picLocks noChangeAspect="1"/>
          </p:cNvPicPr>
          <p:nvPr userDrawn="1"/>
        </p:nvPicPr>
        <p:blipFill>
          <a:blip r:embed="rId3" cstate="print">
            <a:extLst>
              <a:ext uri="{BEBA8EAE-BF5A-486C-A8C5-ECC9F3942E4B}">
                <a14:imgProps xmlns:a14="http://schemas.microsoft.com/office/drawing/2010/main">
                  <a14:imgLayer r:embed="rId4">
                    <a14:imgEffect>
                      <a14:backgroundRemoval t="10000" b="90000" l="10000" r="90000">
                        <a14:foregroundMark x1="80000" y1="15584" x2="85333" y2="20779"/>
                        <a14:foregroundMark x1="14667" y1="15584" x2="21333" y2="9091"/>
                      </a14:backgroundRemoval>
                    </a14:imgEffect>
                  </a14:imgLayer>
                </a14:imgProps>
              </a:ext>
              <a:ext uri="{28A0092B-C50C-407E-A947-70E740481C1C}">
                <a14:useLocalDpi xmlns:a14="http://schemas.microsoft.com/office/drawing/2010/main" val="0"/>
              </a:ext>
            </a:extLst>
          </a:blip>
          <a:stretch>
            <a:fillRect/>
          </a:stretch>
        </p:blipFill>
        <p:spPr>
          <a:xfrm>
            <a:off x="38100" y="6534466"/>
            <a:ext cx="285750" cy="293370"/>
          </a:xfrm>
          <a:prstGeom prst="rect">
            <a:avLst/>
          </a:prstGeom>
          <a:effectLst>
            <a:outerShdw blurRad="50800" dist="38100" dir="2700000" algn="tl" rotWithShape="0">
              <a:prstClr val="black">
                <a:alpha val="40000"/>
              </a:prstClr>
            </a:outerShdw>
          </a:effectLst>
        </p:spPr>
      </p:pic>
      <p:sp>
        <p:nvSpPr>
          <p:cNvPr id="12" name="TextBox 11"/>
          <p:cNvSpPr txBox="1"/>
          <p:nvPr userDrawn="1"/>
        </p:nvSpPr>
        <p:spPr>
          <a:xfrm>
            <a:off x="343825" y="6681151"/>
            <a:ext cx="1865975" cy="215444"/>
          </a:xfrm>
          <a:prstGeom prst="rect">
            <a:avLst/>
          </a:prstGeom>
          <a:noFill/>
        </p:spPr>
        <p:txBody>
          <a:bodyPr wrap="square" rtlCol="0">
            <a:spAutoFit/>
          </a:bodyPr>
          <a:lstStyle/>
          <a:p>
            <a:pPr algn="l"/>
            <a:r>
              <a:rPr lang="en-US" sz="800" b="1" i="1" dirty="0">
                <a:solidFill>
                  <a:schemeClr val="bg1"/>
                </a:solidFill>
              </a:rPr>
              <a:t>Forest Service</a:t>
            </a:r>
          </a:p>
        </p:txBody>
      </p:sp>
      <p:sp>
        <p:nvSpPr>
          <p:cNvPr id="13" name="TextBox 12"/>
          <p:cNvSpPr txBox="1"/>
          <p:nvPr userDrawn="1"/>
        </p:nvSpPr>
        <p:spPr>
          <a:xfrm>
            <a:off x="533400" y="44678"/>
            <a:ext cx="2133600" cy="215444"/>
          </a:xfrm>
          <a:prstGeom prst="rect">
            <a:avLst/>
          </a:prstGeom>
          <a:noFill/>
        </p:spPr>
        <p:txBody>
          <a:bodyPr wrap="square" rtlCol="0">
            <a:spAutoFit/>
          </a:bodyPr>
          <a:lstStyle/>
          <a:p>
            <a:pPr algn="l"/>
            <a:r>
              <a:rPr lang="en-US" sz="800" b="1" i="1" dirty="0">
                <a:solidFill>
                  <a:schemeClr val="bg1"/>
                </a:solidFill>
              </a:rPr>
              <a:t>United States Department of Agriculture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a:t>Click to edit Master title style</a:t>
            </a:r>
          </a:p>
        </p:txBody>
      </p:sp>
      <p:sp>
        <p:nvSpPr>
          <p:cNvPr id="3" name="Content Placeholder 2"/>
          <p:cNvSpPr>
            <a:spLocks noGrp="1"/>
          </p:cNvSpPr>
          <p:nvPr>
            <p:ph sz="half" idx="1"/>
          </p:nvPr>
        </p:nvSpPr>
        <p:spPr>
          <a:xfrm>
            <a:off x="457200" y="1447800"/>
            <a:ext cx="4038600" cy="49438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47800"/>
            <a:ext cx="4038600" cy="49438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p:cNvGrpSpPr/>
          <p:nvPr userDrawn="1"/>
        </p:nvGrpSpPr>
        <p:grpSpPr>
          <a:xfrm>
            <a:off x="0" y="0"/>
            <a:ext cx="9144000" cy="6896595"/>
            <a:chOff x="0" y="0"/>
            <a:chExt cx="9144000" cy="6896595"/>
          </a:xfrm>
        </p:grpSpPr>
        <p:sp>
          <p:nvSpPr>
            <p:cNvPr id="8" name="Rectangle 7"/>
            <p:cNvSpPr/>
            <p:nvPr userDrawn="1"/>
          </p:nvSpPr>
          <p:spPr>
            <a:xfrm>
              <a:off x="0" y="0"/>
              <a:ext cx="9144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57150"/>
              <a:ext cx="495300" cy="346710"/>
            </a:xfrm>
            <a:prstGeom prst="rect">
              <a:avLst/>
            </a:prstGeom>
            <a:ln>
              <a:solidFill>
                <a:schemeClr val="tx1"/>
              </a:solidFill>
            </a:ln>
            <a:effectLst/>
          </p:spPr>
        </p:pic>
        <p:pic>
          <p:nvPicPr>
            <p:cNvPr id="10" name="Picture 9"/>
            <p:cNvPicPr>
              <a:picLocks noChangeAspect="1"/>
            </p:cNvPicPr>
            <p:nvPr userDrawn="1"/>
          </p:nvPicPr>
          <p:blipFill>
            <a:blip r:embed="rId3" cstate="print">
              <a:extLst>
                <a:ext uri="{BEBA8EAE-BF5A-486C-A8C5-ECC9F3942E4B}">
                  <a14:imgProps xmlns:a14="http://schemas.microsoft.com/office/drawing/2010/main">
                    <a14:imgLayer r:embed="rId4">
                      <a14:imgEffect>
                        <a14:backgroundRemoval t="10000" b="90000" l="10000" r="90000">
                          <a14:foregroundMark x1="80000" y1="15584" x2="85333" y2="20779"/>
                          <a14:foregroundMark x1="14667" y1="15584" x2="21333" y2="9091"/>
                        </a14:backgroundRemoval>
                      </a14:imgEffect>
                    </a14:imgLayer>
                  </a14:imgProps>
                </a:ext>
                <a:ext uri="{28A0092B-C50C-407E-A947-70E740481C1C}">
                  <a14:useLocalDpi xmlns:a14="http://schemas.microsoft.com/office/drawing/2010/main" val="0"/>
                </a:ext>
              </a:extLst>
            </a:blip>
            <a:stretch>
              <a:fillRect/>
            </a:stretch>
          </p:blipFill>
          <p:spPr>
            <a:xfrm>
              <a:off x="38100" y="6534466"/>
              <a:ext cx="285750" cy="293370"/>
            </a:xfrm>
            <a:prstGeom prst="rect">
              <a:avLst/>
            </a:prstGeom>
            <a:effectLst>
              <a:outerShdw blurRad="50800" dist="38100" dir="2700000" algn="tl" rotWithShape="0">
                <a:prstClr val="black">
                  <a:alpha val="40000"/>
                </a:prstClr>
              </a:outerShdw>
            </a:effectLst>
          </p:spPr>
        </p:pic>
        <p:sp>
          <p:nvSpPr>
            <p:cNvPr id="11" name="TextBox 10"/>
            <p:cNvSpPr txBox="1"/>
            <p:nvPr userDrawn="1"/>
          </p:nvSpPr>
          <p:spPr>
            <a:xfrm>
              <a:off x="533400" y="44678"/>
              <a:ext cx="2133600" cy="215444"/>
            </a:xfrm>
            <a:prstGeom prst="rect">
              <a:avLst/>
            </a:prstGeom>
            <a:noFill/>
          </p:spPr>
          <p:txBody>
            <a:bodyPr wrap="square" rtlCol="0">
              <a:spAutoFit/>
            </a:bodyPr>
            <a:lstStyle/>
            <a:p>
              <a:pPr algn="l"/>
              <a:r>
                <a:rPr lang="en-US" sz="800" b="1" i="1" dirty="0">
                  <a:solidFill>
                    <a:schemeClr val="bg1"/>
                  </a:solidFill>
                </a:rPr>
                <a:t>United States Department of Agriculture</a:t>
              </a:r>
            </a:p>
          </p:txBody>
        </p:sp>
        <p:sp>
          <p:nvSpPr>
            <p:cNvPr id="12" name="TextBox 11"/>
            <p:cNvSpPr txBox="1"/>
            <p:nvPr userDrawn="1"/>
          </p:nvSpPr>
          <p:spPr>
            <a:xfrm>
              <a:off x="343825" y="6681151"/>
              <a:ext cx="1865975" cy="215444"/>
            </a:xfrm>
            <a:prstGeom prst="rect">
              <a:avLst/>
            </a:prstGeom>
            <a:noFill/>
          </p:spPr>
          <p:txBody>
            <a:bodyPr wrap="square" rtlCol="0">
              <a:spAutoFit/>
            </a:bodyPr>
            <a:lstStyle/>
            <a:p>
              <a:pPr algn="l"/>
              <a:r>
                <a:rPr lang="en-US" sz="800" b="1" i="1" dirty="0">
                  <a:solidFill>
                    <a:schemeClr val="bg1"/>
                  </a:solidFill>
                </a:rPr>
                <a:t>Forest Service</a:t>
              </a: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a:t>Click to edit Master title style</a:t>
            </a:r>
          </a:p>
        </p:txBody>
      </p:sp>
      <p:sp>
        <p:nvSpPr>
          <p:cNvPr id="6" name="Rectangle 5"/>
          <p:cNvSpPr/>
          <p:nvPr userDrawn="1"/>
        </p:nvSpPr>
        <p:spPr>
          <a:xfrm>
            <a:off x="0" y="0"/>
            <a:ext cx="9144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57150"/>
            <a:ext cx="495300" cy="346710"/>
          </a:xfrm>
          <a:prstGeom prst="rect">
            <a:avLst/>
          </a:prstGeom>
          <a:ln>
            <a:solidFill>
              <a:schemeClr val="tx1"/>
            </a:solidFill>
          </a:ln>
          <a:effectLst/>
        </p:spPr>
      </p:pic>
      <p:pic>
        <p:nvPicPr>
          <p:cNvPr id="8" name="Picture 7"/>
          <p:cNvPicPr>
            <a:picLocks noChangeAspect="1"/>
          </p:cNvPicPr>
          <p:nvPr userDrawn="1"/>
        </p:nvPicPr>
        <p:blipFill>
          <a:blip r:embed="rId3" cstate="print">
            <a:extLst>
              <a:ext uri="{BEBA8EAE-BF5A-486C-A8C5-ECC9F3942E4B}">
                <a14:imgProps xmlns:a14="http://schemas.microsoft.com/office/drawing/2010/main">
                  <a14:imgLayer r:embed="rId4">
                    <a14:imgEffect>
                      <a14:backgroundRemoval t="10000" b="90000" l="10000" r="90000">
                        <a14:foregroundMark x1="80000" y1="15584" x2="85333" y2="20779"/>
                        <a14:foregroundMark x1="14667" y1="15584" x2="21333" y2="9091"/>
                      </a14:backgroundRemoval>
                    </a14:imgEffect>
                  </a14:imgLayer>
                </a14:imgProps>
              </a:ext>
              <a:ext uri="{28A0092B-C50C-407E-A947-70E740481C1C}">
                <a14:useLocalDpi xmlns:a14="http://schemas.microsoft.com/office/drawing/2010/main" val="0"/>
              </a:ext>
            </a:extLst>
          </a:blip>
          <a:stretch>
            <a:fillRect/>
          </a:stretch>
        </p:blipFill>
        <p:spPr>
          <a:xfrm>
            <a:off x="38100" y="6534466"/>
            <a:ext cx="285750" cy="293370"/>
          </a:xfrm>
          <a:prstGeom prst="rect">
            <a:avLst/>
          </a:prstGeom>
          <a:effectLst>
            <a:outerShdw blurRad="50800" dist="38100" dir="2700000" algn="tl" rotWithShape="0">
              <a:prstClr val="black">
                <a:alpha val="40000"/>
              </a:prstClr>
            </a:outerShdw>
          </a:effectLst>
        </p:spPr>
      </p:pic>
      <p:sp>
        <p:nvSpPr>
          <p:cNvPr id="9" name="TextBox 8"/>
          <p:cNvSpPr txBox="1"/>
          <p:nvPr userDrawn="1"/>
        </p:nvSpPr>
        <p:spPr>
          <a:xfrm>
            <a:off x="533400" y="44678"/>
            <a:ext cx="2133600" cy="215444"/>
          </a:xfrm>
          <a:prstGeom prst="rect">
            <a:avLst/>
          </a:prstGeom>
          <a:noFill/>
        </p:spPr>
        <p:txBody>
          <a:bodyPr wrap="square" rtlCol="0">
            <a:spAutoFit/>
          </a:bodyPr>
          <a:lstStyle/>
          <a:p>
            <a:pPr algn="l"/>
            <a:r>
              <a:rPr lang="en-US" sz="800" b="1" i="1" dirty="0">
                <a:solidFill>
                  <a:schemeClr val="bg1"/>
                </a:solidFill>
              </a:rPr>
              <a:t>United States Department of Agriculture</a:t>
            </a:r>
          </a:p>
        </p:txBody>
      </p:sp>
      <p:sp>
        <p:nvSpPr>
          <p:cNvPr id="10" name="TextBox 9"/>
          <p:cNvSpPr txBox="1"/>
          <p:nvPr userDrawn="1"/>
        </p:nvSpPr>
        <p:spPr>
          <a:xfrm>
            <a:off x="343825" y="6681151"/>
            <a:ext cx="1865975" cy="215444"/>
          </a:xfrm>
          <a:prstGeom prst="rect">
            <a:avLst/>
          </a:prstGeom>
          <a:noFill/>
        </p:spPr>
        <p:txBody>
          <a:bodyPr wrap="square" rtlCol="0">
            <a:spAutoFit/>
          </a:bodyPr>
          <a:lstStyle/>
          <a:p>
            <a:pPr algn="l"/>
            <a:r>
              <a:rPr lang="en-US" sz="800" b="1" i="1" dirty="0">
                <a:solidFill>
                  <a:schemeClr val="bg1"/>
                </a:solidFill>
              </a:rPr>
              <a:t>Forest Service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1066800" y="6613525"/>
            <a:ext cx="7239000" cy="244475"/>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848794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a:xfrm>
            <a:off x="1066800" y="6613525"/>
            <a:ext cx="7239000" cy="244475"/>
          </a:xfrm>
          <a:prstGeom prst="rect">
            <a:avLst/>
          </a:prstGeom>
        </p:spPr>
        <p:txBody>
          <a:bodyPr/>
          <a:lstStyle>
            <a:lvl1pPr>
              <a:defRPr/>
            </a:lvl1pPr>
          </a:lstStyle>
          <a:p>
            <a:r>
              <a:rPr lang="en-US"/>
              <a:t>USDA Forest Service, Remote Sensing Applications Center, http://fsweb.rsac.fs.fed.us</a:t>
            </a:r>
          </a:p>
        </p:txBody>
      </p:sp>
    </p:spTree>
    <p:extLst>
      <p:ext uri="{BB962C8B-B14F-4D97-AF65-F5344CB8AC3E}">
        <p14:creationId xmlns:p14="http://schemas.microsoft.com/office/powerpoint/2010/main" val="76325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88925"/>
            <a:ext cx="8153400" cy="519113"/>
          </a:xfrm>
        </p:spPr>
        <p:txBody>
          <a:bodyPr/>
          <a:lstStyle/>
          <a:p>
            <a:r>
              <a:rPr lang="en-US"/>
              <a:t>Click to edit Master title style</a:t>
            </a:r>
          </a:p>
        </p:txBody>
      </p:sp>
      <p:sp>
        <p:nvSpPr>
          <p:cNvPr id="3" name="Text Placeholder 2"/>
          <p:cNvSpPr>
            <a:spLocks noGrp="1"/>
          </p:cNvSpPr>
          <p:nvPr>
            <p:ph type="body" sz="half" idx="1"/>
          </p:nvPr>
        </p:nvSpPr>
        <p:spPr>
          <a:xfrm>
            <a:off x="990600" y="1600200"/>
            <a:ext cx="3875088"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8088" y="1600200"/>
            <a:ext cx="3876675"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68329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524000"/>
            <a:ext cx="8229600" cy="4953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6698202"/>
            <a:ext cx="9144000"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4" r:id="rId3"/>
    <p:sldLayoutId id="2147483966" r:id="rId4"/>
    <p:sldLayoutId id="2147483967" r:id="rId5"/>
    <p:sldLayoutId id="2147483968" r:id="rId6"/>
    <p:sldLayoutId id="2147483969" r:id="rId7"/>
  </p:sldLayoutIdLst>
  <p:hf sldNum="0" hdr="0" ftr="0" dt="0"/>
  <p:txStyles>
    <p:titleStyle>
      <a:lvl1pPr algn="ctr" defTabSz="914400" rtl="0" eaLnBrk="1" latinLnBrk="0" hangingPunct="1">
        <a:spcBef>
          <a:spcPct val="0"/>
        </a:spcBef>
        <a:buNone/>
        <a:defRPr sz="4000" kern="1200" spc="-100" baseline="0">
          <a:solidFill>
            <a:schemeClr val="accent2">
              <a:lumMod val="75000"/>
            </a:schemeClr>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a:t>Instructor: Lila Leatherman (they/them)</a:t>
            </a:r>
          </a:p>
          <a:p>
            <a:endParaRPr lang="en-US" sz="2000" dirty="0"/>
          </a:p>
          <a:p>
            <a:r>
              <a:rPr lang="en-US" sz="2000" dirty="0"/>
              <a:t>November 17-18, 2020</a:t>
            </a:r>
          </a:p>
        </p:txBody>
      </p:sp>
      <p:sp>
        <p:nvSpPr>
          <p:cNvPr id="4" name="Title 1">
            <a:extLst>
              <a:ext uri="{FF2B5EF4-FFF2-40B4-BE49-F238E27FC236}">
                <a16:creationId xmlns:a16="http://schemas.microsoft.com/office/drawing/2014/main" id="{8296B622-900C-4DAE-8F8C-B5B6B928CD71}"/>
              </a:ext>
            </a:extLst>
          </p:cNvPr>
          <p:cNvSpPr txBox="1">
            <a:spLocks/>
          </p:cNvSpPr>
          <p:nvPr/>
        </p:nvSpPr>
        <p:spPr>
          <a:xfrm>
            <a:off x="838200" y="1931987"/>
            <a:ext cx="7848600" cy="1927225"/>
          </a:xfrm>
          <a:prstGeom prst="rect">
            <a:avLst/>
          </a:prstGeom>
        </p:spPr>
        <p:txBody>
          <a:bodyPr vert="horz" lIns="91440" tIns="45720" rIns="91440" bIns="45720" rtlCol="0" anchor="b">
            <a:noAutofit/>
          </a:bodyPr>
          <a:lstStyle>
            <a:lvl1pPr algn="r" defTabSz="914400" rtl="0" eaLnBrk="1" latinLnBrk="0" hangingPunct="1">
              <a:spcBef>
                <a:spcPct val="0"/>
              </a:spcBef>
              <a:buNone/>
              <a:defRPr sz="5400" kern="1200" cap="none" spc="-100" baseline="0">
                <a:solidFill>
                  <a:schemeClr val="accent2">
                    <a:lumMod val="75000"/>
                  </a:schemeClr>
                </a:solidFill>
                <a:latin typeface="+mj-lt"/>
                <a:ea typeface="+mj-ea"/>
                <a:cs typeface="+mj-cs"/>
              </a:defRPr>
            </a:lvl1pPr>
          </a:lstStyle>
          <a:p>
            <a:r>
              <a:rPr lang="en-US" sz="4000" b="1" dirty="0"/>
              <a:t>Introduction to Change Detection</a:t>
            </a:r>
            <a:br>
              <a:rPr lang="en-US" sz="4000" dirty="0"/>
            </a:br>
            <a:r>
              <a:rPr lang="en-US" sz="2800" dirty="0"/>
              <a:t>Lecture 4: Image standardization and thresholding</a:t>
            </a:r>
          </a:p>
        </p:txBody>
      </p:sp>
    </p:spTree>
    <p:extLst>
      <p:ext uri="{BB962C8B-B14F-4D97-AF65-F5344CB8AC3E}">
        <p14:creationId xmlns:p14="http://schemas.microsoft.com/office/powerpoint/2010/main" val="1909483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 Standardization</a:t>
            </a:r>
          </a:p>
        </p:txBody>
      </p:sp>
      <p:sp>
        <p:nvSpPr>
          <p:cNvPr id="3" name="Content Placeholder 2"/>
          <p:cNvSpPr>
            <a:spLocks noGrp="1"/>
          </p:cNvSpPr>
          <p:nvPr>
            <p:ph idx="1"/>
          </p:nvPr>
        </p:nvSpPr>
        <p:spPr/>
        <p:txBody>
          <a:bodyPr>
            <a:normAutofit lnSpcReduction="10000"/>
          </a:bodyPr>
          <a:lstStyle/>
          <a:p>
            <a:r>
              <a:rPr lang="en-US" dirty="0"/>
              <a:t>How do we standardize our data?</a:t>
            </a:r>
          </a:p>
          <a:p>
            <a:pPr lvl="2"/>
            <a:r>
              <a:rPr lang="en-US" dirty="0"/>
              <a:t>Radiometric and atmospheric corrections</a:t>
            </a:r>
          </a:p>
          <a:p>
            <a:pPr lvl="2"/>
            <a:r>
              <a:rPr lang="en-US" dirty="0"/>
              <a:t>Image enhancements, such as NBR and NDVI</a:t>
            </a:r>
          </a:p>
          <a:p>
            <a:pPr lvl="2"/>
            <a:r>
              <a:rPr lang="en-US" dirty="0"/>
              <a:t>Calculating Z-scores</a:t>
            </a:r>
          </a:p>
          <a:p>
            <a:endParaRPr lang="en-US" dirty="0"/>
          </a:p>
          <a:p>
            <a:r>
              <a:rPr lang="en-US" dirty="0"/>
              <a:t>Why is this important?</a:t>
            </a:r>
          </a:p>
          <a:p>
            <a:pPr lvl="2"/>
            <a:r>
              <a:rPr lang="en-US" dirty="0"/>
              <a:t>Accounts for differences between images</a:t>
            </a:r>
          </a:p>
          <a:p>
            <a:pPr lvl="3"/>
            <a:r>
              <a:rPr lang="en-US" dirty="0"/>
              <a:t>Illumination, time, space</a:t>
            </a:r>
          </a:p>
          <a:p>
            <a:pPr lvl="2"/>
            <a:r>
              <a:rPr lang="en-US" dirty="0"/>
              <a:t>Allows for the direct comparison of images</a:t>
            </a:r>
          </a:p>
          <a:p>
            <a:pPr lvl="2"/>
            <a:r>
              <a:rPr lang="en-US" dirty="0"/>
              <a:t>Creates direct measurements that are transferable across studies</a:t>
            </a:r>
          </a:p>
        </p:txBody>
      </p:sp>
    </p:spTree>
    <p:extLst>
      <p:ext uri="{BB962C8B-B14F-4D97-AF65-F5344CB8AC3E}">
        <p14:creationId xmlns:p14="http://schemas.microsoft.com/office/powerpoint/2010/main" val="1519007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Score (z-score)</a:t>
            </a:r>
          </a:p>
        </p:txBody>
      </p:sp>
      <p:sp>
        <p:nvSpPr>
          <p:cNvPr id="3" name="Content Placeholder 2"/>
          <p:cNvSpPr>
            <a:spLocks noGrp="1"/>
          </p:cNvSpPr>
          <p:nvPr>
            <p:ph idx="1"/>
          </p:nvPr>
        </p:nvSpPr>
        <p:spPr/>
        <p:txBody>
          <a:bodyPr/>
          <a:lstStyle/>
          <a:p>
            <a:r>
              <a:rPr lang="en-US" sz="2400" dirty="0"/>
              <a:t>can be calculated from the raw difference values for each pixel in an image using the equation below, where: </a:t>
            </a:r>
          </a:p>
          <a:p>
            <a:pPr lvl="1"/>
            <a:r>
              <a:rPr lang="en-US" sz="2000" i="1" dirty="0"/>
              <a:t>x</a:t>
            </a:r>
            <a:r>
              <a:rPr lang="en-US" sz="2000" dirty="0"/>
              <a:t> represents the difference value for a pixel </a:t>
            </a:r>
          </a:p>
          <a:p>
            <a:pPr lvl="1"/>
            <a:r>
              <a:rPr lang="en-US" sz="2000" dirty="0"/>
              <a:t>mu </a:t>
            </a:r>
            <a:r>
              <a:rPr lang="el-GR" sz="2000" i="1" dirty="0"/>
              <a:t>μ</a:t>
            </a:r>
            <a:r>
              <a:rPr lang="en-US" sz="2000" dirty="0"/>
              <a:t> represents the estimated (observed) mean of the difference values of all pixels in the image</a:t>
            </a:r>
          </a:p>
          <a:p>
            <a:pPr lvl="1"/>
            <a:r>
              <a:rPr lang="en-US" sz="2000" dirty="0"/>
              <a:t>sigma </a:t>
            </a:r>
            <a:r>
              <a:rPr lang="el-GR" sz="2000" i="1" dirty="0"/>
              <a:t>σ</a:t>
            </a:r>
            <a:r>
              <a:rPr lang="en-US" sz="2000" dirty="0"/>
              <a:t> represents the estimated (observed) standard deviation of the difference values of all pixels in the image</a:t>
            </a:r>
          </a:p>
          <a:p>
            <a:pPr marL="274320" lvl="1" indent="0">
              <a:buNone/>
            </a:pPr>
            <a:endParaRPr lang="en-US" sz="2000" dirty="0"/>
          </a:p>
        </p:txBody>
      </p:sp>
      <p:pic>
        <p:nvPicPr>
          <p:cNvPr id="4" name="Picture 5" descr="equation for calculating a standard score (also known as a z 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260" y="4180114"/>
            <a:ext cx="2219827" cy="944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24598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Demonstration</a:t>
            </a:r>
          </a:p>
        </p:txBody>
      </p:sp>
      <p:sp>
        <p:nvSpPr>
          <p:cNvPr id="3" name="Subtitle 2"/>
          <p:cNvSpPr>
            <a:spLocks noGrp="1"/>
          </p:cNvSpPr>
          <p:nvPr>
            <p:ph type="subTitle" idx="1"/>
          </p:nvPr>
        </p:nvSpPr>
        <p:spPr/>
        <p:txBody>
          <a:bodyPr>
            <a:normAutofit/>
          </a:bodyPr>
          <a:lstStyle/>
          <a:p>
            <a:r>
              <a:rPr lang="en-US" sz="2000" dirty="0"/>
              <a:t>Exercise 4: Image Differencing and Calculating z-scores</a:t>
            </a:r>
          </a:p>
        </p:txBody>
      </p:sp>
    </p:spTree>
    <p:extLst>
      <p:ext uri="{BB962C8B-B14F-4D97-AF65-F5344CB8AC3E}">
        <p14:creationId xmlns:p14="http://schemas.microsoft.com/office/powerpoint/2010/main" val="1099781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F864F-C9F0-48ED-8D52-0005D73EE7EA}"/>
              </a:ext>
            </a:extLst>
          </p:cNvPr>
          <p:cNvSpPr>
            <a:spLocks noGrp="1"/>
          </p:cNvSpPr>
          <p:nvPr>
            <p:ph type="title"/>
          </p:nvPr>
        </p:nvSpPr>
        <p:spPr/>
        <p:txBody>
          <a:bodyPr/>
          <a:lstStyle/>
          <a:p>
            <a:r>
              <a:rPr lang="en-US" dirty="0"/>
              <a:t>Course Agenda</a:t>
            </a:r>
          </a:p>
        </p:txBody>
      </p:sp>
      <p:sp>
        <p:nvSpPr>
          <p:cNvPr id="3" name="Content Placeholder 2">
            <a:extLst>
              <a:ext uri="{FF2B5EF4-FFF2-40B4-BE49-F238E27FC236}">
                <a16:creationId xmlns:a16="http://schemas.microsoft.com/office/drawing/2014/main" id="{AD05E15C-B905-4F93-B3A0-3B19A0B18FE9}"/>
              </a:ext>
            </a:extLst>
          </p:cNvPr>
          <p:cNvSpPr>
            <a:spLocks noGrp="1"/>
          </p:cNvSpPr>
          <p:nvPr>
            <p:ph idx="1"/>
          </p:nvPr>
        </p:nvSpPr>
        <p:spPr/>
        <p:txBody>
          <a:bodyPr>
            <a:normAutofit fontScale="70000" lnSpcReduction="20000"/>
          </a:bodyPr>
          <a:lstStyle/>
          <a:p>
            <a:r>
              <a:rPr lang="en-US" dirty="0"/>
              <a:t>Day 2 – Morning</a:t>
            </a:r>
          </a:p>
          <a:p>
            <a:pPr lvl="1"/>
            <a:r>
              <a:rPr lang="en-US" dirty="0"/>
              <a:t>10:00-10:45 – Presentation: Image standardizations and image differencing</a:t>
            </a:r>
          </a:p>
          <a:p>
            <a:pPr lvl="1"/>
            <a:r>
              <a:rPr lang="en-US" dirty="0"/>
              <a:t>10:30-11:00 – Demonstration: Calculating z-scores</a:t>
            </a:r>
          </a:p>
          <a:p>
            <a:pPr lvl="1"/>
            <a:r>
              <a:rPr lang="en-US" dirty="0"/>
              <a:t>11:00-11:10 – Break</a:t>
            </a:r>
          </a:p>
          <a:p>
            <a:pPr lvl="1"/>
            <a:r>
              <a:rPr lang="en-US" dirty="0"/>
              <a:t>11:10-11:30 – Presentation: Change thresholding and discussion of accuracy assessment</a:t>
            </a:r>
          </a:p>
          <a:p>
            <a:pPr lvl="1"/>
            <a:r>
              <a:rPr lang="en-US" dirty="0"/>
              <a:t>11:30-12:00 – Demonstration: Exploring histograms and creating change maps</a:t>
            </a:r>
          </a:p>
          <a:p>
            <a:pPr marL="0" indent="0">
              <a:buNone/>
            </a:pPr>
            <a:r>
              <a:rPr lang="en-US" dirty="0"/>
              <a:t>Tasks to complete before the next session: Exercise 4 + 5 </a:t>
            </a:r>
          </a:p>
          <a:p>
            <a:pPr marL="0" indent="0">
              <a:buNone/>
            </a:pPr>
            <a:r>
              <a:rPr lang="en-US" dirty="0"/>
              <a:t>Day 2 – Afternoon</a:t>
            </a:r>
          </a:p>
          <a:p>
            <a:pPr lvl="1"/>
            <a:r>
              <a:rPr lang="en-US" dirty="0"/>
              <a:t>2:00-2:30 – Q + A and Exercise Help</a:t>
            </a:r>
          </a:p>
          <a:p>
            <a:pPr lvl="1"/>
            <a:r>
              <a:rPr lang="en-US" dirty="0"/>
              <a:t>2:30-3:00 – Presentation: Change detection applications within USFS</a:t>
            </a:r>
          </a:p>
          <a:p>
            <a:pPr lvl="1"/>
            <a:r>
              <a:rPr lang="en-US" dirty="0"/>
              <a:t>3:00-4:00 – Final Q + A; help with course-related projects/ideas</a:t>
            </a:r>
          </a:p>
        </p:txBody>
      </p:sp>
      <p:sp>
        <p:nvSpPr>
          <p:cNvPr id="4" name="Rectangle 3">
            <a:extLst>
              <a:ext uri="{FF2B5EF4-FFF2-40B4-BE49-F238E27FC236}">
                <a16:creationId xmlns:a16="http://schemas.microsoft.com/office/drawing/2014/main" id="{70C33A74-E716-425D-B5B9-5DB9DEF06FFA}"/>
              </a:ext>
            </a:extLst>
          </p:cNvPr>
          <p:cNvSpPr/>
          <p:nvPr/>
        </p:nvSpPr>
        <p:spPr>
          <a:xfrm>
            <a:off x="723900" y="2895600"/>
            <a:ext cx="7962900" cy="1143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051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504A1-6BA2-49C1-8D81-46EDBB2BB341}"/>
              </a:ext>
            </a:extLst>
          </p:cNvPr>
          <p:cNvSpPr>
            <a:spLocks noGrp="1"/>
          </p:cNvSpPr>
          <p:nvPr>
            <p:ph type="title"/>
          </p:nvPr>
        </p:nvSpPr>
        <p:spPr/>
        <p:txBody>
          <a:bodyPr/>
          <a:lstStyle/>
          <a:p>
            <a:r>
              <a:rPr lang="en-US" dirty="0"/>
              <a:t>Lecture outline: </a:t>
            </a:r>
          </a:p>
        </p:txBody>
      </p:sp>
      <p:sp>
        <p:nvSpPr>
          <p:cNvPr id="3" name="Content Placeholder 2">
            <a:extLst>
              <a:ext uri="{FF2B5EF4-FFF2-40B4-BE49-F238E27FC236}">
                <a16:creationId xmlns:a16="http://schemas.microsoft.com/office/drawing/2014/main" id="{57CE0F49-05F7-474A-B4E9-E7680D42CCCD}"/>
              </a:ext>
            </a:extLst>
          </p:cNvPr>
          <p:cNvSpPr>
            <a:spLocks noGrp="1"/>
          </p:cNvSpPr>
          <p:nvPr>
            <p:ph idx="1"/>
          </p:nvPr>
        </p:nvSpPr>
        <p:spPr/>
        <p:txBody>
          <a:bodyPr>
            <a:normAutofit fontScale="92500" lnSpcReduction="10000"/>
          </a:bodyPr>
          <a:lstStyle/>
          <a:p>
            <a:r>
              <a:rPr lang="en-US" sz="3000" dirty="0"/>
              <a:t>Image differencing example and discussion</a:t>
            </a:r>
          </a:p>
          <a:p>
            <a:r>
              <a:rPr lang="en-US" sz="3000" dirty="0"/>
              <a:t>Thresholding</a:t>
            </a:r>
          </a:p>
          <a:p>
            <a:pPr lvl="1"/>
            <a:r>
              <a:rPr lang="en-US" sz="2600" dirty="0"/>
              <a:t>Change histograms</a:t>
            </a:r>
          </a:p>
          <a:p>
            <a:pPr lvl="1"/>
            <a:r>
              <a:rPr lang="en-US" sz="2600" dirty="0"/>
              <a:t>Methods of change thresholding</a:t>
            </a:r>
          </a:p>
          <a:p>
            <a:r>
              <a:rPr lang="en-US" sz="3000" dirty="0"/>
              <a:t>Evaluation and accuracy assessment</a:t>
            </a:r>
          </a:p>
          <a:p>
            <a:pPr lvl="1"/>
            <a:r>
              <a:rPr lang="en-US" sz="2600" dirty="0"/>
              <a:t>Importance of accuracy assessment</a:t>
            </a:r>
          </a:p>
          <a:p>
            <a:pPr lvl="1"/>
            <a:r>
              <a:rPr lang="en-US" sz="2600" dirty="0"/>
              <a:t>Site vs. non-site-specific accuracy assessment</a:t>
            </a:r>
          </a:p>
          <a:p>
            <a:pPr lvl="1"/>
            <a:r>
              <a:rPr lang="en-US" sz="2600" dirty="0"/>
              <a:t>Error matrices</a:t>
            </a:r>
          </a:p>
          <a:p>
            <a:pPr lvl="1"/>
            <a:r>
              <a:rPr lang="en-US" sz="2600" dirty="0"/>
              <a:t>Limitations</a:t>
            </a:r>
          </a:p>
          <a:p>
            <a:r>
              <a:rPr lang="en-US" sz="3000" dirty="0"/>
              <a:t>Demo: Exploring histograms and creating change maps</a:t>
            </a:r>
          </a:p>
          <a:p>
            <a:pPr lvl="1"/>
            <a:endParaRPr lang="en-US" sz="2600" dirty="0"/>
          </a:p>
          <a:p>
            <a:pPr lvl="1"/>
            <a:endParaRPr lang="en-US" sz="1800" dirty="0"/>
          </a:p>
          <a:p>
            <a:pPr lvl="2"/>
            <a:endParaRPr lang="en-US" dirty="0"/>
          </a:p>
        </p:txBody>
      </p:sp>
    </p:spTree>
    <p:extLst>
      <p:ext uri="{BB962C8B-B14F-4D97-AF65-F5344CB8AC3E}">
        <p14:creationId xmlns:p14="http://schemas.microsoft.com/office/powerpoint/2010/main" val="3005991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solidFill>
                  <a:schemeClr val="bg1">
                    <a:lumMod val="50000"/>
                  </a:schemeClr>
                </a:solidFill>
              </a:rPr>
              <a:t>Gain awareness of image differencing techniques</a:t>
            </a:r>
          </a:p>
          <a:p>
            <a:r>
              <a:rPr lang="en-US" dirty="0">
                <a:solidFill>
                  <a:schemeClr val="bg1">
                    <a:lumMod val="50000"/>
                  </a:schemeClr>
                </a:solidFill>
              </a:rPr>
              <a:t>Understand the need to standardize data</a:t>
            </a:r>
          </a:p>
          <a:p>
            <a:r>
              <a:rPr lang="en-US" dirty="0"/>
              <a:t>Explore histograms of difference images</a:t>
            </a:r>
          </a:p>
          <a:p>
            <a:r>
              <a:rPr lang="en-US" dirty="0"/>
              <a:t>Gain awareness about different </a:t>
            </a:r>
            <a:r>
              <a:rPr lang="en-US" dirty="0" err="1"/>
              <a:t>thresholding</a:t>
            </a:r>
            <a:r>
              <a:rPr lang="en-US" dirty="0"/>
              <a:t> options</a:t>
            </a:r>
          </a:p>
          <a:p>
            <a:r>
              <a:rPr lang="en-US" dirty="0"/>
              <a:t>Review accuracy assessment options</a:t>
            </a:r>
          </a:p>
          <a:p>
            <a:pPr lvl="2"/>
            <a:endParaRPr lang="en-US" dirty="0"/>
          </a:p>
        </p:txBody>
      </p:sp>
    </p:spTree>
    <p:extLst>
      <p:ext uri="{BB962C8B-B14F-4D97-AF65-F5344CB8AC3E}">
        <p14:creationId xmlns:p14="http://schemas.microsoft.com/office/powerpoint/2010/main" val="368548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a:t>Image Differencing</a:t>
            </a:r>
            <a:endParaRPr lang="en-US" dirty="0"/>
          </a:p>
        </p:txBody>
      </p:sp>
      <p:grpSp>
        <p:nvGrpSpPr>
          <p:cNvPr id="7" name="Group 6" descr="graphic depicting the image differencing process. The pixel value from time 2 is subtracted from the same pixel's value in time 1. If the difference is 0, there is no change. A non-zero value indicates that some change has occurred on the landscape."/>
          <p:cNvGrpSpPr/>
          <p:nvPr/>
        </p:nvGrpSpPr>
        <p:grpSpPr>
          <a:xfrm>
            <a:off x="1494971" y="1228458"/>
            <a:ext cx="6670434" cy="3909599"/>
            <a:chOff x="1494971" y="1228458"/>
            <a:chExt cx="6670434" cy="3909599"/>
          </a:xfrm>
        </p:grpSpPr>
        <p:sp>
          <p:nvSpPr>
            <p:cNvPr id="5" name="Rectangle 4"/>
            <p:cNvSpPr/>
            <p:nvPr/>
          </p:nvSpPr>
          <p:spPr bwMode="auto">
            <a:xfrm>
              <a:off x="1494971" y="1228458"/>
              <a:ext cx="6560458" cy="390959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9448" y="1346578"/>
              <a:ext cx="6315957" cy="3791479"/>
            </a:xfrm>
            <a:prstGeom prst="rect">
              <a:avLst/>
            </a:prstGeom>
          </p:spPr>
        </p:pic>
      </p:grpSp>
    </p:spTree>
    <p:extLst>
      <p:ext uri="{BB962C8B-B14F-4D97-AF65-F5344CB8AC3E}">
        <p14:creationId xmlns:p14="http://schemas.microsoft.com/office/powerpoint/2010/main" val="2432293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a:t>Change Histograms</a:t>
            </a:r>
          </a:p>
        </p:txBody>
      </p:sp>
      <p:sp>
        <p:nvSpPr>
          <p:cNvPr id="3" name="Content Placeholder 2"/>
          <p:cNvSpPr>
            <a:spLocks noGrp="1"/>
          </p:cNvSpPr>
          <p:nvPr>
            <p:ph idx="1"/>
          </p:nvPr>
        </p:nvSpPr>
        <p:spPr>
          <a:xfrm>
            <a:off x="522514" y="905070"/>
            <a:ext cx="3467873" cy="5243804"/>
          </a:xfrm>
        </p:spPr>
        <p:txBody>
          <a:bodyPr/>
          <a:lstStyle/>
          <a:p>
            <a:r>
              <a:rPr lang="en-US" sz="2400" dirty="0"/>
              <a:t>Distribution of pixel values in change image (</a:t>
            </a:r>
            <a:r>
              <a:rPr lang="en-US" sz="2400" i="1" dirty="0"/>
              <a:t>Time1-Time2)</a:t>
            </a:r>
          </a:p>
          <a:p>
            <a:pPr lvl="2"/>
            <a:r>
              <a:rPr lang="en-US" sz="1600" i="1" dirty="0"/>
              <a:t>Rarely will a pixel have exactly the same value in both images</a:t>
            </a:r>
          </a:p>
          <a:p>
            <a:pPr lvl="2"/>
            <a:r>
              <a:rPr lang="en-US" sz="1600" i="1" dirty="0"/>
              <a:t>Changed pixels deviate most from the central tendency </a:t>
            </a:r>
          </a:p>
          <a:p>
            <a:pPr marL="914400" lvl="2" indent="0">
              <a:buNone/>
            </a:pPr>
            <a:endParaRPr lang="en-US" dirty="0"/>
          </a:p>
          <a:p>
            <a:r>
              <a:rPr lang="en-US" sz="2400" dirty="0"/>
              <a:t>Classify change in pixels to separate “real change” from noise. </a:t>
            </a:r>
          </a:p>
          <a:p>
            <a:pPr lvl="2"/>
            <a:r>
              <a:rPr lang="en-US" sz="1600" dirty="0"/>
              <a:t>E.g., apply thresholds</a:t>
            </a:r>
          </a:p>
        </p:txBody>
      </p:sp>
      <p:pic>
        <p:nvPicPr>
          <p:cNvPr id="1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1419" y="1544283"/>
            <a:ext cx="4776158" cy="5007726"/>
          </a:xfrm>
          <a:prstGeom prst="rect">
            <a:avLst/>
          </a:prstGeom>
          <a:solidFill>
            <a:schemeClr val="bg1"/>
          </a:solidFill>
          <a:ln>
            <a:noFill/>
          </a:ln>
          <a:effectLst/>
        </p:spPr>
      </p:pic>
      <p:pic>
        <p:nvPicPr>
          <p:cNvPr id="14" name="Picture 14" descr="A histogram showing the range of values in a difference image. Values at or close to the line of central tendency indicate non-change, while the tails hold the change. The user can create a change map by placing a threshold between change and non-change within the histo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3801" y="1324779"/>
            <a:ext cx="5027520" cy="5271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645210" y="5818568"/>
            <a:ext cx="1624147" cy="369332"/>
          </a:xfrm>
          <a:prstGeom prst="rect">
            <a:avLst/>
          </a:prstGeom>
          <a:noFill/>
        </p:spPr>
        <p:txBody>
          <a:bodyPr wrap="square" rtlCol="0">
            <a:spAutoFit/>
          </a:bodyPr>
          <a:lstStyle/>
          <a:p>
            <a:r>
              <a:rPr lang="en-US" dirty="0"/>
              <a:t>0 (no change)</a:t>
            </a:r>
          </a:p>
        </p:txBody>
      </p:sp>
    </p:spTree>
    <p:extLst>
      <p:ext uri="{BB962C8B-B14F-4D97-AF65-F5344CB8AC3E}">
        <p14:creationId xmlns:p14="http://schemas.microsoft.com/office/powerpoint/2010/main" val="393771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a:t>
            </a:r>
            <a:r>
              <a:rPr lang="en-US" dirty="0" err="1"/>
              <a:t>Thresholding</a:t>
            </a:r>
            <a:endParaRPr lang="en-US" dirty="0"/>
          </a:p>
        </p:txBody>
      </p:sp>
      <p:sp>
        <p:nvSpPr>
          <p:cNvPr id="3" name="Content Placeholder 2"/>
          <p:cNvSpPr>
            <a:spLocks noGrp="1"/>
          </p:cNvSpPr>
          <p:nvPr>
            <p:ph idx="1"/>
          </p:nvPr>
        </p:nvSpPr>
        <p:spPr/>
        <p:txBody>
          <a:bodyPr/>
          <a:lstStyle/>
          <a:p>
            <a:r>
              <a:rPr lang="en-US" dirty="0"/>
              <a:t>Manual</a:t>
            </a:r>
          </a:p>
          <a:p>
            <a:pPr lvl="2"/>
            <a:r>
              <a:rPr lang="en-US" dirty="0"/>
              <a:t>Hand digitizing</a:t>
            </a:r>
          </a:p>
          <a:p>
            <a:pPr lvl="2"/>
            <a:r>
              <a:rPr lang="en-US" dirty="0"/>
              <a:t>Manual threshold placement</a:t>
            </a:r>
          </a:p>
          <a:p>
            <a:r>
              <a:rPr lang="en-US" dirty="0"/>
              <a:t>Automated</a:t>
            </a:r>
          </a:p>
          <a:p>
            <a:pPr lvl="2"/>
            <a:r>
              <a:rPr lang="en-US" dirty="0"/>
              <a:t>Algorithm placement</a:t>
            </a:r>
          </a:p>
          <a:p>
            <a:pPr lvl="2"/>
            <a:r>
              <a:rPr lang="en-US" dirty="0"/>
              <a:t>Defined thresholds based on empirical research</a:t>
            </a:r>
          </a:p>
          <a:p>
            <a:r>
              <a:rPr lang="en-US" dirty="0"/>
              <a:t>Semi-automated</a:t>
            </a:r>
          </a:p>
          <a:p>
            <a:pPr lvl="2"/>
            <a:r>
              <a:rPr lang="en-US" dirty="0"/>
              <a:t>Classifying change</a:t>
            </a:r>
          </a:p>
        </p:txBody>
      </p:sp>
    </p:spTree>
    <p:extLst>
      <p:ext uri="{BB962C8B-B14F-4D97-AF65-F5344CB8AC3E}">
        <p14:creationId xmlns:p14="http://schemas.microsoft.com/office/powerpoint/2010/main" val="4171680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of Change Maps</a:t>
            </a:r>
          </a:p>
        </p:txBody>
      </p:sp>
      <p:sp>
        <p:nvSpPr>
          <p:cNvPr id="3" name="Content Placeholder 2"/>
          <p:cNvSpPr>
            <a:spLocks noGrp="1"/>
          </p:cNvSpPr>
          <p:nvPr>
            <p:ph idx="1"/>
          </p:nvPr>
        </p:nvSpPr>
        <p:spPr/>
        <p:txBody>
          <a:bodyPr/>
          <a:lstStyle/>
          <a:p>
            <a:r>
              <a:rPr lang="en-US" i="1" dirty="0">
                <a:solidFill>
                  <a:schemeClr val="accent3">
                    <a:lumMod val="85000"/>
                  </a:schemeClr>
                </a:solidFill>
              </a:rPr>
              <a:t>In spite of our efforts, change maps likely contain errors…</a:t>
            </a:r>
          </a:p>
          <a:p>
            <a:r>
              <a:rPr lang="en-US" b="1" dirty="0"/>
              <a:t>Accuracy assessment </a:t>
            </a:r>
            <a:r>
              <a:rPr lang="en-US" dirty="0"/>
              <a:t>– Evaluate the correctness of the change map produced</a:t>
            </a:r>
          </a:p>
          <a:p>
            <a:pPr lvl="1"/>
            <a:r>
              <a:rPr lang="en-US" dirty="0"/>
              <a:t>Compare the change map to reference data  </a:t>
            </a:r>
          </a:p>
          <a:p>
            <a:pPr lvl="2"/>
            <a:r>
              <a:rPr lang="en-US" dirty="0"/>
              <a:t>Independent training and reference data</a:t>
            </a:r>
          </a:p>
          <a:p>
            <a:pPr lvl="1"/>
            <a:r>
              <a:rPr lang="en-US" dirty="0"/>
              <a:t>Many assessment options depending on goals and resources</a:t>
            </a:r>
          </a:p>
          <a:p>
            <a:pPr lvl="2"/>
            <a:endParaRPr lang="en-US" dirty="0"/>
          </a:p>
          <a:p>
            <a:pPr lvl="2"/>
            <a:endParaRPr lang="en-US" dirty="0"/>
          </a:p>
        </p:txBody>
      </p:sp>
    </p:spTree>
    <p:extLst>
      <p:ext uri="{BB962C8B-B14F-4D97-AF65-F5344CB8AC3E}">
        <p14:creationId xmlns:p14="http://schemas.microsoft.com/office/powerpoint/2010/main" val="22295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2BF0-32D2-4031-811C-9744D7C99C7D}"/>
              </a:ext>
            </a:extLst>
          </p:cNvPr>
          <p:cNvSpPr>
            <a:spLocks noGrp="1"/>
          </p:cNvSpPr>
          <p:nvPr>
            <p:ph type="title"/>
          </p:nvPr>
        </p:nvSpPr>
        <p:spPr/>
        <p:txBody>
          <a:bodyPr/>
          <a:lstStyle/>
          <a:p>
            <a:r>
              <a:rPr lang="en-US" dirty="0"/>
              <a:t>Housekeeping</a:t>
            </a:r>
          </a:p>
        </p:txBody>
      </p:sp>
      <p:sp>
        <p:nvSpPr>
          <p:cNvPr id="3" name="Content Placeholder 2">
            <a:extLst>
              <a:ext uri="{FF2B5EF4-FFF2-40B4-BE49-F238E27FC236}">
                <a16:creationId xmlns:a16="http://schemas.microsoft.com/office/drawing/2014/main" id="{562C3610-6D3A-4802-AC7C-F7E06F3C3D8D}"/>
              </a:ext>
            </a:extLst>
          </p:cNvPr>
          <p:cNvSpPr>
            <a:spLocks noGrp="1"/>
          </p:cNvSpPr>
          <p:nvPr>
            <p:ph idx="1"/>
          </p:nvPr>
        </p:nvSpPr>
        <p:spPr/>
        <p:txBody>
          <a:bodyPr/>
          <a:lstStyle/>
          <a:p>
            <a:r>
              <a:rPr lang="en-US" dirty="0"/>
              <a:t>Keep video off and stay on mute</a:t>
            </a:r>
          </a:p>
          <a:p>
            <a:r>
              <a:rPr lang="en-US" dirty="0"/>
              <a:t>If you have questions: </a:t>
            </a:r>
          </a:p>
          <a:p>
            <a:pPr lvl="1"/>
            <a:r>
              <a:rPr lang="en-US" dirty="0"/>
              <a:t>Raise hand in Teams</a:t>
            </a:r>
          </a:p>
          <a:p>
            <a:pPr lvl="1"/>
            <a:r>
              <a:rPr lang="en-US" dirty="0"/>
              <a:t>Respond in chat box</a:t>
            </a:r>
          </a:p>
          <a:p>
            <a:pPr lvl="1"/>
            <a:r>
              <a:rPr lang="en-US" dirty="0"/>
              <a:t>Q + A at the end</a:t>
            </a:r>
          </a:p>
          <a:p>
            <a:r>
              <a:rPr lang="en-US" dirty="0"/>
              <a:t>Closed captions are available </a:t>
            </a:r>
          </a:p>
          <a:p>
            <a:r>
              <a:rPr lang="en-US" dirty="0"/>
              <a:t>Take care of your body!</a:t>
            </a:r>
          </a:p>
          <a:p>
            <a:endParaRPr lang="en-US" dirty="0"/>
          </a:p>
          <a:p>
            <a:endParaRPr lang="en-US" dirty="0"/>
          </a:p>
        </p:txBody>
      </p:sp>
    </p:spTree>
    <p:extLst>
      <p:ext uri="{BB962C8B-B14F-4D97-AF65-F5344CB8AC3E}">
        <p14:creationId xmlns:p14="http://schemas.microsoft.com/office/powerpoint/2010/main" val="3218066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58763"/>
            <a:ext cx="8153400" cy="549275"/>
          </a:xfrm>
        </p:spPr>
        <p:txBody>
          <a:bodyPr/>
          <a:lstStyle/>
          <a:p>
            <a:pPr eaLnBrk="1" hangingPunct="1"/>
            <a:r>
              <a:rPr lang="en-US" sz="3000" dirty="0">
                <a:latin typeface="+mn-lt"/>
              </a:rPr>
              <a:t>Importance of Accuracy Assessments </a:t>
            </a:r>
          </a:p>
        </p:txBody>
      </p:sp>
      <p:sp>
        <p:nvSpPr>
          <p:cNvPr id="1072131" name="Rectangle 3"/>
          <p:cNvSpPr>
            <a:spLocks noGrp="1" noChangeArrowheads="1"/>
          </p:cNvSpPr>
          <p:nvPr>
            <p:ph idx="1"/>
          </p:nvPr>
        </p:nvSpPr>
        <p:spPr>
          <a:xfrm>
            <a:off x="920750" y="892175"/>
            <a:ext cx="7446963" cy="4891088"/>
          </a:xfrm>
        </p:spPr>
        <p:txBody>
          <a:bodyPr/>
          <a:lstStyle/>
          <a:p>
            <a:pPr eaLnBrk="1" hangingPunct="1">
              <a:buFont typeface="Wingdings" pitchFamily="2" charset="2"/>
              <a:buNone/>
              <a:defRPr/>
            </a:pPr>
            <a:r>
              <a:rPr lang="en-US" sz="2800" dirty="0"/>
              <a:t>Accuracy assessments are essential parts of all modeling exercises, remote sensing or otherwise.</a:t>
            </a:r>
          </a:p>
          <a:p>
            <a:pPr eaLnBrk="1" hangingPunct="1">
              <a:defRPr/>
            </a:pPr>
            <a:r>
              <a:rPr lang="en-US" sz="2800" dirty="0"/>
              <a:t>They allow users to compare different change detection approaches. </a:t>
            </a:r>
          </a:p>
          <a:p>
            <a:pPr eaLnBrk="1" hangingPunct="1">
              <a:defRPr/>
            </a:pPr>
            <a:r>
              <a:rPr lang="en-US" sz="2800" dirty="0"/>
              <a:t>They provide information on the reliability and usefulness of change detection techniques</a:t>
            </a:r>
          </a:p>
          <a:p>
            <a:pPr eaLnBrk="1" hangingPunct="1">
              <a:defRPr/>
            </a:pPr>
            <a:r>
              <a:rPr lang="en-US" sz="2800" dirty="0"/>
              <a:t>They support the use of change map for decision-making. </a:t>
            </a:r>
          </a:p>
        </p:txBody>
      </p:sp>
    </p:spTree>
    <p:extLst>
      <p:ext uri="{BB962C8B-B14F-4D97-AF65-F5344CB8AC3E}">
        <p14:creationId xmlns:p14="http://schemas.microsoft.com/office/powerpoint/2010/main" val="24723726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2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2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2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19125" y="1590675"/>
            <a:ext cx="7904163" cy="4160838"/>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Char char="l"/>
            </a:pPr>
            <a:endParaRPr lang="en-US" sz="2600" b="0">
              <a:solidFill>
                <a:schemeClr val="tx1"/>
              </a:solidFill>
              <a:latin typeface="Bell MT" pitchFamily="18" charset="0"/>
            </a:endParaRPr>
          </a:p>
        </p:txBody>
      </p:sp>
      <p:sp>
        <p:nvSpPr>
          <p:cNvPr id="9219" name="Rectangle 3"/>
          <p:cNvSpPr>
            <a:spLocks noGrp="1" noChangeArrowheads="1"/>
          </p:cNvSpPr>
          <p:nvPr>
            <p:ph type="title"/>
          </p:nvPr>
        </p:nvSpPr>
        <p:spPr>
          <a:xfrm>
            <a:off x="533400" y="274638"/>
            <a:ext cx="8458200" cy="549275"/>
          </a:xfrm>
        </p:spPr>
        <p:txBody>
          <a:bodyPr/>
          <a:lstStyle/>
          <a:p>
            <a:pPr eaLnBrk="1" hangingPunct="1"/>
            <a:r>
              <a:rPr lang="en-US" sz="3000" dirty="0">
                <a:latin typeface="+mn-lt"/>
              </a:rPr>
              <a:t>Site vs. Non-Site Specific Accuracy</a:t>
            </a:r>
          </a:p>
        </p:txBody>
      </p:sp>
      <p:sp>
        <p:nvSpPr>
          <p:cNvPr id="931035" name="Text Box 219"/>
          <p:cNvSpPr txBox="1">
            <a:spLocks noChangeArrowheads="1"/>
          </p:cNvSpPr>
          <p:nvPr/>
        </p:nvSpPr>
        <p:spPr bwMode="auto">
          <a:xfrm>
            <a:off x="4891088" y="1547813"/>
            <a:ext cx="184150" cy="641350"/>
          </a:xfrm>
          <a:prstGeom prst="rect">
            <a:avLst/>
          </a:prstGeom>
          <a:noFill/>
          <a:ln w="9525">
            <a:noFill/>
            <a:miter lim="800000"/>
            <a:headEnd/>
            <a:tailEnd/>
          </a:ln>
          <a:effectLst/>
        </p:spPr>
        <p:txBody>
          <a:bodyPr wrap="none">
            <a:spAutoFit/>
          </a:bodyPr>
          <a:lstStyle/>
          <a:p>
            <a:pPr>
              <a:defRPr/>
            </a:pPr>
            <a:endParaRPr lang="en-US" sz="1800">
              <a:solidFill>
                <a:srgbClr val="CCFFFF"/>
              </a:solidFill>
              <a:effectLst>
                <a:outerShdw blurRad="38100" dist="38100" dir="2700000" algn="tl">
                  <a:srgbClr val="000000"/>
                </a:outerShdw>
              </a:effectLst>
              <a:latin typeface="Bell MT" pitchFamily="18" charset="0"/>
            </a:endParaRPr>
          </a:p>
          <a:p>
            <a:pPr>
              <a:defRPr/>
            </a:pPr>
            <a:endParaRPr lang="en-US" sz="1800">
              <a:solidFill>
                <a:schemeClr val="tx1"/>
              </a:solidFill>
              <a:latin typeface="Bell MT" pitchFamily="18" charset="0"/>
            </a:endParaRPr>
          </a:p>
        </p:txBody>
      </p:sp>
      <p:sp>
        <p:nvSpPr>
          <p:cNvPr id="9221" name="Text Box 220"/>
          <p:cNvSpPr txBox="1">
            <a:spLocks noChangeArrowheads="1"/>
          </p:cNvSpPr>
          <p:nvPr/>
        </p:nvSpPr>
        <p:spPr bwMode="auto">
          <a:xfrm>
            <a:off x="719138" y="1047750"/>
            <a:ext cx="7515225" cy="4278094"/>
          </a:xfrm>
          <a:prstGeom prst="rect">
            <a:avLst/>
          </a:prstGeom>
          <a:noFill/>
          <a:ln w="9525">
            <a:noFill/>
            <a:miter lim="800000"/>
            <a:headEnd/>
            <a:tailEnd/>
          </a:ln>
        </p:spPr>
        <p:txBody>
          <a:bodyPr>
            <a:spAutoFit/>
          </a:bodyPr>
          <a:lstStyle/>
          <a:p>
            <a:r>
              <a:rPr lang="en-US" sz="2800" dirty="0"/>
              <a:t>Non-Site</a:t>
            </a:r>
          </a:p>
          <a:p>
            <a:pPr lvl="1">
              <a:buFontTx/>
              <a:buChar char="•"/>
            </a:pPr>
            <a:r>
              <a:rPr lang="en-US" sz="2400" dirty="0"/>
              <a:t> No locational component</a:t>
            </a:r>
          </a:p>
          <a:p>
            <a:pPr lvl="1">
              <a:buFontTx/>
              <a:buChar char="•"/>
            </a:pPr>
            <a:r>
              <a:rPr lang="en-US" sz="2400" dirty="0"/>
              <a:t> Total acreage by category comparison between a change map and some reference data (e.g. FIA data)</a:t>
            </a:r>
          </a:p>
          <a:p>
            <a:pPr lvl="1">
              <a:buFontTx/>
              <a:buChar char="•"/>
            </a:pPr>
            <a:endParaRPr lang="en-US" sz="2400" dirty="0"/>
          </a:p>
          <a:p>
            <a:r>
              <a:rPr lang="en-US" sz="2800" dirty="0"/>
              <a:t>Site</a:t>
            </a:r>
          </a:p>
          <a:p>
            <a:pPr lvl="1">
              <a:buFontTx/>
              <a:buChar char="•"/>
            </a:pPr>
            <a:r>
              <a:rPr lang="en-US" sz="2400" dirty="0"/>
              <a:t> Locational/Spatial component</a:t>
            </a:r>
          </a:p>
          <a:p>
            <a:pPr lvl="1">
              <a:buFontTx/>
              <a:buChar char="•"/>
            </a:pPr>
            <a:r>
              <a:rPr lang="en-US" sz="2400" dirty="0"/>
              <a:t> Use of error matrix to represent errors of omission and commission  of change (spatial error)</a:t>
            </a:r>
          </a:p>
        </p:txBody>
      </p:sp>
    </p:spTree>
    <p:extLst>
      <p:ext uri="{BB962C8B-B14F-4D97-AF65-F5344CB8AC3E}">
        <p14:creationId xmlns:p14="http://schemas.microsoft.com/office/powerpoint/2010/main" val="99473304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258763"/>
            <a:ext cx="8153400" cy="549275"/>
          </a:xfrm>
        </p:spPr>
        <p:txBody>
          <a:bodyPr/>
          <a:lstStyle/>
          <a:p>
            <a:pPr eaLnBrk="1" hangingPunct="1"/>
            <a:r>
              <a:rPr lang="en-US" sz="3000" dirty="0">
                <a:latin typeface="+mn-lt"/>
              </a:rPr>
              <a:t>Non-Site Specific Accuracy</a:t>
            </a:r>
          </a:p>
        </p:txBody>
      </p:sp>
      <p:sp>
        <p:nvSpPr>
          <p:cNvPr id="10243" name="Text Box 31"/>
          <p:cNvSpPr txBox="1">
            <a:spLocks noChangeArrowheads="1"/>
          </p:cNvSpPr>
          <p:nvPr/>
        </p:nvSpPr>
        <p:spPr bwMode="auto">
          <a:xfrm>
            <a:off x="1539875" y="2178050"/>
            <a:ext cx="1681163" cy="336550"/>
          </a:xfrm>
          <a:prstGeom prst="rect">
            <a:avLst/>
          </a:prstGeom>
          <a:noFill/>
          <a:ln w="9525">
            <a:noFill/>
            <a:miter lim="800000"/>
            <a:headEnd/>
            <a:tailEnd/>
          </a:ln>
        </p:spPr>
        <p:txBody>
          <a:bodyPr>
            <a:spAutoFit/>
          </a:bodyPr>
          <a:lstStyle/>
          <a:p>
            <a:pPr>
              <a:spcBef>
                <a:spcPct val="50000"/>
              </a:spcBef>
            </a:pPr>
            <a:r>
              <a:rPr lang="en-US" sz="1600" dirty="0"/>
              <a:t>Reference Data</a:t>
            </a:r>
          </a:p>
        </p:txBody>
      </p:sp>
      <p:sp>
        <p:nvSpPr>
          <p:cNvPr id="10244" name="Text Box 33"/>
          <p:cNvSpPr txBox="1">
            <a:spLocks noChangeArrowheads="1"/>
          </p:cNvSpPr>
          <p:nvPr/>
        </p:nvSpPr>
        <p:spPr bwMode="auto">
          <a:xfrm>
            <a:off x="5360988" y="987425"/>
            <a:ext cx="2092325" cy="336550"/>
          </a:xfrm>
          <a:prstGeom prst="rect">
            <a:avLst/>
          </a:prstGeom>
          <a:noFill/>
          <a:ln w="9525">
            <a:noFill/>
            <a:miter lim="800000"/>
            <a:headEnd/>
            <a:tailEnd/>
          </a:ln>
        </p:spPr>
        <p:txBody>
          <a:bodyPr>
            <a:spAutoFit/>
          </a:bodyPr>
          <a:lstStyle/>
          <a:p>
            <a:pPr>
              <a:spcBef>
                <a:spcPct val="50000"/>
              </a:spcBef>
            </a:pPr>
            <a:r>
              <a:rPr lang="en-US" sz="1600" dirty="0"/>
              <a:t>Classified Image #1</a:t>
            </a:r>
          </a:p>
        </p:txBody>
      </p:sp>
      <p:sp>
        <p:nvSpPr>
          <p:cNvPr id="10245" name="Text Box 34"/>
          <p:cNvSpPr txBox="1">
            <a:spLocks noChangeArrowheads="1"/>
          </p:cNvSpPr>
          <p:nvPr/>
        </p:nvSpPr>
        <p:spPr bwMode="auto">
          <a:xfrm>
            <a:off x="5346700" y="4121150"/>
            <a:ext cx="2211388" cy="336550"/>
          </a:xfrm>
          <a:prstGeom prst="rect">
            <a:avLst/>
          </a:prstGeom>
          <a:noFill/>
          <a:ln w="9525">
            <a:noFill/>
            <a:miter lim="800000"/>
            <a:headEnd/>
            <a:tailEnd/>
          </a:ln>
        </p:spPr>
        <p:txBody>
          <a:bodyPr>
            <a:spAutoFit/>
          </a:bodyPr>
          <a:lstStyle/>
          <a:p>
            <a:pPr>
              <a:spcBef>
                <a:spcPct val="50000"/>
              </a:spcBef>
            </a:pPr>
            <a:r>
              <a:rPr lang="en-US" sz="1600" dirty="0"/>
              <a:t>Classified Image #2</a:t>
            </a:r>
          </a:p>
        </p:txBody>
      </p:sp>
      <p:sp>
        <p:nvSpPr>
          <p:cNvPr id="10246" name="Text Box 45"/>
          <p:cNvSpPr txBox="1">
            <a:spLocks noChangeArrowheads="1"/>
          </p:cNvSpPr>
          <p:nvPr/>
        </p:nvSpPr>
        <p:spPr bwMode="auto">
          <a:xfrm>
            <a:off x="1314450" y="4478338"/>
            <a:ext cx="2209259" cy="338554"/>
          </a:xfrm>
          <a:prstGeom prst="rect">
            <a:avLst/>
          </a:prstGeom>
          <a:noFill/>
          <a:ln w="9525">
            <a:noFill/>
            <a:miter lim="800000"/>
            <a:headEnd/>
            <a:tailEnd/>
          </a:ln>
        </p:spPr>
        <p:txBody>
          <a:bodyPr wrap="none">
            <a:spAutoFit/>
          </a:bodyPr>
          <a:lstStyle/>
          <a:p>
            <a:r>
              <a:rPr lang="en-US" sz="1600" dirty="0"/>
              <a:t>Change = 1,000 acres</a:t>
            </a:r>
          </a:p>
        </p:txBody>
      </p:sp>
      <p:grpSp>
        <p:nvGrpSpPr>
          <p:cNvPr id="10247" name="Group 89" descr="Graphic depicting classified map #1. There are five polygons that total 1000 acres. The polygons align very well with the reference data."/>
          <p:cNvGrpSpPr>
            <a:grpSpLocks/>
          </p:cNvGrpSpPr>
          <p:nvPr/>
        </p:nvGrpSpPr>
        <p:grpSpPr bwMode="auto">
          <a:xfrm>
            <a:off x="5124450" y="1349375"/>
            <a:ext cx="2557463" cy="1971675"/>
            <a:chOff x="3228" y="850"/>
            <a:chExt cx="1611" cy="1242"/>
          </a:xfrm>
        </p:grpSpPr>
        <p:sp>
          <p:nvSpPr>
            <p:cNvPr id="10264" name="Rectangle 58"/>
            <p:cNvSpPr>
              <a:spLocks noChangeArrowheads="1"/>
            </p:cNvSpPr>
            <p:nvPr/>
          </p:nvSpPr>
          <p:spPr bwMode="auto">
            <a:xfrm>
              <a:off x="3228" y="850"/>
              <a:ext cx="1611" cy="1242"/>
            </a:xfrm>
            <a:prstGeom prst="rect">
              <a:avLst/>
            </a:prstGeom>
            <a:solidFill>
              <a:srgbClr val="FFFFFF"/>
            </a:solidFill>
            <a:ln w="9525">
              <a:solidFill>
                <a:schemeClr val="tx1"/>
              </a:solidFill>
              <a:miter lim="800000"/>
              <a:headEnd/>
              <a:tailEnd/>
            </a:ln>
          </p:spPr>
          <p:txBody>
            <a:bodyPr wrap="none" anchor="ctr"/>
            <a:lstStyle/>
            <a:p>
              <a:endParaRPr lang="en-US">
                <a:solidFill>
                  <a:schemeClr val="bg1"/>
                </a:solidFill>
              </a:endParaRPr>
            </a:p>
          </p:txBody>
        </p:sp>
        <p:sp>
          <p:nvSpPr>
            <p:cNvPr id="10265" name="Freeform 65"/>
            <p:cNvSpPr>
              <a:spLocks/>
            </p:cNvSpPr>
            <p:nvPr/>
          </p:nvSpPr>
          <p:spPr bwMode="auto">
            <a:xfrm>
              <a:off x="3313" y="931"/>
              <a:ext cx="498" cy="369"/>
            </a:xfrm>
            <a:custGeom>
              <a:avLst/>
              <a:gdLst>
                <a:gd name="T0" fmla="*/ 56 w 498"/>
                <a:gd name="T1" fmla="*/ 235 h 369"/>
                <a:gd name="T2" fmla="*/ 30 w 498"/>
                <a:gd name="T3" fmla="*/ 201 h 369"/>
                <a:gd name="T4" fmla="*/ 16 w 498"/>
                <a:gd name="T5" fmla="*/ 161 h 369"/>
                <a:gd name="T6" fmla="*/ 50 w 498"/>
                <a:gd name="T7" fmla="*/ 34 h 369"/>
                <a:gd name="T8" fmla="*/ 83 w 498"/>
                <a:gd name="T9" fmla="*/ 14 h 369"/>
                <a:gd name="T10" fmla="*/ 123 w 498"/>
                <a:gd name="T11" fmla="*/ 0 h 369"/>
                <a:gd name="T12" fmla="*/ 418 w 498"/>
                <a:gd name="T13" fmla="*/ 20 h 369"/>
                <a:gd name="T14" fmla="*/ 498 w 498"/>
                <a:gd name="T15" fmla="*/ 94 h 369"/>
                <a:gd name="T16" fmla="*/ 472 w 498"/>
                <a:gd name="T17" fmla="*/ 215 h 369"/>
                <a:gd name="T18" fmla="*/ 458 w 498"/>
                <a:gd name="T19" fmla="*/ 228 h 369"/>
                <a:gd name="T20" fmla="*/ 445 w 498"/>
                <a:gd name="T21" fmla="*/ 248 h 369"/>
                <a:gd name="T22" fmla="*/ 425 w 498"/>
                <a:gd name="T23" fmla="*/ 282 h 369"/>
                <a:gd name="T24" fmla="*/ 378 w 498"/>
                <a:gd name="T25" fmla="*/ 355 h 369"/>
                <a:gd name="T26" fmla="*/ 338 w 498"/>
                <a:gd name="T27" fmla="*/ 369 h 369"/>
                <a:gd name="T28" fmla="*/ 164 w 498"/>
                <a:gd name="T29" fmla="*/ 348 h 369"/>
                <a:gd name="T30" fmla="*/ 130 w 498"/>
                <a:gd name="T31" fmla="*/ 322 h 369"/>
                <a:gd name="T32" fmla="*/ 123 w 498"/>
                <a:gd name="T33" fmla="*/ 302 h 369"/>
                <a:gd name="T34" fmla="*/ 110 w 498"/>
                <a:gd name="T35" fmla="*/ 288 h 369"/>
                <a:gd name="T36" fmla="*/ 56 w 498"/>
                <a:gd name="T37" fmla="*/ 235 h 3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8"/>
                <a:gd name="T58" fmla="*/ 0 h 369"/>
                <a:gd name="T59" fmla="*/ 498 w 498"/>
                <a:gd name="T60" fmla="*/ 369 h 3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8" h="369">
                  <a:moveTo>
                    <a:pt x="56" y="235"/>
                  </a:moveTo>
                  <a:cubicBezTo>
                    <a:pt x="45" y="224"/>
                    <a:pt x="37" y="216"/>
                    <a:pt x="30" y="201"/>
                  </a:cubicBezTo>
                  <a:cubicBezTo>
                    <a:pt x="24" y="188"/>
                    <a:pt x="16" y="161"/>
                    <a:pt x="16" y="161"/>
                  </a:cubicBezTo>
                  <a:cubicBezTo>
                    <a:pt x="10" y="120"/>
                    <a:pt x="0" y="49"/>
                    <a:pt x="50" y="34"/>
                  </a:cubicBezTo>
                  <a:cubicBezTo>
                    <a:pt x="69" y="14"/>
                    <a:pt x="56" y="23"/>
                    <a:pt x="83" y="14"/>
                  </a:cubicBezTo>
                  <a:cubicBezTo>
                    <a:pt x="96" y="10"/>
                    <a:pt x="123" y="0"/>
                    <a:pt x="123" y="0"/>
                  </a:cubicBezTo>
                  <a:cubicBezTo>
                    <a:pt x="225" y="9"/>
                    <a:pt x="312" y="16"/>
                    <a:pt x="418" y="20"/>
                  </a:cubicBezTo>
                  <a:cubicBezTo>
                    <a:pt x="449" y="42"/>
                    <a:pt x="477" y="62"/>
                    <a:pt x="498" y="94"/>
                  </a:cubicBezTo>
                  <a:cubicBezTo>
                    <a:pt x="494" y="130"/>
                    <a:pt x="492" y="181"/>
                    <a:pt x="472" y="215"/>
                  </a:cubicBezTo>
                  <a:cubicBezTo>
                    <a:pt x="469" y="220"/>
                    <a:pt x="462" y="223"/>
                    <a:pt x="458" y="228"/>
                  </a:cubicBezTo>
                  <a:cubicBezTo>
                    <a:pt x="453" y="234"/>
                    <a:pt x="449" y="241"/>
                    <a:pt x="445" y="248"/>
                  </a:cubicBezTo>
                  <a:cubicBezTo>
                    <a:pt x="427" y="283"/>
                    <a:pt x="450" y="255"/>
                    <a:pt x="425" y="282"/>
                  </a:cubicBezTo>
                  <a:cubicBezTo>
                    <a:pt x="414" y="312"/>
                    <a:pt x="410" y="341"/>
                    <a:pt x="378" y="355"/>
                  </a:cubicBezTo>
                  <a:cubicBezTo>
                    <a:pt x="365" y="361"/>
                    <a:pt x="338" y="369"/>
                    <a:pt x="338" y="369"/>
                  </a:cubicBezTo>
                  <a:cubicBezTo>
                    <a:pt x="272" y="365"/>
                    <a:pt x="223" y="369"/>
                    <a:pt x="164" y="348"/>
                  </a:cubicBezTo>
                  <a:cubicBezTo>
                    <a:pt x="154" y="338"/>
                    <a:pt x="139" y="333"/>
                    <a:pt x="130" y="322"/>
                  </a:cubicBezTo>
                  <a:cubicBezTo>
                    <a:pt x="126" y="317"/>
                    <a:pt x="127" y="308"/>
                    <a:pt x="123" y="302"/>
                  </a:cubicBezTo>
                  <a:cubicBezTo>
                    <a:pt x="120" y="297"/>
                    <a:pt x="114" y="293"/>
                    <a:pt x="110" y="288"/>
                  </a:cubicBezTo>
                  <a:cubicBezTo>
                    <a:pt x="96" y="248"/>
                    <a:pt x="72" y="264"/>
                    <a:pt x="56" y="235"/>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66" name="Freeform 66"/>
            <p:cNvSpPr>
              <a:spLocks/>
            </p:cNvSpPr>
            <p:nvPr/>
          </p:nvSpPr>
          <p:spPr bwMode="auto">
            <a:xfrm>
              <a:off x="4015" y="1086"/>
              <a:ext cx="159" cy="221"/>
            </a:xfrm>
            <a:custGeom>
              <a:avLst/>
              <a:gdLst>
                <a:gd name="T0" fmla="*/ 5 w 159"/>
                <a:gd name="T1" fmla="*/ 122 h 181"/>
                <a:gd name="T2" fmla="*/ 11 w 159"/>
                <a:gd name="T3" fmla="*/ 85 h 181"/>
                <a:gd name="T4" fmla="*/ 51 w 159"/>
                <a:gd name="T5" fmla="*/ 60 h 181"/>
                <a:gd name="T6" fmla="*/ 98 w 159"/>
                <a:gd name="T7" fmla="*/ 0 h 181"/>
                <a:gd name="T8" fmla="*/ 145 w 159"/>
                <a:gd name="T9" fmla="*/ 73 h 181"/>
                <a:gd name="T10" fmla="*/ 159 w 159"/>
                <a:gd name="T11" fmla="*/ 147 h 181"/>
                <a:gd name="T12" fmla="*/ 78 w 159"/>
                <a:gd name="T13" fmla="*/ 330 h 181"/>
                <a:gd name="T14" fmla="*/ 11 w 159"/>
                <a:gd name="T15" fmla="*/ 244 h 181"/>
                <a:gd name="T16" fmla="*/ 11 w 159"/>
                <a:gd name="T17" fmla="*/ 158 h 181"/>
                <a:gd name="T18" fmla="*/ 25 w 159"/>
                <a:gd name="T19" fmla="*/ 133 h 181"/>
                <a:gd name="T20" fmla="*/ 5 w 159"/>
                <a:gd name="T21" fmla="*/ 122 h 1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9"/>
                <a:gd name="T34" fmla="*/ 0 h 181"/>
                <a:gd name="T35" fmla="*/ 159 w 159"/>
                <a:gd name="T36" fmla="*/ 181 h 1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9" h="181">
                  <a:moveTo>
                    <a:pt x="5" y="67"/>
                  </a:moveTo>
                  <a:cubicBezTo>
                    <a:pt x="7" y="60"/>
                    <a:pt x="5" y="51"/>
                    <a:pt x="11" y="47"/>
                  </a:cubicBezTo>
                  <a:cubicBezTo>
                    <a:pt x="22" y="39"/>
                    <a:pt x="51" y="33"/>
                    <a:pt x="51" y="33"/>
                  </a:cubicBezTo>
                  <a:cubicBezTo>
                    <a:pt x="68" y="17"/>
                    <a:pt x="75" y="7"/>
                    <a:pt x="98" y="0"/>
                  </a:cubicBezTo>
                  <a:cubicBezTo>
                    <a:pt x="130" y="7"/>
                    <a:pt x="135" y="10"/>
                    <a:pt x="145" y="40"/>
                  </a:cubicBezTo>
                  <a:cubicBezTo>
                    <a:pt x="149" y="53"/>
                    <a:pt x="159" y="80"/>
                    <a:pt x="159" y="80"/>
                  </a:cubicBezTo>
                  <a:cubicBezTo>
                    <a:pt x="150" y="156"/>
                    <a:pt x="148" y="163"/>
                    <a:pt x="78" y="181"/>
                  </a:cubicBezTo>
                  <a:cubicBezTo>
                    <a:pt x="49" y="171"/>
                    <a:pt x="33" y="155"/>
                    <a:pt x="11" y="134"/>
                  </a:cubicBezTo>
                  <a:cubicBezTo>
                    <a:pt x="5" y="114"/>
                    <a:pt x="0" y="109"/>
                    <a:pt x="11" y="87"/>
                  </a:cubicBezTo>
                  <a:cubicBezTo>
                    <a:pt x="14" y="81"/>
                    <a:pt x="27" y="79"/>
                    <a:pt x="25" y="73"/>
                  </a:cubicBezTo>
                  <a:cubicBezTo>
                    <a:pt x="23" y="66"/>
                    <a:pt x="12" y="69"/>
                    <a:pt x="5" y="67"/>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67" name="Freeform 67"/>
            <p:cNvSpPr>
              <a:spLocks/>
            </p:cNvSpPr>
            <p:nvPr/>
          </p:nvSpPr>
          <p:spPr bwMode="auto">
            <a:xfrm>
              <a:off x="4392" y="952"/>
              <a:ext cx="328" cy="456"/>
            </a:xfrm>
            <a:custGeom>
              <a:avLst/>
              <a:gdLst>
                <a:gd name="T0" fmla="*/ 43 w 328"/>
                <a:gd name="T1" fmla="*/ 248 h 456"/>
                <a:gd name="T2" fmla="*/ 76 w 328"/>
                <a:gd name="T3" fmla="*/ 0 h 456"/>
                <a:gd name="T4" fmla="*/ 291 w 328"/>
                <a:gd name="T5" fmla="*/ 7 h 456"/>
                <a:gd name="T6" fmla="*/ 318 w 328"/>
                <a:gd name="T7" fmla="*/ 67 h 456"/>
                <a:gd name="T8" fmla="*/ 264 w 328"/>
                <a:gd name="T9" fmla="*/ 148 h 456"/>
                <a:gd name="T10" fmla="*/ 277 w 328"/>
                <a:gd name="T11" fmla="*/ 322 h 456"/>
                <a:gd name="T12" fmla="*/ 264 w 328"/>
                <a:gd name="T13" fmla="*/ 415 h 456"/>
                <a:gd name="T14" fmla="*/ 237 w 328"/>
                <a:gd name="T15" fmla="*/ 442 h 456"/>
                <a:gd name="T16" fmla="*/ 197 w 328"/>
                <a:gd name="T17" fmla="*/ 456 h 456"/>
                <a:gd name="T18" fmla="*/ 123 w 328"/>
                <a:gd name="T19" fmla="*/ 429 h 456"/>
                <a:gd name="T20" fmla="*/ 83 w 328"/>
                <a:gd name="T21" fmla="*/ 382 h 456"/>
                <a:gd name="T22" fmla="*/ 63 w 328"/>
                <a:gd name="T23" fmla="*/ 322 h 456"/>
                <a:gd name="T24" fmla="*/ 43 w 328"/>
                <a:gd name="T25" fmla="*/ 248 h 4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8"/>
                <a:gd name="T40" fmla="*/ 0 h 456"/>
                <a:gd name="T41" fmla="*/ 328 w 328"/>
                <a:gd name="T42" fmla="*/ 456 h 4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8" h="456">
                  <a:moveTo>
                    <a:pt x="43" y="248"/>
                  </a:moveTo>
                  <a:cubicBezTo>
                    <a:pt x="40" y="196"/>
                    <a:pt x="0" y="27"/>
                    <a:pt x="76" y="0"/>
                  </a:cubicBezTo>
                  <a:cubicBezTo>
                    <a:pt x="260" y="15"/>
                    <a:pt x="188" y="22"/>
                    <a:pt x="291" y="7"/>
                  </a:cubicBezTo>
                  <a:cubicBezTo>
                    <a:pt x="324" y="19"/>
                    <a:pt x="328" y="32"/>
                    <a:pt x="318" y="67"/>
                  </a:cubicBezTo>
                  <a:cubicBezTo>
                    <a:pt x="306" y="109"/>
                    <a:pt x="292" y="118"/>
                    <a:pt x="264" y="148"/>
                  </a:cubicBezTo>
                  <a:cubicBezTo>
                    <a:pt x="244" y="205"/>
                    <a:pt x="264" y="265"/>
                    <a:pt x="277" y="322"/>
                  </a:cubicBezTo>
                  <a:cubicBezTo>
                    <a:pt x="276" y="332"/>
                    <a:pt x="277" y="392"/>
                    <a:pt x="264" y="415"/>
                  </a:cubicBezTo>
                  <a:cubicBezTo>
                    <a:pt x="262" y="418"/>
                    <a:pt x="240" y="440"/>
                    <a:pt x="237" y="442"/>
                  </a:cubicBezTo>
                  <a:cubicBezTo>
                    <a:pt x="224" y="448"/>
                    <a:pt x="197" y="456"/>
                    <a:pt x="197" y="456"/>
                  </a:cubicBezTo>
                  <a:cubicBezTo>
                    <a:pt x="170" y="450"/>
                    <a:pt x="145" y="447"/>
                    <a:pt x="123" y="429"/>
                  </a:cubicBezTo>
                  <a:cubicBezTo>
                    <a:pt x="107" y="416"/>
                    <a:pt x="98" y="396"/>
                    <a:pt x="83" y="382"/>
                  </a:cubicBezTo>
                  <a:cubicBezTo>
                    <a:pt x="76" y="362"/>
                    <a:pt x="70" y="342"/>
                    <a:pt x="63" y="322"/>
                  </a:cubicBezTo>
                  <a:cubicBezTo>
                    <a:pt x="55" y="255"/>
                    <a:pt x="70" y="275"/>
                    <a:pt x="43" y="248"/>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68" name="Freeform 68"/>
            <p:cNvSpPr>
              <a:spLocks/>
            </p:cNvSpPr>
            <p:nvPr/>
          </p:nvSpPr>
          <p:spPr bwMode="auto">
            <a:xfrm>
              <a:off x="3470" y="1455"/>
              <a:ext cx="336" cy="550"/>
            </a:xfrm>
            <a:custGeom>
              <a:avLst/>
              <a:gdLst>
                <a:gd name="T0" fmla="*/ 7 w 336"/>
                <a:gd name="T1" fmla="*/ 147 h 550"/>
                <a:gd name="T2" fmla="*/ 47 w 336"/>
                <a:gd name="T3" fmla="*/ 20 h 550"/>
                <a:gd name="T4" fmla="*/ 107 w 336"/>
                <a:gd name="T5" fmla="*/ 0 h 550"/>
                <a:gd name="T6" fmla="*/ 187 w 336"/>
                <a:gd name="T7" fmla="*/ 6 h 550"/>
                <a:gd name="T8" fmla="*/ 221 w 336"/>
                <a:gd name="T9" fmla="*/ 60 h 550"/>
                <a:gd name="T10" fmla="*/ 261 w 336"/>
                <a:gd name="T11" fmla="*/ 107 h 550"/>
                <a:gd name="T12" fmla="*/ 295 w 336"/>
                <a:gd name="T13" fmla="*/ 214 h 550"/>
                <a:gd name="T14" fmla="*/ 315 w 336"/>
                <a:gd name="T15" fmla="*/ 375 h 550"/>
                <a:gd name="T16" fmla="*/ 275 w 336"/>
                <a:gd name="T17" fmla="*/ 509 h 550"/>
                <a:gd name="T18" fmla="*/ 261 w 336"/>
                <a:gd name="T19" fmla="*/ 522 h 550"/>
                <a:gd name="T20" fmla="*/ 254 w 336"/>
                <a:gd name="T21" fmla="*/ 542 h 550"/>
                <a:gd name="T22" fmla="*/ 120 w 336"/>
                <a:gd name="T23" fmla="*/ 509 h 550"/>
                <a:gd name="T24" fmla="*/ 53 w 336"/>
                <a:gd name="T25" fmla="*/ 435 h 550"/>
                <a:gd name="T26" fmla="*/ 0 w 336"/>
                <a:gd name="T27" fmla="*/ 234 h 550"/>
                <a:gd name="T28" fmla="*/ 7 w 336"/>
                <a:gd name="T29" fmla="*/ 147 h 5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6"/>
                <a:gd name="T46" fmla="*/ 0 h 550"/>
                <a:gd name="T47" fmla="*/ 336 w 336"/>
                <a:gd name="T48" fmla="*/ 550 h 5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6" h="550">
                  <a:moveTo>
                    <a:pt x="7" y="147"/>
                  </a:moveTo>
                  <a:cubicBezTo>
                    <a:pt x="10" y="123"/>
                    <a:pt x="19" y="34"/>
                    <a:pt x="47" y="20"/>
                  </a:cubicBezTo>
                  <a:cubicBezTo>
                    <a:pt x="59" y="14"/>
                    <a:pt x="91" y="5"/>
                    <a:pt x="107" y="0"/>
                  </a:cubicBezTo>
                  <a:cubicBezTo>
                    <a:pt x="134" y="2"/>
                    <a:pt x="161" y="0"/>
                    <a:pt x="187" y="6"/>
                  </a:cubicBezTo>
                  <a:cubicBezTo>
                    <a:pt x="206" y="10"/>
                    <a:pt x="214" y="46"/>
                    <a:pt x="221" y="60"/>
                  </a:cubicBezTo>
                  <a:cubicBezTo>
                    <a:pt x="231" y="79"/>
                    <a:pt x="247" y="92"/>
                    <a:pt x="261" y="107"/>
                  </a:cubicBezTo>
                  <a:cubicBezTo>
                    <a:pt x="273" y="142"/>
                    <a:pt x="286" y="178"/>
                    <a:pt x="295" y="214"/>
                  </a:cubicBezTo>
                  <a:cubicBezTo>
                    <a:pt x="299" y="272"/>
                    <a:pt x="305" y="319"/>
                    <a:pt x="315" y="375"/>
                  </a:cubicBezTo>
                  <a:cubicBezTo>
                    <a:pt x="310" y="453"/>
                    <a:pt x="336" y="488"/>
                    <a:pt x="275" y="509"/>
                  </a:cubicBezTo>
                  <a:cubicBezTo>
                    <a:pt x="270" y="513"/>
                    <a:pt x="264" y="517"/>
                    <a:pt x="261" y="522"/>
                  </a:cubicBezTo>
                  <a:cubicBezTo>
                    <a:pt x="257" y="528"/>
                    <a:pt x="261" y="540"/>
                    <a:pt x="254" y="542"/>
                  </a:cubicBezTo>
                  <a:cubicBezTo>
                    <a:pt x="222" y="550"/>
                    <a:pt x="154" y="519"/>
                    <a:pt x="120" y="509"/>
                  </a:cubicBezTo>
                  <a:cubicBezTo>
                    <a:pt x="97" y="484"/>
                    <a:pt x="78" y="458"/>
                    <a:pt x="53" y="435"/>
                  </a:cubicBezTo>
                  <a:cubicBezTo>
                    <a:pt x="33" y="368"/>
                    <a:pt x="14" y="302"/>
                    <a:pt x="0" y="234"/>
                  </a:cubicBezTo>
                  <a:cubicBezTo>
                    <a:pt x="7" y="156"/>
                    <a:pt x="7" y="185"/>
                    <a:pt x="7" y="147"/>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69" name="Freeform 69"/>
            <p:cNvSpPr>
              <a:spLocks/>
            </p:cNvSpPr>
            <p:nvPr/>
          </p:nvSpPr>
          <p:spPr bwMode="auto">
            <a:xfrm>
              <a:off x="4077" y="1494"/>
              <a:ext cx="692" cy="475"/>
            </a:xfrm>
            <a:custGeom>
              <a:avLst/>
              <a:gdLst>
                <a:gd name="T0" fmla="*/ 9 w 692"/>
                <a:gd name="T1" fmla="*/ 0 h 475"/>
                <a:gd name="T2" fmla="*/ 29 w 692"/>
                <a:gd name="T3" fmla="*/ 93 h 475"/>
                <a:gd name="T4" fmla="*/ 9 w 692"/>
                <a:gd name="T5" fmla="*/ 261 h 475"/>
                <a:gd name="T6" fmla="*/ 42 w 692"/>
                <a:gd name="T7" fmla="*/ 341 h 475"/>
                <a:gd name="T8" fmla="*/ 96 w 692"/>
                <a:gd name="T9" fmla="*/ 368 h 475"/>
                <a:gd name="T10" fmla="*/ 377 w 692"/>
                <a:gd name="T11" fmla="*/ 442 h 475"/>
                <a:gd name="T12" fmla="*/ 505 w 692"/>
                <a:gd name="T13" fmla="*/ 475 h 475"/>
                <a:gd name="T14" fmla="*/ 652 w 692"/>
                <a:gd name="T15" fmla="*/ 435 h 475"/>
                <a:gd name="T16" fmla="*/ 692 w 692"/>
                <a:gd name="T17" fmla="*/ 368 h 475"/>
                <a:gd name="T18" fmla="*/ 659 w 692"/>
                <a:gd name="T19" fmla="*/ 267 h 475"/>
                <a:gd name="T20" fmla="*/ 538 w 692"/>
                <a:gd name="T21" fmla="*/ 207 h 475"/>
                <a:gd name="T22" fmla="*/ 511 w 692"/>
                <a:gd name="T23" fmla="*/ 200 h 475"/>
                <a:gd name="T24" fmla="*/ 444 w 692"/>
                <a:gd name="T25" fmla="*/ 194 h 475"/>
                <a:gd name="T26" fmla="*/ 324 w 692"/>
                <a:gd name="T27" fmla="*/ 154 h 475"/>
                <a:gd name="T28" fmla="*/ 277 w 692"/>
                <a:gd name="T29" fmla="*/ 113 h 475"/>
                <a:gd name="T30" fmla="*/ 223 w 692"/>
                <a:gd name="T31" fmla="*/ 87 h 475"/>
                <a:gd name="T32" fmla="*/ 136 w 692"/>
                <a:gd name="T33" fmla="*/ 40 h 475"/>
                <a:gd name="T34" fmla="*/ 69 w 692"/>
                <a:gd name="T35" fmla="*/ 0 h 475"/>
                <a:gd name="T36" fmla="*/ 29 w 692"/>
                <a:gd name="T37" fmla="*/ 13 h 475"/>
                <a:gd name="T38" fmla="*/ 9 w 692"/>
                <a:gd name="T39" fmla="*/ 26 h 475"/>
                <a:gd name="T40" fmla="*/ 9 w 692"/>
                <a:gd name="T41" fmla="*/ 0 h 47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92"/>
                <a:gd name="T64" fmla="*/ 0 h 475"/>
                <a:gd name="T65" fmla="*/ 692 w 692"/>
                <a:gd name="T66" fmla="*/ 475 h 47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92" h="475">
                  <a:moveTo>
                    <a:pt x="9" y="0"/>
                  </a:moveTo>
                  <a:cubicBezTo>
                    <a:pt x="19" y="30"/>
                    <a:pt x="29" y="93"/>
                    <a:pt x="29" y="93"/>
                  </a:cubicBezTo>
                  <a:cubicBezTo>
                    <a:pt x="19" y="149"/>
                    <a:pt x="14" y="204"/>
                    <a:pt x="9" y="261"/>
                  </a:cubicBezTo>
                  <a:cubicBezTo>
                    <a:pt x="14" y="299"/>
                    <a:pt x="6" y="328"/>
                    <a:pt x="42" y="341"/>
                  </a:cubicBezTo>
                  <a:cubicBezTo>
                    <a:pt x="89" y="384"/>
                    <a:pt x="0" y="306"/>
                    <a:pt x="96" y="368"/>
                  </a:cubicBezTo>
                  <a:cubicBezTo>
                    <a:pt x="175" y="419"/>
                    <a:pt x="287" y="429"/>
                    <a:pt x="377" y="442"/>
                  </a:cubicBezTo>
                  <a:cubicBezTo>
                    <a:pt x="419" y="455"/>
                    <a:pt x="462" y="466"/>
                    <a:pt x="505" y="475"/>
                  </a:cubicBezTo>
                  <a:cubicBezTo>
                    <a:pt x="579" y="466"/>
                    <a:pt x="589" y="457"/>
                    <a:pt x="652" y="435"/>
                  </a:cubicBezTo>
                  <a:cubicBezTo>
                    <a:pt x="676" y="409"/>
                    <a:pt x="680" y="402"/>
                    <a:pt x="692" y="368"/>
                  </a:cubicBezTo>
                  <a:cubicBezTo>
                    <a:pt x="687" y="331"/>
                    <a:pt x="685" y="295"/>
                    <a:pt x="659" y="267"/>
                  </a:cubicBezTo>
                  <a:cubicBezTo>
                    <a:pt x="638" y="207"/>
                    <a:pt x="597" y="214"/>
                    <a:pt x="538" y="207"/>
                  </a:cubicBezTo>
                  <a:cubicBezTo>
                    <a:pt x="529" y="205"/>
                    <a:pt x="520" y="201"/>
                    <a:pt x="511" y="200"/>
                  </a:cubicBezTo>
                  <a:cubicBezTo>
                    <a:pt x="489" y="197"/>
                    <a:pt x="466" y="198"/>
                    <a:pt x="444" y="194"/>
                  </a:cubicBezTo>
                  <a:cubicBezTo>
                    <a:pt x="404" y="186"/>
                    <a:pt x="363" y="166"/>
                    <a:pt x="324" y="154"/>
                  </a:cubicBezTo>
                  <a:cubicBezTo>
                    <a:pt x="306" y="136"/>
                    <a:pt x="302" y="122"/>
                    <a:pt x="277" y="113"/>
                  </a:cubicBezTo>
                  <a:cubicBezTo>
                    <a:pt x="260" y="97"/>
                    <a:pt x="245" y="94"/>
                    <a:pt x="223" y="87"/>
                  </a:cubicBezTo>
                  <a:cubicBezTo>
                    <a:pt x="201" y="63"/>
                    <a:pt x="168" y="49"/>
                    <a:pt x="136" y="40"/>
                  </a:cubicBezTo>
                  <a:cubicBezTo>
                    <a:pt x="122" y="25"/>
                    <a:pt x="89" y="6"/>
                    <a:pt x="69" y="0"/>
                  </a:cubicBezTo>
                  <a:cubicBezTo>
                    <a:pt x="62" y="2"/>
                    <a:pt x="36" y="10"/>
                    <a:pt x="29" y="13"/>
                  </a:cubicBezTo>
                  <a:cubicBezTo>
                    <a:pt x="22" y="17"/>
                    <a:pt x="16" y="30"/>
                    <a:pt x="9" y="26"/>
                  </a:cubicBezTo>
                  <a:cubicBezTo>
                    <a:pt x="2" y="21"/>
                    <a:pt x="9" y="9"/>
                    <a:pt x="9" y="0"/>
                  </a:cubicBezTo>
                  <a:close/>
                </a:path>
              </a:pathLst>
            </a:custGeom>
            <a:solidFill>
              <a:srgbClr val="00CC00"/>
            </a:solidFill>
            <a:ln w="9525" cap="flat" cmpd="sng">
              <a:solidFill>
                <a:schemeClr val="tx1"/>
              </a:solidFill>
              <a:prstDash val="solid"/>
              <a:round/>
              <a:headEnd/>
              <a:tailEnd/>
            </a:ln>
          </p:spPr>
          <p:txBody>
            <a:bodyPr/>
            <a:lstStyle/>
            <a:p>
              <a:endParaRPr lang="en-US"/>
            </a:p>
          </p:txBody>
        </p:sp>
      </p:grpSp>
      <p:sp>
        <p:nvSpPr>
          <p:cNvPr id="10248" name="Rectangle 9" descr="Graphic depicting reference data. There are five polygons that total 1000 acres."/>
          <p:cNvSpPr>
            <a:spLocks noChangeArrowheads="1"/>
          </p:cNvSpPr>
          <p:nvPr/>
        </p:nvSpPr>
        <p:spPr bwMode="auto">
          <a:xfrm>
            <a:off x="5173663" y="4449040"/>
            <a:ext cx="2557462" cy="1971675"/>
          </a:xfrm>
          <a:prstGeom prst="rect">
            <a:avLst/>
          </a:prstGeom>
          <a:solidFill>
            <a:srgbClr val="FFFFFF"/>
          </a:solidFill>
          <a:ln w="9525">
            <a:solidFill>
              <a:schemeClr val="tx1"/>
            </a:solidFill>
            <a:miter lim="800000"/>
            <a:headEnd/>
            <a:tailEnd/>
          </a:ln>
        </p:spPr>
        <p:txBody>
          <a:bodyPr wrap="none" anchor="ctr"/>
          <a:lstStyle/>
          <a:p>
            <a:endParaRPr lang="en-US">
              <a:solidFill>
                <a:schemeClr val="bg1"/>
              </a:solidFill>
            </a:endParaRPr>
          </a:p>
        </p:txBody>
      </p:sp>
      <p:grpSp>
        <p:nvGrpSpPr>
          <p:cNvPr id="10249" name="Group 88" descr="Graphic depicting classified map #2. There are five polygons that total 1000 acres. The polygons do not align very well with the reference data. However, using a non-site specific accuracy assessment, both classified map #1 and #2 would have the same level of accuracy."/>
          <p:cNvGrpSpPr>
            <a:grpSpLocks/>
          </p:cNvGrpSpPr>
          <p:nvPr/>
        </p:nvGrpSpPr>
        <p:grpSpPr bwMode="auto">
          <a:xfrm>
            <a:off x="5281613" y="4627563"/>
            <a:ext cx="2217737" cy="1698625"/>
            <a:chOff x="3327" y="2915"/>
            <a:chExt cx="1397" cy="1070"/>
          </a:xfrm>
        </p:grpSpPr>
        <p:sp>
          <p:nvSpPr>
            <p:cNvPr id="10259" name="Freeform 70"/>
            <p:cNvSpPr>
              <a:spLocks/>
            </p:cNvSpPr>
            <p:nvPr/>
          </p:nvSpPr>
          <p:spPr bwMode="auto">
            <a:xfrm>
              <a:off x="3556" y="3616"/>
              <a:ext cx="498" cy="369"/>
            </a:xfrm>
            <a:custGeom>
              <a:avLst/>
              <a:gdLst>
                <a:gd name="T0" fmla="*/ 56 w 498"/>
                <a:gd name="T1" fmla="*/ 235 h 369"/>
                <a:gd name="T2" fmla="*/ 30 w 498"/>
                <a:gd name="T3" fmla="*/ 201 h 369"/>
                <a:gd name="T4" fmla="*/ 16 w 498"/>
                <a:gd name="T5" fmla="*/ 161 h 369"/>
                <a:gd name="T6" fmla="*/ 50 w 498"/>
                <a:gd name="T7" fmla="*/ 34 h 369"/>
                <a:gd name="T8" fmla="*/ 83 w 498"/>
                <a:gd name="T9" fmla="*/ 14 h 369"/>
                <a:gd name="T10" fmla="*/ 123 w 498"/>
                <a:gd name="T11" fmla="*/ 0 h 369"/>
                <a:gd name="T12" fmla="*/ 418 w 498"/>
                <a:gd name="T13" fmla="*/ 20 h 369"/>
                <a:gd name="T14" fmla="*/ 498 w 498"/>
                <a:gd name="T15" fmla="*/ 94 h 369"/>
                <a:gd name="T16" fmla="*/ 472 w 498"/>
                <a:gd name="T17" fmla="*/ 215 h 369"/>
                <a:gd name="T18" fmla="*/ 458 w 498"/>
                <a:gd name="T19" fmla="*/ 228 h 369"/>
                <a:gd name="T20" fmla="*/ 445 w 498"/>
                <a:gd name="T21" fmla="*/ 248 h 369"/>
                <a:gd name="T22" fmla="*/ 425 w 498"/>
                <a:gd name="T23" fmla="*/ 282 h 369"/>
                <a:gd name="T24" fmla="*/ 378 w 498"/>
                <a:gd name="T25" fmla="*/ 355 h 369"/>
                <a:gd name="T26" fmla="*/ 338 w 498"/>
                <a:gd name="T27" fmla="*/ 369 h 369"/>
                <a:gd name="T28" fmla="*/ 164 w 498"/>
                <a:gd name="T29" fmla="*/ 348 h 369"/>
                <a:gd name="T30" fmla="*/ 130 w 498"/>
                <a:gd name="T31" fmla="*/ 322 h 369"/>
                <a:gd name="T32" fmla="*/ 123 w 498"/>
                <a:gd name="T33" fmla="*/ 302 h 369"/>
                <a:gd name="T34" fmla="*/ 110 w 498"/>
                <a:gd name="T35" fmla="*/ 288 h 369"/>
                <a:gd name="T36" fmla="*/ 56 w 498"/>
                <a:gd name="T37" fmla="*/ 235 h 3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8"/>
                <a:gd name="T58" fmla="*/ 0 h 369"/>
                <a:gd name="T59" fmla="*/ 498 w 498"/>
                <a:gd name="T60" fmla="*/ 369 h 3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8" h="369">
                  <a:moveTo>
                    <a:pt x="56" y="235"/>
                  </a:moveTo>
                  <a:cubicBezTo>
                    <a:pt x="45" y="224"/>
                    <a:pt x="37" y="216"/>
                    <a:pt x="30" y="201"/>
                  </a:cubicBezTo>
                  <a:cubicBezTo>
                    <a:pt x="24" y="188"/>
                    <a:pt x="16" y="161"/>
                    <a:pt x="16" y="161"/>
                  </a:cubicBezTo>
                  <a:cubicBezTo>
                    <a:pt x="10" y="120"/>
                    <a:pt x="0" y="49"/>
                    <a:pt x="50" y="34"/>
                  </a:cubicBezTo>
                  <a:cubicBezTo>
                    <a:pt x="69" y="14"/>
                    <a:pt x="56" y="23"/>
                    <a:pt x="83" y="14"/>
                  </a:cubicBezTo>
                  <a:cubicBezTo>
                    <a:pt x="96" y="10"/>
                    <a:pt x="123" y="0"/>
                    <a:pt x="123" y="0"/>
                  </a:cubicBezTo>
                  <a:cubicBezTo>
                    <a:pt x="225" y="9"/>
                    <a:pt x="312" y="16"/>
                    <a:pt x="418" y="20"/>
                  </a:cubicBezTo>
                  <a:cubicBezTo>
                    <a:pt x="449" y="42"/>
                    <a:pt x="477" y="62"/>
                    <a:pt x="498" y="94"/>
                  </a:cubicBezTo>
                  <a:cubicBezTo>
                    <a:pt x="494" y="130"/>
                    <a:pt x="492" y="181"/>
                    <a:pt x="472" y="215"/>
                  </a:cubicBezTo>
                  <a:cubicBezTo>
                    <a:pt x="469" y="220"/>
                    <a:pt x="462" y="223"/>
                    <a:pt x="458" y="228"/>
                  </a:cubicBezTo>
                  <a:cubicBezTo>
                    <a:pt x="453" y="234"/>
                    <a:pt x="449" y="241"/>
                    <a:pt x="445" y="248"/>
                  </a:cubicBezTo>
                  <a:cubicBezTo>
                    <a:pt x="427" y="283"/>
                    <a:pt x="450" y="255"/>
                    <a:pt x="425" y="282"/>
                  </a:cubicBezTo>
                  <a:cubicBezTo>
                    <a:pt x="414" y="312"/>
                    <a:pt x="410" y="341"/>
                    <a:pt x="378" y="355"/>
                  </a:cubicBezTo>
                  <a:cubicBezTo>
                    <a:pt x="365" y="361"/>
                    <a:pt x="338" y="369"/>
                    <a:pt x="338" y="369"/>
                  </a:cubicBezTo>
                  <a:cubicBezTo>
                    <a:pt x="272" y="365"/>
                    <a:pt x="223" y="369"/>
                    <a:pt x="164" y="348"/>
                  </a:cubicBezTo>
                  <a:cubicBezTo>
                    <a:pt x="154" y="338"/>
                    <a:pt x="139" y="333"/>
                    <a:pt x="130" y="322"/>
                  </a:cubicBezTo>
                  <a:cubicBezTo>
                    <a:pt x="126" y="317"/>
                    <a:pt x="127" y="308"/>
                    <a:pt x="123" y="302"/>
                  </a:cubicBezTo>
                  <a:cubicBezTo>
                    <a:pt x="120" y="297"/>
                    <a:pt x="114" y="293"/>
                    <a:pt x="110" y="288"/>
                  </a:cubicBezTo>
                  <a:cubicBezTo>
                    <a:pt x="96" y="248"/>
                    <a:pt x="72" y="264"/>
                    <a:pt x="56" y="235"/>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60" name="Freeform 71"/>
            <p:cNvSpPr>
              <a:spLocks/>
            </p:cNvSpPr>
            <p:nvPr/>
          </p:nvSpPr>
          <p:spPr bwMode="auto">
            <a:xfrm>
              <a:off x="3327" y="2946"/>
              <a:ext cx="159" cy="221"/>
            </a:xfrm>
            <a:custGeom>
              <a:avLst/>
              <a:gdLst>
                <a:gd name="T0" fmla="*/ 5 w 159"/>
                <a:gd name="T1" fmla="*/ 122 h 181"/>
                <a:gd name="T2" fmla="*/ 11 w 159"/>
                <a:gd name="T3" fmla="*/ 85 h 181"/>
                <a:gd name="T4" fmla="*/ 51 w 159"/>
                <a:gd name="T5" fmla="*/ 60 h 181"/>
                <a:gd name="T6" fmla="*/ 98 w 159"/>
                <a:gd name="T7" fmla="*/ 0 h 181"/>
                <a:gd name="T8" fmla="*/ 145 w 159"/>
                <a:gd name="T9" fmla="*/ 73 h 181"/>
                <a:gd name="T10" fmla="*/ 159 w 159"/>
                <a:gd name="T11" fmla="*/ 147 h 181"/>
                <a:gd name="T12" fmla="*/ 78 w 159"/>
                <a:gd name="T13" fmla="*/ 330 h 181"/>
                <a:gd name="T14" fmla="*/ 11 w 159"/>
                <a:gd name="T15" fmla="*/ 244 h 181"/>
                <a:gd name="T16" fmla="*/ 11 w 159"/>
                <a:gd name="T17" fmla="*/ 158 h 181"/>
                <a:gd name="T18" fmla="*/ 25 w 159"/>
                <a:gd name="T19" fmla="*/ 133 h 181"/>
                <a:gd name="T20" fmla="*/ 5 w 159"/>
                <a:gd name="T21" fmla="*/ 122 h 1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9"/>
                <a:gd name="T34" fmla="*/ 0 h 181"/>
                <a:gd name="T35" fmla="*/ 159 w 159"/>
                <a:gd name="T36" fmla="*/ 181 h 1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9" h="181">
                  <a:moveTo>
                    <a:pt x="5" y="67"/>
                  </a:moveTo>
                  <a:cubicBezTo>
                    <a:pt x="7" y="60"/>
                    <a:pt x="5" y="51"/>
                    <a:pt x="11" y="47"/>
                  </a:cubicBezTo>
                  <a:cubicBezTo>
                    <a:pt x="22" y="39"/>
                    <a:pt x="51" y="33"/>
                    <a:pt x="51" y="33"/>
                  </a:cubicBezTo>
                  <a:cubicBezTo>
                    <a:pt x="68" y="17"/>
                    <a:pt x="75" y="7"/>
                    <a:pt x="98" y="0"/>
                  </a:cubicBezTo>
                  <a:cubicBezTo>
                    <a:pt x="130" y="7"/>
                    <a:pt x="135" y="10"/>
                    <a:pt x="145" y="40"/>
                  </a:cubicBezTo>
                  <a:cubicBezTo>
                    <a:pt x="149" y="53"/>
                    <a:pt x="159" y="80"/>
                    <a:pt x="159" y="80"/>
                  </a:cubicBezTo>
                  <a:cubicBezTo>
                    <a:pt x="150" y="156"/>
                    <a:pt x="148" y="163"/>
                    <a:pt x="78" y="181"/>
                  </a:cubicBezTo>
                  <a:cubicBezTo>
                    <a:pt x="49" y="171"/>
                    <a:pt x="33" y="155"/>
                    <a:pt x="11" y="134"/>
                  </a:cubicBezTo>
                  <a:cubicBezTo>
                    <a:pt x="5" y="114"/>
                    <a:pt x="0" y="109"/>
                    <a:pt x="11" y="87"/>
                  </a:cubicBezTo>
                  <a:cubicBezTo>
                    <a:pt x="14" y="81"/>
                    <a:pt x="27" y="79"/>
                    <a:pt x="25" y="73"/>
                  </a:cubicBezTo>
                  <a:cubicBezTo>
                    <a:pt x="23" y="66"/>
                    <a:pt x="12" y="69"/>
                    <a:pt x="5" y="67"/>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61" name="Freeform 72"/>
            <p:cNvSpPr>
              <a:spLocks/>
            </p:cNvSpPr>
            <p:nvPr/>
          </p:nvSpPr>
          <p:spPr bwMode="auto">
            <a:xfrm>
              <a:off x="4267" y="3502"/>
              <a:ext cx="328" cy="456"/>
            </a:xfrm>
            <a:custGeom>
              <a:avLst/>
              <a:gdLst>
                <a:gd name="T0" fmla="*/ 43 w 328"/>
                <a:gd name="T1" fmla="*/ 248 h 456"/>
                <a:gd name="T2" fmla="*/ 76 w 328"/>
                <a:gd name="T3" fmla="*/ 0 h 456"/>
                <a:gd name="T4" fmla="*/ 291 w 328"/>
                <a:gd name="T5" fmla="*/ 7 h 456"/>
                <a:gd name="T6" fmla="*/ 318 w 328"/>
                <a:gd name="T7" fmla="*/ 67 h 456"/>
                <a:gd name="T8" fmla="*/ 264 w 328"/>
                <a:gd name="T9" fmla="*/ 148 h 456"/>
                <a:gd name="T10" fmla="*/ 277 w 328"/>
                <a:gd name="T11" fmla="*/ 322 h 456"/>
                <a:gd name="T12" fmla="*/ 264 w 328"/>
                <a:gd name="T13" fmla="*/ 415 h 456"/>
                <a:gd name="T14" fmla="*/ 237 w 328"/>
                <a:gd name="T15" fmla="*/ 442 h 456"/>
                <a:gd name="T16" fmla="*/ 197 w 328"/>
                <a:gd name="T17" fmla="*/ 456 h 456"/>
                <a:gd name="T18" fmla="*/ 123 w 328"/>
                <a:gd name="T19" fmla="*/ 429 h 456"/>
                <a:gd name="T20" fmla="*/ 83 w 328"/>
                <a:gd name="T21" fmla="*/ 382 h 456"/>
                <a:gd name="T22" fmla="*/ 63 w 328"/>
                <a:gd name="T23" fmla="*/ 322 h 456"/>
                <a:gd name="T24" fmla="*/ 43 w 328"/>
                <a:gd name="T25" fmla="*/ 248 h 4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8"/>
                <a:gd name="T40" fmla="*/ 0 h 456"/>
                <a:gd name="T41" fmla="*/ 328 w 328"/>
                <a:gd name="T42" fmla="*/ 456 h 4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8" h="456">
                  <a:moveTo>
                    <a:pt x="43" y="248"/>
                  </a:moveTo>
                  <a:cubicBezTo>
                    <a:pt x="40" y="196"/>
                    <a:pt x="0" y="27"/>
                    <a:pt x="76" y="0"/>
                  </a:cubicBezTo>
                  <a:cubicBezTo>
                    <a:pt x="260" y="15"/>
                    <a:pt x="188" y="22"/>
                    <a:pt x="291" y="7"/>
                  </a:cubicBezTo>
                  <a:cubicBezTo>
                    <a:pt x="324" y="19"/>
                    <a:pt x="328" y="32"/>
                    <a:pt x="318" y="67"/>
                  </a:cubicBezTo>
                  <a:cubicBezTo>
                    <a:pt x="306" y="109"/>
                    <a:pt x="292" y="118"/>
                    <a:pt x="264" y="148"/>
                  </a:cubicBezTo>
                  <a:cubicBezTo>
                    <a:pt x="244" y="205"/>
                    <a:pt x="264" y="265"/>
                    <a:pt x="277" y="322"/>
                  </a:cubicBezTo>
                  <a:cubicBezTo>
                    <a:pt x="276" y="332"/>
                    <a:pt x="277" y="392"/>
                    <a:pt x="264" y="415"/>
                  </a:cubicBezTo>
                  <a:cubicBezTo>
                    <a:pt x="262" y="418"/>
                    <a:pt x="240" y="440"/>
                    <a:pt x="237" y="442"/>
                  </a:cubicBezTo>
                  <a:cubicBezTo>
                    <a:pt x="224" y="448"/>
                    <a:pt x="197" y="456"/>
                    <a:pt x="197" y="456"/>
                  </a:cubicBezTo>
                  <a:cubicBezTo>
                    <a:pt x="170" y="450"/>
                    <a:pt x="145" y="447"/>
                    <a:pt x="123" y="429"/>
                  </a:cubicBezTo>
                  <a:cubicBezTo>
                    <a:pt x="107" y="416"/>
                    <a:pt x="98" y="396"/>
                    <a:pt x="83" y="382"/>
                  </a:cubicBezTo>
                  <a:cubicBezTo>
                    <a:pt x="76" y="362"/>
                    <a:pt x="70" y="342"/>
                    <a:pt x="63" y="322"/>
                  </a:cubicBezTo>
                  <a:cubicBezTo>
                    <a:pt x="55" y="255"/>
                    <a:pt x="70" y="275"/>
                    <a:pt x="43" y="248"/>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62" name="Freeform 73"/>
            <p:cNvSpPr>
              <a:spLocks/>
            </p:cNvSpPr>
            <p:nvPr/>
          </p:nvSpPr>
          <p:spPr bwMode="auto">
            <a:xfrm>
              <a:off x="3607" y="2943"/>
              <a:ext cx="336" cy="550"/>
            </a:xfrm>
            <a:custGeom>
              <a:avLst/>
              <a:gdLst>
                <a:gd name="T0" fmla="*/ 7 w 336"/>
                <a:gd name="T1" fmla="*/ 147 h 550"/>
                <a:gd name="T2" fmla="*/ 47 w 336"/>
                <a:gd name="T3" fmla="*/ 20 h 550"/>
                <a:gd name="T4" fmla="*/ 107 w 336"/>
                <a:gd name="T5" fmla="*/ 0 h 550"/>
                <a:gd name="T6" fmla="*/ 187 w 336"/>
                <a:gd name="T7" fmla="*/ 6 h 550"/>
                <a:gd name="T8" fmla="*/ 221 w 336"/>
                <a:gd name="T9" fmla="*/ 60 h 550"/>
                <a:gd name="T10" fmla="*/ 261 w 336"/>
                <a:gd name="T11" fmla="*/ 107 h 550"/>
                <a:gd name="T12" fmla="*/ 295 w 336"/>
                <a:gd name="T13" fmla="*/ 214 h 550"/>
                <a:gd name="T14" fmla="*/ 315 w 336"/>
                <a:gd name="T15" fmla="*/ 375 h 550"/>
                <a:gd name="T16" fmla="*/ 275 w 336"/>
                <a:gd name="T17" fmla="*/ 509 h 550"/>
                <a:gd name="T18" fmla="*/ 261 w 336"/>
                <a:gd name="T19" fmla="*/ 522 h 550"/>
                <a:gd name="T20" fmla="*/ 254 w 336"/>
                <a:gd name="T21" fmla="*/ 542 h 550"/>
                <a:gd name="T22" fmla="*/ 120 w 336"/>
                <a:gd name="T23" fmla="*/ 509 h 550"/>
                <a:gd name="T24" fmla="*/ 53 w 336"/>
                <a:gd name="T25" fmla="*/ 435 h 550"/>
                <a:gd name="T26" fmla="*/ 0 w 336"/>
                <a:gd name="T27" fmla="*/ 234 h 550"/>
                <a:gd name="T28" fmla="*/ 7 w 336"/>
                <a:gd name="T29" fmla="*/ 147 h 5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6"/>
                <a:gd name="T46" fmla="*/ 0 h 550"/>
                <a:gd name="T47" fmla="*/ 336 w 336"/>
                <a:gd name="T48" fmla="*/ 550 h 5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6" h="550">
                  <a:moveTo>
                    <a:pt x="7" y="147"/>
                  </a:moveTo>
                  <a:cubicBezTo>
                    <a:pt x="10" y="123"/>
                    <a:pt x="19" y="34"/>
                    <a:pt x="47" y="20"/>
                  </a:cubicBezTo>
                  <a:cubicBezTo>
                    <a:pt x="59" y="14"/>
                    <a:pt x="91" y="5"/>
                    <a:pt x="107" y="0"/>
                  </a:cubicBezTo>
                  <a:cubicBezTo>
                    <a:pt x="134" y="2"/>
                    <a:pt x="161" y="0"/>
                    <a:pt x="187" y="6"/>
                  </a:cubicBezTo>
                  <a:cubicBezTo>
                    <a:pt x="206" y="10"/>
                    <a:pt x="214" y="46"/>
                    <a:pt x="221" y="60"/>
                  </a:cubicBezTo>
                  <a:cubicBezTo>
                    <a:pt x="231" y="79"/>
                    <a:pt x="247" y="92"/>
                    <a:pt x="261" y="107"/>
                  </a:cubicBezTo>
                  <a:cubicBezTo>
                    <a:pt x="273" y="142"/>
                    <a:pt x="286" y="178"/>
                    <a:pt x="295" y="214"/>
                  </a:cubicBezTo>
                  <a:cubicBezTo>
                    <a:pt x="299" y="272"/>
                    <a:pt x="305" y="319"/>
                    <a:pt x="315" y="375"/>
                  </a:cubicBezTo>
                  <a:cubicBezTo>
                    <a:pt x="310" y="453"/>
                    <a:pt x="336" y="488"/>
                    <a:pt x="275" y="509"/>
                  </a:cubicBezTo>
                  <a:cubicBezTo>
                    <a:pt x="270" y="513"/>
                    <a:pt x="264" y="517"/>
                    <a:pt x="261" y="522"/>
                  </a:cubicBezTo>
                  <a:cubicBezTo>
                    <a:pt x="257" y="528"/>
                    <a:pt x="261" y="540"/>
                    <a:pt x="254" y="542"/>
                  </a:cubicBezTo>
                  <a:cubicBezTo>
                    <a:pt x="222" y="550"/>
                    <a:pt x="154" y="519"/>
                    <a:pt x="120" y="509"/>
                  </a:cubicBezTo>
                  <a:cubicBezTo>
                    <a:pt x="97" y="484"/>
                    <a:pt x="78" y="458"/>
                    <a:pt x="53" y="435"/>
                  </a:cubicBezTo>
                  <a:cubicBezTo>
                    <a:pt x="33" y="368"/>
                    <a:pt x="14" y="302"/>
                    <a:pt x="0" y="234"/>
                  </a:cubicBezTo>
                  <a:cubicBezTo>
                    <a:pt x="7" y="156"/>
                    <a:pt x="7" y="185"/>
                    <a:pt x="7" y="147"/>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63" name="Freeform 74"/>
            <p:cNvSpPr>
              <a:spLocks/>
            </p:cNvSpPr>
            <p:nvPr/>
          </p:nvSpPr>
          <p:spPr bwMode="auto">
            <a:xfrm>
              <a:off x="4032" y="2915"/>
              <a:ext cx="692" cy="475"/>
            </a:xfrm>
            <a:custGeom>
              <a:avLst/>
              <a:gdLst>
                <a:gd name="T0" fmla="*/ 9 w 692"/>
                <a:gd name="T1" fmla="*/ 0 h 475"/>
                <a:gd name="T2" fmla="*/ 29 w 692"/>
                <a:gd name="T3" fmla="*/ 93 h 475"/>
                <a:gd name="T4" fmla="*/ 9 w 692"/>
                <a:gd name="T5" fmla="*/ 261 h 475"/>
                <a:gd name="T6" fmla="*/ 42 w 692"/>
                <a:gd name="T7" fmla="*/ 341 h 475"/>
                <a:gd name="T8" fmla="*/ 96 w 692"/>
                <a:gd name="T9" fmla="*/ 368 h 475"/>
                <a:gd name="T10" fmla="*/ 377 w 692"/>
                <a:gd name="T11" fmla="*/ 442 h 475"/>
                <a:gd name="T12" fmla="*/ 505 w 692"/>
                <a:gd name="T13" fmla="*/ 475 h 475"/>
                <a:gd name="T14" fmla="*/ 652 w 692"/>
                <a:gd name="T15" fmla="*/ 435 h 475"/>
                <a:gd name="T16" fmla="*/ 692 w 692"/>
                <a:gd name="T17" fmla="*/ 368 h 475"/>
                <a:gd name="T18" fmla="*/ 659 w 692"/>
                <a:gd name="T19" fmla="*/ 267 h 475"/>
                <a:gd name="T20" fmla="*/ 538 w 692"/>
                <a:gd name="T21" fmla="*/ 207 h 475"/>
                <a:gd name="T22" fmla="*/ 511 w 692"/>
                <a:gd name="T23" fmla="*/ 200 h 475"/>
                <a:gd name="T24" fmla="*/ 444 w 692"/>
                <a:gd name="T25" fmla="*/ 194 h 475"/>
                <a:gd name="T26" fmla="*/ 324 w 692"/>
                <a:gd name="T27" fmla="*/ 154 h 475"/>
                <a:gd name="T28" fmla="*/ 277 w 692"/>
                <a:gd name="T29" fmla="*/ 113 h 475"/>
                <a:gd name="T30" fmla="*/ 223 w 692"/>
                <a:gd name="T31" fmla="*/ 87 h 475"/>
                <a:gd name="T32" fmla="*/ 136 w 692"/>
                <a:gd name="T33" fmla="*/ 40 h 475"/>
                <a:gd name="T34" fmla="*/ 69 w 692"/>
                <a:gd name="T35" fmla="*/ 0 h 475"/>
                <a:gd name="T36" fmla="*/ 29 w 692"/>
                <a:gd name="T37" fmla="*/ 13 h 475"/>
                <a:gd name="T38" fmla="*/ 9 w 692"/>
                <a:gd name="T39" fmla="*/ 26 h 475"/>
                <a:gd name="T40" fmla="*/ 9 w 692"/>
                <a:gd name="T41" fmla="*/ 0 h 47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92"/>
                <a:gd name="T64" fmla="*/ 0 h 475"/>
                <a:gd name="T65" fmla="*/ 692 w 692"/>
                <a:gd name="T66" fmla="*/ 475 h 47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92" h="475">
                  <a:moveTo>
                    <a:pt x="9" y="0"/>
                  </a:moveTo>
                  <a:cubicBezTo>
                    <a:pt x="19" y="30"/>
                    <a:pt x="29" y="93"/>
                    <a:pt x="29" y="93"/>
                  </a:cubicBezTo>
                  <a:cubicBezTo>
                    <a:pt x="19" y="149"/>
                    <a:pt x="14" y="204"/>
                    <a:pt x="9" y="261"/>
                  </a:cubicBezTo>
                  <a:cubicBezTo>
                    <a:pt x="14" y="299"/>
                    <a:pt x="6" y="328"/>
                    <a:pt x="42" y="341"/>
                  </a:cubicBezTo>
                  <a:cubicBezTo>
                    <a:pt x="89" y="384"/>
                    <a:pt x="0" y="306"/>
                    <a:pt x="96" y="368"/>
                  </a:cubicBezTo>
                  <a:cubicBezTo>
                    <a:pt x="175" y="419"/>
                    <a:pt x="287" y="429"/>
                    <a:pt x="377" y="442"/>
                  </a:cubicBezTo>
                  <a:cubicBezTo>
                    <a:pt x="419" y="455"/>
                    <a:pt x="462" y="466"/>
                    <a:pt x="505" y="475"/>
                  </a:cubicBezTo>
                  <a:cubicBezTo>
                    <a:pt x="579" y="466"/>
                    <a:pt x="589" y="457"/>
                    <a:pt x="652" y="435"/>
                  </a:cubicBezTo>
                  <a:cubicBezTo>
                    <a:pt x="676" y="409"/>
                    <a:pt x="680" y="402"/>
                    <a:pt x="692" y="368"/>
                  </a:cubicBezTo>
                  <a:cubicBezTo>
                    <a:pt x="687" y="331"/>
                    <a:pt x="685" y="295"/>
                    <a:pt x="659" y="267"/>
                  </a:cubicBezTo>
                  <a:cubicBezTo>
                    <a:pt x="638" y="207"/>
                    <a:pt x="597" y="214"/>
                    <a:pt x="538" y="207"/>
                  </a:cubicBezTo>
                  <a:cubicBezTo>
                    <a:pt x="529" y="205"/>
                    <a:pt x="520" y="201"/>
                    <a:pt x="511" y="200"/>
                  </a:cubicBezTo>
                  <a:cubicBezTo>
                    <a:pt x="489" y="197"/>
                    <a:pt x="466" y="198"/>
                    <a:pt x="444" y="194"/>
                  </a:cubicBezTo>
                  <a:cubicBezTo>
                    <a:pt x="404" y="186"/>
                    <a:pt x="363" y="166"/>
                    <a:pt x="324" y="154"/>
                  </a:cubicBezTo>
                  <a:cubicBezTo>
                    <a:pt x="306" y="136"/>
                    <a:pt x="302" y="122"/>
                    <a:pt x="277" y="113"/>
                  </a:cubicBezTo>
                  <a:cubicBezTo>
                    <a:pt x="260" y="97"/>
                    <a:pt x="245" y="94"/>
                    <a:pt x="223" y="87"/>
                  </a:cubicBezTo>
                  <a:cubicBezTo>
                    <a:pt x="201" y="63"/>
                    <a:pt x="168" y="49"/>
                    <a:pt x="136" y="40"/>
                  </a:cubicBezTo>
                  <a:cubicBezTo>
                    <a:pt x="122" y="25"/>
                    <a:pt x="89" y="6"/>
                    <a:pt x="69" y="0"/>
                  </a:cubicBezTo>
                  <a:cubicBezTo>
                    <a:pt x="62" y="2"/>
                    <a:pt x="36" y="10"/>
                    <a:pt x="29" y="13"/>
                  </a:cubicBezTo>
                  <a:cubicBezTo>
                    <a:pt x="22" y="17"/>
                    <a:pt x="16" y="30"/>
                    <a:pt x="9" y="26"/>
                  </a:cubicBezTo>
                  <a:cubicBezTo>
                    <a:pt x="2" y="21"/>
                    <a:pt x="9" y="9"/>
                    <a:pt x="9" y="0"/>
                  </a:cubicBezTo>
                  <a:close/>
                </a:path>
              </a:pathLst>
            </a:custGeom>
            <a:solidFill>
              <a:srgbClr val="00CC00"/>
            </a:solidFill>
            <a:ln w="9525" cap="flat" cmpd="sng">
              <a:solidFill>
                <a:schemeClr val="tx1"/>
              </a:solidFill>
              <a:prstDash val="solid"/>
              <a:round/>
              <a:headEnd/>
              <a:tailEnd/>
            </a:ln>
          </p:spPr>
          <p:txBody>
            <a:bodyPr/>
            <a:lstStyle/>
            <a:p>
              <a:endParaRPr lang="en-US"/>
            </a:p>
          </p:txBody>
        </p:sp>
      </p:grpSp>
      <p:sp>
        <p:nvSpPr>
          <p:cNvPr id="10250" name="Text Box 80"/>
          <p:cNvSpPr txBox="1">
            <a:spLocks noChangeArrowheads="1"/>
          </p:cNvSpPr>
          <p:nvPr/>
        </p:nvSpPr>
        <p:spPr bwMode="auto">
          <a:xfrm>
            <a:off x="5391150" y="3344863"/>
            <a:ext cx="2209259" cy="338554"/>
          </a:xfrm>
          <a:prstGeom prst="rect">
            <a:avLst/>
          </a:prstGeom>
          <a:noFill/>
          <a:ln w="9525">
            <a:noFill/>
            <a:miter lim="800000"/>
            <a:headEnd/>
            <a:tailEnd/>
          </a:ln>
        </p:spPr>
        <p:txBody>
          <a:bodyPr wrap="none">
            <a:spAutoFit/>
          </a:bodyPr>
          <a:lstStyle/>
          <a:p>
            <a:r>
              <a:rPr lang="en-US" sz="1600" dirty="0"/>
              <a:t>Change = 1,200 acres</a:t>
            </a:r>
          </a:p>
        </p:txBody>
      </p:sp>
      <p:sp>
        <p:nvSpPr>
          <p:cNvPr id="10251" name="Text Box 81"/>
          <p:cNvSpPr txBox="1">
            <a:spLocks noChangeArrowheads="1"/>
          </p:cNvSpPr>
          <p:nvPr/>
        </p:nvSpPr>
        <p:spPr bwMode="auto">
          <a:xfrm>
            <a:off x="5422900" y="6427065"/>
            <a:ext cx="2209259" cy="338554"/>
          </a:xfrm>
          <a:prstGeom prst="rect">
            <a:avLst/>
          </a:prstGeom>
          <a:noFill/>
          <a:ln w="9525">
            <a:noFill/>
            <a:miter lim="800000"/>
            <a:headEnd/>
            <a:tailEnd/>
          </a:ln>
        </p:spPr>
        <p:txBody>
          <a:bodyPr wrap="none">
            <a:spAutoFit/>
          </a:bodyPr>
          <a:lstStyle/>
          <a:p>
            <a:r>
              <a:rPr lang="en-US" sz="1600" dirty="0"/>
              <a:t>Change = 1,200 acres</a:t>
            </a:r>
          </a:p>
        </p:txBody>
      </p:sp>
      <p:sp>
        <p:nvSpPr>
          <p:cNvPr id="10252" name="Rectangle 4" descr="Graphic depicting reference data. There are five polygons that total 1000 acres."/>
          <p:cNvSpPr>
            <a:spLocks noChangeArrowheads="1"/>
          </p:cNvSpPr>
          <p:nvPr/>
        </p:nvSpPr>
        <p:spPr bwMode="auto">
          <a:xfrm>
            <a:off x="1101725" y="2535238"/>
            <a:ext cx="2557463" cy="1985962"/>
          </a:xfrm>
          <a:prstGeom prst="rect">
            <a:avLst/>
          </a:prstGeom>
          <a:solidFill>
            <a:srgbClr val="FFFFFF"/>
          </a:solidFill>
          <a:ln w="9525">
            <a:solidFill>
              <a:schemeClr val="tx1"/>
            </a:solidFill>
            <a:miter lim="800000"/>
            <a:headEnd/>
            <a:tailEnd/>
          </a:ln>
        </p:spPr>
        <p:txBody>
          <a:bodyPr wrap="none" anchor="ctr"/>
          <a:lstStyle/>
          <a:p>
            <a:endParaRPr lang="en-US">
              <a:solidFill>
                <a:schemeClr val="bg1"/>
              </a:solidFill>
            </a:endParaRPr>
          </a:p>
        </p:txBody>
      </p:sp>
      <p:grpSp>
        <p:nvGrpSpPr>
          <p:cNvPr id="10253" name="Group 87"/>
          <p:cNvGrpSpPr>
            <a:grpSpLocks/>
          </p:cNvGrpSpPr>
          <p:nvPr/>
        </p:nvGrpSpPr>
        <p:grpSpPr bwMode="auto">
          <a:xfrm>
            <a:off x="1158875" y="2638425"/>
            <a:ext cx="2368550" cy="1773238"/>
            <a:chOff x="730" y="1662"/>
            <a:chExt cx="1492" cy="1117"/>
          </a:xfrm>
        </p:grpSpPr>
        <p:sp>
          <p:nvSpPr>
            <p:cNvPr id="10254" name="Freeform 10"/>
            <p:cNvSpPr>
              <a:spLocks/>
            </p:cNvSpPr>
            <p:nvPr/>
          </p:nvSpPr>
          <p:spPr bwMode="auto">
            <a:xfrm>
              <a:off x="730" y="1662"/>
              <a:ext cx="571" cy="371"/>
            </a:xfrm>
            <a:custGeom>
              <a:avLst/>
              <a:gdLst>
                <a:gd name="T0" fmla="*/ 52 w 687"/>
                <a:gd name="T1" fmla="*/ 12 h 450"/>
                <a:gd name="T2" fmla="*/ 339 w 687"/>
                <a:gd name="T3" fmla="*/ 12 h 450"/>
                <a:gd name="T4" fmla="*/ 382 w 687"/>
                <a:gd name="T5" fmla="*/ 82 h 450"/>
                <a:gd name="T6" fmla="*/ 315 w 687"/>
                <a:gd name="T7" fmla="*/ 134 h 450"/>
                <a:gd name="T8" fmla="*/ 311 w 687"/>
                <a:gd name="T9" fmla="*/ 227 h 450"/>
                <a:gd name="T10" fmla="*/ 244 w 687"/>
                <a:gd name="T11" fmla="*/ 246 h 450"/>
                <a:gd name="T12" fmla="*/ 200 w 687"/>
                <a:gd name="T13" fmla="*/ 213 h 450"/>
                <a:gd name="T14" fmla="*/ 129 w 687"/>
                <a:gd name="T15" fmla="*/ 251 h 450"/>
                <a:gd name="T16" fmla="*/ 57 w 687"/>
                <a:gd name="T17" fmla="*/ 222 h 450"/>
                <a:gd name="T18" fmla="*/ 32 w 687"/>
                <a:gd name="T19" fmla="*/ 148 h 450"/>
                <a:gd name="T20" fmla="*/ 28 w 687"/>
                <a:gd name="T21" fmla="*/ 68 h 450"/>
                <a:gd name="T22" fmla="*/ 52 w 687"/>
                <a:gd name="T23" fmla="*/ 12 h 4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87"/>
                <a:gd name="T37" fmla="*/ 0 h 450"/>
                <a:gd name="T38" fmla="*/ 687 w 687"/>
                <a:gd name="T39" fmla="*/ 450 h 4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87" h="450">
                  <a:moveTo>
                    <a:pt x="90" y="21"/>
                  </a:moveTo>
                  <a:cubicBezTo>
                    <a:pt x="180" y="4"/>
                    <a:pt x="495" y="0"/>
                    <a:pt x="591" y="21"/>
                  </a:cubicBezTo>
                  <a:cubicBezTo>
                    <a:pt x="687" y="42"/>
                    <a:pt x="673" y="110"/>
                    <a:pt x="666" y="146"/>
                  </a:cubicBezTo>
                  <a:cubicBezTo>
                    <a:pt x="659" y="182"/>
                    <a:pt x="570" y="195"/>
                    <a:pt x="549" y="238"/>
                  </a:cubicBezTo>
                  <a:cubicBezTo>
                    <a:pt x="528" y="281"/>
                    <a:pt x="562" y="372"/>
                    <a:pt x="541" y="405"/>
                  </a:cubicBezTo>
                  <a:cubicBezTo>
                    <a:pt x="520" y="438"/>
                    <a:pt x="456" y="442"/>
                    <a:pt x="424" y="438"/>
                  </a:cubicBezTo>
                  <a:cubicBezTo>
                    <a:pt x="392" y="434"/>
                    <a:pt x="382" y="379"/>
                    <a:pt x="349" y="380"/>
                  </a:cubicBezTo>
                  <a:cubicBezTo>
                    <a:pt x="316" y="381"/>
                    <a:pt x="266" y="444"/>
                    <a:pt x="224" y="447"/>
                  </a:cubicBezTo>
                  <a:cubicBezTo>
                    <a:pt x="182" y="450"/>
                    <a:pt x="127" y="427"/>
                    <a:pt x="99" y="396"/>
                  </a:cubicBezTo>
                  <a:cubicBezTo>
                    <a:pt x="71" y="365"/>
                    <a:pt x="65" y="309"/>
                    <a:pt x="57" y="263"/>
                  </a:cubicBezTo>
                  <a:cubicBezTo>
                    <a:pt x="49" y="217"/>
                    <a:pt x="48" y="161"/>
                    <a:pt x="49" y="121"/>
                  </a:cubicBezTo>
                  <a:cubicBezTo>
                    <a:pt x="50" y="81"/>
                    <a:pt x="0" y="38"/>
                    <a:pt x="90" y="21"/>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55" name="Freeform 11"/>
            <p:cNvSpPr>
              <a:spLocks/>
            </p:cNvSpPr>
            <p:nvPr/>
          </p:nvSpPr>
          <p:spPr bwMode="auto">
            <a:xfrm>
              <a:off x="846" y="2186"/>
              <a:ext cx="480" cy="593"/>
            </a:xfrm>
            <a:custGeom>
              <a:avLst/>
              <a:gdLst>
                <a:gd name="T0" fmla="*/ 10 w 576"/>
                <a:gd name="T1" fmla="*/ 39 h 719"/>
                <a:gd name="T2" fmla="*/ 0 w 576"/>
                <a:gd name="T3" fmla="*/ 268 h 719"/>
                <a:gd name="T4" fmla="*/ 29 w 576"/>
                <a:gd name="T5" fmla="*/ 329 h 719"/>
                <a:gd name="T6" fmla="*/ 126 w 576"/>
                <a:gd name="T7" fmla="*/ 362 h 719"/>
                <a:gd name="T8" fmla="*/ 261 w 576"/>
                <a:gd name="T9" fmla="*/ 395 h 719"/>
                <a:gd name="T10" fmla="*/ 333 w 576"/>
                <a:gd name="T11" fmla="*/ 381 h 719"/>
                <a:gd name="T12" fmla="*/ 328 w 576"/>
                <a:gd name="T13" fmla="*/ 367 h 719"/>
                <a:gd name="T14" fmla="*/ 271 w 576"/>
                <a:gd name="T15" fmla="*/ 347 h 719"/>
                <a:gd name="T16" fmla="*/ 261 w 576"/>
                <a:gd name="T17" fmla="*/ 334 h 719"/>
                <a:gd name="T18" fmla="*/ 256 w 576"/>
                <a:gd name="T19" fmla="*/ 320 h 719"/>
                <a:gd name="T20" fmla="*/ 198 w 576"/>
                <a:gd name="T21" fmla="*/ 296 h 719"/>
                <a:gd name="T22" fmla="*/ 207 w 576"/>
                <a:gd name="T23" fmla="*/ 250 h 719"/>
                <a:gd name="T24" fmla="*/ 174 w 576"/>
                <a:gd name="T25" fmla="*/ 198 h 719"/>
                <a:gd name="T26" fmla="*/ 184 w 576"/>
                <a:gd name="T27" fmla="*/ 100 h 719"/>
                <a:gd name="T28" fmla="*/ 174 w 576"/>
                <a:gd name="T29" fmla="*/ 67 h 719"/>
                <a:gd name="T30" fmla="*/ 155 w 576"/>
                <a:gd name="T31" fmla="*/ 2 h 719"/>
                <a:gd name="T32" fmla="*/ 140 w 576"/>
                <a:gd name="T33" fmla="*/ 11 h 719"/>
                <a:gd name="T34" fmla="*/ 131 w 576"/>
                <a:gd name="T35" fmla="*/ 39 h 719"/>
                <a:gd name="T36" fmla="*/ 72 w 576"/>
                <a:gd name="T37" fmla="*/ 34 h 719"/>
                <a:gd name="T38" fmla="*/ 58 w 576"/>
                <a:gd name="T39" fmla="*/ 30 h 719"/>
                <a:gd name="T40" fmla="*/ 10 w 576"/>
                <a:gd name="T41" fmla="*/ 39 h 7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6"/>
                <a:gd name="T64" fmla="*/ 0 h 719"/>
                <a:gd name="T65" fmla="*/ 576 w 576"/>
                <a:gd name="T66" fmla="*/ 719 h 7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6" h="719">
                  <a:moveTo>
                    <a:pt x="17" y="69"/>
                  </a:moveTo>
                  <a:cubicBezTo>
                    <a:pt x="12" y="205"/>
                    <a:pt x="0" y="342"/>
                    <a:pt x="0" y="478"/>
                  </a:cubicBezTo>
                  <a:cubicBezTo>
                    <a:pt x="0" y="523"/>
                    <a:pt x="6" y="573"/>
                    <a:pt x="51" y="587"/>
                  </a:cubicBezTo>
                  <a:cubicBezTo>
                    <a:pt x="101" y="621"/>
                    <a:pt x="160" y="627"/>
                    <a:pt x="217" y="645"/>
                  </a:cubicBezTo>
                  <a:cubicBezTo>
                    <a:pt x="298" y="699"/>
                    <a:pt x="346" y="696"/>
                    <a:pt x="451" y="704"/>
                  </a:cubicBezTo>
                  <a:cubicBezTo>
                    <a:pt x="497" y="719"/>
                    <a:pt x="537" y="704"/>
                    <a:pt x="576" y="679"/>
                  </a:cubicBezTo>
                  <a:cubicBezTo>
                    <a:pt x="573" y="671"/>
                    <a:pt x="574" y="660"/>
                    <a:pt x="568" y="654"/>
                  </a:cubicBezTo>
                  <a:cubicBezTo>
                    <a:pt x="554" y="640"/>
                    <a:pt x="494" y="629"/>
                    <a:pt x="468" y="620"/>
                  </a:cubicBezTo>
                  <a:cubicBezTo>
                    <a:pt x="462" y="612"/>
                    <a:pt x="456" y="604"/>
                    <a:pt x="451" y="595"/>
                  </a:cubicBezTo>
                  <a:cubicBezTo>
                    <a:pt x="447" y="587"/>
                    <a:pt x="449" y="576"/>
                    <a:pt x="443" y="570"/>
                  </a:cubicBezTo>
                  <a:cubicBezTo>
                    <a:pt x="405" y="532"/>
                    <a:pt x="390" y="536"/>
                    <a:pt x="343" y="528"/>
                  </a:cubicBezTo>
                  <a:cubicBezTo>
                    <a:pt x="330" y="493"/>
                    <a:pt x="339" y="476"/>
                    <a:pt x="359" y="445"/>
                  </a:cubicBezTo>
                  <a:cubicBezTo>
                    <a:pt x="348" y="409"/>
                    <a:pt x="332" y="374"/>
                    <a:pt x="301" y="353"/>
                  </a:cubicBezTo>
                  <a:cubicBezTo>
                    <a:pt x="281" y="291"/>
                    <a:pt x="280" y="234"/>
                    <a:pt x="318" y="178"/>
                  </a:cubicBezTo>
                  <a:cubicBezTo>
                    <a:pt x="313" y="158"/>
                    <a:pt x="303" y="139"/>
                    <a:pt x="301" y="119"/>
                  </a:cubicBezTo>
                  <a:cubicBezTo>
                    <a:pt x="287" y="0"/>
                    <a:pt x="329" y="22"/>
                    <a:pt x="268" y="3"/>
                  </a:cubicBezTo>
                  <a:cubicBezTo>
                    <a:pt x="260" y="8"/>
                    <a:pt x="246" y="10"/>
                    <a:pt x="243" y="19"/>
                  </a:cubicBezTo>
                  <a:cubicBezTo>
                    <a:pt x="226" y="78"/>
                    <a:pt x="281" y="51"/>
                    <a:pt x="226" y="69"/>
                  </a:cubicBezTo>
                  <a:cubicBezTo>
                    <a:pt x="193" y="66"/>
                    <a:pt x="159" y="65"/>
                    <a:pt x="126" y="61"/>
                  </a:cubicBezTo>
                  <a:cubicBezTo>
                    <a:pt x="117" y="60"/>
                    <a:pt x="110" y="53"/>
                    <a:pt x="101" y="53"/>
                  </a:cubicBezTo>
                  <a:cubicBezTo>
                    <a:pt x="72" y="53"/>
                    <a:pt x="47" y="69"/>
                    <a:pt x="17" y="69"/>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56" name="Freeform 76"/>
            <p:cNvSpPr>
              <a:spLocks/>
            </p:cNvSpPr>
            <p:nvPr/>
          </p:nvSpPr>
          <p:spPr bwMode="auto">
            <a:xfrm>
              <a:off x="1457" y="1822"/>
              <a:ext cx="147" cy="187"/>
            </a:xfrm>
            <a:custGeom>
              <a:avLst/>
              <a:gdLst>
                <a:gd name="T0" fmla="*/ 16 w 147"/>
                <a:gd name="T1" fmla="*/ 73 h 187"/>
                <a:gd name="T2" fmla="*/ 16 w 147"/>
                <a:gd name="T3" fmla="*/ 13 h 187"/>
                <a:gd name="T4" fmla="*/ 57 w 147"/>
                <a:gd name="T5" fmla="*/ 0 h 187"/>
                <a:gd name="T6" fmla="*/ 137 w 147"/>
                <a:gd name="T7" fmla="*/ 87 h 187"/>
                <a:gd name="T8" fmla="*/ 110 w 147"/>
                <a:gd name="T9" fmla="*/ 114 h 187"/>
                <a:gd name="T10" fmla="*/ 77 w 147"/>
                <a:gd name="T11" fmla="*/ 181 h 187"/>
                <a:gd name="T12" fmla="*/ 10 w 147"/>
                <a:gd name="T13" fmla="*/ 187 h 187"/>
                <a:gd name="T14" fmla="*/ 30 w 147"/>
                <a:gd name="T15" fmla="*/ 140 h 187"/>
                <a:gd name="T16" fmla="*/ 16 w 147"/>
                <a:gd name="T17" fmla="*/ 73 h 1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7"/>
                <a:gd name="T28" fmla="*/ 0 h 187"/>
                <a:gd name="T29" fmla="*/ 147 w 147"/>
                <a:gd name="T30" fmla="*/ 187 h 1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7" h="187">
                  <a:moveTo>
                    <a:pt x="16" y="73"/>
                  </a:moveTo>
                  <a:cubicBezTo>
                    <a:pt x="16" y="72"/>
                    <a:pt x="3" y="22"/>
                    <a:pt x="16" y="13"/>
                  </a:cubicBezTo>
                  <a:cubicBezTo>
                    <a:pt x="28" y="5"/>
                    <a:pt x="57" y="0"/>
                    <a:pt x="57" y="0"/>
                  </a:cubicBezTo>
                  <a:cubicBezTo>
                    <a:pt x="95" y="11"/>
                    <a:pt x="124" y="50"/>
                    <a:pt x="137" y="87"/>
                  </a:cubicBezTo>
                  <a:cubicBezTo>
                    <a:pt x="118" y="143"/>
                    <a:pt x="147" y="76"/>
                    <a:pt x="110" y="114"/>
                  </a:cubicBezTo>
                  <a:cubicBezTo>
                    <a:pt x="88" y="137"/>
                    <a:pt x="124" y="165"/>
                    <a:pt x="77" y="181"/>
                  </a:cubicBezTo>
                  <a:cubicBezTo>
                    <a:pt x="47" y="173"/>
                    <a:pt x="39" y="178"/>
                    <a:pt x="10" y="187"/>
                  </a:cubicBezTo>
                  <a:cubicBezTo>
                    <a:pt x="0" y="159"/>
                    <a:pt x="2" y="150"/>
                    <a:pt x="30" y="140"/>
                  </a:cubicBezTo>
                  <a:cubicBezTo>
                    <a:pt x="13" y="92"/>
                    <a:pt x="16" y="114"/>
                    <a:pt x="16" y="73"/>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57" name="Freeform 82"/>
            <p:cNvSpPr>
              <a:spLocks/>
            </p:cNvSpPr>
            <p:nvPr/>
          </p:nvSpPr>
          <p:spPr bwMode="auto">
            <a:xfrm>
              <a:off x="1442" y="2272"/>
              <a:ext cx="780" cy="504"/>
            </a:xfrm>
            <a:custGeom>
              <a:avLst/>
              <a:gdLst>
                <a:gd name="T0" fmla="*/ 128 w 948"/>
                <a:gd name="T1" fmla="*/ 259 h 632"/>
                <a:gd name="T2" fmla="*/ 101 w 948"/>
                <a:gd name="T3" fmla="*/ 268 h 632"/>
                <a:gd name="T4" fmla="*/ 88 w 948"/>
                <a:gd name="T5" fmla="*/ 272 h 632"/>
                <a:gd name="T6" fmla="*/ 26 w 948"/>
                <a:gd name="T7" fmla="*/ 179 h 632"/>
                <a:gd name="T8" fmla="*/ 3 w 948"/>
                <a:gd name="T9" fmla="*/ 142 h 632"/>
                <a:gd name="T10" fmla="*/ 26 w 948"/>
                <a:gd name="T11" fmla="*/ 109 h 632"/>
                <a:gd name="T12" fmla="*/ 21 w 948"/>
                <a:gd name="T13" fmla="*/ 57 h 632"/>
                <a:gd name="T14" fmla="*/ 79 w 948"/>
                <a:gd name="T15" fmla="*/ 41 h 632"/>
                <a:gd name="T16" fmla="*/ 75 w 948"/>
                <a:gd name="T17" fmla="*/ 24 h 632"/>
                <a:gd name="T18" fmla="*/ 71 w 948"/>
                <a:gd name="T19" fmla="*/ 12 h 632"/>
                <a:gd name="T20" fmla="*/ 97 w 948"/>
                <a:gd name="T21" fmla="*/ 0 h 632"/>
                <a:gd name="T22" fmla="*/ 119 w 948"/>
                <a:gd name="T23" fmla="*/ 29 h 632"/>
                <a:gd name="T24" fmla="*/ 173 w 948"/>
                <a:gd name="T25" fmla="*/ 57 h 632"/>
                <a:gd name="T26" fmla="*/ 221 w 948"/>
                <a:gd name="T27" fmla="*/ 33 h 632"/>
                <a:gd name="T28" fmla="*/ 302 w 948"/>
                <a:gd name="T29" fmla="*/ 61 h 632"/>
                <a:gd name="T30" fmla="*/ 315 w 948"/>
                <a:gd name="T31" fmla="*/ 97 h 632"/>
                <a:gd name="T32" fmla="*/ 342 w 948"/>
                <a:gd name="T33" fmla="*/ 121 h 632"/>
                <a:gd name="T34" fmla="*/ 360 w 948"/>
                <a:gd name="T35" fmla="*/ 146 h 632"/>
                <a:gd name="T36" fmla="*/ 373 w 948"/>
                <a:gd name="T37" fmla="*/ 183 h 632"/>
                <a:gd name="T38" fmla="*/ 445 w 948"/>
                <a:gd name="T39" fmla="*/ 171 h 632"/>
                <a:gd name="T40" fmla="*/ 471 w 948"/>
                <a:gd name="T41" fmla="*/ 159 h 632"/>
                <a:gd name="T42" fmla="*/ 511 w 948"/>
                <a:gd name="T43" fmla="*/ 179 h 632"/>
                <a:gd name="T44" fmla="*/ 520 w 948"/>
                <a:gd name="T45" fmla="*/ 203 h 632"/>
                <a:gd name="T46" fmla="*/ 525 w 948"/>
                <a:gd name="T47" fmla="*/ 215 h 632"/>
                <a:gd name="T48" fmla="*/ 503 w 948"/>
                <a:gd name="T49" fmla="*/ 276 h 632"/>
                <a:gd name="T50" fmla="*/ 485 w 948"/>
                <a:gd name="T51" fmla="*/ 300 h 632"/>
                <a:gd name="T52" fmla="*/ 409 w 948"/>
                <a:gd name="T53" fmla="*/ 317 h 632"/>
                <a:gd name="T54" fmla="*/ 280 w 948"/>
                <a:gd name="T55" fmla="*/ 321 h 632"/>
                <a:gd name="T56" fmla="*/ 248 w 948"/>
                <a:gd name="T57" fmla="*/ 317 h 632"/>
                <a:gd name="T58" fmla="*/ 221 w 948"/>
                <a:gd name="T59" fmla="*/ 268 h 632"/>
                <a:gd name="T60" fmla="*/ 195 w 948"/>
                <a:gd name="T61" fmla="*/ 259 h 632"/>
                <a:gd name="T62" fmla="*/ 128 w 948"/>
                <a:gd name="T63" fmla="*/ 259 h 6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48"/>
                <a:gd name="T97" fmla="*/ 0 h 632"/>
                <a:gd name="T98" fmla="*/ 948 w 948"/>
                <a:gd name="T99" fmla="*/ 632 h 6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48" h="632">
                  <a:moveTo>
                    <a:pt x="230" y="512"/>
                  </a:moveTo>
                  <a:cubicBezTo>
                    <a:pt x="214" y="517"/>
                    <a:pt x="198" y="523"/>
                    <a:pt x="182" y="528"/>
                  </a:cubicBezTo>
                  <a:cubicBezTo>
                    <a:pt x="174" y="531"/>
                    <a:pt x="158" y="536"/>
                    <a:pt x="158" y="536"/>
                  </a:cubicBezTo>
                  <a:cubicBezTo>
                    <a:pt x="46" y="499"/>
                    <a:pt x="87" y="425"/>
                    <a:pt x="46" y="352"/>
                  </a:cubicBezTo>
                  <a:cubicBezTo>
                    <a:pt x="0" y="269"/>
                    <a:pt x="24" y="334"/>
                    <a:pt x="6" y="280"/>
                  </a:cubicBezTo>
                  <a:cubicBezTo>
                    <a:pt x="25" y="223"/>
                    <a:pt x="8" y="241"/>
                    <a:pt x="46" y="216"/>
                  </a:cubicBezTo>
                  <a:cubicBezTo>
                    <a:pt x="58" y="180"/>
                    <a:pt x="50" y="148"/>
                    <a:pt x="38" y="112"/>
                  </a:cubicBezTo>
                  <a:cubicBezTo>
                    <a:pt x="71" y="90"/>
                    <a:pt x="105" y="92"/>
                    <a:pt x="142" y="80"/>
                  </a:cubicBezTo>
                  <a:cubicBezTo>
                    <a:pt x="139" y="69"/>
                    <a:pt x="137" y="59"/>
                    <a:pt x="134" y="48"/>
                  </a:cubicBezTo>
                  <a:cubicBezTo>
                    <a:pt x="132" y="40"/>
                    <a:pt x="123" y="32"/>
                    <a:pt x="126" y="24"/>
                  </a:cubicBezTo>
                  <a:cubicBezTo>
                    <a:pt x="131" y="12"/>
                    <a:pt x="164" y="3"/>
                    <a:pt x="174" y="0"/>
                  </a:cubicBezTo>
                  <a:cubicBezTo>
                    <a:pt x="214" y="13"/>
                    <a:pt x="195" y="0"/>
                    <a:pt x="214" y="56"/>
                  </a:cubicBezTo>
                  <a:cubicBezTo>
                    <a:pt x="221" y="76"/>
                    <a:pt x="290" y="105"/>
                    <a:pt x="310" y="112"/>
                  </a:cubicBezTo>
                  <a:cubicBezTo>
                    <a:pt x="380" y="100"/>
                    <a:pt x="348" y="97"/>
                    <a:pt x="398" y="64"/>
                  </a:cubicBezTo>
                  <a:cubicBezTo>
                    <a:pt x="447" y="80"/>
                    <a:pt x="499" y="91"/>
                    <a:pt x="542" y="120"/>
                  </a:cubicBezTo>
                  <a:cubicBezTo>
                    <a:pt x="551" y="148"/>
                    <a:pt x="561" y="176"/>
                    <a:pt x="566" y="192"/>
                  </a:cubicBezTo>
                  <a:cubicBezTo>
                    <a:pt x="573" y="213"/>
                    <a:pt x="601" y="221"/>
                    <a:pt x="614" y="240"/>
                  </a:cubicBezTo>
                  <a:cubicBezTo>
                    <a:pt x="625" y="256"/>
                    <a:pt x="646" y="288"/>
                    <a:pt x="646" y="288"/>
                  </a:cubicBezTo>
                  <a:cubicBezTo>
                    <a:pt x="636" y="328"/>
                    <a:pt x="635" y="337"/>
                    <a:pt x="670" y="360"/>
                  </a:cubicBezTo>
                  <a:cubicBezTo>
                    <a:pt x="767" y="350"/>
                    <a:pt x="725" y="360"/>
                    <a:pt x="798" y="336"/>
                  </a:cubicBezTo>
                  <a:cubicBezTo>
                    <a:pt x="815" y="330"/>
                    <a:pt x="829" y="318"/>
                    <a:pt x="846" y="312"/>
                  </a:cubicBezTo>
                  <a:cubicBezTo>
                    <a:pt x="877" y="320"/>
                    <a:pt x="903" y="319"/>
                    <a:pt x="918" y="352"/>
                  </a:cubicBezTo>
                  <a:cubicBezTo>
                    <a:pt x="925" y="367"/>
                    <a:pt x="929" y="384"/>
                    <a:pt x="934" y="400"/>
                  </a:cubicBezTo>
                  <a:cubicBezTo>
                    <a:pt x="937" y="408"/>
                    <a:pt x="942" y="424"/>
                    <a:pt x="942" y="424"/>
                  </a:cubicBezTo>
                  <a:cubicBezTo>
                    <a:pt x="936" y="483"/>
                    <a:pt x="948" y="514"/>
                    <a:pt x="902" y="544"/>
                  </a:cubicBezTo>
                  <a:cubicBezTo>
                    <a:pt x="891" y="560"/>
                    <a:pt x="888" y="586"/>
                    <a:pt x="870" y="592"/>
                  </a:cubicBezTo>
                  <a:cubicBezTo>
                    <a:pt x="816" y="610"/>
                    <a:pt x="791" y="617"/>
                    <a:pt x="734" y="624"/>
                  </a:cubicBezTo>
                  <a:cubicBezTo>
                    <a:pt x="632" y="619"/>
                    <a:pt x="585" y="604"/>
                    <a:pt x="502" y="632"/>
                  </a:cubicBezTo>
                  <a:cubicBezTo>
                    <a:pt x="483" y="629"/>
                    <a:pt x="463" y="632"/>
                    <a:pt x="446" y="624"/>
                  </a:cubicBezTo>
                  <a:cubicBezTo>
                    <a:pt x="432" y="618"/>
                    <a:pt x="407" y="535"/>
                    <a:pt x="398" y="528"/>
                  </a:cubicBezTo>
                  <a:cubicBezTo>
                    <a:pt x="384" y="518"/>
                    <a:pt x="350" y="512"/>
                    <a:pt x="350" y="512"/>
                  </a:cubicBezTo>
                  <a:cubicBezTo>
                    <a:pt x="227" y="520"/>
                    <a:pt x="230" y="560"/>
                    <a:pt x="230" y="512"/>
                  </a:cubicBezTo>
                  <a:close/>
                </a:path>
              </a:pathLst>
            </a:custGeom>
            <a:solidFill>
              <a:srgbClr val="00CC00"/>
            </a:solidFill>
            <a:ln w="9525" cap="flat" cmpd="sng">
              <a:solidFill>
                <a:schemeClr val="tx1"/>
              </a:solidFill>
              <a:prstDash val="solid"/>
              <a:round/>
              <a:headEnd/>
              <a:tailEnd/>
            </a:ln>
          </p:spPr>
          <p:txBody>
            <a:bodyPr/>
            <a:lstStyle/>
            <a:p>
              <a:endParaRPr lang="en-US"/>
            </a:p>
          </p:txBody>
        </p:sp>
        <p:sp>
          <p:nvSpPr>
            <p:cNvPr id="10258" name="Freeform 84"/>
            <p:cNvSpPr>
              <a:spLocks/>
            </p:cNvSpPr>
            <p:nvPr/>
          </p:nvSpPr>
          <p:spPr bwMode="auto">
            <a:xfrm>
              <a:off x="1862" y="1705"/>
              <a:ext cx="322" cy="599"/>
            </a:xfrm>
            <a:custGeom>
              <a:avLst/>
              <a:gdLst>
                <a:gd name="T0" fmla="*/ 66 w 322"/>
                <a:gd name="T1" fmla="*/ 15 h 599"/>
                <a:gd name="T2" fmla="*/ 290 w 322"/>
                <a:gd name="T3" fmla="*/ 47 h 599"/>
                <a:gd name="T4" fmla="*/ 314 w 322"/>
                <a:gd name="T5" fmla="*/ 119 h 599"/>
                <a:gd name="T6" fmla="*/ 322 w 322"/>
                <a:gd name="T7" fmla="*/ 143 h 599"/>
                <a:gd name="T8" fmla="*/ 314 w 322"/>
                <a:gd name="T9" fmla="*/ 167 h 599"/>
                <a:gd name="T10" fmla="*/ 202 w 322"/>
                <a:gd name="T11" fmla="*/ 199 h 599"/>
                <a:gd name="T12" fmla="*/ 178 w 322"/>
                <a:gd name="T13" fmla="*/ 319 h 599"/>
                <a:gd name="T14" fmla="*/ 218 w 322"/>
                <a:gd name="T15" fmla="*/ 431 h 599"/>
                <a:gd name="T16" fmla="*/ 282 w 322"/>
                <a:gd name="T17" fmla="*/ 503 h 599"/>
                <a:gd name="T18" fmla="*/ 242 w 322"/>
                <a:gd name="T19" fmla="*/ 575 h 599"/>
                <a:gd name="T20" fmla="*/ 194 w 322"/>
                <a:gd name="T21" fmla="*/ 591 h 599"/>
                <a:gd name="T22" fmla="*/ 170 w 322"/>
                <a:gd name="T23" fmla="*/ 599 h 599"/>
                <a:gd name="T24" fmla="*/ 90 w 322"/>
                <a:gd name="T25" fmla="*/ 479 h 599"/>
                <a:gd name="T26" fmla="*/ 58 w 322"/>
                <a:gd name="T27" fmla="*/ 367 h 599"/>
                <a:gd name="T28" fmla="*/ 82 w 322"/>
                <a:gd name="T29" fmla="*/ 295 h 599"/>
                <a:gd name="T30" fmla="*/ 90 w 322"/>
                <a:gd name="T31" fmla="*/ 271 h 599"/>
                <a:gd name="T32" fmla="*/ 34 w 322"/>
                <a:gd name="T33" fmla="*/ 159 h 599"/>
                <a:gd name="T34" fmla="*/ 18 w 322"/>
                <a:gd name="T35" fmla="*/ 135 h 599"/>
                <a:gd name="T36" fmla="*/ 2 w 322"/>
                <a:gd name="T37" fmla="*/ 87 h 599"/>
                <a:gd name="T38" fmla="*/ 10 w 322"/>
                <a:gd name="T39" fmla="*/ 47 h 599"/>
                <a:gd name="T40" fmla="*/ 66 w 322"/>
                <a:gd name="T41" fmla="*/ 15 h 59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22"/>
                <a:gd name="T64" fmla="*/ 0 h 599"/>
                <a:gd name="T65" fmla="*/ 322 w 322"/>
                <a:gd name="T66" fmla="*/ 599 h 59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22" h="599">
                  <a:moveTo>
                    <a:pt x="66" y="15"/>
                  </a:moveTo>
                  <a:cubicBezTo>
                    <a:pt x="143" y="0"/>
                    <a:pt x="224" y="3"/>
                    <a:pt x="290" y="47"/>
                  </a:cubicBezTo>
                  <a:cubicBezTo>
                    <a:pt x="299" y="75"/>
                    <a:pt x="309" y="103"/>
                    <a:pt x="314" y="119"/>
                  </a:cubicBezTo>
                  <a:cubicBezTo>
                    <a:pt x="317" y="127"/>
                    <a:pt x="322" y="143"/>
                    <a:pt x="322" y="143"/>
                  </a:cubicBezTo>
                  <a:cubicBezTo>
                    <a:pt x="319" y="151"/>
                    <a:pt x="321" y="162"/>
                    <a:pt x="314" y="167"/>
                  </a:cubicBezTo>
                  <a:cubicBezTo>
                    <a:pt x="290" y="184"/>
                    <a:pt x="233" y="193"/>
                    <a:pt x="202" y="199"/>
                  </a:cubicBezTo>
                  <a:cubicBezTo>
                    <a:pt x="178" y="270"/>
                    <a:pt x="188" y="230"/>
                    <a:pt x="178" y="319"/>
                  </a:cubicBezTo>
                  <a:cubicBezTo>
                    <a:pt x="187" y="362"/>
                    <a:pt x="201" y="393"/>
                    <a:pt x="218" y="431"/>
                  </a:cubicBezTo>
                  <a:cubicBezTo>
                    <a:pt x="243" y="488"/>
                    <a:pt x="219" y="482"/>
                    <a:pt x="282" y="503"/>
                  </a:cubicBezTo>
                  <a:cubicBezTo>
                    <a:pt x="275" y="524"/>
                    <a:pt x="263" y="568"/>
                    <a:pt x="242" y="575"/>
                  </a:cubicBezTo>
                  <a:cubicBezTo>
                    <a:pt x="226" y="580"/>
                    <a:pt x="210" y="586"/>
                    <a:pt x="194" y="591"/>
                  </a:cubicBezTo>
                  <a:cubicBezTo>
                    <a:pt x="186" y="594"/>
                    <a:pt x="170" y="599"/>
                    <a:pt x="170" y="599"/>
                  </a:cubicBezTo>
                  <a:cubicBezTo>
                    <a:pt x="94" y="574"/>
                    <a:pt x="156" y="501"/>
                    <a:pt x="90" y="479"/>
                  </a:cubicBezTo>
                  <a:cubicBezTo>
                    <a:pt x="49" y="418"/>
                    <a:pt x="37" y="470"/>
                    <a:pt x="58" y="367"/>
                  </a:cubicBezTo>
                  <a:cubicBezTo>
                    <a:pt x="58" y="367"/>
                    <a:pt x="78" y="307"/>
                    <a:pt x="82" y="295"/>
                  </a:cubicBezTo>
                  <a:cubicBezTo>
                    <a:pt x="85" y="287"/>
                    <a:pt x="90" y="271"/>
                    <a:pt x="90" y="271"/>
                  </a:cubicBezTo>
                  <a:cubicBezTo>
                    <a:pt x="83" y="223"/>
                    <a:pt x="85" y="176"/>
                    <a:pt x="34" y="159"/>
                  </a:cubicBezTo>
                  <a:cubicBezTo>
                    <a:pt x="29" y="151"/>
                    <a:pt x="22" y="144"/>
                    <a:pt x="18" y="135"/>
                  </a:cubicBezTo>
                  <a:cubicBezTo>
                    <a:pt x="11" y="120"/>
                    <a:pt x="2" y="87"/>
                    <a:pt x="2" y="87"/>
                  </a:cubicBezTo>
                  <a:cubicBezTo>
                    <a:pt x="5" y="74"/>
                    <a:pt x="0" y="57"/>
                    <a:pt x="10" y="47"/>
                  </a:cubicBezTo>
                  <a:cubicBezTo>
                    <a:pt x="29" y="28"/>
                    <a:pt x="112" y="38"/>
                    <a:pt x="66" y="15"/>
                  </a:cubicBezTo>
                  <a:close/>
                </a:path>
              </a:pathLst>
            </a:custGeom>
            <a:solidFill>
              <a:srgbClr val="00CC00"/>
            </a:solidFill>
            <a:ln w="9525" cap="flat" cmpd="sng">
              <a:solidFill>
                <a:schemeClr val="tx1"/>
              </a:solidFill>
              <a:prstDash val="solid"/>
              <a:round/>
              <a:headEnd/>
              <a:tailEnd/>
            </a:ln>
          </p:spPr>
          <p:txBody>
            <a:bodyPr/>
            <a:lstStyle/>
            <a:p>
              <a:endParaRPr lang="en-US"/>
            </a:p>
          </p:txBody>
        </p:sp>
      </p:grpSp>
    </p:spTree>
    <p:extLst>
      <p:ext uri="{BB962C8B-B14F-4D97-AF65-F5344CB8AC3E}">
        <p14:creationId xmlns:p14="http://schemas.microsoft.com/office/powerpoint/2010/main" val="58581054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258763"/>
            <a:ext cx="8153400" cy="549275"/>
          </a:xfrm>
        </p:spPr>
        <p:txBody>
          <a:bodyPr/>
          <a:lstStyle/>
          <a:p>
            <a:pPr eaLnBrk="1" hangingPunct="1"/>
            <a:r>
              <a:rPr lang="en-US" sz="3000" dirty="0">
                <a:latin typeface="+mn-lt"/>
              </a:rPr>
              <a:t>Change Map- Error Matrix</a:t>
            </a:r>
          </a:p>
        </p:txBody>
      </p:sp>
      <p:sp>
        <p:nvSpPr>
          <p:cNvPr id="11302" name="Text Box 47"/>
          <p:cNvSpPr txBox="1">
            <a:spLocks noChangeArrowheads="1"/>
          </p:cNvSpPr>
          <p:nvPr/>
        </p:nvSpPr>
        <p:spPr bwMode="auto">
          <a:xfrm>
            <a:off x="5976938" y="2816225"/>
            <a:ext cx="2989779" cy="1015663"/>
          </a:xfrm>
          <a:prstGeom prst="rect">
            <a:avLst/>
          </a:prstGeom>
          <a:noFill/>
          <a:ln w="9525">
            <a:noFill/>
            <a:miter lim="800000"/>
            <a:headEnd/>
            <a:tailEnd/>
          </a:ln>
        </p:spPr>
        <p:txBody>
          <a:bodyPr wrap="square">
            <a:spAutoFit/>
          </a:bodyPr>
          <a:lstStyle/>
          <a:p>
            <a:pPr>
              <a:spcBef>
                <a:spcPct val="50000"/>
              </a:spcBef>
            </a:pPr>
            <a:r>
              <a:rPr lang="en-US" sz="2400" dirty="0"/>
              <a:t>CH = Changed</a:t>
            </a:r>
          </a:p>
          <a:p>
            <a:pPr>
              <a:spcBef>
                <a:spcPct val="50000"/>
              </a:spcBef>
            </a:pPr>
            <a:r>
              <a:rPr lang="en-US" sz="2400" dirty="0"/>
              <a:t>NCH = Not Changed</a:t>
            </a:r>
          </a:p>
        </p:txBody>
      </p:sp>
      <p:sp>
        <p:nvSpPr>
          <p:cNvPr id="11306" name="Text Box 52"/>
          <p:cNvSpPr txBox="1">
            <a:spLocks noChangeArrowheads="1"/>
          </p:cNvSpPr>
          <p:nvPr/>
        </p:nvSpPr>
        <p:spPr bwMode="auto">
          <a:xfrm>
            <a:off x="5976938" y="3205163"/>
            <a:ext cx="184150" cy="396875"/>
          </a:xfrm>
          <a:prstGeom prst="rect">
            <a:avLst/>
          </a:prstGeom>
          <a:noFill/>
          <a:ln w="9525">
            <a:noFill/>
            <a:miter lim="800000"/>
            <a:headEnd/>
            <a:tailEnd/>
          </a:ln>
        </p:spPr>
        <p:txBody>
          <a:bodyPr wrap="none">
            <a:spAutoFit/>
          </a:bodyPr>
          <a:lstStyle/>
          <a:p>
            <a:endParaRPr lang="en-US">
              <a:solidFill>
                <a:schemeClr val="bg1"/>
              </a:solidFill>
            </a:endParaRPr>
          </a:p>
        </p:txBody>
      </p:sp>
      <p:pic>
        <p:nvPicPr>
          <p:cNvPr id="2" name="Picture 1" descr="error matrix for change and non-change. the red box contains pixels that are within the map. the right column includes row totals. the bottom row includes column totals. The lower right cell contains the total number of pixels in the 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262" y="1406466"/>
            <a:ext cx="4650864" cy="4364375"/>
          </a:xfrm>
          <a:prstGeom prst="rect">
            <a:avLst/>
          </a:prstGeom>
          <a:solidFill>
            <a:schemeClr val="tx1"/>
          </a:solidFill>
        </p:spPr>
      </p:pic>
    </p:spTree>
    <p:extLst>
      <p:ext uri="{BB962C8B-B14F-4D97-AF65-F5344CB8AC3E}">
        <p14:creationId xmlns:p14="http://schemas.microsoft.com/office/powerpoint/2010/main" val="98670026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258763"/>
            <a:ext cx="8153400" cy="549275"/>
          </a:xfrm>
        </p:spPr>
        <p:txBody>
          <a:bodyPr/>
          <a:lstStyle/>
          <a:p>
            <a:pPr eaLnBrk="1" hangingPunct="1"/>
            <a:r>
              <a:rPr lang="en-US" sz="3000" dirty="0">
                <a:latin typeface="+mn-lt"/>
              </a:rPr>
              <a:t>Change Map- Error Matrix</a:t>
            </a:r>
          </a:p>
        </p:txBody>
      </p:sp>
      <p:pic>
        <p:nvPicPr>
          <p:cNvPr id="2" name="Picture 1" descr="error matrix for change and non-change. the cells along the diagonal represent sites that were correctly classifie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50" y="1076138"/>
            <a:ext cx="8393499" cy="4705723"/>
          </a:xfrm>
          <a:prstGeom prst="rect">
            <a:avLst/>
          </a:prstGeom>
          <a:solidFill>
            <a:schemeClr val="tx1"/>
          </a:solidFill>
        </p:spPr>
      </p:pic>
      <p:sp>
        <p:nvSpPr>
          <p:cNvPr id="11302" name="Text Box 47"/>
          <p:cNvSpPr txBox="1">
            <a:spLocks noChangeArrowheads="1"/>
          </p:cNvSpPr>
          <p:nvPr/>
        </p:nvSpPr>
        <p:spPr bwMode="auto">
          <a:xfrm>
            <a:off x="5699847" y="2816225"/>
            <a:ext cx="2989779" cy="1015663"/>
          </a:xfrm>
          <a:prstGeom prst="rect">
            <a:avLst/>
          </a:prstGeom>
          <a:noFill/>
          <a:ln w="9525">
            <a:noFill/>
            <a:miter lim="800000"/>
            <a:headEnd/>
            <a:tailEnd/>
          </a:ln>
        </p:spPr>
        <p:txBody>
          <a:bodyPr wrap="square">
            <a:spAutoFit/>
          </a:bodyPr>
          <a:lstStyle/>
          <a:p>
            <a:pPr>
              <a:spcBef>
                <a:spcPct val="50000"/>
              </a:spcBef>
            </a:pPr>
            <a:r>
              <a:rPr lang="en-US" sz="2400" dirty="0">
                <a:solidFill>
                  <a:schemeClr val="bg1"/>
                </a:solidFill>
              </a:rPr>
              <a:t>CH = Changed</a:t>
            </a:r>
          </a:p>
          <a:p>
            <a:pPr>
              <a:spcBef>
                <a:spcPct val="50000"/>
              </a:spcBef>
            </a:pPr>
            <a:r>
              <a:rPr lang="en-US" sz="2400" dirty="0">
                <a:solidFill>
                  <a:schemeClr val="bg1"/>
                </a:solidFill>
              </a:rPr>
              <a:t>NCH = Not Changed</a:t>
            </a:r>
          </a:p>
        </p:txBody>
      </p:sp>
      <p:sp>
        <p:nvSpPr>
          <p:cNvPr id="19" name="Text Box 43"/>
          <p:cNvSpPr txBox="1">
            <a:spLocks noChangeArrowheads="1"/>
          </p:cNvSpPr>
          <p:nvPr/>
        </p:nvSpPr>
        <p:spPr bwMode="auto">
          <a:xfrm>
            <a:off x="5486400" y="4167503"/>
            <a:ext cx="3151909" cy="1569660"/>
          </a:xfrm>
          <a:prstGeom prst="rect">
            <a:avLst/>
          </a:prstGeom>
          <a:noFill/>
          <a:ln w="9525">
            <a:noFill/>
            <a:miter lim="800000"/>
            <a:headEnd/>
            <a:tailEnd/>
          </a:ln>
        </p:spPr>
        <p:txBody>
          <a:bodyPr wrap="square">
            <a:spAutoFit/>
          </a:bodyPr>
          <a:lstStyle/>
          <a:p>
            <a:r>
              <a:rPr lang="en-US" sz="2400" dirty="0">
                <a:solidFill>
                  <a:schemeClr val="bg1"/>
                </a:solidFill>
              </a:rPr>
              <a:t>Overall Accuracy = </a:t>
            </a:r>
          </a:p>
          <a:p>
            <a:r>
              <a:rPr lang="en-US" sz="2400" dirty="0">
                <a:solidFill>
                  <a:schemeClr val="bg1"/>
                </a:solidFill>
              </a:rPr>
              <a:t>27 + 63 = 90</a:t>
            </a:r>
          </a:p>
          <a:p>
            <a:endParaRPr lang="en-US" sz="2400" dirty="0">
              <a:solidFill>
                <a:schemeClr val="bg1"/>
              </a:solidFill>
            </a:endParaRPr>
          </a:p>
          <a:p>
            <a:r>
              <a:rPr lang="en-US" sz="2400" dirty="0">
                <a:solidFill>
                  <a:schemeClr val="bg1"/>
                </a:solidFill>
              </a:rPr>
              <a:t>90/100 * 100 = 90%</a:t>
            </a:r>
          </a:p>
        </p:txBody>
      </p:sp>
    </p:spTree>
    <p:extLst>
      <p:ext uri="{BB962C8B-B14F-4D97-AF65-F5344CB8AC3E}">
        <p14:creationId xmlns:p14="http://schemas.microsoft.com/office/powerpoint/2010/main" val="30906649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258763"/>
            <a:ext cx="8153400" cy="549275"/>
          </a:xfrm>
        </p:spPr>
        <p:txBody>
          <a:bodyPr/>
          <a:lstStyle/>
          <a:p>
            <a:pPr eaLnBrk="1" hangingPunct="1"/>
            <a:r>
              <a:rPr lang="en-US" sz="3000" dirty="0">
                <a:latin typeface="+mn-lt"/>
              </a:rPr>
              <a:t>Change Map- Error Matrix</a:t>
            </a:r>
          </a:p>
        </p:txBody>
      </p:sp>
      <p:pic>
        <p:nvPicPr>
          <p:cNvPr id="2" name="Picture 1" descr="error matrix for change and non-change. the off-diagonals cells represent sites that were not correctly classifie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818" y="877012"/>
            <a:ext cx="8521504" cy="4900779"/>
          </a:xfrm>
          <a:prstGeom prst="rect">
            <a:avLst/>
          </a:prstGeom>
          <a:solidFill>
            <a:schemeClr val="tx1"/>
          </a:solidFill>
        </p:spPr>
      </p:pic>
    </p:spTree>
    <p:extLst>
      <p:ext uri="{BB962C8B-B14F-4D97-AF65-F5344CB8AC3E}">
        <p14:creationId xmlns:p14="http://schemas.microsoft.com/office/powerpoint/2010/main" val="69594456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258763"/>
            <a:ext cx="8153400" cy="549275"/>
          </a:xfrm>
        </p:spPr>
        <p:txBody>
          <a:bodyPr/>
          <a:lstStyle/>
          <a:p>
            <a:pPr eaLnBrk="1" hangingPunct="1"/>
            <a:r>
              <a:rPr lang="en-US" sz="3000" dirty="0">
                <a:latin typeface="+mn-lt"/>
              </a:rPr>
              <a:t>Change Map- Error Matrix</a:t>
            </a:r>
          </a:p>
        </p:txBody>
      </p:sp>
      <p:pic>
        <p:nvPicPr>
          <p:cNvPr id="2" name="Picture 1" descr="error matrix for change and non-change. the off-diagonals cells represent sites that were not correctly classifie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818" y="877012"/>
            <a:ext cx="8521504" cy="4900779"/>
          </a:xfrm>
          <a:prstGeom prst="rect">
            <a:avLst/>
          </a:prstGeom>
          <a:solidFill>
            <a:schemeClr val="tx1"/>
          </a:solidFill>
        </p:spPr>
      </p:pic>
      <p:sp>
        <p:nvSpPr>
          <p:cNvPr id="4" name="TextBox 3">
            <a:extLst>
              <a:ext uri="{FF2B5EF4-FFF2-40B4-BE49-F238E27FC236}">
                <a16:creationId xmlns:a16="http://schemas.microsoft.com/office/drawing/2014/main" id="{DD04A5F3-DEB4-42D6-9954-48BFEAFF638C}"/>
              </a:ext>
            </a:extLst>
          </p:cNvPr>
          <p:cNvSpPr txBox="1"/>
          <p:nvPr/>
        </p:nvSpPr>
        <p:spPr>
          <a:xfrm>
            <a:off x="5318760" y="4191000"/>
            <a:ext cx="3794760" cy="1477328"/>
          </a:xfrm>
          <a:prstGeom prst="rect">
            <a:avLst/>
          </a:prstGeom>
          <a:noFill/>
        </p:spPr>
        <p:txBody>
          <a:bodyPr wrap="square" rtlCol="0">
            <a:spAutoFit/>
          </a:bodyPr>
          <a:lstStyle/>
          <a:p>
            <a:r>
              <a:rPr lang="en-US" b="1" dirty="0">
                <a:solidFill>
                  <a:schemeClr val="bg1"/>
                </a:solidFill>
              </a:rPr>
              <a:t>Omission: </a:t>
            </a:r>
            <a:r>
              <a:rPr lang="en-US" dirty="0">
                <a:solidFill>
                  <a:schemeClr val="bg1"/>
                </a:solidFill>
              </a:rPr>
              <a:t>CH in the reference data, NCH on the Map</a:t>
            </a:r>
          </a:p>
          <a:p>
            <a:endParaRPr lang="en-US" dirty="0">
              <a:solidFill>
                <a:schemeClr val="bg1"/>
              </a:solidFill>
            </a:endParaRPr>
          </a:p>
          <a:p>
            <a:r>
              <a:rPr lang="en-US" b="1" dirty="0" err="1">
                <a:solidFill>
                  <a:schemeClr val="bg1"/>
                </a:solidFill>
              </a:rPr>
              <a:t>Comission</a:t>
            </a:r>
            <a:r>
              <a:rPr lang="en-US" b="1" dirty="0">
                <a:solidFill>
                  <a:schemeClr val="bg1"/>
                </a:solidFill>
              </a:rPr>
              <a:t>: </a:t>
            </a:r>
            <a:r>
              <a:rPr lang="en-US" dirty="0">
                <a:solidFill>
                  <a:schemeClr val="bg1"/>
                </a:solidFill>
              </a:rPr>
              <a:t>NCH in the reference data, CH on the map</a:t>
            </a:r>
          </a:p>
        </p:txBody>
      </p:sp>
    </p:spTree>
    <p:extLst>
      <p:ext uri="{BB962C8B-B14F-4D97-AF65-F5344CB8AC3E}">
        <p14:creationId xmlns:p14="http://schemas.microsoft.com/office/powerpoint/2010/main" val="232282875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Specific Accuracy - Summary</a:t>
            </a:r>
          </a:p>
        </p:txBody>
      </p:sp>
      <p:sp>
        <p:nvSpPr>
          <p:cNvPr id="3" name="Content Placeholder 2"/>
          <p:cNvSpPr>
            <a:spLocks noGrp="1"/>
          </p:cNvSpPr>
          <p:nvPr>
            <p:ph idx="1"/>
          </p:nvPr>
        </p:nvSpPr>
        <p:spPr/>
        <p:txBody>
          <a:bodyPr/>
          <a:lstStyle/>
          <a:p>
            <a:r>
              <a:rPr lang="en-US" dirty="0"/>
              <a:t>It’s more complicated than simply reporting overall accuracy… </a:t>
            </a:r>
          </a:p>
          <a:p>
            <a:pPr lvl="1"/>
            <a:r>
              <a:rPr lang="en-US" dirty="0"/>
              <a:t>Consider the relative costs of omission </a:t>
            </a:r>
            <a:r>
              <a:rPr lang="en-US" dirty="0" err="1"/>
              <a:t>vs</a:t>
            </a:r>
            <a:r>
              <a:rPr lang="en-US" dirty="0"/>
              <a:t> commission errors</a:t>
            </a:r>
          </a:p>
          <a:p>
            <a:pPr lvl="1"/>
            <a:r>
              <a:rPr lang="en-US" dirty="0"/>
              <a:t>These considerations should influence your choice of analysis methods, thresholds, post processing steps, etc. </a:t>
            </a:r>
          </a:p>
        </p:txBody>
      </p:sp>
    </p:spTree>
    <p:extLst>
      <p:ext uri="{BB962C8B-B14F-4D97-AF65-F5344CB8AC3E}">
        <p14:creationId xmlns:p14="http://schemas.microsoft.com/office/powerpoint/2010/main" val="365988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258763"/>
            <a:ext cx="8153400" cy="549275"/>
          </a:xfrm>
        </p:spPr>
        <p:txBody>
          <a:bodyPr/>
          <a:lstStyle/>
          <a:p>
            <a:pPr eaLnBrk="1" hangingPunct="1"/>
            <a:r>
              <a:rPr lang="en-US" sz="3000" dirty="0">
                <a:latin typeface="+mn-lt"/>
              </a:rPr>
              <a:t>Limitations </a:t>
            </a:r>
          </a:p>
        </p:txBody>
      </p:sp>
      <p:sp>
        <p:nvSpPr>
          <p:cNvPr id="23555" name="Rectangle 3"/>
          <p:cNvSpPr>
            <a:spLocks noGrp="1" noChangeArrowheads="1"/>
          </p:cNvSpPr>
          <p:nvPr>
            <p:ph idx="1"/>
          </p:nvPr>
        </p:nvSpPr>
        <p:spPr>
          <a:xfrm>
            <a:off x="746125" y="1219200"/>
            <a:ext cx="7904163" cy="4800600"/>
          </a:xfrm>
        </p:spPr>
        <p:txBody>
          <a:bodyPr/>
          <a:lstStyle/>
          <a:p>
            <a:pPr eaLnBrk="1" hangingPunct="1"/>
            <a:r>
              <a:rPr lang="en-US" dirty="0"/>
              <a:t>Doesn’t consider the accuracy of the change blob boundaries</a:t>
            </a:r>
          </a:p>
          <a:p>
            <a:pPr eaLnBrk="1" hangingPunct="1"/>
            <a:r>
              <a:rPr lang="en-US" dirty="0"/>
              <a:t>With multiple change classes:</a:t>
            </a:r>
          </a:p>
          <a:p>
            <a:pPr lvl="1"/>
            <a:r>
              <a:rPr lang="en-US" dirty="0"/>
              <a:t>Makes no distinction for the magnitude of error</a:t>
            </a:r>
          </a:p>
          <a:p>
            <a:pPr lvl="1"/>
            <a:r>
              <a:rPr lang="en-US" dirty="0"/>
              <a:t>Assumes each site can only be assigned to one map category</a:t>
            </a:r>
          </a:p>
        </p:txBody>
      </p:sp>
    </p:spTree>
    <p:extLst>
      <p:ext uri="{BB962C8B-B14F-4D97-AF65-F5344CB8AC3E}">
        <p14:creationId xmlns:p14="http://schemas.microsoft.com/office/powerpoint/2010/main" val="24905278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a:latin typeface="+mn-lt"/>
              </a:rPr>
              <a:t>Assessment Options</a:t>
            </a:r>
          </a:p>
        </p:txBody>
      </p:sp>
      <p:sp>
        <p:nvSpPr>
          <p:cNvPr id="24579" name="Content Placeholder 2"/>
          <p:cNvSpPr>
            <a:spLocks noGrp="1"/>
          </p:cNvSpPr>
          <p:nvPr>
            <p:ph idx="1"/>
          </p:nvPr>
        </p:nvSpPr>
        <p:spPr>
          <a:xfrm>
            <a:off x="1066800" y="1074737"/>
            <a:ext cx="7696200" cy="5554663"/>
          </a:xfrm>
        </p:spPr>
        <p:txBody>
          <a:bodyPr/>
          <a:lstStyle/>
          <a:p>
            <a:r>
              <a:rPr lang="en-US" sz="2500" dirty="0"/>
              <a:t>Best Option – </a:t>
            </a:r>
          </a:p>
          <a:p>
            <a:pPr marL="914400" lvl="1" indent="-514350"/>
            <a:r>
              <a:rPr lang="en-US" sz="2100" dirty="0"/>
              <a:t>Quantitative evaluation with field-collected reference data – many points from a designed sample (i.e., stratified vs. random). </a:t>
            </a:r>
          </a:p>
          <a:p>
            <a:pPr marL="1314450" lvl="2" indent="-514350"/>
            <a:r>
              <a:rPr lang="en-US" sz="1700" i="1" dirty="0"/>
              <a:t>Requires time, money and resources.</a:t>
            </a:r>
          </a:p>
          <a:p>
            <a:r>
              <a:rPr lang="en-US" sz="2500" dirty="0"/>
              <a:t>Mid-level Option –</a:t>
            </a:r>
          </a:p>
          <a:p>
            <a:pPr marL="914400" lvl="1" indent="-514350"/>
            <a:r>
              <a:rPr lang="en-US" sz="2100" dirty="0"/>
              <a:t>Computer validation of the map, using ancillary GIS layers and photo interpretation.</a:t>
            </a:r>
          </a:p>
          <a:p>
            <a:pPr marL="914400" lvl="1" indent="-514350"/>
            <a:r>
              <a:rPr lang="en-US" sz="2100" dirty="0"/>
              <a:t>Qualitative assessment of map product in the field. </a:t>
            </a:r>
          </a:p>
          <a:p>
            <a:r>
              <a:rPr lang="en-US" sz="2500" dirty="0"/>
              <a:t>Low-level option </a:t>
            </a:r>
          </a:p>
          <a:p>
            <a:pPr marL="914400" lvl="1" indent="-514350"/>
            <a:r>
              <a:rPr lang="en-US" sz="2100" dirty="0"/>
              <a:t>No quantitative/qualitative accuracy assessment is done of the map product… Rather, quality of the product is inferred by the quality of the process.</a:t>
            </a:r>
          </a:p>
          <a:p>
            <a:pPr marL="1314450" lvl="2" indent="-514350"/>
            <a:r>
              <a:rPr lang="en-US" sz="1700" i="1" dirty="0"/>
              <a:t>Assumption:  If the logic and data are sound, the output are reasonable</a:t>
            </a:r>
          </a:p>
        </p:txBody>
      </p:sp>
    </p:spTree>
    <p:extLst>
      <p:ext uri="{BB962C8B-B14F-4D97-AF65-F5344CB8AC3E}">
        <p14:creationId xmlns:p14="http://schemas.microsoft.com/office/powerpoint/2010/main" val="200676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none" dirty="0"/>
              <a:t>Software and Data for Exercises 4 &amp; 5</a:t>
            </a:r>
          </a:p>
        </p:txBody>
      </p:sp>
      <p:sp>
        <p:nvSpPr>
          <p:cNvPr id="3" name="Content Placeholder 2"/>
          <p:cNvSpPr>
            <a:spLocks noGrp="1"/>
          </p:cNvSpPr>
          <p:nvPr>
            <p:ph idx="1"/>
          </p:nvPr>
        </p:nvSpPr>
        <p:spPr/>
        <p:txBody>
          <a:bodyPr/>
          <a:lstStyle/>
          <a:p>
            <a:r>
              <a:rPr lang="en-US" dirty="0"/>
              <a:t>Required Software:</a:t>
            </a:r>
          </a:p>
          <a:p>
            <a:pPr lvl="2"/>
            <a:r>
              <a:rPr lang="en-US" dirty="0"/>
              <a:t>ArcGIS 10.x</a:t>
            </a:r>
          </a:p>
          <a:p>
            <a:r>
              <a:rPr lang="en-US" dirty="0"/>
              <a:t>Required Data for Exercises 4:</a:t>
            </a:r>
          </a:p>
          <a:p>
            <a:pPr lvl="2"/>
            <a:r>
              <a:rPr lang="en-US" dirty="0"/>
              <a:t>Outputs from exercise 3</a:t>
            </a:r>
          </a:p>
          <a:p>
            <a:r>
              <a:rPr lang="en-US" dirty="0"/>
              <a:t>Required Data for Exercise 5:</a:t>
            </a:r>
          </a:p>
          <a:p>
            <a:pPr lvl="2"/>
            <a:r>
              <a:rPr lang="en-US" dirty="0"/>
              <a:t>Outputs from exercise 4</a:t>
            </a:r>
          </a:p>
        </p:txBody>
      </p:sp>
    </p:spTree>
    <p:extLst>
      <p:ext uri="{BB962C8B-B14F-4D97-AF65-F5344CB8AC3E}">
        <p14:creationId xmlns:p14="http://schemas.microsoft.com/office/powerpoint/2010/main" val="3458477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Demonstration</a:t>
            </a:r>
          </a:p>
        </p:txBody>
      </p:sp>
      <p:sp>
        <p:nvSpPr>
          <p:cNvPr id="3" name="Subtitle 2"/>
          <p:cNvSpPr>
            <a:spLocks noGrp="1"/>
          </p:cNvSpPr>
          <p:nvPr>
            <p:ph type="subTitle" idx="1"/>
          </p:nvPr>
        </p:nvSpPr>
        <p:spPr/>
        <p:txBody>
          <a:bodyPr>
            <a:normAutofit/>
          </a:bodyPr>
          <a:lstStyle/>
          <a:p>
            <a:r>
              <a:rPr lang="en-US" sz="2000" dirty="0"/>
              <a:t>Exercise 5: Exploring Histograms and Creating Change Maps</a:t>
            </a:r>
          </a:p>
        </p:txBody>
      </p:sp>
    </p:spTree>
    <p:extLst>
      <p:ext uri="{BB962C8B-B14F-4D97-AF65-F5344CB8AC3E}">
        <p14:creationId xmlns:p14="http://schemas.microsoft.com/office/powerpoint/2010/main" val="75895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F864F-C9F0-48ED-8D52-0005D73EE7EA}"/>
              </a:ext>
            </a:extLst>
          </p:cNvPr>
          <p:cNvSpPr>
            <a:spLocks noGrp="1"/>
          </p:cNvSpPr>
          <p:nvPr>
            <p:ph type="title"/>
          </p:nvPr>
        </p:nvSpPr>
        <p:spPr/>
        <p:txBody>
          <a:bodyPr/>
          <a:lstStyle/>
          <a:p>
            <a:r>
              <a:rPr lang="en-US" dirty="0"/>
              <a:t>Course Agenda</a:t>
            </a:r>
          </a:p>
        </p:txBody>
      </p:sp>
      <p:sp>
        <p:nvSpPr>
          <p:cNvPr id="3" name="Content Placeholder 2">
            <a:extLst>
              <a:ext uri="{FF2B5EF4-FFF2-40B4-BE49-F238E27FC236}">
                <a16:creationId xmlns:a16="http://schemas.microsoft.com/office/drawing/2014/main" id="{AD05E15C-B905-4F93-B3A0-3B19A0B18FE9}"/>
              </a:ext>
            </a:extLst>
          </p:cNvPr>
          <p:cNvSpPr>
            <a:spLocks noGrp="1"/>
          </p:cNvSpPr>
          <p:nvPr>
            <p:ph idx="1"/>
          </p:nvPr>
        </p:nvSpPr>
        <p:spPr/>
        <p:txBody>
          <a:bodyPr>
            <a:normAutofit fontScale="70000" lnSpcReduction="20000"/>
          </a:bodyPr>
          <a:lstStyle/>
          <a:p>
            <a:r>
              <a:rPr lang="en-US" dirty="0"/>
              <a:t>Day 1 – Morning</a:t>
            </a:r>
          </a:p>
          <a:p>
            <a:pPr lvl="1"/>
            <a:r>
              <a:rPr lang="en-US" dirty="0"/>
              <a:t>10:00-10:45 – Presentation: Course overview and image selection and preparation</a:t>
            </a:r>
          </a:p>
          <a:p>
            <a:pPr lvl="1"/>
            <a:r>
              <a:rPr lang="en-US" dirty="0"/>
              <a:t>10:30-10:45 – Demonstration: Overview of GEE</a:t>
            </a:r>
          </a:p>
          <a:p>
            <a:pPr lvl="1"/>
            <a:r>
              <a:rPr lang="en-US" dirty="0"/>
              <a:t>11:00-11:10 – Break</a:t>
            </a:r>
          </a:p>
          <a:p>
            <a:pPr lvl="1"/>
            <a:r>
              <a:rPr lang="en-US" dirty="0"/>
              <a:t>11:10-11:30 – Presentation: Image correction</a:t>
            </a:r>
          </a:p>
          <a:p>
            <a:pPr lvl="1"/>
            <a:r>
              <a:rPr lang="en-US" dirty="0"/>
              <a:t>11:30-12:00 – Demonstration: Creating cloud-free composites in EE</a:t>
            </a:r>
          </a:p>
          <a:p>
            <a:pPr marL="0" indent="0">
              <a:buNone/>
            </a:pPr>
            <a:r>
              <a:rPr lang="en-US" dirty="0"/>
              <a:t>Tasks to complete before the next session: Exercise 1 + 2</a:t>
            </a:r>
          </a:p>
          <a:p>
            <a:r>
              <a:rPr lang="en-US" dirty="0"/>
              <a:t>Day 1 – Afternoon</a:t>
            </a:r>
          </a:p>
          <a:p>
            <a:pPr lvl="1"/>
            <a:r>
              <a:rPr lang="en-US" dirty="0"/>
              <a:t>2:00-2:30 – Presentation: Band ratios and image transformations</a:t>
            </a:r>
          </a:p>
          <a:p>
            <a:pPr lvl="1"/>
            <a:r>
              <a:rPr lang="en-US" dirty="0"/>
              <a:t>2:30-3:00 – Demonstration: Identifying significant landscape change</a:t>
            </a:r>
          </a:p>
          <a:p>
            <a:pPr lvl="1"/>
            <a:r>
              <a:rPr lang="en-US" dirty="0"/>
              <a:t>3:00-4:00 – Q&amp;A and Exercise Help</a:t>
            </a:r>
          </a:p>
          <a:p>
            <a:pPr marL="0" indent="0">
              <a:buNone/>
            </a:pPr>
            <a:r>
              <a:rPr lang="en-US" dirty="0"/>
              <a:t>Tasks to complete before next session: Exercise 3</a:t>
            </a:r>
          </a:p>
        </p:txBody>
      </p:sp>
    </p:spTree>
    <p:extLst>
      <p:ext uri="{BB962C8B-B14F-4D97-AF65-F5344CB8AC3E}">
        <p14:creationId xmlns:p14="http://schemas.microsoft.com/office/powerpoint/2010/main" val="405519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F864F-C9F0-48ED-8D52-0005D73EE7EA}"/>
              </a:ext>
            </a:extLst>
          </p:cNvPr>
          <p:cNvSpPr>
            <a:spLocks noGrp="1"/>
          </p:cNvSpPr>
          <p:nvPr>
            <p:ph type="title"/>
          </p:nvPr>
        </p:nvSpPr>
        <p:spPr/>
        <p:txBody>
          <a:bodyPr/>
          <a:lstStyle/>
          <a:p>
            <a:r>
              <a:rPr lang="en-US" dirty="0"/>
              <a:t>Course Agenda</a:t>
            </a:r>
          </a:p>
        </p:txBody>
      </p:sp>
      <p:sp>
        <p:nvSpPr>
          <p:cNvPr id="3" name="Content Placeholder 2">
            <a:extLst>
              <a:ext uri="{FF2B5EF4-FFF2-40B4-BE49-F238E27FC236}">
                <a16:creationId xmlns:a16="http://schemas.microsoft.com/office/drawing/2014/main" id="{AD05E15C-B905-4F93-B3A0-3B19A0B18FE9}"/>
              </a:ext>
            </a:extLst>
          </p:cNvPr>
          <p:cNvSpPr>
            <a:spLocks noGrp="1"/>
          </p:cNvSpPr>
          <p:nvPr>
            <p:ph idx="1"/>
          </p:nvPr>
        </p:nvSpPr>
        <p:spPr/>
        <p:txBody>
          <a:bodyPr>
            <a:normAutofit fontScale="70000" lnSpcReduction="20000"/>
          </a:bodyPr>
          <a:lstStyle/>
          <a:p>
            <a:r>
              <a:rPr lang="en-US" dirty="0"/>
              <a:t>Day 2 – Morning</a:t>
            </a:r>
          </a:p>
          <a:p>
            <a:pPr lvl="1"/>
            <a:r>
              <a:rPr lang="en-US" dirty="0"/>
              <a:t>10:00-10:45 – Presentation: Image standardizations and image differencing</a:t>
            </a:r>
          </a:p>
          <a:p>
            <a:pPr lvl="1"/>
            <a:r>
              <a:rPr lang="en-US" dirty="0"/>
              <a:t>10:30-11:00 – Demonstration: Calculating z-scores</a:t>
            </a:r>
          </a:p>
          <a:p>
            <a:pPr lvl="1"/>
            <a:r>
              <a:rPr lang="en-US" dirty="0"/>
              <a:t>11:00-11:10 – Break</a:t>
            </a:r>
          </a:p>
          <a:p>
            <a:pPr lvl="1"/>
            <a:r>
              <a:rPr lang="en-US" dirty="0"/>
              <a:t>11:10-11:30 – Presentation: Change thresholding and discussion of accuracy assessment</a:t>
            </a:r>
          </a:p>
          <a:p>
            <a:pPr lvl="1"/>
            <a:r>
              <a:rPr lang="en-US" dirty="0"/>
              <a:t>11:30-12:00 – Demonstration: Exploring histograms and creating change maps</a:t>
            </a:r>
          </a:p>
          <a:p>
            <a:pPr marL="0" indent="0">
              <a:buNone/>
            </a:pPr>
            <a:r>
              <a:rPr lang="en-US" dirty="0"/>
              <a:t>Tasks to complete before the next session: Exercise 4 + 5 </a:t>
            </a:r>
          </a:p>
          <a:p>
            <a:pPr marL="0" indent="0">
              <a:buNone/>
            </a:pPr>
            <a:r>
              <a:rPr lang="en-US" dirty="0"/>
              <a:t>Day 2 – Afternoon</a:t>
            </a:r>
          </a:p>
          <a:p>
            <a:pPr lvl="1"/>
            <a:r>
              <a:rPr lang="en-US" dirty="0"/>
              <a:t>2:00-2:30 – Q + A and Exercise Help</a:t>
            </a:r>
          </a:p>
          <a:p>
            <a:pPr lvl="1"/>
            <a:r>
              <a:rPr lang="en-US" dirty="0"/>
              <a:t>2:30-3:00 – Presentation: Change detection applications within USFS</a:t>
            </a:r>
          </a:p>
          <a:p>
            <a:pPr lvl="1"/>
            <a:r>
              <a:rPr lang="en-US" dirty="0"/>
              <a:t>3:00-4:00 – Final Q + A; help with course-related projects/ideas</a:t>
            </a:r>
          </a:p>
        </p:txBody>
      </p:sp>
      <p:sp>
        <p:nvSpPr>
          <p:cNvPr id="4" name="Rectangle 3">
            <a:extLst>
              <a:ext uri="{FF2B5EF4-FFF2-40B4-BE49-F238E27FC236}">
                <a16:creationId xmlns:a16="http://schemas.microsoft.com/office/drawing/2014/main" id="{70C33A74-E716-425D-B5B9-5DB9DEF06FFA}"/>
              </a:ext>
            </a:extLst>
          </p:cNvPr>
          <p:cNvSpPr/>
          <p:nvPr/>
        </p:nvSpPr>
        <p:spPr>
          <a:xfrm>
            <a:off x="762000" y="1752600"/>
            <a:ext cx="7696200" cy="8382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343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504A1-6BA2-49C1-8D81-46EDBB2BB341}"/>
              </a:ext>
            </a:extLst>
          </p:cNvPr>
          <p:cNvSpPr>
            <a:spLocks noGrp="1"/>
          </p:cNvSpPr>
          <p:nvPr>
            <p:ph type="title"/>
          </p:nvPr>
        </p:nvSpPr>
        <p:spPr/>
        <p:txBody>
          <a:bodyPr/>
          <a:lstStyle/>
          <a:p>
            <a:r>
              <a:rPr lang="en-US" dirty="0"/>
              <a:t>Lecture outline: </a:t>
            </a:r>
          </a:p>
        </p:txBody>
      </p:sp>
      <p:sp>
        <p:nvSpPr>
          <p:cNvPr id="3" name="Content Placeholder 2">
            <a:extLst>
              <a:ext uri="{FF2B5EF4-FFF2-40B4-BE49-F238E27FC236}">
                <a16:creationId xmlns:a16="http://schemas.microsoft.com/office/drawing/2014/main" id="{57CE0F49-05F7-474A-B4E9-E7680D42CCCD}"/>
              </a:ext>
            </a:extLst>
          </p:cNvPr>
          <p:cNvSpPr>
            <a:spLocks noGrp="1"/>
          </p:cNvSpPr>
          <p:nvPr>
            <p:ph idx="1"/>
          </p:nvPr>
        </p:nvSpPr>
        <p:spPr/>
        <p:txBody>
          <a:bodyPr>
            <a:normAutofit/>
          </a:bodyPr>
          <a:lstStyle/>
          <a:p>
            <a:r>
              <a:rPr lang="en-US" sz="3000" dirty="0"/>
              <a:t>Image differencing review</a:t>
            </a:r>
          </a:p>
          <a:p>
            <a:r>
              <a:rPr lang="en-US" sz="3000" dirty="0"/>
              <a:t>Methods of change detection</a:t>
            </a:r>
          </a:p>
          <a:p>
            <a:r>
              <a:rPr lang="en-US" sz="3000" dirty="0"/>
              <a:t>Image standardization</a:t>
            </a:r>
          </a:p>
          <a:p>
            <a:r>
              <a:rPr lang="en-US" sz="3000" dirty="0"/>
              <a:t>Calculating z-scores </a:t>
            </a:r>
          </a:p>
          <a:p>
            <a:r>
              <a:rPr lang="en-US" sz="3000" dirty="0"/>
              <a:t>Demo of calculating z-scores in ArcMap</a:t>
            </a:r>
            <a:endParaRPr lang="en-US" sz="2200" dirty="0"/>
          </a:p>
          <a:p>
            <a:pPr lvl="2"/>
            <a:endParaRPr lang="en-US" dirty="0"/>
          </a:p>
        </p:txBody>
      </p:sp>
    </p:spTree>
    <p:extLst>
      <p:ext uri="{BB962C8B-B14F-4D97-AF65-F5344CB8AC3E}">
        <p14:creationId xmlns:p14="http://schemas.microsoft.com/office/powerpoint/2010/main" val="418083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change map</a:t>
            </a:r>
          </a:p>
        </p:txBody>
      </p:sp>
      <p:sp>
        <p:nvSpPr>
          <p:cNvPr id="3" name="Content Placeholder 2"/>
          <p:cNvSpPr>
            <a:spLocks noGrp="1"/>
          </p:cNvSpPr>
          <p:nvPr>
            <p:ph idx="1"/>
          </p:nvPr>
        </p:nvSpPr>
        <p:spPr/>
        <p:txBody>
          <a:bodyPr/>
          <a:lstStyle/>
          <a:p>
            <a:r>
              <a:rPr lang="en-US" dirty="0"/>
              <a:t>Review:</a:t>
            </a:r>
          </a:p>
          <a:p>
            <a:pPr lvl="1"/>
            <a:r>
              <a:rPr lang="en-US" dirty="0"/>
              <a:t>You have learned how to select and prepare your data and analyze spectral changes…</a:t>
            </a:r>
          </a:p>
          <a:p>
            <a:pPr marL="457200" lvl="1" indent="0">
              <a:buNone/>
            </a:pPr>
            <a:endParaRPr lang="en-US" dirty="0"/>
          </a:p>
          <a:p>
            <a:r>
              <a:rPr lang="en-US" dirty="0"/>
              <a:t>Next steps:</a:t>
            </a:r>
          </a:p>
          <a:p>
            <a:pPr lvl="1"/>
            <a:r>
              <a:rPr lang="en-US" dirty="0"/>
              <a:t>Create difference image</a:t>
            </a:r>
          </a:p>
          <a:p>
            <a:pPr lvl="1"/>
            <a:r>
              <a:rPr lang="en-US" dirty="0"/>
              <a:t>Standardize difference image</a:t>
            </a:r>
          </a:p>
          <a:p>
            <a:pPr lvl="1"/>
            <a:r>
              <a:rPr lang="en-US" dirty="0"/>
              <a:t>Threshold standardized difference image</a:t>
            </a:r>
          </a:p>
          <a:p>
            <a:pPr lvl="1"/>
            <a:r>
              <a:rPr lang="en-US" dirty="0"/>
              <a:t>Evaluate change output</a:t>
            </a:r>
          </a:p>
        </p:txBody>
      </p:sp>
    </p:spTree>
    <p:extLst>
      <p:ext uri="{BB962C8B-B14F-4D97-AF65-F5344CB8AC3E}">
        <p14:creationId xmlns:p14="http://schemas.microsoft.com/office/powerpoint/2010/main" val="282777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a:t>Image Differencing</a:t>
            </a:r>
          </a:p>
        </p:txBody>
      </p:sp>
      <p:sp>
        <p:nvSpPr>
          <p:cNvPr id="3" name="Content Placeholder 2"/>
          <p:cNvSpPr>
            <a:spLocks noGrp="1"/>
          </p:cNvSpPr>
          <p:nvPr>
            <p:ph idx="1"/>
          </p:nvPr>
        </p:nvSpPr>
        <p:spPr/>
        <p:txBody>
          <a:bodyPr/>
          <a:lstStyle/>
          <a:p>
            <a:r>
              <a:rPr lang="en-US" dirty="0"/>
              <a:t>Use raster math to calculate a difference image</a:t>
            </a:r>
          </a:p>
          <a:p>
            <a:pPr lvl="2"/>
            <a:r>
              <a:rPr lang="en-US" dirty="0"/>
              <a:t>Pixel values in change image represent spectral change (positive/negative)</a:t>
            </a:r>
          </a:p>
          <a:p>
            <a:endParaRPr lang="en-US" dirty="0"/>
          </a:p>
        </p:txBody>
      </p:sp>
      <p:grpSp>
        <p:nvGrpSpPr>
          <p:cNvPr id="18" name="Group 17" descr="graphic depicting the image differencing process"/>
          <p:cNvGrpSpPr/>
          <p:nvPr/>
        </p:nvGrpSpPr>
        <p:grpSpPr>
          <a:xfrm>
            <a:off x="1139311" y="3290364"/>
            <a:ext cx="7606004" cy="3444650"/>
            <a:chOff x="838200" y="1676400"/>
            <a:chExt cx="7848600" cy="4705350"/>
          </a:xfrm>
        </p:grpSpPr>
        <p:sp>
          <p:nvSpPr>
            <p:cNvPr id="4" name="Text Box 9"/>
            <p:cNvSpPr txBox="1">
              <a:spLocks noChangeArrowheads="1"/>
            </p:cNvSpPr>
            <p:nvPr/>
          </p:nvSpPr>
          <p:spPr bwMode="auto">
            <a:xfrm>
              <a:off x="3048000" y="3276600"/>
              <a:ext cx="457200" cy="142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6000" b="0" dirty="0"/>
                <a:t>-</a:t>
              </a:r>
            </a:p>
          </p:txBody>
        </p:sp>
        <p:sp>
          <p:nvSpPr>
            <p:cNvPr id="5" name="Text Box 10"/>
            <p:cNvSpPr txBox="1">
              <a:spLocks noChangeArrowheads="1"/>
            </p:cNvSpPr>
            <p:nvPr/>
          </p:nvSpPr>
          <p:spPr bwMode="auto">
            <a:xfrm>
              <a:off x="5867400" y="3276600"/>
              <a:ext cx="457200" cy="142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6000" b="0" dirty="0"/>
                <a:t>=</a:t>
              </a:r>
            </a:p>
          </p:txBody>
        </p:sp>
        <p:grpSp>
          <p:nvGrpSpPr>
            <p:cNvPr id="6" name="Group 16"/>
            <p:cNvGrpSpPr>
              <a:grpSpLocks/>
            </p:cNvGrpSpPr>
            <p:nvPr/>
          </p:nvGrpSpPr>
          <p:grpSpPr bwMode="auto">
            <a:xfrm>
              <a:off x="6553200" y="1676400"/>
              <a:ext cx="2133600" cy="4705350"/>
              <a:chOff x="4128" y="1056"/>
              <a:chExt cx="1344" cy="2964"/>
            </a:xfrm>
          </p:grpSpPr>
          <p:sp>
            <p:nvSpPr>
              <p:cNvPr id="7" name="Rectangle 5" descr="Large grid"/>
              <p:cNvSpPr>
                <a:spLocks noChangeArrowheads="1"/>
              </p:cNvSpPr>
              <p:nvPr/>
            </p:nvSpPr>
            <p:spPr bwMode="auto">
              <a:xfrm>
                <a:off x="4128" y="1296"/>
                <a:ext cx="1296" cy="2112"/>
              </a:xfrm>
              <a:prstGeom prst="rect">
                <a:avLst/>
              </a:prstGeom>
              <a:pattFill prst="lgGrid">
                <a:fgClr>
                  <a:schemeClr val="bg1"/>
                </a:fgClr>
                <a:bgClr>
                  <a:srgbClr val="CC3300"/>
                </a:bgClr>
              </a:pattFill>
              <a:ln w="9525">
                <a:solidFill>
                  <a:schemeClr val="bg2"/>
                </a:solidFill>
                <a:miter lim="800000"/>
                <a:headEnd/>
                <a:tailEnd/>
              </a:ln>
              <a:effectLst>
                <a:outerShdw dist="107763" dir="2700000" algn="ctr" rotWithShape="0">
                  <a:schemeClr val="bg2"/>
                </a:outerShdw>
              </a:effectLst>
            </p:spPr>
            <p:txBody>
              <a:bodyPr wrap="none" anchor="ctr"/>
              <a:lstStyle/>
              <a:p>
                <a:endParaRPr lang="en-US">
                  <a:solidFill>
                    <a:schemeClr val="bg1"/>
                  </a:solidFill>
                </a:endParaRPr>
              </a:p>
            </p:txBody>
          </p:sp>
          <p:sp>
            <p:nvSpPr>
              <p:cNvPr id="8" name="Text Box 8"/>
              <p:cNvSpPr txBox="1">
                <a:spLocks noChangeArrowheads="1"/>
              </p:cNvSpPr>
              <p:nvPr/>
            </p:nvSpPr>
            <p:spPr bwMode="auto">
              <a:xfrm>
                <a:off x="4128" y="1056"/>
                <a:ext cx="1248" cy="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0" dirty="0">
                    <a:solidFill>
                      <a:schemeClr val="bg1"/>
                    </a:solidFill>
                    <a:latin typeface="Comic Sans MS" pitchFamily="66" charset="0"/>
                  </a:rPr>
                  <a:t>Time 1 - Time 2</a:t>
                </a:r>
              </a:p>
            </p:txBody>
          </p:sp>
          <p:sp>
            <p:nvSpPr>
              <p:cNvPr id="9" name="Text Box 11"/>
              <p:cNvSpPr txBox="1">
                <a:spLocks noChangeArrowheads="1"/>
              </p:cNvSpPr>
              <p:nvPr/>
            </p:nvSpPr>
            <p:spPr bwMode="auto">
              <a:xfrm>
                <a:off x="4224" y="3504"/>
                <a:ext cx="1248"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0">
                    <a:solidFill>
                      <a:schemeClr val="bg1"/>
                    </a:solidFill>
                    <a:latin typeface="Comic Sans MS" pitchFamily="66" charset="0"/>
                  </a:rPr>
                  <a:t>Difference Image</a:t>
                </a:r>
              </a:p>
            </p:txBody>
          </p:sp>
        </p:grpSp>
        <p:grpSp>
          <p:nvGrpSpPr>
            <p:cNvPr id="10" name="Group 14"/>
            <p:cNvGrpSpPr>
              <a:grpSpLocks/>
            </p:cNvGrpSpPr>
            <p:nvPr/>
          </p:nvGrpSpPr>
          <p:grpSpPr bwMode="auto">
            <a:xfrm>
              <a:off x="838200" y="1676400"/>
              <a:ext cx="2057400" cy="4705350"/>
              <a:chOff x="528" y="1056"/>
              <a:chExt cx="1296" cy="2964"/>
            </a:xfrm>
          </p:grpSpPr>
          <p:sp>
            <p:nvSpPr>
              <p:cNvPr id="11" name="Rectangle 3" descr="Large grid"/>
              <p:cNvSpPr>
                <a:spLocks noChangeArrowheads="1"/>
              </p:cNvSpPr>
              <p:nvPr/>
            </p:nvSpPr>
            <p:spPr bwMode="auto">
              <a:xfrm>
                <a:off x="528" y="1296"/>
                <a:ext cx="1296" cy="2112"/>
              </a:xfrm>
              <a:prstGeom prst="rect">
                <a:avLst/>
              </a:prstGeom>
              <a:pattFill prst="lgGrid">
                <a:fgClr>
                  <a:schemeClr val="bg2"/>
                </a:fgClr>
                <a:bgClr>
                  <a:srgbClr val="0CFA23"/>
                </a:bgClr>
              </a:pattFill>
              <a:ln w="9525">
                <a:solidFill>
                  <a:schemeClr val="bg2"/>
                </a:solidFill>
                <a:miter lim="800000"/>
                <a:headEnd/>
                <a:tailEnd/>
              </a:ln>
              <a:effectLst>
                <a:outerShdw dist="107763" dir="2700000" algn="ctr" rotWithShape="0">
                  <a:schemeClr val="bg2"/>
                </a:outerShdw>
              </a:effectLst>
            </p:spPr>
            <p:txBody>
              <a:bodyPr wrap="none" anchor="ctr"/>
              <a:lstStyle/>
              <a:p>
                <a:endParaRPr lang="en-US">
                  <a:solidFill>
                    <a:schemeClr val="bg1"/>
                  </a:solidFill>
                </a:endParaRPr>
              </a:p>
            </p:txBody>
          </p:sp>
          <p:sp>
            <p:nvSpPr>
              <p:cNvPr id="12" name="Text Box 7"/>
              <p:cNvSpPr txBox="1">
                <a:spLocks noChangeArrowheads="1"/>
              </p:cNvSpPr>
              <p:nvPr/>
            </p:nvSpPr>
            <p:spPr bwMode="auto">
              <a:xfrm>
                <a:off x="672" y="1056"/>
                <a:ext cx="1056" cy="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0">
                    <a:solidFill>
                      <a:schemeClr val="bg1"/>
                    </a:solidFill>
                    <a:latin typeface="Comic Sans MS" pitchFamily="66" charset="0"/>
                  </a:rPr>
                  <a:t>Time 1</a:t>
                </a:r>
              </a:p>
            </p:txBody>
          </p:sp>
          <p:sp>
            <p:nvSpPr>
              <p:cNvPr id="13" name="Text Box 12"/>
              <p:cNvSpPr txBox="1">
                <a:spLocks noChangeArrowheads="1"/>
              </p:cNvSpPr>
              <p:nvPr/>
            </p:nvSpPr>
            <p:spPr bwMode="auto">
              <a:xfrm>
                <a:off x="576" y="3504"/>
                <a:ext cx="1248"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0">
                    <a:solidFill>
                      <a:schemeClr val="bg1"/>
                    </a:solidFill>
                    <a:latin typeface="Comic Sans MS" pitchFamily="66" charset="0"/>
                  </a:rPr>
                  <a:t> Band n, Image A</a:t>
                </a:r>
              </a:p>
            </p:txBody>
          </p:sp>
        </p:grpSp>
        <p:grpSp>
          <p:nvGrpSpPr>
            <p:cNvPr id="14" name="Group 15"/>
            <p:cNvGrpSpPr>
              <a:grpSpLocks/>
            </p:cNvGrpSpPr>
            <p:nvPr/>
          </p:nvGrpSpPr>
          <p:grpSpPr bwMode="auto">
            <a:xfrm>
              <a:off x="3581400" y="1676400"/>
              <a:ext cx="2057400" cy="4360863"/>
              <a:chOff x="2256" y="1056"/>
              <a:chExt cx="1296" cy="2747"/>
            </a:xfrm>
          </p:grpSpPr>
          <p:sp>
            <p:nvSpPr>
              <p:cNvPr id="15" name="Rectangle 4" descr="Large grid"/>
              <p:cNvSpPr>
                <a:spLocks noChangeArrowheads="1"/>
              </p:cNvSpPr>
              <p:nvPr/>
            </p:nvSpPr>
            <p:spPr bwMode="auto">
              <a:xfrm>
                <a:off x="2256" y="1296"/>
                <a:ext cx="1296" cy="2112"/>
              </a:xfrm>
              <a:prstGeom prst="rect">
                <a:avLst/>
              </a:prstGeom>
              <a:pattFill prst="lgGrid">
                <a:fgClr>
                  <a:schemeClr val="bg2"/>
                </a:fgClr>
                <a:bgClr>
                  <a:srgbClr val="CCFF99"/>
                </a:bgClr>
              </a:pattFill>
              <a:ln w="9525">
                <a:solidFill>
                  <a:schemeClr val="bg2"/>
                </a:solidFill>
                <a:miter lim="800000"/>
                <a:headEnd/>
                <a:tailEnd/>
              </a:ln>
              <a:effectLst>
                <a:outerShdw dist="107763" dir="2700000" algn="ctr" rotWithShape="0">
                  <a:schemeClr val="bg2"/>
                </a:outerShdw>
              </a:effectLst>
            </p:spPr>
            <p:txBody>
              <a:bodyPr wrap="none" anchor="ctr"/>
              <a:lstStyle/>
              <a:p>
                <a:endParaRPr lang="en-US">
                  <a:solidFill>
                    <a:schemeClr val="bg1"/>
                  </a:solidFill>
                </a:endParaRPr>
              </a:p>
            </p:txBody>
          </p:sp>
          <p:sp>
            <p:nvSpPr>
              <p:cNvPr id="16" name="Text Box 6"/>
              <p:cNvSpPr txBox="1">
                <a:spLocks noChangeArrowheads="1"/>
              </p:cNvSpPr>
              <p:nvPr/>
            </p:nvSpPr>
            <p:spPr bwMode="auto">
              <a:xfrm>
                <a:off x="2352" y="1056"/>
                <a:ext cx="1056" cy="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0">
                    <a:solidFill>
                      <a:schemeClr val="bg1"/>
                    </a:solidFill>
                    <a:latin typeface="Comic Sans MS" pitchFamily="66" charset="0"/>
                  </a:rPr>
                  <a:t>Time 2</a:t>
                </a:r>
              </a:p>
            </p:txBody>
          </p:sp>
          <p:sp>
            <p:nvSpPr>
              <p:cNvPr id="17" name="Text Box 13"/>
              <p:cNvSpPr txBox="1">
                <a:spLocks noChangeArrowheads="1"/>
              </p:cNvSpPr>
              <p:nvPr/>
            </p:nvSpPr>
            <p:spPr bwMode="auto">
              <a:xfrm>
                <a:off x="2304" y="3504"/>
                <a:ext cx="1248" cy="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0">
                    <a:solidFill>
                      <a:schemeClr val="bg1"/>
                    </a:solidFill>
                    <a:latin typeface="Comic Sans MS" pitchFamily="66" charset="0"/>
                  </a:rPr>
                  <a:t>Band n, Image B</a:t>
                </a:r>
              </a:p>
            </p:txBody>
          </p:sp>
        </p:grpSp>
      </p:grpSp>
    </p:spTree>
    <p:extLst>
      <p:ext uri="{BB962C8B-B14F-4D97-AF65-F5344CB8AC3E}">
        <p14:creationId xmlns:p14="http://schemas.microsoft.com/office/powerpoint/2010/main" val="3968994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Means of conducting change detection</a:t>
            </a:r>
          </a:p>
        </p:txBody>
      </p:sp>
      <p:pic>
        <p:nvPicPr>
          <p:cNvPr id="4" name="Picture 3" descr="Figure from Kennedy et al 2009 depicting the two avenues of conducting a change detection analys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799" y="1318508"/>
            <a:ext cx="5267325" cy="4706053"/>
          </a:xfrm>
          <a:prstGeom prst="rect">
            <a:avLst/>
          </a:prstGeom>
        </p:spPr>
      </p:pic>
      <p:sp>
        <p:nvSpPr>
          <p:cNvPr id="6" name="TextBox 5"/>
          <p:cNvSpPr txBox="1"/>
          <p:nvPr/>
        </p:nvSpPr>
        <p:spPr>
          <a:xfrm>
            <a:off x="3178624" y="6052459"/>
            <a:ext cx="3802743" cy="369332"/>
          </a:xfrm>
          <a:prstGeom prst="rect">
            <a:avLst/>
          </a:prstGeom>
          <a:noFill/>
        </p:spPr>
        <p:txBody>
          <a:bodyPr wrap="square" rtlCol="0">
            <a:spAutoFit/>
          </a:bodyPr>
          <a:lstStyle/>
          <a:p>
            <a:r>
              <a:rPr lang="en-US" dirty="0">
                <a:solidFill>
                  <a:schemeClr val="bg1"/>
                </a:solidFill>
              </a:rPr>
              <a:t>Kennedy et al. 2009</a:t>
            </a:r>
          </a:p>
        </p:txBody>
      </p:sp>
    </p:spTree>
    <p:extLst>
      <p:ext uri="{BB962C8B-B14F-4D97-AF65-F5344CB8AC3E}">
        <p14:creationId xmlns:p14="http://schemas.microsoft.com/office/powerpoint/2010/main" val="1744088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11886</TotalTime>
  <Words>2502</Words>
  <Application>Microsoft Office PowerPoint</Application>
  <PresentationFormat>On-screen Show (4:3)</PresentationFormat>
  <Paragraphs>320</Paragraphs>
  <Slides>30</Slides>
  <Notes>18</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Bell MT</vt:lpstr>
      <vt:lpstr>Calibri</vt:lpstr>
      <vt:lpstr>Comic Sans MS</vt:lpstr>
      <vt:lpstr>Wingdings</vt:lpstr>
      <vt:lpstr>Clarity</vt:lpstr>
      <vt:lpstr>PowerPoint Presentation</vt:lpstr>
      <vt:lpstr>Housekeeping</vt:lpstr>
      <vt:lpstr>Software and Data for Exercises 4 &amp; 5</vt:lpstr>
      <vt:lpstr>Course Agenda</vt:lpstr>
      <vt:lpstr>Course Agenda</vt:lpstr>
      <vt:lpstr>Lecture outline: </vt:lpstr>
      <vt:lpstr>Creating a change map</vt:lpstr>
      <vt:lpstr>Image Differencing</vt:lpstr>
      <vt:lpstr>Means of conducting change detection</vt:lpstr>
      <vt:lpstr>Image Standardization</vt:lpstr>
      <vt:lpstr>The Standard Score (z-score)</vt:lpstr>
      <vt:lpstr>Demonstration</vt:lpstr>
      <vt:lpstr>Course Agenda</vt:lpstr>
      <vt:lpstr>Lecture outline: </vt:lpstr>
      <vt:lpstr>Objectives</vt:lpstr>
      <vt:lpstr>Image Differencing</vt:lpstr>
      <vt:lpstr>Change Histograms</vt:lpstr>
      <vt:lpstr>Change Thresholding</vt:lpstr>
      <vt:lpstr>Evaluation of Change Maps</vt:lpstr>
      <vt:lpstr>Importance of Accuracy Assessments </vt:lpstr>
      <vt:lpstr>Site vs. Non-Site Specific Accuracy</vt:lpstr>
      <vt:lpstr>Non-Site Specific Accuracy</vt:lpstr>
      <vt:lpstr>Change Map- Error Matrix</vt:lpstr>
      <vt:lpstr>Change Map- Error Matrix</vt:lpstr>
      <vt:lpstr>Change Map- Error Matrix</vt:lpstr>
      <vt:lpstr>Change Map- Error Matrix</vt:lpstr>
      <vt:lpstr>Site Specific Accuracy - Summary</vt:lpstr>
      <vt:lpstr>Limitations </vt:lpstr>
      <vt:lpstr>Assessment Options</vt:lpstr>
      <vt:lpstr>Demonstration</vt:lpstr>
    </vt:vector>
  </TitlesOfParts>
  <Company>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USDA Forest Service</dc:creator>
  <cp:lastModifiedBy>Leatherman, Lila - FS, Salt Lake City, UT</cp:lastModifiedBy>
  <cp:revision>126</cp:revision>
  <dcterms:created xsi:type="dcterms:W3CDTF">2015-04-03T20:09:37Z</dcterms:created>
  <dcterms:modified xsi:type="dcterms:W3CDTF">2020-11-18T16:55:38Z</dcterms:modified>
</cp:coreProperties>
</file>