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27"/>
  </p:notesMasterIdLst>
  <p:sldIdLst>
    <p:sldId id="256" r:id="rId2"/>
    <p:sldId id="372" r:id="rId3"/>
    <p:sldId id="427" r:id="rId4"/>
    <p:sldId id="426" r:id="rId5"/>
    <p:sldId id="428" r:id="rId6"/>
    <p:sldId id="430" r:id="rId7"/>
    <p:sldId id="429" r:id="rId8"/>
    <p:sldId id="373" r:id="rId9"/>
    <p:sldId id="374" r:id="rId10"/>
    <p:sldId id="375" r:id="rId11"/>
    <p:sldId id="376" r:id="rId12"/>
    <p:sldId id="377" r:id="rId13"/>
    <p:sldId id="380" r:id="rId14"/>
    <p:sldId id="384" r:id="rId15"/>
    <p:sldId id="383" r:id="rId16"/>
    <p:sldId id="399" r:id="rId17"/>
    <p:sldId id="385" r:id="rId18"/>
    <p:sldId id="398" r:id="rId19"/>
    <p:sldId id="386" r:id="rId20"/>
    <p:sldId id="390" r:id="rId21"/>
    <p:sldId id="416" r:id="rId22"/>
    <p:sldId id="422" r:id="rId23"/>
    <p:sldId id="424" r:id="rId24"/>
    <p:sldId id="404" r:id="rId25"/>
    <p:sldId id="371"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69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17" autoAdjust="0"/>
    <p:restoredTop sz="76310" autoAdjust="0"/>
  </p:normalViewPr>
  <p:slideViewPr>
    <p:cSldViewPr>
      <p:cViewPr varScale="1">
        <p:scale>
          <a:sx n="63" d="100"/>
          <a:sy n="63" d="100"/>
        </p:scale>
        <p:origin x="562" y="5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493E82-41A1-4534-AEA2-AFEEA0BC7C6A}" type="datetimeFigureOut">
              <a:rPr lang="en-US" smtClean="0"/>
              <a:t>11/18/2020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594ADE-05F9-4BBD-8A5B-D87EACD0C437}" type="slidenum">
              <a:rPr lang="en-US" smtClean="0"/>
              <a:t>‹#›</a:t>
            </a:fld>
            <a:endParaRPr lang="en-US"/>
          </a:p>
        </p:txBody>
      </p:sp>
    </p:spTree>
    <p:extLst>
      <p:ext uri="{BB962C8B-B14F-4D97-AF65-F5344CB8AC3E}">
        <p14:creationId xmlns:p14="http://schemas.microsoft.com/office/powerpoint/2010/main" val="257574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to make an account!</a:t>
            </a:r>
          </a:p>
        </p:txBody>
      </p:sp>
      <p:sp>
        <p:nvSpPr>
          <p:cNvPr id="4" name="Slide Number Placeholder 3"/>
          <p:cNvSpPr>
            <a:spLocks noGrp="1"/>
          </p:cNvSpPr>
          <p:nvPr>
            <p:ph type="sldNum" sz="quarter" idx="5"/>
          </p:nvPr>
        </p:nvSpPr>
        <p:spPr/>
        <p:txBody>
          <a:bodyPr/>
          <a:lstStyle/>
          <a:p>
            <a:fld id="{E6594ADE-05F9-4BBD-8A5B-D87EACD0C437}" type="slidenum">
              <a:rPr lang="en-US" smtClean="0"/>
              <a:t>3</a:t>
            </a:fld>
            <a:endParaRPr lang="en-US"/>
          </a:p>
        </p:txBody>
      </p:sp>
    </p:spTree>
    <p:extLst>
      <p:ext uri="{BB962C8B-B14F-4D97-AF65-F5344CB8AC3E}">
        <p14:creationId xmlns:p14="http://schemas.microsoft.com/office/powerpoint/2010/main" val="708982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E4668035-9878-4971-88A3-00313F652C86}" type="slidenum">
              <a:rPr lang="en-US" smtClean="0"/>
              <a:pPr>
                <a:defRPr/>
              </a:pPr>
              <a:t>24</a:t>
            </a:fld>
            <a:endParaRPr lang="en-US"/>
          </a:p>
        </p:txBody>
      </p:sp>
    </p:spTree>
    <p:extLst>
      <p:ext uri="{BB962C8B-B14F-4D97-AF65-F5344CB8AC3E}">
        <p14:creationId xmlns:p14="http://schemas.microsoft.com/office/powerpoint/2010/main" val="134747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a federal sponsor for an account</a:t>
            </a:r>
          </a:p>
        </p:txBody>
      </p:sp>
      <p:sp>
        <p:nvSpPr>
          <p:cNvPr id="4" name="Slide Number Placeholder 3"/>
          <p:cNvSpPr>
            <a:spLocks noGrp="1"/>
          </p:cNvSpPr>
          <p:nvPr>
            <p:ph type="sldNum" sz="quarter" idx="5"/>
          </p:nvPr>
        </p:nvSpPr>
        <p:spPr/>
        <p:txBody>
          <a:bodyPr/>
          <a:lstStyle/>
          <a:p>
            <a:fld id="{E6594ADE-05F9-4BBD-8A5B-D87EACD0C437}" type="slidenum">
              <a:rPr lang="en-US" smtClean="0"/>
              <a:t>4</a:t>
            </a:fld>
            <a:endParaRPr lang="en-US"/>
          </a:p>
        </p:txBody>
      </p:sp>
    </p:spTree>
    <p:extLst>
      <p:ext uri="{BB962C8B-B14F-4D97-AF65-F5344CB8AC3E}">
        <p14:creationId xmlns:p14="http://schemas.microsoft.com/office/powerpoint/2010/main" val="2997053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Delivered</a:t>
            </a:r>
            <a:r>
              <a:rPr lang="en-US" baseline="0" dirty="0"/>
              <a:t> to BAER teams upon request.  First approximation of burn severity which can be used to identify hazards from flooding, landslides, etc.  BARC is classified </a:t>
            </a:r>
            <a:r>
              <a:rPr lang="en-US" baseline="0" dirty="0" err="1"/>
              <a:t>dNBR</a:t>
            </a:r>
            <a:r>
              <a:rPr lang="en-US" baseline="0" dirty="0"/>
              <a:t> difference image.</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9</a:t>
            </a:fld>
            <a:endParaRPr lang="en-US"/>
          </a:p>
        </p:txBody>
      </p:sp>
    </p:spTree>
    <p:extLst>
      <p:ext uri="{BB962C8B-B14F-4D97-AF65-F5344CB8AC3E}">
        <p14:creationId xmlns:p14="http://schemas.microsoft.com/office/powerpoint/2010/main" val="3181341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audience</a:t>
            </a:r>
            <a:r>
              <a:rPr lang="en-US" baseline="0" dirty="0"/>
              <a:t> for RAVG data are regional </a:t>
            </a:r>
            <a:r>
              <a:rPr lang="en-US" baseline="0" dirty="0" err="1"/>
              <a:t>silviculturists</a:t>
            </a:r>
            <a:r>
              <a:rPr lang="en-US" baseline="0" dirty="0"/>
              <a:t> who need to communicate yearly reforestation and restoration needs.</a:t>
            </a:r>
          </a:p>
          <a:p>
            <a:r>
              <a:rPr lang="en-US" baseline="0" dirty="0"/>
              <a:t>Uses established regression models that relate calibrated NBR difference layers to field plot data in order to estimate changes in forest inventory parameters such as canopy cover and basal area.  </a:t>
            </a:r>
          </a:p>
          <a:p>
            <a:r>
              <a:rPr lang="en-US" baseline="0" dirty="0"/>
              <a:t>Data is available via the RAVG website which you can get to via RSAC websites.  </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10</a:t>
            </a:fld>
            <a:endParaRPr lang="en-US"/>
          </a:p>
        </p:txBody>
      </p:sp>
    </p:spTree>
    <p:extLst>
      <p:ext uri="{BB962C8B-B14F-4D97-AF65-F5344CB8AC3E}">
        <p14:creationId xmlns:p14="http://schemas.microsoft.com/office/powerpoint/2010/main" val="596957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term</a:t>
            </a:r>
            <a:r>
              <a:rPr lang="en-US" baseline="0" dirty="0"/>
              <a:t> monitoring of fire severity effects. Thresholds applied to the calibrated NBR difference image to create fire severity maps with low, medium and high severity burns </a:t>
            </a:r>
            <a:endParaRPr lang="en-US" dirty="0"/>
          </a:p>
        </p:txBody>
      </p:sp>
      <p:sp>
        <p:nvSpPr>
          <p:cNvPr id="4" name="Slide Number Placeholder 3"/>
          <p:cNvSpPr>
            <a:spLocks noGrp="1"/>
          </p:cNvSpPr>
          <p:nvPr>
            <p:ph type="sldNum" sz="quarter" idx="10"/>
          </p:nvPr>
        </p:nvSpPr>
        <p:spPr/>
        <p:txBody>
          <a:bodyPr/>
          <a:lstStyle/>
          <a:p>
            <a:fld id="{D5843B4E-A09C-4310-8BE7-4852B7FF6DE8}" type="slidenum">
              <a:rPr lang="en-US" smtClean="0"/>
              <a:t>11</a:t>
            </a:fld>
            <a:endParaRPr lang="en-US"/>
          </a:p>
        </p:txBody>
      </p:sp>
    </p:spTree>
    <p:extLst>
      <p:ext uri="{BB962C8B-B14F-4D97-AF65-F5344CB8AC3E}">
        <p14:creationId xmlns:p14="http://schemas.microsoft.com/office/powerpoint/2010/main" val="489430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p:spPr>
        <p:txBody>
          <a:bodyPr/>
          <a:lstStyle/>
          <a:p>
            <a:endParaRPr lang="en-US"/>
          </a:p>
        </p:txBody>
      </p:sp>
      <p:sp>
        <p:nvSpPr>
          <p:cNvPr id="17411" name="Slide Number Placeholder 3"/>
          <p:cNvSpPr>
            <a:spLocks noGrp="1"/>
          </p:cNvSpPr>
          <p:nvPr>
            <p:ph type="sldNum" sz="quarter" idx="5"/>
          </p:nvPr>
        </p:nvSpPr>
        <p:spPr>
          <a:noFill/>
        </p:spPr>
        <p:txBody>
          <a:bodyPr/>
          <a:lstStyle/>
          <a:p>
            <a:fld id="{08426D3D-C4EF-44E3-A0FF-24701B42043D}" type="slidenum">
              <a:rPr lang="en-US" smtClean="0"/>
              <a:pPr/>
              <a:t>12</a:t>
            </a:fld>
            <a:endParaRPr lang="en-US"/>
          </a:p>
        </p:txBody>
      </p:sp>
    </p:spTree>
    <p:extLst>
      <p:ext uri="{BB962C8B-B14F-4D97-AF65-F5344CB8AC3E}">
        <p14:creationId xmlns:p14="http://schemas.microsoft.com/office/powerpoint/2010/main" val="3337811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NAFD project uses the Vegetation Change Tracker (VCT), an automated forest change analysis algorithm, on temporally dense (annual or biennial) Landsat Time Series Stack (LTSS) of images and produces forest disturbance data products (Huang et al. 2010). The VCT algorithm was designed specifically for mapping forest change using LTSS. The algorithm consists of two major steps: 1) individual image analysis and 2) time series analysis. VCT produces a disturbance product where each pixel is labeled as either a static land class (persistent non-forest, persistent forest, or persistent water) or with the year of change for disturbed forest pixels.</a:t>
            </a:r>
            <a:endParaRPr lang="en-US" dirty="0"/>
          </a:p>
        </p:txBody>
      </p:sp>
      <p:sp>
        <p:nvSpPr>
          <p:cNvPr id="4" name="Slide Number Placeholder 3"/>
          <p:cNvSpPr>
            <a:spLocks noGrp="1"/>
          </p:cNvSpPr>
          <p:nvPr>
            <p:ph type="sldNum" sz="quarter" idx="5"/>
          </p:nvPr>
        </p:nvSpPr>
        <p:spPr/>
        <p:txBody>
          <a:bodyPr/>
          <a:lstStyle/>
          <a:p>
            <a:fld id="{E6594ADE-05F9-4BBD-8A5B-D87EACD0C437}" type="slidenum">
              <a:rPr lang="en-US" smtClean="0"/>
              <a:t>13</a:t>
            </a:fld>
            <a:endParaRPr lang="en-US"/>
          </a:p>
        </p:txBody>
      </p:sp>
    </p:spTree>
    <p:extLst>
      <p:ext uri="{BB962C8B-B14F-4D97-AF65-F5344CB8AC3E}">
        <p14:creationId xmlns:p14="http://schemas.microsoft.com/office/powerpoint/2010/main" val="2660515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err="1">
                <a:solidFill>
                  <a:schemeClr val="tx1"/>
                </a:solidFill>
                <a:effectLst/>
                <a:latin typeface="+mn-lt"/>
                <a:ea typeface="+mn-ea"/>
                <a:cs typeface="+mn-cs"/>
              </a:rPr>
              <a:t>ForWarn</a:t>
            </a:r>
            <a:r>
              <a:rPr lang="en-US" sz="1200" b="0" i="0" kern="1200" dirty="0">
                <a:solidFill>
                  <a:schemeClr val="tx1"/>
                </a:solidFill>
                <a:effectLst/>
                <a:latin typeface="+mn-lt"/>
                <a:ea typeface="+mn-ea"/>
                <a:cs typeface="+mn-cs"/>
              </a:rPr>
              <a:t> is a vegetation change recognition and tracking system that uses high-frequency, moderate resolution satellite data. It provides near real-time change maps for the continental United States that are updated every eight days.</a:t>
            </a:r>
          </a:p>
          <a:p>
            <a:endParaRPr lang="en-US" sz="1200" b="0" i="0" kern="1200" dirty="0">
              <a:solidFill>
                <a:schemeClr val="tx1"/>
              </a:solidFill>
              <a:effectLst/>
              <a:latin typeface="+mn-lt"/>
              <a:ea typeface="+mn-ea"/>
              <a:cs typeface="+mn-cs"/>
            </a:endParaRPr>
          </a:p>
          <a:p>
            <a:pPr fontAlgn="base"/>
            <a:r>
              <a:rPr lang="en-US" sz="1200" b="0" i="0" kern="1200" dirty="0" err="1">
                <a:solidFill>
                  <a:schemeClr val="tx1"/>
                </a:solidFill>
                <a:effectLst/>
                <a:latin typeface="+mn-lt"/>
                <a:ea typeface="+mn-ea"/>
                <a:cs typeface="+mn-cs"/>
              </a:rPr>
              <a:t>ForWarn</a:t>
            </a:r>
            <a:r>
              <a:rPr lang="en-US" sz="1200" b="0" i="0" kern="1200" dirty="0">
                <a:solidFill>
                  <a:schemeClr val="tx1"/>
                </a:solidFill>
                <a:effectLst/>
                <a:latin typeface="+mn-lt"/>
                <a:ea typeface="+mn-ea"/>
                <a:cs typeface="+mn-cs"/>
              </a:rPr>
              <a:t> relies on daily </a:t>
            </a:r>
            <a:r>
              <a:rPr lang="en-US" sz="1200" b="0" i="0" kern="1200" dirty="0" err="1">
                <a:solidFill>
                  <a:schemeClr val="tx1"/>
                </a:solidFill>
                <a:effectLst/>
                <a:latin typeface="+mn-lt"/>
                <a:ea typeface="+mn-ea"/>
                <a:cs typeface="+mn-cs"/>
              </a:rPr>
              <a:t>eMODIS</a:t>
            </a:r>
            <a:r>
              <a:rPr lang="en-US" sz="1200" b="0" i="0" kern="1200" dirty="0">
                <a:solidFill>
                  <a:schemeClr val="tx1"/>
                </a:solidFill>
                <a:effectLst/>
                <a:latin typeface="+mn-lt"/>
                <a:ea typeface="+mn-ea"/>
                <a:cs typeface="+mn-cs"/>
              </a:rPr>
              <a:t> and MODIS satellite data</a:t>
            </a:r>
          </a:p>
          <a:p>
            <a:pPr fontAlgn="base"/>
            <a:r>
              <a:rPr lang="en-US" sz="1200" b="0" i="0" kern="1200" dirty="0">
                <a:solidFill>
                  <a:schemeClr val="tx1"/>
                </a:solidFill>
                <a:effectLst/>
                <a:latin typeface="+mn-lt"/>
                <a:ea typeface="+mn-ea"/>
                <a:cs typeface="+mn-cs"/>
              </a:rPr>
              <a:t>It tracks change in the Normalized Difference Vegetation Index (NDVI)</a:t>
            </a:r>
          </a:p>
          <a:p>
            <a:pPr fontAlgn="base"/>
            <a:r>
              <a:rPr lang="en-US" sz="1200" b="0" i="0" kern="1200" dirty="0">
                <a:solidFill>
                  <a:schemeClr val="tx1"/>
                </a:solidFill>
                <a:effectLst/>
                <a:latin typeface="+mn-lt"/>
                <a:ea typeface="+mn-ea"/>
                <a:cs typeface="+mn-cs"/>
              </a:rPr>
              <a:t>Coverage extends to all lands of the continental US</a:t>
            </a:r>
          </a:p>
          <a:p>
            <a:pPr fontAlgn="base"/>
            <a:r>
              <a:rPr lang="en-US" sz="1200" b="0" i="0" kern="1200" dirty="0">
                <a:solidFill>
                  <a:schemeClr val="tx1"/>
                </a:solidFill>
                <a:effectLst/>
                <a:latin typeface="+mn-lt"/>
                <a:ea typeface="+mn-ea"/>
                <a:cs typeface="+mn-cs"/>
              </a:rPr>
              <a:t>Products are at 232 meter resolution (13.3 acres or 5.4 hectares)</a:t>
            </a:r>
          </a:p>
          <a:p>
            <a:pPr fontAlgn="base"/>
            <a:r>
              <a:rPr lang="en-US" sz="1200" b="0" i="0" kern="1200" dirty="0">
                <a:solidFill>
                  <a:schemeClr val="tx1"/>
                </a:solidFill>
                <a:effectLst/>
                <a:latin typeface="+mn-lt"/>
                <a:ea typeface="+mn-ea"/>
                <a:cs typeface="+mn-cs"/>
              </a:rPr>
              <a:t>It has NDVI values for 46 periods per year (at 8-day intervals)</a:t>
            </a:r>
          </a:p>
          <a:p>
            <a:pPr fontAlgn="base"/>
            <a:r>
              <a:rPr lang="en-US" sz="1200" b="0" i="0" kern="1200" dirty="0">
                <a:solidFill>
                  <a:schemeClr val="tx1"/>
                </a:solidFill>
                <a:effectLst/>
                <a:latin typeface="+mn-lt"/>
                <a:ea typeface="+mn-ea"/>
                <a:cs typeface="+mn-cs"/>
              </a:rPr>
              <a:t>It uses a 24-day window with 8-day time steps to avoid clouds, etc.</a:t>
            </a:r>
          </a:p>
          <a:p>
            <a:pPr fontAlgn="base"/>
            <a:r>
              <a:rPr lang="en-US" sz="1200" b="0" i="0" kern="1200" dirty="0">
                <a:solidFill>
                  <a:schemeClr val="tx1"/>
                </a:solidFill>
                <a:effectLst/>
                <a:latin typeface="+mn-lt"/>
                <a:ea typeface="+mn-ea"/>
                <a:cs typeface="+mn-cs"/>
              </a:rPr>
              <a:t>The historical NDVI database used for certain baselines dates from 2000 to the present</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different forest change products relate to the length of the baseline and the compositing method used to display percent NDVI departure. They are:</a:t>
            </a:r>
          </a:p>
          <a:p>
            <a:pPr fontAlgn="base"/>
            <a:r>
              <a:rPr lang="en-US" sz="1200" b="0" i="0" kern="1200" dirty="0">
                <a:solidFill>
                  <a:schemeClr val="tx1"/>
                </a:solidFill>
                <a:effectLst/>
                <a:latin typeface="+mn-lt"/>
                <a:ea typeface="+mn-ea"/>
                <a:cs typeface="+mn-cs"/>
              </a:rPr>
              <a:t>Change using a 1-Year Baseline (recent disturbances, 1yr or less);</a:t>
            </a:r>
          </a:p>
          <a:p>
            <a:pPr fontAlgn="base"/>
            <a:r>
              <a:rPr lang="en-US" sz="1200" b="0" i="0" kern="1200" dirty="0">
                <a:solidFill>
                  <a:schemeClr val="tx1"/>
                </a:solidFill>
                <a:effectLst/>
                <a:latin typeface="+mn-lt"/>
                <a:ea typeface="+mn-ea"/>
                <a:cs typeface="+mn-cs"/>
              </a:rPr>
              <a:t>Early Detect 1-Year Baseline (disturbance resolved in as few as 8-days);</a:t>
            </a:r>
          </a:p>
          <a:p>
            <a:pPr fontAlgn="base"/>
            <a:r>
              <a:rPr lang="en-US" sz="1200" b="0" i="0" kern="1200" dirty="0">
                <a:solidFill>
                  <a:schemeClr val="tx1"/>
                </a:solidFill>
                <a:effectLst/>
                <a:latin typeface="+mn-lt"/>
                <a:ea typeface="+mn-ea"/>
                <a:cs typeface="+mn-cs"/>
              </a:rPr>
              <a:t>Change using a 3-Year Baseline (3-year old disturbances);</a:t>
            </a:r>
          </a:p>
          <a:p>
            <a:pPr fontAlgn="base"/>
            <a:r>
              <a:rPr lang="en-US" sz="1200" b="0" i="0" kern="1200" dirty="0">
                <a:solidFill>
                  <a:schemeClr val="tx1"/>
                </a:solidFill>
                <a:effectLst/>
                <a:latin typeface="+mn-lt"/>
                <a:ea typeface="+mn-ea"/>
                <a:cs typeface="+mn-cs"/>
              </a:rPr>
              <a:t>Change using a 5-Year Baseline (5-year old disturbances);</a:t>
            </a:r>
          </a:p>
          <a:p>
            <a:pPr fontAlgn="base"/>
            <a:r>
              <a:rPr lang="en-US" sz="1200" b="0" i="0" kern="1200" dirty="0">
                <a:solidFill>
                  <a:schemeClr val="tx1"/>
                </a:solidFill>
                <a:effectLst/>
                <a:latin typeface="+mn-lt"/>
                <a:ea typeface="+mn-ea"/>
                <a:cs typeface="+mn-cs"/>
              </a:rPr>
              <a:t>Change using a 10-Year Baseline (10-year old disturbances);</a:t>
            </a:r>
          </a:p>
          <a:p>
            <a:pPr fontAlgn="base"/>
            <a:r>
              <a:rPr lang="en-US" sz="1200" b="0" i="0" kern="1200" dirty="0">
                <a:solidFill>
                  <a:schemeClr val="tx1"/>
                </a:solidFill>
                <a:effectLst/>
                <a:latin typeface="+mn-lt"/>
                <a:ea typeface="+mn-ea"/>
                <a:cs typeface="+mn-cs"/>
              </a:rPr>
              <a:t>Change using an All-Year Baseline (all disturbances since 2000);</a:t>
            </a:r>
          </a:p>
          <a:p>
            <a:pPr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D88DB6C-97A4-4999-8911-D5433DB014D5}" type="slidenum">
              <a:rPr lang="en-US" smtClean="0"/>
              <a:t>16</a:t>
            </a:fld>
            <a:endParaRPr lang="en-US"/>
          </a:p>
        </p:txBody>
      </p:sp>
    </p:spTree>
    <p:extLst>
      <p:ext uri="{BB962C8B-B14F-4D97-AF65-F5344CB8AC3E}">
        <p14:creationId xmlns:p14="http://schemas.microsoft.com/office/powerpoint/2010/main" val="2651778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Landscape Change Monitoring System (LCMS) is a remote sensing-based system for mapping and monitoring landscape change across the United States. LCMS produces annual maps depicting change (vegetation loss and vegetation gain), land cover, and land use from 1985 to present that can be used to assist with a wide range of land management applications.</a:t>
            </a:r>
          </a:p>
          <a:p>
            <a:r>
              <a:rPr lang="en-US" sz="1200" b="0" i="0" kern="1200" dirty="0">
                <a:solidFill>
                  <a:schemeClr val="tx1"/>
                </a:solidFill>
                <a:effectLst/>
                <a:latin typeface="+mn-lt"/>
                <a:ea typeface="+mn-ea"/>
                <a:cs typeface="+mn-cs"/>
              </a:rPr>
              <a:t>Purpose</a:t>
            </a:r>
          </a:p>
          <a:p>
            <a:r>
              <a:rPr lang="en-US" sz="1200" b="0" i="0" kern="1200" dirty="0">
                <a:solidFill>
                  <a:schemeClr val="tx1"/>
                </a:solidFill>
                <a:effectLst/>
                <a:latin typeface="+mn-lt"/>
                <a:ea typeface="+mn-ea"/>
                <a:cs typeface="+mn-cs"/>
              </a:rPr>
              <a:t>With the help of regional and national forest staffs we have identified many applications of LCMS data, including forest planning and revision, updating existing vegetation maps, assessing landscape conditions, supporting post-fire recovery, and meeting some broad-scale monitoring requirements.</a:t>
            </a:r>
          </a:p>
          <a:p>
            <a:endParaRPr lang="en-US" dirty="0"/>
          </a:p>
          <a:p>
            <a:r>
              <a:rPr lang="en-US" sz="1200" b="0" i="0" kern="1200" dirty="0">
                <a:solidFill>
                  <a:schemeClr val="tx1"/>
                </a:solidFill>
                <a:effectLst/>
                <a:latin typeface="+mn-lt"/>
                <a:ea typeface="+mn-ea"/>
                <a:cs typeface="+mn-cs"/>
              </a:rPr>
              <a:t>LCMS uses an ensemble modeling approach to generate a “best available” map covering multiple disturbance processes and diverse cover types. Vegetation loss and gain, land cover, and land use are modeled using predictor layers derived from several change-detection algorithms (</a:t>
            </a:r>
            <a:r>
              <a:rPr lang="en-US" sz="1200" b="0" i="0" kern="1200" dirty="0" err="1">
                <a:solidFill>
                  <a:schemeClr val="tx1"/>
                </a:solidFill>
                <a:effectLst/>
                <a:latin typeface="+mn-lt"/>
                <a:ea typeface="+mn-ea"/>
                <a:cs typeface="+mn-cs"/>
              </a:rPr>
              <a:t>LandTrendr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VeRDET</a:t>
            </a:r>
            <a:r>
              <a:rPr lang="en-US" sz="1200" b="0" i="0" kern="1200" dirty="0">
                <a:solidFill>
                  <a:schemeClr val="tx1"/>
                </a:solidFill>
                <a:effectLst/>
                <a:latin typeface="+mn-lt"/>
                <a:ea typeface="+mn-ea"/>
                <a:cs typeface="+mn-cs"/>
              </a:rPr>
              <a:t>, and CCDC) as well as annual Landsat image composites. Training data is identified using a stratified random sample and is photo-interpreted using the </a:t>
            </a:r>
            <a:r>
              <a:rPr lang="en-US" sz="1200" b="0" i="0" kern="1200" dirty="0" err="1">
                <a:solidFill>
                  <a:schemeClr val="tx1"/>
                </a:solidFill>
                <a:effectLst/>
                <a:latin typeface="+mn-lt"/>
                <a:ea typeface="+mn-ea"/>
                <a:cs typeface="+mn-cs"/>
              </a:rPr>
              <a:t>TimeSync</a:t>
            </a:r>
            <a:r>
              <a:rPr lang="en-US" sz="1200" b="0" i="0" kern="1200" dirty="0">
                <a:solidFill>
                  <a:schemeClr val="tx1"/>
                </a:solidFill>
                <a:effectLst/>
                <a:latin typeface="+mn-lt"/>
                <a:ea typeface="+mn-ea"/>
                <a:cs typeface="+mn-cs"/>
              </a:rPr>
              <a:t> visualization software and other relevant geospatial layers. Because no algorithm is expected to perform best in all situations, this approach provides a framework for intelligently assimilating the varied strengths of existing change-detection algorithms into one comprehensive change map that leverages advances in time series-based change detection techniques, Landsat data availability, cloud-based computing power, and big data analysis methods.</a:t>
            </a:r>
            <a:endParaRPr lang="en-US" dirty="0"/>
          </a:p>
        </p:txBody>
      </p:sp>
      <p:sp>
        <p:nvSpPr>
          <p:cNvPr id="4" name="Slide Number Placeholder 3"/>
          <p:cNvSpPr>
            <a:spLocks noGrp="1"/>
          </p:cNvSpPr>
          <p:nvPr>
            <p:ph type="sldNum" sz="quarter" idx="5"/>
          </p:nvPr>
        </p:nvSpPr>
        <p:spPr/>
        <p:txBody>
          <a:bodyPr/>
          <a:lstStyle/>
          <a:p>
            <a:fld id="{1D88DB6C-97A4-4999-8911-D5433DB014D5}" type="slidenum">
              <a:rPr lang="en-US" smtClean="0"/>
              <a:t>18</a:t>
            </a:fld>
            <a:endParaRPr lang="en-US"/>
          </a:p>
        </p:txBody>
      </p:sp>
    </p:spTree>
    <p:extLst>
      <p:ext uri="{BB962C8B-B14F-4D97-AF65-F5344CB8AC3E}">
        <p14:creationId xmlns:p14="http://schemas.microsoft.com/office/powerpoint/2010/main" val="27488891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848600" cy="1927225"/>
          </a:xfrm>
        </p:spPr>
        <p:txBody>
          <a:bodyPr anchor="b">
            <a:noAutofit/>
          </a:bodyPr>
          <a:lstStyle>
            <a:lvl1pPr algn="r">
              <a:defRPr sz="5400" cap="none" baseline="0">
                <a:solidFill>
                  <a:schemeClr val="accent2">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685800" y="3962400"/>
            <a:ext cx="7848600" cy="1752600"/>
          </a:xfrm>
        </p:spPr>
        <p:txBody>
          <a:bodyPr/>
          <a:lstStyle>
            <a:lvl1pPr marL="0" indent="0" algn="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685800" y="380841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lvl1pPr algn="ctr">
              <a:defRPr/>
            </a:lvl1pPr>
          </a:lstStyle>
          <a:p>
            <a:r>
              <a:rPr lang="en-US"/>
              <a:t>Click to edit Master title style</a:t>
            </a:r>
          </a:p>
        </p:txBody>
      </p:sp>
      <p:sp>
        <p:nvSpPr>
          <p:cNvPr id="3" name="Content Placeholder 2"/>
          <p:cNvSpPr>
            <a:spLocks noGrp="1"/>
          </p:cNvSpPr>
          <p:nvPr>
            <p:ph idx="1"/>
          </p:nvPr>
        </p:nvSpPr>
        <p:spPr>
          <a:xfrm>
            <a:off x="457200" y="1447800"/>
            <a:ext cx="8229600" cy="5029200"/>
          </a:xfrm>
        </p:spPr>
        <p:txBody>
          <a:bodyPr>
            <a:normAutofit/>
          </a:bodyPr>
          <a:lstStyle>
            <a:lvl1pPr>
              <a:buClr>
                <a:schemeClr val="tx2">
                  <a:lumMod val="75000"/>
                </a:schemeClr>
              </a:buClr>
              <a:defRPr sz="3200"/>
            </a:lvl1pPr>
            <a:lvl2pPr>
              <a:buClr>
                <a:schemeClr val="accent4">
                  <a:lumMod val="75000"/>
                </a:schemeClr>
              </a:buClr>
              <a:defRPr sz="2800"/>
            </a:lvl2pPr>
            <a:lvl3pPr>
              <a:buClr>
                <a:schemeClr val="bg2">
                  <a:lumMod val="50000"/>
                </a:schemeClr>
              </a:buClr>
              <a:defRPr sz="2400"/>
            </a:lvl3pPr>
            <a:lvl4pPr>
              <a:buClr>
                <a:schemeClr val="accent6">
                  <a:lumMod val="75000"/>
                </a:schemeClr>
              </a:buClr>
              <a:defRPr sz="20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0"/>
            <a:ext cx="9144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 y="57150"/>
            <a:ext cx="495300" cy="346710"/>
          </a:xfrm>
          <a:prstGeom prst="rect">
            <a:avLst/>
          </a:prstGeom>
          <a:ln>
            <a:solidFill>
              <a:schemeClr val="tx1"/>
            </a:solidFill>
          </a:ln>
          <a:effectLst/>
        </p:spPr>
      </p:pic>
      <p:pic>
        <p:nvPicPr>
          <p:cNvPr id="11" name="Picture 10"/>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10000" b="90000" l="10000" r="90000">
                        <a14:foregroundMark x1="80000" y1="15584" x2="85333" y2="20779"/>
                        <a14:foregroundMark x1="14667" y1="15584" x2="21333" y2="9091"/>
                      </a14:backgroundRemoval>
                    </a14:imgEffect>
                  </a14:imgLayer>
                </a14:imgProps>
              </a:ext>
              <a:ext uri="{28A0092B-C50C-407E-A947-70E740481C1C}">
                <a14:useLocalDpi xmlns:a14="http://schemas.microsoft.com/office/drawing/2010/main" val="0"/>
              </a:ext>
            </a:extLst>
          </a:blip>
          <a:stretch>
            <a:fillRect/>
          </a:stretch>
        </p:blipFill>
        <p:spPr>
          <a:xfrm>
            <a:off x="38100" y="6534466"/>
            <a:ext cx="285750" cy="293370"/>
          </a:xfrm>
          <a:prstGeom prst="rect">
            <a:avLst/>
          </a:prstGeom>
          <a:effectLst>
            <a:outerShdw blurRad="50800" dist="38100" dir="2700000" algn="tl" rotWithShape="0">
              <a:prstClr val="black">
                <a:alpha val="40000"/>
              </a:prstClr>
            </a:outerShdw>
          </a:effectLst>
        </p:spPr>
      </p:pic>
      <p:sp>
        <p:nvSpPr>
          <p:cNvPr id="12" name="TextBox 11"/>
          <p:cNvSpPr txBox="1"/>
          <p:nvPr userDrawn="1"/>
        </p:nvSpPr>
        <p:spPr>
          <a:xfrm>
            <a:off x="343825" y="6681151"/>
            <a:ext cx="1865975" cy="215444"/>
          </a:xfrm>
          <a:prstGeom prst="rect">
            <a:avLst/>
          </a:prstGeom>
          <a:noFill/>
        </p:spPr>
        <p:txBody>
          <a:bodyPr wrap="square" rtlCol="0">
            <a:spAutoFit/>
          </a:bodyPr>
          <a:lstStyle/>
          <a:p>
            <a:pPr algn="l"/>
            <a:r>
              <a:rPr lang="en-US" sz="800" b="1" i="1" dirty="0">
                <a:solidFill>
                  <a:schemeClr val="bg1"/>
                </a:solidFill>
              </a:rPr>
              <a:t>Forest Service</a:t>
            </a:r>
          </a:p>
        </p:txBody>
      </p:sp>
      <p:sp>
        <p:nvSpPr>
          <p:cNvPr id="13" name="TextBox 12"/>
          <p:cNvSpPr txBox="1"/>
          <p:nvPr userDrawn="1"/>
        </p:nvSpPr>
        <p:spPr>
          <a:xfrm>
            <a:off x="533400" y="44678"/>
            <a:ext cx="2133600" cy="215444"/>
          </a:xfrm>
          <a:prstGeom prst="rect">
            <a:avLst/>
          </a:prstGeom>
          <a:noFill/>
        </p:spPr>
        <p:txBody>
          <a:bodyPr wrap="square" rtlCol="0">
            <a:spAutoFit/>
          </a:bodyPr>
          <a:lstStyle/>
          <a:p>
            <a:pPr algn="l"/>
            <a:r>
              <a:rPr lang="en-US" sz="800" b="1" i="1" dirty="0">
                <a:solidFill>
                  <a:schemeClr val="bg1"/>
                </a:solidFill>
              </a:rPr>
              <a:t>United States Department of Agriculture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a:t>Click to edit Master title style</a:t>
            </a:r>
          </a:p>
        </p:txBody>
      </p:sp>
      <p:sp>
        <p:nvSpPr>
          <p:cNvPr id="3" name="Content Placeholder 2"/>
          <p:cNvSpPr>
            <a:spLocks noGrp="1"/>
          </p:cNvSpPr>
          <p:nvPr>
            <p:ph sz="half" idx="1"/>
          </p:nvPr>
        </p:nvSpPr>
        <p:spPr>
          <a:xfrm>
            <a:off x="457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3" name="Group 12"/>
          <p:cNvGrpSpPr/>
          <p:nvPr userDrawn="1"/>
        </p:nvGrpSpPr>
        <p:grpSpPr>
          <a:xfrm>
            <a:off x="0" y="0"/>
            <a:ext cx="9144000" cy="6896595"/>
            <a:chOff x="0" y="0"/>
            <a:chExt cx="9144000" cy="6896595"/>
          </a:xfrm>
        </p:grpSpPr>
        <p:sp>
          <p:nvSpPr>
            <p:cNvPr id="8" name="Rectangle 7"/>
            <p:cNvSpPr/>
            <p:nvPr userDrawn="1"/>
          </p:nvSpPr>
          <p:spPr>
            <a:xfrm>
              <a:off x="0" y="0"/>
              <a:ext cx="9144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 y="57150"/>
              <a:ext cx="495300" cy="346710"/>
            </a:xfrm>
            <a:prstGeom prst="rect">
              <a:avLst/>
            </a:prstGeom>
            <a:ln>
              <a:solidFill>
                <a:schemeClr val="tx1"/>
              </a:solidFill>
            </a:ln>
            <a:effectLst/>
          </p:spPr>
        </p:pic>
        <p:pic>
          <p:nvPicPr>
            <p:cNvPr id="10" name="Picture 9"/>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10000" b="90000" l="10000" r="90000">
                          <a14:foregroundMark x1="80000" y1="15584" x2="85333" y2="20779"/>
                          <a14:foregroundMark x1="14667" y1="15584" x2="21333" y2="9091"/>
                        </a14:backgroundRemoval>
                      </a14:imgEffect>
                    </a14:imgLayer>
                  </a14:imgProps>
                </a:ext>
                <a:ext uri="{28A0092B-C50C-407E-A947-70E740481C1C}">
                  <a14:useLocalDpi xmlns:a14="http://schemas.microsoft.com/office/drawing/2010/main" val="0"/>
                </a:ext>
              </a:extLst>
            </a:blip>
            <a:stretch>
              <a:fillRect/>
            </a:stretch>
          </p:blipFill>
          <p:spPr>
            <a:xfrm>
              <a:off x="38100" y="6534466"/>
              <a:ext cx="285750" cy="293370"/>
            </a:xfrm>
            <a:prstGeom prst="rect">
              <a:avLst/>
            </a:prstGeom>
            <a:effectLst>
              <a:outerShdw blurRad="50800" dist="38100" dir="2700000" algn="tl" rotWithShape="0">
                <a:prstClr val="black">
                  <a:alpha val="40000"/>
                </a:prstClr>
              </a:outerShdw>
            </a:effectLst>
          </p:spPr>
        </p:pic>
        <p:sp>
          <p:nvSpPr>
            <p:cNvPr id="11" name="TextBox 10"/>
            <p:cNvSpPr txBox="1"/>
            <p:nvPr userDrawn="1"/>
          </p:nvSpPr>
          <p:spPr>
            <a:xfrm>
              <a:off x="533400" y="44678"/>
              <a:ext cx="2133600" cy="215444"/>
            </a:xfrm>
            <a:prstGeom prst="rect">
              <a:avLst/>
            </a:prstGeom>
            <a:noFill/>
          </p:spPr>
          <p:txBody>
            <a:bodyPr wrap="square" rtlCol="0">
              <a:spAutoFit/>
            </a:bodyPr>
            <a:lstStyle/>
            <a:p>
              <a:pPr algn="l"/>
              <a:r>
                <a:rPr lang="en-US" sz="800" b="1" i="1" dirty="0">
                  <a:solidFill>
                    <a:schemeClr val="bg1"/>
                  </a:solidFill>
                </a:rPr>
                <a:t>United States Department of Agriculture</a:t>
              </a:r>
            </a:p>
          </p:txBody>
        </p:sp>
        <p:sp>
          <p:nvSpPr>
            <p:cNvPr id="12" name="TextBox 11"/>
            <p:cNvSpPr txBox="1"/>
            <p:nvPr userDrawn="1"/>
          </p:nvSpPr>
          <p:spPr>
            <a:xfrm>
              <a:off x="343825" y="6681151"/>
              <a:ext cx="1865975" cy="215444"/>
            </a:xfrm>
            <a:prstGeom prst="rect">
              <a:avLst/>
            </a:prstGeom>
            <a:noFill/>
          </p:spPr>
          <p:txBody>
            <a:bodyPr wrap="square" rtlCol="0">
              <a:spAutoFit/>
            </a:bodyPr>
            <a:lstStyle/>
            <a:p>
              <a:pPr algn="l"/>
              <a:r>
                <a:rPr lang="en-US" sz="800" b="1" i="1" dirty="0">
                  <a:solidFill>
                    <a:schemeClr val="bg1"/>
                  </a:solidFill>
                </a:rPr>
                <a:t>Forest Service</a:t>
              </a: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a:t>Click to edit Master title style</a:t>
            </a:r>
          </a:p>
        </p:txBody>
      </p:sp>
      <p:sp>
        <p:nvSpPr>
          <p:cNvPr id="6" name="Rectangle 5"/>
          <p:cNvSpPr/>
          <p:nvPr userDrawn="1"/>
        </p:nvSpPr>
        <p:spPr>
          <a:xfrm>
            <a:off x="0" y="0"/>
            <a:ext cx="9144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 y="57150"/>
            <a:ext cx="495300" cy="346710"/>
          </a:xfrm>
          <a:prstGeom prst="rect">
            <a:avLst/>
          </a:prstGeom>
          <a:ln>
            <a:solidFill>
              <a:schemeClr val="tx1"/>
            </a:solidFill>
          </a:ln>
          <a:effectLst/>
        </p:spPr>
      </p:pic>
      <p:pic>
        <p:nvPicPr>
          <p:cNvPr id="8" name="Picture 7"/>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10000" b="90000" l="10000" r="90000">
                        <a14:foregroundMark x1="80000" y1="15584" x2="85333" y2="20779"/>
                        <a14:foregroundMark x1="14667" y1="15584" x2="21333" y2="9091"/>
                      </a14:backgroundRemoval>
                    </a14:imgEffect>
                  </a14:imgLayer>
                </a14:imgProps>
              </a:ext>
              <a:ext uri="{28A0092B-C50C-407E-A947-70E740481C1C}">
                <a14:useLocalDpi xmlns:a14="http://schemas.microsoft.com/office/drawing/2010/main" val="0"/>
              </a:ext>
            </a:extLst>
          </a:blip>
          <a:stretch>
            <a:fillRect/>
          </a:stretch>
        </p:blipFill>
        <p:spPr>
          <a:xfrm>
            <a:off x="38100" y="6534466"/>
            <a:ext cx="285750" cy="293370"/>
          </a:xfrm>
          <a:prstGeom prst="rect">
            <a:avLst/>
          </a:prstGeom>
          <a:effectLst>
            <a:outerShdw blurRad="50800" dist="38100" dir="2700000" algn="tl" rotWithShape="0">
              <a:prstClr val="black">
                <a:alpha val="40000"/>
              </a:prstClr>
            </a:outerShdw>
          </a:effectLst>
        </p:spPr>
      </p:pic>
      <p:sp>
        <p:nvSpPr>
          <p:cNvPr id="9" name="TextBox 8"/>
          <p:cNvSpPr txBox="1"/>
          <p:nvPr userDrawn="1"/>
        </p:nvSpPr>
        <p:spPr>
          <a:xfrm>
            <a:off x="533400" y="44678"/>
            <a:ext cx="2133600" cy="215444"/>
          </a:xfrm>
          <a:prstGeom prst="rect">
            <a:avLst/>
          </a:prstGeom>
          <a:noFill/>
        </p:spPr>
        <p:txBody>
          <a:bodyPr wrap="square" rtlCol="0">
            <a:spAutoFit/>
          </a:bodyPr>
          <a:lstStyle/>
          <a:p>
            <a:pPr algn="l"/>
            <a:r>
              <a:rPr lang="en-US" sz="800" b="1" i="1" dirty="0">
                <a:solidFill>
                  <a:schemeClr val="bg1"/>
                </a:solidFill>
              </a:rPr>
              <a:t>United States Department of Agriculture</a:t>
            </a:r>
          </a:p>
        </p:txBody>
      </p:sp>
      <p:sp>
        <p:nvSpPr>
          <p:cNvPr id="10" name="TextBox 9"/>
          <p:cNvSpPr txBox="1"/>
          <p:nvPr userDrawn="1"/>
        </p:nvSpPr>
        <p:spPr>
          <a:xfrm>
            <a:off x="343825" y="6681151"/>
            <a:ext cx="1865975" cy="215444"/>
          </a:xfrm>
          <a:prstGeom prst="rect">
            <a:avLst/>
          </a:prstGeom>
          <a:noFill/>
        </p:spPr>
        <p:txBody>
          <a:bodyPr wrap="square" rtlCol="0">
            <a:spAutoFit/>
          </a:bodyPr>
          <a:lstStyle/>
          <a:p>
            <a:pPr algn="l"/>
            <a:r>
              <a:rPr lang="en-US" sz="800" b="1" i="1" dirty="0">
                <a:solidFill>
                  <a:schemeClr val="bg1"/>
                </a:solidFill>
              </a:rPr>
              <a:t>Forest Service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a:xfrm>
            <a:off x="1066800" y="6613525"/>
            <a:ext cx="7239000" cy="244475"/>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2848794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a:xfrm>
            <a:off x="1066800" y="6613525"/>
            <a:ext cx="7239000" cy="244475"/>
          </a:xfrm>
          <a:prstGeom prst="rect">
            <a:avLst/>
          </a:prstGeom>
        </p:spPr>
        <p:txBody>
          <a:bodyPr/>
          <a:lstStyle>
            <a:lvl1pPr>
              <a:defRPr/>
            </a:lvl1pPr>
          </a:lstStyle>
          <a:p>
            <a:r>
              <a:rPr lang="en-US"/>
              <a:t>USDA Forest Service, Remote Sensing Applications Center, http://fsweb.rsac.fs.fed.us</a:t>
            </a:r>
          </a:p>
        </p:txBody>
      </p:sp>
    </p:spTree>
    <p:extLst>
      <p:ext uri="{BB962C8B-B14F-4D97-AF65-F5344CB8AC3E}">
        <p14:creationId xmlns:p14="http://schemas.microsoft.com/office/powerpoint/2010/main" val="763252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1066800" y="6613525"/>
            <a:ext cx="7239000" cy="244475"/>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048811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10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524000"/>
            <a:ext cx="8229600" cy="4953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0" y="6698202"/>
            <a:ext cx="9144000"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4" r:id="rId3"/>
    <p:sldLayoutId id="2147483966" r:id="rId4"/>
    <p:sldLayoutId id="2147483967" r:id="rId5"/>
    <p:sldLayoutId id="2147483968" r:id="rId6"/>
    <p:sldLayoutId id="2147483969" r:id="rId7"/>
  </p:sldLayoutIdLst>
  <p:hf sldNum="0" hdr="0" ftr="0" dt="0"/>
  <p:txStyles>
    <p:titleStyle>
      <a:lvl1pPr algn="ctr" defTabSz="914400" rtl="0" eaLnBrk="1" latinLnBrk="0" hangingPunct="1">
        <a:spcBef>
          <a:spcPct val="0"/>
        </a:spcBef>
        <a:buNone/>
        <a:defRPr sz="4000" kern="1200" spc="-100" baseline="0">
          <a:solidFill>
            <a:schemeClr val="accent2">
              <a:lumMod val="75000"/>
            </a:schemeClr>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fsapps.nwcg.gov/rav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hyperlink" Target="https://mtbs.gov/"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hyperlink" Target="https://daac.ornl.gov/NACP/guides/NAFD_Disturbance_guide.html"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earthenginepartners.appspot.com/science-2013-global-forest"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timesync.forestry.oregonstate.edu/" TargetMode="Externa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hyperlink" Target="https://forwarn.forestthreats.org/fcav2/"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apps.fs.usda.gov/lcms-viewe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usgs.gov/centers/eros/science/usgs-eros-archive-landsat-archives-landsat-4-5-tm-level-2-data-products-surface?qt-science_center_objects=0#qt-science_center_objects" TargetMode="External"/><Relationship Id="rId2" Type="http://schemas.openxmlformats.org/officeDocument/2006/relationships/hyperlink" Target="https://www.usgs.gov/centers/eros/science/usgs-eros-archive-landsat-archives-us-landsat-analysis-ready-data-ard-level-2?qt-science_center_objects=0#qt-science_center_objects" TargetMode="Externa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mailto:mark.hammond@usda.gov" TargetMode="External"/><Relationship Id="rId3" Type="http://schemas.openxmlformats.org/officeDocument/2006/relationships/hyperlink" Target="https://usdagcc.sharepoint.com/sites/fs-gtac-tus/SitePages/Home%20Page.aspx" TargetMode="External"/><Relationship Id="rId7" Type="http://schemas.openxmlformats.org/officeDocument/2006/relationships/hyperlink" Target="mailto:jeremy.webb@usda.gov"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mailto:Lila.Leatherman@usda.gov" TargetMode="External"/><Relationship Id="rId5" Type="http://schemas.openxmlformats.org/officeDocument/2006/relationships/hyperlink" Target="mailto:kain.kutz@usda.gov" TargetMode="External"/><Relationship Id="rId4" Type="http://schemas.openxmlformats.org/officeDocument/2006/relationships/hyperlink" Target="mailto:indigo.catton@usda.gov" TargetMode="External"/><Relationship Id="rId9" Type="http://schemas.openxmlformats.org/officeDocument/2006/relationships/hyperlink" Target="mailto:Shiona.Howard@usda.gov"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scihub.copernicus.eu/dhus/#/hom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https://discover.digitalglobe.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evwhs.digitalglobe.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cidr.cr.usgs.gov/"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usdagcc.sharepoint.com/sites/fs-gtac-tus/Lists/Course/Item/displayifs.aspx?ID=238" TargetMode="External"/><Relationship Id="rId2" Type="http://schemas.openxmlformats.org/officeDocument/2006/relationships/hyperlink" Target="https://developers.google.com/earth-engine/tutorials/community/beginners-cookbook"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fsweb.gtac.fs.fed.us/training-site/tutorials/Obtaining%20Remotely%20Sensed%20Imagery/story_html5.html" TargetMode="External"/><Relationship Id="rId2" Type="http://schemas.openxmlformats.org/officeDocument/2006/relationships/hyperlink" Target="https://usdagcc.sharepoint.com/sites/fs-gtac-tus/Lists/Course/Item/displayifs.aspx?ID=250"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fsapps.nwcg.gov/bae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2000" dirty="0"/>
              <a:t>Instructor: Lila Leatherman (they/them)</a:t>
            </a:r>
          </a:p>
          <a:p>
            <a:endParaRPr lang="en-US" sz="2000" dirty="0"/>
          </a:p>
          <a:p>
            <a:r>
              <a:rPr lang="en-US" sz="2000" dirty="0"/>
              <a:t>November 17-18, 2020</a:t>
            </a:r>
          </a:p>
        </p:txBody>
      </p:sp>
      <p:sp>
        <p:nvSpPr>
          <p:cNvPr id="4" name="Title 1">
            <a:extLst>
              <a:ext uri="{FF2B5EF4-FFF2-40B4-BE49-F238E27FC236}">
                <a16:creationId xmlns:a16="http://schemas.microsoft.com/office/drawing/2014/main" id="{32D68EA6-03DA-427B-98C7-3543A198E551}"/>
              </a:ext>
            </a:extLst>
          </p:cNvPr>
          <p:cNvSpPr txBox="1">
            <a:spLocks/>
          </p:cNvSpPr>
          <p:nvPr/>
        </p:nvSpPr>
        <p:spPr>
          <a:xfrm>
            <a:off x="838200" y="1931987"/>
            <a:ext cx="7848600" cy="1927225"/>
          </a:xfrm>
          <a:prstGeom prst="rect">
            <a:avLst/>
          </a:prstGeom>
        </p:spPr>
        <p:txBody>
          <a:bodyPr vert="horz" lIns="91440" tIns="45720" rIns="91440" bIns="45720" rtlCol="0" anchor="b">
            <a:noAutofit/>
          </a:bodyPr>
          <a:lstStyle>
            <a:lvl1pPr algn="r" defTabSz="914400" rtl="0" eaLnBrk="1" latinLnBrk="0" hangingPunct="1">
              <a:spcBef>
                <a:spcPct val="0"/>
              </a:spcBef>
              <a:buNone/>
              <a:defRPr sz="5400" kern="1200" cap="none" spc="-100" baseline="0">
                <a:solidFill>
                  <a:schemeClr val="accent2">
                    <a:lumMod val="75000"/>
                  </a:schemeClr>
                </a:solidFill>
                <a:latin typeface="+mj-lt"/>
                <a:ea typeface="+mj-ea"/>
                <a:cs typeface="+mj-cs"/>
              </a:defRPr>
            </a:lvl1pPr>
          </a:lstStyle>
          <a:p>
            <a:r>
              <a:rPr lang="en-US" sz="4000" b="1" dirty="0"/>
              <a:t>Introduction to Change Detection</a:t>
            </a:r>
            <a:br>
              <a:rPr lang="en-US" sz="4000" dirty="0"/>
            </a:br>
            <a:r>
              <a:rPr lang="en-US" sz="2800" dirty="0"/>
              <a:t>Lecture 5: Data access + applications</a:t>
            </a:r>
          </a:p>
        </p:txBody>
      </p:sp>
    </p:spTree>
    <p:extLst>
      <p:ext uri="{BB962C8B-B14F-4D97-AF65-F5344CB8AC3E}">
        <p14:creationId xmlns:p14="http://schemas.microsoft.com/office/powerpoint/2010/main" val="190948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Effects Data Products - RAVG</a:t>
            </a:r>
          </a:p>
        </p:txBody>
      </p:sp>
      <p:sp>
        <p:nvSpPr>
          <p:cNvPr id="3" name="Content Placeholder 2"/>
          <p:cNvSpPr>
            <a:spLocks noGrp="1"/>
          </p:cNvSpPr>
          <p:nvPr>
            <p:ph idx="1"/>
          </p:nvPr>
        </p:nvSpPr>
        <p:spPr>
          <a:xfrm>
            <a:off x="457200" y="1447800"/>
            <a:ext cx="8229600" cy="1524000"/>
          </a:xfrm>
        </p:spPr>
        <p:txBody>
          <a:bodyPr/>
          <a:lstStyle/>
          <a:p>
            <a:r>
              <a:rPr lang="en-US" dirty="0">
                <a:hlinkClick r:id="rId3"/>
              </a:rPr>
              <a:t>RAVG Severity layers and tables</a:t>
            </a:r>
            <a:endParaRPr lang="en-US" dirty="0"/>
          </a:p>
          <a:p>
            <a:pPr lvl="2"/>
            <a:r>
              <a:rPr lang="en-US" dirty="0"/>
              <a:t>30-45 days post containment</a:t>
            </a:r>
          </a:p>
          <a:p>
            <a:pPr lvl="2"/>
            <a:r>
              <a:rPr lang="en-US" dirty="0"/>
              <a:t>All fires &gt;1000 acres on USFS land</a:t>
            </a:r>
          </a:p>
          <a:p>
            <a:endParaRPr lang="en-US" dirty="0"/>
          </a:p>
        </p:txBody>
      </p:sp>
      <p:pic>
        <p:nvPicPr>
          <p:cNvPr id="2051" name="Picture 3" descr="workflow for the ravg program. two landsat images, one pre-fire and one post-fire, are used to creat normalized burn ratio images and are then differenced to identify burned area and burn sever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124200"/>
            <a:ext cx="6655118" cy="345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1771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Effects Data Products - MTBS</a:t>
            </a:r>
          </a:p>
        </p:txBody>
      </p:sp>
      <p:sp>
        <p:nvSpPr>
          <p:cNvPr id="3" name="Content Placeholder 2"/>
          <p:cNvSpPr>
            <a:spLocks noGrp="1"/>
          </p:cNvSpPr>
          <p:nvPr>
            <p:ph idx="1"/>
          </p:nvPr>
        </p:nvSpPr>
        <p:spPr>
          <a:xfrm>
            <a:off x="457200" y="1447800"/>
            <a:ext cx="8229600" cy="1524000"/>
          </a:xfrm>
        </p:spPr>
        <p:txBody>
          <a:bodyPr>
            <a:normAutofit/>
          </a:bodyPr>
          <a:lstStyle/>
          <a:p>
            <a:r>
              <a:rPr lang="en-US" dirty="0">
                <a:hlinkClick r:id="rId3"/>
              </a:rPr>
              <a:t>Burn Severity layers from MTBS</a:t>
            </a:r>
            <a:endParaRPr lang="en-US" dirty="0"/>
          </a:p>
          <a:p>
            <a:pPr lvl="2"/>
            <a:r>
              <a:rPr lang="en-US" dirty="0"/>
              <a:t>Assessed 12-18 months post containment</a:t>
            </a:r>
          </a:p>
          <a:p>
            <a:pPr lvl="2"/>
            <a:r>
              <a:rPr lang="en-US" dirty="0"/>
              <a:t>All fires &gt;1000 acres on USFS land</a:t>
            </a:r>
          </a:p>
          <a:p>
            <a:endParaRPr lang="en-US" dirty="0"/>
          </a:p>
        </p:txBody>
      </p:sp>
      <p:pic>
        <p:nvPicPr>
          <p:cNvPr id="3074" name="Picture 2" descr="workflow for the ravg program. two landsat images, one pre-fire and one post-fire, are used to creat normalized burn ratio images and are then differenced to identify burned area and burn sever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971800"/>
            <a:ext cx="6858000" cy="356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7362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5" name="Title 1"/>
          <p:cNvSpPr>
            <a:spLocks noGrp="1"/>
          </p:cNvSpPr>
          <p:nvPr>
            <p:ph type="title"/>
          </p:nvPr>
        </p:nvSpPr>
        <p:spPr>
          <a:xfrm>
            <a:off x="203200" y="304800"/>
            <a:ext cx="8940800" cy="990600"/>
          </a:xfrm>
        </p:spPr>
        <p:txBody>
          <a:bodyPr>
            <a:normAutofit fontScale="90000"/>
          </a:bodyPr>
          <a:lstStyle/>
          <a:p>
            <a:r>
              <a:rPr lang="en-US" dirty="0"/>
              <a:t> Near Real-Time Forest Disturbance Program</a:t>
            </a:r>
            <a:br>
              <a:rPr lang="en-US" dirty="0"/>
            </a:br>
            <a:r>
              <a:rPr lang="en-US" sz="2200" dirty="0"/>
              <a:t>MODIS-Scale Application</a:t>
            </a:r>
          </a:p>
        </p:txBody>
      </p:sp>
      <p:sp>
        <p:nvSpPr>
          <p:cNvPr id="3" name="Content Placeholder 2"/>
          <p:cNvSpPr>
            <a:spLocks noGrp="1"/>
          </p:cNvSpPr>
          <p:nvPr>
            <p:ph idx="1"/>
          </p:nvPr>
        </p:nvSpPr>
        <p:spPr>
          <a:xfrm>
            <a:off x="457200" y="1447800"/>
            <a:ext cx="8229600" cy="1198563"/>
          </a:xfrm>
        </p:spPr>
        <p:txBody>
          <a:bodyPr>
            <a:normAutofit fontScale="92500" lnSpcReduction="20000"/>
          </a:bodyPr>
          <a:lstStyle/>
          <a:p>
            <a:pPr>
              <a:lnSpc>
                <a:spcPct val="90000"/>
              </a:lnSpc>
              <a:defRPr/>
            </a:pPr>
            <a:r>
              <a:rPr lang="en-US" sz="1600" dirty="0"/>
              <a:t>USFS RTFD program provides the state and local forestry aerial sketch-mapping community with timely information to assist in flight mission planning. </a:t>
            </a:r>
          </a:p>
          <a:p>
            <a:pPr lvl="1">
              <a:lnSpc>
                <a:spcPct val="90000"/>
              </a:lnSpc>
              <a:defRPr/>
            </a:pPr>
            <a:r>
              <a:rPr lang="en-US" sz="1450" dirty="0"/>
              <a:t>Delivers near-weekly results (every 8 days) of change detection analysis </a:t>
            </a:r>
          </a:p>
          <a:p>
            <a:pPr lvl="1">
              <a:lnSpc>
                <a:spcPct val="90000"/>
              </a:lnSpc>
              <a:defRPr/>
            </a:pPr>
            <a:r>
              <a:rPr lang="en-US" sz="1450" dirty="0"/>
              <a:t>MODIS-based, 500m resolution</a:t>
            </a:r>
          </a:p>
          <a:p>
            <a:pPr lvl="1">
              <a:lnSpc>
                <a:spcPct val="90000"/>
              </a:lnSpc>
              <a:defRPr/>
            </a:pPr>
            <a:r>
              <a:rPr lang="en-US" sz="1450" dirty="0"/>
              <a:t>All land ownerships, but limited to forested area</a:t>
            </a:r>
          </a:p>
          <a:p>
            <a:pPr lvl="1">
              <a:lnSpc>
                <a:spcPct val="90000"/>
              </a:lnSpc>
              <a:defRPr/>
            </a:pPr>
            <a:r>
              <a:rPr lang="en-US" sz="1450" dirty="0"/>
              <a:t>Will improve Aerial Detection Survey program efficiency</a:t>
            </a:r>
          </a:p>
        </p:txBody>
      </p:sp>
      <p:pic>
        <p:nvPicPr>
          <p:cNvPr id="16387" name="Picture 2" descr="Q:\chastain\us_modis_map.jpg"/>
          <p:cNvPicPr>
            <a:picLocks noChangeAspect="1" noChangeArrowheads="1"/>
          </p:cNvPicPr>
          <p:nvPr/>
        </p:nvPicPr>
        <p:blipFill>
          <a:blip r:embed="rId3"/>
          <a:srcRect l="465" r="580"/>
          <a:stretch>
            <a:fillRect/>
          </a:stretch>
        </p:blipFill>
        <p:spPr bwMode="auto">
          <a:xfrm>
            <a:off x="2579688" y="2636838"/>
            <a:ext cx="3392487" cy="2387600"/>
          </a:xfrm>
          <a:prstGeom prst="rect">
            <a:avLst/>
          </a:prstGeom>
          <a:noFill/>
          <a:ln w="9525">
            <a:noFill/>
            <a:miter lim="800000"/>
            <a:headEnd/>
            <a:tailEnd/>
          </a:ln>
        </p:spPr>
      </p:pic>
      <p:pic>
        <p:nvPicPr>
          <p:cNvPr id="16388" name="Picture 3" descr="Q:\chastain\ca_fires.jpg"/>
          <p:cNvPicPr>
            <a:picLocks noChangeAspect="1" noChangeArrowheads="1"/>
          </p:cNvPicPr>
          <p:nvPr/>
        </p:nvPicPr>
        <p:blipFill>
          <a:blip r:embed="rId4"/>
          <a:srcRect/>
          <a:stretch>
            <a:fillRect/>
          </a:stretch>
        </p:blipFill>
        <p:spPr bwMode="auto">
          <a:xfrm>
            <a:off x="931863" y="2709863"/>
            <a:ext cx="1470025" cy="1131887"/>
          </a:xfrm>
          <a:prstGeom prst="rect">
            <a:avLst/>
          </a:prstGeom>
          <a:noFill/>
          <a:ln w="9525">
            <a:noFill/>
            <a:miter lim="800000"/>
            <a:headEnd/>
            <a:tailEnd/>
          </a:ln>
        </p:spPr>
      </p:pic>
      <p:pic>
        <p:nvPicPr>
          <p:cNvPr id="16389" name="Picture 9" descr="Q:\chastain\mo_storm.jpg"/>
          <p:cNvPicPr>
            <a:picLocks noChangeAspect="1" noChangeArrowheads="1"/>
          </p:cNvPicPr>
          <p:nvPr/>
        </p:nvPicPr>
        <p:blipFill>
          <a:blip r:embed="rId5"/>
          <a:srcRect/>
          <a:stretch>
            <a:fillRect/>
          </a:stretch>
        </p:blipFill>
        <p:spPr bwMode="auto">
          <a:xfrm>
            <a:off x="2543175" y="5368925"/>
            <a:ext cx="1676400" cy="1130300"/>
          </a:xfrm>
          <a:prstGeom prst="rect">
            <a:avLst/>
          </a:prstGeom>
          <a:noFill/>
          <a:ln w="9525">
            <a:noFill/>
            <a:miter lim="800000"/>
            <a:headEnd/>
            <a:tailEnd/>
          </a:ln>
        </p:spPr>
      </p:pic>
      <p:pic>
        <p:nvPicPr>
          <p:cNvPr id="16390" name="Picture 10" descr="Q:\chastain\co_beetle.jpg"/>
          <p:cNvPicPr>
            <a:picLocks noChangeAspect="1" noChangeArrowheads="1"/>
          </p:cNvPicPr>
          <p:nvPr/>
        </p:nvPicPr>
        <p:blipFill>
          <a:blip r:embed="rId6"/>
          <a:srcRect/>
          <a:stretch>
            <a:fillRect/>
          </a:stretch>
        </p:blipFill>
        <p:spPr bwMode="auto">
          <a:xfrm>
            <a:off x="1193800" y="4016375"/>
            <a:ext cx="990600" cy="1690688"/>
          </a:xfrm>
          <a:prstGeom prst="rect">
            <a:avLst/>
          </a:prstGeom>
          <a:noFill/>
          <a:ln w="9525">
            <a:noFill/>
            <a:miter lim="800000"/>
            <a:headEnd/>
            <a:tailEnd/>
          </a:ln>
        </p:spPr>
      </p:pic>
      <p:pic>
        <p:nvPicPr>
          <p:cNvPr id="16391" name="Picture 11" descr="Q:\chastain\la_ftc.jpg"/>
          <p:cNvPicPr>
            <a:picLocks noChangeAspect="1" noChangeArrowheads="1"/>
          </p:cNvPicPr>
          <p:nvPr/>
        </p:nvPicPr>
        <p:blipFill>
          <a:blip r:embed="rId7"/>
          <a:srcRect/>
          <a:stretch>
            <a:fillRect/>
          </a:stretch>
        </p:blipFill>
        <p:spPr bwMode="auto">
          <a:xfrm>
            <a:off x="4376738" y="5375275"/>
            <a:ext cx="1628775" cy="1108075"/>
          </a:xfrm>
          <a:prstGeom prst="rect">
            <a:avLst/>
          </a:prstGeom>
          <a:noFill/>
          <a:ln w="9525">
            <a:noFill/>
            <a:miter lim="800000"/>
            <a:headEnd/>
            <a:tailEnd/>
          </a:ln>
        </p:spPr>
      </p:pic>
      <p:pic>
        <p:nvPicPr>
          <p:cNvPr id="16392" name="Picture 12" descr="Q:\chastain\mich_ftc.jpg"/>
          <p:cNvPicPr>
            <a:picLocks noChangeAspect="1" noChangeArrowheads="1"/>
          </p:cNvPicPr>
          <p:nvPr/>
        </p:nvPicPr>
        <p:blipFill>
          <a:blip r:embed="rId8"/>
          <a:srcRect/>
          <a:stretch>
            <a:fillRect/>
          </a:stretch>
        </p:blipFill>
        <p:spPr bwMode="auto">
          <a:xfrm>
            <a:off x="6218238" y="2786063"/>
            <a:ext cx="2209800" cy="1643062"/>
          </a:xfrm>
          <a:prstGeom prst="rect">
            <a:avLst/>
          </a:prstGeom>
          <a:noFill/>
          <a:ln w="9525">
            <a:noFill/>
            <a:miter lim="800000"/>
            <a:headEnd/>
            <a:tailEnd/>
          </a:ln>
        </p:spPr>
      </p:pic>
      <p:pic>
        <p:nvPicPr>
          <p:cNvPr id="16393" name="Picture 13" descr="Q:\chastain\pa_ftc.jpg"/>
          <p:cNvPicPr>
            <a:picLocks noChangeAspect="1" noChangeArrowheads="1"/>
          </p:cNvPicPr>
          <p:nvPr/>
        </p:nvPicPr>
        <p:blipFill>
          <a:blip r:embed="rId9"/>
          <a:srcRect/>
          <a:stretch>
            <a:fillRect/>
          </a:stretch>
        </p:blipFill>
        <p:spPr bwMode="auto">
          <a:xfrm>
            <a:off x="6218238" y="4767263"/>
            <a:ext cx="2286000" cy="1243012"/>
          </a:xfrm>
          <a:prstGeom prst="rect">
            <a:avLst/>
          </a:prstGeom>
          <a:noFill/>
          <a:ln w="9525">
            <a:noFill/>
            <a:miter lim="800000"/>
            <a:headEnd/>
            <a:tailEnd/>
          </a:ln>
        </p:spPr>
      </p:pic>
      <p:sp>
        <p:nvSpPr>
          <p:cNvPr id="16394" name="TextBox 15"/>
          <p:cNvSpPr txBox="1">
            <a:spLocks noChangeArrowheads="1"/>
          </p:cNvSpPr>
          <p:nvPr/>
        </p:nvSpPr>
        <p:spPr bwMode="auto">
          <a:xfrm>
            <a:off x="2598738" y="6448425"/>
            <a:ext cx="1547812" cy="215900"/>
          </a:xfrm>
          <a:prstGeom prst="rect">
            <a:avLst/>
          </a:prstGeom>
          <a:noFill/>
          <a:ln w="9525">
            <a:noFill/>
            <a:miter lim="800000"/>
            <a:headEnd/>
            <a:tailEnd/>
          </a:ln>
        </p:spPr>
        <p:txBody>
          <a:bodyPr wrap="none">
            <a:spAutoFit/>
          </a:bodyPr>
          <a:lstStyle/>
          <a:p>
            <a:pPr algn="ctr"/>
            <a:r>
              <a:rPr lang="en-US" sz="800">
                <a:solidFill>
                  <a:schemeClr val="bg1"/>
                </a:solidFill>
              </a:rPr>
              <a:t>Missouri 2009 Storm Damage</a:t>
            </a:r>
          </a:p>
        </p:txBody>
      </p:sp>
      <p:sp>
        <p:nvSpPr>
          <p:cNvPr id="16395" name="TextBox 16"/>
          <p:cNvSpPr txBox="1">
            <a:spLocks noChangeArrowheads="1"/>
          </p:cNvSpPr>
          <p:nvPr/>
        </p:nvSpPr>
        <p:spPr bwMode="auto">
          <a:xfrm>
            <a:off x="4267200" y="6448425"/>
            <a:ext cx="1939925" cy="215900"/>
          </a:xfrm>
          <a:prstGeom prst="rect">
            <a:avLst/>
          </a:prstGeom>
          <a:noFill/>
          <a:ln w="9525">
            <a:noFill/>
            <a:miter lim="800000"/>
            <a:headEnd/>
            <a:tailEnd/>
          </a:ln>
        </p:spPr>
        <p:txBody>
          <a:bodyPr wrap="none">
            <a:spAutoFit/>
          </a:bodyPr>
          <a:lstStyle/>
          <a:p>
            <a:pPr algn="ctr"/>
            <a:r>
              <a:rPr lang="en-US" sz="800">
                <a:solidFill>
                  <a:schemeClr val="bg1"/>
                </a:solidFill>
              </a:rPr>
              <a:t>Louisiana 2010 Forest Tent Caterpillar</a:t>
            </a:r>
          </a:p>
        </p:txBody>
      </p:sp>
      <p:sp>
        <p:nvSpPr>
          <p:cNvPr id="16396" name="TextBox 17"/>
          <p:cNvSpPr txBox="1">
            <a:spLocks noChangeArrowheads="1"/>
          </p:cNvSpPr>
          <p:nvPr/>
        </p:nvSpPr>
        <p:spPr bwMode="auto">
          <a:xfrm>
            <a:off x="6294438" y="5986463"/>
            <a:ext cx="2111375" cy="215900"/>
          </a:xfrm>
          <a:prstGeom prst="rect">
            <a:avLst/>
          </a:prstGeom>
          <a:noFill/>
          <a:ln w="9525">
            <a:noFill/>
            <a:miter lim="800000"/>
            <a:headEnd/>
            <a:tailEnd/>
          </a:ln>
        </p:spPr>
        <p:txBody>
          <a:bodyPr wrap="none">
            <a:spAutoFit/>
          </a:bodyPr>
          <a:lstStyle/>
          <a:p>
            <a:pPr algn="ctr"/>
            <a:r>
              <a:rPr lang="en-US" sz="800">
                <a:solidFill>
                  <a:schemeClr val="bg1"/>
                </a:solidFill>
              </a:rPr>
              <a:t>Pennsylvania 2010 Forest Tent Caterpillar</a:t>
            </a:r>
          </a:p>
        </p:txBody>
      </p:sp>
      <p:sp>
        <p:nvSpPr>
          <p:cNvPr id="16397" name="TextBox 18"/>
          <p:cNvSpPr txBox="1">
            <a:spLocks noChangeArrowheads="1"/>
          </p:cNvSpPr>
          <p:nvPr/>
        </p:nvSpPr>
        <p:spPr bwMode="auto">
          <a:xfrm>
            <a:off x="6124575" y="4411663"/>
            <a:ext cx="2371725" cy="215900"/>
          </a:xfrm>
          <a:prstGeom prst="rect">
            <a:avLst/>
          </a:prstGeom>
          <a:noFill/>
          <a:ln w="9525">
            <a:noFill/>
            <a:miter lim="800000"/>
            <a:headEnd/>
            <a:tailEnd/>
          </a:ln>
        </p:spPr>
        <p:txBody>
          <a:bodyPr wrap="none">
            <a:spAutoFit/>
          </a:bodyPr>
          <a:lstStyle/>
          <a:p>
            <a:pPr algn="ctr"/>
            <a:r>
              <a:rPr lang="en-US" sz="800">
                <a:solidFill>
                  <a:schemeClr val="bg1"/>
                </a:solidFill>
              </a:rPr>
              <a:t>Michigan 2009 and 2010 Forest Tent Caterpillar</a:t>
            </a:r>
          </a:p>
        </p:txBody>
      </p:sp>
      <p:sp>
        <p:nvSpPr>
          <p:cNvPr id="16398" name="TextBox 19"/>
          <p:cNvSpPr txBox="1">
            <a:spLocks noChangeArrowheads="1"/>
          </p:cNvSpPr>
          <p:nvPr/>
        </p:nvSpPr>
        <p:spPr bwMode="auto">
          <a:xfrm>
            <a:off x="2986088" y="4991100"/>
            <a:ext cx="2562225" cy="369888"/>
          </a:xfrm>
          <a:prstGeom prst="rect">
            <a:avLst/>
          </a:prstGeom>
          <a:noFill/>
          <a:ln w="9525">
            <a:noFill/>
            <a:miter lim="800000"/>
            <a:headEnd/>
            <a:tailEnd/>
          </a:ln>
        </p:spPr>
        <p:txBody>
          <a:bodyPr wrap="none">
            <a:spAutoFit/>
          </a:bodyPr>
          <a:lstStyle/>
          <a:p>
            <a:pPr algn="ctr"/>
            <a:r>
              <a:rPr lang="en-US" sz="900" b="1">
                <a:solidFill>
                  <a:schemeClr val="bg1"/>
                </a:solidFill>
              </a:rPr>
              <a:t>MODIS Disturbance Detection:</a:t>
            </a:r>
          </a:p>
          <a:p>
            <a:pPr algn="ctr"/>
            <a:r>
              <a:rPr lang="en-US" sz="900" b="1">
                <a:solidFill>
                  <a:schemeClr val="bg1"/>
                </a:solidFill>
              </a:rPr>
              <a:t>Aug 29 – Sept 13, 2010  compositing period</a:t>
            </a:r>
          </a:p>
        </p:txBody>
      </p:sp>
      <p:sp>
        <p:nvSpPr>
          <p:cNvPr id="16399" name="TextBox 20"/>
          <p:cNvSpPr txBox="1">
            <a:spLocks noChangeArrowheads="1"/>
          </p:cNvSpPr>
          <p:nvPr/>
        </p:nvSpPr>
        <p:spPr bwMode="auto">
          <a:xfrm>
            <a:off x="914400" y="3802063"/>
            <a:ext cx="1493838" cy="215900"/>
          </a:xfrm>
          <a:prstGeom prst="rect">
            <a:avLst/>
          </a:prstGeom>
          <a:noFill/>
          <a:ln w="9525">
            <a:noFill/>
            <a:miter lim="800000"/>
            <a:headEnd/>
            <a:tailEnd/>
          </a:ln>
        </p:spPr>
        <p:txBody>
          <a:bodyPr wrap="none">
            <a:spAutoFit/>
          </a:bodyPr>
          <a:lstStyle/>
          <a:p>
            <a:pPr algn="ctr"/>
            <a:r>
              <a:rPr lang="en-US" sz="800">
                <a:solidFill>
                  <a:schemeClr val="bg1"/>
                </a:solidFill>
              </a:rPr>
              <a:t>Northern California fire scars</a:t>
            </a:r>
          </a:p>
        </p:txBody>
      </p:sp>
      <p:sp>
        <p:nvSpPr>
          <p:cNvPr id="16400" name="TextBox 21"/>
          <p:cNvSpPr txBox="1">
            <a:spLocks noChangeArrowheads="1"/>
          </p:cNvSpPr>
          <p:nvPr/>
        </p:nvSpPr>
        <p:spPr bwMode="auto">
          <a:xfrm>
            <a:off x="1025525" y="5656263"/>
            <a:ext cx="1328738" cy="215900"/>
          </a:xfrm>
          <a:prstGeom prst="rect">
            <a:avLst/>
          </a:prstGeom>
          <a:noFill/>
          <a:ln w="9525">
            <a:noFill/>
            <a:miter lim="800000"/>
            <a:headEnd/>
            <a:tailEnd/>
          </a:ln>
        </p:spPr>
        <p:txBody>
          <a:bodyPr wrap="none">
            <a:spAutoFit/>
          </a:bodyPr>
          <a:lstStyle/>
          <a:p>
            <a:pPr algn="ctr"/>
            <a:r>
              <a:rPr lang="en-US" sz="800">
                <a:solidFill>
                  <a:schemeClr val="bg1"/>
                </a:solidFill>
              </a:rPr>
              <a:t>CO Mountain pine beetle</a:t>
            </a:r>
          </a:p>
        </p:txBody>
      </p:sp>
    </p:spTree>
    <p:extLst>
      <p:ext uri="{BB962C8B-B14F-4D97-AF65-F5344CB8AC3E}">
        <p14:creationId xmlns:p14="http://schemas.microsoft.com/office/powerpoint/2010/main" val="330216561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North American Forest Dynamics (NAFD)</a:t>
            </a:r>
          </a:p>
        </p:txBody>
      </p:sp>
      <p:sp>
        <p:nvSpPr>
          <p:cNvPr id="3" name="Content Placeholder 2"/>
          <p:cNvSpPr>
            <a:spLocks noGrp="1"/>
          </p:cNvSpPr>
          <p:nvPr>
            <p:ph sz="half" idx="1"/>
          </p:nvPr>
        </p:nvSpPr>
        <p:spPr/>
        <p:txBody>
          <a:bodyPr/>
          <a:lstStyle/>
          <a:p>
            <a:r>
              <a:rPr lang="en-US" dirty="0"/>
              <a:t>Forest Disturbance and Regrowth Data</a:t>
            </a:r>
          </a:p>
          <a:p>
            <a:pPr lvl="1"/>
            <a:r>
              <a:rPr lang="en-US" dirty="0"/>
              <a:t>Products from analyses of Landsat time series</a:t>
            </a:r>
          </a:p>
          <a:p>
            <a:pPr lvl="2"/>
            <a:r>
              <a:rPr lang="en-US" dirty="0"/>
              <a:t>Vegetation Change Tracker (VCT) Algorithm</a:t>
            </a:r>
          </a:p>
          <a:p>
            <a:pPr lvl="2"/>
            <a:r>
              <a:rPr lang="en-US" dirty="0"/>
              <a:t>Data available for 55 areas in the US</a:t>
            </a:r>
          </a:p>
          <a:p>
            <a:pPr lvl="1"/>
            <a:r>
              <a:rPr lang="en-US" dirty="0">
                <a:hlinkClick r:id="rId3"/>
              </a:rPr>
              <a:t>NAFD project summary and data access</a:t>
            </a:r>
            <a:endParaRPr lang="en-US" dirty="0"/>
          </a:p>
        </p:txBody>
      </p:sp>
      <p:pic>
        <p:nvPicPr>
          <p:cNvPr id="1026" name="Picture 2" descr="forest disturbance map"/>
          <p:cNvPicPr>
            <a:picLocks noChangeAspect="1" noChangeArrowheads="1"/>
          </p:cNvPicPr>
          <p:nvPr/>
        </p:nvPicPr>
        <p:blipFill rotWithShape="1">
          <a:blip r:embed="rId4">
            <a:extLst>
              <a:ext uri="{28A0092B-C50C-407E-A947-70E740481C1C}">
                <a14:useLocalDpi xmlns:a14="http://schemas.microsoft.com/office/drawing/2010/main" val="0"/>
              </a:ext>
            </a:extLst>
          </a:blip>
          <a:srcRect l="37101" t="5310" r="1449"/>
          <a:stretch/>
        </p:blipFill>
        <p:spPr bwMode="auto">
          <a:xfrm>
            <a:off x="4876800" y="1066800"/>
            <a:ext cx="4038600" cy="40767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egend showing the year of first disturbance and the map color associated with it. the legend included areas that persist as non-forest, areas that persist as forest, and disturbance years ranging from pre-194 up to 2005 in 2-3 year intervals."/>
          <p:cNvPicPr>
            <a:picLocks noChangeAspect="1" noChangeArrowheads="1"/>
          </p:cNvPicPr>
          <p:nvPr/>
        </p:nvPicPr>
        <p:blipFill rotWithShape="1">
          <a:blip r:embed="rId4">
            <a:extLst>
              <a:ext uri="{28A0092B-C50C-407E-A947-70E740481C1C}">
                <a14:useLocalDpi xmlns:a14="http://schemas.microsoft.com/office/drawing/2010/main" val="0"/>
              </a:ext>
            </a:extLst>
          </a:blip>
          <a:srcRect l="2319" t="10620" r="65217" b="23894"/>
          <a:stretch/>
        </p:blipFill>
        <p:spPr bwMode="auto">
          <a:xfrm>
            <a:off x="5271644" y="3919728"/>
            <a:ext cx="1630100" cy="215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871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hlinkClick r:id="rId2"/>
              </a:rPr>
              <a:t>Hanson’s Map of </a:t>
            </a:r>
            <a:r>
              <a:rPr lang="en-US" b="1" dirty="0">
                <a:hlinkClick r:id="rId2"/>
              </a:rPr>
              <a:t>Global</a:t>
            </a:r>
            <a:r>
              <a:rPr lang="en-US" dirty="0">
                <a:hlinkClick r:id="rId2"/>
              </a:rPr>
              <a:t> Forest Change</a:t>
            </a:r>
            <a:endParaRPr lang="en-US" dirty="0"/>
          </a:p>
        </p:txBody>
      </p:sp>
      <p:sp>
        <p:nvSpPr>
          <p:cNvPr id="3" name="Content Placeholder 2"/>
          <p:cNvSpPr>
            <a:spLocks noGrp="1"/>
          </p:cNvSpPr>
          <p:nvPr>
            <p:ph idx="1"/>
          </p:nvPr>
        </p:nvSpPr>
        <p:spPr/>
        <p:txBody>
          <a:bodyPr/>
          <a:lstStyle/>
          <a:p>
            <a:endParaRPr lang="en-US"/>
          </a:p>
        </p:txBody>
      </p:sp>
      <p:pic>
        <p:nvPicPr>
          <p:cNvPr id="3074" name="Picture 2" descr="Hansons map of global forest change, where green represents forest extent, red represents forest loss from 2000-2012, blue represents forest gain from 2000-2012, and pink represents both losses and gains between 2000-2012."/>
          <p:cNvPicPr>
            <a:picLocks noChangeAspect="1" noChangeArrowheads="1"/>
          </p:cNvPicPr>
          <p:nvPr/>
        </p:nvPicPr>
        <p:blipFill rotWithShape="1">
          <a:blip r:embed="rId3">
            <a:extLst>
              <a:ext uri="{28A0092B-C50C-407E-A947-70E740481C1C}">
                <a14:useLocalDpi xmlns:a14="http://schemas.microsoft.com/office/drawing/2010/main" val="0"/>
              </a:ext>
            </a:extLst>
          </a:blip>
          <a:srcRect r="23195" b="4556"/>
          <a:stretch/>
        </p:blipFill>
        <p:spPr bwMode="auto">
          <a:xfrm>
            <a:off x="423333" y="1109546"/>
            <a:ext cx="8382000" cy="496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3813" y="5154068"/>
            <a:ext cx="1671607" cy="922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5455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for validation – </a:t>
            </a:r>
            <a:r>
              <a:rPr lang="en-US" dirty="0" err="1"/>
              <a:t>TimeSync</a:t>
            </a:r>
            <a:endParaRPr lang="en-US" dirty="0"/>
          </a:p>
        </p:txBody>
      </p:sp>
      <p:sp>
        <p:nvSpPr>
          <p:cNvPr id="3" name="Content Placeholder 2"/>
          <p:cNvSpPr>
            <a:spLocks noGrp="1"/>
          </p:cNvSpPr>
          <p:nvPr>
            <p:ph sz="half" idx="1"/>
          </p:nvPr>
        </p:nvSpPr>
        <p:spPr/>
        <p:txBody>
          <a:bodyPr>
            <a:normAutofit/>
          </a:bodyPr>
          <a:lstStyle/>
          <a:p>
            <a:r>
              <a:rPr lang="en-US" sz="2000" dirty="0">
                <a:hlinkClick r:id="rId2"/>
              </a:rPr>
              <a:t>Online tool facilitating human interpretation of Landsat time series</a:t>
            </a:r>
            <a:endParaRPr lang="en-US" sz="2000" dirty="0"/>
          </a:p>
          <a:p>
            <a:pPr lvl="1"/>
            <a:r>
              <a:rPr lang="en-US" sz="1800" dirty="0"/>
              <a:t>Useful for:</a:t>
            </a:r>
          </a:p>
          <a:p>
            <a:pPr lvl="2"/>
            <a:r>
              <a:rPr lang="en-US" sz="1600" dirty="0"/>
              <a:t>Validating change detection output</a:t>
            </a:r>
          </a:p>
          <a:p>
            <a:pPr lvl="2"/>
            <a:r>
              <a:rPr lang="en-US" sz="1600" dirty="0"/>
              <a:t>Estimating change from samples</a:t>
            </a:r>
          </a:p>
          <a:p>
            <a:r>
              <a:rPr lang="en-US" sz="2000" dirty="0"/>
              <a:t>Users get to interpret both images and plots</a:t>
            </a:r>
          </a:p>
        </p:txBody>
      </p:sp>
      <p:pic>
        <p:nvPicPr>
          <p:cNvPr id="5" name="Picture 4" descr="image chips show the status of a landscape from 1984 to 1994. images are shown in a tasseled cap composite, which allows the user to visualize subtle changes in brightness, greenness, and wetness more easil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219200"/>
            <a:ext cx="3219963" cy="3261673"/>
          </a:xfrm>
          <a:prstGeom prst="rect">
            <a:avLst/>
          </a:prstGeom>
        </p:spPr>
      </p:pic>
      <p:pic>
        <p:nvPicPr>
          <p:cNvPr id="7" name="Picture 6" descr="an image chip trajectory plot showing plotted values for the tasseled cap wetness band through time."/>
          <p:cNvPicPr>
            <a:picLocks noChangeAspect="1"/>
          </p:cNvPicPr>
          <p:nvPr/>
        </p:nvPicPr>
        <p:blipFill rotWithShape="1">
          <a:blip r:embed="rId4"/>
          <a:srcRect r="18353"/>
          <a:stretch/>
        </p:blipFill>
        <p:spPr>
          <a:xfrm>
            <a:off x="350056" y="4693753"/>
            <a:ext cx="8336744" cy="1926503"/>
          </a:xfrm>
          <a:prstGeom prst="rect">
            <a:avLst/>
          </a:prstGeom>
          <a:ln>
            <a:solidFill>
              <a:schemeClr val="tx1"/>
            </a:solidFill>
          </a:ln>
        </p:spPr>
      </p:pic>
    </p:spTree>
    <p:extLst>
      <p:ext uri="{BB962C8B-B14F-4D97-AF65-F5344CB8AC3E}">
        <p14:creationId xmlns:p14="http://schemas.microsoft.com/office/powerpoint/2010/main" val="884451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EDEE3-EBC8-466F-B808-20C900F69D1F}"/>
              </a:ext>
            </a:extLst>
          </p:cNvPr>
          <p:cNvSpPr>
            <a:spLocks noGrp="1"/>
          </p:cNvSpPr>
          <p:nvPr>
            <p:ph type="title"/>
          </p:nvPr>
        </p:nvSpPr>
        <p:spPr/>
        <p:txBody>
          <a:bodyPr/>
          <a:lstStyle/>
          <a:p>
            <a:r>
              <a:rPr lang="en-US" dirty="0" err="1"/>
              <a:t>ForWarn</a:t>
            </a:r>
            <a:endParaRPr lang="en-US" dirty="0"/>
          </a:p>
        </p:txBody>
      </p:sp>
      <p:sp>
        <p:nvSpPr>
          <p:cNvPr id="4" name="TextBox 3">
            <a:extLst>
              <a:ext uri="{FF2B5EF4-FFF2-40B4-BE49-F238E27FC236}">
                <a16:creationId xmlns:a16="http://schemas.microsoft.com/office/drawing/2014/main" id="{9261BB80-36CB-41AE-847F-0503589B428A}"/>
              </a:ext>
            </a:extLst>
          </p:cNvPr>
          <p:cNvSpPr txBox="1"/>
          <p:nvPr/>
        </p:nvSpPr>
        <p:spPr>
          <a:xfrm>
            <a:off x="4572000" y="6134172"/>
            <a:ext cx="4267200" cy="369332"/>
          </a:xfrm>
          <a:prstGeom prst="rect">
            <a:avLst/>
          </a:prstGeom>
          <a:noFill/>
        </p:spPr>
        <p:txBody>
          <a:bodyPr wrap="square" rtlCol="0">
            <a:spAutoFit/>
          </a:bodyPr>
          <a:lstStyle/>
          <a:p>
            <a:r>
              <a:rPr lang="en-US" dirty="0">
                <a:hlinkClick r:id="rId3"/>
              </a:rPr>
              <a:t>https://forwarn.forestthreats.org/fcav2/</a:t>
            </a:r>
            <a:endParaRPr lang="en-US" dirty="0"/>
          </a:p>
        </p:txBody>
      </p:sp>
      <p:pic>
        <p:nvPicPr>
          <p:cNvPr id="5" name="Picture 4">
            <a:extLst>
              <a:ext uri="{FF2B5EF4-FFF2-40B4-BE49-F238E27FC236}">
                <a16:creationId xmlns:a16="http://schemas.microsoft.com/office/drawing/2014/main" id="{4827EC0C-923D-4224-896A-20C8C44A9AB3}"/>
              </a:ext>
            </a:extLst>
          </p:cNvPr>
          <p:cNvPicPr>
            <a:picLocks noChangeAspect="1"/>
          </p:cNvPicPr>
          <p:nvPr/>
        </p:nvPicPr>
        <p:blipFill>
          <a:blip r:embed="rId4"/>
          <a:stretch>
            <a:fillRect/>
          </a:stretch>
        </p:blipFill>
        <p:spPr>
          <a:xfrm>
            <a:off x="0" y="1405413"/>
            <a:ext cx="9144000" cy="4047173"/>
          </a:xfrm>
          <a:prstGeom prst="rect">
            <a:avLst/>
          </a:prstGeom>
        </p:spPr>
      </p:pic>
    </p:spTree>
    <p:extLst>
      <p:ext uri="{BB962C8B-B14F-4D97-AF65-F5344CB8AC3E}">
        <p14:creationId xmlns:p14="http://schemas.microsoft.com/office/powerpoint/2010/main" val="12875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Land Change Monitoring System (LCMS)</a:t>
            </a:r>
          </a:p>
        </p:txBody>
      </p:sp>
      <p:sp>
        <p:nvSpPr>
          <p:cNvPr id="3" name="Content Placeholder 2"/>
          <p:cNvSpPr>
            <a:spLocks noGrp="1"/>
          </p:cNvSpPr>
          <p:nvPr>
            <p:ph idx="1"/>
          </p:nvPr>
        </p:nvSpPr>
        <p:spPr/>
        <p:txBody>
          <a:bodyPr>
            <a:noAutofit/>
          </a:bodyPr>
          <a:lstStyle/>
          <a:p>
            <a:pPr marL="171450" indent="-171450"/>
            <a:r>
              <a:rPr lang="en-US" sz="2000" dirty="0"/>
              <a:t>The LCMS approach takes advantage of the differences between change detection methods by combining them using an ensemble classifier</a:t>
            </a:r>
          </a:p>
        </p:txBody>
      </p:sp>
      <p:pic>
        <p:nvPicPr>
          <p:cNvPr id="4" name="Content Placeholder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2810" y="3124200"/>
            <a:ext cx="8338379" cy="2971810"/>
          </a:xfrm>
          <a:prstGeom prst="rect">
            <a:avLst/>
          </a:prstGeom>
        </p:spPr>
      </p:pic>
    </p:spTree>
    <p:extLst>
      <p:ext uri="{BB962C8B-B14F-4D97-AF65-F5344CB8AC3E}">
        <p14:creationId xmlns:p14="http://schemas.microsoft.com/office/powerpoint/2010/main" val="2472088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820E4-62A1-4A83-8D5E-451BA2E6B0DE}"/>
              </a:ext>
            </a:extLst>
          </p:cNvPr>
          <p:cNvSpPr>
            <a:spLocks noGrp="1"/>
          </p:cNvSpPr>
          <p:nvPr>
            <p:ph type="title"/>
          </p:nvPr>
        </p:nvSpPr>
        <p:spPr/>
        <p:txBody>
          <a:bodyPr>
            <a:normAutofit fontScale="90000"/>
          </a:bodyPr>
          <a:lstStyle/>
          <a:p>
            <a:r>
              <a:rPr lang="en-US" dirty="0"/>
              <a:t>Landscape Change Monitoring System (LCMS)</a:t>
            </a:r>
          </a:p>
        </p:txBody>
      </p:sp>
      <p:sp>
        <p:nvSpPr>
          <p:cNvPr id="4" name="TextBox 3">
            <a:extLst>
              <a:ext uri="{FF2B5EF4-FFF2-40B4-BE49-F238E27FC236}">
                <a16:creationId xmlns:a16="http://schemas.microsoft.com/office/drawing/2014/main" id="{BBC4864A-22C4-4F11-8997-670D83CD4238}"/>
              </a:ext>
            </a:extLst>
          </p:cNvPr>
          <p:cNvSpPr txBox="1"/>
          <p:nvPr/>
        </p:nvSpPr>
        <p:spPr>
          <a:xfrm>
            <a:off x="4724400" y="5943600"/>
            <a:ext cx="4191000" cy="369332"/>
          </a:xfrm>
          <a:prstGeom prst="rect">
            <a:avLst/>
          </a:prstGeom>
          <a:noFill/>
        </p:spPr>
        <p:txBody>
          <a:bodyPr wrap="square" rtlCol="0">
            <a:spAutoFit/>
          </a:bodyPr>
          <a:lstStyle/>
          <a:p>
            <a:r>
              <a:rPr lang="en-US" dirty="0">
                <a:hlinkClick r:id="rId3"/>
              </a:rPr>
              <a:t>https://apps.fs.usda.gov/lcms-viewer/</a:t>
            </a:r>
            <a:endParaRPr lang="en-US" dirty="0"/>
          </a:p>
        </p:txBody>
      </p:sp>
      <p:pic>
        <p:nvPicPr>
          <p:cNvPr id="5" name="Picture 4">
            <a:extLst>
              <a:ext uri="{FF2B5EF4-FFF2-40B4-BE49-F238E27FC236}">
                <a16:creationId xmlns:a16="http://schemas.microsoft.com/office/drawing/2014/main" id="{89147BE9-36E1-4C88-BD78-223261FB6564}"/>
              </a:ext>
            </a:extLst>
          </p:cNvPr>
          <p:cNvPicPr>
            <a:picLocks noChangeAspect="1"/>
          </p:cNvPicPr>
          <p:nvPr/>
        </p:nvPicPr>
        <p:blipFill>
          <a:blip r:embed="rId4"/>
          <a:stretch>
            <a:fillRect/>
          </a:stretch>
        </p:blipFill>
        <p:spPr>
          <a:xfrm>
            <a:off x="0" y="1295400"/>
            <a:ext cx="9144000" cy="4509370"/>
          </a:xfrm>
          <a:prstGeom prst="rect">
            <a:avLst/>
          </a:prstGeom>
        </p:spPr>
      </p:pic>
    </p:spTree>
    <p:extLst>
      <p:ext uri="{BB962C8B-B14F-4D97-AF65-F5344CB8AC3E}">
        <p14:creationId xmlns:p14="http://schemas.microsoft.com/office/powerpoint/2010/main" val="3407597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Image-Based Change Estimation (ICE)</a:t>
            </a:r>
          </a:p>
        </p:txBody>
      </p:sp>
      <p:sp>
        <p:nvSpPr>
          <p:cNvPr id="5" name="Content Placeholder 2"/>
          <p:cNvSpPr txBox="1">
            <a:spLocks/>
          </p:cNvSpPr>
          <p:nvPr/>
        </p:nvSpPr>
        <p:spPr>
          <a:xfrm>
            <a:off x="228600" y="1474169"/>
            <a:ext cx="3505200" cy="4536141"/>
          </a:xfrm>
          <a:prstGeom prst="rect">
            <a:avLst/>
          </a:prstGeom>
        </p:spPr>
        <p:txBody>
          <a:bodyPr vert="horz" lIns="91440" tIns="45720" rIns="91440" bIns="45720" rtlCol="0">
            <a:normAutofit fontScale="70000" lnSpcReduction="20000"/>
          </a:bodyPr>
          <a:lstStyle>
            <a:lvl1pPr marL="182880" indent="-182880" algn="l" defTabSz="914400" rtl="0" eaLnBrk="1" latinLnBrk="0" hangingPunct="1">
              <a:spcBef>
                <a:spcPct val="20000"/>
              </a:spcBef>
              <a:buClr>
                <a:schemeClr val="tx2">
                  <a:lumMod val="75000"/>
                </a:schemeClr>
              </a:buClr>
              <a:buSzPct val="85000"/>
              <a:buFont typeface="Arial" pitchFamily="34" charset="0"/>
              <a:buChar char="•"/>
              <a:defRPr sz="3200" kern="1200">
                <a:solidFill>
                  <a:schemeClr val="tx1"/>
                </a:solidFill>
                <a:latin typeface="+mn-lt"/>
                <a:ea typeface="+mn-ea"/>
                <a:cs typeface="+mn-cs"/>
              </a:defRPr>
            </a:lvl1pPr>
            <a:lvl2pPr marL="457200" indent="-182880" algn="l" defTabSz="914400" rtl="0" eaLnBrk="1" latinLnBrk="0" hangingPunct="1">
              <a:spcBef>
                <a:spcPct val="20000"/>
              </a:spcBef>
              <a:buClr>
                <a:schemeClr val="accent4">
                  <a:lumMod val="75000"/>
                </a:schemeClr>
              </a:buClr>
              <a:buSzPct val="85000"/>
              <a:buFont typeface="Arial" pitchFamily="34" charset="0"/>
              <a:buChar char="•"/>
              <a:defRPr sz="2800" kern="1200">
                <a:solidFill>
                  <a:schemeClr val="tx1"/>
                </a:solidFill>
                <a:latin typeface="+mn-lt"/>
                <a:ea typeface="+mn-ea"/>
                <a:cs typeface="+mn-cs"/>
              </a:defRPr>
            </a:lvl2pPr>
            <a:lvl3pPr marL="731520" indent="-182880" algn="l" defTabSz="914400" rtl="0" eaLnBrk="1" latinLnBrk="0" hangingPunct="1">
              <a:spcBef>
                <a:spcPct val="20000"/>
              </a:spcBef>
              <a:buClr>
                <a:schemeClr val="bg2">
                  <a:lumMod val="50000"/>
                </a:schemeClr>
              </a:buClr>
              <a:buSzPct val="90000"/>
              <a:buFont typeface="Arial" pitchFamily="34" charset="0"/>
              <a:buChar char="•"/>
              <a:defRPr sz="2400" kern="1200">
                <a:solidFill>
                  <a:schemeClr val="tx1"/>
                </a:solidFill>
                <a:latin typeface="+mn-lt"/>
                <a:ea typeface="+mn-ea"/>
                <a:cs typeface="+mn-cs"/>
              </a:defRPr>
            </a:lvl3pPr>
            <a:lvl4pPr marL="1005840" indent="-182880" algn="l" defTabSz="914400" rtl="0" eaLnBrk="1" latinLnBrk="0" hangingPunct="1">
              <a:spcBef>
                <a:spcPct val="20000"/>
              </a:spcBef>
              <a:buClr>
                <a:schemeClr val="accent6">
                  <a:lumMod val="75000"/>
                </a:schemeClr>
              </a:buClr>
              <a:buFont typeface="Arial" pitchFamily="34" charset="0"/>
              <a:buChar char="•"/>
              <a:defRPr sz="20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dirty="0"/>
              <a:t>What is it?</a:t>
            </a:r>
          </a:p>
          <a:p>
            <a:pPr lvl="1"/>
            <a:r>
              <a:rPr lang="en-US" dirty="0"/>
              <a:t>Sampling approach using image-based interpretations to quickly estimate land cover and land use change</a:t>
            </a:r>
          </a:p>
          <a:p>
            <a:pPr lvl="2"/>
            <a:r>
              <a:rPr lang="en-US" dirty="0"/>
              <a:t>When </a:t>
            </a:r>
            <a:r>
              <a:rPr lang="en-US" dirty="0">
                <a:solidFill>
                  <a:schemeClr val="accent6">
                    <a:lumMod val="75000"/>
                  </a:schemeClr>
                </a:solidFill>
              </a:rPr>
              <a:t>no change </a:t>
            </a:r>
            <a:r>
              <a:rPr lang="en-US" dirty="0"/>
              <a:t>present, 5 points</a:t>
            </a:r>
          </a:p>
          <a:p>
            <a:pPr lvl="2"/>
            <a:r>
              <a:rPr lang="en-US" dirty="0"/>
              <a:t>When </a:t>
            </a:r>
            <a:r>
              <a:rPr lang="en-US" dirty="0">
                <a:solidFill>
                  <a:srgbClr val="7030A0"/>
                </a:solidFill>
              </a:rPr>
              <a:t>change</a:t>
            </a:r>
            <a:r>
              <a:rPr lang="en-US" dirty="0"/>
              <a:t> present, 45 points</a:t>
            </a:r>
          </a:p>
          <a:p>
            <a:pPr lvl="3"/>
            <a:r>
              <a:rPr lang="en-US" dirty="0"/>
              <a:t>All points attributed with LULC</a:t>
            </a:r>
          </a:p>
          <a:p>
            <a:pPr lvl="1"/>
            <a:r>
              <a:rPr lang="en-US" dirty="0"/>
              <a:t>Completed for all lower 48 states</a:t>
            </a:r>
          </a:p>
          <a:p>
            <a:pPr lvl="1"/>
            <a:r>
              <a:rPr lang="en-US" dirty="0"/>
              <a:t>Interpretation cycle follows NAIP’s schedule</a:t>
            </a:r>
          </a:p>
        </p:txBody>
      </p:sp>
      <p:pic>
        <p:nvPicPr>
          <p:cNvPr id="6" name="Picture 5"/>
          <p:cNvPicPr>
            <a:picLocks noChangeAspect="1"/>
          </p:cNvPicPr>
          <p:nvPr/>
        </p:nvPicPr>
        <p:blipFill>
          <a:blip r:embed="rId2"/>
          <a:stretch>
            <a:fillRect/>
          </a:stretch>
        </p:blipFill>
        <p:spPr>
          <a:xfrm>
            <a:off x="4119596" y="4417542"/>
            <a:ext cx="4845702" cy="1947399"/>
          </a:xfrm>
          <a:prstGeom prst="rect">
            <a:avLst/>
          </a:prstGeom>
        </p:spPr>
      </p:pic>
      <p:pic>
        <p:nvPicPr>
          <p:cNvPr id="7" name="Picture 6"/>
          <p:cNvPicPr>
            <a:picLocks noChangeAspect="1"/>
          </p:cNvPicPr>
          <p:nvPr/>
        </p:nvPicPr>
        <p:blipFill>
          <a:blip r:embed="rId3"/>
          <a:stretch>
            <a:fillRect/>
          </a:stretch>
        </p:blipFill>
        <p:spPr>
          <a:xfrm>
            <a:off x="4119596" y="1658835"/>
            <a:ext cx="4828259" cy="1947005"/>
          </a:xfrm>
          <a:prstGeom prst="rect">
            <a:avLst/>
          </a:prstGeom>
        </p:spPr>
      </p:pic>
      <p:sp>
        <p:nvSpPr>
          <p:cNvPr id="8" name="Rectangle 7"/>
          <p:cNvSpPr/>
          <p:nvPr/>
        </p:nvSpPr>
        <p:spPr>
          <a:xfrm>
            <a:off x="4038600" y="1289503"/>
            <a:ext cx="1235916" cy="369332"/>
          </a:xfrm>
          <a:prstGeom prst="rect">
            <a:avLst/>
          </a:prstGeom>
        </p:spPr>
        <p:txBody>
          <a:bodyPr wrap="none">
            <a:spAutoFit/>
          </a:bodyPr>
          <a:lstStyle/>
          <a:p>
            <a:r>
              <a:rPr lang="en-US" b="1" dirty="0">
                <a:solidFill>
                  <a:schemeClr val="accent6">
                    <a:lumMod val="75000"/>
                  </a:schemeClr>
                </a:solidFill>
              </a:rPr>
              <a:t>No change </a:t>
            </a:r>
            <a:endParaRPr lang="en-US" b="1" dirty="0"/>
          </a:p>
        </p:txBody>
      </p:sp>
      <p:sp>
        <p:nvSpPr>
          <p:cNvPr id="9" name="Rectangle 8"/>
          <p:cNvSpPr/>
          <p:nvPr/>
        </p:nvSpPr>
        <p:spPr>
          <a:xfrm>
            <a:off x="4038600" y="4096870"/>
            <a:ext cx="884858" cy="369332"/>
          </a:xfrm>
          <a:prstGeom prst="rect">
            <a:avLst/>
          </a:prstGeom>
        </p:spPr>
        <p:txBody>
          <a:bodyPr wrap="none">
            <a:spAutoFit/>
          </a:bodyPr>
          <a:lstStyle/>
          <a:p>
            <a:r>
              <a:rPr lang="en-US" b="1" dirty="0">
                <a:solidFill>
                  <a:srgbClr val="7030A0"/>
                </a:solidFill>
              </a:rPr>
              <a:t>Change</a:t>
            </a:r>
            <a:endParaRPr lang="en-US" b="1" dirty="0"/>
          </a:p>
        </p:txBody>
      </p:sp>
    </p:spTree>
    <p:extLst>
      <p:ext uri="{BB962C8B-B14F-4D97-AF65-F5344CB8AC3E}">
        <p14:creationId xmlns:p14="http://schemas.microsoft.com/office/powerpoint/2010/main" val="2689991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 Resources – For your own projects</a:t>
            </a:r>
          </a:p>
        </p:txBody>
      </p:sp>
      <p:sp>
        <p:nvSpPr>
          <p:cNvPr id="3" name="Content Placeholder 2"/>
          <p:cNvSpPr>
            <a:spLocks noGrp="1"/>
          </p:cNvSpPr>
          <p:nvPr>
            <p:ph sz="half" idx="1"/>
          </p:nvPr>
        </p:nvSpPr>
        <p:spPr/>
        <p:txBody>
          <a:bodyPr>
            <a:normAutofit lnSpcReduction="10000"/>
          </a:bodyPr>
          <a:lstStyle/>
          <a:p>
            <a:r>
              <a:rPr lang="en-US" dirty="0"/>
              <a:t>There is preprocessed Landsat data all over the place!</a:t>
            </a:r>
          </a:p>
          <a:p>
            <a:pPr lvl="1"/>
            <a:r>
              <a:rPr lang="en-US" dirty="0">
                <a:hlinkClick r:id="rId2"/>
              </a:rPr>
              <a:t>Analysis Ready Data (ARD)</a:t>
            </a:r>
            <a:endParaRPr lang="en-US" dirty="0"/>
          </a:p>
          <a:p>
            <a:pPr lvl="1"/>
            <a:r>
              <a:rPr lang="en-US" dirty="0">
                <a:hlinkClick r:id="rId3"/>
              </a:rPr>
              <a:t>Level-2 Data Products</a:t>
            </a:r>
            <a:endParaRPr lang="en-US" dirty="0"/>
          </a:p>
          <a:p>
            <a:pPr lvl="1"/>
            <a:r>
              <a:rPr lang="en-US" dirty="0"/>
              <a:t>Google Earth Engine</a:t>
            </a:r>
          </a:p>
          <a:p>
            <a:r>
              <a:rPr lang="en-US" dirty="0"/>
              <a:t>Ancillary Data: </a:t>
            </a:r>
          </a:p>
          <a:p>
            <a:pPr lvl="2"/>
            <a:r>
              <a:rPr lang="en-US" dirty="0" err="1"/>
              <a:t>Landcover</a:t>
            </a:r>
            <a:r>
              <a:rPr lang="en-US" dirty="0"/>
              <a:t> data (Landsat derived)</a:t>
            </a:r>
          </a:p>
          <a:p>
            <a:pPr lvl="3"/>
            <a:r>
              <a:rPr lang="en-US" dirty="0"/>
              <a:t>NLCD </a:t>
            </a:r>
          </a:p>
          <a:p>
            <a:pPr lvl="3"/>
            <a:r>
              <a:rPr lang="en-US" dirty="0" err="1"/>
              <a:t>Landfire</a:t>
            </a:r>
            <a:r>
              <a:rPr lang="en-US" dirty="0"/>
              <a:t> </a:t>
            </a:r>
          </a:p>
          <a:p>
            <a:r>
              <a:rPr lang="en-US" dirty="0"/>
              <a:t>And many more…</a:t>
            </a:r>
          </a:p>
        </p:txBody>
      </p:sp>
      <p:pic>
        <p:nvPicPr>
          <p:cNvPr id="4" name="Picture 3" descr="usgs earth explorer portal with the &quot;Analysis ready data&quot; option selected for landsat data"/>
          <p:cNvPicPr>
            <a:picLocks noChangeAspect="1"/>
          </p:cNvPicPr>
          <p:nvPr/>
        </p:nvPicPr>
        <p:blipFill>
          <a:blip r:embed="rId4"/>
          <a:stretch>
            <a:fillRect/>
          </a:stretch>
        </p:blipFill>
        <p:spPr>
          <a:xfrm>
            <a:off x="5562600" y="1085878"/>
            <a:ext cx="2580033" cy="5334000"/>
          </a:xfrm>
          <a:prstGeom prst="rect">
            <a:avLst/>
          </a:prstGeom>
        </p:spPr>
      </p:pic>
    </p:spTree>
    <p:extLst>
      <p:ext uri="{BB962C8B-B14F-4D97-AF65-F5344CB8AC3E}">
        <p14:creationId xmlns:p14="http://schemas.microsoft.com/office/powerpoint/2010/main" val="424662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393D9-656A-4580-BC63-7787E50228A4}"/>
              </a:ext>
            </a:extLst>
          </p:cNvPr>
          <p:cNvSpPr>
            <a:spLocks noGrp="1"/>
          </p:cNvSpPr>
          <p:nvPr>
            <p:ph type="title"/>
          </p:nvPr>
        </p:nvSpPr>
        <p:spPr/>
        <p:txBody>
          <a:bodyPr/>
          <a:lstStyle/>
          <a:p>
            <a:r>
              <a:rPr lang="en-US" dirty="0" err="1"/>
              <a:t>DeltaViewer</a:t>
            </a:r>
            <a:r>
              <a:rPr lang="en-US" dirty="0"/>
              <a:t> Overview</a:t>
            </a:r>
          </a:p>
        </p:txBody>
      </p:sp>
      <p:sp>
        <p:nvSpPr>
          <p:cNvPr id="3" name="Content Placeholder 2">
            <a:extLst>
              <a:ext uri="{FF2B5EF4-FFF2-40B4-BE49-F238E27FC236}">
                <a16:creationId xmlns:a16="http://schemas.microsoft.com/office/drawing/2014/main" id="{70FD313E-E517-4610-9CAF-5D1D4185A373}"/>
              </a:ext>
            </a:extLst>
          </p:cNvPr>
          <p:cNvSpPr>
            <a:spLocks noGrp="1"/>
          </p:cNvSpPr>
          <p:nvPr>
            <p:ph idx="1"/>
          </p:nvPr>
        </p:nvSpPr>
        <p:spPr>
          <a:xfrm>
            <a:off x="533400" y="1143000"/>
            <a:ext cx="8455152" cy="1543050"/>
          </a:xfrm>
        </p:spPr>
        <p:txBody>
          <a:bodyPr>
            <a:normAutofit lnSpcReduction="10000"/>
          </a:bodyPr>
          <a:lstStyle/>
          <a:p>
            <a:r>
              <a:rPr lang="en-US" sz="2100" dirty="0"/>
              <a:t>Basic two-date change detection</a:t>
            </a:r>
          </a:p>
          <a:p>
            <a:r>
              <a:rPr lang="en-US" sz="2100" dirty="0"/>
              <a:t>On an as-requested basis</a:t>
            </a:r>
          </a:p>
          <a:p>
            <a:r>
              <a:rPr lang="en-US" sz="2100" dirty="0"/>
              <a:t>Implemented in Google Earth Engine (GEE)</a:t>
            </a:r>
          </a:p>
          <a:p>
            <a:r>
              <a:rPr lang="en-US" sz="2100" dirty="0"/>
              <a:t>Used in FHP to fill the gap left by aerial surveys grounded by COVID</a:t>
            </a:r>
          </a:p>
        </p:txBody>
      </p:sp>
      <p:pic>
        <p:nvPicPr>
          <p:cNvPr id="5" name="Picture 4">
            <a:extLst>
              <a:ext uri="{FF2B5EF4-FFF2-40B4-BE49-F238E27FC236}">
                <a16:creationId xmlns:a16="http://schemas.microsoft.com/office/drawing/2014/main" id="{6B0608C5-2DC3-4105-98DB-13D3233415A2}"/>
              </a:ext>
            </a:extLst>
          </p:cNvPr>
          <p:cNvPicPr>
            <a:picLocks noChangeAspect="1"/>
          </p:cNvPicPr>
          <p:nvPr/>
        </p:nvPicPr>
        <p:blipFill>
          <a:blip r:embed="rId2"/>
          <a:stretch>
            <a:fillRect/>
          </a:stretch>
        </p:blipFill>
        <p:spPr>
          <a:xfrm>
            <a:off x="960613" y="2895600"/>
            <a:ext cx="7222773" cy="3222468"/>
          </a:xfrm>
          <a:prstGeom prst="rect">
            <a:avLst/>
          </a:prstGeom>
        </p:spPr>
      </p:pic>
    </p:spTree>
    <p:extLst>
      <p:ext uri="{BB962C8B-B14F-4D97-AF65-F5344CB8AC3E}">
        <p14:creationId xmlns:p14="http://schemas.microsoft.com/office/powerpoint/2010/main" val="3987484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045DF1-3237-42E0-AAC8-BFEFD1B1FE60}"/>
              </a:ext>
            </a:extLst>
          </p:cNvPr>
          <p:cNvSpPr/>
          <p:nvPr/>
        </p:nvSpPr>
        <p:spPr>
          <a:xfrm>
            <a:off x="0" y="857250"/>
            <a:ext cx="60125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a:extLst>
              <a:ext uri="{FF2B5EF4-FFF2-40B4-BE49-F238E27FC236}">
                <a16:creationId xmlns:a16="http://schemas.microsoft.com/office/drawing/2014/main" id="{F75E5002-CA63-427C-8D28-2DC3C2F3C311}"/>
              </a:ext>
            </a:extLst>
          </p:cNvPr>
          <p:cNvPicPr>
            <a:picLocks noChangeAspect="1"/>
          </p:cNvPicPr>
          <p:nvPr/>
        </p:nvPicPr>
        <p:blipFill>
          <a:blip r:embed="rId2"/>
          <a:stretch>
            <a:fillRect/>
          </a:stretch>
        </p:blipFill>
        <p:spPr>
          <a:xfrm>
            <a:off x="0" y="1219200"/>
            <a:ext cx="9144000" cy="5220998"/>
          </a:xfrm>
          <a:prstGeom prst="rect">
            <a:avLst/>
          </a:prstGeom>
        </p:spPr>
      </p:pic>
      <p:sp>
        <p:nvSpPr>
          <p:cNvPr id="3" name="Content Placeholder 2">
            <a:extLst>
              <a:ext uri="{FF2B5EF4-FFF2-40B4-BE49-F238E27FC236}">
                <a16:creationId xmlns:a16="http://schemas.microsoft.com/office/drawing/2014/main" id="{6AFE880A-2C1E-4D06-B90A-04FCEFA765F4}"/>
              </a:ext>
            </a:extLst>
          </p:cNvPr>
          <p:cNvSpPr>
            <a:spLocks noGrp="1"/>
          </p:cNvSpPr>
          <p:nvPr>
            <p:ph idx="1"/>
          </p:nvPr>
        </p:nvSpPr>
        <p:spPr>
          <a:xfrm>
            <a:off x="0" y="1219200"/>
            <a:ext cx="4198158" cy="1204548"/>
          </a:xfrm>
        </p:spPr>
        <p:txBody>
          <a:bodyPr>
            <a:normAutofit/>
          </a:bodyPr>
          <a:lstStyle/>
          <a:p>
            <a:pPr marL="0" indent="0">
              <a:buNone/>
            </a:pPr>
            <a:r>
              <a:rPr lang="en-US" sz="1650" b="1" dirty="0">
                <a:solidFill>
                  <a:schemeClr val="bg1"/>
                </a:solidFill>
              </a:rPr>
              <a:t>Post-event Sentinel-2 Imagery</a:t>
            </a:r>
          </a:p>
          <a:p>
            <a:pPr marL="0" indent="0">
              <a:buNone/>
            </a:pPr>
            <a:r>
              <a:rPr lang="en-US" sz="1650" b="1" dirty="0">
                <a:solidFill>
                  <a:schemeClr val="bg1"/>
                </a:solidFill>
              </a:rPr>
              <a:t>False color + change product</a:t>
            </a:r>
          </a:p>
          <a:p>
            <a:pPr marL="0" indent="0">
              <a:buNone/>
            </a:pPr>
            <a:r>
              <a:rPr lang="en-US" sz="1650" b="1" dirty="0">
                <a:solidFill>
                  <a:schemeClr val="bg1"/>
                </a:solidFill>
              </a:rPr>
              <a:t>2020-08-21</a:t>
            </a:r>
          </a:p>
        </p:txBody>
      </p:sp>
      <p:sp>
        <p:nvSpPr>
          <p:cNvPr id="8" name="Title 1">
            <a:extLst>
              <a:ext uri="{FF2B5EF4-FFF2-40B4-BE49-F238E27FC236}">
                <a16:creationId xmlns:a16="http://schemas.microsoft.com/office/drawing/2014/main" id="{977115FC-F224-4FCA-9F8B-24BDC4C53EA6}"/>
              </a:ext>
            </a:extLst>
          </p:cNvPr>
          <p:cNvSpPr txBox="1">
            <a:spLocks/>
          </p:cNvSpPr>
          <p:nvPr/>
        </p:nvSpPr>
        <p:spPr>
          <a:xfrm>
            <a:off x="495300" y="408277"/>
            <a:ext cx="8153400" cy="7429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kern="1200" spc="-100" baseline="0">
                <a:solidFill>
                  <a:schemeClr val="accent2"/>
                </a:solidFill>
                <a:latin typeface="+mj-lt"/>
                <a:ea typeface="+mj-ea"/>
                <a:cs typeface="+mj-cs"/>
              </a:defRPr>
            </a:lvl1pPr>
          </a:lstStyle>
          <a:p>
            <a:r>
              <a:rPr lang="en-US" sz="3200" dirty="0"/>
              <a:t>Delta Viewer</a:t>
            </a:r>
          </a:p>
          <a:p>
            <a:r>
              <a:rPr lang="en-US" sz="2000" dirty="0"/>
              <a:t>Missoula, MT – </a:t>
            </a:r>
            <a:r>
              <a:rPr lang="en-US" sz="2000" dirty="0" err="1"/>
              <a:t>Pattee</a:t>
            </a:r>
            <a:r>
              <a:rPr lang="en-US" sz="2000" dirty="0"/>
              <a:t> Canyon, Douglas Fir Tussock Moth</a:t>
            </a:r>
          </a:p>
        </p:txBody>
      </p:sp>
    </p:spTree>
    <p:extLst>
      <p:ext uri="{BB962C8B-B14F-4D97-AF65-F5344CB8AC3E}">
        <p14:creationId xmlns:p14="http://schemas.microsoft.com/office/powerpoint/2010/main" val="584357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863E-C328-4B8E-AC38-B7DF66200C5B}"/>
              </a:ext>
            </a:extLst>
          </p:cNvPr>
          <p:cNvSpPr>
            <a:spLocks noGrp="1"/>
          </p:cNvSpPr>
          <p:nvPr>
            <p:ph type="title"/>
          </p:nvPr>
        </p:nvSpPr>
        <p:spPr/>
        <p:txBody>
          <a:bodyPr>
            <a:normAutofit fontScale="90000"/>
          </a:bodyPr>
          <a:lstStyle/>
          <a:p>
            <a:r>
              <a:rPr lang="en-US"/>
              <a:t>Saltwater Intrusion– </a:t>
            </a:r>
            <a:r>
              <a:rPr lang="en-US" dirty="0" err="1"/>
              <a:t>DelMarVa</a:t>
            </a:r>
            <a:r>
              <a:rPr lang="en-US" dirty="0"/>
              <a:t> Peninsula</a:t>
            </a:r>
          </a:p>
        </p:txBody>
      </p:sp>
      <p:pic>
        <p:nvPicPr>
          <p:cNvPr id="5" name="Picture 4">
            <a:extLst>
              <a:ext uri="{FF2B5EF4-FFF2-40B4-BE49-F238E27FC236}">
                <a16:creationId xmlns:a16="http://schemas.microsoft.com/office/drawing/2014/main" id="{1DA5EC2C-D9BF-4074-A2A3-D8ABFD29544F}"/>
              </a:ext>
            </a:extLst>
          </p:cNvPr>
          <p:cNvPicPr>
            <a:picLocks noChangeAspect="1"/>
          </p:cNvPicPr>
          <p:nvPr/>
        </p:nvPicPr>
        <p:blipFill>
          <a:blip r:embed="rId2"/>
          <a:stretch>
            <a:fillRect/>
          </a:stretch>
        </p:blipFill>
        <p:spPr>
          <a:xfrm>
            <a:off x="1025387" y="1295400"/>
            <a:ext cx="7093226" cy="5211493"/>
          </a:xfrm>
          <a:prstGeom prst="rect">
            <a:avLst/>
          </a:prstGeom>
        </p:spPr>
      </p:pic>
    </p:spTree>
    <p:extLst>
      <p:ext uri="{BB962C8B-B14F-4D97-AF65-F5344CB8AC3E}">
        <p14:creationId xmlns:p14="http://schemas.microsoft.com/office/powerpoint/2010/main" val="471872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9863E-C328-4B8E-AC38-B7DF66200C5B}"/>
              </a:ext>
            </a:extLst>
          </p:cNvPr>
          <p:cNvSpPr>
            <a:spLocks noGrp="1"/>
          </p:cNvSpPr>
          <p:nvPr>
            <p:ph type="title"/>
          </p:nvPr>
        </p:nvSpPr>
        <p:spPr/>
        <p:txBody>
          <a:bodyPr>
            <a:normAutofit fontScale="90000"/>
          </a:bodyPr>
          <a:lstStyle/>
          <a:p>
            <a:r>
              <a:rPr lang="en-US" dirty="0"/>
              <a:t>Saltwater Intrusion – </a:t>
            </a:r>
            <a:r>
              <a:rPr lang="en-US" dirty="0" err="1"/>
              <a:t>DelMarVa</a:t>
            </a:r>
            <a:r>
              <a:rPr lang="en-US" dirty="0"/>
              <a:t> Peninsula</a:t>
            </a:r>
          </a:p>
        </p:txBody>
      </p:sp>
      <p:pic>
        <p:nvPicPr>
          <p:cNvPr id="4" name="Picture 3">
            <a:extLst>
              <a:ext uri="{FF2B5EF4-FFF2-40B4-BE49-F238E27FC236}">
                <a16:creationId xmlns:a16="http://schemas.microsoft.com/office/drawing/2014/main" id="{E58BA526-F918-456E-84E1-A3BCE14008FC}"/>
              </a:ext>
            </a:extLst>
          </p:cNvPr>
          <p:cNvPicPr>
            <a:picLocks noChangeAspect="1"/>
          </p:cNvPicPr>
          <p:nvPr/>
        </p:nvPicPr>
        <p:blipFill>
          <a:blip r:embed="rId2"/>
          <a:stretch>
            <a:fillRect/>
          </a:stretch>
        </p:blipFill>
        <p:spPr>
          <a:xfrm>
            <a:off x="1167814" y="1295400"/>
            <a:ext cx="6808371" cy="5092876"/>
          </a:xfrm>
          <a:prstGeom prst="rect">
            <a:avLst/>
          </a:prstGeom>
        </p:spPr>
      </p:pic>
      <p:sp>
        <p:nvSpPr>
          <p:cNvPr id="5" name="Content Placeholder 2">
            <a:extLst>
              <a:ext uri="{FF2B5EF4-FFF2-40B4-BE49-F238E27FC236}">
                <a16:creationId xmlns:a16="http://schemas.microsoft.com/office/drawing/2014/main" id="{0B55B8CB-A2BF-47B4-8DA7-356B52265A4A}"/>
              </a:ext>
            </a:extLst>
          </p:cNvPr>
          <p:cNvSpPr>
            <a:spLocks noGrp="1"/>
          </p:cNvSpPr>
          <p:nvPr>
            <p:ph idx="1"/>
          </p:nvPr>
        </p:nvSpPr>
        <p:spPr>
          <a:xfrm>
            <a:off x="1191005" y="5410200"/>
            <a:ext cx="4250754" cy="599672"/>
          </a:xfrm>
        </p:spPr>
        <p:txBody>
          <a:bodyPr>
            <a:noAutofit/>
          </a:bodyPr>
          <a:lstStyle/>
          <a:p>
            <a:pPr marL="0" indent="0">
              <a:buNone/>
            </a:pPr>
            <a:r>
              <a:rPr lang="en-US" sz="1500" b="1" dirty="0">
                <a:solidFill>
                  <a:schemeClr val="bg1"/>
                </a:solidFill>
              </a:rPr>
              <a:t>Change between 2017 and 2020</a:t>
            </a:r>
          </a:p>
          <a:p>
            <a:pPr marL="0" indent="0">
              <a:buNone/>
            </a:pPr>
            <a:r>
              <a:rPr lang="en-US" sz="1500" b="1" dirty="0">
                <a:solidFill>
                  <a:schemeClr val="bg1"/>
                </a:solidFill>
              </a:rPr>
              <a:t>2017 image: 7/30</a:t>
            </a:r>
          </a:p>
          <a:p>
            <a:pPr marL="0" indent="0">
              <a:buNone/>
            </a:pPr>
            <a:r>
              <a:rPr lang="en-US" sz="1500" b="1" dirty="0">
                <a:solidFill>
                  <a:schemeClr val="bg1"/>
                </a:solidFill>
              </a:rPr>
              <a:t>2020 image: 7/14</a:t>
            </a:r>
          </a:p>
        </p:txBody>
      </p:sp>
    </p:spTree>
    <p:extLst>
      <p:ext uri="{BB962C8B-B14F-4D97-AF65-F5344CB8AC3E}">
        <p14:creationId xmlns:p14="http://schemas.microsoft.com/office/powerpoint/2010/main" val="1081165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Calibri" panose="020F0502020204030204" pitchFamily="34" charset="0"/>
                <a:cs typeface="Calibri" panose="020F0502020204030204" pitchFamily="34" charset="0"/>
              </a:rPr>
              <a:t>GTAC Remote Sensing Contacts</a:t>
            </a:r>
          </a:p>
        </p:txBody>
      </p:sp>
      <p:sp>
        <p:nvSpPr>
          <p:cNvPr id="5" name="TextBox 4"/>
          <p:cNvSpPr txBox="1"/>
          <p:nvPr/>
        </p:nvSpPr>
        <p:spPr>
          <a:xfrm>
            <a:off x="762000" y="6215390"/>
            <a:ext cx="7848600" cy="261610"/>
          </a:xfrm>
          <a:prstGeom prst="rect">
            <a:avLst/>
          </a:prstGeom>
          <a:noFill/>
        </p:spPr>
        <p:txBody>
          <a:bodyPr wrap="square" rtlCol="0">
            <a:spAutoFit/>
          </a:bodyPr>
          <a:lstStyle/>
          <a:p>
            <a:pPr algn="ctr"/>
            <a:r>
              <a:rPr lang="en-US" sz="1100" b="1" dirty="0">
                <a:latin typeface="+mj-lt"/>
                <a:hlinkClick r:id="rId3"/>
              </a:rPr>
              <a:t>Geospatial Training and Awareness page</a:t>
            </a:r>
            <a:endParaRPr lang="en-US" sz="1100" b="1" dirty="0">
              <a:latin typeface="+mj-lt"/>
            </a:endParaRPr>
          </a:p>
        </p:txBody>
      </p:sp>
      <p:graphicFrame>
        <p:nvGraphicFramePr>
          <p:cNvPr id="3" name="Table 5">
            <a:extLst>
              <a:ext uri="{FF2B5EF4-FFF2-40B4-BE49-F238E27FC236}">
                <a16:creationId xmlns:a16="http://schemas.microsoft.com/office/drawing/2014/main" id="{A18958A0-7288-49F6-AF70-E9630AEA0C12}"/>
              </a:ext>
            </a:extLst>
          </p:cNvPr>
          <p:cNvGraphicFramePr>
            <a:graphicFrameLocks noGrp="1"/>
          </p:cNvGraphicFramePr>
          <p:nvPr>
            <p:extLst>
              <p:ext uri="{D42A27DB-BD31-4B8C-83A1-F6EECF244321}">
                <p14:modId xmlns:p14="http://schemas.microsoft.com/office/powerpoint/2010/main" val="3879402732"/>
              </p:ext>
            </p:extLst>
          </p:nvPr>
        </p:nvGraphicFramePr>
        <p:xfrm>
          <a:off x="228600" y="1397000"/>
          <a:ext cx="8534400" cy="4333240"/>
        </p:xfrm>
        <a:graphic>
          <a:graphicData uri="http://schemas.openxmlformats.org/drawingml/2006/table">
            <a:tbl>
              <a:tblPr firstRow="1" bandRow="1">
                <a:tableStyleId>{5C22544A-7EE6-4342-B048-85BDC9FD1C3A}</a:tableStyleId>
              </a:tblPr>
              <a:tblGrid>
                <a:gridCol w="2844800">
                  <a:extLst>
                    <a:ext uri="{9D8B030D-6E8A-4147-A177-3AD203B41FA5}">
                      <a16:colId xmlns:a16="http://schemas.microsoft.com/office/drawing/2014/main" val="2080837681"/>
                    </a:ext>
                  </a:extLst>
                </a:gridCol>
                <a:gridCol w="2844800">
                  <a:extLst>
                    <a:ext uri="{9D8B030D-6E8A-4147-A177-3AD203B41FA5}">
                      <a16:colId xmlns:a16="http://schemas.microsoft.com/office/drawing/2014/main" val="2425019839"/>
                    </a:ext>
                  </a:extLst>
                </a:gridCol>
                <a:gridCol w="2844800">
                  <a:extLst>
                    <a:ext uri="{9D8B030D-6E8A-4147-A177-3AD203B41FA5}">
                      <a16:colId xmlns:a16="http://schemas.microsoft.com/office/drawing/2014/main" val="3558699095"/>
                    </a:ext>
                  </a:extLst>
                </a:gridCol>
              </a:tblGrid>
              <a:tr h="370840">
                <a:tc>
                  <a:txBody>
                    <a:bodyPr/>
                    <a:lstStyle/>
                    <a:p>
                      <a:r>
                        <a:rPr lang="en-US" dirty="0">
                          <a:latin typeface="Calibri" panose="020F0502020204030204" pitchFamily="34" charset="0"/>
                          <a:cs typeface="Calibri" panose="020F0502020204030204" pitchFamily="34" charset="0"/>
                        </a:rPr>
                        <a:t>Point of Contact</a:t>
                      </a:r>
                    </a:p>
                  </a:txBody>
                  <a:tcPr marL="87394" marR="87394"/>
                </a:tc>
                <a:tc>
                  <a:txBody>
                    <a:bodyPr/>
                    <a:lstStyle/>
                    <a:p>
                      <a:r>
                        <a:rPr lang="en-US" dirty="0">
                          <a:latin typeface="Calibri" panose="020F0502020204030204" pitchFamily="34" charset="0"/>
                          <a:cs typeface="Calibri" panose="020F0502020204030204" pitchFamily="34" charset="0"/>
                        </a:rPr>
                        <a:t>Specialization</a:t>
                      </a:r>
                    </a:p>
                  </a:txBody>
                  <a:tcPr marL="87394" marR="87394"/>
                </a:tc>
                <a:tc>
                  <a:txBody>
                    <a:bodyPr/>
                    <a:lstStyle/>
                    <a:p>
                      <a:r>
                        <a:rPr lang="en-US" dirty="0">
                          <a:latin typeface="Calibri" panose="020F0502020204030204" pitchFamily="34" charset="0"/>
                          <a:cs typeface="Calibri" panose="020F0502020204030204" pitchFamily="34" charset="0"/>
                        </a:rPr>
                        <a:t>Email</a:t>
                      </a:r>
                    </a:p>
                  </a:txBody>
                  <a:tcPr marL="87394" marR="87394"/>
                </a:tc>
                <a:extLst>
                  <a:ext uri="{0D108BD9-81ED-4DB2-BD59-A6C34878D82A}">
                    <a16:rowId xmlns:a16="http://schemas.microsoft.com/office/drawing/2014/main" val="3755599545"/>
                  </a:ext>
                </a:extLst>
              </a:tr>
              <a:tr h="370840">
                <a:tc>
                  <a:txBody>
                    <a:bodyPr/>
                    <a:lstStyle/>
                    <a:p>
                      <a:r>
                        <a:rPr lang="en-US" sz="1600" dirty="0">
                          <a:latin typeface="Calibri" panose="020F0502020204030204" pitchFamily="34" charset="0"/>
                          <a:cs typeface="Calibri" panose="020F0502020204030204" pitchFamily="34" charset="0"/>
                        </a:rPr>
                        <a:t>Indigo Catton</a:t>
                      </a:r>
                      <a:endParaRPr lang="en-US" sz="1600" baseline="0" dirty="0">
                        <a:latin typeface="Calibri" panose="020F0502020204030204" pitchFamily="34" charset="0"/>
                        <a:cs typeface="Calibri" panose="020F0502020204030204" pitchFamily="34" charset="0"/>
                      </a:endParaRPr>
                    </a:p>
                  </a:txBody>
                  <a:tcPr marL="87394" marR="87394"/>
                </a:tc>
                <a:tc>
                  <a:txBody>
                    <a:bodyPr/>
                    <a:lstStyle/>
                    <a:p>
                      <a:r>
                        <a:rPr lang="en-US" sz="1600" dirty="0">
                          <a:latin typeface="Calibri" panose="020F0502020204030204" pitchFamily="34" charset="0"/>
                          <a:cs typeface="Calibri" panose="020F0502020204030204" pitchFamily="34" charset="0"/>
                        </a:rPr>
                        <a:t>Image interpretation, data portals, ArcGIS Pro, segmentation</a:t>
                      </a:r>
                    </a:p>
                  </a:txBody>
                  <a:tcPr marL="87394" marR="87394"/>
                </a:tc>
                <a:tc>
                  <a:txBody>
                    <a:bodyPr/>
                    <a:lstStyle/>
                    <a:p>
                      <a:r>
                        <a:rPr lang="en-US" sz="1600" dirty="0">
                          <a:latin typeface="Calibri" panose="020F0502020204030204" pitchFamily="34" charset="0"/>
                          <a:cs typeface="Calibri" panose="020F0502020204030204" pitchFamily="34" charset="0"/>
                          <a:hlinkClick r:id="rId4"/>
                        </a:rPr>
                        <a:t>indigo.catton@usda.gov</a:t>
                      </a:r>
                      <a:r>
                        <a:rPr lang="en-US" sz="1600" dirty="0">
                          <a:latin typeface="Calibri" panose="020F0502020204030204" pitchFamily="34" charset="0"/>
                          <a:cs typeface="Calibri" panose="020F0502020204030204" pitchFamily="34" charset="0"/>
                        </a:rPr>
                        <a:t> </a:t>
                      </a:r>
                    </a:p>
                  </a:txBody>
                  <a:tcPr marL="87394" marR="87394"/>
                </a:tc>
                <a:extLst>
                  <a:ext uri="{0D108BD9-81ED-4DB2-BD59-A6C34878D82A}">
                    <a16:rowId xmlns:a16="http://schemas.microsoft.com/office/drawing/2014/main" val="1233837572"/>
                  </a:ext>
                </a:extLst>
              </a:tr>
              <a:tr h="370840">
                <a:tc>
                  <a:txBody>
                    <a:bodyPr/>
                    <a:lstStyle/>
                    <a:p>
                      <a:r>
                        <a:rPr lang="en-US" sz="1600" dirty="0">
                          <a:latin typeface="Calibri" panose="020F0502020204030204" pitchFamily="34" charset="0"/>
                          <a:cs typeface="Calibri" panose="020F0502020204030204" pitchFamily="34" charset="0"/>
                        </a:rPr>
                        <a:t>Kain </a:t>
                      </a:r>
                      <a:r>
                        <a:rPr lang="en-US" sz="1600" dirty="0" err="1">
                          <a:latin typeface="Calibri" panose="020F0502020204030204" pitchFamily="34" charset="0"/>
                          <a:cs typeface="Calibri" panose="020F0502020204030204" pitchFamily="34" charset="0"/>
                        </a:rPr>
                        <a:t>Kutz</a:t>
                      </a:r>
                      <a:endParaRPr lang="en-US" sz="1600" dirty="0">
                        <a:latin typeface="Calibri" panose="020F0502020204030204" pitchFamily="34" charset="0"/>
                        <a:cs typeface="Calibri" panose="020F0502020204030204" pitchFamily="34" charset="0"/>
                      </a:endParaRPr>
                    </a:p>
                  </a:txBody>
                  <a:tcPr marL="87394" marR="87394"/>
                </a:tc>
                <a:tc>
                  <a:txBody>
                    <a:bodyPr/>
                    <a:lstStyle/>
                    <a:p>
                      <a:r>
                        <a:rPr lang="en-US" sz="1600" dirty="0">
                          <a:latin typeface="Calibri" panose="020F0502020204030204" pitchFamily="34" charset="0"/>
                          <a:cs typeface="Calibri" panose="020F0502020204030204" pitchFamily="34" charset="0"/>
                        </a:rPr>
                        <a:t>Object-based Image Analysis, Raster Geoprocessing, UAS</a:t>
                      </a:r>
                    </a:p>
                  </a:txBody>
                  <a:tcPr marL="87394" marR="87394"/>
                </a:tc>
                <a:tc>
                  <a:txBody>
                    <a:bodyPr/>
                    <a:lstStyle/>
                    <a:p>
                      <a:r>
                        <a:rPr lang="en-US" sz="1600" dirty="0">
                          <a:latin typeface="Calibri" panose="020F0502020204030204" pitchFamily="34" charset="0"/>
                          <a:cs typeface="Calibri" panose="020F0502020204030204" pitchFamily="34" charset="0"/>
                          <a:hlinkClick r:id="rId5"/>
                        </a:rPr>
                        <a:t>kain.kutz@usda.gov</a:t>
                      </a:r>
                      <a:r>
                        <a:rPr lang="en-US" sz="1600" dirty="0">
                          <a:latin typeface="Calibri" panose="020F0502020204030204" pitchFamily="34" charset="0"/>
                          <a:cs typeface="Calibri" panose="020F0502020204030204" pitchFamily="34" charset="0"/>
                        </a:rPr>
                        <a:t> </a:t>
                      </a:r>
                    </a:p>
                  </a:txBody>
                  <a:tcPr marL="87394" marR="87394"/>
                </a:tc>
                <a:extLst>
                  <a:ext uri="{0D108BD9-81ED-4DB2-BD59-A6C34878D82A}">
                    <a16:rowId xmlns:a16="http://schemas.microsoft.com/office/drawing/2014/main" val="1193088203"/>
                  </a:ext>
                </a:extLst>
              </a:tr>
              <a:tr h="370840">
                <a:tc>
                  <a:txBody>
                    <a:bodyPr/>
                    <a:lstStyle/>
                    <a:p>
                      <a:pPr marL="0" algn="l" defTabSz="914400" rtl="0" eaLnBrk="1" latinLnBrk="0" hangingPunct="1"/>
                      <a:r>
                        <a:rPr lang="en-US" sz="1600" kern="1200" dirty="0">
                          <a:solidFill>
                            <a:schemeClr val="dk1"/>
                          </a:solidFill>
                          <a:latin typeface="Calibri" panose="020F0502020204030204" pitchFamily="34" charset="0"/>
                          <a:ea typeface="+mn-ea"/>
                          <a:cs typeface="Calibri" panose="020F0502020204030204" pitchFamily="34" charset="0"/>
                        </a:rPr>
                        <a:t>Lila Leatherman</a:t>
                      </a:r>
                    </a:p>
                  </a:txBody>
                  <a:tcPr marL="87394" marR="87394"/>
                </a:tc>
                <a:tc>
                  <a:txBody>
                    <a:bodyPr/>
                    <a:lstStyle/>
                    <a:p>
                      <a:r>
                        <a:rPr lang="en-US" sz="1600" dirty="0">
                          <a:latin typeface="Calibri" panose="020F0502020204030204" pitchFamily="34" charset="0"/>
                          <a:cs typeface="Calibri" panose="020F0502020204030204" pitchFamily="34" charset="0"/>
                        </a:rPr>
                        <a:t>Change detection, Image classification,</a:t>
                      </a:r>
                      <a:r>
                        <a:rPr lang="en-US" sz="1600" baseline="0" dirty="0">
                          <a:latin typeface="Calibri" panose="020F0502020204030204" pitchFamily="34" charset="0"/>
                          <a:cs typeface="Calibri" panose="020F0502020204030204" pitchFamily="34" charset="0"/>
                        </a:rPr>
                        <a:t> R &amp; Earth Engine scripting, modeling</a:t>
                      </a:r>
                      <a:endParaRPr lang="en-US" sz="1600" dirty="0">
                        <a:latin typeface="Calibri" panose="020F0502020204030204" pitchFamily="34" charset="0"/>
                        <a:cs typeface="Calibri" panose="020F0502020204030204" pitchFamily="34" charset="0"/>
                      </a:endParaRPr>
                    </a:p>
                  </a:txBody>
                  <a:tcPr marL="87394" marR="87394"/>
                </a:tc>
                <a:tc>
                  <a:txBody>
                    <a:bodyPr/>
                    <a:lstStyle/>
                    <a:p>
                      <a:r>
                        <a:rPr lang="en-US" sz="1600" dirty="0">
                          <a:latin typeface="Calibri" panose="020F0502020204030204" pitchFamily="34" charset="0"/>
                          <a:cs typeface="Calibri" panose="020F0502020204030204" pitchFamily="34" charset="0"/>
                          <a:hlinkClick r:id="rId6"/>
                        </a:rPr>
                        <a:t>Lila.Leatherman@usda.gov</a:t>
                      </a:r>
                      <a:r>
                        <a:rPr lang="en-US" sz="1600" dirty="0">
                          <a:latin typeface="Calibri" panose="020F0502020204030204" pitchFamily="34" charset="0"/>
                          <a:cs typeface="Calibri" panose="020F0502020204030204" pitchFamily="34" charset="0"/>
                        </a:rPr>
                        <a:t> </a:t>
                      </a:r>
                    </a:p>
                  </a:txBody>
                  <a:tcPr marL="87394" marR="87394"/>
                </a:tc>
                <a:extLst>
                  <a:ext uri="{0D108BD9-81ED-4DB2-BD59-A6C34878D82A}">
                    <a16:rowId xmlns:a16="http://schemas.microsoft.com/office/drawing/2014/main" val="1706721162"/>
                  </a:ext>
                </a:extLst>
              </a:tr>
              <a:tr h="370840">
                <a:tc>
                  <a:txBody>
                    <a:bodyPr/>
                    <a:lstStyle/>
                    <a:p>
                      <a:r>
                        <a:rPr lang="en-US" sz="1600" dirty="0">
                          <a:latin typeface="Calibri" panose="020F0502020204030204" pitchFamily="34" charset="0"/>
                          <a:cs typeface="Calibri" panose="020F0502020204030204" pitchFamily="34" charset="0"/>
                        </a:rPr>
                        <a:t>Jeremy Webb</a:t>
                      </a:r>
                    </a:p>
                  </a:txBody>
                  <a:tcPr marL="87394" marR="87394"/>
                </a:tc>
                <a:tc>
                  <a:txBody>
                    <a:bodyPr/>
                    <a:lstStyle/>
                    <a:p>
                      <a:r>
                        <a:rPr lang="en-US" sz="1600" dirty="0">
                          <a:latin typeface="Calibri" panose="020F0502020204030204" pitchFamily="34" charset="0"/>
                          <a:cs typeface="Calibri" panose="020F0502020204030204" pitchFamily="34" charset="0"/>
                        </a:rPr>
                        <a:t>Aerial Photography, Photogrammetry,</a:t>
                      </a:r>
                      <a:r>
                        <a:rPr lang="en-US" sz="1600" baseline="0" dirty="0">
                          <a:latin typeface="Calibri" panose="020F0502020204030204" pitchFamily="34" charset="0"/>
                          <a:cs typeface="Calibri" panose="020F0502020204030204" pitchFamily="34" charset="0"/>
                        </a:rPr>
                        <a:t> UAS</a:t>
                      </a:r>
                      <a:endParaRPr lang="en-US" sz="1600" dirty="0">
                        <a:latin typeface="Calibri" panose="020F0502020204030204" pitchFamily="34" charset="0"/>
                        <a:cs typeface="Calibri" panose="020F0502020204030204" pitchFamily="34" charset="0"/>
                      </a:endParaRPr>
                    </a:p>
                  </a:txBody>
                  <a:tcPr marL="87394" marR="87394"/>
                </a:tc>
                <a:tc>
                  <a:txBody>
                    <a:bodyPr/>
                    <a:lstStyle/>
                    <a:p>
                      <a:r>
                        <a:rPr lang="en-US" sz="1600" dirty="0">
                          <a:latin typeface="Calibri" panose="020F0502020204030204" pitchFamily="34" charset="0"/>
                          <a:cs typeface="Calibri" panose="020F0502020204030204" pitchFamily="34" charset="0"/>
                          <a:hlinkClick r:id="rId7"/>
                        </a:rPr>
                        <a:t>jeremy.webb@usda.gov</a:t>
                      </a:r>
                      <a:r>
                        <a:rPr lang="en-US" sz="1600" dirty="0">
                          <a:latin typeface="Calibri" panose="020F0502020204030204" pitchFamily="34" charset="0"/>
                          <a:cs typeface="Calibri" panose="020F0502020204030204" pitchFamily="34" charset="0"/>
                        </a:rPr>
                        <a:t> </a:t>
                      </a:r>
                    </a:p>
                  </a:txBody>
                  <a:tcPr marL="87394" marR="87394"/>
                </a:tc>
                <a:extLst>
                  <a:ext uri="{0D108BD9-81ED-4DB2-BD59-A6C34878D82A}">
                    <a16:rowId xmlns:a16="http://schemas.microsoft.com/office/drawing/2014/main" val="405964816"/>
                  </a:ext>
                </a:extLst>
              </a:tr>
              <a:tr h="370840">
                <a:tc>
                  <a:txBody>
                    <a:bodyPr/>
                    <a:lstStyle/>
                    <a:p>
                      <a:r>
                        <a:rPr lang="en-US" sz="1600" dirty="0">
                          <a:latin typeface="Calibri" panose="020F0502020204030204" pitchFamily="34" charset="0"/>
                          <a:cs typeface="Calibri" panose="020F0502020204030204" pitchFamily="34" charset="0"/>
                        </a:rPr>
                        <a:t>Mark Hammond</a:t>
                      </a:r>
                    </a:p>
                  </a:txBody>
                  <a:tcPr marL="87394" marR="87394"/>
                </a:tc>
                <a:tc>
                  <a:txBody>
                    <a:bodyPr/>
                    <a:lstStyle/>
                    <a:p>
                      <a:r>
                        <a:rPr lang="en-US" sz="1600" dirty="0">
                          <a:latin typeface="Calibri" panose="020F0502020204030204" pitchFamily="34" charset="0"/>
                          <a:cs typeface="Calibri" panose="020F0502020204030204" pitchFamily="34" charset="0"/>
                        </a:rPr>
                        <a:t>ERDAS and Data Services, Photogrammetry</a:t>
                      </a:r>
                    </a:p>
                  </a:txBody>
                  <a:tcPr marL="87394" marR="87394"/>
                </a:tc>
                <a:tc>
                  <a:txBody>
                    <a:bodyPr/>
                    <a:lstStyle/>
                    <a:p>
                      <a:r>
                        <a:rPr lang="en-US" sz="1600" dirty="0">
                          <a:latin typeface="Calibri" panose="020F0502020204030204" pitchFamily="34" charset="0"/>
                          <a:cs typeface="Calibri" panose="020F0502020204030204" pitchFamily="34" charset="0"/>
                          <a:hlinkClick r:id="rId8"/>
                        </a:rPr>
                        <a:t>mark.hammond@usda.gov</a:t>
                      </a:r>
                      <a:r>
                        <a:rPr lang="en-US" sz="1600" baseline="0" dirty="0">
                          <a:latin typeface="Calibri" panose="020F0502020204030204" pitchFamily="34"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a:txBody>
                  <a:tcPr marL="87394" marR="87394"/>
                </a:tc>
                <a:extLst>
                  <a:ext uri="{0D108BD9-81ED-4DB2-BD59-A6C34878D82A}">
                    <a16:rowId xmlns:a16="http://schemas.microsoft.com/office/drawing/2014/main" val="276908370"/>
                  </a:ext>
                </a:extLst>
              </a:tr>
              <a:tr h="370840">
                <a:tc>
                  <a:txBody>
                    <a:bodyPr/>
                    <a:lstStyle/>
                    <a:p>
                      <a:r>
                        <a:rPr lang="en-US" sz="1600" dirty="0" err="1">
                          <a:latin typeface="Calibri" panose="020F0502020204030204" pitchFamily="34" charset="0"/>
                          <a:cs typeface="Calibri" panose="020F0502020204030204" pitchFamily="34" charset="0"/>
                        </a:rPr>
                        <a:t>Shiona</a:t>
                      </a:r>
                      <a:r>
                        <a:rPr lang="en-US" sz="1600" dirty="0">
                          <a:latin typeface="Calibri" panose="020F0502020204030204" pitchFamily="34" charset="0"/>
                          <a:cs typeface="Calibri" panose="020F0502020204030204" pitchFamily="34" charset="0"/>
                        </a:rPr>
                        <a:t> Howard</a:t>
                      </a:r>
                    </a:p>
                  </a:txBody>
                  <a:tcPr marL="87394" marR="87394"/>
                </a:tc>
                <a:tc>
                  <a:txBody>
                    <a:bodyPr/>
                    <a:lstStyle/>
                    <a:p>
                      <a:r>
                        <a:rPr lang="en-US" sz="1600" dirty="0">
                          <a:latin typeface="Calibri" panose="020F0502020204030204" pitchFamily="34" charset="0"/>
                          <a:cs typeface="Calibri" panose="020F0502020204030204" pitchFamily="34" charset="0"/>
                        </a:rPr>
                        <a:t>Lidar Acquisition, Analysis, and Support, Python scripting</a:t>
                      </a:r>
                    </a:p>
                  </a:txBody>
                  <a:tcPr marL="87394" marR="87394"/>
                </a:tc>
                <a:tc>
                  <a:txBody>
                    <a:bodyPr/>
                    <a:lstStyle/>
                    <a:p>
                      <a:r>
                        <a:rPr lang="en-US" sz="1600" dirty="0">
                          <a:latin typeface="Calibri" panose="020F0502020204030204" pitchFamily="34" charset="0"/>
                          <a:cs typeface="Calibri" panose="020F0502020204030204" pitchFamily="34" charset="0"/>
                          <a:hlinkClick r:id="rId9"/>
                        </a:rPr>
                        <a:t>Shiona.Howard@usda.gov</a:t>
                      </a:r>
                      <a:r>
                        <a:rPr lang="en-US" sz="1600" dirty="0">
                          <a:latin typeface="Calibri" panose="020F0502020204030204" pitchFamily="34" charset="0"/>
                          <a:cs typeface="Calibri" panose="020F0502020204030204" pitchFamily="34" charset="0"/>
                        </a:rPr>
                        <a:t> </a:t>
                      </a:r>
                    </a:p>
                  </a:txBody>
                  <a:tcPr marL="87394" marR="87394"/>
                </a:tc>
                <a:extLst>
                  <a:ext uri="{0D108BD9-81ED-4DB2-BD59-A6C34878D82A}">
                    <a16:rowId xmlns:a16="http://schemas.microsoft.com/office/drawing/2014/main" val="4143737346"/>
                  </a:ext>
                </a:extLst>
              </a:tr>
            </a:tbl>
          </a:graphicData>
        </a:graphic>
      </p:graphicFrame>
    </p:spTree>
    <p:extLst>
      <p:ext uri="{BB962C8B-B14F-4D97-AF65-F5344CB8AC3E}">
        <p14:creationId xmlns:p14="http://schemas.microsoft.com/office/powerpoint/2010/main" val="381336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Questions?</a:t>
            </a:r>
          </a:p>
        </p:txBody>
      </p:sp>
      <p:sp>
        <p:nvSpPr>
          <p:cNvPr id="3" name="Subtitle 2"/>
          <p:cNvSpPr>
            <a:spLocks noGrp="1"/>
          </p:cNvSpPr>
          <p:nvPr>
            <p:ph type="subTitle" idx="1"/>
          </p:nvPr>
        </p:nvSpPr>
        <p:spPr/>
        <p:txBody>
          <a:bodyPr>
            <a:normAutofit/>
          </a:bodyPr>
          <a:lstStyle/>
          <a:p>
            <a:r>
              <a:rPr lang="en-US" sz="2000" dirty="0"/>
              <a:t>Lila.Leatherman@usda.gov</a:t>
            </a:r>
          </a:p>
        </p:txBody>
      </p:sp>
    </p:spTree>
    <p:extLst>
      <p:ext uri="{BB962C8B-B14F-4D97-AF65-F5344CB8AC3E}">
        <p14:creationId xmlns:p14="http://schemas.microsoft.com/office/powerpoint/2010/main" val="758958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AB337-9B27-4A96-9CB8-C383EF064F72}"/>
              </a:ext>
            </a:extLst>
          </p:cNvPr>
          <p:cNvSpPr>
            <a:spLocks noGrp="1"/>
          </p:cNvSpPr>
          <p:nvPr>
            <p:ph type="title"/>
          </p:nvPr>
        </p:nvSpPr>
        <p:spPr/>
        <p:txBody>
          <a:bodyPr/>
          <a:lstStyle/>
          <a:p>
            <a:r>
              <a:rPr lang="en-US" dirty="0"/>
              <a:t>More data resources</a:t>
            </a:r>
          </a:p>
        </p:txBody>
      </p:sp>
      <p:sp>
        <p:nvSpPr>
          <p:cNvPr id="3" name="Content Placeholder 2">
            <a:extLst>
              <a:ext uri="{FF2B5EF4-FFF2-40B4-BE49-F238E27FC236}">
                <a16:creationId xmlns:a16="http://schemas.microsoft.com/office/drawing/2014/main" id="{50D7D50F-027D-475E-BE2D-FA4D19860CC8}"/>
              </a:ext>
            </a:extLst>
          </p:cNvPr>
          <p:cNvSpPr>
            <a:spLocks noGrp="1"/>
          </p:cNvSpPr>
          <p:nvPr>
            <p:ph idx="1"/>
          </p:nvPr>
        </p:nvSpPr>
        <p:spPr/>
        <p:txBody>
          <a:bodyPr>
            <a:normAutofit/>
          </a:bodyPr>
          <a:lstStyle/>
          <a:p>
            <a:r>
              <a:rPr lang="en-US" dirty="0"/>
              <a:t>Sentinel-2 Data</a:t>
            </a:r>
          </a:p>
          <a:p>
            <a:pPr lvl="1"/>
            <a:r>
              <a:rPr lang="en-US" dirty="0">
                <a:hlinkClick r:id="rId3"/>
              </a:rPr>
              <a:t>Copernicus via the European Space Agency</a:t>
            </a:r>
            <a:endParaRPr lang="en-US" dirty="0"/>
          </a:p>
        </p:txBody>
      </p:sp>
      <p:pic>
        <p:nvPicPr>
          <p:cNvPr id="5" name="Picture 4">
            <a:extLst>
              <a:ext uri="{FF2B5EF4-FFF2-40B4-BE49-F238E27FC236}">
                <a16:creationId xmlns:a16="http://schemas.microsoft.com/office/drawing/2014/main" id="{06C8A9DD-528D-46ED-BB34-AB26F5FCDFB7}"/>
              </a:ext>
            </a:extLst>
          </p:cNvPr>
          <p:cNvPicPr>
            <a:picLocks noChangeAspect="1"/>
          </p:cNvPicPr>
          <p:nvPr/>
        </p:nvPicPr>
        <p:blipFill>
          <a:blip r:embed="rId4"/>
          <a:stretch>
            <a:fillRect/>
          </a:stretch>
        </p:blipFill>
        <p:spPr>
          <a:xfrm>
            <a:off x="851988" y="2627560"/>
            <a:ext cx="7440023" cy="3925640"/>
          </a:xfrm>
          <a:prstGeom prst="rect">
            <a:avLst/>
          </a:prstGeom>
        </p:spPr>
      </p:pic>
    </p:spTree>
    <p:extLst>
      <p:ext uri="{BB962C8B-B14F-4D97-AF65-F5344CB8AC3E}">
        <p14:creationId xmlns:p14="http://schemas.microsoft.com/office/powerpoint/2010/main" val="34158824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AB337-9B27-4A96-9CB8-C383EF064F72}"/>
              </a:ext>
            </a:extLst>
          </p:cNvPr>
          <p:cNvSpPr>
            <a:spLocks noGrp="1"/>
          </p:cNvSpPr>
          <p:nvPr>
            <p:ph type="title"/>
          </p:nvPr>
        </p:nvSpPr>
        <p:spPr/>
        <p:txBody>
          <a:bodyPr/>
          <a:lstStyle/>
          <a:p>
            <a:r>
              <a:rPr lang="en-US" dirty="0"/>
              <a:t>More data resources</a:t>
            </a:r>
          </a:p>
        </p:txBody>
      </p:sp>
      <p:sp>
        <p:nvSpPr>
          <p:cNvPr id="3" name="Content Placeholder 2">
            <a:extLst>
              <a:ext uri="{FF2B5EF4-FFF2-40B4-BE49-F238E27FC236}">
                <a16:creationId xmlns:a16="http://schemas.microsoft.com/office/drawing/2014/main" id="{50D7D50F-027D-475E-BE2D-FA4D19860CC8}"/>
              </a:ext>
            </a:extLst>
          </p:cNvPr>
          <p:cNvSpPr>
            <a:spLocks noGrp="1"/>
          </p:cNvSpPr>
          <p:nvPr>
            <p:ph idx="1"/>
          </p:nvPr>
        </p:nvSpPr>
        <p:spPr/>
        <p:txBody>
          <a:bodyPr>
            <a:normAutofit/>
          </a:bodyPr>
          <a:lstStyle/>
          <a:p>
            <a:r>
              <a:rPr lang="en-US" dirty="0" err="1"/>
              <a:t>WorldView</a:t>
            </a:r>
            <a:r>
              <a:rPr lang="en-US" dirty="0"/>
              <a:t> data</a:t>
            </a:r>
          </a:p>
          <a:p>
            <a:pPr lvl="1"/>
            <a:r>
              <a:rPr lang="en-US" dirty="0"/>
              <a:t>Digital Globe – </a:t>
            </a:r>
            <a:r>
              <a:rPr lang="en-US" dirty="0">
                <a:hlinkClick r:id="rId3"/>
              </a:rPr>
              <a:t>Discover to browse </a:t>
            </a:r>
            <a:r>
              <a:rPr lang="en-US" dirty="0"/>
              <a:t>, </a:t>
            </a:r>
            <a:r>
              <a:rPr lang="en-US" dirty="0">
                <a:hlinkClick r:id="rId4"/>
              </a:rPr>
              <a:t>EVWHS to download</a:t>
            </a:r>
            <a:endParaRPr lang="en-US" sz="1200" dirty="0"/>
          </a:p>
        </p:txBody>
      </p:sp>
      <p:pic>
        <p:nvPicPr>
          <p:cNvPr id="4" name="Picture 3">
            <a:extLst>
              <a:ext uri="{FF2B5EF4-FFF2-40B4-BE49-F238E27FC236}">
                <a16:creationId xmlns:a16="http://schemas.microsoft.com/office/drawing/2014/main" id="{52897D6B-EF53-4FC2-8B6E-C2B48C0AAD3A}"/>
              </a:ext>
            </a:extLst>
          </p:cNvPr>
          <p:cNvPicPr>
            <a:picLocks noChangeAspect="1"/>
          </p:cNvPicPr>
          <p:nvPr/>
        </p:nvPicPr>
        <p:blipFill>
          <a:blip r:embed="rId5"/>
          <a:stretch>
            <a:fillRect/>
          </a:stretch>
        </p:blipFill>
        <p:spPr>
          <a:xfrm>
            <a:off x="1905000" y="2995075"/>
            <a:ext cx="7162800" cy="3646517"/>
          </a:xfrm>
          <a:prstGeom prst="rect">
            <a:avLst/>
          </a:prstGeom>
        </p:spPr>
      </p:pic>
    </p:spTree>
    <p:extLst>
      <p:ext uri="{BB962C8B-B14F-4D97-AF65-F5344CB8AC3E}">
        <p14:creationId xmlns:p14="http://schemas.microsoft.com/office/powerpoint/2010/main" val="1645196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AB337-9B27-4A96-9CB8-C383EF064F72}"/>
              </a:ext>
            </a:extLst>
          </p:cNvPr>
          <p:cNvSpPr>
            <a:spLocks noGrp="1"/>
          </p:cNvSpPr>
          <p:nvPr>
            <p:ph type="title"/>
          </p:nvPr>
        </p:nvSpPr>
        <p:spPr/>
        <p:txBody>
          <a:bodyPr/>
          <a:lstStyle/>
          <a:p>
            <a:r>
              <a:rPr lang="en-US" dirty="0"/>
              <a:t>More data resources</a:t>
            </a:r>
          </a:p>
        </p:txBody>
      </p:sp>
      <p:sp>
        <p:nvSpPr>
          <p:cNvPr id="3" name="Content Placeholder 2">
            <a:extLst>
              <a:ext uri="{FF2B5EF4-FFF2-40B4-BE49-F238E27FC236}">
                <a16:creationId xmlns:a16="http://schemas.microsoft.com/office/drawing/2014/main" id="{50D7D50F-027D-475E-BE2D-FA4D19860CC8}"/>
              </a:ext>
            </a:extLst>
          </p:cNvPr>
          <p:cNvSpPr>
            <a:spLocks noGrp="1"/>
          </p:cNvSpPr>
          <p:nvPr>
            <p:ph idx="1"/>
          </p:nvPr>
        </p:nvSpPr>
        <p:spPr/>
        <p:txBody>
          <a:bodyPr>
            <a:normAutofit/>
          </a:bodyPr>
          <a:lstStyle/>
          <a:p>
            <a:r>
              <a:rPr lang="en-US" dirty="0">
                <a:hlinkClick r:id="rId2"/>
              </a:rPr>
              <a:t>CIDR request portal</a:t>
            </a:r>
            <a:endParaRPr lang="en-US" dirty="0"/>
          </a:p>
        </p:txBody>
      </p:sp>
      <p:pic>
        <p:nvPicPr>
          <p:cNvPr id="4" name="Picture 3">
            <a:extLst>
              <a:ext uri="{FF2B5EF4-FFF2-40B4-BE49-F238E27FC236}">
                <a16:creationId xmlns:a16="http://schemas.microsoft.com/office/drawing/2014/main" id="{2B056A9C-9883-4F8E-A63D-2DEFAB1437DB}"/>
              </a:ext>
            </a:extLst>
          </p:cNvPr>
          <p:cNvPicPr>
            <a:picLocks noChangeAspect="1"/>
          </p:cNvPicPr>
          <p:nvPr/>
        </p:nvPicPr>
        <p:blipFill>
          <a:blip r:embed="rId3"/>
          <a:stretch>
            <a:fillRect/>
          </a:stretch>
        </p:blipFill>
        <p:spPr>
          <a:xfrm>
            <a:off x="1143000" y="2044636"/>
            <a:ext cx="7162800" cy="4508564"/>
          </a:xfrm>
          <a:prstGeom prst="rect">
            <a:avLst/>
          </a:prstGeom>
        </p:spPr>
      </p:pic>
    </p:spTree>
    <p:extLst>
      <p:ext uri="{BB962C8B-B14F-4D97-AF65-F5344CB8AC3E}">
        <p14:creationId xmlns:p14="http://schemas.microsoft.com/office/powerpoint/2010/main" val="932717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69BDA-3F78-46B8-9DEE-151800DCD9FC}"/>
              </a:ext>
            </a:extLst>
          </p:cNvPr>
          <p:cNvSpPr>
            <a:spLocks noGrp="1"/>
          </p:cNvSpPr>
          <p:nvPr>
            <p:ph type="title"/>
          </p:nvPr>
        </p:nvSpPr>
        <p:spPr/>
        <p:txBody>
          <a:bodyPr/>
          <a:lstStyle/>
          <a:p>
            <a:r>
              <a:rPr lang="en-US" dirty="0"/>
              <a:t>More data resources</a:t>
            </a:r>
          </a:p>
        </p:txBody>
      </p:sp>
      <p:sp>
        <p:nvSpPr>
          <p:cNvPr id="3" name="Content Placeholder 2">
            <a:extLst>
              <a:ext uri="{FF2B5EF4-FFF2-40B4-BE49-F238E27FC236}">
                <a16:creationId xmlns:a16="http://schemas.microsoft.com/office/drawing/2014/main" id="{8C20FDE9-ACD3-4B3A-BA86-62E0C4FEB933}"/>
              </a:ext>
            </a:extLst>
          </p:cNvPr>
          <p:cNvSpPr>
            <a:spLocks noGrp="1"/>
          </p:cNvSpPr>
          <p:nvPr>
            <p:ph idx="1"/>
          </p:nvPr>
        </p:nvSpPr>
        <p:spPr/>
        <p:txBody>
          <a:bodyPr/>
          <a:lstStyle/>
          <a:p>
            <a:r>
              <a:rPr lang="en-US" dirty="0"/>
              <a:t>Google Earth Engine tutorials</a:t>
            </a:r>
          </a:p>
          <a:p>
            <a:pPr lvl="1"/>
            <a:r>
              <a:rPr lang="en-US" dirty="0">
                <a:hlinkClick r:id="rId2"/>
              </a:rPr>
              <a:t>From GEE</a:t>
            </a:r>
            <a:endParaRPr lang="en-US" dirty="0"/>
          </a:p>
          <a:p>
            <a:pPr lvl="1"/>
            <a:r>
              <a:rPr lang="en-US" dirty="0">
                <a:hlinkClick r:id="rId3"/>
              </a:rPr>
              <a:t>From GTAC</a:t>
            </a:r>
            <a:endParaRPr lang="en-US" dirty="0"/>
          </a:p>
          <a:p>
            <a:endParaRPr lang="en-US" dirty="0"/>
          </a:p>
        </p:txBody>
      </p:sp>
      <p:pic>
        <p:nvPicPr>
          <p:cNvPr id="4" name="Picture 3">
            <a:extLst>
              <a:ext uri="{FF2B5EF4-FFF2-40B4-BE49-F238E27FC236}">
                <a16:creationId xmlns:a16="http://schemas.microsoft.com/office/drawing/2014/main" id="{588B7F09-13A6-4C7C-8896-B13C067D7108}"/>
              </a:ext>
            </a:extLst>
          </p:cNvPr>
          <p:cNvPicPr>
            <a:picLocks noChangeAspect="1"/>
          </p:cNvPicPr>
          <p:nvPr/>
        </p:nvPicPr>
        <p:blipFill>
          <a:blip r:embed="rId4"/>
          <a:stretch>
            <a:fillRect/>
          </a:stretch>
        </p:blipFill>
        <p:spPr>
          <a:xfrm>
            <a:off x="2286000" y="3031414"/>
            <a:ext cx="6705600" cy="3485210"/>
          </a:xfrm>
          <a:prstGeom prst="rect">
            <a:avLst/>
          </a:prstGeom>
        </p:spPr>
      </p:pic>
    </p:spTree>
    <p:extLst>
      <p:ext uri="{BB962C8B-B14F-4D97-AF65-F5344CB8AC3E}">
        <p14:creationId xmlns:p14="http://schemas.microsoft.com/office/powerpoint/2010/main" val="1036095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AB337-9B27-4A96-9CB8-C383EF064F72}"/>
              </a:ext>
            </a:extLst>
          </p:cNvPr>
          <p:cNvSpPr>
            <a:spLocks noGrp="1"/>
          </p:cNvSpPr>
          <p:nvPr>
            <p:ph type="title"/>
          </p:nvPr>
        </p:nvSpPr>
        <p:spPr/>
        <p:txBody>
          <a:bodyPr/>
          <a:lstStyle/>
          <a:p>
            <a:r>
              <a:rPr lang="en-US" dirty="0"/>
              <a:t>More data resources</a:t>
            </a:r>
          </a:p>
        </p:txBody>
      </p:sp>
      <p:sp>
        <p:nvSpPr>
          <p:cNvPr id="3" name="Content Placeholder 2">
            <a:extLst>
              <a:ext uri="{FF2B5EF4-FFF2-40B4-BE49-F238E27FC236}">
                <a16:creationId xmlns:a16="http://schemas.microsoft.com/office/drawing/2014/main" id="{50D7D50F-027D-475E-BE2D-FA4D19860CC8}"/>
              </a:ext>
            </a:extLst>
          </p:cNvPr>
          <p:cNvSpPr>
            <a:spLocks noGrp="1"/>
          </p:cNvSpPr>
          <p:nvPr>
            <p:ph idx="1"/>
          </p:nvPr>
        </p:nvSpPr>
        <p:spPr/>
        <p:txBody>
          <a:bodyPr>
            <a:normAutofit/>
          </a:bodyPr>
          <a:lstStyle/>
          <a:p>
            <a:r>
              <a:rPr lang="en-US" sz="2800" dirty="0"/>
              <a:t>Tutorials on image access developed for FHP</a:t>
            </a:r>
          </a:p>
          <a:p>
            <a:r>
              <a:rPr lang="en-US" sz="2800" dirty="0"/>
              <a:t>Obtaining Remotely Sensed Imagery </a:t>
            </a:r>
            <a:r>
              <a:rPr lang="en-US" sz="2800" dirty="0">
                <a:hlinkClick r:id="rId2"/>
              </a:rPr>
              <a:t>webinar</a:t>
            </a:r>
            <a:r>
              <a:rPr lang="en-US" sz="2800" dirty="0"/>
              <a:t> + </a:t>
            </a:r>
            <a:r>
              <a:rPr lang="en-US" sz="2800" dirty="0">
                <a:hlinkClick r:id="rId3"/>
              </a:rPr>
              <a:t>self-paced tutorial</a:t>
            </a:r>
            <a:endParaRPr lang="en-US" sz="2800" dirty="0"/>
          </a:p>
        </p:txBody>
      </p:sp>
      <p:pic>
        <p:nvPicPr>
          <p:cNvPr id="5" name="Picture 4">
            <a:extLst>
              <a:ext uri="{FF2B5EF4-FFF2-40B4-BE49-F238E27FC236}">
                <a16:creationId xmlns:a16="http://schemas.microsoft.com/office/drawing/2014/main" id="{06C8A9DD-528D-46ED-BB34-AB26F5FCDFB7}"/>
              </a:ext>
            </a:extLst>
          </p:cNvPr>
          <p:cNvPicPr>
            <a:picLocks noChangeAspect="1"/>
          </p:cNvPicPr>
          <p:nvPr/>
        </p:nvPicPr>
        <p:blipFill>
          <a:blip r:embed="rId4"/>
          <a:stretch>
            <a:fillRect/>
          </a:stretch>
        </p:blipFill>
        <p:spPr>
          <a:xfrm>
            <a:off x="417763" y="2885472"/>
            <a:ext cx="4784961" cy="2524728"/>
          </a:xfrm>
          <a:prstGeom prst="rect">
            <a:avLst/>
          </a:prstGeom>
        </p:spPr>
      </p:pic>
      <p:pic>
        <p:nvPicPr>
          <p:cNvPr id="6" name="Picture 5">
            <a:extLst>
              <a:ext uri="{FF2B5EF4-FFF2-40B4-BE49-F238E27FC236}">
                <a16:creationId xmlns:a16="http://schemas.microsoft.com/office/drawing/2014/main" id="{29F0C433-C08E-4912-823D-F73867492DD9}"/>
              </a:ext>
            </a:extLst>
          </p:cNvPr>
          <p:cNvPicPr>
            <a:picLocks noChangeAspect="1"/>
          </p:cNvPicPr>
          <p:nvPr/>
        </p:nvPicPr>
        <p:blipFill>
          <a:blip r:embed="rId5"/>
          <a:stretch>
            <a:fillRect/>
          </a:stretch>
        </p:blipFill>
        <p:spPr>
          <a:xfrm>
            <a:off x="1447800" y="3429000"/>
            <a:ext cx="5667889" cy="2885471"/>
          </a:xfrm>
          <a:prstGeom prst="rect">
            <a:avLst/>
          </a:prstGeom>
        </p:spPr>
      </p:pic>
      <p:pic>
        <p:nvPicPr>
          <p:cNvPr id="7" name="Picture 6">
            <a:extLst>
              <a:ext uri="{FF2B5EF4-FFF2-40B4-BE49-F238E27FC236}">
                <a16:creationId xmlns:a16="http://schemas.microsoft.com/office/drawing/2014/main" id="{72E7D619-7E09-48ED-80B6-5899743E253B}"/>
              </a:ext>
            </a:extLst>
          </p:cNvPr>
          <p:cNvPicPr>
            <a:picLocks noChangeAspect="1"/>
          </p:cNvPicPr>
          <p:nvPr/>
        </p:nvPicPr>
        <p:blipFill>
          <a:blip r:embed="rId6"/>
          <a:stretch>
            <a:fillRect/>
          </a:stretch>
        </p:blipFill>
        <p:spPr>
          <a:xfrm>
            <a:off x="4090984" y="3777457"/>
            <a:ext cx="4584176" cy="2885471"/>
          </a:xfrm>
          <a:prstGeom prst="rect">
            <a:avLst/>
          </a:prstGeom>
        </p:spPr>
      </p:pic>
    </p:spTree>
    <p:extLst>
      <p:ext uri="{BB962C8B-B14F-4D97-AF65-F5344CB8AC3E}">
        <p14:creationId xmlns:p14="http://schemas.microsoft.com/office/powerpoint/2010/main" val="3508437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 Resources - Disturbance Mapping Projects</a:t>
            </a:r>
          </a:p>
        </p:txBody>
      </p:sp>
      <p:sp>
        <p:nvSpPr>
          <p:cNvPr id="3" name="Content Placeholder 2"/>
          <p:cNvSpPr>
            <a:spLocks noGrp="1"/>
          </p:cNvSpPr>
          <p:nvPr>
            <p:ph idx="1"/>
          </p:nvPr>
        </p:nvSpPr>
        <p:spPr/>
        <p:txBody>
          <a:bodyPr/>
          <a:lstStyle/>
          <a:p>
            <a:r>
              <a:rPr lang="en-US" dirty="0"/>
              <a:t>USFS/partner programs</a:t>
            </a:r>
          </a:p>
          <a:p>
            <a:pPr lvl="2"/>
            <a:r>
              <a:rPr lang="en-US" dirty="0"/>
              <a:t>Fire Mapping</a:t>
            </a:r>
          </a:p>
          <a:p>
            <a:pPr lvl="3"/>
            <a:r>
              <a:rPr lang="en-US" b="1" dirty="0"/>
              <a:t>BAER </a:t>
            </a:r>
            <a:r>
              <a:rPr lang="en-US" dirty="0"/>
              <a:t>(Burned Area Emergency Response), </a:t>
            </a:r>
            <a:r>
              <a:rPr lang="en-US" b="1" dirty="0"/>
              <a:t>RAVG </a:t>
            </a:r>
            <a:r>
              <a:rPr lang="en-US" dirty="0"/>
              <a:t>(Rapid Assessment of Vegetation after wildfire), </a:t>
            </a:r>
            <a:r>
              <a:rPr lang="en-US" b="1" dirty="0"/>
              <a:t>MTBS </a:t>
            </a:r>
            <a:r>
              <a:rPr lang="en-US" dirty="0"/>
              <a:t>(Monitoring Trends in Burn Severity) and more…</a:t>
            </a:r>
          </a:p>
          <a:p>
            <a:pPr lvl="2"/>
            <a:r>
              <a:rPr lang="en-US" dirty="0"/>
              <a:t>Forest Health and Disturbance Monitoring</a:t>
            </a:r>
          </a:p>
          <a:p>
            <a:pPr lvl="3"/>
            <a:r>
              <a:rPr lang="en-US" b="1" dirty="0"/>
              <a:t>FHAAST </a:t>
            </a:r>
            <a:r>
              <a:rPr lang="en-US" dirty="0"/>
              <a:t>(Forest Health Assessment and Applied Sciences Team)</a:t>
            </a:r>
          </a:p>
          <a:p>
            <a:r>
              <a:rPr lang="en-US" dirty="0"/>
              <a:t>More programs and partnerships</a:t>
            </a:r>
          </a:p>
          <a:p>
            <a:pPr lvl="2"/>
            <a:r>
              <a:rPr lang="en-US" dirty="0"/>
              <a:t>USGS/NASA, research institutions, Google Earth Engine, etc. </a:t>
            </a:r>
          </a:p>
          <a:p>
            <a:endParaRPr lang="en-US" dirty="0"/>
          </a:p>
          <a:p>
            <a:pPr lvl="2"/>
            <a:endParaRPr lang="en-US" b="1" dirty="0"/>
          </a:p>
        </p:txBody>
      </p:sp>
    </p:spTree>
    <p:extLst>
      <p:ext uri="{BB962C8B-B14F-4D97-AF65-F5344CB8AC3E}">
        <p14:creationId xmlns:p14="http://schemas.microsoft.com/office/powerpoint/2010/main" val="927329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Effects Data Products - BAER</a:t>
            </a:r>
          </a:p>
        </p:txBody>
      </p:sp>
      <p:sp>
        <p:nvSpPr>
          <p:cNvPr id="3" name="Content Placeholder 2"/>
          <p:cNvSpPr>
            <a:spLocks noGrp="1"/>
          </p:cNvSpPr>
          <p:nvPr>
            <p:ph idx="1"/>
          </p:nvPr>
        </p:nvSpPr>
        <p:spPr>
          <a:xfrm>
            <a:off x="457200" y="1447800"/>
            <a:ext cx="8229600" cy="1524000"/>
          </a:xfrm>
        </p:spPr>
        <p:txBody>
          <a:bodyPr>
            <a:normAutofit/>
          </a:bodyPr>
          <a:lstStyle/>
          <a:p>
            <a:r>
              <a:rPr lang="en-US" dirty="0">
                <a:hlinkClick r:id="rId3"/>
              </a:rPr>
              <a:t>Burned Area Reflectance Classification (BARC) </a:t>
            </a:r>
            <a:endParaRPr lang="en-US" dirty="0"/>
          </a:p>
          <a:p>
            <a:pPr lvl="2"/>
            <a:r>
              <a:rPr lang="en-US" dirty="0"/>
              <a:t>1-7 days post containment</a:t>
            </a:r>
          </a:p>
          <a:p>
            <a:pPr lvl="1"/>
            <a:endParaRPr lang="en-US" dirty="0"/>
          </a:p>
        </p:txBody>
      </p:sp>
      <p:pic>
        <p:nvPicPr>
          <p:cNvPr id="1027" name="Picture 3" descr="workflow for the baer program. two landsat images, one pre-fire and one post-fire, are used to creat normalized burn ratio images and are then differenced to identify burned area and burn sever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971800"/>
            <a:ext cx="7010400" cy="364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241896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11106</TotalTime>
  <Words>1498</Words>
  <Application>Microsoft Office PowerPoint</Application>
  <PresentationFormat>On-screen Show (4:3)</PresentationFormat>
  <Paragraphs>171</Paragraphs>
  <Slides>25</Slides>
  <Notes>10</Notes>
  <HiddenSlides>1</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Clarity</vt:lpstr>
      <vt:lpstr>PowerPoint Presentation</vt:lpstr>
      <vt:lpstr>Data Resources – For your own projects</vt:lpstr>
      <vt:lpstr>More data resources</vt:lpstr>
      <vt:lpstr>More data resources</vt:lpstr>
      <vt:lpstr>More data resources</vt:lpstr>
      <vt:lpstr>More data resources</vt:lpstr>
      <vt:lpstr>More data resources</vt:lpstr>
      <vt:lpstr>Data Resources - Disturbance Mapping Projects</vt:lpstr>
      <vt:lpstr>Fire Effects Data Products - BAER</vt:lpstr>
      <vt:lpstr>Fire Effects Data Products - RAVG</vt:lpstr>
      <vt:lpstr>Fire Effects Data Products - MTBS</vt:lpstr>
      <vt:lpstr> Near Real-Time Forest Disturbance Program MODIS-Scale Application</vt:lpstr>
      <vt:lpstr>North American Forest Dynamics (NAFD)</vt:lpstr>
      <vt:lpstr>Hanson’s Map of Global Forest Change</vt:lpstr>
      <vt:lpstr>Tools for validation – TimeSync</vt:lpstr>
      <vt:lpstr>ForWarn</vt:lpstr>
      <vt:lpstr>Land Change Monitoring System (LCMS)</vt:lpstr>
      <vt:lpstr>Landscape Change Monitoring System (LCMS)</vt:lpstr>
      <vt:lpstr>Image-Based Change Estimation (ICE)</vt:lpstr>
      <vt:lpstr>DeltaViewer Overview</vt:lpstr>
      <vt:lpstr>PowerPoint Presentation</vt:lpstr>
      <vt:lpstr>Saltwater Intrusion– DelMarVa Peninsula</vt:lpstr>
      <vt:lpstr>Saltwater Intrusion – DelMarVa Peninsula</vt:lpstr>
      <vt:lpstr>GTAC Remote Sensing Contacts</vt:lpstr>
      <vt:lpstr>Questions?</vt:lpstr>
    </vt:vector>
  </TitlesOfParts>
  <Company>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USDA Forest Service</dc:creator>
  <cp:lastModifiedBy>Leatherman, Lila - FS, Salt Lake City, UT</cp:lastModifiedBy>
  <cp:revision>131</cp:revision>
  <dcterms:created xsi:type="dcterms:W3CDTF">2015-04-03T20:09:37Z</dcterms:created>
  <dcterms:modified xsi:type="dcterms:W3CDTF">2020-11-18T20:53:52Z</dcterms:modified>
</cp:coreProperties>
</file>