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6"/>
  </p:notesMasterIdLst>
  <p:sldIdLst>
    <p:sldId id="256" r:id="rId2"/>
    <p:sldId id="428" r:id="rId3"/>
    <p:sldId id="409" r:id="rId4"/>
    <p:sldId id="427" r:id="rId5"/>
    <p:sldId id="301" r:id="rId6"/>
    <p:sldId id="302" r:id="rId7"/>
    <p:sldId id="437" r:id="rId8"/>
    <p:sldId id="303" r:id="rId9"/>
    <p:sldId id="307" r:id="rId10"/>
    <p:sldId id="304" r:id="rId11"/>
    <p:sldId id="400" r:id="rId12"/>
    <p:sldId id="401" r:id="rId13"/>
    <p:sldId id="399" r:id="rId14"/>
    <p:sldId id="434" r:id="rId15"/>
    <p:sldId id="435" r:id="rId16"/>
    <p:sldId id="436" r:id="rId17"/>
    <p:sldId id="433" r:id="rId18"/>
    <p:sldId id="441" r:id="rId19"/>
    <p:sldId id="414" r:id="rId20"/>
    <p:sldId id="415" r:id="rId21"/>
    <p:sldId id="416" r:id="rId22"/>
    <p:sldId id="438" r:id="rId23"/>
    <p:sldId id="440" r:id="rId24"/>
    <p:sldId id="390" r:id="rId25"/>
    <p:sldId id="315" r:id="rId26"/>
    <p:sldId id="405" r:id="rId27"/>
    <p:sldId id="322" r:id="rId28"/>
    <p:sldId id="324" r:id="rId29"/>
    <p:sldId id="439" r:id="rId30"/>
    <p:sldId id="323" r:id="rId31"/>
    <p:sldId id="406" r:id="rId32"/>
    <p:sldId id="410" r:id="rId33"/>
    <p:sldId id="413" r:id="rId34"/>
    <p:sldId id="42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e, Nolan - FS, Salt Lake City, UT" initials="CN-FSLCU"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73671" autoAdjust="0"/>
  </p:normalViewPr>
  <p:slideViewPr>
    <p:cSldViewPr>
      <p:cViewPr varScale="1">
        <p:scale>
          <a:sx n="89" d="100"/>
          <a:sy n="89" d="100"/>
        </p:scale>
        <p:origin x="1176" y="72"/>
      </p:cViewPr>
      <p:guideLst>
        <p:guide orient="horz" pos="2160"/>
        <p:guide pos="2880"/>
      </p:guideLst>
    </p:cSldViewPr>
  </p:slideViewPr>
  <p:notesTextViewPr>
    <p:cViewPr>
      <p:scale>
        <a:sx n="1" d="1"/>
        <a:sy n="1" d="1"/>
      </p:scale>
      <p:origin x="0" y="0"/>
    </p:cViewPr>
  </p:notesTextViewPr>
  <p:sorterViewPr>
    <p:cViewPr>
      <p:scale>
        <a:sx n="100" d="100"/>
        <a:sy n="100" d="100"/>
      </p:scale>
      <p:origin x="0" y="-3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7493E82-41A1-4534-AEA2-AFEEA0BC7C6A}" type="datetimeFigureOut">
              <a:rPr lang="en-US" smtClean="0"/>
              <a:t>11/30/2017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6594ADE-05F9-4BBD-8A5B-D87EACD0C437}" type="slidenum">
              <a:rPr lang="en-US" smtClean="0"/>
              <a:t>‹#›</a:t>
            </a:fld>
            <a:endParaRPr lang="en-US"/>
          </a:p>
        </p:txBody>
      </p:sp>
    </p:spTree>
    <p:extLst>
      <p:ext uri="{BB962C8B-B14F-4D97-AF65-F5344CB8AC3E}">
        <p14:creationId xmlns:p14="http://schemas.microsoft.com/office/powerpoint/2010/main" val="25757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arthengine.google.com/platfor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arthengine.google.com/platfor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In this quick presentation and demo - you’ll learn what Earth Engine is, and how you can access data and conduct spatial analysis with it. There are two platforms you can choose to interact with Earth Engine – and we’ll briefly explore both today. Since we are limited on time and we have a lot to cover, I’ll address questions at the end of the presentation. Also, because we have such a large group I’ve muted everyone to cut down on white noise. However, do feel free to type them into the chat pod and Nolan will compile them while I demonstrate the software. You can also press star 6 on their phone to unmute and ask a question – however, please leave these questions until the end of the demonstration.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2</a:t>
            </a:fld>
            <a:endParaRPr lang="en-US"/>
          </a:p>
        </p:txBody>
      </p:sp>
    </p:spTree>
    <p:extLst>
      <p:ext uri="{BB962C8B-B14F-4D97-AF65-F5344CB8AC3E}">
        <p14:creationId xmlns:p14="http://schemas.microsoft.com/office/powerpoint/2010/main" val="2447845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means that the analysis requests are sent out to many different computers; each computer runs the calculations on a small area (small number of pixels) and returns the results. Requests are also efficient – it only computes for the input data of your requested values or to the extent of your screen.  Results are then cached so that multiple requests for the same image or values do not result in re-computation. This results in: </a:t>
            </a:r>
          </a:p>
          <a:p>
            <a:r>
              <a:rPr lang="en-US" sz="1300" dirty="0"/>
              <a:t>– unprecedented speed: reduce processing times by orders of magnitude by using the cloud-based computing power</a:t>
            </a:r>
          </a:p>
          <a:p>
            <a:r>
              <a:rPr lang="en-US" sz="1300" dirty="0"/>
              <a:t>– Ease of use and lower costs. Online platform with easy access to data, scientific algorithms, computational power.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13</a:t>
            </a:fld>
            <a:endParaRPr lang="en-US"/>
          </a:p>
        </p:txBody>
      </p:sp>
    </p:spTree>
    <p:extLst>
      <p:ext uri="{BB962C8B-B14F-4D97-AF65-F5344CB8AC3E}">
        <p14:creationId xmlns:p14="http://schemas.microsoft.com/office/powerpoint/2010/main" val="47147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BF2D8-3FC7-874C-AD21-92B01CF2546B}" type="slidenum">
              <a:rPr lang="en-US" smtClean="0"/>
              <a:t>14</a:t>
            </a:fld>
            <a:endParaRPr lang="en-US"/>
          </a:p>
        </p:txBody>
      </p:sp>
    </p:spTree>
    <p:extLst>
      <p:ext uri="{BB962C8B-B14F-4D97-AF65-F5344CB8AC3E}">
        <p14:creationId xmlns:p14="http://schemas.microsoft.com/office/powerpoint/2010/main" val="47223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solve the</a:t>
            </a:r>
            <a:r>
              <a:rPr lang="en-US" baseline="0" dirty="0" smtClean="0"/>
              <a:t> resource problem in question using traditional methods, we’d need to find and download individual Landsat scenes. Because of clouds, we’d look to download all images acquired during a growing season so we could use the best possible pixel during a year in our cloud-free composite. The amount of data needed to do such a process is mind-boggling (~1TB just to extract the necessary Landsat scenes in a relatively small area of interest, such as a district). Then we need to start doing the necessary data prep, such as image normalization, atmospheric correction, cloud-shadow busting, compositing, etc. Finally, we need to generate vegetation indices for each scene to help facilitate the change mapping.</a:t>
            </a:r>
          </a:p>
          <a:p>
            <a:endParaRPr lang="en-US" baseline="0" dirty="0" smtClean="0"/>
          </a:p>
          <a:p>
            <a:r>
              <a:rPr lang="en-US" baseline="0" dirty="0" smtClean="0"/>
              <a:t>With the data prep done, we would then start creating models to classify / threshold each pixel into change/no-change, then attribute each pixel with “when” the change occurred. Finally, we’d need to stack all the change layers back together with the most recent changed pixel on top and then display that spatially. Whew! This would take months to accomplish this process.</a:t>
            </a:r>
            <a:endParaRPr lang="en-US" dirty="0"/>
          </a:p>
        </p:txBody>
      </p:sp>
      <p:sp>
        <p:nvSpPr>
          <p:cNvPr id="4" name="Slide Number Placeholder 3"/>
          <p:cNvSpPr>
            <a:spLocks noGrp="1"/>
          </p:cNvSpPr>
          <p:nvPr>
            <p:ph type="sldNum" sz="quarter" idx="10"/>
          </p:nvPr>
        </p:nvSpPr>
        <p:spPr/>
        <p:txBody>
          <a:bodyPr/>
          <a:lstStyle/>
          <a:p>
            <a:fld id="{397BF2D8-3FC7-874C-AD21-92B01CF2546B}" type="slidenum">
              <a:rPr lang="en-US" smtClean="0"/>
              <a:t>15</a:t>
            </a:fld>
            <a:endParaRPr lang="en-US"/>
          </a:p>
        </p:txBody>
      </p:sp>
    </p:spTree>
    <p:extLst>
      <p:ext uri="{BB962C8B-B14F-4D97-AF65-F5344CB8AC3E}">
        <p14:creationId xmlns:p14="http://schemas.microsoft.com/office/powerpoint/2010/main" val="3526935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method took an experienced</a:t>
            </a:r>
            <a:r>
              <a:rPr lang="en-US" baseline="0" dirty="0" smtClean="0"/>
              <a:t> geospatial programmer about an hour and ~100 lines of code to generate a raster layer showing the extent of landscape change thematically colored by year of change (in this case, yellow changed closer to the year 2000 and red colors changed closer to 2010.</a:t>
            </a:r>
          </a:p>
          <a:p>
            <a:endParaRPr lang="en-US" baseline="0" dirty="0" smtClean="0"/>
          </a:p>
          <a:p>
            <a:r>
              <a:rPr lang="en-US" baseline="0" dirty="0" smtClean="0"/>
              <a:t>Users can change the AOI very simply and run this same process anywhere in the world, then export the results to a raster TIFF image.</a:t>
            </a:r>
          </a:p>
          <a:p>
            <a:endParaRPr lang="en-US" baseline="0" dirty="0" smtClean="0"/>
          </a:p>
          <a:p>
            <a:r>
              <a:rPr lang="en-US" baseline="0" dirty="0" smtClean="0"/>
              <a:t>This represents an extremely dramatic improvement in efficiency. In fact, it allows us to ask new questions.</a:t>
            </a:r>
            <a:endParaRPr lang="en-US" dirty="0"/>
          </a:p>
        </p:txBody>
      </p:sp>
      <p:sp>
        <p:nvSpPr>
          <p:cNvPr id="4" name="Slide Number Placeholder 3"/>
          <p:cNvSpPr>
            <a:spLocks noGrp="1"/>
          </p:cNvSpPr>
          <p:nvPr>
            <p:ph type="sldNum" sz="quarter" idx="10"/>
          </p:nvPr>
        </p:nvSpPr>
        <p:spPr/>
        <p:txBody>
          <a:bodyPr/>
          <a:lstStyle/>
          <a:p>
            <a:fld id="{397BF2D8-3FC7-874C-AD21-92B01CF2546B}" type="slidenum">
              <a:rPr lang="en-US" smtClean="0"/>
              <a:t>16</a:t>
            </a:fld>
            <a:endParaRPr lang="en-US"/>
          </a:p>
        </p:txBody>
      </p:sp>
    </p:spTree>
    <p:extLst>
      <p:ext uri="{BB962C8B-B14F-4D97-AF65-F5344CB8AC3E}">
        <p14:creationId xmlns:p14="http://schemas.microsoft.com/office/powerpoint/2010/main" val="1670794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is a cloud-based geospatial processing platform for executing large-scale environmental data analysis. Applications of environmental analyses in Earth Engine include detecting deforestation, classifying land cover, and urban mapping.</a:t>
            </a:r>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E6594ADE-05F9-4BBD-8A5B-D87EACD0C437}" type="slidenum">
              <a:rPr lang="en-US" smtClean="0"/>
              <a:t>17</a:t>
            </a:fld>
            <a:endParaRPr lang="en-US"/>
          </a:p>
        </p:txBody>
      </p:sp>
    </p:spTree>
    <p:extLst>
      <p:ext uri="{BB962C8B-B14F-4D97-AF65-F5344CB8AC3E}">
        <p14:creationId xmlns:p14="http://schemas.microsoft.com/office/powerpoint/2010/main" val="93564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Some of the major remote sensing analyses we’ve performed in Earth Engine are shown on this slide. The cloud-shadow masking we perform for the GLRI project is now used in nearly all our other projects due to its effectiveness.</a:t>
            </a:r>
          </a:p>
        </p:txBody>
      </p:sp>
    </p:spTree>
    <p:extLst>
      <p:ext uri="{BB962C8B-B14F-4D97-AF65-F5344CB8AC3E}">
        <p14:creationId xmlns:p14="http://schemas.microsoft.com/office/powerpoint/2010/main" val="2838191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23</a:t>
            </a:fld>
            <a:endParaRPr lang="en-US"/>
          </a:p>
        </p:txBody>
      </p:sp>
    </p:spTree>
    <p:extLst>
      <p:ext uri="{BB962C8B-B14F-4D97-AF65-F5344CB8AC3E}">
        <p14:creationId xmlns:p14="http://schemas.microsoft.com/office/powerpoint/2010/main" val="191259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Earth Engine’s geospatial processing algorithms and API interface enables interactive algorithm development. These include basic spatial analysis operations (overlay, map algebra, vector based extraction of image statistics, etc.) and more advanced algorithms such as image classification, terrain modeling, and time series analysis. </a:t>
            </a:r>
          </a:p>
          <a:p>
            <a:r>
              <a:rPr lang="en-US" sz="1300" dirty="0"/>
              <a:t>Results can be reported as charts, maps, tables, or image exports. Google Earth Engine algorithms and user-submitted sample scripts – are constantly being added, enhanced, and updated – enabled by an open source environment.  </a:t>
            </a:r>
          </a:p>
          <a:p>
            <a:r>
              <a:rPr lang="en-US" sz="1300" dirty="0"/>
              <a:t>Highly interactive algorithm development – a web based IDE for rapid proto-typing and visualization of complex spatial analyses across the world. Read more here: </a:t>
            </a:r>
            <a:r>
              <a:rPr lang="en-US" sz="1300" u="sng" dirty="0">
                <a:hlinkClick r:id="rId3"/>
              </a:rPr>
              <a:t>https://earthengine.google.com/platform/</a:t>
            </a:r>
            <a:r>
              <a:rPr lang="en-US" sz="1300" dirty="0"/>
              <a:t> </a:t>
            </a:r>
          </a:p>
          <a:p>
            <a:pPr lvl="1"/>
            <a:r>
              <a:rPr lang="en-US" sz="1300" b="1" dirty="0"/>
              <a:t>Two Platforms </a:t>
            </a:r>
          </a:p>
          <a:p>
            <a:pPr lvl="0"/>
            <a:r>
              <a:rPr lang="en-US" sz="1300" dirty="0"/>
              <a:t>Explorer - a light-weight web app with point and click processing.</a:t>
            </a:r>
          </a:p>
          <a:p>
            <a:pPr lvl="0"/>
            <a:r>
              <a:rPr lang="en-US" sz="1300" dirty="0"/>
              <a:t>Code Editor - an IDE where users can program analysis scripts in either JavaScript or python. This allows the user to take advantage of a larger suite of Earth Engine processing algorithms and methods and create more complicated workflows.</a:t>
            </a:r>
          </a:p>
          <a:p>
            <a:r>
              <a:rPr lang="en-US" sz="1300" dirty="0"/>
              <a:t>Both platforms include a mapping window for instant visualization of results and data export capabilities. You have to register to access computational power in either platform; although you can visualize data in the Explorer without having an account. </a:t>
            </a:r>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24</a:t>
            </a:fld>
            <a:endParaRPr lang="en-US"/>
          </a:p>
        </p:txBody>
      </p:sp>
    </p:spTree>
    <p:extLst>
      <p:ext uri="{BB962C8B-B14F-4D97-AF65-F5344CB8AC3E}">
        <p14:creationId xmlns:p14="http://schemas.microsoft.com/office/powerpoint/2010/main" val="2509206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8265" lvl="2" indent="-241653" defTabSz="966612">
              <a:spcBef>
                <a:spcPts val="317"/>
              </a:spcBef>
              <a:spcAft>
                <a:spcPts val="317"/>
              </a:spcAft>
              <a:buFont typeface="+mj-lt"/>
              <a:buAutoNum type="arabicPeriod"/>
              <a:defRPr/>
            </a:pPr>
            <a:r>
              <a:rPr lang="en-US" sz="1300" dirty="0">
                <a:solidFill>
                  <a:srgbClr val="000000"/>
                </a:solidFill>
                <a:ea typeface="Times New Roman"/>
                <a:cs typeface="Times New Roman"/>
              </a:rPr>
              <a:t>Point out the </a:t>
            </a:r>
          </a:p>
          <a:p>
            <a:pPr marL="1691571" lvl="3" indent="-241653" defTabSz="966612">
              <a:spcBef>
                <a:spcPts val="317"/>
              </a:spcBef>
              <a:spcAft>
                <a:spcPts val="317"/>
              </a:spcAft>
              <a:buFont typeface="+mj-lt"/>
              <a:buAutoNum type="romanLcPeriod"/>
              <a:defRPr/>
            </a:pPr>
            <a:r>
              <a:rPr lang="en-US" sz="1300" dirty="0">
                <a:solidFill>
                  <a:prstClr val="black"/>
                </a:solidFill>
                <a:ea typeface="Times New Roman"/>
                <a:cs typeface="Times New Roman"/>
              </a:rPr>
              <a:t>Data search bar – this is similar to the one we saw in Explorer</a:t>
            </a:r>
          </a:p>
          <a:p>
            <a:pPr marL="1691571" lvl="3" indent="-241653" defTabSz="966612">
              <a:spcBef>
                <a:spcPts val="317"/>
              </a:spcBef>
              <a:spcAft>
                <a:spcPts val="317"/>
              </a:spcAft>
              <a:buFont typeface="+mj-lt"/>
              <a:buAutoNum type="romanLcPeriod"/>
              <a:defRPr/>
            </a:pPr>
            <a:r>
              <a:rPr lang="en-US" sz="1300" dirty="0">
                <a:solidFill>
                  <a:prstClr val="black"/>
                </a:solidFill>
                <a:ea typeface="Times New Roman"/>
                <a:cs typeface="Times New Roman"/>
              </a:rPr>
              <a:t>Scripts and docs – </a:t>
            </a:r>
          </a:p>
          <a:p>
            <a:pPr marL="2174878" lvl="4" indent="-241653" defTabSz="966612">
              <a:spcBef>
                <a:spcPts val="317"/>
              </a:spcBef>
              <a:spcAft>
                <a:spcPts val="317"/>
              </a:spcAft>
              <a:buFont typeface="+mj-lt"/>
              <a:buAutoNum type="alphaLcParenBoth"/>
              <a:defRPr/>
            </a:pPr>
            <a:r>
              <a:rPr lang="en-US" sz="1300" dirty="0">
                <a:solidFill>
                  <a:prstClr val="black"/>
                </a:solidFill>
                <a:ea typeface="Times New Roman"/>
                <a:cs typeface="Times New Roman"/>
              </a:rPr>
              <a:t>Scripts Manager - a wide variety of preloaded example scripts to provide simple examples of API usage; </a:t>
            </a:r>
          </a:p>
          <a:p>
            <a:pPr marL="2174878" lvl="4" indent="-241653" defTabSz="966612">
              <a:spcBef>
                <a:spcPts val="317"/>
              </a:spcBef>
              <a:spcAft>
                <a:spcPts val="317"/>
              </a:spcAft>
              <a:buFont typeface="+mj-lt"/>
              <a:buAutoNum type="alphaLcParenBoth"/>
              <a:defRPr/>
            </a:pPr>
            <a:r>
              <a:rPr lang="en-US" sz="1300" dirty="0">
                <a:solidFill>
                  <a:prstClr val="black"/>
                </a:solidFill>
                <a:ea typeface="Times New Roman"/>
                <a:cs typeface="Times New Roman"/>
              </a:rPr>
              <a:t>Shared and your scripts can also be saved here – in the private scripts area; </a:t>
            </a:r>
          </a:p>
          <a:p>
            <a:pPr marL="2174878" lvl="4" indent="-241653" defTabSz="966612">
              <a:spcBef>
                <a:spcPts val="317"/>
              </a:spcBef>
              <a:spcAft>
                <a:spcPts val="317"/>
              </a:spcAft>
              <a:buFont typeface="+mj-lt"/>
              <a:buAutoNum type="alphaLcParenBoth"/>
              <a:defRPr/>
            </a:pPr>
            <a:r>
              <a:rPr lang="en-US" sz="1300" dirty="0">
                <a:solidFill>
                  <a:prstClr val="black"/>
                </a:solidFill>
                <a:ea typeface="Times New Roman"/>
                <a:cs typeface="Times New Roman"/>
              </a:rPr>
              <a:t>Documentation List – a searchable list of documentation for the predefined GEE object types and methods (functions). </a:t>
            </a:r>
          </a:p>
          <a:p>
            <a:pPr marL="1691571" lvl="3" indent="-241653" defTabSz="966612">
              <a:spcBef>
                <a:spcPts val="317"/>
              </a:spcBef>
              <a:spcAft>
                <a:spcPts val="317"/>
              </a:spcAft>
              <a:buFont typeface="+mj-lt"/>
              <a:buAutoNum type="romanLcPeriod"/>
              <a:defRPr/>
            </a:pPr>
            <a:r>
              <a:rPr lang="en-US" sz="1300" dirty="0">
                <a:solidFill>
                  <a:prstClr val="black"/>
                </a:solidFill>
                <a:ea typeface="Times New Roman"/>
                <a:cs typeface="Times New Roman"/>
              </a:rPr>
              <a:t>Text editor – write and edit code here. Click run to execute script. </a:t>
            </a:r>
          </a:p>
          <a:p>
            <a:pPr marL="1691571" lvl="3" indent="-241653" defTabSz="966612">
              <a:spcBef>
                <a:spcPts val="317"/>
              </a:spcBef>
              <a:spcAft>
                <a:spcPts val="317"/>
              </a:spcAft>
              <a:buFont typeface="+mj-lt"/>
              <a:buAutoNum type="romanLcPeriod"/>
              <a:defRPr/>
            </a:pPr>
            <a:r>
              <a:rPr lang="en-US" sz="1300" dirty="0">
                <a:solidFill>
                  <a:prstClr val="black"/>
                </a:solidFill>
                <a:ea typeface="Times New Roman"/>
                <a:cs typeface="Times New Roman"/>
              </a:rPr>
              <a:t>Map output area – visualize the results of your query or analysis</a:t>
            </a:r>
          </a:p>
          <a:p>
            <a:pPr marL="1691571" lvl="3" indent="-241653" defTabSz="966612">
              <a:spcBef>
                <a:spcPts val="317"/>
              </a:spcBef>
              <a:spcAft>
                <a:spcPts val="317"/>
              </a:spcAft>
              <a:buFont typeface="+mj-lt"/>
              <a:buAutoNum type="romanLcPeriod"/>
              <a:defRPr/>
            </a:pPr>
            <a:r>
              <a:rPr lang="en-US" sz="1300" dirty="0">
                <a:solidFill>
                  <a:prstClr val="black"/>
                </a:solidFill>
                <a:ea typeface="Times New Roman"/>
                <a:cs typeface="Times New Roman"/>
              </a:rPr>
              <a:t>Information panel - inspector, console, and tasks. </a:t>
            </a:r>
          </a:p>
          <a:p>
            <a:pPr marL="2174878" lvl="4" indent="-241653" defTabSz="966612">
              <a:spcBef>
                <a:spcPts val="317"/>
              </a:spcBef>
              <a:spcAft>
                <a:spcPts val="317"/>
              </a:spcAft>
              <a:buFont typeface="+mj-lt"/>
              <a:buAutoNum type="alphaLcParenBoth"/>
              <a:defRPr/>
            </a:pPr>
            <a:r>
              <a:rPr lang="en-US" sz="1300" dirty="0">
                <a:solidFill>
                  <a:prstClr val="black"/>
                </a:solidFill>
                <a:ea typeface="Times New Roman"/>
                <a:cs typeface="Times New Roman"/>
              </a:rPr>
              <a:t>Inspector - locate information about the layers in your map, </a:t>
            </a:r>
          </a:p>
          <a:p>
            <a:pPr marL="2174878" lvl="4" indent="-241653" defTabSz="966612">
              <a:spcBef>
                <a:spcPts val="317"/>
              </a:spcBef>
              <a:spcAft>
                <a:spcPts val="317"/>
              </a:spcAft>
              <a:buFont typeface="+mj-lt"/>
              <a:buAutoNum type="alphaLcParenBoth"/>
              <a:defRPr/>
            </a:pPr>
            <a:r>
              <a:rPr lang="en-US" sz="1300" dirty="0">
                <a:solidFill>
                  <a:prstClr val="black"/>
                </a:solidFill>
                <a:ea typeface="Times New Roman"/>
                <a:cs typeface="Times New Roman"/>
              </a:rPr>
              <a:t>Console - return messages as the scripts run and record any errors, </a:t>
            </a:r>
          </a:p>
          <a:p>
            <a:pPr marL="2174878" lvl="4" indent="-241653" defTabSz="966612">
              <a:spcBef>
                <a:spcPts val="317"/>
              </a:spcBef>
              <a:spcAft>
                <a:spcPts val="317"/>
              </a:spcAft>
              <a:buFont typeface="+mj-lt"/>
              <a:buAutoNum type="alphaLcParenBoth"/>
              <a:defRPr/>
            </a:pPr>
            <a:r>
              <a:rPr lang="en-US" sz="1300" dirty="0">
                <a:solidFill>
                  <a:prstClr val="black"/>
                </a:solidFill>
                <a:ea typeface="Times New Roman"/>
                <a:cs typeface="Times New Roman"/>
              </a:rPr>
              <a:t>Manage the exporting of data and results to your google drive.</a:t>
            </a:r>
          </a:p>
          <a:p>
            <a:pPr marL="1208265" lvl="2" indent="-241653" defTabSz="966612">
              <a:spcBef>
                <a:spcPts val="317"/>
              </a:spcBef>
              <a:spcAft>
                <a:spcPts val="317"/>
              </a:spcAft>
              <a:buFont typeface="+mj-lt"/>
              <a:buAutoNum type="arabicPeriod"/>
              <a:defRPr/>
            </a:pPr>
            <a:r>
              <a:rPr lang="en-US" sz="1300" dirty="0">
                <a:solidFill>
                  <a:srgbClr val="000000"/>
                </a:solidFill>
                <a:ea typeface="Times New Roman"/>
                <a:cs typeface="Times New Roman"/>
              </a:rPr>
              <a:t>The </a:t>
            </a:r>
            <a:r>
              <a:rPr lang="en-US" sz="1300" b="1" dirty="0">
                <a:solidFill>
                  <a:srgbClr val="000000"/>
                </a:solidFill>
                <a:ea typeface="Times New Roman"/>
                <a:cs typeface="Times New Roman"/>
              </a:rPr>
              <a:t>Help</a:t>
            </a:r>
            <a:r>
              <a:rPr lang="en-US" sz="1300" dirty="0">
                <a:solidFill>
                  <a:srgbClr val="000000"/>
                </a:solidFill>
                <a:ea typeface="Times New Roman"/>
                <a:cs typeface="Times New Roman"/>
              </a:rPr>
              <a:t> dropdown menu in the upper right hand corner of the screen has many nice documents. The </a:t>
            </a:r>
            <a:r>
              <a:rPr lang="en-US" sz="1300" b="1" dirty="0">
                <a:solidFill>
                  <a:srgbClr val="000000"/>
                </a:solidFill>
                <a:ea typeface="Times New Roman"/>
                <a:cs typeface="Times New Roman"/>
              </a:rPr>
              <a:t>Feature Tour</a:t>
            </a:r>
            <a:r>
              <a:rPr lang="en-US" sz="1300" dirty="0">
                <a:solidFill>
                  <a:srgbClr val="000000"/>
                </a:solidFill>
                <a:ea typeface="Times New Roman"/>
                <a:cs typeface="Times New Roman"/>
              </a:rPr>
              <a:t> is a nice introduction that points out the different panels and features of the Code Editor. </a:t>
            </a:r>
          </a:p>
          <a:p>
            <a:pPr defTabSz="966612">
              <a:spcBef>
                <a:spcPct val="0"/>
              </a:spcBef>
              <a:defRPr/>
            </a:pPr>
            <a:endParaRPr lang="en-US" sz="13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28</a:t>
            </a:fld>
            <a:endParaRPr lang="en-US"/>
          </a:p>
        </p:txBody>
      </p:sp>
    </p:spTree>
    <p:extLst>
      <p:ext uri="{BB962C8B-B14F-4D97-AF65-F5344CB8AC3E}">
        <p14:creationId xmlns:p14="http://schemas.microsoft.com/office/powerpoint/2010/main" val="425549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Earth Engine’s geospatial processing algorithms and API interface enables interactive algorithm development. These include basic spatial analysis operations (overlay, map algebra, vector based extraction of image statistics, etc.) and more advanced algorithms such as image classification, terrain modeling, and time series analysis. </a:t>
            </a:r>
          </a:p>
          <a:p>
            <a:r>
              <a:rPr lang="en-US" sz="1300" dirty="0"/>
              <a:t>Results can be reported as charts, maps, tables, or image exports. Google Earth Engine algorithms and user-submitted sample scripts – are constantly being added, enhanced, and updated – enabled by an open source environment.  </a:t>
            </a:r>
          </a:p>
          <a:p>
            <a:r>
              <a:rPr lang="en-US" sz="1300" dirty="0"/>
              <a:t>Highly interactive algorithm development – a web based IDE for rapid proto-typing and visualization of complex spatial analyses across the world. Read more here: </a:t>
            </a:r>
            <a:r>
              <a:rPr lang="en-US" sz="1300" u="sng" dirty="0">
                <a:hlinkClick r:id="rId3"/>
              </a:rPr>
              <a:t>https://earthengine.google.com/platform/</a:t>
            </a:r>
            <a:r>
              <a:rPr lang="en-US" sz="1300" dirty="0"/>
              <a:t> </a:t>
            </a:r>
          </a:p>
          <a:p>
            <a:pPr lvl="1"/>
            <a:r>
              <a:rPr lang="en-US" sz="1300" b="1" dirty="0"/>
              <a:t>Two Platforms </a:t>
            </a:r>
          </a:p>
          <a:p>
            <a:pPr lvl="0"/>
            <a:r>
              <a:rPr lang="en-US" sz="1300" dirty="0"/>
              <a:t>Explorer - a light-weight web app with point and click processing.</a:t>
            </a:r>
          </a:p>
          <a:p>
            <a:pPr lvl="0"/>
            <a:r>
              <a:rPr lang="en-US" sz="1300" dirty="0"/>
              <a:t>Code Editor - an IDE where users can program analysis scripts in either JavaScript or python. This allows the user to take advantage of a larger suite of Earth Engine processing algorithms and methods and create more complicated workflows.</a:t>
            </a:r>
          </a:p>
          <a:p>
            <a:r>
              <a:rPr lang="en-US" sz="1300" dirty="0"/>
              <a:t>Both platforms include a mapping window for instant visualization of results and data export capabilities. You have to register to access computational power in either platform; although you can visualize data in the Explorer without having an account. </a:t>
            </a:r>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29</a:t>
            </a:fld>
            <a:endParaRPr lang="en-US"/>
          </a:p>
        </p:txBody>
      </p:sp>
    </p:spTree>
    <p:extLst>
      <p:ext uri="{BB962C8B-B14F-4D97-AF65-F5344CB8AC3E}">
        <p14:creationId xmlns:p14="http://schemas.microsoft.com/office/powerpoint/2010/main" val="47944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In this quick presentation and demo - you’ll learn what Earth Engine is, and how you can access data and conduct spatial analysis with it. There are two platforms you can choose to interact with Earth Engine – and we’ll briefly explore both today. Since we are limited on time and we have a lot to cover, I’ll address questions at the end of the presentation. Also, because we have such a large group I’ve muted everyone to cut down on white noise. However, do feel free to type them into the chat pod and Nolan will compile them while I demonstrate the software. You can also press star 6 on their phone to unmute and ask a question – however, please leave these questions until the end of the demonstration.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5</a:t>
            </a:fld>
            <a:endParaRPr lang="en-US"/>
          </a:p>
        </p:txBody>
      </p:sp>
    </p:spTree>
    <p:extLst>
      <p:ext uri="{BB962C8B-B14F-4D97-AF65-F5344CB8AC3E}">
        <p14:creationId xmlns:p14="http://schemas.microsoft.com/office/powerpoint/2010/main" val="149537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is a cloud-based geospatial processing platform for executing large-scale environmental data analysis. Applications of environmental analyses in Earth Engine include detecting deforestation, classifying land cover, and urban mapping.</a:t>
            </a:r>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E6594ADE-05F9-4BBD-8A5B-D87EACD0C437}" type="slidenum">
              <a:rPr lang="en-US" smtClean="0"/>
              <a:t>6</a:t>
            </a:fld>
            <a:endParaRPr lang="en-US"/>
          </a:p>
        </p:txBody>
      </p:sp>
    </p:spTree>
    <p:extLst>
      <p:ext uri="{BB962C8B-B14F-4D97-AF65-F5344CB8AC3E}">
        <p14:creationId xmlns:p14="http://schemas.microsoft.com/office/powerpoint/2010/main" val="154075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a lot of confusion lately about the</a:t>
            </a:r>
            <a:r>
              <a:rPr lang="en-US" baseline="0" dirty="0" smtClean="0"/>
              <a:t> differences between Google Earth, Earth Engine, and Maps Engine. While Google Earth uses products created in Earth Engine (for example, a global cloud-free Landsat mosaic at 15m resolution), they are not directly connected.</a:t>
            </a:r>
            <a:endParaRPr lang="en-US" dirty="0"/>
          </a:p>
        </p:txBody>
      </p:sp>
      <p:sp>
        <p:nvSpPr>
          <p:cNvPr id="4" name="Slide Number Placeholder 3"/>
          <p:cNvSpPr>
            <a:spLocks noGrp="1"/>
          </p:cNvSpPr>
          <p:nvPr>
            <p:ph type="sldNum" sz="quarter" idx="10"/>
          </p:nvPr>
        </p:nvSpPr>
        <p:spPr/>
        <p:txBody>
          <a:bodyPr/>
          <a:lstStyle/>
          <a:p>
            <a:fld id="{5DD19FBE-A68E-4DA9-ADD7-A0707DEA724F}" type="slidenum">
              <a:rPr lang="en-US" smtClean="0"/>
              <a:t>7</a:t>
            </a:fld>
            <a:endParaRPr lang="en-US"/>
          </a:p>
        </p:txBody>
      </p:sp>
    </p:spTree>
    <p:extLst>
      <p:ext uri="{BB962C8B-B14F-4D97-AF65-F5344CB8AC3E}">
        <p14:creationId xmlns:p14="http://schemas.microsoft.com/office/powerpoint/2010/main" val="110776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Three aspects of Earth Engine make it quite powerful as a geospatial processing tool. The first is its extensive public data catalog, the second is the processing power of the computation engine, and the third is its interactive development platforms. </a:t>
            </a:r>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8</a:t>
            </a:fld>
            <a:endParaRPr lang="en-US"/>
          </a:p>
        </p:txBody>
      </p:sp>
    </p:spTree>
    <p:extLst>
      <p:ext uri="{BB962C8B-B14F-4D97-AF65-F5344CB8AC3E}">
        <p14:creationId xmlns:p14="http://schemas.microsoft.com/office/powerpoint/2010/main" val="361065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the data catalog, there is over 40 years of current and historical imagery and data in the Earth Engine data library. Available data sets include </a:t>
            </a:r>
          </a:p>
          <a:p>
            <a:pPr lvl="0"/>
            <a:r>
              <a:rPr lang="en-US" sz="1300" b="1" dirty="0"/>
              <a:t>Imagery</a:t>
            </a:r>
            <a:r>
              <a:rPr lang="en-US" sz="1300" dirty="0"/>
              <a:t> – these imagery sets include both raw and pre-processed, georeferenced data products that are ready for use. Examples include NAIP, comprehensive Landsat archive, and MODIS data and ancillary products such as global composites and max NDVI.</a:t>
            </a:r>
          </a:p>
          <a:p>
            <a:pPr lvl="0"/>
            <a:r>
              <a:rPr lang="en-US" sz="1300" b="1" dirty="0"/>
              <a:t>Geophysical data</a:t>
            </a:r>
            <a:r>
              <a:rPr lang="en-US" sz="1300" dirty="0"/>
              <a:t> – such as digital elevation models, surface temperature, and land cover</a:t>
            </a:r>
          </a:p>
          <a:p>
            <a:pPr lvl="0"/>
            <a:r>
              <a:rPr lang="en-US" sz="1300" b="1" dirty="0"/>
              <a:t>Climate and weather</a:t>
            </a:r>
            <a:r>
              <a:rPr lang="en-US" sz="1300" dirty="0"/>
              <a:t> – NASA’s TOMS atmospheric data and –  forecast weather and climate model data</a:t>
            </a:r>
          </a:p>
          <a:p>
            <a:pPr lvl="0"/>
            <a:r>
              <a:rPr lang="en-US" sz="1300" b="1" dirty="0"/>
              <a:t>Demographic data</a:t>
            </a:r>
            <a:r>
              <a:rPr lang="en-US" sz="1300" dirty="0"/>
              <a:t> – such as population density estimates</a:t>
            </a:r>
          </a:p>
          <a:p>
            <a:r>
              <a:rPr lang="en-US" sz="1300" dirty="0"/>
              <a:t>Users are also able to load in their own data – both imagery and vector files to use for analysis. </a:t>
            </a:r>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9</a:t>
            </a:fld>
            <a:endParaRPr lang="en-US"/>
          </a:p>
        </p:txBody>
      </p:sp>
    </p:spTree>
    <p:extLst>
      <p:ext uri="{BB962C8B-B14F-4D97-AF65-F5344CB8AC3E}">
        <p14:creationId xmlns:p14="http://schemas.microsoft.com/office/powerpoint/2010/main" val="101330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means that the analysis requests are sent out to many different computers; each computer runs the calculations on a small area (small number of pixels) and returns the results. Requests are also efficient – it only computes for the input data of your requested values or to the extent of your screen.  Results are then cached so that multiple requests for the same image or values do not result in re-computation. This results in: </a:t>
            </a:r>
          </a:p>
          <a:p>
            <a:r>
              <a:rPr lang="en-US" sz="1300" dirty="0"/>
              <a:t>– unprecedented speed: reduce processing times by orders of magnitude by using the cloud-based computing power</a:t>
            </a:r>
          </a:p>
          <a:p>
            <a:r>
              <a:rPr lang="en-US" sz="1300" dirty="0"/>
              <a:t>– Ease of use and lower costs. Online platform with easy access to data, scientific algorithms, computational power.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10</a:t>
            </a:fld>
            <a:endParaRPr lang="en-US"/>
          </a:p>
        </p:txBody>
      </p:sp>
    </p:spTree>
    <p:extLst>
      <p:ext uri="{BB962C8B-B14F-4D97-AF65-F5344CB8AC3E}">
        <p14:creationId xmlns:p14="http://schemas.microsoft.com/office/powerpoint/2010/main" val="249554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means that the analysis requests are sent out to many different computers; each computer runs the calculations on a small area (small number of pixels) and returns the results. Requests are also efficient – it only computes for the input data of your requested values or to the extent of your screen.  Results are then cached so that multiple requests for the same image or values do not result in re-computation. This results in: </a:t>
            </a:r>
          </a:p>
          <a:p>
            <a:r>
              <a:rPr lang="en-US" sz="1300" dirty="0"/>
              <a:t>– unprecedented speed: reduce processing times by orders of magnitude by using the cloud-based computing power</a:t>
            </a:r>
          </a:p>
          <a:p>
            <a:r>
              <a:rPr lang="en-US" sz="1300" dirty="0"/>
              <a:t>– Ease of use and lower costs. Online platform with easy access to data, scientific algorithms, computational power.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11</a:t>
            </a:fld>
            <a:endParaRPr lang="en-US"/>
          </a:p>
        </p:txBody>
      </p:sp>
    </p:spTree>
    <p:extLst>
      <p:ext uri="{BB962C8B-B14F-4D97-AF65-F5344CB8AC3E}">
        <p14:creationId xmlns:p14="http://schemas.microsoft.com/office/powerpoint/2010/main" val="53096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means that the analysis requests are sent out to many different computers; each computer runs the calculations on a small area (small number of pixels) and returns the results. Requests are also efficient – it only computes for the input data of your requested values or to the extent of your screen.  Results are then cached so that multiple requests for the same image or values do not result in re-computation. This results in: </a:t>
            </a:r>
          </a:p>
          <a:p>
            <a:r>
              <a:rPr lang="en-US" sz="1300" dirty="0"/>
              <a:t>– unprecedented speed: reduce processing times by orders of magnitude by using the cloud-based computing power</a:t>
            </a:r>
          </a:p>
          <a:p>
            <a:r>
              <a:rPr lang="en-US" sz="1300" dirty="0"/>
              <a:t>– Ease of use and lower costs. Online platform with easy access to data, scientific algorithms, computational power.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594ADE-05F9-4BBD-8A5B-D87EACD0C437}" type="slidenum">
              <a:rPr lang="en-US" smtClean="0"/>
              <a:t>12</a:t>
            </a:fld>
            <a:endParaRPr lang="en-US"/>
          </a:p>
        </p:txBody>
      </p:sp>
    </p:spTree>
    <p:extLst>
      <p:ext uri="{BB962C8B-B14F-4D97-AF65-F5344CB8AC3E}">
        <p14:creationId xmlns:p14="http://schemas.microsoft.com/office/powerpoint/2010/main" val="609712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accent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0000" b="90000" l="10000" r="90000">
                        <a14:foregroundMark x1="80000" y1="15584" x2="85333" y2="20779"/>
                        <a14:foregroundMark x1="14667" y1="15584" x2="21333" y2="9091"/>
                      </a14:backgroundRemoval>
                    </a14:imgEffect>
                  </a14:imgLayer>
                </a14:imgProps>
              </a:ext>
              <a:ext uri="{28A0092B-C50C-407E-A947-70E740481C1C}">
                <a14:useLocalDpi xmlns:a14="http://schemas.microsoft.com/office/drawing/2010/main" val="0"/>
              </a:ext>
            </a:extLst>
          </a:blip>
          <a:stretch>
            <a:fillRect/>
          </a:stretch>
        </p:blipFill>
        <p:spPr>
          <a:xfrm>
            <a:off x="38100" y="6534466"/>
            <a:ext cx="285750" cy="293370"/>
          </a:xfrm>
          <a:prstGeom prst="rect">
            <a:avLst/>
          </a:prstGeom>
          <a:effectLst>
            <a:outerShdw blurRad="50800" dist="38100" dir="2700000" algn="tl" rotWithShape="0">
              <a:prstClr val="black">
                <a:alpha val="40000"/>
              </a:prstClr>
            </a:outerShdw>
          </a:effectLst>
        </p:spPr>
      </p:pic>
      <p:sp>
        <p:nvSpPr>
          <p:cNvPr id="12" name="TextBox 11"/>
          <p:cNvSpPr txBox="1"/>
          <p:nvPr userDrawn="1"/>
        </p:nvSpPr>
        <p:spPr>
          <a:xfrm>
            <a:off x="343825" y="6681151"/>
            <a:ext cx="1865975" cy="215444"/>
          </a:xfrm>
          <a:prstGeom prst="rect">
            <a:avLst/>
          </a:prstGeom>
          <a:noFill/>
        </p:spPr>
        <p:txBody>
          <a:bodyPr wrap="square" rtlCol="0">
            <a:spAutoFit/>
          </a:bodyPr>
          <a:lstStyle/>
          <a:p>
            <a:pPr algn="l"/>
            <a:r>
              <a:rPr lang="en-US" sz="800" b="1" i="1" dirty="0" smtClean="0">
                <a:solidFill>
                  <a:schemeClr val="bg1"/>
                </a:solidFill>
              </a:rPr>
              <a:t>Forest Service</a:t>
            </a:r>
            <a:endParaRPr lang="en-US" sz="800" b="1" i="1" dirty="0">
              <a:solidFill>
                <a:schemeClr val="bg1"/>
              </a:solidFill>
            </a:endParaRPr>
          </a:p>
        </p:txBody>
      </p:sp>
      <p:sp>
        <p:nvSpPr>
          <p:cNvPr id="13" name="TextBox 12"/>
          <p:cNvSpPr txBox="1"/>
          <p:nvPr userDrawn="1"/>
        </p:nvSpPr>
        <p:spPr>
          <a:xfrm>
            <a:off x="533400" y="44678"/>
            <a:ext cx="2133600" cy="215444"/>
          </a:xfrm>
          <a:prstGeom prst="rect">
            <a:avLst/>
          </a:prstGeom>
          <a:noFill/>
        </p:spPr>
        <p:txBody>
          <a:bodyPr wrap="square" rtlCol="0">
            <a:spAutoFit/>
          </a:bodyPr>
          <a:lstStyle/>
          <a:p>
            <a:pPr algn="l"/>
            <a:r>
              <a:rPr lang="en-US" sz="800" b="1" i="1" dirty="0" smtClean="0">
                <a:solidFill>
                  <a:schemeClr val="bg1"/>
                </a:solidFill>
              </a:rPr>
              <a:t>United States Department of Agriculture</a:t>
            </a:r>
            <a:endParaRPr lang="en-US" sz="800" b="1" i="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p:cNvGrpSpPr/>
          <p:nvPr userDrawn="1"/>
        </p:nvGrpSpPr>
        <p:grpSpPr>
          <a:xfrm>
            <a:off x="0" y="0"/>
            <a:ext cx="9144000" cy="6896595"/>
            <a:chOff x="0" y="0"/>
            <a:chExt cx="9144000" cy="6896595"/>
          </a:xfrm>
        </p:grpSpPr>
        <p:sp>
          <p:nvSpPr>
            <p:cNvPr id="8" name="Rectangle 7"/>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pic>
          <p:nvPicPr>
            <p:cNvPr id="10" name="Picture 9"/>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0000" b="90000" l="10000" r="90000">
                          <a14:foregroundMark x1="80000" y1="15584" x2="85333" y2="20779"/>
                          <a14:foregroundMark x1="14667" y1="15584" x2="21333" y2="9091"/>
                        </a14:backgroundRemoval>
                      </a14:imgEffect>
                    </a14:imgLayer>
                  </a14:imgProps>
                </a:ext>
                <a:ext uri="{28A0092B-C50C-407E-A947-70E740481C1C}">
                  <a14:useLocalDpi xmlns:a14="http://schemas.microsoft.com/office/drawing/2010/main" val="0"/>
                </a:ext>
              </a:extLst>
            </a:blip>
            <a:stretch>
              <a:fillRect/>
            </a:stretch>
          </p:blipFill>
          <p:spPr>
            <a:xfrm>
              <a:off x="38100" y="6534466"/>
              <a:ext cx="285750" cy="293370"/>
            </a:xfrm>
            <a:prstGeom prst="rect">
              <a:avLst/>
            </a:prstGeom>
            <a:effectLst>
              <a:outerShdw blurRad="50800" dist="38100" dir="2700000" algn="tl" rotWithShape="0">
                <a:prstClr val="black">
                  <a:alpha val="40000"/>
                </a:prstClr>
              </a:outerShdw>
            </a:effectLst>
          </p:spPr>
        </p:pic>
        <p:sp>
          <p:nvSpPr>
            <p:cNvPr id="11" name="TextBox 10"/>
            <p:cNvSpPr txBox="1"/>
            <p:nvPr userDrawn="1"/>
          </p:nvSpPr>
          <p:spPr>
            <a:xfrm>
              <a:off x="533400" y="44678"/>
              <a:ext cx="2133600" cy="215444"/>
            </a:xfrm>
            <a:prstGeom prst="rect">
              <a:avLst/>
            </a:prstGeom>
            <a:noFill/>
          </p:spPr>
          <p:txBody>
            <a:bodyPr wrap="square" rtlCol="0">
              <a:spAutoFit/>
            </a:bodyPr>
            <a:lstStyle/>
            <a:p>
              <a:pPr algn="l"/>
              <a:r>
                <a:rPr lang="en-US" sz="800" b="1" i="1" dirty="0" smtClean="0">
                  <a:solidFill>
                    <a:schemeClr val="bg1"/>
                  </a:solidFill>
                </a:rPr>
                <a:t>United States Department of Agriculture</a:t>
              </a:r>
              <a:endParaRPr lang="en-US" sz="800" b="1" i="1" dirty="0">
                <a:solidFill>
                  <a:schemeClr val="bg1"/>
                </a:solidFill>
              </a:endParaRPr>
            </a:p>
          </p:txBody>
        </p:sp>
        <p:sp>
          <p:nvSpPr>
            <p:cNvPr id="12" name="TextBox 11"/>
            <p:cNvSpPr txBox="1"/>
            <p:nvPr userDrawn="1"/>
          </p:nvSpPr>
          <p:spPr>
            <a:xfrm>
              <a:off x="343825" y="6681151"/>
              <a:ext cx="1865975" cy="215444"/>
            </a:xfrm>
            <a:prstGeom prst="rect">
              <a:avLst/>
            </a:prstGeom>
            <a:noFill/>
          </p:spPr>
          <p:txBody>
            <a:bodyPr wrap="square" rtlCol="0">
              <a:spAutoFit/>
            </a:bodyPr>
            <a:lstStyle/>
            <a:p>
              <a:pPr algn="l"/>
              <a:r>
                <a:rPr lang="en-US" sz="800" b="1" i="1" dirty="0" smtClean="0">
                  <a:solidFill>
                    <a:schemeClr val="bg1"/>
                  </a:solidFill>
                </a:rPr>
                <a:t>Forest Service</a:t>
              </a:r>
              <a:endParaRPr lang="en-US" sz="800" b="1" i="1" dirty="0">
                <a:solidFill>
                  <a:schemeClr val="bg1"/>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6" name="Rectangle 5"/>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0000" b="90000" l="10000" r="90000">
                        <a14:foregroundMark x1="80000" y1="15584" x2="85333" y2="20779"/>
                        <a14:foregroundMark x1="14667" y1="15584" x2="21333" y2="9091"/>
                      </a14:backgroundRemoval>
                    </a14:imgEffect>
                  </a14:imgLayer>
                </a14:imgProps>
              </a:ext>
              <a:ext uri="{28A0092B-C50C-407E-A947-70E740481C1C}">
                <a14:useLocalDpi xmlns:a14="http://schemas.microsoft.com/office/drawing/2010/main" val="0"/>
              </a:ext>
            </a:extLst>
          </a:blip>
          <a:stretch>
            <a:fillRect/>
          </a:stretch>
        </p:blipFill>
        <p:spPr>
          <a:xfrm>
            <a:off x="38100" y="6534466"/>
            <a:ext cx="285750" cy="293370"/>
          </a:xfrm>
          <a:prstGeom prst="rect">
            <a:avLst/>
          </a:prstGeom>
          <a:effectLst>
            <a:outerShdw blurRad="50800" dist="38100" dir="2700000" algn="tl" rotWithShape="0">
              <a:prstClr val="black">
                <a:alpha val="40000"/>
              </a:prstClr>
            </a:outerShdw>
          </a:effectLst>
        </p:spPr>
      </p:pic>
      <p:sp>
        <p:nvSpPr>
          <p:cNvPr id="9" name="TextBox 8"/>
          <p:cNvSpPr txBox="1"/>
          <p:nvPr userDrawn="1"/>
        </p:nvSpPr>
        <p:spPr>
          <a:xfrm>
            <a:off x="533400" y="44678"/>
            <a:ext cx="2133600" cy="215444"/>
          </a:xfrm>
          <a:prstGeom prst="rect">
            <a:avLst/>
          </a:prstGeom>
          <a:noFill/>
        </p:spPr>
        <p:txBody>
          <a:bodyPr wrap="square" rtlCol="0">
            <a:spAutoFit/>
          </a:bodyPr>
          <a:lstStyle/>
          <a:p>
            <a:pPr algn="l"/>
            <a:r>
              <a:rPr lang="en-US" sz="800" b="1" i="1" dirty="0" smtClean="0">
                <a:solidFill>
                  <a:schemeClr val="bg1"/>
                </a:solidFill>
              </a:rPr>
              <a:t>United States Department of Agriculture</a:t>
            </a:r>
            <a:endParaRPr lang="en-US" sz="800" b="1" i="1" dirty="0">
              <a:solidFill>
                <a:schemeClr val="bg1"/>
              </a:solidFill>
            </a:endParaRPr>
          </a:p>
        </p:txBody>
      </p:sp>
      <p:sp>
        <p:nvSpPr>
          <p:cNvPr id="10" name="TextBox 9"/>
          <p:cNvSpPr txBox="1"/>
          <p:nvPr userDrawn="1"/>
        </p:nvSpPr>
        <p:spPr>
          <a:xfrm>
            <a:off x="343825" y="6681151"/>
            <a:ext cx="1865975" cy="215444"/>
          </a:xfrm>
          <a:prstGeom prst="rect">
            <a:avLst/>
          </a:prstGeom>
          <a:noFill/>
        </p:spPr>
        <p:txBody>
          <a:bodyPr wrap="square" rtlCol="0">
            <a:spAutoFit/>
          </a:bodyPr>
          <a:lstStyle/>
          <a:p>
            <a:pPr algn="l"/>
            <a:r>
              <a:rPr lang="en-US" sz="800" b="1" i="1" dirty="0" smtClean="0">
                <a:solidFill>
                  <a:schemeClr val="bg1"/>
                </a:solidFill>
              </a:rPr>
              <a:t>Forest Service</a:t>
            </a:r>
            <a:endParaRPr lang="en-US" sz="800" b="1" i="1"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4"/>
        <p:cNvGrpSpPr/>
        <p:nvPr/>
      </p:nvGrpSpPr>
      <p:grpSpPr>
        <a:xfrm>
          <a:off x="0" y="0"/>
          <a:ext cx="0" cy="0"/>
          <a:chOff x="0" y="0"/>
          <a:chExt cx="0" cy="0"/>
        </a:xfrm>
      </p:grpSpPr>
      <p:sp>
        <p:nvSpPr>
          <p:cNvPr id="95" name="Shape 95"/>
          <p:cNvSpPr txBox="1">
            <a:spLocks noGrp="1"/>
          </p:cNvSpPr>
          <p:nvPr>
            <p:ph type="sldNum" idx="12"/>
          </p:nvPr>
        </p:nvSpPr>
        <p:spPr>
          <a:xfrm>
            <a:off x="8425676" y="6162767"/>
            <a:ext cx="548699" cy="6952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4641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8"/>
        <p:cNvGrpSpPr/>
        <p:nvPr/>
      </p:nvGrpSpPr>
      <p:grpSpPr>
        <a:xfrm>
          <a:off x="0" y="0"/>
          <a:ext cx="0" cy="0"/>
          <a:chOff x="0" y="0"/>
          <a:chExt cx="0" cy="0"/>
        </a:xfrm>
      </p:grpSpPr>
      <p:grpSp>
        <p:nvGrpSpPr>
          <p:cNvPr id="69" name="Shape 69"/>
          <p:cNvGrpSpPr/>
          <p:nvPr/>
        </p:nvGrpSpPr>
        <p:grpSpPr>
          <a:xfrm>
            <a:off x="-13" y="-12186"/>
            <a:ext cx="8005727" cy="1612561"/>
            <a:chOff x="-13" y="-12187"/>
            <a:chExt cx="8005727" cy="1161900"/>
          </a:xfrm>
        </p:grpSpPr>
        <p:sp>
          <p:nvSpPr>
            <p:cNvPr id="70" name="Shape 70"/>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lvl="0">
                <a:spcBef>
                  <a:spcPts val="0"/>
                </a:spcBef>
                <a:buNone/>
              </a:pPr>
              <a:endParaRPr sz="1800"/>
            </a:p>
          </p:txBody>
        </p:sp>
        <p:sp>
          <p:nvSpPr>
            <p:cNvPr id="71" name="Shape 71"/>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lvl="0">
                <a:spcBef>
                  <a:spcPts val="0"/>
                </a:spcBef>
                <a:buNone/>
              </a:pPr>
              <a:endParaRPr sz="1800"/>
            </a:p>
          </p:txBody>
        </p:sp>
      </p:grpSp>
      <p:sp>
        <p:nvSpPr>
          <p:cNvPr id="72" name="Shape 72"/>
          <p:cNvSpPr txBox="1">
            <a:spLocks noGrp="1"/>
          </p:cNvSpPr>
          <p:nvPr>
            <p:ph type="title"/>
          </p:nvPr>
        </p:nvSpPr>
        <p:spPr>
          <a:xfrm>
            <a:off x="457201" y="134801"/>
            <a:ext cx="7315499" cy="13519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3" name="Shape 73"/>
          <p:cNvSpPr txBox="1">
            <a:spLocks noGrp="1"/>
          </p:cNvSpPr>
          <p:nvPr>
            <p:ph type="body" idx="1"/>
          </p:nvPr>
        </p:nvSpPr>
        <p:spPr>
          <a:xfrm>
            <a:off x="457200" y="1704688"/>
            <a:ext cx="8229600" cy="4840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4" name="Shape 74"/>
          <p:cNvSpPr txBox="1">
            <a:spLocks noGrp="1"/>
          </p:cNvSpPr>
          <p:nvPr>
            <p:ph type="sldNum" idx="12"/>
          </p:nvPr>
        </p:nvSpPr>
        <p:spPr>
          <a:xfrm>
            <a:off x="8425676" y="6162767"/>
            <a:ext cx="548699" cy="6952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301539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6698202"/>
            <a:ext cx="914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6" r:id="rId4"/>
    <p:sldLayoutId id="2147483967" r:id="rId5"/>
    <p:sldLayoutId id="2147483968" r:id="rId6"/>
  </p:sldLayoutIdLst>
  <p:hf sldNum="0" hdr="0" ftr="0" dt="0"/>
  <p:txStyles>
    <p:titleStyle>
      <a:lvl1pPr algn="ctr" defTabSz="914400" rtl="0" eaLnBrk="1" latinLnBrk="0" hangingPunct="1">
        <a:spcBef>
          <a:spcPct val="0"/>
        </a:spcBef>
        <a:buNone/>
        <a:defRPr sz="4000" kern="1200" spc="-100" baseline="0">
          <a:solidFill>
            <a:schemeClr val="accent2">
              <a:lumMod val="75000"/>
            </a:schemeClr>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arthengine.google.com/timelapse/?location=rondoni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earthenginepartners.appspot.com/science-2013-global-forest"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about/compan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esstclark@fs.fed.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dvanderzanden@fs.fed.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xplorer.earthengine.google.com/#workspa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code.earthengine.google.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arthengine.google.com/signu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groups.google.com/forum/#!forum/google-earth-engine-develop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t>
            </a:r>
            <a:br>
              <a:rPr lang="en-US" dirty="0" smtClean="0"/>
            </a:br>
            <a:r>
              <a:rPr lang="en-US" dirty="0" smtClean="0"/>
              <a:t>Google Earth Engine</a:t>
            </a:r>
            <a:endParaRPr lang="en-US" dirty="0"/>
          </a:p>
        </p:txBody>
      </p:sp>
      <p:sp>
        <p:nvSpPr>
          <p:cNvPr id="3" name="Subtitle 2"/>
          <p:cNvSpPr>
            <a:spLocks noGrp="1"/>
          </p:cNvSpPr>
          <p:nvPr>
            <p:ph type="subTitle" idx="1"/>
          </p:nvPr>
        </p:nvSpPr>
        <p:spPr/>
        <p:txBody>
          <a:bodyPr>
            <a:normAutofit/>
          </a:bodyPr>
          <a:lstStyle/>
          <a:p>
            <a:r>
              <a:rPr lang="en-US" sz="2000" dirty="0" smtClean="0"/>
              <a:t>Nolan Cate</a:t>
            </a:r>
          </a:p>
          <a:p>
            <a:r>
              <a:rPr lang="en-US" sz="2000" dirty="0" smtClean="0"/>
              <a:t>December 5, 2017</a:t>
            </a:r>
            <a:endParaRPr lang="en-US" sz="2000" dirty="0"/>
          </a:p>
        </p:txBody>
      </p:sp>
    </p:spTree>
    <p:extLst>
      <p:ext uri="{BB962C8B-B14F-4D97-AF65-F5344CB8AC3E}">
        <p14:creationId xmlns:p14="http://schemas.microsoft.com/office/powerpoint/2010/main" val="1909483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Computation Engine</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pPr marL="0" indent="0" algn="ctr">
              <a:buNone/>
            </a:pPr>
            <a:r>
              <a:rPr lang="en-US" sz="2800" i="1" dirty="0" smtClean="0"/>
              <a:t>“The </a:t>
            </a:r>
            <a:r>
              <a:rPr lang="en-US" sz="2800" i="1" dirty="0"/>
              <a:t>computation engine is a just in time </a:t>
            </a:r>
            <a:r>
              <a:rPr lang="en-US" sz="2800" i="1" dirty="0">
                <a:solidFill>
                  <a:srgbClr val="FF0000"/>
                </a:solidFill>
              </a:rPr>
              <a:t>distributed computation model</a:t>
            </a:r>
            <a:r>
              <a:rPr lang="en-US" sz="2800" b="1" i="1" dirty="0"/>
              <a:t>, </a:t>
            </a:r>
            <a:r>
              <a:rPr lang="en-US" sz="2800" i="1" dirty="0" smtClean="0"/>
              <a:t>...” </a:t>
            </a:r>
            <a:endParaRPr lang="en-US" sz="2800" i="1" dirty="0"/>
          </a:p>
        </p:txBody>
      </p:sp>
      <p:pic>
        <p:nvPicPr>
          <p:cNvPr id="4" name="Picture 3"/>
          <p:cNvPicPr>
            <a:picLocks noChangeAspect="1"/>
          </p:cNvPicPr>
          <p:nvPr/>
        </p:nvPicPr>
        <p:blipFill>
          <a:blip r:embed="rId3"/>
          <a:stretch>
            <a:fillRect/>
          </a:stretch>
        </p:blipFill>
        <p:spPr>
          <a:xfrm>
            <a:off x="228600" y="3810000"/>
            <a:ext cx="4743450" cy="2705100"/>
          </a:xfrm>
          <a:prstGeom prst="rect">
            <a:avLst/>
          </a:prstGeom>
        </p:spPr>
      </p:pic>
    </p:spTree>
    <p:extLst>
      <p:ext uri="{BB962C8B-B14F-4D97-AF65-F5344CB8AC3E}">
        <p14:creationId xmlns:p14="http://schemas.microsoft.com/office/powerpoint/2010/main" val="1811548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Computation Engine</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pPr marL="0" indent="0" algn="ctr">
              <a:buNone/>
            </a:pPr>
            <a:r>
              <a:rPr lang="en-US" sz="2800" i="1" dirty="0" smtClean="0"/>
              <a:t>“The </a:t>
            </a:r>
            <a:r>
              <a:rPr lang="en-US" sz="2800" i="1" dirty="0"/>
              <a:t>computation engine is a just in time distributed computation model</a:t>
            </a:r>
            <a:r>
              <a:rPr lang="en-US" sz="2800" b="1" i="1" dirty="0"/>
              <a:t>, </a:t>
            </a:r>
            <a:r>
              <a:rPr lang="en-US" sz="2800" i="1" dirty="0"/>
              <a:t>a </a:t>
            </a:r>
            <a:r>
              <a:rPr lang="en-US" sz="2800" i="1" dirty="0">
                <a:solidFill>
                  <a:srgbClr val="FF0000"/>
                </a:solidFill>
              </a:rPr>
              <a:t>cloud-based processing infrastructure</a:t>
            </a:r>
            <a:r>
              <a:rPr lang="en-US" sz="2800" i="1" dirty="0"/>
              <a:t> that automatically </a:t>
            </a:r>
            <a:r>
              <a:rPr lang="en-US" sz="2800" i="1" dirty="0">
                <a:solidFill>
                  <a:srgbClr val="FF0000"/>
                </a:solidFill>
              </a:rPr>
              <a:t>parallelizes analyses on many CPUs across many computers</a:t>
            </a:r>
            <a:r>
              <a:rPr lang="en-US" sz="2800" i="1" dirty="0"/>
              <a:t> in Google’s data centers</a:t>
            </a:r>
            <a:r>
              <a:rPr lang="en-US" sz="2800" i="1" dirty="0" smtClean="0"/>
              <a:t>.” </a:t>
            </a:r>
            <a:endParaRPr lang="en-US" sz="2800" i="1" dirty="0"/>
          </a:p>
        </p:txBody>
      </p:sp>
      <p:pic>
        <p:nvPicPr>
          <p:cNvPr id="4" name="Picture 3"/>
          <p:cNvPicPr>
            <a:picLocks noChangeAspect="1"/>
          </p:cNvPicPr>
          <p:nvPr/>
        </p:nvPicPr>
        <p:blipFill>
          <a:blip r:embed="rId3"/>
          <a:stretch>
            <a:fillRect/>
          </a:stretch>
        </p:blipFill>
        <p:spPr>
          <a:xfrm>
            <a:off x="228600" y="4000500"/>
            <a:ext cx="4743450" cy="2705100"/>
          </a:xfrm>
          <a:prstGeom prst="rect">
            <a:avLst/>
          </a:prstGeom>
        </p:spPr>
      </p:pic>
      <p:sp>
        <p:nvSpPr>
          <p:cNvPr id="5" name="Right Arrow 4"/>
          <p:cNvSpPr/>
          <p:nvPr/>
        </p:nvSpPr>
        <p:spPr>
          <a:xfrm>
            <a:off x="4495800" y="52197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hape 346"/>
          <p:cNvPicPr preferRelativeResize="0">
            <a:picLocks noChangeAspect="1"/>
          </p:cNvPicPr>
          <p:nvPr/>
        </p:nvPicPr>
        <p:blipFill>
          <a:blip r:embed="rId4">
            <a:alphaModFix/>
          </a:blip>
          <a:stretch>
            <a:fillRect/>
          </a:stretch>
        </p:blipFill>
        <p:spPr>
          <a:xfrm>
            <a:off x="5257800" y="4457700"/>
            <a:ext cx="3276600" cy="2164217"/>
          </a:xfrm>
          <a:prstGeom prst="rect">
            <a:avLst/>
          </a:prstGeom>
          <a:noFill/>
          <a:ln>
            <a:noFill/>
          </a:ln>
        </p:spPr>
      </p:pic>
      <p:sp>
        <p:nvSpPr>
          <p:cNvPr id="7" name="TextBox 6"/>
          <p:cNvSpPr txBox="1"/>
          <p:nvPr/>
        </p:nvSpPr>
        <p:spPr>
          <a:xfrm>
            <a:off x="5048250" y="3801070"/>
            <a:ext cx="3943350" cy="923330"/>
          </a:xfrm>
          <a:prstGeom prst="rect">
            <a:avLst/>
          </a:prstGeom>
          <a:noFill/>
        </p:spPr>
        <p:txBody>
          <a:bodyPr wrap="square" rtlCol="0">
            <a:spAutoFit/>
          </a:bodyPr>
          <a:lstStyle/>
          <a:p>
            <a:r>
              <a:rPr lang="en-US" dirty="0" smtClean="0"/>
              <a:t>Storage Clusters (petabytes of data)</a:t>
            </a:r>
          </a:p>
          <a:p>
            <a:r>
              <a:rPr lang="en-US" dirty="0" smtClean="0"/>
              <a:t>Computing clusters (1,000’s of CPUs</a:t>
            </a:r>
          </a:p>
          <a:p>
            <a:endParaRPr lang="en-US" dirty="0"/>
          </a:p>
        </p:txBody>
      </p:sp>
    </p:spTree>
    <p:extLst>
      <p:ext uri="{BB962C8B-B14F-4D97-AF65-F5344CB8AC3E}">
        <p14:creationId xmlns:p14="http://schemas.microsoft.com/office/powerpoint/2010/main" val="4285676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Computation Engine</a:t>
            </a:r>
            <a:endParaRPr lang="en-US" dirty="0"/>
          </a:p>
        </p:txBody>
      </p:sp>
      <p:pic>
        <p:nvPicPr>
          <p:cNvPr id="4" name="Picture 3"/>
          <p:cNvPicPr>
            <a:picLocks noChangeAspect="1"/>
          </p:cNvPicPr>
          <p:nvPr/>
        </p:nvPicPr>
        <p:blipFill>
          <a:blip r:embed="rId3"/>
          <a:stretch>
            <a:fillRect/>
          </a:stretch>
        </p:blipFill>
        <p:spPr>
          <a:xfrm>
            <a:off x="228600" y="1418630"/>
            <a:ext cx="4743450" cy="2705100"/>
          </a:xfrm>
          <a:prstGeom prst="rect">
            <a:avLst/>
          </a:prstGeom>
        </p:spPr>
      </p:pic>
      <p:sp>
        <p:nvSpPr>
          <p:cNvPr id="5" name="Right Arrow 4"/>
          <p:cNvSpPr/>
          <p:nvPr/>
        </p:nvSpPr>
        <p:spPr>
          <a:xfrm>
            <a:off x="4495800" y="263783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hape 346"/>
          <p:cNvPicPr preferRelativeResize="0">
            <a:picLocks noChangeAspect="1"/>
          </p:cNvPicPr>
          <p:nvPr/>
        </p:nvPicPr>
        <p:blipFill>
          <a:blip r:embed="rId4">
            <a:alphaModFix/>
          </a:blip>
          <a:stretch>
            <a:fillRect/>
          </a:stretch>
        </p:blipFill>
        <p:spPr>
          <a:xfrm>
            <a:off x="5257800" y="1875830"/>
            <a:ext cx="3276600" cy="2164217"/>
          </a:xfrm>
          <a:prstGeom prst="rect">
            <a:avLst/>
          </a:prstGeom>
          <a:noFill/>
          <a:ln>
            <a:noFill/>
          </a:ln>
        </p:spPr>
      </p:pic>
      <p:sp>
        <p:nvSpPr>
          <p:cNvPr id="7" name="TextBox 6"/>
          <p:cNvSpPr txBox="1"/>
          <p:nvPr/>
        </p:nvSpPr>
        <p:spPr>
          <a:xfrm>
            <a:off x="5048250" y="1219200"/>
            <a:ext cx="3943350" cy="923330"/>
          </a:xfrm>
          <a:prstGeom prst="rect">
            <a:avLst/>
          </a:prstGeom>
          <a:noFill/>
        </p:spPr>
        <p:txBody>
          <a:bodyPr wrap="square" rtlCol="0">
            <a:spAutoFit/>
          </a:bodyPr>
          <a:lstStyle/>
          <a:p>
            <a:r>
              <a:rPr lang="en-US" dirty="0" smtClean="0"/>
              <a:t>Storage Clusters (petabytes of data)</a:t>
            </a:r>
          </a:p>
          <a:p>
            <a:r>
              <a:rPr lang="en-US" dirty="0" smtClean="0"/>
              <a:t>Computing clusters (1,000’s of CPUs</a:t>
            </a:r>
          </a:p>
          <a:p>
            <a:endParaRPr lang="en-US" dirty="0"/>
          </a:p>
        </p:txBody>
      </p:sp>
      <p:pic>
        <p:nvPicPr>
          <p:cNvPr id="10" name="Picture 9"/>
          <p:cNvPicPr>
            <a:picLocks noChangeAspect="1"/>
          </p:cNvPicPr>
          <p:nvPr/>
        </p:nvPicPr>
        <p:blipFill>
          <a:blip r:embed="rId5"/>
          <a:stretch>
            <a:fillRect/>
          </a:stretch>
        </p:blipFill>
        <p:spPr>
          <a:xfrm>
            <a:off x="3014877" y="4323160"/>
            <a:ext cx="3462123" cy="2371554"/>
          </a:xfrm>
          <a:prstGeom prst="rect">
            <a:avLst/>
          </a:prstGeom>
        </p:spPr>
      </p:pic>
      <p:sp>
        <p:nvSpPr>
          <p:cNvPr id="9" name="Right Arrow 8"/>
          <p:cNvSpPr/>
          <p:nvPr/>
        </p:nvSpPr>
        <p:spPr>
          <a:xfrm>
            <a:off x="6248400" y="4191000"/>
            <a:ext cx="893989" cy="457200"/>
          </a:xfrm>
          <a:prstGeom prst="rightArrow">
            <a:avLst/>
          </a:prstGeom>
          <a:scene3d>
            <a:camera prst="orthographicFront">
              <a:rot lat="0" lon="0" rev="13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83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Computation Engine</a:t>
            </a:r>
            <a:endParaRPr lang="en-US" dirty="0"/>
          </a:p>
        </p:txBody>
      </p:sp>
      <p:sp>
        <p:nvSpPr>
          <p:cNvPr id="3" name="Content Placeholder 2"/>
          <p:cNvSpPr>
            <a:spLocks noGrp="1"/>
          </p:cNvSpPr>
          <p:nvPr>
            <p:ph idx="1"/>
          </p:nvPr>
        </p:nvSpPr>
        <p:spPr/>
        <p:txBody>
          <a:bodyPr>
            <a:normAutofit/>
          </a:bodyPr>
          <a:lstStyle/>
          <a:p>
            <a:r>
              <a:rPr lang="en-US" dirty="0" smtClean="0"/>
              <a:t>Unprecedented </a:t>
            </a:r>
            <a:r>
              <a:rPr lang="en-US" dirty="0"/>
              <a:t>speed: reduce processing times by orders of magnitude by using the </a:t>
            </a:r>
            <a:r>
              <a:rPr lang="en-US" dirty="0" smtClean="0"/>
              <a:t>distributed, cloud-based </a:t>
            </a:r>
            <a:r>
              <a:rPr lang="en-US" dirty="0"/>
              <a:t>computing power</a:t>
            </a:r>
          </a:p>
          <a:p>
            <a:r>
              <a:rPr lang="en-US" dirty="0"/>
              <a:t>Ease of use and lower </a:t>
            </a:r>
            <a:r>
              <a:rPr lang="en-US" dirty="0" smtClean="0"/>
              <a:t>costs: online </a:t>
            </a:r>
            <a:r>
              <a:rPr lang="en-US" dirty="0"/>
              <a:t>platform with easy access to data, scientific algorithms, computational power.</a:t>
            </a:r>
          </a:p>
        </p:txBody>
      </p:sp>
    </p:spTree>
    <p:extLst>
      <p:ext uri="{BB962C8B-B14F-4D97-AF65-F5344CB8AC3E}">
        <p14:creationId xmlns:p14="http://schemas.microsoft.com/office/powerpoint/2010/main" val="18932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sp>
        <p:nvSpPr>
          <p:cNvPr id="3" name="Content Placeholder 2"/>
          <p:cNvSpPr>
            <a:spLocks noGrp="1"/>
          </p:cNvSpPr>
          <p:nvPr>
            <p:ph idx="1"/>
          </p:nvPr>
        </p:nvSpPr>
        <p:spPr/>
        <p:txBody>
          <a:bodyPr/>
          <a:lstStyle/>
          <a:p>
            <a:pPr marL="0" indent="0">
              <a:buNone/>
            </a:pPr>
            <a:r>
              <a:rPr lang="en-US" b="1" dirty="0" smtClean="0"/>
              <a:t>Resource Need:</a:t>
            </a:r>
          </a:p>
          <a:p>
            <a:r>
              <a:rPr lang="en-US" b="0" dirty="0" smtClean="0"/>
              <a:t>Map all change between 2000 – 2010 over a specific forest</a:t>
            </a:r>
          </a:p>
          <a:p>
            <a:pPr lvl="1"/>
            <a:r>
              <a:rPr lang="en-US" b="0" dirty="0" smtClean="0"/>
              <a:t>Extent of change</a:t>
            </a:r>
          </a:p>
          <a:p>
            <a:pPr lvl="1"/>
            <a:r>
              <a:rPr lang="en-US" b="0" dirty="0" smtClean="0"/>
              <a:t>Year of </a:t>
            </a:r>
            <a:r>
              <a:rPr lang="en-US" b="0" dirty="0" smtClean="0"/>
              <a:t>occurrence</a:t>
            </a:r>
          </a:p>
          <a:p>
            <a:pPr lvl="1"/>
            <a:endParaRPr lang="en-US" b="0" dirty="0" smtClean="0"/>
          </a:p>
          <a:p>
            <a:r>
              <a:rPr lang="en-US" b="0" dirty="0" smtClean="0"/>
              <a:t>How would you accomplish this task?</a:t>
            </a:r>
            <a:endParaRPr lang="en-US" b="0" dirty="0"/>
          </a:p>
        </p:txBody>
      </p:sp>
    </p:spTree>
    <p:extLst>
      <p:ext uri="{BB962C8B-B14F-4D97-AF65-F5344CB8AC3E}">
        <p14:creationId xmlns:p14="http://schemas.microsoft.com/office/powerpoint/2010/main" val="1882295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Method</a:t>
            </a:r>
            <a:endParaRPr lang="en-US" dirty="0"/>
          </a:p>
        </p:txBody>
      </p:sp>
      <p:sp>
        <p:nvSpPr>
          <p:cNvPr id="3" name="Content Placeholder 2"/>
          <p:cNvSpPr>
            <a:spLocks noGrp="1"/>
          </p:cNvSpPr>
          <p:nvPr>
            <p:ph idx="1"/>
          </p:nvPr>
        </p:nvSpPr>
        <p:spPr>
          <a:xfrm>
            <a:off x="428445" y="1319842"/>
            <a:ext cx="8229600" cy="5029200"/>
          </a:xfrm>
        </p:spPr>
        <p:txBody>
          <a:bodyPr numCol="2">
            <a:noAutofit/>
          </a:bodyPr>
          <a:lstStyle/>
          <a:p>
            <a:r>
              <a:rPr lang="en-US" sz="1600" dirty="0"/>
              <a:t>Select Area of Interest</a:t>
            </a:r>
          </a:p>
          <a:p>
            <a:r>
              <a:rPr lang="en-US" sz="1600" dirty="0"/>
              <a:t>Find WRS path/row(s) – assume an area of 4 scenes</a:t>
            </a:r>
          </a:p>
          <a:p>
            <a:pPr marL="0" indent="0">
              <a:buNone/>
            </a:pPr>
            <a:r>
              <a:rPr lang="en-US" sz="1600" b="1" dirty="0"/>
              <a:t>Data Prep:</a:t>
            </a:r>
          </a:p>
          <a:p>
            <a:pPr marL="171450" indent="-171450"/>
            <a:r>
              <a:rPr lang="en-US" sz="1600" dirty="0"/>
              <a:t>Download and store all Landsat during growing season (1 GB / zipped scene)</a:t>
            </a:r>
          </a:p>
          <a:p>
            <a:pPr marL="171450" indent="-171450"/>
            <a:r>
              <a:rPr lang="en-US" sz="1600" dirty="0"/>
              <a:t>Extract and layer stack all Landsat (1.75 GB / scene</a:t>
            </a:r>
            <a:r>
              <a:rPr lang="en-US" sz="1600" dirty="0" smtClean="0"/>
              <a:t>)</a:t>
            </a:r>
          </a:p>
          <a:p>
            <a:pPr marL="171450" indent="-171450"/>
            <a:r>
              <a:rPr lang="en-US" sz="1050" dirty="0" smtClean="0"/>
              <a:t>~</a:t>
            </a:r>
            <a:r>
              <a:rPr lang="en-US" sz="1050" dirty="0"/>
              <a:t>48 scenes per year * 11 years = ~528 scenes, or 924 GB</a:t>
            </a:r>
          </a:p>
          <a:p>
            <a:pPr marL="171450" indent="-171450"/>
            <a:r>
              <a:rPr lang="en-US" sz="1600" dirty="0"/>
              <a:t>Apply atmospheric correction (924 more GB)</a:t>
            </a:r>
          </a:p>
          <a:p>
            <a:pPr marL="171450" indent="-171450"/>
            <a:r>
              <a:rPr lang="en-US" sz="1600" dirty="0"/>
              <a:t>Normalize scenes</a:t>
            </a:r>
          </a:p>
          <a:p>
            <a:pPr marL="171450" indent="-171450"/>
            <a:r>
              <a:rPr lang="en-US" sz="1600" dirty="0"/>
              <a:t>Apply FMASK or similar to remove clouds and shadows</a:t>
            </a:r>
          </a:p>
          <a:p>
            <a:pPr marL="171450" indent="-171450"/>
            <a:r>
              <a:rPr lang="en-US" sz="1600" dirty="0"/>
              <a:t>Create composite and mosaic by year</a:t>
            </a:r>
          </a:p>
          <a:p>
            <a:pPr marL="171450" indent="-171450"/>
            <a:r>
              <a:rPr lang="en-US" sz="1600" dirty="0"/>
              <a:t>Generate vegetation index per year (NDVI and/or NBR)</a:t>
            </a:r>
          </a:p>
          <a:p>
            <a:pPr marL="0" indent="0">
              <a:buNone/>
            </a:pPr>
            <a:endParaRPr lang="en-US" sz="1600" b="1" dirty="0" smtClean="0"/>
          </a:p>
          <a:p>
            <a:pPr marL="0" indent="0">
              <a:buNone/>
            </a:pPr>
            <a:endParaRPr lang="en-US" sz="1600" b="1" dirty="0" smtClean="0"/>
          </a:p>
          <a:p>
            <a:pPr marL="0" indent="0">
              <a:buNone/>
            </a:pPr>
            <a:endParaRPr lang="en-US" sz="1600" b="1" dirty="0" smtClean="0"/>
          </a:p>
          <a:p>
            <a:pPr marL="0" indent="0">
              <a:buNone/>
            </a:pPr>
            <a:r>
              <a:rPr lang="en-US" sz="1600" b="1" dirty="0" smtClean="0"/>
              <a:t>Analysis</a:t>
            </a:r>
            <a:r>
              <a:rPr lang="en-US" sz="1600" b="1" dirty="0"/>
              <a:t>:</a:t>
            </a:r>
          </a:p>
          <a:p>
            <a:pPr marL="171450" indent="-171450"/>
            <a:r>
              <a:rPr lang="en-US" sz="1600" dirty="0"/>
              <a:t>Build spatial model in ERDAS to compare year pairs</a:t>
            </a:r>
          </a:p>
          <a:p>
            <a:pPr marL="171450" indent="-171450"/>
            <a:r>
              <a:rPr lang="en-US" sz="1600" dirty="0"/>
              <a:t>Generate change layer</a:t>
            </a:r>
          </a:p>
          <a:p>
            <a:pPr marL="171450" indent="-171450"/>
            <a:r>
              <a:rPr lang="en-US" sz="1600" dirty="0"/>
              <a:t>Classify pixels &gt; certain value as “change”</a:t>
            </a:r>
          </a:p>
          <a:p>
            <a:pPr marL="171450" indent="-171450"/>
            <a:r>
              <a:rPr lang="en-US" sz="1600" dirty="0"/>
              <a:t>Build spatial model to apply year attribute to each pixel</a:t>
            </a:r>
          </a:p>
          <a:p>
            <a:pPr marL="171450" indent="-171450"/>
            <a:r>
              <a:rPr lang="en-US" sz="1600" dirty="0"/>
              <a:t>Repeat for each year pair</a:t>
            </a:r>
          </a:p>
          <a:p>
            <a:pPr marL="171450" indent="-171450"/>
            <a:r>
              <a:rPr lang="en-US" sz="1600" dirty="0"/>
              <a:t>Build spatial model to stack all attributed change layers into a single raster image, with the most recently changed pixel on top</a:t>
            </a:r>
          </a:p>
          <a:p>
            <a:pPr marL="171450" indent="-171450"/>
            <a:r>
              <a:rPr lang="en-US" sz="1600" dirty="0"/>
              <a:t>Apply color ramp visually demonstrating change</a:t>
            </a:r>
          </a:p>
        </p:txBody>
      </p:sp>
    </p:spTree>
    <p:extLst>
      <p:ext uri="{BB962C8B-B14F-4D97-AF65-F5344CB8AC3E}">
        <p14:creationId xmlns:p14="http://schemas.microsoft.com/office/powerpoint/2010/main" val="282156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Earth Engine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76400"/>
            <a:ext cx="8682193" cy="4800600"/>
          </a:xfrm>
          <a:prstGeom prst="rect">
            <a:avLst/>
          </a:prstGeom>
          <a:ln>
            <a:solidFill>
              <a:schemeClr val="tx1"/>
            </a:solidFill>
          </a:ln>
        </p:spPr>
      </p:pic>
      <p:sp>
        <p:nvSpPr>
          <p:cNvPr id="3" name="TextBox 2"/>
          <p:cNvSpPr txBox="1"/>
          <p:nvPr/>
        </p:nvSpPr>
        <p:spPr>
          <a:xfrm>
            <a:off x="6643912" y="914400"/>
            <a:ext cx="2356021" cy="2031325"/>
          </a:xfrm>
          <a:prstGeom prst="rect">
            <a:avLst/>
          </a:prstGeom>
          <a:solidFill>
            <a:schemeClr val="bg2">
              <a:lumMod val="75000"/>
            </a:schemeClr>
          </a:solidFill>
          <a:ln>
            <a:solidFill>
              <a:srgbClr val="192625"/>
            </a:solidFill>
          </a:ln>
        </p:spPr>
        <p:txBody>
          <a:bodyPr wrap="square" rtlCol="0">
            <a:spAutoFit/>
          </a:bodyPr>
          <a:lstStyle/>
          <a:p>
            <a:r>
              <a:rPr lang="en-US" dirty="0"/>
              <a:t>It took an experienced geospatial programmer ~1 hour and 100 lines of code to get the same result</a:t>
            </a:r>
          </a:p>
        </p:txBody>
      </p:sp>
    </p:spTree>
    <p:extLst>
      <p:ext uri="{BB962C8B-B14F-4D97-AF65-F5344CB8AC3E}">
        <p14:creationId xmlns:p14="http://schemas.microsoft.com/office/powerpoint/2010/main" val="861539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a:t>
            </a:r>
            <a:r>
              <a:rPr lang="en-US" dirty="0" smtClean="0"/>
              <a:t>Application</a:t>
            </a:r>
            <a:endParaRPr lang="en-US" dirty="0"/>
          </a:p>
        </p:txBody>
      </p:sp>
      <p:sp>
        <p:nvSpPr>
          <p:cNvPr id="3" name="Content Placeholder 2"/>
          <p:cNvSpPr>
            <a:spLocks noGrp="1"/>
          </p:cNvSpPr>
          <p:nvPr>
            <p:ph idx="1"/>
          </p:nvPr>
        </p:nvSpPr>
        <p:spPr>
          <a:xfrm>
            <a:off x="304800" y="1295400"/>
            <a:ext cx="8229600" cy="5029200"/>
          </a:xfrm>
        </p:spPr>
        <p:txBody>
          <a:bodyPr>
            <a:normAutofit/>
          </a:bodyPr>
          <a:lstStyle/>
          <a:p>
            <a:pPr marL="731520" lvl="1" indent="-457200">
              <a:lnSpc>
                <a:spcPct val="150000"/>
              </a:lnSpc>
            </a:pPr>
            <a:r>
              <a:rPr lang="en-US" dirty="0"/>
              <a:t>Classifying land cover </a:t>
            </a:r>
            <a:r>
              <a:rPr lang="en-US" dirty="0" smtClean="0"/>
              <a:t>conditions and change detection:</a:t>
            </a:r>
          </a:p>
          <a:p>
            <a:pPr marL="1005840" lvl="2" indent="-457200">
              <a:lnSpc>
                <a:spcPct val="150000"/>
              </a:lnSpc>
            </a:pPr>
            <a:r>
              <a:rPr lang="en-US" dirty="0" smtClean="0"/>
              <a:t>Video of deforestation in Brazil </a:t>
            </a:r>
            <a:r>
              <a:rPr lang="en-US" sz="1200" dirty="0" smtClean="0">
                <a:hlinkClick r:id="rId3"/>
              </a:rPr>
              <a:t>https</a:t>
            </a:r>
            <a:r>
              <a:rPr lang="en-US" sz="1200" dirty="0">
                <a:hlinkClick r:id="rId3"/>
              </a:rPr>
              <a:t>://earthengine.google.com/timelapse/?</a:t>
            </a:r>
            <a:r>
              <a:rPr lang="en-US" sz="1200" dirty="0" smtClean="0">
                <a:hlinkClick r:id="rId3"/>
              </a:rPr>
              <a:t>location=rondonia</a:t>
            </a:r>
            <a:r>
              <a:rPr lang="en-US" sz="1200" dirty="0" smtClean="0"/>
              <a:t>  </a:t>
            </a:r>
            <a:endParaRPr lang="en-US" sz="1200" dirty="0"/>
          </a:p>
          <a:p>
            <a:pPr marL="1005840" lvl="2" indent="-457200">
              <a:lnSpc>
                <a:spcPct val="150000"/>
              </a:lnSpc>
            </a:pPr>
            <a:r>
              <a:rPr lang="en-US" dirty="0" smtClean="0"/>
              <a:t>Global Forest Change Map, </a:t>
            </a:r>
            <a:br>
              <a:rPr lang="en-US" dirty="0" smtClean="0"/>
            </a:br>
            <a:r>
              <a:rPr lang="en-US" dirty="0" smtClean="0"/>
              <a:t>Hansen et al </a:t>
            </a:r>
            <a:br>
              <a:rPr lang="en-US" dirty="0" smtClean="0"/>
            </a:br>
            <a:r>
              <a:rPr lang="en-US" sz="1200" dirty="0" smtClean="0">
                <a:hlinkClick r:id="rId4"/>
              </a:rPr>
              <a:t>http</a:t>
            </a:r>
            <a:r>
              <a:rPr lang="en-US" sz="1200" dirty="0">
                <a:hlinkClick r:id="rId4"/>
              </a:rPr>
              <a:t>://</a:t>
            </a:r>
            <a:r>
              <a:rPr lang="en-US" sz="1200" dirty="0" smtClean="0">
                <a:hlinkClick r:id="rId4"/>
              </a:rPr>
              <a:t>earthenginepartners.appspot.com/science-2013-global-forest</a:t>
            </a:r>
            <a:r>
              <a:rPr lang="en-US" sz="1200" dirty="0" smtClean="0"/>
              <a:t> </a:t>
            </a:r>
          </a:p>
          <a:p>
            <a:pPr marL="1005840" lvl="2" indent="-457200">
              <a:lnSpc>
                <a:spcPct val="150000"/>
              </a:lnSpc>
            </a:pPr>
            <a:endParaRPr lang="en-US" dirty="0"/>
          </a:p>
          <a:p>
            <a:pPr marL="1005840" lvl="2" indent="-457200">
              <a:lnSpc>
                <a:spcPct val="150000"/>
              </a:lnSpc>
            </a:pPr>
            <a:endParaRPr lang="en-US" dirty="0" smtClean="0"/>
          </a:p>
        </p:txBody>
      </p:sp>
      <p:pic>
        <p:nvPicPr>
          <p:cNvPr id="5" name="Picture 4"/>
          <p:cNvPicPr>
            <a:picLocks noChangeAspect="1"/>
          </p:cNvPicPr>
          <p:nvPr/>
        </p:nvPicPr>
        <p:blipFill>
          <a:blip r:embed="rId5"/>
          <a:stretch>
            <a:fillRect/>
          </a:stretch>
        </p:blipFill>
        <p:spPr>
          <a:xfrm>
            <a:off x="6108976" y="3352800"/>
            <a:ext cx="3035024" cy="3073665"/>
          </a:xfrm>
          <a:prstGeom prst="rect">
            <a:avLst/>
          </a:prstGeom>
        </p:spPr>
      </p:pic>
    </p:spTree>
    <p:extLst>
      <p:ext uri="{BB962C8B-B14F-4D97-AF65-F5344CB8AC3E}">
        <p14:creationId xmlns:p14="http://schemas.microsoft.com/office/powerpoint/2010/main" val="641707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Engine Costs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It’s free</a:t>
            </a:r>
          </a:p>
          <a:p>
            <a:endParaRPr lang="en-US" dirty="0" smtClean="0"/>
          </a:p>
          <a:p>
            <a:pPr marL="0" indent="0">
              <a:buNone/>
            </a:pPr>
            <a:r>
              <a:rPr lang="en-US" dirty="0" smtClean="0"/>
              <a:t>An excerpt from their website: </a:t>
            </a:r>
            <a:endParaRPr lang="en-US" dirty="0" smtClean="0">
              <a:solidFill>
                <a:schemeClr val="tx1">
                  <a:lumMod val="85000"/>
                  <a:lumOff val="15000"/>
                </a:schemeClr>
              </a:solidFill>
            </a:endParaRPr>
          </a:p>
          <a:p>
            <a:pPr lvl="1" indent="0">
              <a:buNone/>
            </a:pPr>
            <a:r>
              <a:rPr lang="en-US" i="1" dirty="0"/>
              <a:t>“Why is Google working on Earth Engine?</a:t>
            </a:r>
          </a:p>
          <a:p>
            <a:pPr lvl="1" indent="0">
              <a:buNone/>
            </a:pPr>
            <a:r>
              <a:rPr lang="en-US" i="1" dirty="0">
                <a:hlinkClick r:id="rId2"/>
              </a:rPr>
              <a:t>Google's mission</a:t>
            </a:r>
            <a:r>
              <a:rPr lang="en-US" i="1" dirty="0"/>
              <a:t> is to organize the world's information and make it universally accessible and useful. In line with this mission, Earth Engine organizes geospatial information and makes it available for analysis. More generally, Google strives to make the world a better place through the use of technology. Earth Engine’s technical infrastructure powers humanitarian, scientific, and environmental initiatives which Google is proud to support.”</a:t>
            </a:r>
            <a:endParaRPr lang="en-US" dirty="0"/>
          </a:p>
        </p:txBody>
      </p:sp>
    </p:spTree>
    <p:extLst>
      <p:ext uri="{BB962C8B-B14F-4D97-AF65-F5344CB8AC3E}">
        <p14:creationId xmlns:p14="http://schemas.microsoft.com/office/powerpoint/2010/main" val="57857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628650" y="1600200"/>
            <a:ext cx="3910099" cy="3828011"/>
          </a:xfrm>
        </p:spPr>
        <p:txBody>
          <a:bodyPr>
            <a:normAutofit fontScale="92500" lnSpcReduction="10000"/>
          </a:bodyPr>
          <a:lstStyle/>
          <a:p>
            <a:pPr marL="0" indent="0">
              <a:buNone/>
            </a:pPr>
            <a:r>
              <a:rPr lang="en-US" sz="2800" dirty="0" smtClean="0"/>
              <a:t>EE Benefits:</a:t>
            </a:r>
          </a:p>
          <a:p>
            <a:pPr marL="0" indent="0">
              <a:buNone/>
            </a:pPr>
            <a:r>
              <a:rPr lang="en-US" sz="2600" dirty="0" smtClean="0"/>
              <a:t>Good for projects that requires:</a:t>
            </a:r>
          </a:p>
          <a:p>
            <a:r>
              <a:rPr lang="en-US" sz="2600" dirty="0" smtClean="0"/>
              <a:t>Data coverage for a large region</a:t>
            </a:r>
          </a:p>
          <a:p>
            <a:r>
              <a:rPr lang="en-US" sz="2600" dirty="0" smtClean="0"/>
              <a:t>Extensive data library</a:t>
            </a:r>
          </a:p>
          <a:p>
            <a:r>
              <a:rPr lang="en-US" sz="2600" dirty="0" smtClean="0"/>
              <a:t>High speed, intensive processing capacity</a:t>
            </a:r>
          </a:p>
          <a:p>
            <a:r>
              <a:rPr lang="en-US" sz="2600" dirty="0" smtClean="0"/>
              <a:t>Advanced raster processing tools</a:t>
            </a:r>
            <a:endParaRPr lang="en-US" sz="2600" dirty="0"/>
          </a:p>
          <a:p>
            <a:endParaRPr lang="en-US" sz="2600" dirty="0"/>
          </a:p>
        </p:txBody>
      </p:sp>
      <p:sp>
        <p:nvSpPr>
          <p:cNvPr id="4" name="Content Placeholder 2"/>
          <p:cNvSpPr txBox="1">
            <a:spLocks/>
          </p:cNvSpPr>
          <p:nvPr/>
        </p:nvSpPr>
        <p:spPr>
          <a:xfrm>
            <a:off x="4555152" y="1602966"/>
            <a:ext cx="4207848" cy="40538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EE Limitations:</a:t>
            </a:r>
          </a:p>
          <a:p>
            <a:r>
              <a:rPr lang="en-US" sz="2600" dirty="0"/>
              <a:t>Better suited to image analyses than vector-based analyses</a:t>
            </a:r>
          </a:p>
          <a:p>
            <a:r>
              <a:rPr lang="en-US" sz="2600" dirty="0" smtClean="0"/>
              <a:t>Analysis based on pixel spatial relations are harder to complete (because of the processing on multiple CPU’s). Image segmentation and hydrologic modeling options are limited</a:t>
            </a:r>
          </a:p>
        </p:txBody>
      </p:sp>
      <p:sp>
        <p:nvSpPr>
          <p:cNvPr id="5" name="Title 1"/>
          <p:cNvSpPr>
            <a:spLocks noGrp="1"/>
          </p:cNvSpPr>
          <p:nvPr>
            <p:ph type="title"/>
          </p:nvPr>
        </p:nvSpPr>
        <p:spPr>
          <a:xfrm>
            <a:off x="457200" y="304800"/>
            <a:ext cx="8229600" cy="990600"/>
          </a:xfrm>
        </p:spPr>
        <p:txBody>
          <a:bodyPr/>
          <a:lstStyle/>
          <a:p>
            <a:r>
              <a:rPr lang="en-US" dirty="0" smtClean="0"/>
              <a:t>When to use Earth Engine</a:t>
            </a:r>
            <a:endParaRPr lang="en-US" dirty="0"/>
          </a:p>
        </p:txBody>
      </p:sp>
    </p:spTree>
    <p:extLst>
      <p:ext uri="{BB962C8B-B14F-4D97-AF65-F5344CB8AC3E}">
        <p14:creationId xmlns:p14="http://schemas.microsoft.com/office/powerpoint/2010/main" val="4077423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6" name="Content Placeholder 2"/>
          <p:cNvSpPr>
            <a:spLocks noGrp="1"/>
          </p:cNvSpPr>
          <p:nvPr>
            <p:ph idx="1"/>
          </p:nvPr>
        </p:nvSpPr>
        <p:spPr>
          <a:xfrm>
            <a:off x="457200" y="1447800"/>
            <a:ext cx="8229600" cy="5029200"/>
          </a:xfrm>
        </p:spPr>
        <p:txBody>
          <a:bodyPr>
            <a:normAutofit/>
          </a:bodyPr>
          <a:lstStyle/>
          <a:p>
            <a:r>
              <a:rPr lang="en-US" dirty="0" smtClean="0"/>
              <a:t>Instructor: Nolan Cate</a:t>
            </a:r>
          </a:p>
          <a:p>
            <a:pPr lvl="1"/>
            <a:r>
              <a:rPr lang="en-US" dirty="0"/>
              <a:t>Contractor, USDA Forest </a:t>
            </a:r>
            <a:r>
              <a:rPr lang="en-US" dirty="0" smtClean="0"/>
              <a:t>Service, Geospatial Technology and Applications Center (GTAC)</a:t>
            </a:r>
          </a:p>
          <a:p>
            <a:r>
              <a:rPr lang="en-US" dirty="0" smtClean="0"/>
              <a:t>If dialed into teleconference:</a:t>
            </a:r>
          </a:p>
          <a:p>
            <a:pPr lvl="1"/>
            <a:r>
              <a:rPr lang="en-US" dirty="0" smtClean="0"/>
              <a:t>Please mute your phone</a:t>
            </a:r>
          </a:p>
          <a:p>
            <a:pPr lvl="1"/>
            <a:r>
              <a:rPr lang="en-US" dirty="0" smtClean="0"/>
              <a:t>Do not put the call on hold</a:t>
            </a:r>
          </a:p>
          <a:p>
            <a:r>
              <a:rPr lang="en-US" dirty="0" smtClean="0"/>
              <a:t>Question or comment?</a:t>
            </a:r>
          </a:p>
          <a:p>
            <a:pPr lvl="2"/>
            <a:r>
              <a:rPr lang="en-US" dirty="0" smtClean="0"/>
              <a:t>Unmute by dialing *6</a:t>
            </a:r>
          </a:p>
          <a:p>
            <a:pPr lvl="2"/>
            <a:r>
              <a:rPr lang="en-US" dirty="0" smtClean="0"/>
              <a:t>Send a chat</a:t>
            </a:r>
            <a:endParaRPr lang="en-US" dirty="0"/>
          </a:p>
        </p:txBody>
      </p:sp>
    </p:spTree>
    <p:extLst>
      <p:ext uri="{BB962C8B-B14F-4D97-AF65-F5344CB8AC3E}">
        <p14:creationId xmlns:p14="http://schemas.microsoft.com/office/powerpoint/2010/main" val="1301438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How </a:t>
            </a:r>
            <a:r>
              <a:rPr lang="en" dirty="0" smtClean="0"/>
              <a:t>GTAC uses </a:t>
            </a:r>
            <a:r>
              <a:rPr lang="en" dirty="0"/>
              <a:t>Earth Engine</a:t>
            </a:r>
            <a:endParaRPr lang="en-US" dirty="0"/>
          </a:p>
        </p:txBody>
      </p:sp>
      <p:sp>
        <p:nvSpPr>
          <p:cNvPr id="4" name="Content Placeholder 2"/>
          <p:cNvSpPr txBox="1">
            <a:spLocks/>
          </p:cNvSpPr>
          <p:nvPr/>
        </p:nvSpPr>
        <p:spPr>
          <a:xfrm>
            <a:off x="778880" y="1325562"/>
            <a:ext cx="7886700" cy="507523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tx2">
                  <a:lumMod val="75000"/>
                </a:schemeClr>
              </a:buClr>
              <a:buSzPct val="85000"/>
              <a:buFont typeface="Arial" pitchFamily="34" charset="0"/>
              <a:buChar char="•"/>
              <a:defRPr sz="3200" kern="1200">
                <a:solidFill>
                  <a:schemeClr val="tx1"/>
                </a:solidFill>
                <a:latin typeface="+mn-lt"/>
                <a:ea typeface="+mn-ea"/>
                <a:cs typeface="+mn-cs"/>
              </a:defRPr>
            </a:lvl1pPr>
            <a:lvl2pPr marL="457200" indent="-182880" algn="l" defTabSz="914400" rtl="0" eaLnBrk="1" latinLnBrk="0" hangingPunct="1">
              <a:spcBef>
                <a:spcPct val="20000"/>
              </a:spcBef>
              <a:buClr>
                <a:schemeClr val="accent4">
                  <a:lumMod val="75000"/>
                </a:schemeClr>
              </a:buClr>
              <a:buSzPct val="85000"/>
              <a:buFont typeface="Arial" pitchFamily="34" charset="0"/>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bg2">
                  <a:lumMod val="50000"/>
                </a:schemeClr>
              </a:buClr>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spcBef>
                <a:spcPts val="1800"/>
              </a:spcBef>
            </a:pPr>
            <a:r>
              <a:rPr lang="en-US" dirty="0"/>
              <a:t>Streamline &amp; Share GIS/RS </a:t>
            </a:r>
            <a:r>
              <a:rPr lang="en-US" dirty="0" smtClean="0"/>
              <a:t>workflows</a:t>
            </a:r>
            <a:endParaRPr lang="en-US" dirty="0"/>
          </a:p>
          <a:p>
            <a:pPr marL="457200" indent="-457200">
              <a:spcBef>
                <a:spcPts val="1800"/>
              </a:spcBef>
            </a:pPr>
            <a:r>
              <a:rPr lang="en-US" dirty="0"/>
              <a:t>Develop novel methods and algorithms</a:t>
            </a:r>
          </a:p>
          <a:p>
            <a:pPr marL="457200" indent="-457200">
              <a:spcBef>
                <a:spcPts val="1800"/>
              </a:spcBef>
            </a:pPr>
            <a:r>
              <a:rPr lang="en-US" dirty="0"/>
              <a:t>Bridge gap between literature &amp; </a:t>
            </a:r>
            <a:r>
              <a:rPr lang="en-US" dirty="0" smtClean="0"/>
              <a:t>application</a:t>
            </a:r>
            <a:endParaRPr lang="en-US" dirty="0"/>
          </a:p>
          <a:p>
            <a:pPr marL="457200" indent="-457200">
              <a:spcBef>
                <a:spcPts val="1800"/>
              </a:spcBef>
            </a:pPr>
            <a:r>
              <a:rPr lang="en-US" dirty="0"/>
              <a:t>Create applications to deliver data &amp; analysis capabilities to non Earth Engine users</a:t>
            </a:r>
          </a:p>
        </p:txBody>
      </p:sp>
    </p:spTree>
    <p:extLst>
      <p:ext uri="{BB962C8B-B14F-4D97-AF65-F5344CB8AC3E}">
        <p14:creationId xmlns:p14="http://schemas.microsoft.com/office/powerpoint/2010/main" val="663232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04800" y="304800"/>
            <a:ext cx="8458200" cy="990600"/>
          </a:xfrm>
          <a:prstGeom prst="rect">
            <a:avLst/>
          </a:prstGeom>
        </p:spPr>
        <p:txBody>
          <a:bodyPr vert="horz" lIns="91425" tIns="91425" rIns="91425" bIns="91425" rtlCol="0" anchor="b" anchorCtr="0">
            <a:noAutofit/>
          </a:bodyPr>
          <a:lstStyle/>
          <a:p>
            <a:r>
              <a:rPr lang="en-US" dirty="0" smtClean="0"/>
              <a:t>Examples: GTAC use of </a:t>
            </a:r>
            <a:r>
              <a:rPr lang="en-US" dirty="0"/>
              <a:t>Earth Engine</a:t>
            </a:r>
            <a:endParaRPr lang="en" dirty="0"/>
          </a:p>
        </p:txBody>
      </p:sp>
      <p:sp>
        <p:nvSpPr>
          <p:cNvPr id="156" name="Shape 156"/>
          <p:cNvSpPr txBox="1">
            <a:spLocks noGrp="1"/>
          </p:cNvSpPr>
          <p:nvPr>
            <p:ph idx="1"/>
          </p:nvPr>
        </p:nvSpPr>
        <p:spPr>
          <a:prstGeom prst="rect">
            <a:avLst/>
          </a:prstGeom>
        </p:spPr>
        <p:txBody>
          <a:bodyPr vert="horz" lIns="91425" tIns="91425" rIns="91425" bIns="91425" rtlCol="0" anchor="t" anchorCtr="0">
            <a:noAutofit/>
          </a:bodyPr>
          <a:lstStyle/>
          <a:p>
            <a:pPr marL="457200" indent="-228600">
              <a:spcBef>
                <a:spcPts val="360"/>
              </a:spcBef>
            </a:pPr>
            <a:r>
              <a:rPr lang="en" sz="2800" dirty="0"/>
              <a:t>Robust cloud-shadow masking</a:t>
            </a:r>
          </a:p>
          <a:p>
            <a:pPr marL="914400" lvl="1" indent="-304800">
              <a:buSzPct val="100000"/>
            </a:pPr>
            <a:r>
              <a:rPr lang="en" sz="1200" i="1" dirty="0"/>
              <a:t>Who</a:t>
            </a:r>
            <a:r>
              <a:rPr lang="en" sz="1200" dirty="0"/>
              <a:t>: USFS Northern Research Station for EPA Great Lakes Restoration Initiative (GLRI)</a:t>
            </a:r>
          </a:p>
          <a:p>
            <a:pPr marL="914400" lvl="1" indent="-304800">
              <a:buSzPct val="100000"/>
            </a:pPr>
            <a:r>
              <a:rPr lang="en" sz="1200" i="1" dirty="0"/>
              <a:t>Target</a:t>
            </a:r>
            <a:r>
              <a:rPr lang="en" sz="1200" dirty="0"/>
              <a:t>: Robust cloud shadow removal</a:t>
            </a:r>
          </a:p>
          <a:p>
            <a:pPr marL="914400" lvl="1" indent="-304800">
              <a:buSzPct val="100000"/>
            </a:pPr>
            <a:r>
              <a:rPr lang="en" sz="1200" i="1" dirty="0"/>
              <a:t>Where</a:t>
            </a:r>
            <a:r>
              <a:rPr lang="en" sz="1200" dirty="0"/>
              <a:t>: Great Lakes Basins - now being utilized in nearly all EE-based projects</a:t>
            </a:r>
          </a:p>
          <a:p>
            <a:pPr marL="914400" lvl="1" indent="-304800">
              <a:buSzPct val="100000"/>
            </a:pPr>
            <a:r>
              <a:rPr lang="en" sz="1200" i="1" dirty="0"/>
              <a:t>When</a:t>
            </a:r>
            <a:r>
              <a:rPr lang="en" sz="1200" dirty="0"/>
              <a:t>: </a:t>
            </a:r>
            <a:r>
              <a:rPr lang="en" sz="1200" dirty="0" smtClean="0"/>
              <a:t>1984-2014</a:t>
            </a:r>
            <a:endParaRPr sz="1200" dirty="0"/>
          </a:p>
          <a:p>
            <a:pPr marL="457200" indent="-228600">
              <a:spcBef>
                <a:spcPts val="360"/>
              </a:spcBef>
            </a:pPr>
            <a:r>
              <a:rPr lang="en" sz="2800" dirty="0"/>
              <a:t>Automated retrospective annual forest disturbance detection</a:t>
            </a:r>
          </a:p>
          <a:p>
            <a:pPr marL="914400" lvl="1" indent="-304800">
              <a:buSzPct val="100000"/>
            </a:pPr>
            <a:r>
              <a:rPr lang="en" sz="1200" i="1" dirty="0"/>
              <a:t>Who</a:t>
            </a:r>
            <a:r>
              <a:rPr lang="en" sz="1200" dirty="0"/>
              <a:t>: USFS Forest Health Technology Enterprise Team (FHTET) Operational Remote Sensing</a:t>
            </a:r>
          </a:p>
          <a:p>
            <a:pPr marL="914400" lvl="1" indent="-304800">
              <a:buSzPct val="100000"/>
            </a:pPr>
            <a:r>
              <a:rPr lang="en" sz="1200" i="1" dirty="0"/>
              <a:t>Target</a:t>
            </a:r>
            <a:r>
              <a:rPr lang="en" sz="1200" dirty="0"/>
              <a:t>: Both perennial and ephemeral forest disturbance events</a:t>
            </a:r>
          </a:p>
          <a:p>
            <a:pPr marL="914400" lvl="1" indent="-304800">
              <a:buSzPct val="100000"/>
            </a:pPr>
            <a:r>
              <a:rPr lang="en" sz="1200" i="1" dirty="0"/>
              <a:t>Where</a:t>
            </a:r>
            <a:r>
              <a:rPr lang="en" sz="1200" dirty="0"/>
              <a:t>: Continental US </a:t>
            </a:r>
          </a:p>
          <a:p>
            <a:pPr marL="914400" lvl="1" indent="-304800">
              <a:buSzPct val="100000"/>
            </a:pPr>
            <a:r>
              <a:rPr lang="en" sz="1200" i="1" dirty="0"/>
              <a:t>When</a:t>
            </a:r>
            <a:r>
              <a:rPr lang="en" sz="1200" dirty="0"/>
              <a:t>: Currently a pilot project intended to be implemented </a:t>
            </a:r>
            <a:r>
              <a:rPr lang="en" sz="1200" dirty="0" smtClean="0"/>
              <a:t>annually</a:t>
            </a:r>
            <a:endParaRPr sz="1200" dirty="0"/>
          </a:p>
          <a:p>
            <a:pPr marL="457200" indent="-228600">
              <a:spcBef>
                <a:spcPts val="360"/>
              </a:spcBef>
            </a:pPr>
            <a:r>
              <a:rPr lang="en" sz="2800" dirty="0"/>
              <a:t>Automated deforestation and degradation detection</a:t>
            </a:r>
          </a:p>
          <a:p>
            <a:pPr marL="914400" lvl="1" indent="-304800">
              <a:buSzPct val="100000"/>
            </a:pPr>
            <a:r>
              <a:rPr lang="en" sz="1200" i="1" dirty="0"/>
              <a:t>Who</a:t>
            </a:r>
            <a:r>
              <a:rPr lang="en" sz="1200" dirty="0"/>
              <a:t>: Lowering Emissions in Asian Forests (LEAF) / UN REDD+</a:t>
            </a:r>
          </a:p>
          <a:p>
            <a:pPr marL="914400" lvl="1" indent="-304800">
              <a:buSzPct val="100000"/>
            </a:pPr>
            <a:r>
              <a:rPr lang="en" sz="1200" i="1" dirty="0"/>
              <a:t>Target</a:t>
            </a:r>
            <a:r>
              <a:rPr lang="en" sz="1200" dirty="0"/>
              <a:t>: Perennial forest disturbance events with effects that persist &gt; 2 years</a:t>
            </a:r>
          </a:p>
          <a:p>
            <a:pPr marL="914400" lvl="1" indent="-304800">
              <a:buSzPct val="100000"/>
            </a:pPr>
            <a:r>
              <a:rPr lang="en" sz="1200" i="1" dirty="0"/>
              <a:t>Where</a:t>
            </a:r>
            <a:r>
              <a:rPr lang="en" sz="1200" dirty="0"/>
              <a:t>: Madang, Papua New Guinea; Houaphan, Laos; Measa Kongma, Thailand; Lamdong, Vietnam</a:t>
            </a:r>
          </a:p>
          <a:p>
            <a:pPr marL="914400" lvl="1" indent="-304800">
              <a:buSzPct val="100000"/>
            </a:pPr>
            <a:r>
              <a:rPr lang="en" sz="1200" i="1" dirty="0"/>
              <a:t>When</a:t>
            </a:r>
            <a:r>
              <a:rPr lang="en" sz="1200" dirty="0"/>
              <a:t>: 2000-2014</a:t>
            </a:r>
          </a:p>
          <a:p>
            <a:pPr marL="457200" indent="0">
              <a:buNone/>
            </a:pPr>
            <a:endParaRPr sz="1200" dirty="0"/>
          </a:p>
        </p:txBody>
      </p:sp>
    </p:spTree>
    <p:extLst>
      <p:ext uri="{BB962C8B-B14F-4D97-AF65-F5344CB8AC3E}">
        <p14:creationId xmlns:p14="http://schemas.microsoft.com/office/powerpoint/2010/main" val="3648187034"/>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smtClean="0"/>
              <a:t>Where We Use Earth Engine</a:t>
            </a:r>
            <a:endParaRPr lang="en-US" u="none"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547"/>
          <a:stretch/>
        </p:blipFill>
        <p:spPr>
          <a:xfrm>
            <a:off x="187775" y="1752600"/>
            <a:ext cx="8851723" cy="4248150"/>
          </a:xfrm>
          <a:prstGeom prst="rect">
            <a:avLst/>
          </a:prstGeom>
        </p:spPr>
      </p:pic>
    </p:spTree>
    <p:extLst>
      <p:ext uri="{BB962C8B-B14F-4D97-AF65-F5344CB8AC3E}">
        <p14:creationId xmlns:p14="http://schemas.microsoft.com/office/powerpoint/2010/main" val="3791785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USFS EE Use Considerations</a:t>
            </a:r>
            <a:endParaRPr lang="en-US" dirty="0"/>
          </a:p>
        </p:txBody>
      </p:sp>
      <p:sp>
        <p:nvSpPr>
          <p:cNvPr id="3" name="Content Placeholder 2"/>
          <p:cNvSpPr>
            <a:spLocks noGrp="1"/>
          </p:cNvSpPr>
          <p:nvPr>
            <p:ph idx="1"/>
          </p:nvPr>
        </p:nvSpPr>
        <p:spPr>
          <a:xfrm>
            <a:off x="304800" y="1447800"/>
            <a:ext cx="8534400" cy="5410200"/>
          </a:xfrm>
        </p:spPr>
        <p:txBody>
          <a:bodyPr>
            <a:normAutofit/>
          </a:bodyPr>
          <a:lstStyle/>
          <a:p>
            <a:pPr marL="514350" lvl="0" indent="-514350">
              <a:buFont typeface="+mj-lt"/>
              <a:buAutoNum type="arabicPeriod"/>
            </a:pPr>
            <a:r>
              <a:rPr lang="en-US" sz="2500" dirty="0"/>
              <a:t>Google Earth Engine is a free platform </a:t>
            </a:r>
            <a:r>
              <a:rPr lang="en-US" sz="2500" dirty="0" smtClean="0"/>
              <a:t>that anybody can set up an account with. If you plan on using it for operational purposes, please email </a:t>
            </a:r>
            <a:r>
              <a:rPr lang="en-US" sz="2500" dirty="0" smtClean="0">
                <a:hlinkClick r:id="rId3"/>
              </a:rPr>
              <a:t>jesstclark@fs.fed.us</a:t>
            </a:r>
            <a:r>
              <a:rPr lang="en-US" sz="2500" dirty="0" smtClean="0"/>
              <a:t> and/or </a:t>
            </a:r>
            <a:r>
              <a:rPr lang="en-US" sz="2500" dirty="0" smtClean="0">
                <a:hlinkClick r:id="rId4"/>
              </a:rPr>
              <a:t>dvanderzanden@fs.fed.us</a:t>
            </a:r>
            <a:r>
              <a:rPr lang="en-US" sz="2500" dirty="0" smtClean="0"/>
              <a:t> </a:t>
            </a:r>
            <a:endParaRPr lang="en-US" sz="2500" dirty="0"/>
          </a:p>
          <a:p>
            <a:pPr marL="514350" lvl="0" indent="-514350">
              <a:buFont typeface="+mj-lt"/>
              <a:buAutoNum type="arabicPeriod"/>
            </a:pPr>
            <a:r>
              <a:rPr lang="en-US" sz="2500" dirty="0" smtClean="0"/>
              <a:t>Google </a:t>
            </a:r>
            <a:r>
              <a:rPr lang="en-US" sz="2500" dirty="0" smtClean="0"/>
              <a:t>offers 256 gigabytes of extra storage space per user, plus 10 terabytes of shared storage space in addition to the data catalogs already considerable size.</a:t>
            </a:r>
            <a:endParaRPr lang="en-US" sz="2500" dirty="0"/>
          </a:p>
          <a:p>
            <a:pPr marL="514350" indent="-514350">
              <a:buFont typeface="+mj-lt"/>
              <a:buAutoNum type="arabicPeriod"/>
            </a:pPr>
            <a:r>
              <a:rPr lang="en-US" sz="2500" dirty="0"/>
              <a:t>Make sure you consider the sensitivity and privacy of any data you </a:t>
            </a:r>
            <a:r>
              <a:rPr lang="en-US" sz="2500" dirty="0" smtClean="0"/>
              <a:t>upload. Sensitive data (e.g. FIA plots) should be kept within the USFS, and not exposed to GEE.</a:t>
            </a:r>
          </a:p>
        </p:txBody>
      </p:sp>
    </p:spTree>
    <p:extLst>
      <p:ext uri="{BB962C8B-B14F-4D97-AF65-F5344CB8AC3E}">
        <p14:creationId xmlns:p14="http://schemas.microsoft.com/office/powerpoint/2010/main" val="541296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Two Platforms</a:t>
            </a:r>
            <a:endParaRPr lang="en-US" dirty="0"/>
          </a:p>
        </p:txBody>
      </p:sp>
      <p:sp>
        <p:nvSpPr>
          <p:cNvPr id="3" name="Content Placeholder 2"/>
          <p:cNvSpPr>
            <a:spLocks noGrp="1"/>
          </p:cNvSpPr>
          <p:nvPr>
            <p:ph idx="1"/>
          </p:nvPr>
        </p:nvSpPr>
        <p:spPr/>
        <p:txBody>
          <a:bodyPr/>
          <a:lstStyle/>
          <a:p>
            <a:pPr marL="914400" lvl="1" indent="-457200"/>
            <a:r>
              <a:rPr lang="en-US" dirty="0">
                <a:solidFill>
                  <a:schemeClr val="tx1">
                    <a:lumMod val="75000"/>
                    <a:lumOff val="25000"/>
                  </a:schemeClr>
                </a:solidFill>
              </a:rPr>
              <a:t>Graphical User Interface (Explorer)</a:t>
            </a:r>
          </a:p>
          <a:p>
            <a:pPr marL="1371600" lvl="2" indent="-457200"/>
            <a:r>
              <a:rPr lang="en-US" sz="2000" dirty="0">
                <a:solidFill>
                  <a:schemeClr val="tx1">
                    <a:lumMod val="75000"/>
                    <a:lumOff val="25000"/>
                  </a:schemeClr>
                </a:solidFill>
                <a:hlinkClick r:id="rId3"/>
              </a:rPr>
              <a:t>https://explorer.earthengine.google.com/#workspace</a:t>
            </a:r>
            <a:endParaRPr lang="en-US" sz="2000" dirty="0">
              <a:solidFill>
                <a:schemeClr val="tx1">
                  <a:lumMod val="75000"/>
                  <a:lumOff val="25000"/>
                </a:schemeClr>
              </a:solidFill>
            </a:endParaRPr>
          </a:p>
          <a:p>
            <a:pPr marL="1371600" lvl="2" indent="-457200"/>
            <a:r>
              <a:rPr lang="en-US" sz="2000" dirty="0">
                <a:solidFill>
                  <a:schemeClr val="tx1">
                    <a:lumMod val="75000"/>
                    <a:lumOff val="25000"/>
                  </a:schemeClr>
                </a:solidFill>
              </a:rPr>
              <a:t>User friendly way to begin exploring and analyzing data</a:t>
            </a:r>
          </a:p>
          <a:p>
            <a:pPr lvl="2"/>
            <a:endParaRPr lang="en-US" dirty="0">
              <a:solidFill>
                <a:schemeClr val="tx1">
                  <a:lumMod val="75000"/>
                  <a:lumOff val="25000"/>
                </a:schemeClr>
              </a:solidFill>
            </a:endParaRPr>
          </a:p>
          <a:p>
            <a:pPr marL="914400" lvl="1" indent="-457200"/>
            <a:r>
              <a:rPr lang="en-US" dirty="0">
                <a:solidFill>
                  <a:schemeClr val="tx1">
                    <a:lumMod val="75000"/>
                    <a:lumOff val="25000"/>
                  </a:schemeClr>
                </a:solidFill>
              </a:rPr>
              <a:t>Application Program Interface (Code Editor)</a:t>
            </a:r>
          </a:p>
          <a:p>
            <a:pPr marL="1371600" lvl="2" indent="-457200"/>
            <a:r>
              <a:rPr lang="en-US" sz="2000" dirty="0">
                <a:solidFill>
                  <a:schemeClr val="tx1">
                    <a:lumMod val="75000"/>
                    <a:lumOff val="25000"/>
                  </a:schemeClr>
                </a:solidFill>
                <a:hlinkClick r:id="rId4"/>
              </a:rPr>
              <a:t>https://code.earthengine.google.com/</a:t>
            </a:r>
            <a:endParaRPr lang="en-US" sz="2000" dirty="0">
              <a:solidFill>
                <a:schemeClr val="tx1">
                  <a:lumMod val="75000"/>
                  <a:lumOff val="25000"/>
                </a:schemeClr>
              </a:solidFill>
            </a:endParaRPr>
          </a:p>
          <a:p>
            <a:pPr marL="1371600" lvl="2" indent="-457200"/>
            <a:r>
              <a:rPr lang="en-US" sz="2000" dirty="0">
                <a:solidFill>
                  <a:schemeClr val="tx1">
                    <a:lumMod val="75000"/>
                    <a:lumOff val="25000"/>
                  </a:schemeClr>
                </a:solidFill>
              </a:rPr>
              <a:t>Powerful geospatial tool to create complex custom analysis</a:t>
            </a:r>
          </a:p>
          <a:p>
            <a:pPr marL="1371600" lvl="2" indent="-457200"/>
            <a:r>
              <a:rPr lang="en-US" sz="2000" dirty="0">
                <a:solidFill>
                  <a:schemeClr val="tx1">
                    <a:lumMod val="75000"/>
                    <a:lumOff val="25000"/>
                  </a:schemeClr>
                </a:solidFill>
              </a:rPr>
              <a:t>Requires some programming knowledge </a:t>
            </a:r>
            <a:endParaRPr lang="en-US" sz="2000" dirty="0" smtClean="0">
              <a:solidFill>
                <a:schemeClr val="tx1">
                  <a:lumMod val="75000"/>
                  <a:lumOff val="25000"/>
                </a:schemeClr>
              </a:solidFill>
            </a:endParaRPr>
          </a:p>
          <a:p>
            <a:pPr marL="1371600" lvl="2" indent="-457200"/>
            <a:r>
              <a:rPr lang="en-US" sz="2000" dirty="0" smtClean="0">
                <a:solidFill>
                  <a:schemeClr val="tx1">
                    <a:lumMod val="75000"/>
                    <a:lumOff val="25000"/>
                  </a:schemeClr>
                </a:solidFill>
              </a:rPr>
              <a:t>Supports both JavaScript and </a:t>
            </a:r>
            <a:r>
              <a:rPr lang="en-US" sz="2000" dirty="0" smtClean="0">
                <a:solidFill>
                  <a:schemeClr val="tx1">
                    <a:lumMod val="75000"/>
                    <a:lumOff val="25000"/>
                  </a:schemeClr>
                </a:solidFill>
              </a:rPr>
              <a:t>Python*</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951132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Explorer Platform</a:t>
            </a:r>
            <a:endParaRPr lang="en-US" dirty="0"/>
          </a:p>
        </p:txBody>
      </p:sp>
      <p:sp>
        <p:nvSpPr>
          <p:cNvPr id="3" name="Content Placeholder 2"/>
          <p:cNvSpPr>
            <a:spLocks noGrp="1"/>
          </p:cNvSpPr>
          <p:nvPr>
            <p:ph idx="1"/>
          </p:nvPr>
        </p:nvSpPr>
        <p:spPr>
          <a:xfrm>
            <a:off x="457200" y="1447800"/>
            <a:ext cx="5326944" cy="5029200"/>
          </a:xfrm>
        </p:spPr>
        <p:txBody>
          <a:bodyPr>
            <a:normAutofit/>
          </a:bodyPr>
          <a:lstStyle/>
          <a:p>
            <a:r>
              <a:rPr lang="en-US" dirty="0" smtClean="0"/>
              <a:t>A point and click platform:</a:t>
            </a:r>
          </a:p>
          <a:p>
            <a:pPr lvl="1"/>
            <a:r>
              <a:rPr lang="en-US" dirty="0" smtClean="0"/>
              <a:t>Audience: non-programmers</a:t>
            </a:r>
          </a:p>
          <a:p>
            <a:r>
              <a:rPr lang="en-US" dirty="0" smtClean="0"/>
              <a:t>Basic analysis functionality </a:t>
            </a:r>
          </a:p>
          <a:p>
            <a:pPr lvl="1"/>
            <a:r>
              <a:rPr lang="en-US" dirty="0" smtClean="0"/>
              <a:t>Per pixel math (~ESRI’s raster calculator), </a:t>
            </a:r>
          </a:p>
          <a:p>
            <a:pPr lvl="1"/>
            <a:r>
              <a:rPr lang="en-US" dirty="0" smtClean="0"/>
              <a:t>Neighborhood algorithms,</a:t>
            </a:r>
          </a:p>
          <a:p>
            <a:pPr lvl="1"/>
            <a:r>
              <a:rPr lang="en-US" dirty="0" smtClean="0"/>
              <a:t>Terrain algorithms, </a:t>
            </a:r>
            <a:r>
              <a:rPr lang="en-US" dirty="0" err="1" smtClean="0"/>
              <a:t>etc</a:t>
            </a:r>
            <a:endParaRPr lang="en-US" dirty="0" smtClean="0"/>
          </a:p>
          <a:p>
            <a:r>
              <a:rPr lang="en-US" dirty="0" smtClean="0"/>
              <a:t>Save and share workspace</a:t>
            </a:r>
          </a:p>
          <a:p>
            <a:r>
              <a:rPr lang="en-US" dirty="0" smtClean="0"/>
              <a:t>Explore and export data</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629" r="79267" b="16171"/>
          <a:stretch/>
        </p:blipFill>
        <p:spPr bwMode="auto">
          <a:xfrm>
            <a:off x="5784144" y="1458787"/>
            <a:ext cx="3283656" cy="5094413"/>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542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Explorer Platform</a:t>
            </a:r>
            <a:endParaRPr lang="en-US" dirty="0"/>
          </a:p>
        </p:txBody>
      </p:sp>
      <p:sp>
        <p:nvSpPr>
          <p:cNvPr id="3" name="Content Placeholder 2"/>
          <p:cNvSpPr>
            <a:spLocks noGrp="1"/>
          </p:cNvSpPr>
          <p:nvPr>
            <p:ph idx="1"/>
          </p:nvPr>
        </p:nvSpPr>
        <p:spPr>
          <a:xfrm>
            <a:off x="457200" y="1447800"/>
            <a:ext cx="5326944" cy="5029200"/>
          </a:xfrm>
        </p:spPr>
        <p:txBody>
          <a:bodyPr>
            <a:normAutofit/>
          </a:bodyPr>
          <a:lstStyle/>
          <a:p>
            <a:pPr marL="0" indent="0">
              <a:buNone/>
            </a:pPr>
            <a:r>
              <a:rPr lang="en-US" dirty="0" smtClean="0"/>
              <a:t>Cons:</a:t>
            </a:r>
          </a:p>
          <a:p>
            <a:r>
              <a:rPr lang="en-US" dirty="0" smtClean="0"/>
              <a:t>Limited analysis power: </a:t>
            </a:r>
          </a:p>
          <a:p>
            <a:pPr lvl="1"/>
            <a:r>
              <a:rPr lang="en-US" dirty="0" smtClean="0"/>
              <a:t>subset of tools</a:t>
            </a:r>
          </a:p>
          <a:p>
            <a:endParaRPr lang="en-US" dirty="0" smtClean="0"/>
          </a:p>
          <a:p>
            <a:pPr lvl="1"/>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629" r="79267" b="16171"/>
          <a:stretch/>
        </p:blipFill>
        <p:spPr bwMode="auto">
          <a:xfrm>
            <a:off x="5784144" y="1458787"/>
            <a:ext cx="3283656" cy="5094413"/>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16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Editor</a:t>
            </a:r>
            <a:endParaRPr lang="en-US" dirty="0"/>
          </a:p>
        </p:txBody>
      </p:sp>
      <p:sp>
        <p:nvSpPr>
          <p:cNvPr id="3" name="Content Placeholder 2"/>
          <p:cNvSpPr>
            <a:spLocks noGrp="1"/>
          </p:cNvSpPr>
          <p:nvPr>
            <p:ph idx="1"/>
          </p:nvPr>
        </p:nvSpPr>
        <p:spPr>
          <a:xfrm>
            <a:off x="457200" y="1295400"/>
            <a:ext cx="8229600" cy="5029200"/>
          </a:xfrm>
        </p:spPr>
        <p:txBody>
          <a:bodyPr/>
          <a:lstStyle/>
          <a:p>
            <a:pPr marL="457200" indent="-457200"/>
            <a:r>
              <a:rPr lang="en-US" dirty="0">
                <a:solidFill>
                  <a:schemeClr val="tx1">
                    <a:lumMod val="85000"/>
                    <a:lumOff val="15000"/>
                  </a:schemeClr>
                </a:solidFill>
              </a:rPr>
              <a:t>What is it?</a:t>
            </a:r>
          </a:p>
          <a:p>
            <a:pPr marL="731520" lvl="1" indent="-457200"/>
            <a:r>
              <a:rPr lang="en-US" dirty="0">
                <a:solidFill>
                  <a:schemeClr val="tx1">
                    <a:lumMod val="85000"/>
                    <a:lumOff val="15000"/>
                  </a:schemeClr>
                </a:solidFill>
              </a:rPr>
              <a:t>Web based IDE for the Earth </a:t>
            </a:r>
            <a:r>
              <a:rPr lang="en-US" dirty="0" smtClean="0">
                <a:solidFill>
                  <a:schemeClr val="tx1">
                    <a:lumMod val="85000"/>
                    <a:lumOff val="15000"/>
                  </a:schemeClr>
                </a:solidFill>
              </a:rPr>
              <a:t>Engine API</a:t>
            </a:r>
            <a:endParaRPr lang="en-US" dirty="0">
              <a:solidFill>
                <a:schemeClr val="tx1">
                  <a:lumMod val="85000"/>
                  <a:lumOff val="15000"/>
                </a:schemeClr>
              </a:solidFill>
            </a:endParaRPr>
          </a:p>
          <a:p>
            <a:pPr marL="731520" lvl="1" indent="-457200"/>
            <a:r>
              <a:rPr lang="en-US" dirty="0" smtClean="0">
                <a:solidFill>
                  <a:schemeClr val="tx1">
                    <a:lumMod val="85000"/>
                    <a:lumOff val="15000"/>
                  </a:schemeClr>
                </a:solidFill>
              </a:rPr>
              <a:t>Access many </a:t>
            </a:r>
            <a:r>
              <a:rPr lang="en-US" dirty="0">
                <a:solidFill>
                  <a:schemeClr val="tx1">
                    <a:lumMod val="85000"/>
                    <a:lumOff val="15000"/>
                  </a:schemeClr>
                </a:solidFill>
              </a:rPr>
              <a:t>pre-made geospatial </a:t>
            </a:r>
            <a:r>
              <a:rPr lang="en-US" dirty="0" smtClean="0">
                <a:solidFill>
                  <a:schemeClr val="tx1">
                    <a:lumMod val="85000"/>
                    <a:lumOff val="15000"/>
                  </a:schemeClr>
                </a:solidFill>
              </a:rPr>
              <a:t>tools </a:t>
            </a:r>
          </a:p>
          <a:p>
            <a:pPr marL="1005840" lvl="2" indent="-457200"/>
            <a:r>
              <a:rPr lang="en-US" dirty="0">
                <a:solidFill>
                  <a:schemeClr val="tx1">
                    <a:lumMod val="85000"/>
                    <a:lumOff val="15000"/>
                  </a:schemeClr>
                </a:solidFill>
              </a:rPr>
              <a:t>JavaScript </a:t>
            </a:r>
            <a:endParaRPr lang="en-US" dirty="0" smtClean="0">
              <a:solidFill>
                <a:schemeClr val="tx1">
                  <a:lumMod val="85000"/>
                  <a:lumOff val="15000"/>
                </a:schemeClr>
              </a:solidFill>
            </a:endParaRPr>
          </a:p>
          <a:p>
            <a:pPr marL="1005840" lvl="2" indent="-457200"/>
            <a:r>
              <a:rPr lang="en-US" dirty="0" smtClean="0">
                <a:solidFill>
                  <a:schemeClr val="tx1">
                    <a:lumMod val="85000"/>
                    <a:lumOff val="15000"/>
                  </a:schemeClr>
                </a:solidFill>
              </a:rPr>
              <a:t>Python  </a:t>
            </a:r>
            <a:endParaRPr lang="en-US" dirty="0">
              <a:solidFill>
                <a:schemeClr val="tx1">
                  <a:lumMod val="85000"/>
                  <a:lumOff val="15000"/>
                </a:schemeClr>
              </a:solidFill>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23393"/>
          <a:stretch/>
        </p:blipFill>
        <p:spPr bwMode="auto">
          <a:xfrm>
            <a:off x="1250830" y="4059544"/>
            <a:ext cx="6642339" cy="226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866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arthengine.google.com/static/images/annotated_playg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9144000" cy="5238750"/>
          </a:xfrm>
          <a:prstGeom prst="rect">
            <a:avLst/>
          </a:prstGeom>
          <a:noFill/>
        </p:spPr>
      </p:pic>
      <p:sp>
        <p:nvSpPr>
          <p:cNvPr id="2" name="Title 1"/>
          <p:cNvSpPr>
            <a:spLocks noGrp="1"/>
          </p:cNvSpPr>
          <p:nvPr>
            <p:ph type="title"/>
          </p:nvPr>
        </p:nvSpPr>
        <p:spPr/>
        <p:txBody>
          <a:bodyPr/>
          <a:lstStyle/>
          <a:p>
            <a:r>
              <a:rPr lang="en-US" dirty="0" smtClean="0"/>
              <a:t>Code Editor Interface</a:t>
            </a:r>
            <a:endParaRPr lang="en-US" dirty="0"/>
          </a:p>
        </p:txBody>
      </p:sp>
    </p:spTree>
    <p:extLst>
      <p:ext uri="{BB962C8B-B14F-4D97-AF65-F5344CB8AC3E}">
        <p14:creationId xmlns:p14="http://schemas.microsoft.com/office/powerpoint/2010/main" val="3419021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Process</a:t>
            </a:r>
            <a:endParaRPr lang="en-US" dirty="0"/>
          </a:p>
        </p:txBody>
      </p:sp>
      <p:sp>
        <p:nvSpPr>
          <p:cNvPr id="3" name="Content Placeholder 2"/>
          <p:cNvSpPr>
            <a:spLocks noGrp="1"/>
          </p:cNvSpPr>
          <p:nvPr>
            <p:ph idx="1"/>
          </p:nvPr>
        </p:nvSpPr>
        <p:spPr/>
        <p:txBody>
          <a:bodyPr>
            <a:normAutofit fontScale="92500"/>
          </a:bodyPr>
          <a:lstStyle/>
          <a:p>
            <a:pPr lvl="0"/>
            <a:r>
              <a:rPr lang="en-US" dirty="0"/>
              <a:t>Sign up for an Evaluator account: </a:t>
            </a:r>
          </a:p>
          <a:p>
            <a:pPr lvl="1"/>
            <a:r>
              <a:rPr lang="en-US" dirty="0" smtClean="0"/>
              <a:t>Register </a:t>
            </a:r>
            <a:r>
              <a:rPr lang="en-US" dirty="0"/>
              <a:t>here: </a:t>
            </a:r>
            <a:r>
              <a:rPr lang="en-US" u="sng" dirty="0">
                <a:hlinkClick r:id="rId3"/>
              </a:rPr>
              <a:t>https://earthengine.google.com/signup/</a:t>
            </a:r>
            <a:r>
              <a:rPr lang="en-US" dirty="0"/>
              <a:t> </a:t>
            </a:r>
          </a:p>
          <a:p>
            <a:pPr lvl="1">
              <a:lnSpc>
                <a:spcPct val="150000"/>
              </a:lnSpc>
            </a:pPr>
            <a:r>
              <a:rPr lang="en-US" dirty="0" smtClean="0"/>
              <a:t>It may </a:t>
            </a:r>
            <a:r>
              <a:rPr lang="en-US" dirty="0"/>
              <a:t>take up to one week to be granted access </a:t>
            </a:r>
            <a:endParaRPr lang="en-US" dirty="0" smtClean="0"/>
          </a:p>
          <a:p>
            <a:pPr>
              <a:lnSpc>
                <a:spcPct val="150000"/>
              </a:lnSpc>
            </a:pPr>
            <a:r>
              <a:rPr lang="en-US" dirty="0" smtClean="0"/>
              <a:t>If you don’t have access to the developers forum, sign up here:</a:t>
            </a:r>
          </a:p>
          <a:p>
            <a:pPr lvl="1">
              <a:lnSpc>
                <a:spcPct val="150000"/>
              </a:lnSpc>
            </a:pPr>
            <a:r>
              <a:rPr lang="en-US" u="sng" dirty="0">
                <a:hlinkClick r:id="rId4"/>
              </a:rPr>
              <a:t>https://groups.google.com/forum/#!forum/google-earth-engine-developers</a:t>
            </a:r>
            <a:r>
              <a:rPr lang="en-US" dirty="0"/>
              <a:t>. </a:t>
            </a:r>
          </a:p>
        </p:txBody>
      </p:sp>
    </p:spTree>
    <p:extLst>
      <p:ext uri="{BB962C8B-B14F-4D97-AF65-F5344CB8AC3E}">
        <p14:creationId xmlns:p14="http://schemas.microsoft.com/office/powerpoint/2010/main" val="160208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Today:</a:t>
            </a:r>
            <a:endParaRPr lang="en-US" dirty="0"/>
          </a:p>
        </p:txBody>
      </p:sp>
      <p:sp>
        <p:nvSpPr>
          <p:cNvPr id="3" name="Content Placeholder 2"/>
          <p:cNvSpPr>
            <a:spLocks noGrp="1"/>
          </p:cNvSpPr>
          <p:nvPr>
            <p:ph idx="1"/>
          </p:nvPr>
        </p:nvSpPr>
        <p:spPr/>
        <p:txBody>
          <a:bodyPr>
            <a:normAutofit/>
          </a:bodyPr>
          <a:lstStyle/>
          <a:p>
            <a:r>
              <a:rPr lang="en-US" b="1" dirty="0"/>
              <a:t>10:00 – 11:15:</a:t>
            </a:r>
            <a:r>
              <a:rPr lang="en-US" dirty="0"/>
              <a:t> </a:t>
            </a:r>
            <a:r>
              <a:rPr lang="en-US" dirty="0" smtClean="0"/>
              <a:t>Earth </a:t>
            </a:r>
            <a:r>
              <a:rPr lang="en-US" dirty="0"/>
              <a:t>Engine Overview &amp; </a:t>
            </a:r>
            <a:r>
              <a:rPr lang="en-US" dirty="0" smtClean="0"/>
              <a:t>Common Objects (</a:t>
            </a:r>
            <a:r>
              <a:rPr lang="en-US" dirty="0" err="1"/>
              <a:t>ppt</a:t>
            </a:r>
            <a:r>
              <a:rPr lang="en-US" dirty="0"/>
              <a:t> and demo)</a:t>
            </a:r>
          </a:p>
          <a:p>
            <a:r>
              <a:rPr lang="en-US" b="1" dirty="0"/>
              <a:t>11:15 – </a:t>
            </a:r>
            <a:r>
              <a:rPr lang="en-US" b="1" dirty="0" smtClean="0"/>
              <a:t>1:00</a:t>
            </a:r>
            <a:r>
              <a:rPr lang="en-US" b="1" dirty="0"/>
              <a:t>: BREAK</a:t>
            </a:r>
            <a:r>
              <a:rPr lang="en-US" dirty="0"/>
              <a:t> – Exercise 1 &amp; </a:t>
            </a:r>
            <a:r>
              <a:rPr lang="en-US" dirty="0" smtClean="0"/>
              <a:t>2</a:t>
            </a:r>
            <a:endParaRPr lang="en-US" dirty="0"/>
          </a:p>
          <a:p>
            <a:r>
              <a:rPr lang="en-US" b="1" dirty="0" smtClean="0"/>
              <a:t>1:00 </a:t>
            </a:r>
            <a:r>
              <a:rPr lang="en-US" b="1" dirty="0"/>
              <a:t>– </a:t>
            </a:r>
            <a:r>
              <a:rPr lang="en-US" b="1" dirty="0" smtClean="0"/>
              <a:t>1:30</a:t>
            </a:r>
            <a:r>
              <a:rPr lang="en-US" b="1" dirty="0"/>
              <a:t>:</a:t>
            </a:r>
            <a:r>
              <a:rPr lang="en-US" dirty="0"/>
              <a:t> </a:t>
            </a:r>
            <a:r>
              <a:rPr lang="en-US" dirty="0" smtClean="0"/>
              <a:t>Cloud masking </a:t>
            </a:r>
            <a:r>
              <a:rPr lang="en-US" dirty="0"/>
              <a:t>and </a:t>
            </a:r>
            <a:r>
              <a:rPr lang="en-US" dirty="0" smtClean="0"/>
              <a:t>the </a:t>
            </a:r>
            <a:r>
              <a:rPr lang="en-US" dirty="0"/>
              <a:t>RAVG case </a:t>
            </a:r>
            <a:r>
              <a:rPr lang="en-US" dirty="0" smtClean="0"/>
              <a:t>study </a:t>
            </a:r>
            <a:r>
              <a:rPr lang="en-US" dirty="0"/>
              <a:t>(</a:t>
            </a:r>
            <a:r>
              <a:rPr lang="en-US" dirty="0" err="1"/>
              <a:t>ppt</a:t>
            </a:r>
            <a:r>
              <a:rPr lang="en-US" dirty="0"/>
              <a:t> and demo)</a:t>
            </a:r>
          </a:p>
          <a:p>
            <a:r>
              <a:rPr lang="en-US" b="1" dirty="0" smtClean="0"/>
              <a:t>1:30 </a:t>
            </a:r>
            <a:r>
              <a:rPr lang="en-US" b="1" dirty="0"/>
              <a:t>– 3:50: BREAK</a:t>
            </a:r>
            <a:r>
              <a:rPr lang="en-US" dirty="0"/>
              <a:t> –Exercise 3 &amp; 4</a:t>
            </a:r>
          </a:p>
          <a:p>
            <a:r>
              <a:rPr lang="en-US" b="1" dirty="0"/>
              <a:t>3:50 – 4:00:</a:t>
            </a:r>
            <a:r>
              <a:rPr lang="en-US" dirty="0"/>
              <a:t> </a:t>
            </a:r>
            <a:r>
              <a:rPr lang="en-US" dirty="0" smtClean="0"/>
              <a:t>Wrap-up </a:t>
            </a:r>
            <a:r>
              <a:rPr lang="en-US" dirty="0"/>
              <a:t>and </a:t>
            </a:r>
            <a:r>
              <a:rPr lang="en-US" dirty="0" smtClean="0"/>
              <a:t>Discussion</a:t>
            </a:r>
            <a:endParaRPr lang="en-US" dirty="0"/>
          </a:p>
        </p:txBody>
      </p:sp>
    </p:spTree>
    <p:extLst>
      <p:ext uri="{BB962C8B-B14F-4D97-AF65-F5344CB8AC3E}">
        <p14:creationId xmlns:p14="http://schemas.microsoft.com/office/powerpoint/2010/main" val="2986522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Code Editor Benefits</a:t>
            </a:r>
            <a:endParaRPr lang="en-US" dirty="0"/>
          </a:p>
        </p:txBody>
      </p:sp>
      <p:sp>
        <p:nvSpPr>
          <p:cNvPr id="3" name="Content Placeholder 2"/>
          <p:cNvSpPr>
            <a:spLocks noGrp="1"/>
          </p:cNvSpPr>
          <p:nvPr>
            <p:ph idx="1"/>
          </p:nvPr>
        </p:nvSpPr>
        <p:spPr/>
        <p:txBody>
          <a:bodyPr/>
          <a:lstStyle/>
          <a:p>
            <a:pPr marL="457200" indent="-457200">
              <a:lnSpc>
                <a:spcPct val="150000"/>
              </a:lnSpc>
            </a:pPr>
            <a:r>
              <a:rPr lang="en-US" dirty="0">
                <a:solidFill>
                  <a:schemeClr val="tx1">
                    <a:lumMod val="85000"/>
                    <a:lumOff val="15000"/>
                  </a:schemeClr>
                </a:solidFill>
              </a:rPr>
              <a:t>Allows user to create extremely complex workflows </a:t>
            </a:r>
            <a:r>
              <a:rPr lang="en-US" dirty="0" smtClean="0">
                <a:solidFill>
                  <a:schemeClr val="tx1">
                    <a:lumMod val="85000"/>
                    <a:lumOff val="15000"/>
                  </a:schemeClr>
                </a:solidFill>
              </a:rPr>
              <a:t>(batch tasks) using </a:t>
            </a:r>
          </a:p>
          <a:p>
            <a:pPr marL="731520" lvl="1" indent="-457200">
              <a:lnSpc>
                <a:spcPct val="150000"/>
              </a:lnSpc>
            </a:pPr>
            <a:r>
              <a:rPr lang="en-US" dirty="0" smtClean="0">
                <a:solidFill>
                  <a:schemeClr val="tx1">
                    <a:lumMod val="85000"/>
                    <a:lumOff val="15000"/>
                  </a:schemeClr>
                </a:solidFill>
              </a:rPr>
              <a:t>any </a:t>
            </a:r>
            <a:r>
              <a:rPr lang="en-US" dirty="0">
                <a:solidFill>
                  <a:schemeClr val="tx1">
                    <a:lumMod val="85000"/>
                    <a:lumOff val="15000"/>
                  </a:schemeClr>
                </a:solidFill>
              </a:rPr>
              <a:t>data in Earth </a:t>
            </a:r>
            <a:r>
              <a:rPr lang="en-US" dirty="0" smtClean="0">
                <a:solidFill>
                  <a:schemeClr val="tx1">
                    <a:lumMod val="85000"/>
                    <a:lumOff val="15000"/>
                  </a:schemeClr>
                </a:solidFill>
              </a:rPr>
              <a:t>Engine, and </a:t>
            </a:r>
          </a:p>
          <a:p>
            <a:pPr marL="731520" lvl="1" indent="-457200">
              <a:lnSpc>
                <a:spcPct val="150000"/>
              </a:lnSpc>
            </a:pPr>
            <a:r>
              <a:rPr lang="en-US" dirty="0" smtClean="0">
                <a:solidFill>
                  <a:schemeClr val="tx1">
                    <a:lumMod val="85000"/>
                    <a:lumOff val="15000"/>
                  </a:schemeClr>
                </a:solidFill>
              </a:rPr>
              <a:t>its extremely high speed computation engine</a:t>
            </a:r>
            <a:endParaRPr lang="en-US" dirty="0">
              <a:solidFill>
                <a:schemeClr val="tx1">
                  <a:lumMod val="85000"/>
                  <a:lumOff val="15000"/>
                </a:schemeClr>
              </a:solidFill>
            </a:endParaRPr>
          </a:p>
          <a:p>
            <a:pPr marL="457200" indent="-457200">
              <a:lnSpc>
                <a:spcPct val="150000"/>
              </a:lnSpc>
            </a:pPr>
            <a:r>
              <a:rPr lang="en-US" dirty="0">
                <a:solidFill>
                  <a:schemeClr val="tx1">
                    <a:lumMod val="85000"/>
                    <a:lumOff val="15000"/>
                  </a:schemeClr>
                </a:solidFill>
              </a:rPr>
              <a:t>Workflows can be shared easily between users</a:t>
            </a:r>
          </a:p>
          <a:p>
            <a:endParaRPr lang="en-US" dirty="0"/>
          </a:p>
        </p:txBody>
      </p:sp>
    </p:spTree>
    <p:extLst>
      <p:ext uri="{BB962C8B-B14F-4D97-AF65-F5344CB8AC3E}">
        <p14:creationId xmlns:p14="http://schemas.microsoft.com/office/powerpoint/2010/main" val="4092611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Code Editor Cons</a:t>
            </a:r>
            <a:endParaRPr lang="en-US" dirty="0"/>
          </a:p>
        </p:txBody>
      </p:sp>
      <p:sp>
        <p:nvSpPr>
          <p:cNvPr id="3" name="Content Placeholder 2"/>
          <p:cNvSpPr>
            <a:spLocks noGrp="1"/>
          </p:cNvSpPr>
          <p:nvPr>
            <p:ph idx="1"/>
          </p:nvPr>
        </p:nvSpPr>
        <p:spPr/>
        <p:txBody>
          <a:bodyPr/>
          <a:lstStyle/>
          <a:p>
            <a:pPr marL="457200" indent="-457200">
              <a:lnSpc>
                <a:spcPct val="150000"/>
              </a:lnSpc>
            </a:pPr>
            <a:r>
              <a:rPr lang="en-US" dirty="0" smtClean="0">
                <a:solidFill>
                  <a:schemeClr val="tx1">
                    <a:lumMod val="85000"/>
                    <a:lumOff val="15000"/>
                  </a:schemeClr>
                </a:solidFill>
              </a:rPr>
              <a:t>Requires programming knowledge</a:t>
            </a:r>
          </a:p>
          <a:p>
            <a:pPr marL="457200" indent="-457200">
              <a:lnSpc>
                <a:spcPct val="150000"/>
              </a:lnSpc>
            </a:pPr>
            <a:r>
              <a:rPr lang="en-US" dirty="0" smtClean="0">
                <a:solidFill>
                  <a:schemeClr val="tx1">
                    <a:lumMod val="85000"/>
                    <a:lumOff val="15000"/>
                  </a:schemeClr>
                </a:solidFill>
              </a:rPr>
              <a:t>Need to learn how to use GEE </a:t>
            </a:r>
            <a:r>
              <a:rPr lang="en-US" dirty="0" smtClean="0">
                <a:solidFill>
                  <a:schemeClr val="tx1">
                    <a:lumMod val="85000"/>
                    <a:lumOff val="15000"/>
                  </a:schemeClr>
                </a:solidFill>
              </a:rPr>
              <a:t>classes and </a:t>
            </a:r>
            <a:r>
              <a:rPr lang="en-US" dirty="0" smtClean="0">
                <a:solidFill>
                  <a:schemeClr val="tx1">
                    <a:lumMod val="85000"/>
                    <a:lumOff val="15000"/>
                  </a:schemeClr>
                </a:solidFill>
              </a:rPr>
              <a:t>methods</a:t>
            </a:r>
          </a:p>
          <a:p>
            <a:pPr marL="457200" indent="-457200">
              <a:lnSpc>
                <a:spcPct val="150000"/>
              </a:lnSpc>
            </a:pPr>
            <a:endParaRPr lang="en-US" dirty="0"/>
          </a:p>
        </p:txBody>
      </p:sp>
    </p:spTree>
    <p:extLst>
      <p:ext uri="{BB962C8B-B14F-4D97-AF65-F5344CB8AC3E}">
        <p14:creationId xmlns:p14="http://schemas.microsoft.com/office/powerpoint/2010/main" val="3232933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Classes</a:t>
            </a:r>
            <a:endParaRPr lang="en-US" dirty="0"/>
          </a:p>
        </p:txBody>
      </p:sp>
      <p:sp>
        <p:nvSpPr>
          <p:cNvPr id="3" name="Content Placeholder 2"/>
          <p:cNvSpPr>
            <a:spLocks noGrp="1"/>
          </p:cNvSpPr>
          <p:nvPr>
            <p:ph idx="1"/>
          </p:nvPr>
        </p:nvSpPr>
        <p:spPr/>
        <p:txBody>
          <a:bodyPr/>
          <a:lstStyle/>
          <a:p>
            <a:r>
              <a:rPr lang="en-US" dirty="0" smtClean="0"/>
              <a:t>Images</a:t>
            </a:r>
          </a:p>
          <a:p>
            <a:r>
              <a:rPr lang="en-US" dirty="0" smtClean="0"/>
              <a:t>Image Collections</a:t>
            </a:r>
          </a:p>
          <a:p>
            <a:r>
              <a:rPr lang="en-US" dirty="0" smtClean="0"/>
              <a:t>Feature Collections</a:t>
            </a:r>
          </a:p>
          <a:p>
            <a:r>
              <a:rPr lang="en-US" smtClean="0"/>
              <a:t>Geometries</a:t>
            </a:r>
            <a:endParaRPr lang="en-US" dirty="0"/>
          </a:p>
        </p:txBody>
      </p:sp>
    </p:spTree>
    <p:extLst>
      <p:ext uri="{BB962C8B-B14F-4D97-AF65-F5344CB8AC3E}">
        <p14:creationId xmlns:p14="http://schemas.microsoft.com/office/powerpoint/2010/main" val="1563764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for Demo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4195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377687"/>
            <a:ext cx="8229600" cy="990600"/>
          </a:xfrm>
        </p:spPr>
        <p:txBody>
          <a:bodyPr/>
          <a:lstStyle/>
          <a:p>
            <a:r>
              <a:rPr lang="en-US"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6137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smtClean="0"/>
              <a:t>Tips: Different Levels </a:t>
            </a:r>
            <a:r>
              <a:rPr lang="en-US" dirty="0"/>
              <a:t>of </a:t>
            </a:r>
            <a:r>
              <a:rPr lang="en-US" dirty="0" smtClean="0"/>
              <a:t>Programming Experience</a:t>
            </a:r>
            <a:endParaRPr lang="en-US" dirty="0"/>
          </a:p>
        </p:txBody>
      </p:sp>
      <p:sp>
        <p:nvSpPr>
          <p:cNvPr id="3" name="Content Placeholder 2"/>
          <p:cNvSpPr>
            <a:spLocks noGrp="1"/>
          </p:cNvSpPr>
          <p:nvPr>
            <p:ph idx="1"/>
          </p:nvPr>
        </p:nvSpPr>
        <p:spPr>
          <a:xfrm>
            <a:off x="457200" y="1828800"/>
            <a:ext cx="8229600" cy="5029200"/>
          </a:xfrm>
        </p:spPr>
        <p:txBody>
          <a:bodyPr/>
          <a:lstStyle/>
          <a:p>
            <a:r>
              <a:rPr lang="en-US" dirty="0" smtClean="0"/>
              <a:t>Material Goal: work with a diversity of skill levels</a:t>
            </a:r>
          </a:p>
          <a:p>
            <a:pPr lvl="1"/>
            <a:r>
              <a:rPr lang="en-US" dirty="0" smtClean="0"/>
              <a:t>Beginner coder: take it slow… might not finish all the exercises</a:t>
            </a:r>
          </a:p>
          <a:p>
            <a:pPr lvl="1"/>
            <a:r>
              <a:rPr lang="en-US" dirty="0" smtClean="0"/>
              <a:t>Advanced coder: can move quickly through pieces that you are already comfortable with and begin applying it to your own projects.</a:t>
            </a:r>
            <a:endParaRPr lang="en-US" dirty="0"/>
          </a:p>
        </p:txBody>
      </p:sp>
    </p:spTree>
    <p:extLst>
      <p:ext uri="{BB962C8B-B14F-4D97-AF65-F5344CB8AC3E}">
        <p14:creationId xmlns:p14="http://schemas.microsoft.com/office/powerpoint/2010/main" val="330169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Engine Overview</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3500" dirty="0">
                <a:solidFill>
                  <a:schemeClr val="tx1">
                    <a:lumMod val="75000"/>
                    <a:lumOff val="25000"/>
                  </a:schemeClr>
                </a:solidFill>
              </a:rPr>
              <a:t>What is Google Earth Engine</a:t>
            </a:r>
            <a:r>
              <a:rPr lang="en-US" sz="3500" dirty="0" smtClean="0">
                <a:solidFill>
                  <a:schemeClr val="tx1">
                    <a:lumMod val="75000"/>
                    <a:lumOff val="25000"/>
                  </a:schemeClr>
                </a:solidFill>
              </a:rPr>
              <a:t>?</a:t>
            </a:r>
          </a:p>
          <a:p>
            <a:pPr>
              <a:lnSpc>
                <a:spcPct val="150000"/>
              </a:lnSpc>
            </a:pPr>
            <a:r>
              <a:rPr lang="en-US" sz="3500" dirty="0" smtClean="0">
                <a:solidFill>
                  <a:schemeClr val="tx1">
                    <a:lumMod val="75000"/>
                    <a:lumOff val="25000"/>
                  </a:schemeClr>
                </a:solidFill>
              </a:rPr>
              <a:t>Example Applications</a:t>
            </a:r>
          </a:p>
          <a:p>
            <a:pPr>
              <a:lnSpc>
                <a:spcPct val="150000"/>
              </a:lnSpc>
            </a:pPr>
            <a:r>
              <a:rPr lang="en-US" sz="3500" dirty="0" smtClean="0">
                <a:solidFill>
                  <a:schemeClr val="tx1">
                    <a:lumMod val="75000"/>
                    <a:lumOff val="25000"/>
                  </a:schemeClr>
                </a:solidFill>
              </a:rPr>
              <a:t> Two </a:t>
            </a:r>
            <a:r>
              <a:rPr lang="en-US" sz="3500" dirty="0">
                <a:solidFill>
                  <a:schemeClr val="tx1">
                    <a:lumMod val="75000"/>
                    <a:lumOff val="25000"/>
                  </a:schemeClr>
                </a:solidFill>
              </a:rPr>
              <a:t>Platforms: </a:t>
            </a:r>
          </a:p>
          <a:p>
            <a:pPr lvl="1">
              <a:lnSpc>
                <a:spcPct val="150000"/>
              </a:lnSpc>
            </a:pPr>
            <a:r>
              <a:rPr lang="en-US" sz="3100" dirty="0">
                <a:solidFill>
                  <a:schemeClr val="tx1">
                    <a:lumMod val="75000"/>
                    <a:lumOff val="25000"/>
                  </a:schemeClr>
                </a:solidFill>
              </a:rPr>
              <a:t>Code Editor </a:t>
            </a:r>
          </a:p>
          <a:p>
            <a:pPr lvl="1">
              <a:lnSpc>
                <a:spcPct val="150000"/>
              </a:lnSpc>
            </a:pPr>
            <a:r>
              <a:rPr lang="en-US" sz="3100" dirty="0" smtClean="0">
                <a:solidFill>
                  <a:schemeClr val="tx1">
                    <a:lumMod val="75000"/>
                    <a:lumOff val="25000"/>
                  </a:schemeClr>
                </a:solidFill>
              </a:rPr>
              <a:t>Explorer</a:t>
            </a:r>
          </a:p>
          <a:p>
            <a:pPr>
              <a:lnSpc>
                <a:spcPct val="150000"/>
              </a:lnSpc>
            </a:pPr>
            <a:r>
              <a:rPr lang="en-US" sz="3500" dirty="0" smtClean="0">
                <a:solidFill>
                  <a:schemeClr val="tx1">
                    <a:lumMod val="75000"/>
                    <a:lumOff val="25000"/>
                  </a:schemeClr>
                </a:solidFill>
              </a:rPr>
              <a:t>Demo</a:t>
            </a:r>
            <a:endParaRPr lang="en-US" sz="3500" dirty="0">
              <a:solidFill>
                <a:schemeClr val="tx1">
                  <a:lumMod val="75000"/>
                  <a:lumOff val="25000"/>
                </a:schemeClr>
              </a:solidFill>
            </a:endParaRPr>
          </a:p>
        </p:txBody>
      </p:sp>
      <p:pic>
        <p:nvPicPr>
          <p:cNvPr id="4" name="Picture 3"/>
          <p:cNvPicPr/>
          <p:nvPr/>
        </p:nvPicPr>
        <p:blipFill rotWithShape="1">
          <a:blip r:embed="rId3"/>
          <a:srcRect l="29163" t="29112" r="28814" b="25717"/>
          <a:stretch/>
        </p:blipFill>
        <p:spPr>
          <a:xfrm>
            <a:off x="5832676" y="3733800"/>
            <a:ext cx="2854124" cy="2624620"/>
          </a:xfrm>
          <a:prstGeom prst="rect">
            <a:avLst/>
          </a:prstGeom>
        </p:spPr>
      </p:pic>
    </p:spTree>
    <p:extLst>
      <p:ext uri="{BB962C8B-B14F-4D97-AF65-F5344CB8AC3E}">
        <p14:creationId xmlns:p14="http://schemas.microsoft.com/office/powerpoint/2010/main" val="105001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Earth Engine?</a:t>
            </a:r>
            <a:endParaRPr lang="en-US" dirty="0"/>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eriod"/>
            </a:pPr>
            <a:r>
              <a:rPr lang="en-US" dirty="0" smtClean="0"/>
              <a:t>A </a:t>
            </a:r>
            <a:r>
              <a:rPr lang="en-US" dirty="0"/>
              <a:t>cloud-based geospatial processing platform for executing large-scale environmental data analysis. </a:t>
            </a:r>
            <a:endParaRPr lang="en-US" dirty="0" smtClean="0"/>
          </a:p>
          <a:p>
            <a:pPr marL="514350" indent="-514350">
              <a:lnSpc>
                <a:spcPct val="150000"/>
              </a:lnSpc>
              <a:buFont typeface="+mj-lt"/>
              <a:buAutoNum type="arabicPeriod"/>
            </a:pPr>
            <a:r>
              <a:rPr lang="en-US" dirty="0" smtClean="0"/>
              <a:t>Remote Sensing Archive:</a:t>
            </a:r>
          </a:p>
          <a:p>
            <a:pPr lvl="1">
              <a:lnSpc>
                <a:spcPct val="150000"/>
              </a:lnSpc>
            </a:pPr>
            <a:r>
              <a:rPr lang="en-US" dirty="0" smtClean="0"/>
              <a:t>Petabytes of data in one </a:t>
            </a:r>
            <a:br>
              <a:rPr lang="en-US" dirty="0" smtClean="0"/>
            </a:br>
            <a:r>
              <a:rPr lang="en-US" dirty="0" smtClean="0"/>
              <a:t>location</a:t>
            </a:r>
          </a:p>
        </p:txBody>
      </p:sp>
      <p:pic>
        <p:nvPicPr>
          <p:cNvPr id="6" name="Shape 346"/>
          <p:cNvPicPr preferRelativeResize="0">
            <a:picLocks noChangeAspect="1"/>
          </p:cNvPicPr>
          <p:nvPr/>
        </p:nvPicPr>
        <p:blipFill>
          <a:blip r:embed="rId3">
            <a:alphaModFix/>
          </a:blip>
          <a:stretch>
            <a:fillRect/>
          </a:stretch>
        </p:blipFill>
        <p:spPr>
          <a:xfrm>
            <a:off x="5353502" y="4367338"/>
            <a:ext cx="3770834" cy="2490662"/>
          </a:xfrm>
          <a:prstGeom prst="rect">
            <a:avLst/>
          </a:prstGeom>
          <a:noFill/>
          <a:ln>
            <a:noFill/>
          </a:ln>
        </p:spPr>
      </p:pic>
      <p:sp>
        <p:nvSpPr>
          <p:cNvPr id="7" name="TextBox 5"/>
          <p:cNvSpPr txBox="1"/>
          <p:nvPr/>
        </p:nvSpPr>
        <p:spPr>
          <a:xfrm>
            <a:off x="4594860" y="4114800"/>
            <a:ext cx="432054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Photo courtesy of Google Earth Outreach</a:t>
            </a:r>
            <a:endParaRPr lang="en-US" sz="1200" dirty="0"/>
          </a:p>
        </p:txBody>
      </p:sp>
    </p:spTree>
    <p:extLst>
      <p:ext uri="{BB962C8B-B14F-4D97-AF65-F5344CB8AC3E}">
        <p14:creationId xmlns:p14="http://schemas.microsoft.com/office/powerpoint/2010/main" val="372686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smtClean="0"/>
              <a:t>What it’s not …</a:t>
            </a:r>
            <a:endParaRPr lang="en-US" u="none"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62"/>
          <a:stretch/>
        </p:blipFill>
        <p:spPr>
          <a:xfrm>
            <a:off x="1296417" y="1676400"/>
            <a:ext cx="6551165" cy="4038600"/>
          </a:xfrm>
          <a:prstGeom prst="rect">
            <a:avLst/>
          </a:prstGeom>
        </p:spPr>
      </p:pic>
    </p:spTree>
    <p:extLst>
      <p:ext uri="{BB962C8B-B14F-4D97-AF65-F5344CB8AC3E}">
        <p14:creationId xmlns:p14="http://schemas.microsoft.com/office/powerpoint/2010/main" val="4026178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such a powerful </a:t>
            </a:r>
            <a:br>
              <a:rPr lang="en-US" dirty="0" smtClean="0"/>
            </a:br>
            <a:r>
              <a:rPr lang="en-US" dirty="0" smtClean="0"/>
              <a:t>image analysis software?</a:t>
            </a:r>
            <a:endParaRPr lang="en-US" dirty="0"/>
          </a:p>
        </p:txBody>
      </p:sp>
      <p:sp>
        <p:nvSpPr>
          <p:cNvPr id="3" name="Content Placeholder 2"/>
          <p:cNvSpPr>
            <a:spLocks noGrp="1"/>
          </p:cNvSpPr>
          <p:nvPr>
            <p:ph idx="1"/>
          </p:nvPr>
        </p:nvSpPr>
        <p:spPr/>
        <p:txBody>
          <a:bodyPr>
            <a:normAutofit fontScale="92500" lnSpcReduction="20000"/>
          </a:bodyPr>
          <a:lstStyle/>
          <a:p>
            <a:pPr marL="560070" lvl="1" indent="-514350">
              <a:spcBef>
                <a:spcPts val="1000"/>
              </a:spcBef>
              <a:buFont typeface="+mj-lt"/>
              <a:buAutoNum type="arabicPeriod"/>
            </a:pPr>
            <a:r>
              <a:rPr lang="en-US" sz="3000" dirty="0"/>
              <a:t>Public data catalog: vast amounts of publicly available data (you don’t need to store data)</a:t>
            </a:r>
          </a:p>
          <a:p>
            <a:pPr marL="560070" lvl="1" indent="-514350">
              <a:spcBef>
                <a:spcPts val="1000"/>
              </a:spcBef>
              <a:buFont typeface="+mj-lt"/>
              <a:buAutoNum type="arabicPeriod"/>
            </a:pPr>
            <a:r>
              <a:rPr lang="en-US" sz="3000" dirty="0"/>
              <a:t>Processing power (computation engine): </a:t>
            </a:r>
          </a:p>
          <a:p>
            <a:pPr marL="834390" lvl="2" indent="-514350">
              <a:spcBef>
                <a:spcPts val="1000"/>
              </a:spcBef>
              <a:buFont typeface="+mj-lt"/>
              <a:buAutoNum type="arabicPeriod"/>
            </a:pPr>
            <a:r>
              <a:rPr lang="en-US" sz="2600" dirty="0"/>
              <a:t>Distributed computation power</a:t>
            </a:r>
          </a:p>
          <a:p>
            <a:pPr marL="834390" lvl="2" indent="-514350">
              <a:spcBef>
                <a:spcPts val="1000"/>
              </a:spcBef>
              <a:buFont typeface="+mj-lt"/>
              <a:buAutoNum type="arabicPeriod"/>
            </a:pPr>
            <a:r>
              <a:rPr lang="en-US" sz="2600" dirty="0"/>
              <a:t>Cloud processing (Google’s computer clusters)</a:t>
            </a:r>
          </a:p>
          <a:p>
            <a:pPr marL="834390" lvl="2" indent="-514350">
              <a:spcBef>
                <a:spcPts val="1000"/>
              </a:spcBef>
              <a:buFont typeface="+mj-lt"/>
              <a:buAutoNum type="arabicPeriod"/>
            </a:pPr>
            <a:r>
              <a:rPr lang="en-US" sz="2600" dirty="0"/>
              <a:t>Comprehensive toolset to analyze </a:t>
            </a:r>
            <a:r>
              <a:rPr lang="en-US" sz="2600" dirty="0" smtClean="0"/>
              <a:t>data: scientific </a:t>
            </a:r>
            <a:r>
              <a:rPr lang="en-US" sz="2600" dirty="0"/>
              <a:t>algorithms ready for use &amp; the building blocks to create your </a:t>
            </a:r>
            <a:r>
              <a:rPr lang="en-US" sz="2600" dirty="0" smtClean="0"/>
              <a:t>own</a:t>
            </a:r>
            <a:endParaRPr lang="en-US" sz="2600" dirty="0"/>
          </a:p>
          <a:p>
            <a:pPr marL="560070" lvl="1" indent="-514350">
              <a:spcBef>
                <a:spcPts val="1000"/>
              </a:spcBef>
              <a:buFont typeface="+mj-lt"/>
              <a:buAutoNum type="arabicPeriod"/>
            </a:pPr>
            <a:r>
              <a:rPr lang="en-US" sz="3000" dirty="0"/>
              <a:t>Interactive development platforms:</a:t>
            </a:r>
          </a:p>
          <a:p>
            <a:pPr marL="834390" lvl="2" indent="-514350">
              <a:spcBef>
                <a:spcPts val="1000"/>
              </a:spcBef>
              <a:buFont typeface="+mj-lt"/>
              <a:buAutoNum type="arabicPeriod"/>
            </a:pPr>
            <a:r>
              <a:rPr lang="en-US" sz="2600" dirty="0"/>
              <a:t>Explorer</a:t>
            </a:r>
          </a:p>
          <a:p>
            <a:pPr marL="834390" lvl="2" indent="-514350">
              <a:spcBef>
                <a:spcPts val="1000"/>
              </a:spcBef>
              <a:buFont typeface="+mj-lt"/>
              <a:buAutoNum type="arabicPeriod"/>
            </a:pPr>
            <a:r>
              <a:rPr lang="en-US" sz="2600" dirty="0"/>
              <a:t>Code Editor</a:t>
            </a:r>
          </a:p>
          <a:p>
            <a:pPr marL="560070" lvl="1" indent="-514350">
              <a:spcBef>
                <a:spcPts val="1000"/>
              </a:spcBef>
              <a:buFont typeface="+mj-lt"/>
              <a:buAutoNum type="arabicPeriod"/>
            </a:pPr>
            <a:r>
              <a:rPr lang="en-US" sz="3000" dirty="0"/>
              <a:t>Save and share work routines</a:t>
            </a:r>
          </a:p>
        </p:txBody>
      </p:sp>
    </p:spTree>
    <p:extLst>
      <p:ext uri="{BB962C8B-B14F-4D97-AF65-F5344CB8AC3E}">
        <p14:creationId xmlns:p14="http://schemas.microsoft.com/office/powerpoint/2010/main" val="3090315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Earth Engine Public Data Catalog</a:t>
            </a:r>
            <a:endParaRPr lang="en-US" dirty="0"/>
          </a:p>
        </p:txBody>
      </p:sp>
      <p:sp>
        <p:nvSpPr>
          <p:cNvPr id="3" name="Content Placeholder 2"/>
          <p:cNvSpPr>
            <a:spLocks noGrp="1"/>
          </p:cNvSpPr>
          <p:nvPr>
            <p:ph idx="1"/>
          </p:nvPr>
        </p:nvSpPr>
        <p:spPr/>
        <p:txBody>
          <a:bodyPr/>
          <a:lstStyle/>
          <a:p>
            <a:pPr marL="640080" indent="-457200"/>
            <a:r>
              <a:rPr lang="en-US" sz="3000" dirty="0" smtClean="0">
                <a:solidFill>
                  <a:schemeClr val="tx1">
                    <a:lumMod val="75000"/>
                    <a:lumOff val="25000"/>
                  </a:schemeClr>
                </a:solidFill>
              </a:rPr>
              <a:t>Imagery</a:t>
            </a:r>
            <a:endParaRPr lang="en-US" sz="3000" dirty="0">
              <a:solidFill>
                <a:schemeClr val="tx1">
                  <a:lumMod val="75000"/>
                  <a:lumOff val="25000"/>
                </a:schemeClr>
              </a:solidFill>
            </a:endParaRPr>
          </a:p>
          <a:p>
            <a:pPr marL="640080" indent="-457200"/>
            <a:r>
              <a:rPr lang="en-US" sz="3000" dirty="0">
                <a:solidFill>
                  <a:schemeClr val="tx1">
                    <a:lumMod val="75000"/>
                    <a:lumOff val="25000"/>
                  </a:schemeClr>
                </a:solidFill>
              </a:rPr>
              <a:t>Geophysical</a:t>
            </a:r>
          </a:p>
          <a:p>
            <a:pPr marL="640080" indent="-457200"/>
            <a:r>
              <a:rPr lang="en-US" sz="3000" dirty="0">
                <a:solidFill>
                  <a:schemeClr val="tx1">
                    <a:lumMod val="75000"/>
                    <a:lumOff val="25000"/>
                  </a:schemeClr>
                </a:solidFill>
              </a:rPr>
              <a:t>Climate &amp; Weather</a:t>
            </a:r>
          </a:p>
          <a:p>
            <a:pPr marL="640080" indent="-457200"/>
            <a:r>
              <a:rPr lang="en-US" sz="3000" dirty="0">
                <a:solidFill>
                  <a:schemeClr val="tx1">
                    <a:lumMod val="75000"/>
                    <a:lumOff val="25000"/>
                  </a:schemeClr>
                </a:solidFill>
              </a:rPr>
              <a:t>Demographic</a:t>
            </a:r>
          </a:p>
          <a:p>
            <a:pPr marL="640080" indent="-457200"/>
            <a:r>
              <a:rPr lang="en-US" sz="3000" dirty="0">
                <a:solidFill>
                  <a:schemeClr val="tx1">
                    <a:lumMod val="75000"/>
                    <a:lumOff val="25000"/>
                  </a:schemeClr>
                </a:solidFill>
              </a:rPr>
              <a:t>Vector </a:t>
            </a:r>
            <a:r>
              <a:rPr lang="en-US" sz="3000" dirty="0" smtClean="0">
                <a:solidFill>
                  <a:schemeClr val="tx1">
                    <a:lumMod val="75000"/>
                    <a:lumOff val="25000"/>
                  </a:schemeClr>
                </a:solidFill>
              </a:rPr>
              <a:t>Data</a:t>
            </a:r>
          </a:p>
          <a:p>
            <a:endParaRPr lang="en-US" dirty="0"/>
          </a:p>
        </p:txBody>
      </p:sp>
      <p:pic>
        <p:nvPicPr>
          <p:cNvPr id="4" name="Shape 351"/>
          <p:cNvPicPr preferRelativeResize="0">
            <a:picLocks/>
          </p:cNvPicPr>
          <p:nvPr/>
        </p:nvPicPr>
        <p:blipFill rotWithShape="1">
          <a:blip r:embed="rId3">
            <a:alphaModFix/>
          </a:blip>
          <a:srcRect t="19680" b="25392"/>
          <a:stretch/>
        </p:blipFill>
        <p:spPr>
          <a:xfrm>
            <a:off x="409892" y="4284375"/>
            <a:ext cx="8250238" cy="2048720"/>
          </a:xfrm>
          <a:prstGeom prst="rect">
            <a:avLst/>
          </a:prstGeom>
          <a:noFill/>
          <a:ln>
            <a:noFill/>
          </a:ln>
        </p:spPr>
      </p:pic>
      <p:sp>
        <p:nvSpPr>
          <p:cNvPr id="5" name="TextBox 4"/>
          <p:cNvSpPr txBox="1"/>
          <p:nvPr/>
        </p:nvSpPr>
        <p:spPr>
          <a:xfrm>
            <a:off x="6330999" y="6352401"/>
            <a:ext cx="232913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Image: Dave </a:t>
            </a:r>
            <a:r>
              <a:rPr lang="en-US" sz="1200" dirty="0" err="1" smtClean="0"/>
              <a:t>Thau</a:t>
            </a:r>
            <a:endParaRPr lang="en-US" sz="1200" dirty="0"/>
          </a:p>
        </p:txBody>
      </p:sp>
    </p:spTree>
    <p:extLst>
      <p:ext uri="{BB962C8B-B14F-4D97-AF65-F5344CB8AC3E}">
        <p14:creationId xmlns:p14="http://schemas.microsoft.com/office/powerpoint/2010/main" val="3413845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16404</TotalTime>
  <Words>3337</Words>
  <Application>Microsoft Office PowerPoint</Application>
  <PresentationFormat>On-screen Show (4:3)</PresentationFormat>
  <Paragraphs>271</Paragraphs>
  <Slides>34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Clarity</vt:lpstr>
      <vt:lpstr>Introduction to  Google Earth Engine</vt:lpstr>
      <vt:lpstr>Housekeeping</vt:lpstr>
      <vt:lpstr>Agenda for Today:</vt:lpstr>
      <vt:lpstr>Tips: Different Levels of Programming Experience</vt:lpstr>
      <vt:lpstr>Earth Engine Overview</vt:lpstr>
      <vt:lpstr>What is Earth Engine?</vt:lpstr>
      <vt:lpstr>What it’s not …</vt:lpstr>
      <vt:lpstr>Why is it such a powerful  image analysis software?</vt:lpstr>
      <vt:lpstr>1. Earth Engine Public Data Catalog</vt:lpstr>
      <vt:lpstr>2. Computation Engine</vt:lpstr>
      <vt:lpstr>2. Computation Engine</vt:lpstr>
      <vt:lpstr>2. Computation Engine</vt:lpstr>
      <vt:lpstr>2. Computation Engine</vt:lpstr>
      <vt:lpstr>Example Application</vt:lpstr>
      <vt:lpstr>Traditional Method</vt:lpstr>
      <vt:lpstr>In Earth Engine</vt:lpstr>
      <vt:lpstr>Example Application</vt:lpstr>
      <vt:lpstr>Earth Engine Costs</vt:lpstr>
      <vt:lpstr>When to use Earth Engine</vt:lpstr>
      <vt:lpstr>How GTAC uses Earth Engine</vt:lpstr>
      <vt:lpstr>Examples: GTAC use of Earth Engine</vt:lpstr>
      <vt:lpstr>Where We Use Earth Engine</vt:lpstr>
      <vt:lpstr>USFS EE Use Considerations</vt:lpstr>
      <vt:lpstr>3. Two Platforms</vt:lpstr>
      <vt:lpstr>Explorer Platform</vt:lpstr>
      <vt:lpstr>Explorer Platform</vt:lpstr>
      <vt:lpstr>Code Editor</vt:lpstr>
      <vt:lpstr>Code Editor Interface</vt:lpstr>
      <vt:lpstr>Registration Process</vt:lpstr>
      <vt:lpstr>Some Code Editor Benefits</vt:lpstr>
      <vt:lpstr>Some Code Editor Cons</vt:lpstr>
      <vt:lpstr>Common Classes</vt:lpstr>
      <vt:lpstr>Break for Demo </vt:lpstr>
      <vt:lpstr>Questions?</vt:lpstr>
    </vt:vector>
  </TitlesOfParts>
  <Company>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USDA Forest Service</cp:lastModifiedBy>
  <cp:revision>166</cp:revision>
  <cp:lastPrinted>2016-01-28T21:36:27Z</cp:lastPrinted>
  <dcterms:created xsi:type="dcterms:W3CDTF">2015-04-03T20:09:37Z</dcterms:created>
  <dcterms:modified xsi:type="dcterms:W3CDTF">2017-12-04T19:35:45Z</dcterms:modified>
</cp:coreProperties>
</file>