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438" r:id="rId3"/>
    <p:sldId id="409" r:id="rId4"/>
    <p:sldId id="435" r:id="rId5"/>
    <p:sldId id="434" r:id="rId6"/>
    <p:sldId id="417" r:id="rId7"/>
    <p:sldId id="411" r:id="rId8"/>
    <p:sldId id="378" r:id="rId9"/>
    <p:sldId id="421" r:id="rId10"/>
    <p:sldId id="418" r:id="rId11"/>
    <p:sldId id="419" r:id="rId12"/>
    <p:sldId id="422" r:id="rId13"/>
    <p:sldId id="424" r:id="rId14"/>
    <p:sldId id="426" r:id="rId15"/>
    <p:sldId id="439" r:id="rId16"/>
    <p:sldId id="429" r:id="rId17"/>
    <p:sldId id="432" r:id="rId18"/>
    <p:sldId id="430" r:id="rId19"/>
    <p:sldId id="433" r:id="rId20"/>
    <p:sldId id="437" r:id="rId21"/>
    <p:sldId id="431" r:id="rId22"/>
    <p:sldId id="436" r:id="rId23"/>
    <p:sldId id="333" r:id="rId24"/>
    <p:sldId id="326" r:id="rId25"/>
    <p:sldId id="397" r:id="rId26"/>
    <p:sldId id="379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e, Nolan - FS, Salt Lake City, UT" initials="CN-FSLCU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73671" autoAdjust="0"/>
  </p:normalViewPr>
  <p:slideViewPr>
    <p:cSldViewPr>
      <p:cViewPr varScale="1">
        <p:scale>
          <a:sx n="66" d="100"/>
          <a:sy n="66" d="100"/>
        </p:scale>
        <p:origin x="187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493E82-41A1-4534-AEA2-AFEEA0BC7C6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594ADE-05F9-4BBD-8A5B-D87EACD0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In this quick presentation and demo - you’ll learn what Earth Engine is, and how you can access data and conduct spatial analysis with it. There are two platforms you can choose to interact with Earth Engine – and we’ll briefly explore both today. Since we are limited on time and we have a lot to cover, I’ll address questions at the end of the presentation. Also, because we have such a large group I’ve muted everyone to cut down on white noise. However, do feel free to type them into the chat pod and Nolan will compile them while I demonstrate the software. You can also press star 6 on their phone to unmute and ask a question – however, please leave these questions until the end of the demonstration.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4ADE-05F9-4BBD-8A5B-D87EACD0C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3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94ADE-05F9-4BBD-8A5B-D87EACD0C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6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848600" cy="1927225"/>
          </a:xfrm>
        </p:spPr>
        <p:txBody>
          <a:bodyPr anchor="b">
            <a:noAutofit/>
          </a:bodyPr>
          <a:lstStyle>
            <a:lvl1pPr algn="r">
              <a:defRPr sz="5400" cap="none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848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80841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>
            <a:lvl1pPr>
              <a:buClr>
                <a:schemeClr val="tx2">
                  <a:lumMod val="75000"/>
                </a:schemeClr>
              </a:buClr>
              <a:defRPr sz="3200"/>
            </a:lvl1pPr>
            <a:lvl2pPr>
              <a:buClr>
                <a:schemeClr val="accent4">
                  <a:lumMod val="75000"/>
                </a:schemeClr>
              </a:buClr>
              <a:defRPr sz="2800"/>
            </a:lvl2pPr>
            <a:lvl3pPr>
              <a:buClr>
                <a:schemeClr val="bg2">
                  <a:lumMod val="50000"/>
                </a:schemeClr>
              </a:buClr>
              <a:defRPr sz="2400"/>
            </a:lvl3pPr>
            <a:lvl4pPr>
              <a:buClr>
                <a:schemeClr val="accent6">
                  <a:lumMod val="75000"/>
                </a:schemeClr>
              </a:buCl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7150"/>
            <a:ext cx="495300" cy="34671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0000" y1="15584" x2="85333" y2="20779"/>
                        <a14:foregroundMark x1="14667" y1="15584" x2="2133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534466"/>
            <a:ext cx="285750" cy="293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343825" y="6681151"/>
            <a:ext cx="1865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dirty="0" smtClean="0">
                <a:solidFill>
                  <a:schemeClr val="bg1"/>
                </a:solidFill>
              </a:rPr>
              <a:t>Forest Service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3400" y="44678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dirty="0" smtClean="0">
                <a:solidFill>
                  <a:schemeClr val="bg1"/>
                </a:solidFill>
              </a:rPr>
              <a:t>United States Department of Agriculture</a:t>
            </a:r>
            <a:endParaRPr lang="en-US" sz="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38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9144000" cy="6896595"/>
            <a:chOff x="0" y="0"/>
            <a:chExt cx="9144000" cy="689659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" y="57150"/>
              <a:ext cx="495300" cy="34671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80000" y1="15584" x2="85333" y2="20779"/>
                          <a14:foregroundMark x1="14667" y1="15584" x2="21333" y2="9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" y="6534466"/>
              <a:ext cx="285750" cy="2933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33400" y="44678"/>
              <a:ext cx="2133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b="1" i="1" dirty="0" smtClean="0">
                  <a:solidFill>
                    <a:schemeClr val="bg1"/>
                  </a:solidFill>
                </a:rPr>
                <a:t>United States Department of Agriculture</a:t>
              </a:r>
              <a:endParaRPr lang="en-US" sz="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43825" y="6681151"/>
              <a:ext cx="18659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b="1" i="1" dirty="0" smtClean="0">
                  <a:solidFill>
                    <a:schemeClr val="bg1"/>
                  </a:solidFill>
                </a:rPr>
                <a:t>Forest Service</a:t>
              </a:r>
              <a:endParaRPr lang="en-US" sz="8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7150"/>
            <a:ext cx="495300" cy="34671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0000" y1="15584" x2="85333" y2="20779"/>
                        <a14:foregroundMark x1="14667" y1="15584" x2="2133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534466"/>
            <a:ext cx="285750" cy="293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533400" y="44678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dirty="0" smtClean="0">
                <a:solidFill>
                  <a:schemeClr val="bg1"/>
                </a:solidFill>
              </a:rPr>
              <a:t>United States Department of Agriculture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3825" y="6681151"/>
            <a:ext cx="1865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dirty="0" smtClean="0">
                <a:solidFill>
                  <a:schemeClr val="bg1"/>
                </a:solidFill>
              </a:rPr>
              <a:t>Forest Service</a:t>
            </a:r>
            <a:endParaRPr lang="en-US" sz="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25676" y="6162767"/>
            <a:ext cx="548699" cy="695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641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-13" y="-12186"/>
            <a:ext cx="8005727" cy="1612561"/>
            <a:chOff x="-13" y="-12187"/>
            <a:chExt cx="8005727" cy="1161900"/>
          </a:xfrm>
        </p:grpSpPr>
        <p:sp>
          <p:nvSpPr>
            <p:cNvPr id="70" name="Shape 7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1" y="134801"/>
            <a:ext cx="7315499" cy="135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25676" y="6162767"/>
            <a:ext cx="548699" cy="695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153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98202"/>
            <a:ext cx="9144000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4" r:id="rId3"/>
    <p:sldLayoutId id="2147483966" r:id="rId4"/>
    <p:sldLayoutId id="2147483967" r:id="rId5"/>
    <p:sldLayoutId id="2147483968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earth-engin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s.google.com/earth-engine/tutorials" TargetMode="External"/><Relationship Id="rId4" Type="http://schemas.openxmlformats.org/officeDocument/2006/relationships/hyperlink" Target="https://groups.google.com/forum/#!forum/google-earth-engine-developer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earth-engine/" TargetMode="External"/><Relationship Id="rId2" Type="http://schemas.openxmlformats.org/officeDocument/2006/relationships/hyperlink" Target="https://earthengine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google.com/earth-engine/tutorial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cate@fs.fed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globalsnowobservatory/home/simple-tutorial/short-tutorial/first-scrip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Google Earth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Nolan Cate</a:t>
            </a:r>
          </a:p>
          <a:p>
            <a:r>
              <a:rPr lang="en-US" sz="2000" dirty="0" smtClean="0"/>
              <a:t>December 5,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&amp; Analysis with 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36" y="1218376"/>
            <a:ext cx="5731380" cy="5305246"/>
          </a:xfrm>
        </p:spPr>
        <p:txBody>
          <a:bodyPr>
            <a:normAutofit/>
          </a:bodyPr>
          <a:lstStyle/>
          <a:p>
            <a:pPr marL="697230" indent="-457200" fontAlgn="base"/>
            <a:r>
              <a:rPr lang="en-US" dirty="0" smtClean="0"/>
              <a:t>Reducing collections  </a:t>
            </a:r>
          </a:p>
          <a:p>
            <a:pPr marL="1097280" lvl="1" indent="-457200" fontAlgn="base"/>
            <a:r>
              <a:rPr lang="en-US" dirty="0" smtClean="0"/>
              <a:t>applies </a:t>
            </a:r>
            <a:r>
              <a:rPr lang="en-US" dirty="0"/>
              <a:t>a reducer </a:t>
            </a:r>
            <a:r>
              <a:rPr lang="en-US" dirty="0" smtClean="0"/>
              <a:t>to </a:t>
            </a:r>
            <a:r>
              <a:rPr lang="en-US" dirty="0"/>
              <a:t>all of the bands of an image. </a:t>
            </a:r>
          </a:p>
          <a:p>
            <a:pPr marL="1097280" lvl="1" indent="-457200" fontAlgn="base"/>
            <a:r>
              <a:rPr lang="en-US" dirty="0" smtClean="0"/>
              <a:t>the </a:t>
            </a:r>
            <a:r>
              <a:rPr lang="en-US" dirty="0"/>
              <a:t>reducer </a:t>
            </a:r>
            <a:r>
              <a:rPr lang="en-US" dirty="0" smtClean="0"/>
              <a:t>must </a:t>
            </a:r>
            <a:r>
              <a:rPr lang="en-US" dirty="0"/>
              <a:t>have a single input and will be called at each pixel to reduce the stack of band values. </a:t>
            </a:r>
          </a:p>
          <a:p>
            <a:pPr marL="1097280" lvl="1" indent="-457200" fontAlgn="base"/>
            <a:r>
              <a:rPr lang="en-US" dirty="0" smtClean="0"/>
              <a:t>the </a:t>
            </a:r>
            <a:r>
              <a:rPr lang="en-US" dirty="0"/>
              <a:t>output image will have one band for each reducer </a:t>
            </a:r>
            <a:r>
              <a:rPr lang="en-US" dirty="0" smtClean="0"/>
              <a:t>output.</a:t>
            </a:r>
          </a:p>
          <a:p>
            <a:endParaRPr lang="en-US" dirty="0"/>
          </a:p>
        </p:txBody>
      </p:sp>
      <p:pic>
        <p:nvPicPr>
          <p:cNvPr id="2053" name="Picture 5" descr="I:\Papua_NG\Training\ppt\figures\reduceColl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99" y="1460499"/>
            <a:ext cx="2247174" cy="15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379835" y="3789048"/>
            <a:ext cx="2477608" cy="2006872"/>
            <a:chOff x="2020800" y="1656325"/>
            <a:chExt cx="5258775" cy="3441292"/>
          </a:xfrm>
        </p:grpSpPr>
        <p:grpSp>
          <p:nvGrpSpPr>
            <p:cNvPr id="10" name="Group 9"/>
            <p:cNvGrpSpPr/>
            <p:nvPr/>
          </p:nvGrpSpPr>
          <p:grpSpPr>
            <a:xfrm>
              <a:off x="2020800" y="1656325"/>
              <a:ext cx="5258775" cy="3441292"/>
              <a:chOff x="2020800" y="1656325"/>
              <a:chExt cx="5258775" cy="3441292"/>
            </a:xfrm>
          </p:grpSpPr>
          <p:grpSp>
            <p:nvGrpSpPr>
              <p:cNvPr id="12" name="Shape 460"/>
              <p:cNvGrpSpPr/>
              <p:nvPr/>
            </p:nvGrpSpPr>
            <p:grpSpPr>
              <a:xfrm>
                <a:off x="2932687" y="2515325"/>
                <a:ext cx="3336975" cy="1648700"/>
                <a:chOff x="2360225" y="1445800"/>
                <a:chExt cx="3336975" cy="1648700"/>
              </a:xfrm>
            </p:grpSpPr>
            <p:sp>
              <p:nvSpPr>
                <p:cNvPr id="27" name="Shape 461"/>
                <p:cNvSpPr/>
                <p:nvPr/>
              </p:nvSpPr>
              <p:spPr>
                <a:xfrm>
                  <a:off x="2360225" y="1586325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8" name="Shape 462"/>
                <p:cNvSpPr/>
                <p:nvPr/>
              </p:nvSpPr>
              <p:spPr>
                <a:xfrm>
                  <a:off x="2360225" y="1504200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9" name="Shape 463"/>
                <p:cNvSpPr/>
                <p:nvPr/>
              </p:nvSpPr>
              <p:spPr>
                <a:xfrm>
                  <a:off x="2360225" y="1445800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sp>
            <p:nvSpPr>
              <p:cNvPr id="13" name="Shape 472"/>
              <p:cNvSpPr/>
              <p:nvPr/>
            </p:nvSpPr>
            <p:spPr>
              <a:xfrm>
                <a:off x="4113652" y="3285575"/>
                <a:ext cx="1376630" cy="630906"/>
              </a:xfrm>
              <a:custGeom>
                <a:avLst/>
                <a:gdLst/>
                <a:ahLst/>
                <a:cxnLst/>
                <a:rect l="0" t="0" r="0" b="0"/>
                <a:pathLst>
                  <a:path w="5209" h="2335" extrusionOk="0">
                    <a:moveTo>
                      <a:pt x="2245" y="0"/>
                    </a:moveTo>
                    <a:lnTo>
                      <a:pt x="0" y="2335"/>
                    </a:lnTo>
                    <a:lnTo>
                      <a:pt x="3323" y="2335"/>
                    </a:lnTo>
                    <a:lnTo>
                      <a:pt x="520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ash"/>
                <a:round/>
                <a:headEnd type="none" w="lg" len="lg"/>
                <a:tailEnd type="none" w="lg" len="lg"/>
              </a:ln>
            </p:spPr>
          </p:sp>
          <p:grpSp>
            <p:nvGrpSpPr>
              <p:cNvPr id="14" name="Shape 464"/>
              <p:cNvGrpSpPr/>
              <p:nvPr/>
            </p:nvGrpSpPr>
            <p:grpSpPr>
              <a:xfrm>
                <a:off x="2020800" y="2199400"/>
                <a:ext cx="3336975" cy="1648700"/>
                <a:chOff x="2360225" y="1445800"/>
                <a:chExt cx="3336975" cy="1648700"/>
              </a:xfrm>
            </p:grpSpPr>
            <p:sp>
              <p:nvSpPr>
                <p:cNvPr id="24" name="Shape 465"/>
                <p:cNvSpPr/>
                <p:nvPr/>
              </p:nvSpPr>
              <p:spPr>
                <a:xfrm>
                  <a:off x="2360225" y="1586325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5" name="Shape 466"/>
                <p:cNvSpPr/>
                <p:nvPr/>
              </p:nvSpPr>
              <p:spPr>
                <a:xfrm>
                  <a:off x="2360225" y="1504200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6" name="Shape 467"/>
                <p:cNvSpPr/>
                <p:nvPr/>
              </p:nvSpPr>
              <p:spPr>
                <a:xfrm>
                  <a:off x="2360225" y="1445800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sp>
            <p:nvSpPr>
              <p:cNvPr id="15" name="Shape 472"/>
              <p:cNvSpPr/>
              <p:nvPr/>
            </p:nvSpPr>
            <p:spPr>
              <a:xfrm>
                <a:off x="4194166" y="2802495"/>
                <a:ext cx="1376630" cy="630906"/>
              </a:xfrm>
              <a:custGeom>
                <a:avLst/>
                <a:gdLst/>
                <a:ahLst/>
                <a:cxnLst/>
                <a:rect l="0" t="0" r="0" b="0"/>
                <a:pathLst>
                  <a:path w="5209" h="2335" extrusionOk="0">
                    <a:moveTo>
                      <a:pt x="2245" y="0"/>
                    </a:moveTo>
                    <a:lnTo>
                      <a:pt x="0" y="2335"/>
                    </a:lnTo>
                    <a:lnTo>
                      <a:pt x="3323" y="2335"/>
                    </a:lnTo>
                    <a:lnTo>
                      <a:pt x="520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ash"/>
                <a:round/>
                <a:headEnd type="none" w="lg" len="lg"/>
                <a:tailEnd type="none" w="lg" len="lg"/>
              </a:ln>
            </p:spPr>
          </p:sp>
          <p:cxnSp>
            <p:nvCxnSpPr>
              <p:cNvPr id="16" name="Shape 478"/>
              <p:cNvCxnSpPr/>
              <p:nvPr/>
            </p:nvCxnSpPr>
            <p:spPr>
              <a:xfrm flipH="1">
                <a:off x="4699725" y="3285575"/>
                <a:ext cx="14100" cy="440700"/>
              </a:xfrm>
              <a:prstGeom prst="straightConnector1">
                <a:avLst/>
              </a:prstGeom>
              <a:ln>
                <a:headEnd type="none" w="lg" len="lg"/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7" name="Shape 468"/>
              <p:cNvGrpSpPr/>
              <p:nvPr/>
            </p:nvGrpSpPr>
            <p:grpSpPr>
              <a:xfrm>
                <a:off x="3942600" y="1656325"/>
                <a:ext cx="3336975" cy="1648700"/>
                <a:chOff x="2360225" y="1445800"/>
                <a:chExt cx="3336975" cy="1648700"/>
              </a:xfrm>
            </p:grpSpPr>
            <p:sp>
              <p:nvSpPr>
                <p:cNvPr id="21" name="Shape 469"/>
                <p:cNvSpPr/>
                <p:nvPr/>
              </p:nvSpPr>
              <p:spPr>
                <a:xfrm>
                  <a:off x="2360225" y="1586325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2" name="Shape 470"/>
                <p:cNvSpPr/>
                <p:nvPr/>
              </p:nvSpPr>
              <p:spPr>
                <a:xfrm>
                  <a:off x="2360225" y="1504200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  <p:sp>
              <p:nvSpPr>
                <p:cNvPr id="23" name="Shape 471"/>
                <p:cNvSpPr/>
                <p:nvPr/>
              </p:nvSpPr>
              <p:spPr>
                <a:xfrm>
                  <a:off x="2360225" y="1445800"/>
                  <a:ext cx="3336975" cy="15081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9" h="60327" extrusionOk="0">
                      <a:moveTo>
                        <a:pt x="0" y="58902"/>
                      </a:moveTo>
                      <a:lnTo>
                        <a:pt x="47027" y="950"/>
                      </a:lnTo>
                      <a:lnTo>
                        <a:pt x="133479" y="0"/>
                      </a:lnTo>
                      <a:lnTo>
                        <a:pt x="87403" y="6032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sp>
          </p:grpSp>
          <p:sp>
            <p:nvSpPr>
              <p:cNvPr id="18" name="Shape 472"/>
              <p:cNvSpPr/>
              <p:nvPr/>
            </p:nvSpPr>
            <p:spPr>
              <a:xfrm>
                <a:off x="4225832" y="2350627"/>
                <a:ext cx="1376630" cy="630906"/>
              </a:xfrm>
              <a:custGeom>
                <a:avLst/>
                <a:gdLst/>
                <a:ahLst/>
                <a:cxnLst/>
                <a:rect l="0" t="0" r="0" b="0"/>
                <a:pathLst>
                  <a:path w="5209" h="2335" extrusionOk="0">
                    <a:moveTo>
                      <a:pt x="2245" y="0"/>
                    </a:moveTo>
                    <a:lnTo>
                      <a:pt x="0" y="2335"/>
                    </a:lnTo>
                    <a:lnTo>
                      <a:pt x="3323" y="2335"/>
                    </a:lnTo>
                    <a:lnTo>
                      <a:pt x="520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ysDash"/>
                <a:round/>
                <a:headEnd type="none" w="lg" len="lg"/>
                <a:tailEnd type="none" w="lg" len="lg"/>
              </a:ln>
            </p:spPr>
          </p:sp>
          <p:sp>
            <p:nvSpPr>
              <p:cNvPr id="19" name="Rectangle 18"/>
              <p:cNvSpPr/>
              <p:nvPr/>
            </p:nvSpPr>
            <p:spPr>
              <a:xfrm>
                <a:off x="3184534" y="4534240"/>
                <a:ext cx="2955473" cy="563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AOI </a:t>
                </a:r>
                <a:r>
                  <a:rPr lang="en-US" sz="1200" dirty="0">
                    <a:solidFill>
                      <a:schemeClr val="tx1"/>
                    </a:solidFill>
                  </a:rPr>
                  <a:t>m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ean = X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hape 479"/>
              <p:cNvCxnSpPr/>
              <p:nvPr/>
            </p:nvCxnSpPr>
            <p:spPr>
              <a:xfrm flipH="1">
                <a:off x="4699725" y="4145200"/>
                <a:ext cx="13800" cy="435426"/>
              </a:xfrm>
              <a:prstGeom prst="straightConnector1">
                <a:avLst/>
              </a:prstGeom>
              <a:ln>
                <a:headEnd type="none" w="lg" len="lg"/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662271" y="2447935"/>
              <a:ext cx="940190" cy="36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AOI</a:t>
              </a:r>
              <a:endParaRPr lang="en-US" sz="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99006" y="3064016"/>
            <a:ext cx="1759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Median Image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917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&amp; Analysis with 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9" y="1233577"/>
            <a:ext cx="8385400" cy="5305246"/>
          </a:xfrm>
        </p:spPr>
        <p:txBody>
          <a:bodyPr>
            <a:normAutofit/>
          </a:bodyPr>
          <a:lstStyle/>
          <a:p>
            <a:pPr marL="697230" indent="-457200" fontAlgn="base"/>
            <a:r>
              <a:rPr lang="en-US" dirty="0" smtClean="0"/>
              <a:t>Reducing </a:t>
            </a:r>
            <a:r>
              <a:rPr lang="en-US" dirty="0"/>
              <a:t>areas  </a:t>
            </a:r>
            <a:r>
              <a:rPr lang="en-US" dirty="0" smtClean="0"/>
              <a:t>(e.g., region, neighborhood)</a:t>
            </a:r>
          </a:p>
          <a:p>
            <a:pPr marL="1097280" lvl="1" indent="-457200" fontAlgn="base"/>
            <a:r>
              <a:rPr lang="en-US" dirty="0" smtClean="0"/>
              <a:t>Apply </a:t>
            </a:r>
            <a:r>
              <a:rPr lang="en-US" dirty="0"/>
              <a:t>a reducer to all the pixels in a specific </a:t>
            </a:r>
            <a:r>
              <a:rPr lang="en-US" dirty="0" smtClean="0"/>
              <a:t>region/feature (similar to zonal stats).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8" y="3552515"/>
            <a:ext cx="3491170" cy="207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11" y="3482966"/>
            <a:ext cx="1943251" cy="20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62" y="4347802"/>
            <a:ext cx="3674038" cy="208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7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GEE data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US" dirty="0" smtClean="0"/>
              <a:t>No data is </a:t>
            </a:r>
            <a:r>
              <a:rPr lang="en-US" dirty="0"/>
              <a:t>saved unless you </a:t>
            </a:r>
            <a:r>
              <a:rPr lang="en-US" dirty="0" smtClean="0"/>
              <a:t>export it</a:t>
            </a:r>
          </a:p>
          <a:p>
            <a:pPr lvl="1" fontAlgn="base"/>
            <a:r>
              <a:rPr lang="en-US" dirty="0" smtClean="0"/>
              <a:t>You can export</a:t>
            </a:r>
          </a:p>
          <a:p>
            <a:pPr lvl="2" fontAlgn="base"/>
            <a:r>
              <a:rPr lang="en-US" dirty="0" smtClean="0"/>
              <a:t>Images (what we’ll be working with in this workshop)</a:t>
            </a:r>
          </a:p>
          <a:p>
            <a:pPr lvl="2" fontAlgn="base"/>
            <a:r>
              <a:rPr lang="en-US" dirty="0" smtClean="0"/>
              <a:t>Tables</a:t>
            </a:r>
          </a:p>
          <a:p>
            <a:pPr lvl="2" fontAlgn="base"/>
            <a:r>
              <a:rPr lang="en-US" dirty="0" smtClean="0"/>
              <a:t>Videos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771900"/>
            <a:ext cx="3948621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4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GEE data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US" dirty="0" smtClean="0"/>
              <a:t>Steps to export (image) data: </a:t>
            </a:r>
            <a:endParaRPr lang="en-US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dirty="0" smtClean="0"/>
              <a:t>Get a result (e.g., create a cloud free composite)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US" dirty="0" smtClean="0"/>
              <a:t>Use the export function in your script to initiate a ‘</a:t>
            </a:r>
            <a:r>
              <a:rPr lang="en-US" b="1" dirty="0" smtClean="0"/>
              <a:t>task</a:t>
            </a:r>
            <a:r>
              <a:rPr lang="en-US" dirty="0" smtClean="0"/>
              <a:t>’</a:t>
            </a:r>
            <a:endParaRPr lang="en-US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dirty="0" smtClean="0"/>
              <a:t>Send the </a:t>
            </a:r>
            <a:r>
              <a:rPr lang="en-US" b="1" dirty="0" smtClean="0"/>
              <a:t>task</a:t>
            </a:r>
            <a:r>
              <a:rPr lang="en-US" dirty="0" smtClean="0"/>
              <a:t> to your </a:t>
            </a:r>
            <a:br>
              <a:rPr lang="en-US" dirty="0" smtClean="0"/>
            </a:br>
            <a:r>
              <a:rPr lang="en-US" dirty="0" smtClean="0"/>
              <a:t>Google </a:t>
            </a:r>
            <a:r>
              <a:rPr lang="en-US" dirty="0"/>
              <a:t>Drive</a:t>
            </a:r>
          </a:p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247728" y="2882495"/>
            <a:ext cx="3197246" cy="1048272"/>
            <a:chOff x="2545786" y="5003921"/>
            <a:chExt cx="3197246" cy="1048272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29163" t="29112" r="28814" b="25717"/>
            <a:stretch/>
          </p:blipFill>
          <p:spPr>
            <a:xfrm>
              <a:off x="2545786" y="5003921"/>
              <a:ext cx="1186796" cy="1048272"/>
            </a:xfrm>
            <a:prstGeom prst="rect">
              <a:avLst/>
            </a:prstGeom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10" y="5064136"/>
              <a:ext cx="1014922" cy="98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732582" y="5550426"/>
              <a:ext cx="995528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2" b="88176"/>
          <a:stretch/>
        </p:blipFill>
        <p:spPr bwMode="auto">
          <a:xfrm>
            <a:off x="2201780" y="4357384"/>
            <a:ext cx="4897274" cy="64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GEE data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 fontAlgn="base">
              <a:buNone/>
            </a:pPr>
            <a:r>
              <a:rPr lang="en-US" sz="3300" dirty="0" smtClean="0"/>
              <a:t>Export parameters for images</a:t>
            </a:r>
            <a:endParaRPr lang="en-US" sz="3300" dirty="0"/>
          </a:p>
          <a:p>
            <a:pPr marL="971550" lvl="1" indent="-457200" fontAlgn="base"/>
            <a:r>
              <a:rPr lang="en-US" sz="3000" dirty="0" smtClean="0"/>
              <a:t>Optional (the commonly used parameters):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US" dirty="0" smtClean="0"/>
              <a:t>Coordinate Reference System (CRS): set the projection with this parameter. </a:t>
            </a:r>
          </a:p>
          <a:p>
            <a:pPr lvl="3" fontAlgn="base"/>
            <a:r>
              <a:rPr lang="en-US" dirty="0" smtClean="0"/>
              <a:t>More information here </a:t>
            </a:r>
            <a:r>
              <a:rPr lang="en-US" dirty="0"/>
              <a:t>on setting EPSG - http://spatialreference.org/ref/epsg/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US" dirty="0" smtClean="0"/>
              <a:t>Scale: resolution in meters per pixel</a:t>
            </a:r>
          </a:p>
          <a:p>
            <a:pPr lvl="3" fontAlgn="base"/>
            <a:r>
              <a:rPr lang="en-US" dirty="0" smtClean="0"/>
              <a:t>Note - Landsat images are 30 m/pixel</a:t>
            </a:r>
            <a:endParaRPr lang="en-US" dirty="0"/>
          </a:p>
          <a:p>
            <a:pPr marL="1371600" lvl="2" indent="-457200" fontAlgn="base">
              <a:buFont typeface="+mj-lt"/>
              <a:buAutoNum type="arabicPeriod"/>
            </a:pPr>
            <a:r>
              <a:rPr lang="en-US" dirty="0" smtClean="0"/>
              <a:t>Spatial extent: specify the region for which you would like to save the image</a:t>
            </a:r>
          </a:p>
          <a:p>
            <a:pPr lvl="3" fontAlgn="base"/>
            <a:r>
              <a:rPr lang="en-US" u="sng" dirty="0"/>
              <a:t>Default:</a:t>
            </a:r>
            <a:r>
              <a:rPr lang="en-US" dirty="0"/>
              <a:t> region in the map output window at the time the </a:t>
            </a:r>
            <a:r>
              <a:rPr lang="en-US" dirty="0" err="1">
                <a:solidFill>
                  <a:srgbClr val="FFFF66"/>
                </a:solidFill>
              </a:rPr>
              <a:t>Export.image</a:t>
            </a:r>
            <a:r>
              <a:rPr lang="en-US" dirty="0">
                <a:solidFill>
                  <a:srgbClr val="FFFF66"/>
                </a:solidFill>
              </a:rPr>
              <a:t>()</a:t>
            </a:r>
            <a:r>
              <a:rPr lang="en-US" dirty="0"/>
              <a:t> statement is called </a:t>
            </a:r>
          </a:p>
          <a:p>
            <a:pPr lvl="3" fontAlgn="base"/>
            <a:r>
              <a:rPr lang="en-US" u="sng" dirty="0" smtClean="0"/>
              <a:t>Optional:</a:t>
            </a:r>
            <a:r>
              <a:rPr lang="en-US" dirty="0" smtClean="0"/>
              <a:t> can specify either a </a:t>
            </a:r>
          </a:p>
          <a:p>
            <a:pPr lvl="4" fontAlgn="base"/>
            <a:r>
              <a:rPr lang="en-US" dirty="0" smtClean="0">
                <a:solidFill>
                  <a:schemeClr val="bg1"/>
                </a:solidFill>
              </a:rPr>
              <a:t>Linear ring</a:t>
            </a:r>
          </a:p>
          <a:p>
            <a:pPr lvl="4" fontAlgn="base"/>
            <a:r>
              <a:rPr lang="en-US" dirty="0" smtClean="0">
                <a:solidFill>
                  <a:schemeClr val="bg1"/>
                </a:solidFill>
              </a:rPr>
              <a:t>Polygon coordinates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US" dirty="0" smtClean="0"/>
              <a:t>Refer to the documentation for more input options</a:t>
            </a:r>
            <a:endParaRPr lang="en-US" dirty="0" smtClean="0">
              <a:solidFill>
                <a:schemeClr val="bg1"/>
              </a:solidFill>
            </a:endParaRPr>
          </a:p>
          <a:p>
            <a:pPr lvl="2" fontAlgn="base"/>
            <a:endParaRPr lang="en-US" i="1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9" b="65916"/>
          <a:stretch/>
        </p:blipFill>
        <p:spPr bwMode="auto">
          <a:xfrm>
            <a:off x="2147887" y="5929313"/>
            <a:ext cx="72532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Masking (Ex. 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0292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name_of_function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parameter_1, parameter_2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code to execute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more code to execute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 the function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name_of_function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input_1, input_2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7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RAVG (Ex.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Products to assess post-fire vegetation conditions of forests</a:t>
            </a:r>
            <a:endParaRPr lang="en-US" dirty="0"/>
          </a:p>
          <a:p>
            <a:r>
              <a:rPr lang="en-US" dirty="0" smtClean="0"/>
              <a:t>Fires </a:t>
            </a:r>
            <a:r>
              <a:rPr lang="en-US" dirty="0"/>
              <a:t>result in direct losses of vegetative </a:t>
            </a:r>
            <a:r>
              <a:rPr lang="en-US" dirty="0" smtClean="0"/>
              <a:t>cover </a:t>
            </a:r>
          </a:p>
          <a:p>
            <a:r>
              <a:rPr lang="en-US" dirty="0" smtClean="0"/>
              <a:t>Helps to identify areas for </a:t>
            </a:r>
            <a:r>
              <a:rPr lang="en-US" dirty="0"/>
              <a:t>reforestation treatments after a </a:t>
            </a:r>
            <a:r>
              <a:rPr lang="en-US" dirty="0" smtClean="0"/>
              <a:t>fire </a:t>
            </a:r>
          </a:p>
          <a:p>
            <a:pPr lvl="1"/>
            <a:r>
              <a:rPr lang="en-US" dirty="0" smtClean="0"/>
              <a:t>re-establish </a:t>
            </a:r>
            <a:r>
              <a:rPr lang="en-US" dirty="0"/>
              <a:t>forest cover and </a:t>
            </a:r>
            <a:endParaRPr lang="en-US" dirty="0" smtClean="0"/>
          </a:p>
          <a:p>
            <a:pPr lvl="1"/>
            <a:r>
              <a:rPr lang="en-US" dirty="0" smtClean="0"/>
              <a:t>restore </a:t>
            </a:r>
            <a:r>
              <a:rPr lang="en-US" dirty="0"/>
              <a:t>associated ecosystem </a:t>
            </a:r>
            <a:r>
              <a:rPr lang="en-US" dirty="0" smtClean="0"/>
              <a:t>services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your workflow?</a:t>
            </a:r>
          </a:p>
          <a:p>
            <a:r>
              <a:rPr lang="en-US" dirty="0" smtClean="0"/>
              <a:t>Draft it out in English:</a:t>
            </a:r>
          </a:p>
          <a:p>
            <a:pPr lvl="1"/>
            <a:r>
              <a:rPr lang="en-US" dirty="0" smtClean="0"/>
              <a:t>Flowcharts or</a:t>
            </a:r>
          </a:p>
          <a:p>
            <a:pPr lvl="1"/>
            <a:r>
              <a:rPr lang="en-US" dirty="0" smtClean="0"/>
              <a:t>Sentences/phrases</a:t>
            </a:r>
          </a:p>
          <a:p>
            <a:r>
              <a:rPr lang="en-US" dirty="0" smtClean="0"/>
              <a:t>Then convert to JavaScript/Earth Engine statements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9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Script </a:t>
            </a:r>
            <a:endParaRPr lang="en-US" dirty="0"/>
          </a:p>
        </p:txBody>
      </p:sp>
      <p:pic>
        <p:nvPicPr>
          <p:cNvPr id="4" name="Picture 3" descr="RAVG workflo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 b="2964"/>
          <a:stretch/>
        </p:blipFill>
        <p:spPr bwMode="auto">
          <a:xfrm>
            <a:off x="1143000" y="1143000"/>
            <a:ext cx="7086600" cy="5594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089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piece by piece: Ex 4.</a:t>
            </a:r>
            <a:endParaRPr lang="en-US" dirty="0"/>
          </a:p>
        </p:txBody>
      </p:sp>
      <p:pic>
        <p:nvPicPr>
          <p:cNvPr id="4" name="Content Placeholder 3" descr="workflow to add and visualize data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 b="4558"/>
          <a:stretch/>
        </p:blipFill>
        <p:spPr bwMode="auto">
          <a:xfrm>
            <a:off x="1371600" y="1143000"/>
            <a:ext cx="683154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58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 Nolan Cate</a:t>
            </a:r>
          </a:p>
          <a:p>
            <a:pPr lvl="1"/>
            <a:r>
              <a:rPr lang="en-US" dirty="0"/>
              <a:t>Contractor, USDA Forest </a:t>
            </a:r>
            <a:r>
              <a:rPr lang="en-US" dirty="0" smtClean="0"/>
              <a:t>Service, Geospatial Technology and Applications Center (GTAC)</a:t>
            </a:r>
          </a:p>
          <a:p>
            <a:r>
              <a:rPr lang="en-US" dirty="0" smtClean="0"/>
              <a:t>If dialed into teleconference:</a:t>
            </a:r>
          </a:p>
          <a:p>
            <a:pPr lvl="1"/>
            <a:r>
              <a:rPr lang="en-US" dirty="0" smtClean="0"/>
              <a:t>Please mute your phone</a:t>
            </a:r>
          </a:p>
          <a:p>
            <a:pPr lvl="1"/>
            <a:r>
              <a:rPr lang="en-US" dirty="0" smtClean="0"/>
              <a:t>Do not put the call on hold</a:t>
            </a:r>
          </a:p>
          <a:p>
            <a:r>
              <a:rPr lang="en-US" dirty="0" smtClean="0"/>
              <a:t>Question or comment?</a:t>
            </a:r>
          </a:p>
          <a:p>
            <a:pPr lvl="2"/>
            <a:r>
              <a:rPr lang="en-US" dirty="0" smtClean="0"/>
              <a:t>Unmute by dialing *6</a:t>
            </a:r>
          </a:p>
          <a:p>
            <a:pPr lvl="2"/>
            <a:r>
              <a:rPr lang="en-US" dirty="0" smtClean="0"/>
              <a:t>Send a 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piece by piece: Ex 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avg workflo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b="3785"/>
          <a:stretch/>
        </p:blipFill>
        <p:spPr>
          <a:xfrm>
            <a:off x="1371600" y="1143000"/>
            <a:ext cx="70104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86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7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trike="sngStrike" dirty="0"/>
              <a:t>10:00 – 11:15:</a:t>
            </a:r>
            <a:r>
              <a:rPr lang="en-US" strike="sngStrike" dirty="0"/>
              <a:t> </a:t>
            </a:r>
            <a:r>
              <a:rPr lang="en-US" strike="sngStrike" dirty="0" smtClean="0"/>
              <a:t>Earth </a:t>
            </a:r>
            <a:r>
              <a:rPr lang="en-US" strike="sngStrike" dirty="0"/>
              <a:t>Engine Overview &amp; </a:t>
            </a:r>
            <a:r>
              <a:rPr lang="en-US" strike="sngStrike" dirty="0" smtClean="0"/>
              <a:t>Common Objects (</a:t>
            </a:r>
            <a:r>
              <a:rPr lang="en-US" strike="sngStrike" dirty="0" err="1"/>
              <a:t>ppt</a:t>
            </a:r>
            <a:r>
              <a:rPr lang="en-US" strike="sngStrike" dirty="0"/>
              <a:t> and demo)</a:t>
            </a:r>
          </a:p>
          <a:p>
            <a:r>
              <a:rPr lang="en-US" b="1" strike="sngStrike" dirty="0"/>
              <a:t>11:15 – </a:t>
            </a:r>
            <a:r>
              <a:rPr lang="en-US" b="1" strike="sngStrike" dirty="0" smtClean="0"/>
              <a:t>1:00</a:t>
            </a:r>
            <a:r>
              <a:rPr lang="en-US" b="1" strike="sngStrike" dirty="0"/>
              <a:t>: BREAK</a:t>
            </a:r>
            <a:r>
              <a:rPr lang="en-US" strike="sngStrike" dirty="0"/>
              <a:t> – Exercise 1 &amp; 2</a:t>
            </a:r>
          </a:p>
          <a:p>
            <a:pPr marL="0" indent="0">
              <a:buNone/>
            </a:pPr>
            <a:endParaRPr lang="en-US" strike="sngStrike" dirty="0"/>
          </a:p>
          <a:p>
            <a:r>
              <a:rPr lang="en-US" b="1" strike="sngStrike" dirty="0" smtClean="0"/>
              <a:t>1:00 </a:t>
            </a:r>
            <a:r>
              <a:rPr lang="en-US" b="1" strike="sngStrike" dirty="0"/>
              <a:t>– </a:t>
            </a:r>
            <a:r>
              <a:rPr lang="en-US" b="1" strike="sngStrike" dirty="0" smtClean="0"/>
              <a:t>1:30</a:t>
            </a:r>
            <a:r>
              <a:rPr lang="en-US" b="1" strike="sngStrike" dirty="0"/>
              <a:t>:</a:t>
            </a:r>
            <a:r>
              <a:rPr lang="en-US" strike="sngStrike" dirty="0"/>
              <a:t> </a:t>
            </a:r>
            <a:r>
              <a:rPr lang="en-US" strike="sngStrike" dirty="0" smtClean="0"/>
              <a:t>Functions </a:t>
            </a:r>
            <a:r>
              <a:rPr lang="en-US" strike="sngStrike" dirty="0"/>
              <a:t>and </a:t>
            </a:r>
            <a:r>
              <a:rPr lang="en-US" strike="sngStrike" dirty="0" smtClean="0"/>
              <a:t>the </a:t>
            </a:r>
            <a:r>
              <a:rPr lang="en-US" strike="sngStrike" dirty="0"/>
              <a:t>RAVG case </a:t>
            </a:r>
            <a:r>
              <a:rPr lang="en-US" strike="sngStrike" dirty="0" smtClean="0"/>
              <a:t>study </a:t>
            </a:r>
            <a:r>
              <a:rPr lang="en-US" strike="sngStrike" dirty="0"/>
              <a:t>(</a:t>
            </a:r>
            <a:r>
              <a:rPr lang="en-US" strike="sngStrike" dirty="0" err="1"/>
              <a:t>ppt</a:t>
            </a:r>
            <a:r>
              <a:rPr lang="en-US" strike="sngStrike" dirty="0"/>
              <a:t> and demo)</a:t>
            </a:r>
          </a:p>
          <a:p>
            <a:r>
              <a:rPr lang="en-US" b="1" dirty="0" smtClean="0"/>
              <a:t>1:30 </a:t>
            </a:r>
            <a:r>
              <a:rPr lang="en-US" b="1" dirty="0"/>
              <a:t>– </a:t>
            </a:r>
            <a:r>
              <a:rPr lang="en-US" b="1" dirty="0" smtClean="0"/>
              <a:t>3:50</a:t>
            </a:r>
            <a:r>
              <a:rPr lang="en-US" b="1" dirty="0"/>
              <a:t>: BREAK</a:t>
            </a:r>
            <a:r>
              <a:rPr lang="en-US" dirty="0"/>
              <a:t> –Exercise 3 &amp; 4</a:t>
            </a:r>
          </a:p>
          <a:p>
            <a:r>
              <a:rPr lang="en-US" b="1" dirty="0"/>
              <a:t>3:50 – 4:00:</a:t>
            </a:r>
            <a:r>
              <a:rPr lang="en-US" dirty="0"/>
              <a:t> </a:t>
            </a:r>
            <a:r>
              <a:rPr lang="en-US" dirty="0" smtClean="0"/>
              <a:t>Wrap-up </a:t>
            </a:r>
            <a:r>
              <a:rPr lang="en-US" dirty="0"/>
              <a:t>and </a:t>
            </a: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4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24050"/>
            <a:ext cx="22479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1915" y="1447800"/>
            <a:ext cx="6428693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There are some great resources and sample scripts: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Earth </a:t>
            </a:r>
            <a:r>
              <a:rPr lang="en-US" sz="2800" dirty="0"/>
              <a:t>Engine Documentation: </a:t>
            </a:r>
            <a:r>
              <a:rPr lang="en-US" sz="2000" dirty="0">
                <a:hlinkClick r:id="rId3"/>
              </a:rPr>
              <a:t>https://developers.google.com/earth-engine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Example Scripts in Code Editor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lang="en-US" sz="2800" dirty="0" smtClean="0"/>
              <a:t>Developer’s Forum: </a:t>
            </a:r>
            <a:r>
              <a:rPr lang="en-US" sz="2000" u="sng" dirty="0" smtClean="0">
                <a:hlinkClick r:id="rId4"/>
              </a:rPr>
              <a:t>https</a:t>
            </a:r>
            <a:r>
              <a:rPr lang="en-US" sz="2000" u="sng" dirty="0">
                <a:hlinkClick r:id="rId4"/>
              </a:rPr>
              <a:t>://groups.google.com/forum/#!forum/google-earth-engine-developers</a:t>
            </a:r>
            <a:endParaRPr lang="en-US" sz="2000" dirty="0"/>
          </a:p>
          <a:p>
            <a:pPr marL="514350" indent="-514350">
              <a:buAutoNum type="arabicPeriod" startAt="2"/>
            </a:pPr>
            <a:r>
              <a:rPr lang="en-US" sz="2800" dirty="0" smtClean="0"/>
              <a:t>Other Resources: 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://developers.google.com/earth-engine/tutorials</a:t>
            </a:r>
            <a:r>
              <a:rPr lang="en-US" sz="2000" dirty="0"/>
              <a:t> </a:t>
            </a:r>
          </a:p>
          <a:p>
            <a:pPr marL="514350" indent="-514350">
              <a:buAutoNum type="arabicPeriod" startAt="2"/>
            </a:pP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6916027" y="3886200"/>
            <a:ext cx="282633" cy="16625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01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GTAC Resources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/>
              <a:t>Look for </a:t>
            </a:r>
            <a:r>
              <a:rPr lang="en-US" dirty="0" smtClean="0"/>
              <a:t>additional GTAC course </a:t>
            </a:r>
            <a:r>
              <a:rPr lang="en-US" dirty="0"/>
              <a:t>offerings </a:t>
            </a:r>
            <a:r>
              <a:rPr lang="en-US" dirty="0" smtClean="0"/>
              <a:t>in GEE and other scripting courses. 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Google </a:t>
            </a:r>
            <a:r>
              <a:rPr lang="en-US" dirty="0">
                <a:solidFill>
                  <a:srgbClr val="0070C0"/>
                </a:solidFill>
              </a:rPr>
              <a:t>Resources:</a:t>
            </a:r>
          </a:p>
          <a:p>
            <a:r>
              <a:rPr lang="en-US" dirty="0">
                <a:hlinkClick r:id="rId2"/>
              </a:rPr>
              <a:t>https://earthengine.google.com/</a:t>
            </a:r>
            <a:endParaRPr lang="en-US" dirty="0"/>
          </a:p>
          <a:p>
            <a:r>
              <a:rPr lang="en-US" dirty="0">
                <a:hlinkClick r:id="rId3"/>
              </a:rPr>
              <a:t>https://developers.google.com/earth-engine/</a:t>
            </a:r>
            <a:endParaRPr lang="en-US" dirty="0"/>
          </a:p>
          <a:p>
            <a:r>
              <a:rPr lang="en-US" dirty="0">
                <a:hlinkClick r:id="rId4"/>
              </a:rPr>
              <a:t>https://developers.google.com/earth-engine/tutorials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Feedback: please take our survey!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Based on your feedback, we will </a:t>
            </a:r>
          </a:p>
          <a:p>
            <a:pPr marL="514350" indent="-514350">
              <a:buAutoNum type="arabicPeriod"/>
            </a:pPr>
            <a:r>
              <a:rPr lang="en-US" dirty="0" smtClean="0"/>
              <a:t>Modify this course and </a:t>
            </a:r>
          </a:p>
          <a:p>
            <a:pPr marL="514350" indent="-514350">
              <a:buAutoNum type="arabicPeriod"/>
            </a:pPr>
            <a:r>
              <a:rPr lang="en-US" dirty="0"/>
              <a:t>O</a:t>
            </a:r>
            <a:r>
              <a:rPr lang="en-US" dirty="0" smtClean="0"/>
              <a:t>ffer follow up courses in the fall to meet specific needs of participants (e.g., land cover change assessment in GEE)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4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1" y="2557183"/>
            <a:ext cx="8077199" cy="10004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USFS and Earth Engine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71600" y="3906479"/>
            <a:ext cx="7238999" cy="142752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Geospatial Technology and Applications Center</a:t>
            </a:r>
          </a:p>
          <a:p>
            <a:pPr>
              <a:spcBef>
                <a:spcPts val="0"/>
              </a:spcBef>
            </a:pPr>
            <a:endParaRPr lang="en" dirty="0"/>
          </a:p>
          <a:p>
            <a:pPr>
              <a:spcBef>
                <a:spcPts val="0"/>
              </a:spcBef>
            </a:pPr>
            <a:r>
              <a:rPr lang="en" dirty="0" smtClean="0"/>
              <a:t>Contact Nolan Cate: </a:t>
            </a:r>
            <a:r>
              <a:rPr lang="en" dirty="0" smtClean="0">
                <a:hlinkClick r:id="rId3"/>
              </a:rPr>
              <a:t>ncate@fs.fed.us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155049255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trike="sngStrike" dirty="0"/>
              <a:t>10:00 – 11:15:</a:t>
            </a:r>
            <a:r>
              <a:rPr lang="en-US" strike="sngStrike" dirty="0"/>
              <a:t> </a:t>
            </a:r>
            <a:r>
              <a:rPr lang="en-US" strike="sngStrike" dirty="0" smtClean="0"/>
              <a:t>Earth </a:t>
            </a:r>
            <a:r>
              <a:rPr lang="en-US" strike="sngStrike" dirty="0"/>
              <a:t>Engine Overview &amp; </a:t>
            </a:r>
            <a:r>
              <a:rPr lang="en-US" strike="sngStrike" dirty="0" smtClean="0"/>
              <a:t>Common Objects (</a:t>
            </a:r>
            <a:r>
              <a:rPr lang="en-US" strike="sngStrike" dirty="0" err="1"/>
              <a:t>ppt</a:t>
            </a:r>
            <a:r>
              <a:rPr lang="en-US" strike="sngStrike" dirty="0"/>
              <a:t> and demo)</a:t>
            </a:r>
          </a:p>
          <a:p>
            <a:r>
              <a:rPr lang="en-US" b="1" strike="sngStrike" dirty="0"/>
              <a:t>11:15 – </a:t>
            </a:r>
            <a:r>
              <a:rPr lang="en-US" b="1" strike="sngStrike" dirty="0" smtClean="0"/>
              <a:t>1:00</a:t>
            </a:r>
            <a:r>
              <a:rPr lang="en-US" b="1" strike="sngStrike" dirty="0"/>
              <a:t>: BREAK</a:t>
            </a:r>
            <a:r>
              <a:rPr lang="en-US" strike="sngStrike" dirty="0"/>
              <a:t> – Exercise 1 &amp; 2</a:t>
            </a:r>
          </a:p>
          <a:p>
            <a:endParaRPr lang="en-US" dirty="0"/>
          </a:p>
          <a:p>
            <a:r>
              <a:rPr lang="en-US" b="1" dirty="0" smtClean="0"/>
              <a:t>1:00 </a:t>
            </a:r>
            <a:r>
              <a:rPr lang="en-US" b="1" dirty="0"/>
              <a:t>– </a:t>
            </a:r>
            <a:r>
              <a:rPr lang="en-US" b="1" dirty="0" smtClean="0"/>
              <a:t>1:30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Cloud masking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dirty="0"/>
              <a:t>RAVG case </a:t>
            </a:r>
            <a:r>
              <a:rPr lang="en-US" dirty="0" smtClean="0"/>
              <a:t>study </a:t>
            </a:r>
            <a:r>
              <a:rPr lang="en-US" dirty="0"/>
              <a:t>(</a:t>
            </a:r>
            <a:r>
              <a:rPr lang="en-US" dirty="0" err="1"/>
              <a:t>ppt</a:t>
            </a:r>
            <a:r>
              <a:rPr lang="en-US" dirty="0"/>
              <a:t> and demo)</a:t>
            </a:r>
          </a:p>
          <a:p>
            <a:r>
              <a:rPr lang="en-US" b="1" dirty="0" smtClean="0"/>
              <a:t>1:30 </a:t>
            </a:r>
            <a:r>
              <a:rPr lang="en-US" b="1" dirty="0"/>
              <a:t>– 3:50: BREAK</a:t>
            </a:r>
            <a:r>
              <a:rPr lang="en-US" dirty="0"/>
              <a:t> –Exercise 3 &amp; 4</a:t>
            </a:r>
          </a:p>
          <a:p>
            <a:r>
              <a:rPr lang="en-US" b="1" dirty="0"/>
              <a:t>3:50 – 4:00:</a:t>
            </a:r>
            <a:r>
              <a:rPr lang="en-US" dirty="0"/>
              <a:t> </a:t>
            </a:r>
            <a:r>
              <a:rPr lang="en-US" dirty="0" smtClean="0"/>
              <a:t>Wrap-up </a:t>
            </a:r>
            <a:r>
              <a:rPr lang="en-US" dirty="0"/>
              <a:t>and </a:t>
            </a: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2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Choice: Google Chrome works better than Explorer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Notepad ++ for (some) color coding</a:t>
            </a:r>
          </a:p>
          <a:p>
            <a:pPr lvl="1"/>
            <a:r>
              <a:rPr lang="en-US" dirty="0" smtClean="0"/>
              <a:t>Set language to JavaScript</a:t>
            </a:r>
          </a:p>
          <a:p>
            <a:r>
              <a:rPr lang="en-US" dirty="0" smtClean="0"/>
              <a:t>Multiline codes (not space, return sensitive)</a:t>
            </a:r>
            <a:endParaRPr lang="en-US" dirty="0"/>
          </a:p>
          <a:p>
            <a:pPr marL="548640" lvl="2" indent="0">
              <a:buNone/>
            </a:pPr>
            <a:r>
              <a:rPr lang="en-US" dirty="0" err="1"/>
              <a:t>Map.addLayer</a:t>
            </a:r>
            <a:r>
              <a:rPr lang="en-US" dirty="0"/>
              <a:t>(L8_StudyArea,</a:t>
            </a:r>
          </a:p>
          <a:p>
            <a:pPr marL="548640" lvl="2" indent="0">
              <a:buNone/>
            </a:pPr>
            <a:r>
              <a:rPr lang="en-US" dirty="0" smtClean="0"/>
              <a:t>	 {</a:t>
            </a:r>
            <a:r>
              <a:rPr lang="en-US" dirty="0"/>
              <a:t>'bands': ['B4', 'B3', 'B2'], </a:t>
            </a:r>
            <a:endParaRPr lang="en-US" dirty="0" smtClean="0"/>
          </a:p>
          <a:p>
            <a:pPr marL="548640" lvl="2" indent="0">
              <a:buNone/>
            </a:pPr>
            <a:r>
              <a:rPr lang="en-US" dirty="0"/>
              <a:t>	</a:t>
            </a:r>
            <a:r>
              <a:rPr lang="en-US" dirty="0" smtClean="0"/>
              <a:t>'min</a:t>
            </a:r>
            <a:r>
              <a:rPr lang="en-US" dirty="0"/>
              <a:t>': 6000, </a:t>
            </a:r>
            <a:endParaRPr lang="en-US" dirty="0" smtClean="0"/>
          </a:p>
          <a:p>
            <a:pPr marL="548640" lvl="2" indent="0">
              <a:buNone/>
            </a:pPr>
            <a:r>
              <a:rPr lang="en-US" dirty="0"/>
              <a:t>	</a:t>
            </a:r>
            <a:r>
              <a:rPr lang="en-US" dirty="0" smtClean="0"/>
              <a:t>'max</a:t>
            </a:r>
            <a:r>
              <a:rPr lang="en-US" dirty="0"/>
              <a:t>': 18000</a:t>
            </a:r>
            <a:r>
              <a:rPr lang="en-US" dirty="0" smtClean="0"/>
              <a:t>},</a:t>
            </a:r>
          </a:p>
          <a:p>
            <a:pPr marL="548640" lvl="2" indent="0">
              <a:buNone/>
            </a:pPr>
            <a:r>
              <a:rPr lang="en-US" dirty="0"/>
              <a:t>	</a:t>
            </a:r>
            <a:r>
              <a:rPr lang="en-US" dirty="0" smtClean="0"/>
              <a:t>“Landsat 8 image”);</a:t>
            </a:r>
          </a:p>
        </p:txBody>
      </p:sp>
    </p:spTree>
    <p:extLst>
      <p:ext uri="{BB962C8B-B14F-4D97-AF65-F5344CB8AC3E}">
        <p14:creationId xmlns:p14="http://schemas.microsoft.com/office/powerpoint/2010/main" val="320712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 in GEE    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8" y="1430616"/>
            <a:ext cx="8250145" cy="4850816"/>
          </a:xfrm>
        </p:spPr>
        <p:txBody>
          <a:bodyPr>
            <a:normAutofit/>
          </a:bodyPr>
          <a:lstStyle/>
          <a:p>
            <a:pPr lvl="1" fontAlgn="base"/>
            <a:r>
              <a:rPr lang="en-US" dirty="0" smtClean="0"/>
              <a:t>Images (raster) objects</a:t>
            </a:r>
            <a:endParaRPr lang="en-US" dirty="0"/>
          </a:p>
          <a:p>
            <a:pPr lvl="2" fontAlgn="base"/>
            <a:r>
              <a:rPr lang="en-US" dirty="0" err="1" smtClean="0"/>
              <a:t>ee.Image</a:t>
            </a:r>
            <a:endParaRPr lang="en-US" dirty="0" smtClean="0"/>
          </a:p>
          <a:p>
            <a:pPr lvl="3" fontAlgn="base"/>
            <a:r>
              <a:rPr lang="en-US" dirty="0" smtClean="0"/>
              <a:t>An image refers to a single raster (usually with multiple bands. e.g., one Landsat scene) </a:t>
            </a:r>
            <a:endParaRPr lang="en-US" dirty="0"/>
          </a:p>
          <a:p>
            <a:pPr lvl="2" fontAlgn="base"/>
            <a:r>
              <a:rPr lang="en-US" dirty="0" err="1" smtClean="0"/>
              <a:t>ee.ImageCollection</a:t>
            </a:r>
            <a:endParaRPr lang="en-US" dirty="0" smtClean="0"/>
          </a:p>
          <a:p>
            <a:pPr lvl="3" fontAlgn="base"/>
            <a:r>
              <a:rPr lang="en-US" dirty="0"/>
              <a:t>An image collection refers to a set of Earth Engine </a:t>
            </a:r>
            <a:r>
              <a:rPr lang="en-US" dirty="0" smtClean="0"/>
              <a:t>images (multiple </a:t>
            </a:r>
            <a:r>
              <a:rPr lang="en-US" dirty="0" smtClean="0"/>
              <a:t>rasters)</a:t>
            </a:r>
          </a:p>
          <a:p>
            <a:pPr lvl="1" fontAlgn="base"/>
            <a:r>
              <a:rPr lang="en-US" dirty="0" smtClean="0"/>
              <a:t>Vector </a:t>
            </a:r>
            <a:r>
              <a:rPr lang="en-US" dirty="0" smtClean="0"/>
              <a:t>objects (points, lines, polygons or tables)</a:t>
            </a:r>
            <a:endParaRPr lang="en-US" dirty="0"/>
          </a:p>
          <a:p>
            <a:pPr lvl="2" fontAlgn="base"/>
            <a:r>
              <a:rPr lang="en-US" dirty="0" err="1" smtClean="0"/>
              <a:t>ee.Geometry</a:t>
            </a:r>
            <a:r>
              <a:rPr lang="en-US" dirty="0" smtClean="0"/>
              <a:t> or </a:t>
            </a:r>
            <a:r>
              <a:rPr lang="en-US" dirty="0" err="1" smtClean="0"/>
              <a:t>ee.Feature</a:t>
            </a:r>
            <a:endParaRPr lang="en-US" dirty="0"/>
          </a:p>
          <a:p>
            <a:pPr lvl="2" fontAlgn="base"/>
            <a:r>
              <a:rPr lang="en-US" dirty="0" err="1" smtClean="0"/>
              <a:t>ee.FeatureCollection</a:t>
            </a:r>
            <a:r>
              <a:rPr lang="en-US" dirty="0"/>
              <a:t> (multiple </a:t>
            </a:r>
            <a:r>
              <a:rPr lang="en-US" dirty="0" smtClean="0"/>
              <a:t>features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https://sites.google.com/site/globalsnowobservatory/_/rsrc/1430559580710/home/simple-tutorial/short-tutorial/first-script/RasterIso.PNG?height=255&amp;width=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r="9987"/>
          <a:stretch/>
        </p:blipFill>
        <p:spPr bwMode="auto">
          <a:xfrm>
            <a:off x="6909754" y="-7743"/>
            <a:ext cx="2173858" cy="16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9754" y="1685874"/>
            <a:ext cx="232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</a:t>
            </a:r>
            <a:r>
              <a:rPr lang="en-US" sz="1200" dirty="0" smtClean="0">
                <a:hlinkClick r:id="rId3"/>
              </a:rPr>
              <a:t>Global Snow Observatory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28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Functions: are actions that can be applied to data </a:t>
            </a:r>
          </a:p>
          <a:p>
            <a:pPr lvl="1"/>
            <a:r>
              <a:rPr lang="en-US" dirty="0" smtClean="0"/>
              <a:t>E.g., exporting image objects stored as variables</a:t>
            </a:r>
          </a:p>
          <a:p>
            <a:r>
              <a:rPr lang="en-US" dirty="0" smtClean="0"/>
              <a:t>Methods: are functions that are tailored to specific classes</a:t>
            </a:r>
          </a:p>
          <a:p>
            <a:pPr lvl="1"/>
            <a:r>
              <a:rPr lang="en-US" dirty="0" smtClean="0"/>
              <a:t>E.g., adding numbers</a:t>
            </a:r>
          </a:p>
          <a:p>
            <a:r>
              <a:rPr lang="en-US" dirty="0" smtClean="0"/>
              <a:t>Algorithms: provide some commonly used (higher) level functions </a:t>
            </a:r>
          </a:p>
          <a:p>
            <a:pPr lvl="1"/>
            <a:r>
              <a:rPr lang="en-US" dirty="0" smtClean="0"/>
              <a:t>E.g., Landsat specific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Processing &amp; Analysis in Code Editor</a:t>
            </a:r>
            <a:endParaRPr lang="en-US" dirty="0"/>
          </a:p>
        </p:txBody>
      </p:sp>
      <p:pic>
        <p:nvPicPr>
          <p:cNvPr id="4098" name="Picture 2" descr="I:\Papua_NG\Training\ppt\figures\maskClouds_clo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53" y="1354347"/>
            <a:ext cx="4759619" cy="33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9319" y="1268083"/>
            <a:ext cx="3425481" cy="4858081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Custom functions</a:t>
            </a:r>
          </a:p>
          <a:p>
            <a:pPr lvl="2" fontAlgn="base"/>
            <a:r>
              <a:rPr lang="en-US" dirty="0" smtClean="0"/>
              <a:t>Multiple Earth Engine and JavaScript functions can be combined to create custom algorithms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1852" y="4992914"/>
            <a:ext cx="475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use spectral and thermal values to identify and remove pixels that are likely to represent clouds and/or shadows.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&amp; Analysis with GEE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167" y="1354347"/>
            <a:ext cx="4754990" cy="33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852" y="4992914"/>
            <a:ext cx="475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use spectral and thermal values to identify and remove pixels that are likely to represent clouds and/or shadows.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9319" y="1268083"/>
            <a:ext cx="3425481" cy="4858081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Custom functions</a:t>
            </a:r>
          </a:p>
          <a:p>
            <a:pPr lvl="2" fontAlgn="base"/>
            <a:r>
              <a:rPr lang="en-US" dirty="0" smtClean="0"/>
              <a:t>Multiple Earth Engine and JavaScript functions can be combined to create custom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49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11894</TotalTime>
  <Words>1036</Words>
  <Application>Microsoft Office PowerPoint</Application>
  <PresentationFormat>On-screen Show (4:3)</PresentationFormat>
  <Paragraphs>145</Paragraphs>
  <Slides>26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Clarity</vt:lpstr>
      <vt:lpstr>Introduction to  Google Earth Engine</vt:lpstr>
      <vt:lpstr>Housekeeping</vt:lpstr>
      <vt:lpstr>Agenda for Today:</vt:lpstr>
      <vt:lpstr>Tips and Tricks</vt:lpstr>
      <vt:lpstr>Tips and Tricks</vt:lpstr>
      <vt:lpstr>Spatial Data in GEE     .</vt:lpstr>
      <vt:lpstr>Methods and Algorithms</vt:lpstr>
      <vt:lpstr>Processing &amp; Analysis in Code Editor</vt:lpstr>
      <vt:lpstr>Processing &amp; Analysis with GEE</vt:lpstr>
      <vt:lpstr>Processing &amp; Analysis with GEE</vt:lpstr>
      <vt:lpstr>Processing &amp; Analysis with GEE</vt:lpstr>
      <vt:lpstr>Exporting GEE data &amp; results</vt:lpstr>
      <vt:lpstr>Exporting GEE data &amp; results</vt:lpstr>
      <vt:lpstr>Exporting GEE data &amp; results</vt:lpstr>
      <vt:lpstr>Cloud Masking (Ex. 3) </vt:lpstr>
      <vt:lpstr>RAVG (Ex. 4)</vt:lpstr>
      <vt:lpstr>Planning your script</vt:lpstr>
      <vt:lpstr>Planning a Script </vt:lpstr>
      <vt:lpstr>Work piece by piece: Ex 4.</vt:lpstr>
      <vt:lpstr>Work piece by piece: Ex 4.</vt:lpstr>
      <vt:lpstr>Demo </vt:lpstr>
      <vt:lpstr>Agenda for Today:</vt:lpstr>
      <vt:lpstr>PowerPoint Presentation</vt:lpstr>
      <vt:lpstr>Additional Resources</vt:lpstr>
      <vt:lpstr>Questions?</vt:lpstr>
      <vt:lpstr>USFS and Earth Engine 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USDA Forest Service</cp:lastModifiedBy>
  <cp:revision>181</cp:revision>
  <cp:lastPrinted>2016-01-28T21:36:27Z</cp:lastPrinted>
  <dcterms:created xsi:type="dcterms:W3CDTF">2015-04-03T20:09:37Z</dcterms:created>
  <dcterms:modified xsi:type="dcterms:W3CDTF">2017-11-30T19:41:15Z</dcterms:modified>
</cp:coreProperties>
</file>