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69" r:id="rId4"/>
    <p:sldId id="259" r:id="rId5"/>
    <p:sldId id="268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71" r:id="rId14"/>
    <p:sldId id="272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7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0882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848600" cy="1927225"/>
          </a:xfrm>
        </p:spPr>
        <p:txBody>
          <a:bodyPr anchor="b">
            <a:no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8486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808412"/>
            <a:ext cx="78486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33400"/>
            <a:ext cx="3838575" cy="55514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>
            <a:lvl1pPr>
              <a:buClr>
                <a:schemeClr val="tx2">
                  <a:lumMod val="75000"/>
                </a:schemeClr>
              </a:buClr>
              <a:defRPr sz="3200"/>
            </a:lvl1pPr>
            <a:lvl2pPr>
              <a:buClr>
                <a:schemeClr val="accent4">
                  <a:lumMod val="75000"/>
                </a:schemeClr>
              </a:buClr>
              <a:defRPr sz="2800"/>
            </a:lvl2pPr>
            <a:lvl3pPr>
              <a:buClr>
                <a:schemeClr val="bg2">
                  <a:lumMod val="50000"/>
                </a:schemeClr>
              </a:buClr>
              <a:defRPr sz="2400"/>
            </a:lvl3pPr>
            <a:lvl4pPr>
              <a:buClr>
                <a:schemeClr val="accent6">
                  <a:lumMod val="75000"/>
                </a:schemeClr>
              </a:buCl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38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38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53200"/>
            <a:ext cx="9144000" cy="32788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96225" y="6681151"/>
            <a:ext cx="18659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00" b="1" i="1" dirty="0">
                <a:solidFill>
                  <a:schemeClr val="bg1"/>
                </a:solidFill>
              </a:rPr>
              <a:t>Forest Service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84950"/>
            <a:ext cx="265249" cy="2944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4" r:id="rId3"/>
    <p:sldLayoutId id="2147483966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</a:t>
            </a:r>
            <a:br>
              <a:rPr lang="en-US" dirty="0"/>
            </a:br>
            <a:r>
              <a:rPr lang="en-US" dirty="0"/>
              <a:t>Geospatial Scripting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Nolan Cate, nolan.cate@usda.gov</a:t>
            </a:r>
          </a:p>
          <a:p>
            <a:r>
              <a:rPr lang="en-US" sz="1800" dirty="0">
                <a:solidFill>
                  <a:schemeClr val="tx1"/>
                </a:solidFill>
              </a:rPr>
              <a:t>December 5, 2019</a:t>
            </a:r>
          </a:p>
        </p:txBody>
      </p:sp>
    </p:spTree>
    <p:extLst>
      <p:ext uri="{BB962C8B-B14F-4D97-AF65-F5344CB8AC3E}">
        <p14:creationId xmlns:p14="http://schemas.microsoft.com/office/powerpoint/2010/main" val="1909483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Google Earth Engine (GEE)</a:t>
            </a:r>
          </a:p>
          <a:p>
            <a:pPr lvl="1"/>
            <a:r>
              <a:rPr lang="en-US" dirty="0"/>
              <a:t>Meant for massively parallel cloud computing Processing remote sensing data over a huge geographic extent</a:t>
            </a:r>
          </a:p>
          <a:p>
            <a:pPr lvl="1"/>
            <a:r>
              <a:rPr lang="en-US" dirty="0"/>
              <a:t>GEE has its own unique set of operators and methods, distinct from JavaScript</a:t>
            </a:r>
          </a:p>
          <a:p>
            <a:r>
              <a:rPr lang="en-US" dirty="0"/>
              <a:t>GTAC Training: </a:t>
            </a:r>
          </a:p>
          <a:p>
            <a:pPr lvl="1"/>
            <a:r>
              <a:rPr lang="en-US" i="1" dirty="0"/>
              <a:t>Geospatial Scripting in Google Earth Engine Code Editor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93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err="1"/>
              <a:t>Rstudio</a:t>
            </a:r>
            <a:endParaRPr lang="en-US" dirty="0"/>
          </a:p>
          <a:p>
            <a:pPr lvl="1"/>
            <a:r>
              <a:rPr lang="en-US" dirty="0"/>
              <a:t>Created for statistical computing and graphical visualization</a:t>
            </a:r>
          </a:p>
          <a:p>
            <a:r>
              <a:rPr lang="en-US" dirty="0"/>
              <a:t>GTAC Trainings: </a:t>
            </a:r>
          </a:p>
          <a:p>
            <a:pPr lvl="1"/>
            <a:r>
              <a:rPr lang="en-US" i="1" dirty="0"/>
              <a:t>Geospatial Scripting in R</a:t>
            </a:r>
          </a:p>
          <a:p>
            <a:pPr lvl="1"/>
            <a:r>
              <a:rPr lang="en-US" i="1" dirty="0"/>
              <a:t>Using R to Explore Inventory Modeling with Lidar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894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There are no inherent advantages to any language</a:t>
            </a:r>
          </a:p>
          <a:p>
            <a:r>
              <a:rPr lang="en-US" dirty="0"/>
              <a:t>It is your application that will choose the language for you</a:t>
            </a:r>
          </a:p>
          <a:p>
            <a:pPr lvl="1"/>
            <a:r>
              <a:rPr lang="en-US" dirty="0" err="1"/>
              <a:t>e.g</a:t>
            </a:r>
            <a:r>
              <a:rPr lang="en-US" dirty="0"/>
              <a:t>: Calculating a spectral index over hundreds of Landsat scenes &gt; JavaScript (GEE)</a:t>
            </a:r>
          </a:p>
          <a:p>
            <a:pPr lvl="1"/>
            <a:r>
              <a:rPr lang="en-US" dirty="0" err="1"/>
              <a:t>e.g</a:t>
            </a:r>
            <a:r>
              <a:rPr lang="en-US" dirty="0"/>
              <a:t>: Modeling forest characteristics based on lidar data &gt; R</a:t>
            </a:r>
          </a:p>
          <a:p>
            <a:pPr lvl="1"/>
            <a:r>
              <a:rPr lang="en-US" dirty="0" err="1"/>
              <a:t>e.g</a:t>
            </a:r>
            <a:r>
              <a:rPr lang="en-US" dirty="0"/>
              <a:t>: Processing hundreds of vector files&gt; Python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53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Afternoon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Exercise 4 – JavaScript in GEE</a:t>
            </a:r>
          </a:p>
          <a:p>
            <a:pPr lvl="1"/>
            <a:r>
              <a:rPr lang="en-US" dirty="0"/>
              <a:t>Using image collections</a:t>
            </a:r>
          </a:p>
          <a:p>
            <a:pPr lvl="1"/>
            <a:r>
              <a:rPr lang="en-US" dirty="0"/>
              <a:t>Writing a function</a:t>
            </a:r>
          </a:p>
          <a:p>
            <a:pPr lvl="1"/>
            <a:r>
              <a:rPr lang="en-US" dirty="0"/>
              <a:t>Creating charts</a:t>
            </a:r>
          </a:p>
          <a:p>
            <a:r>
              <a:rPr lang="en-US" dirty="0"/>
              <a:t>Exercise 5 – Python and using </a:t>
            </a:r>
            <a:r>
              <a:rPr lang="en-US" dirty="0" err="1"/>
              <a:t>ArcPy</a:t>
            </a:r>
            <a:endParaRPr lang="en-US" dirty="0"/>
          </a:p>
          <a:p>
            <a:pPr lvl="1"/>
            <a:r>
              <a:rPr lang="en-US" dirty="0"/>
              <a:t>Using the </a:t>
            </a:r>
            <a:r>
              <a:rPr lang="en-US" dirty="0" err="1"/>
              <a:t>ArcPy</a:t>
            </a:r>
            <a:r>
              <a:rPr lang="en-US" dirty="0"/>
              <a:t> module</a:t>
            </a:r>
          </a:p>
          <a:p>
            <a:pPr lvl="1"/>
            <a:r>
              <a:rPr lang="en-US" dirty="0"/>
              <a:t>Learning about loops</a:t>
            </a:r>
          </a:p>
          <a:p>
            <a:pPr lvl="1"/>
            <a:r>
              <a:rPr lang="en-US" dirty="0"/>
              <a:t>Writing a function</a:t>
            </a:r>
          </a:p>
          <a:p>
            <a:r>
              <a:rPr lang="en-US" dirty="0"/>
              <a:t>Exercise 6 – R and </a:t>
            </a:r>
            <a:r>
              <a:rPr lang="en-US" dirty="0" err="1"/>
              <a:t>Rstudio</a:t>
            </a:r>
            <a:endParaRPr lang="en-US" dirty="0"/>
          </a:p>
          <a:p>
            <a:pPr lvl="1"/>
            <a:r>
              <a:rPr lang="en-US" dirty="0"/>
              <a:t>Loading and exploring imagery</a:t>
            </a:r>
          </a:p>
          <a:p>
            <a:pPr lvl="1"/>
            <a:r>
              <a:rPr lang="en-US" dirty="0"/>
              <a:t>Image calculations</a:t>
            </a:r>
          </a:p>
          <a:p>
            <a:pPr lvl="1"/>
            <a:r>
              <a:rPr lang="en-US" dirty="0"/>
              <a:t>Writing a csv with image values from a shapefile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70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714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The purpose of this training</a:t>
            </a:r>
          </a:p>
          <a:p>
            <a:pPr lvl="1"/>
            <a:r>
              <a:rPr lang="en-US" sz="2400" dirty="0"/>
              <a:t>To point you in the right direction</a:t>
            </a:r>
          </a:p>
          <a:p>
            <a:pPr lvl="2"/>
            <a:r>
              <a:rPr lang="en-US" sz="2000" dirty="0"/>
              <a:t>What language is appropriate for your needs?</a:t>
            </a:r>
          </a:p>
          <a:p>
            <a:pPr lvl="2"/>
            <a:r>
              <a:rPr lang="en-US" sz="2000" dirty="0"/>
              <a:t>Other GTAC trainings to learn more advanced geospatial programming techniques in a specific scripting environment</a:t>
            </a:r>
          </a:p>
          <a:p>
            <a:pPr lvl="1"/>
            <a:r>
              <a:rPr lang="en-US" sz="2400" dirty="0"/>
              <a:t>Provide reference material</a:t>
            </a:r>
          </a:p>
          <a:p>
            <a:pPr lvl="2"/>
            <a:r>
              <a:rPr lang="en-US" sz="2000" dirty="0"/>
              <a:t>Exercises and glossary</a:t>
            </a:r>
          </a:p>
          <a:p>
            <a:r>
              <a:rPr lang="en-US" dirty="0"/>
              <a:t>What was helpful?</a:t>
            </a:r>
          </a:p>
          <a:p>
            <a:r>
              <a:rPr lang="en-US" dirty="0"/>
              <a:t>What needed further clarification?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9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we start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Any questions about scripting, or the morning exercises?</a:t>
            </a:r>
          </a:p>
          <a:p>
            <a:pPr lvl="1"/>
            <a:r>
              <a:rPr lang="en-US" dirty="0"/>
              <a:t>Type a question into the chat box</a:t>
            </a:r>
          </a:p>
          <a:p>
            <a:pPr lvl="1"/>
            <a:r>
              <a:rPr lang="en-US" dirty="0"/>
              <a:t>Dial *6 to unmute and ask a question verbally</a:t>
            </a:r>
          </a:p>
        </p:txBody>
      </p:sp>
    </p:spTree>
    <p:extLst>
      <p:ext uri="{BB962C8B-B14F-4D97-AF65-F5344CB8AC3E}">
        <p14:creationId xmlns:p14="http://schemas.microsoft.com/office/powerpoint/2010/main" val="3541089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/>
              <a:t>Morning Presentation</a:t>
            </a:r>
          </a:p>
          <a:p>
            <a:pPr lvl="1"/>
            <a:r>
              <a:rPr lang="en-US" strike="sngStrike" dirty="0"/>
              <a:t>Fundamental concepts in scripting</a:t>
            </a:r>
          </a:p>
          <a:p>
            <a:r>
              <a:rPr lang="en-US" strike="sngStrike" dirty="0"/>
              <a:t>Morning Exercises</a:t>
            </a:r>
          </a:p>
          <a:p>
            <a:r>
              <a:rPr lang="en-US" dirty="0"/>
              <a:t>Afternoon Presentation</a:t>
            </a:r>
          </a:p>
          <a:p>
            <a:pPr lvl="1"/>
            <a:r>
              <a:rPr lang="en-US" dirty="0"/>
              <a:t>Geospatial applications of Python, R, and JavaScript</a:t>
            </a:r>
          </a:p>
          <a:p>
            <a:r>
              <a:rPr lang="en-US" dirty="0"/>
              <a:t>Afternoon Exercise(s)</a:t>
            </a:r>
          </a:p>
          <a:p>
            <a:r>
              <a:rPr lang="en-US" dirty="0"/>
              <a:t>Wrap-up Discussion</a:t>
            </a:r>
          </a:p>
        </p:txBody>
      </p:sp>
    </p:spTree>
    <p:extLst>
      <p:ext uri="{BB962C8B-B14F-4D97-AF65-F5344CB8AC3E}">
        <p14:creationId xmlns:p14="http://schemas.microsoft.com/office/powerpoint/2010/main" val="78453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So far we have covered:</a:t>
            </a:r>
          </a:p>
          <a:p>
            <a:pPr lvl="1"/>
            <a:r>
              <a:rPr lang="en-US" dirty="0"/>
              <a:t>Variables and Value Types</a:t>
            </a:r>
          </a:p>
          <a:p>
            <a:pPr lvl="1"/>
            <a:r>
              <a:rPr lang="en-US" dirty="0"/>
              <a:t>Operators</a:t>
            </a:r>
          </a:p>
          <a:p>
            <a:pPr lvl="1"/>
            <a:r>
              <a:rPr lang="en-US" dirty="0"/>
              <a:t>Conditional statements</a:t>
            </a:r>
          </a:p>
          <a:p>
            <a:pPr lvl="1"/>
            <a:r>
              <a:rPr lang="en-US" dirty="0"/>
              <a:t>Objects</a:t>
            </a:r>
          </a:p>
          <a:p>
            <a:pPr lvl="1"/>
            <a:r>
              <a:rPr lang="en-US" dirty="0"/>
              <a:t>Methods</a:t>
            </a:r>
          </a:p>
          <a:p>
            <a:pPr lvl="1"/>
            <a:r>
              <a:rPr lang="en-US" dirty="0"/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286019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029200"/>
          </a:xfrm>
        </p:spPr>
        <p:txBody>
          <a:bodyPr>
            <a:normAutofit/>
          </a:bodyPr>
          <a:lstStyle/>
          <a:p>
            <a:r>
              <a:rPr lang="en-US" dirty="0"/>
              <a:t>The purpose of this training</a:t>
            </a:r>
          </a:p>
          <a:p>
            <a:pPr lvl="1"/>
            <a:r>
              <a:rPr lang="en-US" sz="2400" dirty="0"/>
              <a:t>To point you in the right direction and provide reference material</a:t>
            </a:r>
          </a:p>
          <a:p>
            <a:r>
              <a:rPr lang="en-US" dirty="0"/>
              <a:t>What do I need to know to start scripting?</a:t>
            </a:r>
          </a:p>
          <a:p>
            <a:pPr lvl="1"/>
            <a:r>
              <a:rPr lang="en-US" sz="2400" dirty="0"/>
              <a:t>Syntax</a:t>
            </a:r>
          </a:p>
          <a:p>
            <a:pPr lvl="1"/>
            <a:r>
              <a:rPr lang="en-US" sz="2400" dirty="0"/>
              <a:t>Vocabulary</a:t>
            </a:r>
          </a:p>
          <a:p>
            <a:r>
              <a:rPr lang="en-US" dirty="0"/>
              <a:t>Which language do I use and why?</a:t>
            </a:r>
          </a:p>
          <a:p>
            <a:pPr lvl="1"/>
            <a:r>
              <a:rPr lang="en-US" sz="2400" dirty="0"/>
              <a:t>Python – integrates well with ArcMap</a:t>
            </a:r>
          </a:p>
          <a:p>
            <a:pPr lvl="1"/>
            <a:r>
              <a:rPr lang="en-US" sz="2400" dirty="0"/>
              <a:t>JavaScript – gives access to Google Earth Engine</a:t>
            </a:r>
          </a:p>
          <a:p>
            <a:pPr lvl="1"/>
            <a:r>
              <a:rPr lang="en-US" sz="2400" dirty="0"/>
              <a:t>R – powerful statistical capabilities</a:t>
            </a:r>
          </a:p>
        </p:txBody>
      </p:sp>
    </p:spTree>
    <p:extLst>
      <p:ext uri="{BB962C8B-B14F-4D97-AF65-F5344CB8AC3E}">
        <p14:creationId xmlns:p14="http://schemas.microsoft.com/office/powerpoint/2010/main" val="492411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Specific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Differences in applications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90900" y="2438400"/>
            <a:ext cx="23622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4343400"/>
            <a:ext cx="23622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90900" y="4343400"/>
            <a:ext cx="23622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21357" y="4343400"/>
            <a:ext cx="23622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30826" y="286333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Scripting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0694" y="476833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Python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96311" y="476833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71515" y="4768334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JavaScript</a:t>
            </a:r>
          </a:p>
        </p:txBody>
      </p: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>
          <a:xfrm flipH="1">
            <a:off x="1562100" y="3657600"/>
            <a:ext cx="3009900" cy="6858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  <a:endCxn id="8" idx="0"/>
          </p:cNvCxnSpPr>
          <p:nvPr/>
        </p:nvCxnSpPr>
        <p:spPr>
          <a:xfrm>
            <a:off x="4572000" y="3657600"/>
            <a:ext cx="0" cy="6858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  <a:endCxn id="9" idx="0"/>
          </p:cNvCxnSpPr>
          <p:nvPr/>
        </p:nvCxnSpPr>
        <p:spPr>
          <a:xfrm>
            <a:off x="4572000" y="3657600"/>
            <a:ext cx="2930457" cy="6858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785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Specific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Differences in applications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90900" y="2438400"/>
            <a:ext cx="23622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4343400"/>
            <a:ext cx="23622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90900" y="4343400"/>
            <a:ext cx="23622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21357" y="4343400"/>
            <a:ext cx="23622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10694" y="476833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Python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96311" y="476833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71515" y="4768334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JavaScript</a:t>
            </a:r>
          </a:p>
        </p:txBody>
      </p: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>
          <a:xfrm flipH="1">
            <a:off x="1562100" y="3657600"/>
            <a:ext cx="3009900" cy="6858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  <a:endCxn id="8" idx="0"/>
          </p:cNvCxnSpPr>
          <p:nvPr/>
        </p:nvCxnSpPr>
        <p:spPr>
          <a:xfrm>
            <a:off x="4572000" y="3657600"/>
            <a:ext cx="0" cy="6858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  <a:endCxn id="9" idx="0"/>
          </p:cNvCxnSpPr>
          <p:nvPr/>
        </p:nvCxnSpPr>
        <p:spPr>
          <a:xfrm>
            <a:off x="4572000" y="3657600"/>
            <a:ext cx="2930457" cy="6858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048001" y="2324100"/>
            <a:ext cx="3048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030826" y="286333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Scripting</a:t>
            </a:r>
          </a:p>
        </p:txBody>
      </p:sp>
    </p:spTree>
    <p:extLst>
      <p:ext uri="{BB962C8B-B14F-4D97-AF65-F5344CB8AC3E}">
        <p14:creationId xmlns:p14="http://schemas.microsoft.com/office/powerpoint/2010/main" val="1317870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Specific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Differences in applications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90900" y="2438400"/>
            <a:ext cx="23622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4343400"/>
            <a:ext cx="23622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90900" y="4343400"/>
            <a:ext cx="23622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21357" y="4343400"/>
            <a:ext cx="23622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10694" y="476833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Python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96311" y="476833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71515" y="4768334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JavaScript</a:t>
            </a:r>
          </a:p>
        </p:txBody>
      </p: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>
          <a:xfrm flipH="1">
            <a:off x="1562100" y="3657600"/>
            <a:ext cx="3009900" cy="6858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  <a:endCxn id="8" idx="0"/>
          </p:cNvCxnSpPr>
          <p:nvPr/>
        </p:nvCxnSpPr>
        <p:spPr>
          <a:xfrm>
            <a:off x="4572000" y="3657600"/>
            <a:ext cx="0" cy="6858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  <a:endCxn id="9" idx="0"/>
          </p:cNvCxnSpPr>
          <p:nvPr/>
        </p:nvCxnSpPr>
        <p:spPr>
          <a:xfrm>
            <a:off x="4572000" y="3657600"/>
            <a:ext cx="2930457" cy="6858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49127" y="4229100"/>
            <a:ext cx="261946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58786" y="4229100"/>
            <a:ext cx="2626188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271809" y="4229100"/>
            <a:ext cx="2461296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030826" y="286333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Scripting</a:t>
            </a:r>
          </a:p>
        </p:txBody>
      </p:sp>
    </p:spTree>
    <p:extLst>
      <p:ext uri="{BB962C8B-B14F-4D97-AF65-F5344CB8AC3E}">
        <p14:creationId xmlns:p14="http://schemas.microsoft.com/office/powerpoint/2010/main" val="2730851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err="1"/>
              <a:t>ArcPy</a:t>
            </a:r>
            <a:endParaRPr lang="en-US" dirty="0"/>
          </a:p>
          <a:p>
            <a:r>
              <a:rPr lang="en-US" dirty="0"/>
              <a:t>Works well through ArcMap</a:t>
            </a:r>
          </a:p>
          <a:p>
            <a:pPr lvl="1"/>
            <a:r>
              <a:rPr lang="en-US" dirty="0"/>
              <a:t>Access to any ArcMap tools for automating hundreds of geoprocessing tasks</a:t>
            </a:r>
          </a:p>
          <a:p>
            <a:pPr lvl="1"/>
            <a:r>
              <a:rPr lang="en-US" dirty="0"/>
              <a:t>Python is so much more than </a:t>
            </a:r>
            <a:r>
              <a:rPr lang="en-US" dirty="0" err="1"/>
              <a:t>ArcPy</a:t>
            </a:r>
            <a:endParaRPr lang="en-US" dirty="0"/>
          </a:p>
          <a:p>
            <a:r>
              <a:rPr lang="en-US" dirty="0"/>
              <a:t>GTAC training: </a:t>
            </a:r>
          </a:p>
          <a:p>
            <a:pPr lvl="1"/>
            <a:r>
              <a:rPr lang="en-US" sz="3200" i="1" dirty="0"/>
              <a:t>Geospatial Scripting in Python</a:t>
            </a:r>
          </a:p>
          <a:p>
            <a:pPr lvl="1"/>
            <a:r>
              <a:rPr lang="en-US" sz="3200" i="1" dirty="0"/>
              <a:t>Intermediate Geospatial Scripting in Python</a:t>
            </a:r>
          </a:p>
          <a:p>
            <a:pPr lvl="1"/>
            <a:endParaRPr lang="en-US" sz="32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092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18547</TotalTime>
  <Words>451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Clarity</vt:lpstr>
      <vt:lpstr>Introduction to  Geospatial Scripting</vt:lpstr>
      <vt:lpstr>Before we start</vt:lpstr>
      <vt:lpstr>Schedule</vt:lpstr>
      <vt:lpstr>Review</vt:lpstr>
      <vt:lpstr>Review</vt:lpstr>
      <vt:lpstr>Language Specific</vt:lpstr>
      <vt:lpstr>Language Specific</vt:lpstr>
      <vt:lpstr>Language Specific</vt:lpstr>
      <vt:lpstr>Python</vt:lpstr>
      <vt:lpstr>JavaScript</vt:lpstr>
      <vt:lpstr>R</vt:lpstr>
      <vt:lpstr>Applications</vt:lpstr>
      <vt:lpstr>Afternoon Exercises</vt:lpstr>
      <vt:lpstr>Questions?</vt:lpstr>
      <vt:lpstr>Wrap Up Discussion</vt:lpstr>
    </vt:vector>
  </TitlesOfParts>
  <Company>Forest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USDA Forest Service</dc:creator>
  <cp:lastModifiedBy>Cate, Nolan - FS, Salt Lake City, UT</cp:lastModifiedBy>
  <cp:revision>103</cp:revision>
  <dcterms:created xsi:type="dcterms:W3CDTF">2015-04-03T20:09:37Z</dcterms:created>
  <dcterms:modified xsi:type="dcterms:W3CDTF">2019-12-04T22:05:52Z</dcterms:modified>
</cp:coreProperties>
</file>