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sldIdLst>
    <p:sldId id="256" r:id="rId2"/>
    <p:sldId id="258" r:id="rId3"/>
    <p:sldId id="259" r:id="rId4"/>
    <p:sldId id="260" r:id="rId5"/>
    <p:sldId id="320" r:id="rId6"/>
    <p:sldId id="261" r:id="rId7"/>
    <p:sldId id="263" r:id="rId8"/>
    <p:sldId id="303" r:id="rId9"/>
    <p:sldId id="304" r:id="rId10"/>
    <p:sldId id="274" r:id="rId11"/>
    <p:sldId id="273" r:id="rId12"/>
    <p:sldId id="307" r:id="rId13"/>
    <p:sldId id="308" r:id="rId14"/>
    <p:sldId id="262" r:id="rId15"/>
    <p:sldId id="265" r:id="rId16"/>
    <p:sldId id="276" r:id="rId17"/>
    <p:sldId id="266" r:id="rId18"/>
    <p:sldId id="283" r:id="rId19"/>
    <p:sldId id="302" r:id="rId20"/>
    <p:sldId id="297" r:id="rId21"/>
    <p:sldId id="298" r:id="rId22"/>
    <p:sldId id="309" r:id="rId23"/>
    <p:sldId id="311" r:id="rId24"/>
    <p:sldId id="310" r:id="rId25"/>
    <p:sldId id="279" r:id="rId26"/>
    <p:sldId id="281" r:id="rId27"/>
    <p:sldId id="312" r:id="rId28"/>
    <p:sldId id="313" r:id="rId29"/>
    <p:sldId id="314" r:id="rId30"/>
    <p:sldId id="315" r:id="rId31"/>
    <p:sldId id="317" r:id="rId32"/>
    <p:sldId id="318" r:id="rId33"/>
    <p:sldId id="282" r:id="rId34"/>
    <p:sldId id="319" r:id="rId35"/>
    <p:sldId id="291" r:id="rId36"/>
    <p:sldId id="286" r:id="rId37"/>
    <p:sldId id="284" r:id="rId38"/>
    <p:sldId id="285" r:id="rId39"/>
    <p:sldId id="292" r:id="rId40"/>
    <p:sldId id="289" r:id="rId41"/>
    <p:sldId id="293" r:id="rId42"/>
    <p:sldId id="295" r:id="rId43"/>
    <p:sldId id="299" r:id="rId44"/>
    <p:sldId id="290" r:id="rId45"/>
    <p:sldId id="294" r:id="rId46"/>
    <p:sldId id="30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DA Forest Service" initials="UFS" lastIdx="4" clrIdx="0">
    <p:extLst>
      <p:ext uri="{19B8F6BF-5375-455C-9EA6-DF929625EA0E}">
        <p15:presenceInfo xmlns:p15="http://schemas.microsoft.com/office/powerpoint/2012/main" userId="USDA Forest Service" providerId="None"/>
      </p:ext>
    </p:extLst>
  </p:cmAuthor>
  <p:cmAuthor id="2" name="Mccallum, Kimberly - FS, SALT LAKE CITY, UT" initials="MK-FSLCU" lastIdx="18" clrIdx="1">
    <p:extLst>
      <p:ext uri="{19B8F6BF-5375-455C-9EA6-DF929625EA0E}">
        <p15:presenceInfo xmlns:p15="http://schemas.microsoft.com/office/powerpoint/2012/main" userId="S-1-5-21-2443529608-3098792306-3041422421-2898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3F"/>
    <a:srgbClr val="016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9" autoAdjust="0"/>
    <p:restoredTop sz="94660"/>
  </p:normalViewPr>
  <p:slideViewPr>
    <p:cSldViewPr>
      <p:cViewPr varScale="1">
        <p:scale>
          <a:sx n="123" d="100"/>
          <a:sy n="123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EC1F7-30EC-48D9-BB2F-73C6359E65DB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ED96-A139-447A-89E0-DAB3A2447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8ED96-A139-447A-89E0-DAB3A244714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8ED96-A139-447A-89E0-DAB3A244714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882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48600" cy="1927225"/>
          </a:xfrm>
        </p:spPr>
        <p:txBody>
          <a:bodyPr anchor="b">
            <a:no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808412"/>
            <a:ext cx="78486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3838575" cy="5551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3200"/>
            </a:lvl1pPr>
            <a:lvl2pPr>
              <a:buClr>
                <a:schemeClr val="accent4">
                  <a:lumMod val="75000"/>
                </a:schemeClr>
              </a:buClr>
              <a:defRPr sz="2800"/>
            </a:lvl2pPr>
            <a:lvl3pPr>
              <a:buClr>
                <a:schemeClr val="bg2">
                  <a:lumMod val="50000"/>
                </a:schemeClr>
              </a:buClr>
              <a:defRPr sz="2400"/>
            </a:lvl3pPr>
            <a:lvl4pPr>
              <a:buClr>
                <a:schemeClr val="accent6">
                  <a:lumMod val="75000"/>
                </a:schemeClr>
              </a:buCl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278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96225" y="6681151"/>
            <a:ext cx="1865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1" i="1" dirty="0">
                <a:solidFill>
                  <a:schemeClr val="bg1"/>
                </a:solidFill>
              </a:rPr>
              <a:t>Forest Service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84950"/>
            <a:ext cx="265249" cy="2944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6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lan.cate@usda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br>
              <a:rPr lang="en-US" dirty="0"/>
            </a:br>
            <a:r>
              <a:rPr lang="en-US" dirty="0"/>
              <a:t>Geospatial Scripting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Nolan Cate,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Nolan.cate@usda.gov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>
                <a:solidFill>
                  <a:schemeClr val="tx1"/>
                </a:solidFill>
              </a:rPr>
              <a:t>December 5, 2019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8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and Variable Types</a:t>
            </a:r>
          </a:p>
          <a:p>
            <a:r>
              <a:rPr lang="en-US" dirty="0"/>
              <a:t>Statements</a:t>
            </a:r>
          </a:p>
          <a:p>
            <a:r>
              <a:rPr lang="en-US" dirty="0"/>
              <a:t>Operators</a:t>
            </a:r>
          </a:p>
          <a:p>
            <a:r>
              <a:rPr lang="en-US" dirty="0"/>
              <a:t>Conditional Statements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13581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points to a place in the computers memory, it references data</a:t>
            </a:r>
          </a:p>
          <a:p>
            <a:r>
              <a:rPr lang="en-US" dirty="0"/>
              <a:t>A variable is created, and assigned a value</a:t>
            </a:r>
          </a:p>
          <a:p>
            <a:r>
              <a:rPr lang="en-US" dirty="0"/>
              <a:t>Different languages have different variable types and different syntax to declare variables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02658" y="5334000"/>
            <a:ext cx="1138683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X=2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accent1"/>
                </a:solidFill>
              </a:rPr>
              <a:t>Variables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Statements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22831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names should be descriptive </a:t>
            </a:r>
          </a:p>
          <a:p>
            <a:r>
              <a:rPr lang="en-US" dirty="0"/>
              <a:t>Variable naming rules</a:t>
            </a:r>
          </a:p>
          <a:p>
            <a:pPr lvl="1"/>
            <a:r>
              <a:rPr lang="en-US" dirty="0"/>
              <a:t>variable1      1variable</a:t>
            </a:r>
          </a:p>
          <a:p>
            <a:r>
              <a:rPr lang="en-US" dirty="0"/>
              <a:t>Case sensitivity</a:t>
            </a:r>
          </a:p>
          <a:p>
            <a:pPr lvl="1"/>
            <a:r>
              <a:rPr lang="en-US" dirty="0"/>
              <a:t>Variable ≠ variable</a:t>
            </a:r>
          </a:p>
          <a:p>
            <a:r>
              <a:rPr lang="en-US" dirty="0"/>
              <a:t>Space sensitivity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accent1"/>
                </a:solidFill>
              </a:rPr>
              <a:t>Variables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Statements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2617200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names should be descriptive </a:t>
            </a:r>
          </a:p>
          <a:p>
            <a:r>
              <a:rPr lang="en-US" dirty="0"/>
              <a:t>Variable naming rules</a:t>
            </a:r>
          </a:p>
          <a:p>
            <a:pPr lvl="1"/>
            <a:r>
              <a:rPr lang="en-US" dirty="0"/>
              <a:t>variable1      1variable</a:t>
            </a:r>
          </a:p>
          <a:p>
            <a:r>
              <a:rPr lang="en-US" dirty="0"/>
              <a:t>Case sensitivity</a:t>
            </a:r>
          </a:p>
          <a:p>
            <a:pPr lvl="1"/>
            <a:r>
              <a:rPr lang="en-US" dirty="0"/>
              <a:t>Variable ≠ variable</a:t>
            </a:r>
          </a:p>
          <a:p>
            <a:r>
              <a:rPr lang="en-US" dirty="0"/>
              <a:t>Space sensitivity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accent1"/>
                </a:solidFill>
              </a:rPr>
              <a:t>Variables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Statements &gt; Operators &gt; Conditional Code &gt; Objects &gt; Methods &gt; Functions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21693" y="2689336"/>
            <a:ext cx="1626507" cy="445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21693" y="2667000"/>
            <a:ext cx="1670965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703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types</a:t>
            </a:r>
          </a:p>
          <a:p>
            <a:pPr lvl="1"/>
            <a:r>
              <a:rPr lang="en-US" dirty="0"/>
              <a:t>Number</a:t>
            </a:r>
          </a:p>
          <a:p>
            <a:pPr lvl="2"/>
            <a:r>
              <a:rPr lang="en-US" dirty="0"/>
              <a:t>2, 3.1415, 10</a:t>
            </a:r>
          </a:p>
          <a:p>
            <a:pPr lvl="1"/>
            <a:r>
              <a:rPr lang="en-US" dirty="0"/>
              <a:t>String (or characters)</a:t>
            </a:r>
          </a:p>
          <a:p>
            <a:pPr lvl="2"/>
            <a:r>
              <a:rPr lang="en-US" dirty="0"/>
              <a:t>“2”, “Nolan”, “Scripting!”</a:t>
            </a:r>
          </a:p>
          <a:p>
            <a:pPr lvl="1"/>
            <a:r>
              <a:rPr lang="en-US" dirty="0"/>
              <a:t>Lists</a:t>
            </a:r>
          </a:p>
          <a:p>
            <a:pPr lvl="2"/>
            <a:r>
              <a:rPr lang="en-US" dirty="0"/>
              <a:t>[1,2,3,4], [“Nolan”, “Cate”, “Scripting”], [[2,4,6],[1,3,5]]</a:t>
            </a:r>
          </a:p>
          <a:p>
            <a:pPr lvl="1"/>
            <a:r>
              <a:rPr lang="en-US" dirty="0"/>
              <a:t>Many others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accent1"/>
                </a:solidFill>
              </a:rPr>
              <a:t>Variables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Statements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419556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statement is an instruction</a:t>
            </a:r>
          </a:p>
          <a:p>
            <a:r>
              <a:rPr lang="en-US" dirty="0"/>
              <a:t>The smallest piece of code that can stand on its own</a:t>
            </a:r>
          </a:p>
          <a:p>
            <a:r>
              <a:rPr lang="en-US" dirty="0"/>
              <a:t>Each of the statements below demonstrate how to declare the variable “X”, and assign it a value of 2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124705"/>
              </p:ext>
            </p:extLst>
          </p:nvPr>
        </p:nvGraphicFramePr>
        <p:xfrm>
          <a:off x="152400" y="4836216"/>
          <a:ext cx="8915399" cy="1640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Language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Name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Statement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Python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X=2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JavaScript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var X = </a:t>
                      </a:r>
                      <a:r>
                        <a:rPr lang="en-US" sz="2500" dirty="0" err="1">
                          <a:effectLst/>
                        </a:rPr>
                        <a:t>ee.Number</a:t>
                      </a:r>
                      <a:r>
                        <a:rPr lang="en-US" sz="2500" dirty="0">
                          <a:effectLst/>
                        </a:rPr>
                        <a:t>(2);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X &lt;- 2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</a:t>
            </a:r>
            <a:r>
              <a:rPr lang="en-US" sz="1700" dirty="0">
                <a:solidFill>
                  <a:schemeClr val="accent1"/>
                </a:solidFill>
              </a:rPr>
              <a:t>Statements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2748095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statements output information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032258"/>
              </p:ext>
            </p:extLst>
          </p:nvPr>
        </p:nvGraphicFramePr>
        <p:xfrm>
          <a:off x="266700" y="2514600"/>
          <a:ext cx="8610600" cy="3581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Language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Statement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0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Python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X=2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0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JavaScript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var X = </a:t>
                      </a:r>
                      <a:r>
                        <a:rPr lang="en-US" sz="2500" dirty="0" err="1">
                          <a:effectLst/>
                        </a:rPr>
                        <a:t>ee.Number</a:t>
                      </a:r>
                      <a:r>
                        <a:rPr lang="en-US" sz="2500" dirty="0">
                          <a:effectLst/>
                        </a:rPr>
                        <a:t>(2);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print(X);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0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X &lt;- 2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X)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</a:t>
            </a:r>
            <a:r>
              <a:rPr lang="en-US" sz="1700" dirty="0">
                <a:solidFill>
                  <a:schemeClr val="accent1"/>
                </a:solidFill>
              </a:rPr>
              <a:t>Statements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Operators &gt; Conditional Code 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271803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Operators instruct the machine to perform a specific action</a:t>
            </a:r>
          </a:p>
          <a:p>
            <a:pPr lvl="1"/>
            <a:r>
              <a:rPr lang="en-US" dirty="0"/>
              <a:t>Arithmetic</a:t>
            </a:r>
          </a:p>
          <a:p>
            <a:pPr lvl="2"/>
            <a:r>
              <a:rPr lang="en-US" dirty="0"/>
              <a:t>+,-,*,/</a:t>
            </a:r>
          </a:p>
          <a:p>
            <a:pPr lvl="1"/>
            <a:r>
              <a:rPr lang="en-US" dirty="0"/>
              <a:t>Relational</a:t>
            </a:r>
          </a:p>
          <a:p>
            <a:pPr lvl="2"/>
            <a:r>
              <a:rPr lang="en-US" dirty="0"/>
              <a:t>=,&gt;,&lt;,≤,≥,≠ </a:t>
            </a:r>
          </a:p>
          <a:p>
            <a:pPr lvl="1"/>
            <a:r>
              <a:rPr lang="en-US" dirty="0"/>
              <a:t>Logical</a:t>
            </a:r>
          </a:p>
          <a:p>
            <a:pPr lvl="2"/>
            <a:r>
              <a:rPr lang="en-US" dirty="0"/>
              <a:t>And, Or, Not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</a:t>
            </a:r>
            <a:r>
              <a:rPr lang="en-US" sz="1700" dirty="0">
                <a:solidFill>
                  <a:schemeClr val="accent1"/>
                </a:solidFill>
              </a:rPr>
              <a:t>Operators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Conditional Code &gt; Objects &gt; Methods &gt; Functions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005167"/>
              </p:ext>
            </p:extLst>
          </p:nvPr>
        </p:nvGraphicFramePr>
        <p:xfrm>
          <a:off x="3200400" y="2590801"/>
          <a:ext cx="5867400" cy="3886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2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Language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Statement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</a:t>
                      </a:r>
                    </a:p>
                  </a:txBody>
                  <a:tcPr marL="142061" marR="1420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Python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X=2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X = X+2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</a:t>
                      </a:r>
                      <a:r>
                        <a:rPr lang="en-US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42061" marR="14206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JavaScript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var X =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ee.Number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(2);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X =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</a:rPr>
                        <a:t>X.add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(2);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print(X);</a:t>
                      </a: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42061" marR="14206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X &lt;- 2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</a:rPr>
                        <a:t>X &lt;- X+2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print(X)</a:t>
                      </a:r>
                    </a:p>
                  </a:txBody>
                  <a:tcPr marL="142061" marR="142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42061" marR="14206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5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r>
              <a:rPr lang="en-US" dirty="0"/>
              <a:t>Different languages have different operators. It is important to know operators in your language (vocabulary)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</a:t>
            </a:r>
            <a:r>
              <a:rPr lang="en-US" sz="1700" dirty="0">
                <a:solidFill>
                  <a:schemeClr val="accent1"/>
                </a:solidFill>
              </a:rPr>
              <a:t>Operators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Conditional Code &gt; Objects &gt; Methods &gt; Functions 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511435"/>
              </p:ext>
            </p:extLst>
          </p:nvPr>
        </p:nvGraphicFramePr>
        <p:xfrm>
          <a:off x="152399" y="1264920"/>
          <a:ext cx="8839201" cy="3188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Language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Operator Type</a:t>
                      </a: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Statement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</a:t>
                      </a: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Python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</a:rPr>
                        <a:t>X=2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X==2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JavaScript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</a:rPr>
                        <a:t>var X =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</a:rPr>
                        <a:t>ee.Number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</a:rPr>
                        <a:t>(2);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X.eq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(2))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</a:rPr>
                        <a:t>X &lt;- 2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 (X==2)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6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Execute code only if a condition is met</a:t>
            </a:r>
          </a:p>
          <a:p>
            <a:r>
              <a:rPr lang="en-US" dirty="0"/>
              <a:t>Visualizing a conditional statement: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36172" y="3189316"/>
            <a:ext cx="5227536" cy="3082338"/>
            <a:chOff x="1752600" y="3295005"/>
            <a:chExt cx="5543094" cy="308233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495798" y="3295005"/>
              <a:ext cx="2" cy="286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543300" y="35814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44733" y="3773269"/>
                <a:ext cx="17021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Boolean</a:t>
                </a:r>
              </a:p>
              <a:p>
                <a:pPr algn="ctr"/>
                <a:r>
                  <a:rPr lang="en-US" dirty="0"/>
                  <a:t>(True or False)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432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483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432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Terminator 19"/>
            <p:cNvSpPr/>
            <p:nvPr/>
          </p:nvSpPr>
          <p:spPr>
            <a:xfrm>
              <a:off x="1752600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1726" y="5061727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Code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21321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28150" y="5061727"/>
              <a:ext cx="2167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Other Code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29099" y="58439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11921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55359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43200" y="61106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762499" y="61106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18172" y="39179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00911" y="39179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05787" y="3189316"/>
            <a:ext cx="2823490" cy="3110498"/>
            <a:chOff x="379687" y="3097473"/>
            <a:chExt cx="2823490" cy="3110498"/>
          </a:xfrm>
        </p:grpSpPr>
        <p:grpSp>
          <p:nvGrpSpPr>
            <p:cNvPr id="39" name="Group 38"/>
            <p:cNvGrpSpPr/>
            <p:nvPr/>
          </p:nvGrpSpPr>
          <p:grpSpPr>
            <a:xfrm>
              <a:off x="379687" y="3097473"/>
              <a:ext cx="1981200" cy="3110498"/>
              <a:chOff x="2510508" y="3209696"/>
              <a:chExt cx="1981200" cy="311049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578642" y="3209696"/>
                <a:ext cx="1905000" cy="1276350"/>
                <a:chOff x="2578642" y="3209696"/>
                <a:chExt cx="1905000" cy="1276350"/>
              </a:xfrm>
            </p:grpSpPr>
            <p:sp>
              <p:nvSpPr>
                <p:cNvPr id="57" name="Flowchart: Decision 56"/>
                <p:cNvSpPr/>
                <p:nvPr/>
              </p:nvSpPr>
              <p:spPr>
                <a:xfrm>
                  <a:off x="2578642" y="3209696"/>
                  <a:ext cx="1905000" cy="1276350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680075" y="3383424"/>
                  <a:ext cx="17021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Boolean</a:t>
                  </a:r>
                </a:p>
                <a:p>
                  <a:pPr algn="ctr"/>
                  <a:r>
                    <a:rPr lang="en-US" dirty="0"/>
                    <a:t>(True or False)</a:t>
                  </a:r>
                </a:p>
              </p:txBody>
            </p:sp>
          </p:grpSp>
          <p:cxnSp>
            <p:nvCxnSpPr>
              <p:cNvPr id="44" name="Straight Arrow Connector 43"/>
              <p:cNvCxnSpPr/>
              <p:nvPr/>
            </p:nvCxnSpPr>
            <p:spPr>
              <a:xfrm flipH="1">
                <a:off x="3531141" y="4488932"/>
                <a:ext cx="8299" cy="4101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Terminator 45"/>
              <p:cNvSpPr/>
              <p:nvPr/>
            </p:nvSpPr>
            <p:spPr>
              <a:xfrm>
                <a:off x="2510508" y="4899127"/>
                <a:ext cx="1981200" cy="609600"/>
              </a:xfrm>
              <a:prstGeom prst="flowChartTermina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21752" y="5012233"/>
                <a:ext cx="1402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Some Code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72739" y="5786794"/>
                <a:ext cx="533400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919057" y="4500731"/>
                <a:ext cx="707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True</a:t>
                </a:r>
              </a:p>
            </p:txBody>
          </p:sp>
          <p:cxnSp>
            <p:nvCxnSpPr>
              <p:cNvPr id="61" name="Straight Arrow Connector 60"/>
              <p:cNvCxnSpPr>
                <a:endCxn id="50" idx="0"/>
              </p:cNvCxnSpPr>
              <p:nvPr/>
            </p:nvCxnSpPr>
            <p:spPr>
              <a:xfrm flipH="1">
                <a:off x="3539439" y="5511613"/>
                <a:ext cx="2" cy="2751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Arrow Connector 62"/>
            <p:cNvCxnSpPr/>
            <p:nvPr/>
          </p:nvCxnSpPr>
          <p:spPr>
            <a:xfrm flipH="1">
              <a:off x="1400956" y="5507259"/>
              <a:ext cx="1090222" cy="1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491178" y="3735648"/>
              <a:ext cx="0" cy="1771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352821" y="3735648"/>
              <a:ext cx="138357" cy="1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454254" y="42583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27824" y="2989566"/>
            <a:ext cx="0" cy="19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4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Instructor: Nolan Cate</a:t>
            </a:r>
          </a:p>
          <a:p>
            <a:pPr lvl="1"/>
            <a:r>
              <a:rPr lang="en-US" dirty="0"/>
              <a:t>Contractor, USDA Forest Service, Geospatial Technology and Applications Center (GTAC)</a:t>
            </a:r>
          </a:p>
          <a:p>
            <a:r>
              <a:rPr lang="en-US" dirty="0"/>
              <a:t>If dialed into teleconference:</a:t>
            </a:r>
          </a:p>
          <a:p>
            <a:pPr lvl="1"/>
            <a:r>
              <a:rPr lang="en-US" dirty="0"/>
              <a:t>Please mute your phone</a:t>
            </a:r>
          </a:p>
          <a:p>
            <a:pPr lvl="1"/>
            <a:r>
              <a:rPr lang="en-US" dirty="0"/>
              <a:t>Do not put the call on hold</a:t>
            </a:r>
          </a:p>
          <a:p>
            <a:r>
              <a:rPr lang="en-US" dirty="0"/>
              <a:t>Question or comment?</a:t>
            </a:r>
          </a:p>
          <a:p>
            <a:pPr lvl="2"/>
            <a:r>
              <a:rPr lang="en-US" dirty="0"/>
              <a:t>Unmute by dialing *6</a:t>
            </a:r>
          </a:p>
          <a:p>
            <a:pPr lvl="2"/>
            <a:r>
              <a:rPr lang="en-US" dirty="0"/>
              <a:t>Send a chat</a:t>
            </a:r>
          </a:p>
        </p:txBody>
      </p:sp>
    </p:spTree>
    <p:extLst>
      <p:ext uri="{BB962C8B-B14F-4D97-AF65-F5344CB8AC3E}">
        <p14:creationId xmlns:p14="http://schemas.microsoft.com/office/powerpoint/2010/main" val="354108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Execute code only if a condition is met</a:t>
            </a:r>
          </a:p>
          <a:p>
            <a:r>
              <a:rPr lang="en-US" dirty="0"/>
              <a:t>Visualizing a conditional statement: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36172" y="3189316"/>
            <a:ext cx="5227536" cy="3082338"/>
            <a:chOff x="1752600" y="3295005"/>
            <a:chExt cx="5543094" cy="308233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495798" y="3295005"/>
              <a:ext cx="2" cy="286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543300" y="35814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44733" y="3773269"/>
                <a:ext cx="17021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Boolean</a:t>
                </a:r>
              </a:p>
              <a:p>
                <a:pPr algn="ctr"/>
                <a:r>
                  <a:rPr lang="en-US" dirty="0"/>
                  <a:t>(True or False)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432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483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432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Terminator 19"/>
            <p:cNvSpPr/>
            <p:nvPr/>
          </p:nvSpPr>
          <p:spPr>
            <a:xfrm>
              <a:off x="1752600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1726" y="5061727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Code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21321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28150" y="5061727"/>
              <a:ext cx="2167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Other Code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29099" y="58439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11921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55359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43200" y="61106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762499" y="61106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18172" y="39179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00911" y="39179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05787" y="3189316"/>
            <a:ext cx="2823490" cy="3110498"/>
            <a:chOff x="379687" y="3097473"/>
            <a:chExt cx="2823490" cy="3110498"/>
          </a:xfrm>
        </p:grpSpPr>
        <p:grpSp>
          <p:nvGrpSpPr>
            <p:cNvPr id="39" name="Group 38"/>
            <p:cNvGrpSpPr/>
            <p:nvPr/>
          </p:nvGrpSpPr>
          <p:grpSpPr>
            <a:xfrm>
              <a:off x="379687" y="3097473"/>
              <a:ext cx="1981200" cy="3110498"/>
              <a:chOff x="2510508" y="3209696"/>
              <a:chExt cx="1981200" cy="311049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578642" y="3209696"/>
                <a:ext cx="1905000" cy="1276350"/>
                <a:chOff x="2578642" y="3209696"/>
                <a:chExt cx="1905000" cy="1276350"/>
              </a:xfrm>
            </p:grpSpPr>
            <p:sp>
              <p:nvSpPr>
                <p:cNvPr id="57" name="Flowchart: Decision 56"/>
                <p:cNvSpPr/>
                <p:nvPr/>
              </p:nvSpPr>
              <p:spPr>
                <a:xfrm>
                  <a:off x="2578642" y="3209696"/>
                  <a:ext cx="1905000" cy="1276350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680075" y="3383424"/>
                  <a:ext cx="17021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Boolean</a:t>
                  </a:r>
                </a:p>
                <a:p>
                  <a:pPr algn="ctr"/>
                  <a:r>
                    <a:rPr lang="en-US" dirty="0"/>
                    <a:t>(True or False)</a:t>
                  </a:r>
                </a:p>
              </p:txBody>
            </p:sp>
          </p:grpSp>
          <p:cxnSp>
            <p:nvCxnSpPr>
              <p:cNvPr id="44" name="Straight Arrow Connector 43"/>
              <p:cNvCxnSpPr/>
              <p:nvPr/>
            </p:nvCxnSpPr>
            <p:spPr>
              <a:xfrm flipH="1">
                <a:off x="3531141" y="4488932"/>
                <a:ext cx="8299" cy="4101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Terminator 45"/>
              <p:cNvSpPr/>
              <p:nvPr/>
            </p:nvSpPr>
            <p:spPr>
              <a:xfrm>
                <a:off x="2510508" y="4899127"/>
                <a:ext cx="1981200" cy="609600"/>
              </a:xfrm>
              <a:prstGeom prst="flowChartTermina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21752" y="5012233"/>
                <a:ext cx="1402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Some Code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72739" y="5786794"/>
                <a:ext cx="533400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919057" y="4500731"/>
                <a:ext cx="707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True</a:t>
                </a:r>
              </a:p>
            </p:txBody>
          </p:sp>
          <p:cxnSp>
            <p:nvCxnSpPr>
              <p:cNvPr id="61" name="Straight Arrow Connector 60"/>
              <p:cNvCxnSpPr>
                <a:endCxn id="50" idx="0"/>
              </p:cNvCxnSpPr>
              <p:nvPr/>
            </p:nvCxnSpPr>
            <p:spPr>
              <a:xfrm flipH="1">
                <a:off x="3539439" y="5511613"/>
                <a:ext cx="2" cy="2751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Arrow Connector 62"/>
            <p:cNvCxnSpPr/>
            <p:nvPr/>
          </p:nvCxnSpPr>
          <p:spPr>
            <a:xfrm flipH="1">
              <a:off x="1400956" y="5507259"/>
              <a:ext cx="1090222" cy="1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491178" y="3735648"/>
              <a:ext cx="0" cy="1771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352821" y="3735648"/>
              <a:ext cx="138357" cy="1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454254" y="42583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27824" y="2989566"/>
            <a:ext cx="0" cy="19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2895600"/>
            <a:ext cx="3019677" cy="3581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9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Execute code only if a condition is met</a:t>
            </a:r>
          </a:p>
          <a:p>
            <a:r>
              <a:rPr lang="en-US" dirty="0"/>
              <a:t>Visualizing a conditional statement: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36172" y="3189316"/>
            <a:ext cx="5227536" cy="3082338"/>
            <a:chOff x="1752600" y="3295005"/>
            <a:chExt cx="5543094" cy="308233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495798" y="3295005"/>
              <a:ext cx="2" cy="286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543300" y="35814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44733" y="3773269"/>
                <a:ext cx="17021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Boolean</a:t>
                </a:r>
              </a:p>
              <a:p>
                <a:pPr algn="ctr"/>
                <a:r>
                  <a:rPr lang="en-US" dirty="0"/>
                  <a:t>(True or False)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432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48300" y="42195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432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42195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Terminator 19"/>
            <p:cNvSpPr/>
            <p:nvPr/>
          </p:nvSpPr>
          <p:spPr>
            <a:xfrm>
              <a:off x="1752600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1726" y="5061727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Code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21321" y="49664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28151" y="5061727"/>
              <a:ext cx="2167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Some Other Code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29099" y="58439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11921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55359" y="55760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43200" y="61106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762499" y="61106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18172" y="39179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00911" y="39179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05787" y="3189316"/>
            <a:ext cx="2823490" cy="3110498"/>
            <a:chOff x="379687" y="3097473"/>
            <a:chExt cx="2823490" cy="3110498"/>
          </a:xfrm>
        </p:grpSpPr>
        <p:grpSp>
          <p:nvGrpSpPr>
            <p:cNvPr id="39" name="Group 38"/>
            <p:cNvGrpSpPr/>
            <p:nvPr/>
          </p:nvGrpSpPr>
          <p:grpSpPr>
            <a:xfrm>
              <a:off x="379687" y="3097473"/>
              <a:ext cx="1981200" cy="3110498"/>
              <a:chOff x="2510508" y="3209696"/>
              <a:chExt cx="1981200" cy="3110498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578642" y="3209696"/>
                <a:ext cx="1905000" cy="1276350"/>
                <a:chOff x="2578642" y="3209696"/>
                <a:chExt cx="1905000" cy="1276350"/>
              </a:xfrm>
            </p:grpSpPr>
            <p:sp>
              <p:nvSpPr>
                <p:cNvPr id="57" name="Flowchart: Decision 56"/>
                <p:cNvSpPr/>
                <p:nvPr/>
              </p:nvSpPr>
              <p:spPr>
                <a:xfrm>
                  <a:off x="2578642" y="3209696"/>
                  <a:ext cx="1905000" cy="1276350"/>
                </a:xfrm>
                <a:prstGeom prst="flowChartDecisio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680075" y="3383424"/>
                  <a:ext cx="17021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Boolean</a:t>
                  </a:r>
                </a:p>
                <a:p>
                  <a:pPr algn="ctr"/>
                  <a:r>
                    <a:rPr lang="en-US" dirty="0"/>
                    <a:t>(True or False)</a:t>
                  </a:r>
                </a:p>
              </p:txBody>
            </p:sp>
          </p:grpSp>
          <p:cxnSp>
            <p:nvCxnSpPr>
              <p:cNvPr id="44" name="Straight Arrow Connector 43"/>
              <p:cNvCxnSpPr/>
              <p:nvPr/>
            </p:nvCxnSpPr>
            <p:spPr>
              <a:xfrm flipH="1">
                <a:off x="3531141" y="4488932"/>
                <a:ext cx="8299" cy="4101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Terminator 45"/>
              <p:cNvSpPr/>
              <p:nvPr/>
            </p:nvSpPr>
            <p:spPr>
              <a:xfrm>
                <a:off x="2510508" y="4899127"/>
                <a:ext cx="1981200" cy="609600"/>
              </a:xfrm>
              <a:prstGeom prst="flowChartTermina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21752" y="5012233"/>
                <a:ext cx="1402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Some Code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72739" y="5786794"/>
                <a:ext cx="533400" cy="533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919057" y="4500731"/>
                <a:ext cx="707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True</a:t>
                </a:r>
              </a:p>
            </p:txBody>
          </p:sp>
          <p:cxnSp>
            <p:nvCxnSpPr>
              <p:cNvPr id="61" name="Straight Arrow Connector 60"/>
              <p:cNvCxnSpPr>
                <a:endCxn id="50" idx="0"/>
              </p:cNvCxnSpPr>
              <p:nvPr/>
            </p:nvCxnSpPr>
            <p:spPr>
              <a:xfrm flipH="1">
                <a:off x="3539439" y="5511613"/>
                <a:ext cx="2" cy="2751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Arrow Connector 62"/>
            <p:cNvCxnSpPr/>
            <p:nvPr/>
          </p:nvCxnSpPr>
          <p:spPr>
            <a:xfrm flipH="1">
              <a:off x="1400956" y="5507259"/>
              <a:ext cx="1090222" cy="1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491178" y="3735648"/>
              <a:ext cx="0" cy="1771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352821" y="3735648"/>
              <a:ext cx="138357" cy="1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454254" y="42583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27824" y="2989566"/>
            <a:ext cx="0" cy="19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742426" y="3181973"/>
            <a:ext cx="5292961" cy="32188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Visualizing a conditional statement: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33900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1790700" y="4280677"/>
            <a:ext cx="1981200" cy="609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60591" y="2895600"/>
            <a:ext cx="5180030" cy="2795943"/>
            <a:chOff x="2060591" y="2895600"/>
            <a:chExt cx="5180030" cy="2795943"/>
          </a:xfrm>
        </p:grpSpPr>
        <p:grpSp>
          <p:nvGrpSpPr>
            <p:cNvPr id="8" name="Group 7"/>
            <p:cNvGrpSpPr/>
            <p:nvPr/>
          </p:nvGrpSpPr>
          <p:grpSpPr>
            <a:xfrm>
              <a:off x="3581400" y="28956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28755" y="3929323"/>
                <a:ext cx="992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Hungry 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81300" y="35337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86400" y="35337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81300" y="35337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86500" y="35337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60591" y="437592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Go to Lunch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59421" y="42806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5217" y="4375927"/>
              <a:ext cx="1629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Keep Working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67199" y="51581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50021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93459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81300" y="54248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800599" y="54248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56272" y="32321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39011" y="32321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1902982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Visualizing a conditional statement: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33900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1790700" y="4280677"/>
            <a:ext cx="1981200" cy="609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60591" y="2895600"/>
            <a:ext cx="5180030" cy="2795943"/>
            <a:chOff x="2060591" y="2895600"/>
            <a:chExt cx="5180030" cy="2795943"/>
          </a:xfrm>
        </p:grpSpPr>
        <p:grpSp>
          <p:nvGrpSpPr>
            <p:cNvPr id="8" name="Group 7"/>
            <p:cNvGrpSpPr/>
            <p:nvPr/>
          </p:nvGrpSpPr>
          <p:grpSpPr>
            <a:xfrm>
              <a:off x="3581400" y="28956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28755" y="3929323"/>
                <a:ext cx="992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Hungry 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81300" y="35337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86400" y="3533775"/>
              <a:ext cx="8001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81300" y="35337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86500" y="3533775"/>
              <a:ext cx="0" cy="7334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60591" y="437592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Go to Lunch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59421" y="42806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5217" y="4375927"/>
              <a:ext cx="1629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Keep Working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67199" y="51581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50021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93459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81300" y="54248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800599" y="54248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56272" y="32321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39011" y="32321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41" y="3163790"/>
            <a:ext cx="2296151" cy="17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3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Visualizing a conditional statement: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33900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/>
          <p:cNvSpPr/>
          <p:nvPr/>
        </p:nvSpPr>
        <p:spPr>
          <a:xfrm>
            <a:off x="1790700" y="4280677"/>
            <a:ext cx="1981200" cy="609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60591" y="2895600"/>
            <a:ext cx="5180030" cy="2795943"/>
            <a:chOff x="2060591" y="2895600"/>
            <a:chExt cx="5180030" cy="2795943"/>
          </a:xfrm>
        </p:grpSpPr>
        <p:grpSp>
          <p:nvGrpSpPr>
            <p:cNvPr id="8" name="Group 7"/>
            <p:cNvGrpSpPr/>
            <p:nvPr/>
          </p:nvGrpSpPr>
          <p:grpSpPr>
            <a:xfrm>
              <a:off x="3581400" y="2895600"/>
              <a:ext cx="1905000" cy="1276350"/>
              <a:chOff x="3543300" y="3581400"/>
              <a:chExt cx="1905000" cy="1276350"/>
            </a:xfrm>
          </p:grpSpPr>
          <p:sp>
            <p:nvSpPr>
              <p:cNvPr id="6" name="Flowchart: Decision 5"/>
              <p:cNvSpPr/>
              <p:nvPr/>
            </p:nvSpPr>
            <p:spPr>
              <a:xfrm>
                <a:off x="3543300" y="3581400"/>
                <a:ext cx="1905000" cy="1276350"/>
              </a:xfrm>
              <a:prstGeom prst="flowChartDecisi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28755" y="3929323"/>
                <a:ext cx="992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Hungry </a:t>
                </a:r>
              </a:p>
            </p:txBody>
          </p:sp>
        </p:grpSp>
        <p:cxnSp>
          <p:nvCxnSpPr>
            <p:cNvPr id="15" name="Straight Connector 14"/>
            <p:cNvCxnSpPr>
              <a:stCxn id="6" idx="1"/>
            </p:cNvCxnSpPr>
            <p:nvPr/>
          </p:nvCxnSpPr>
          <p:spPr>
            <a:xfrm flipH="1">
              <a:off x="2781300" y="3533775"/>
              <a:ext cx="8001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486400" y="3533775"/>
              <a:ext cx="8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81300" y="3533775"/>
              <a:ext cx="0" cy="7334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86500" y="3533775"/>
              <a:ext cx="0" cy="73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60591" y="437592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Go to Lunch</a:t>
              </a:r>
            </a:p>
          </p:txBody>
        </p:sp>
        <p:sp>
          <p:nvSpPr>
            <p:cNvPr id="22" name="Flowchart: Terminator 21"/>
            <p:cNvSpPr/>
            <p:nvPr/>
          </p:nvSpPr>
          <p:spPr>
            <a:xfrm>
              <a:off x="5259421" y="4280677"/>
              <a:ext cx="1981200" cy="6096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5217" y="4375927"/>
              <a:ext cx="1629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Keep Working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267199" y="5158143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2" idx="2"/>
            </p:cNvCxnSpPr>
            <p:nvPr/>
          </p:nvCxnSpPr>
          <p:spPr>
            <a:xfrm>
              <a:off x="6250021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93459" y="4890277"/>
              <a:ext cx="0" cy="53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4" idx="2"/>
            </p:cNvCxnSpPr>
            <p:nvPr/>
          </p:nvCxnSpPr>
          <p:spPr>
            <a:xfrm>
              <a:off x="2781300" y="5424843"/>
              <a:ext cx="1485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4" idx="6"/>
            </p:cNvCxnSpPr>
            <p:nvPr/>
          </p:nvCxnSpPr>
          <p:spPr>
            <a:xfrm flipH="1" flipV="1">
              <a:off x="4800599" y="5424843"/>
              <a:ext cx="1449423" cy="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656272" y="3232190"/>
              <a:ext cx="650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39011" y="323219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False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6" y="4108586"/>
            <a:ext cx="1573462" cy="104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38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293779"/>
            <a:ext cx="8229600" cy="5029200"/>
          </a:xfrm>
        </p:spPr>
        <p:txBody>
          <a:bodyPr/>
          <a:lstStyle/>
          <a:p>
            <a:r>
              <a:rPr lang="en-US" dirty="0"/>
              <a:t>Writing a conditional statement</a:t>
            </a:r>
          </a:p>
          <a:p>
            <a:pPr lvl="1"/>
            <a:r>
              <a:rPr lang="en-US" dirty="0"/>
              <a:t>Syntax is important, and differs among languages.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2420095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Writing a conditional statement: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711111"/>
              </p:ext>
            </p:extLst>
          </p:nvPr>
        </p:nvGraphicFramePr>
        <p:xfrm>
          <a:off x="457200" y="1752600"/>
          <a:ext cx="8305801" cy="4872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Language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Statement (x=2)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</a:t>
                      </a:r>
                    </a:p>
                  </a:txBody>
                  <a:tcPr marL="157499" marR="15749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4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Python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== 2: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2”)</a:t>
                      </a:r>
                    </a:p>
                    <a:p>
                      <a:pPr marL="0" marR="0" lv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else: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not 2”)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JavaScript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x.eq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(2)){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2”)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marL="0" marR="0" lv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else{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not 2”)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(x == 2){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2”)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}else{</a:t>
                      </a:r>
                    </a:p>
                    <a:p>
                      <a:pPr marL="457200" marR="0" lvl="1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print(“x is not 2”)}</a:t>
                      </a:r>
                    </a:p>
                  </a:txBody>
                  <a:tcPr marL="157499" marR="1574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499" marR="15749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</a:t>
            </a:r>
            <a:r>
              <a:rPr lang="en-US" sz="1700" dirty="0">
                <a:solidFill>
                  <a:schemeClr val="accent1"/>
                </a:solidFill>
              </a:rPr>
              <a:t>Conditional Code 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&gt; Objects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641958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</a:t>
            </a:r>
            <a:r>
              <a:rPr lang="en-US" b="1" dirty="0"/>
              <a:t>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3066559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495800"/>
            <a:ext cx="3048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Class: Car</a:t>
            </a:r>
          </a:p>
          <a:p>
            <a:pPr lvl="1"/>
            <a:r>
              <a:rPr lang="en-US" dirty="0"/>
              <a:t>Color </a:t>
            </a:r>
          </a:p>
          <a:p>
            <a:pPr lvl="1"/>
            <a:r>
              <a:rPr lang="en-US" dirty="0"/>
              <a:t>Number of doors</a:t>
            </a:r>
          </a:p>
          <a:p>
            <a:pPr lvl="1"/>
            <a:r>
              <a:rPr lang="en-US" dirty="0"/>
              <a:t>Engine size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31" y="3241675"/>
            <a:ext cx="2003137" cy="1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92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495800"/>
            <a:ext cx="3048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Class: Car</a:t>
            </a:r>
          </a:p>
          <a:p>
            <a:pPr lvl="1"/>
            <a:r>
              <a:rPr lang="en-US" dirty="0"/>
              <a:t>Color </a:t>
            </a:r>
          </a:p>
          <a:p>
            <a:pPr lvl="1"/>
            <a:r>
              <a:rPr lang="en-US" dirty="0"/>
              <a:t>Number of doors</a:t>
            </a:r>
          </a:p>
          <a:p>
            <a:pPr lvl="1"/>
            <a:r>
              <a:rPr lang="en-US" dirty="0"/>
              <a:t>Engine size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33800" y="4495800"/>
            <a:ext cx="5715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Instance of Class (object): My Car</a:t>
            </a:r>
          </a:p>
          <a:p>
            <a:pPr lvl="1"/>
            <a:r>
              <a:rPr lang="en-US" dirty="0"/>
              <a:t>Red</a:t>
            </a:r>
          </a:p>
          <a:p>
            <a:pPr lvl="1"/>
            <a:r>
              <a:rPr lang="en-US" dirty="0"/>
              <a:t>4 door</a:t>
            </a:r>
          </a:p>
          <a:p>
            <a:pPr lvl="1"/>
            <a:r>
              <a:rPr lang="en-US" dirty="0"/>
              <a:t>4 cylinder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31" y="3241675"/>
            <a:ext cx="2003137" cy="1101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939582"/>
            <a:ext cx="3276600" cy="151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0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and Course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Required Software (choose at least 1 of 3):</a:t>
            </a:r>
          </a:p>
          <a:p>
            <a:pPr lvl="1"/>
            <a:r>
              <a:rPr lang="en-US" dirty="0"/>
              <a:t>RStudio</a:t>
            </a:r>
          </a:p>
          <a:p>
            <a:pPr lvl="1"/>
            <a:r>
              <a:rPr lang="en-US" dirty="0"/>
              <a:t>Python 2.x (Installed via ArcMap)</a:t>
            </a:r>
          </a:p>
          <a:p>
            <a:pPr lvl="1"/>
            <a:r>
              <a:rPr lang="en-US" dirty="0"/>
              <a:t>Active GEE account</a:t>
            </a:r>
          </a:p>
          <a:p>
            <a:r>
              <a:rPr lang="en-US" dirty="0"/>
              <a:t>Course Data:</a:t>
            </a:r>
          </a:p>
          <a:p>
            <a:pPr lvl="1"/>
            <a:r>
              <a:rPr lang="en-US" dirty="0"/>
              <a:t>Python: Course data folder</a:t>
            </a:r>
          </a:p>
          <a:p>
            <a:pPr lvl="1"/>
            <a:r>
              <a:rPr lang="en-US" dirty="0"/>
              <a:t>R: Course data folder</a:t>
            </a:r>
          </a:p>
          <a:p>
            <a:pPr lvl="1"/>
            <a:r>
              <a:rPr lang="en-US" dirty="0"/>
              <a:t>Exercises: </a:t>
            </a:r>
          </a:p>
          <a:p>
            <a:pPr lvl="2"/>
            <a:r>
              <a:rPr lang="en-US" dirty="0"/>
              <a:t>1,2, </a:t>
            </a:r>
            <a:r>
              <a:rPr lang="en-US" b="1" dirty="0"/>
              <a:t>and </a:t>
            </a:r>
            <a:r>
              <a:rPr lang="en-US" dirty="0"/>
              <a:t>3 in the morning</a:t>
            </a:r>
          </a:p>
          <a:p>
            <a:pPr lvl="2"/>
            <a:r>
              <a:rPr lang="en-US" dirty="0"/>
              <a:t>4,5,</a:t>
            </a:r>
            <a:r>
              <a:rPr lang="en-US" b="1" dirty="0"/>
              <a:t>or</a:t>
            </a:r>
            <a:r>
              <a:rPr lang="en-US" dirty="0"/>
              <a:t> 6 in the afternoon</a:t>
            </a:r>
          </a:p>
        </p:txBody>
      </p:sp>
    </p:spTree>
    <p:extLst>
      <p:ext uri="{BB962C8B-B14F-4D97-AF65-F5344CB8AC3E}">
        <p14:creationId xmlns:p14="http://schemas.microsoft.com/office/powerpoint/2010/main" val="355816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27194" y="4495800"/>
            <a:ext cx="3048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Class: list 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Order</a:t>
            </a:r>
          </a:p>
          <a:p>
            <a:pPr lvl="1"/>
            <a:r>
              <a:rPr lang="en-US" dirty="0"/>
              <a:t>Maximum value</a:t>
            </a:r>
          </a:p>
        </p:txBody>
      </p:sp>
    </p:spTree>
    <p:extLst>
      <p:ext uri="{BB962C8B-B14F-4D97-AF65-F5344CB8AC3E}">
        <p14:creationId xmlns:p14="http://schemas.microsoft.com/office/powerpoint/2010/main" val="1411525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27194" y="4495800"/>
            <a:ext cx="3048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Class: list 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Order</a:t>
            </a:r>
          </a:p>
          <a:p>
            <a:pPr lvl="1"/>
            <a:r>
              <a:rPr lang="en-US" dirty="0"/>
              <a:t>Maximum value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492752"/>
            <a:ext cx="4375030" cy="195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Object: </a:t>
            </a:r>
            <a:r>
              <a:rPr lang="en-US" dirty="0" err="1"/>
              <a:t>myList</a:t>
            </a:r>
            <a:r>
              <a:rPr lang="en-US" dirty="0"/>
              <a:t> = [2,5,9,17]</a:t>
            </a:r>
          </a:p>
          <a:p>
            <a:pPr lvl="1"/>
            <a:r>
              <a:rPr lang="en-US" dirty="0"/>
              <a:t>Length = 4</a:t>
            </a:r>
          </a:p>
          <a:p>
            <a:pPr lvl="1"/>
            <a:r>
              <a:rPr lang="en-US" dirty="0"/>
              <a:t>Order = Small to Large</a:t>
            </a:r>
          </a:p>
          <a:p>
            <a:pPr lvl="1"/>
            <a:r>
              <a:rPr lang="en-US" dirty="0"/>
              <a:t>Maximum value = 17</a:t>
            </a:r>
          </a:p>
        </p:txBody>
      </p:sp>
    </p:spTree>
    <p:extLst>
      <p:ext uri="{BB962C8B-B14F-4D97-AF65-F5344CB8AC3E}">
        <p14:creationId xmlns:p14="http://schemas.microsoft.com/office/powerpoint/2010/main" val="365248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data, defined by a class</a:t>
            </a:r>
          </a:p>
          <a:p>
            <a:r>
              <a:rPr lang="en-US" dirty="0"/>
              <a:t>A class is like a template for an object</a:t>
            </a:r>
          </a:p>
          <a:p>
            <a:r>
              <a:rPr lang="en-US" dirty="0"/>
              <a:t>An object has properties that describe the object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 class also has </a:t>
            </a:r>
            <a:r>
              <a:rPr lang="en-US" b="1" dirty="0"/>
              <a:t>methods</a:t>
            </a:r>
            <a:r>
              <a:rPr lang="en-US" dirty="0"/>
              <a:t>, which perform an action on the objects properties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</a:t>
            </a:r>
            <a:r>
              <a:rPr lang="en-US" sz="1700" dirty="0">
                <a:solidFill>
                  <a:schemeClr val="accent1"/>
                </a:solidFill>
              </a:rPr>
              <a:t>Objects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Methods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3725685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Methods perform an action on an object</a:t>
            </a:r>
          </a:p>
          <a:p>
            <a:r>
              <a:rPr lang="en-US" dirty="0"/>
              <a:t>Each language has built-in methods for a specific class</a:t>
            </a:r>
          </a:p>
          <a:p>
            <a:r>
              <a:rPr lang="en-US" b="1" dirty="0"/>
              <a:t>Methods</a:t>
            </a:r>
            <a:r>
              <a:rPr lang="en-US" dirty="0"/>
              <a:t> have </a:t>
            </a:r>
            <a:r>
              <a:rPr lang="en-US" b="1" dirty="0"/>
              <a:t>arguments</a:t>
            </a:r>
            <a:r>
              <a:rPr lang="en-US" dirty="0"/>
              <a:t> that must be passed to it</a:t>
            </a:r>
          </a:p>
          <a:p>
            <a:pPr lvl="1"/>
            <a:r>
              <a:rPr lang="en-US" dirty="0"/>
              <a:t>Arguments are the items necessary for the method to work</a:t>
            </a:r>
          </a:p>
          <a:p>
            <a:r>
              <a:rPr lang="en-US" dirty="0"/>
              <a:t>Format:</a:t>
            </a:r>
          </a:p>
          <a:p>
            <a:pPr lvl="1"/>
            <a:r>
              <a:rPr lang="en-US" dirty="0"/>
              <a:t>The method name is </a:t>
            </a:r>
            <a:r>
              <a:rPr lang="en-US" b="1" dirty="0"/>
              <a:t>called</a:t>
            </a:r>
            <a:r>
              <a:rPr lang="en-US" dirty="0"/>
              <a:t> and the arguments are </a:t>
            </a:r>
            <a:r>
              <a:rPr lang="en-US" b="1" dirty="0"/>
              <a:t>passed </a:t>
            </a:r>
          </a:p>
          <a:p>
            <a:pPr lvl="1"/>
            <a:r>
              <a:rPr lang="en-US" dirty="0"/>
              <a:t>&lt;method name&gt;&lt;arguments&gt;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</a:t>
            </a:r>
            <a:r>
              <a:rPr lang="en-US" sz="1700" dirty="0">
                <a:solidFill>
                  <a:schemeClr val="accent1"/>
                </a:solidFill>
              </a:rPr>
              <a:t>Methods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3503039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</a:t>
            </a:r>
            <a:r>
              <a:rPr lang="en-US" sz="1700" dirty="0">
                <a:solidFill>
                  <a:schemeClr val="accent1"/>
                </a:solidFill>
              </a:rPr>
              <a:t>Methods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Functions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24702"/>
            <a:ext cx="7010400" cy="4518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Class: Car</a:t>
            </a:r>
          </a:p>
          <a:p>
            <a:pPr marL="0" indent="0">
              <a:buNone/>
            </a:pPr>
            <a:r>
              <a:rPr lang="en-US" dirty="0"/>
              <a:t>Object: </a:t>
            </a:r>
            <a:r>
              <a:rPr lang="en-US" dirty="0" err="1"/>
              <a:t>myCar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Method: drive(speed)</a:t>
            </a:r>
          </a:p>
          <a:p>
            <a:pPr marL="274320" lvl="1" indent="0">
              <a:buNone/>
            </a:pPr>
            <a:r>
              <a:rPr lang="en-US" dirty="0"/>
              <a:t>Format: &lt;method name&gt;&lt;arguments&gt;</a:t>
            </a:r>
          </a:p>
          <a:p>
            <a:pPr marL="274320" lvl="1" indent="0">
              <a:buNone/>
            </a:pPr>
            <a:r>
              <a:rPr lang="en-US" dirty="0" err="1"/>
              <a:t>myCar.drive</a:t>
            </a:r>
            <a:r>
              <a:rPr lang="en-US" dirty="0"/>
              <a:t>(35);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424702"/>
            <a:ext cx="3276600" cy="151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45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square root </a:t>
            </a:r>
          </a:p>
          <a:p>
            <a:pPr lvl="1"/>
            <a:r>
              <a:rPr lang="en-US" dirty="0"/>
              <a:t>Format: &lt;method name&gt;&lt;arguments&gt;</a:t>
            </a:r>
          </a:p>
          <a:p>
            <a:pPr marL="0" indent="0" algn="ctr">
              <a:buNone/>
            </a:pPr>
            <a:r>
              <a:rPr lang="en-US" dirty="0"/>
              <a:t>x = 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x =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249"/>
              </p:ext>
            </p:extLst>
          </p:nvPr>
        </p:nvGraphicFramePr>
        <p:xfrm>
          <a:off x="952500" y="3124200"/>
          <a:ext cx="7239000" cy="217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Language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Enter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</a:rPr>
                        <a:t>Python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x = </a:t>
                      </a:r>
                      <a:r>
                        <a:rPr lang="en-US" sz="2000" dirty="0" err="1">
                          <a:effectLst/>
                        </a:rPr>
                        <a:t>math.sqrt</a:t>
                      </a:r>
                      <a:r>
                        <a:rPr lang="en-US" sz="2000" dirty="0">
                          <a:effectLst/>
                        </a:rPr>
                        <a:t>(x)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x &lt;- </a:t>
                      </a:r>
                      <a:r>
                        <a:rPr lang="en-US" sz="2000" dirty="0" err="1">
                          <a:effectLst/>
                        </a:rPr>
                        <a:t>sqrt</a:t>
                      </a:r>
                      <a:r>
                        <a:rPr lang="en-US" sz="2000" dirty="0">
                          <a:effectLst/>
                        </a:rPr>
                        <a:t>(x)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JavaScript (</a:t>
                      </a:r>
                      <a:r>
                        <a:rPr lang="en-US" sz="1900" baseline="0" dirty="0">
                          <a:effectLst/>
                        </a:rPr>
                        <a:t>Earth Engine)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var x = </a:t>
                      </a:r>
                      <a:r>
                        <a:rPr lang="en-US" sz="2000" dirty="0" err="1">
                          <a:effectLst/>
                        </a:rPr>
                        <a:t>x.sqrt</a:t>
                      </a:r>
                      <a:r>
                        <a:rPr lang="en-US" sz="2000" dirty="0">
                          <a:effectLst/>
                        </a:rPr>
                        <a:t>();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</a:t>
            </a:r>
            <a:r>
              <a:rPr lang="en-US" sz="1700" dirty="0">
                <a:solidFill>
                  <a:schemeClr val="accent1"/>
                </a:solidFill>
              </a:rPr>
              <a:t>Methods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3002105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sorting a list</a:t>
            </a:r>
          </a:p>
          <a:p>
            <a:pPr lvl="1"/>
            <a:r>
              <a:rPr lang="en-US" dirty="0"/>
              <a:t>Format: &lt;method name&gt;&lt;arguments&gt;</a:t>
            </a:r>
          </a:p>
          <a:p>
            <a:pPr marL="0" indent="0" algn="ctr">
              <a:buNone/>
            </a:pPr>
            <a:r>
              <a:rPr lang="en-US" dirty="0"/>
              <a:t>years = […2015, 2016, 2017, 2018]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years = [2018, 2017, 2016, 2015…]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46666"/>
              </p:ext>
            </p:extLst>
          </p:nvPr>
        </p:nvGraphicFramePr>
        <p:xfrm>
          <a:off x="952500" y="3124201"/>
          <a:ext cx="7239000" cy="2325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Language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Enter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</a:rPr>
                        <a:t>Python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years = sorted(years, reverse = True)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JavaScript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years = </a:t>
                      </a:r>
                      <a:r>
                        <a:rPr lang="en-US" sz="2000" dirty="0" err="1">
                          <a:effectLst/>
                        </a:rPr>
                        <a:t>ee.List</a:t>
                      </a:r>
                      <a:r>
                        <a:rPr lang="en-US" sz="2000" dirty="0">
                          <a:effectLst/>
                        </a:rPr>
                        <a:t>(years).reverse();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</a:rPr>
                        <a:t>R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years &lt;- sort(years, decreasing = TRUE)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35329472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</a:t>
            </a:r>
            <a:r>
              <a:rPr lang="en-US" sz="1700" dirty="0">
                <a:solidFill>
                  <a:schemeClr val="accent1"/>
                </a:solidFill>
              </a:rPr>
              <a:t>Methods</a:t>
            </a:r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 &gt; Functions </a:t>
            </a:r>
          </a:p>
        </p:txBody>
      </p:sp>
    </p:spTree>
    <p:extLst>
      <p:ext uri="{BB962C8B-B14F-4D97-AF65-F5344CB8AC3E}">
        <p14:creationId xmlns:p14="http://schemas.microsoft.com/office/powerpoint/2010/main" val="4087131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pieces of code, instead of sequential</a:t>
            </a:r>
          </a:p>
          <a:p>
            <a:pPr lvl="1"/>
            <a:r>
              <a:rPr lang="en-US" dirty="0"/>
              <a:t>Like entries in an encyclopedia </a:t>
            </a:r>
          </a:p>
          <a:p>
            <a:r>
              <a:rPr lang="en-US" dirty="0"/>
              <a:t>Act like mini-scripts inside your code</a:t>
            </a:r>
          </a:p>
          <a:p>
            <a:r>
              <a:rPr lang="en-US" dirty="0"/>
              <a:t>Functions work like user defined methods</a:t>
            </a:r>
          </a:p>
          <a:p>
            <a:r>
              <a:rPr lang="en-US" dirty="0"/>
              <a:t>Advantages-</a:t>
            </a:r>
          </a:p>
          <a:p>
            <a:pPr lvl="1"/>
            <a:r>
              <a:rPr lang="en-US" dirty="0"/>
              <a:t>Simplify script maintenance </a:t>
            </a:r>
          </a:p>
          <a:p>
            <a:pPr lvl="1"/>
            <a:r>
              <a:rPr lang="en-US" dirty="0"/>
              <a:t>Complicated code only needs to be written once</a:t>
            </a:r>
          </a:p>
          <a:p>
            <a:r>
              <a:rPr lang="en-US" dirty="0"/>
              <a:t>Best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275442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wrapping up equations</a:t>
            </a:r>
          </a:p>
          <a:p>
            <a:pPr lvl="1"/>
            <a:r>
              <a:rPr lang="en-US" dirty="0"/>
              <a:t>Complicated equation: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515097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1111374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wrapping up equations</a:t>
            </a:r>
          </a:p>
          <a:p>
            <a:pPr lvl="1"/>
            <a:r>
              <a:rPr lang="en-US" dirty="0"/>
              <a:t>Complicated equation: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515097" cy="1905000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6708825" y="3004226"/>
            <a:ext cx="234361" cy="1747288"/>
          </a:xfrm>
          <a:prstGeom prst="rightBrace">
            <a:avLst>
              <a:gd name="adj1" fmla="val 8333"/>
              <a:gd name="adj2" fmla="val 47648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flipH="1">
            <a:off x="2017594" y="2980187"/>
            <a:ext cx="268406" cy="1771328"/>
          </a:xfrm>
          <a:prstGeom prst="rightBrace">
            <a:avLst>
              <a:gd name="adj1" fmla="val 8333"/>
              <a:gd name="adj2" fmla="val 47648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68676" y="4114800"/>
            <a:ext cx="457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97276" y="3141223"/>
            <a:ext cx="457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22506" y="4267200"/>
            <a:ext cx="325894" cy="488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146188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Morning Presentation</a:t>
            </a:r>
          </a:p>
          <a:p>
            <a:pPr lvl="1"/>
            <a:r>
              <a:rPr lang="en-US" dirty="0"/>
              <a:t>Fundamental Concepts in Scripting</a:t>
            </a:r>
          </a:p>
          <a:p>
            <a:r>
              <a:rPr lang="en-US" dirty="0"/>
              <a:t>Morning Exercises</a:t>
            </a:r>
          </a:p>
          <a:p>
            <a:r>
              <a:rPr lang="en-US" dirty="0"/>
              <a:t>Afternoon Presentation</a:t>
            </a:r>
          </a:p>
          <a:p>
            <a:pPr lvl="1"/>
            <a:r>
              <a:rPr lang="en-US" dirty="0"/>
              <a:t>Geospatial applications of Python, R, and JavaScript</a:t>
            </a:r>
          </a:p>
          <a:p>
            <a:r>
              <a:rPr lang="en-US" dirty="0"/>
              <a:t>Afternoon Exercises</a:t>
            </a:r>
          </a:p>
          <a:p>
            <a:r>
              <a:rPr lang="en-US" dirty="0"/>
              <a:t>Wrap-up Discussion</a:t>
            </a:r>
          </a:p>
        </p:txBody>
      </p:sp>
    </p:spTree>
    <p:extLst>
      <p:ext uri="{BB962C8B-B14F-4D97-AF65-F5344CB8AC3E}">
        <p14:creationId xmlns:p14="http://schemas.microsoft.com/office/powerpoint/2010/main" val="11592512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/>
              <a:t>Example: wrapping up equations</a:t>
            </a:r>
          </a:p>
          <a:p>
            <a:pPr lvl="1"/>
            <a:r>
              <a:rPr lang="en-US" dirty="0"/>
              <a:t>Complicated equation: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248400" y="2895600"/>
            <a:ext cx="234361" cy="1747288"/>
          </a:xfrm>
          <a:prstGeom prst="rightBrace">
            <a:avLst>
              <a:gd name="adj1" fmla="val 8333"/>
              <a:gd name="adj2" fmla="val 47648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flipH="1">
            <a:off x="3639474" y="2883582"/>
            <a:ext cx="268406" cy="1771328"/>
          </a:xfrm>
          <a:prstGeom prst="rightBrace">
            <a:avLst>
              <a:gd name="adj1" fmla="val 8333"/>
              <a:gd name="adj2" fmla="val 47648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03" y="3505200"/>
            <a:ext cx="220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Skew(Y,N,s) =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48171"/>
          <a:stretch/>
        </p:blipFill>
        <p:spPr>
          <a:xfrm>
            <a:off x="4060282" y="2883582"/>
            <a:ext cx="2152897" cy="175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1534555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44"/>
            <a:ext cx="8229600" cy="5029200"/>
          </a:xfrm>
        </p:spPr>
        <p:txBody>
          <a:bodyPr/>
          <a:lstStyle/>
          <a:p>
            <a:r>
              <a:rPr lang="en-US" dirty="0"/>
              <a:t>Syntax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68417"/>
              </p:ext>
            </p:extLst>
          </p:nvPr>
        </p:nvGraphicFramePr>
        <p:xfrm>
          <a:off x="457200" y="1752600"/>
          <a:ext cx="8305800" cy="4473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Language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Function Syntax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</a:rPr>
                        <a:t>Python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&lt;function name&gt;(&lt;arguments&gt;):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&lt;function code&gt;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&lt;variable to output&gt;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JavaScript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 &lt;function name&gt;(&lt;arguments&gt;){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&lt;function code&gt;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return(&lt;variable to output&gt;)</a:t>
                      </a:r>
                    </a:p>
                    <a:p>
                      <a:pPr lvl="0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2839320249"/>
                  </a:ext>
                </a:extLst>
              </a:tr>
              <a:tr h="157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</a:rPr>
                        <a:t>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&lt;function name&gt; &lt;- function(&lt;arguments&gt;){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&lt;function code&gt;</a:t>
                      </a:r>
                    </a:p>
                    <a:p>
                      <a:pPr lvl="1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return(&lt;variable to output&gt;)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887" marR="1198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36056016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  <a:p>
            <a:r>
              <a:rPr lang="en-US" dirty="0"/>
              <a:t>Global and local variables</a:t>
            </a:r>
          </a:p>
          <a:p>
            <a:pPr lvl="1"/>
            <a:r>
              <a:rPr lang="en-US" dirty="0"/>
              <a:t>Global variables exist everywhere in the script</a:t>
            </a:r>
          </a:p>
          <a:p>
            <a:pPr lvl="1"/>
            <a:r>
              <a:rPr lang="en-US" dirty="0"/>
              <a:t>Local variable exist </a:t>
            </a:r>
            <a:r>
              <a:rPr lang="en-US" b="1" dirty="0"/>
              <a:t>only inside the function they’re declared in</a:t>
            </a:r>
          </a:p>
          <a:p>
            <a:r>
              <a:rPr lang="en-US" dirty="0"/>
              <a:t>A variable created inside of a function has no meaning in the script anywhere outside of that function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75000"/>
                  </a:schemeClr>
                </a:solidFill>
              </a:rPr>
              <a:t>Variables &gt; Statements &gt; Operators &gt; Conditional Code &gt; Objects &gt; Methods &gt; </a:t>
            </a:r>
            <a:r>
              <a:rPr lang="en-US" sz="1700" dirty="0">
                <a:solidFill>
                  <a:schemeClr val="accent1"/>
                </a:solidFill>
              </a:rPr>
              <a:t>Functions </a:t>
            </a:r>
          </a:p>
        </p:txBody>
      </p:sp>
    </p:spTree>
    <p:extLst>
      <p:ext uri="{BB962C8B-B14F-4D97-AF65-F5344CB8AC3E}">
        <p14:creationId xmlns:p14="http://schemas.microsoft.com/office/powerpoint/2010/main" val="3209403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and Variable types</a:t>
            </a:r>
          </a:p>
          <a:p>
            <a:r>
              <a:rPr lang="en-US" dirty="0"/>
              <a:t>Statements</a:t>
            </a:r>
          </a:p>
          <a:p>
            <a:r>
              <a:rPr lang="en-US" dirty="0"/>
              <a:t>Operators</a:t>
            </a:r>
          </a:p>
          <a:p>
            <a:r>
              <a:rPr lang="en-US" dirty="0"/>
              <a:t>Conditional Statements</a:t>
            </a:r>
          </a:p>
          <a:p>
            <a:r>
              <a:rPr lang="en-US" dirty="0"/>
              <a:t>Objects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970248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information will need to be revisited </a:t>
            </a:r>
            <a:r>
              <a:rPr lang="en-US" b="1" dirty="0"/>
              <a:t>many </a:t>
            </a:r>
            <a:r>
              <a:rPr lang="en-US" dirty="0"/>
              <a:t>times. The glossary will provide an extended reference</a:t>
            </a:r>
          </a:p>
          <a:p>
            <a:r>
              <a:rPr lang="en-US" dirty="0"/>
              <a:t>Morning exercises will give you an opportunity to practice all of these concepts hands on</a:t>
            </a:r>
          </a:p>
          <a:p>
            <a:r>
              <a:rPr lang="en-US" dirty="0"/>
              <a:t>Afternoon presentation and exercises will focus on specifics of each language</a:t>
            </a:r>
          </a:p>
        </p:txBody>
      </p:sp>
    </p:spTree>
    <p:extLst>
      <p:ext uri="{BB962C8B-B14F-4D97-AF65-F5344CB8AC3E}">
        <p14:creationId xmlns:p14="http://schemas.microsoft.com/office/powerpoint/2010/main" val="2576983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604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Morning Presentation</a:t>
            </a:r>
          </a:p>
          <a:p>
            <a:pPr lvl="1"/>
            <a:r>
              <a:rPr lang="en-US" strike="sngStrike" dirty="0"/>
              <a:t>Fundamental Concepts in Programming</a:t>
            </a:r>
          </a:p>
          <a:p>
            <a:r>
              <a:rPr lang="en-US" dirty="0"/>
              <a:t>Morning Exercises</a:t>
            </a:r>
          </a:p>
          <a:p>
            <a:r>
              <a:rPr lang="en-US" dirty="0"/>
              <a:t>Afternoon Presentation</a:t>
            </a:r>
          </a:p>
          <a:p>
            <a:pPr lvl="1"/>
            <a:r>
              <a:rPr lang="en-US" dirty="0"/>
              <a:t>Geospatial applications of Python, R, and JavaScript</a:t>
            </a:r>
          </a:p>
          <a:p>
            <a:r>
              <a:rPr lang="en-US" dirty="0"/>
              <a:t>Afternoon Exercises</a:t>
            </a:r>
          </a:p>
          <a:p>
            <a:r>
              <a:rPr lang="en-US" dirty="0"/>
              <a:t>Wrap-up Discussion</a:t>
            </a:r>
          </a:p>
        </p:txBody>
      </p:sp>
    </p:spTree>
    <p:extLst>
      <p:ext uri="{BB962C8B-B14F-4D97-AF65-F5344CB8AC3E}">
        <p14:creationId xmlns:p14="http://schemas.microsoft.com/office/powerpoint/2010/main" val="399688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/>
              <a:t>The purpose of this training</a:t>
            </a:r>
          </a:p>
          <a:p>
            <a:pPr lvl="1"/>
            <a:r>
              <a:rPr lang="en-US" sz="2400" dirty="0"/>
              <a:t>To point you in the right direction &amp; provide reference material</a:t>
            </a:r>
          </a:p>
          <a:p>
            <a:pPr lvl="1"/>
            <a:r>
              <a:rPr lang="en-US" sz="2400" dirty="0"/>
              <a:t>GTAC provides more advanced trainings for Python, JavaScript, and R</a:t>
            </a:r>
          </a:p>
          <a:p>
            <a:r>
              <a:rPr lang="en-US" dirty="0"/>
              <a:t>Which language do I use and why?</a:t>
            </a:r>
          </a:p>
          <a:p>
            <a:pPr lvl="1"/>
            <a:r>
              <a:rPr lang="en-US" sz="2400" dirty="0"/>
              <a:t>We are focusing on a specific geospatial application:</a:t>
            </a:r>
          </a:p>
          <a:p>
            <a:pPr lvl="1"/>
            <a:r>
              <a:rPr lang="en-US" sz="2400" dirty="0"/>
              <a:t>Python – broad applications, integrates well with ArcMap</a:t>
            </a:r>
          </a:p>
          <a:p>
            <a:pPr lvl="1"/>
            <a:r>
              <a:rPr lang="en-US" sz="2400" dirty="0"/>
              <a:t>JavaScript – gives access to Google Earth Engine</a:t>
            </a:r>
          </a:p>
          <a:p>
            <a:pPr lvl="1"/>
            <a:r>
              <a:rPr lang="en-US" sz="2400" dirty="0"/>
              <a:t>R – powerful statistical capabilities</a:t>
            </a:r>
          </a:p>
          <a:p>
            <a:pPr lvl="1"/>
            <a:r>
              <a:rPr lang="en-US" sz="2400" dirty="0"/>
              <a:t>More on this later…</a:t>
            </a:r>
          </a:p>
        </p:txBody>
      </p:sp>
    </p:spTree>
    <p:extLst>
      <p:ext uri="{BB962C8B-B14F-4D97-AF65-F5344CB8AC3E}">
        <p14:creationId xmlns:p14="http://schemas.microsoft.com/office/powerpoint/2010/main" val="107158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Scripting?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buClr>
                <a:schemeClr val="tx2">
                  <a:lumMod val="75000"/>
                </a:schemeClr>
              </a:buClr>
            </a:pPr>
            <a:r>
              <a:rPr lang="en-US" sz="3200" dirty="0"/>
              <a:t>How we relay instructions to a machine</a:t>
            </a:r>
          </a:p>
          <a:p>
            <a:r>
              <a:rPr lang="en-US" dirty="0"/>
              <a:t>What is a programming language?</a:t>
            </a:r>
          </a:p>
          <a:p>
            <a:pPr lvl="1"/>
            <a:r>
              <a:rPr lang="en-US" dirty="0"/>
              <a:t>“A system of precisely defined symbols and rules devised for writing computer programs”</a:t>
            </a:r>
          </a:p>
          <a:p>
            <a:pPr lvl="1"/>
            <a:r>
              <a:rPr lang="en-US" dirty="0"/>
              <a:t>Analogous in many ways to a natural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9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Scripting?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Values</a:t>
            </a:r>
          </a:p>
          <a:p>
            <a:pPr lvl="1"/>
            <a:r>
              <a:rPr lang="en-US" dirty="0"/>
              <a:t>Scripts allow quick processing of a lot of data</a:t>
            </a:r>
          </a:p>
          <a:p>
            <a:pPr lvl="1"/>
            <a:r>
              <a:rPr lang="en-US" dirty="0"/>
              <a:t>Provide automatic documentation</a:t>
            </a:r>
          </a:p>
          <a:p>
            <a:pPr lvl="1"/>
            <a:r>
              <a:rPr lang="en-US" dirty="0"/>
              <a:t>They are reusable</a:t>
            </a:r>
          </a:p>
          <a:p>
            <a:r>
              <a:rPr lang="en-US" dirty="0"/>
              <a:t>The Challenges</a:t>
            </a:r>
          </a:p>
          <a:p>
            <a:pPr lvl="1"/>
            <a:r>
              <a:rPr lang="en-US" dirty="0"/>
              <a:t>Learning a new language will take </a:t>
            </a:r>
            <a:r>
              <a:rPr lang="en-US" b="1" u="sng" dirty="0"/>
              <a:t>time</a:t>
            </a:r>
          </a:p>
          <a:p>
            <a:r>
              <a:rPr lang="en-US" dirty="0"/>
              <a:t>What do I need to know to start scripting?</a:t>
            </a:r>
          </a:p>
          <a:p>
            <a:pPr lvl="1"/>
            <a:r>
              <a:rPr lang="en-US" sz="2400" dirty="0"/>
              <a:t>Syntax – the format of the code</a:t>
            </a:r>
          </a:p>
          <a:p>
            <a:pPr lvl="1"/>
            <a:r>
              <a:rPr lang="en-US" sz="2400" dirty="0"/>
              <a:t>Vocabulary – the commands you can use in the code</a:t>
            </a:r>
          </a:p>
        </p:txBody>
      </p:sp>
    </p:spTree>
    <p:extLst>
      <p:ext uri="{BB962C8B-B14F-4D97-AF65-F5344CB8AC3E}">
        <p14:creationId xmlns:p14="http://schemas.microsoft.com/office/powerpoint/2010/main" val="397776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2895600"/>
          </a:xfrm>
        </p:spPr>
        <p:txBody>
          <a:bodyPr>
            <a:normAutofit/>
          </a:bodyPr>
          <a:lstStyle/>
          <a:p>
            <a:r>
              <a:rPr lang="en-US" sz="4000" dirty="0"/>
              <a:t>Syntax</a:t>
            </a:r>
          </a:p>
          <a:p>
            <a:pPr lvl="1"/>
            <a:r>
              <a:rPr lang="en-US" dirty="0"/>
              <a:t>What is it?</a:t>
            </a:r>
          </a:p>
          <a:p>
            <a:pPr lvl="2"/>
            <a:r>
              <a:rPr lang="en-US" dirty="0"/>
              <a:t>Example of syntax in a natural language: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14800"/>
            <a:ext cx="8534400" cy="191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200400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Italian:</a:t>
            </a:r>
          </a:p>
          <a:p>
            <a:r>
              <a:rPr lang="en-US" dirty="0"/>
              <a:t>Il </a:t>
            </a:r>
            <a:r>
              <a:rPr lang="en-US" dirty="0" err="1"/>
              <a:t>grosso</a:t>
            </a:r>
            <a:r>
              <a:rPr lang="en-US" dirty="0"/>
              <a:t> cane </a:t>
            </a:r>
            <a:r>
              <a:rPr lang="en-US" dirty="0" err="1"/>
              <a:t>nero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200399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English:</a:t>
            </a:r>
          </a:p>
          <a:p>
            <a:r>
              <a:rPr lang="en-US" dirty="0"/>
              <a:t>The big dog black</a:t>
            </a: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2971800" y="3523565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91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3200400"/>
          </a:xfrm>
        </p:spPr>
        <p:txBody>
          <a:bodyPr>
            <a:normAutofit/>
          </a:bodyPr>
          <a:lstStyle/>
          <a:p>
            <a:r>
              <a:rPr lang="en-US" sz="4000" dirty="0"/>
              <a:t>Syntax</a:t>
            </a:r>
          </a:p>
          <a:p>
            <a:pPr lvl="1"/>
            <a:r>
              <a:rPr lang="en-US" dirty="0"/>
              <a:t>What is it?</a:t>
            </a:r>
          </a:p>
          <a:p>
            <a:pPr lvl="2"/>
            <a:r>
              <a:rPr lang="en-US" dirty="0"/>
              <a:t>Example of syntax in a natural language: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14800"/>
            <a:ext cx="8534400" cy="191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200400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Italian:</a:t>
            </a:r>
          </a:p>
          <a:p>
            <a:r>
              <a:rPr lang="en-US" dirty="0"/>
              <a:t>Il </a:t>
            </a:r>
            <a:r>
              <a:rPr lang="en-US" dirty="0" err="1"/>
              <a:t>grosso</a:t>
            </a:r>
            <a:r>
              <a:rPr lang="en-US" dirty="0"/>
              <a:t> cane </a:t>
            </a:r>
            <a:r>
              <a:rPr lang="en-US" dirty="0" err="1"/>
              <a:t>nero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200399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English:</a:t>
            </a:r>
          </a:p>
          <a:p>
            <a:r>
              <a:rPr lang="en-US" dirty="0"/>
              <a:t>The big dog black</a:t>
            </a: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2971800" y="3523565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3200399"/>
            <a:ext cx="2362200" cy="6463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505200" y="3200399"/>
            <a:ext cx="2362200" cy="6463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30992" y="3200396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English:</a:t>
            </a:r>
          </a:p>
          <a:p>
            <a:r>
              <a:rPr lang="en-US" dirty="0"/>
              <a:t>The big black dog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97592" y="3523562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712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20400</TotalTime>
  <Words>2201</Words>
  <Application>Microsoft Office PowerPoint</Application>
  <PresentationFormat>On-screen Show (4:3)</PresentationFormat>
  <Paragraphs>486</Paragraphs>
  <Slides>46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Clarity</vt:lpstr>
      <vt:lpstr>Introduction to  Geospatial Scripting</vt:lpstr>
      <vt:lpstr>Before We Begin</vt:lpstr>
      <vt:lpstr>Software and Course Data</vt:lpstr>
      <vt:lpstr>Schedule</vt:lpstr>
      <vt:lpstr>Before We Begin</vt:lpstr>
      <vt:lpstr>What is Scripting?</vt:lpstr>
      <vt:lpstr>Why Scripting?</vt:lpstr>
      <vt:lpstr>Getting Started</vt:lpstr>
      <vt:lpstr>Getting Started</vt:lpstr>
      <vt:lpstr>Getting Started</vt:lpstr>
      <vt:lpstr>Variables</vt:lpstr>
      <vt:lpstr>Variables</vt:lpstr>
      <vt:lpstr>Variables</vt:lpstr>
      <vt:lpstr>Variables</vt:lpstr>
      <vt:lpstr>Statements</vt:lpstr>
      <vt:lpstr>Statements</vt:lpstr>
      <vt:lpstr>Operators </vt:lpstr>
      <vt:lpstr>Operators 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Objects</vt:lpstr>
      <vt:lpstr>Objects</vt:lpstr>
      <vt:lpstr>Objects</vt:lpstr>
      <vt:lpstr>Objects</vt:lpstr>
      <vt:lpstr>Objects</vt:lpstr>
      <vt:lpstr>Objects</vt:lpstr>
      <vt:lpstr>Methods</vt:lpstr>
      <vt:lpstr>Methods</vt:lpstr>
      <vt:lpstr>Methods</vt:lpstr>
      <vt:lpstr>Methods</vt:lpstr>
      <vt:lpstr>Functions</vt:lpstr>
      <vt:lpstr>Functions</vt:lpstr>
      <vt:lpstr>Functions</vt:lpstr>
      <vt:lpstr>Functions</vt:lpstr>
      <vt:lpstr>Functions</vt:lpstr>
      <vt:lpstr>Functions</vt:lpstr>
      <vt:lpstr>Wrap Up</vt:lpstr>
      <vt:lpstr>Moving Forward</vt:lpstr>
      <vt:lpstr>Questions?</vt:lpstr>
      <vt:lpstr>Schedule</vt:lpstr>
    </vt:vector>
  </TitlesOfParts>
  <Company>Forest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Cate, Nolan - FS, Salt Lake City, UT</cp:lastModifiedBy>
  <cp:revision>194</cp:revision>
  <dcterms:created xsi:type="dcterms:W3CDTF">2015-04-03T20:09:37Z</dcterms:created>
  <dcterms:modified xsi:type="dcterms:W3CDTF">2019-12-04T17:09:14Z</dcterms:modified>
</cp:coreProperties>
</file>