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20"/>
  </p:notesMasterIdLst>
  <p:handoutMasterIdLst>
    <p:handoutMasterId r:id="rId121"/>
  </p:handoutMasterIdLst>
  <p:sldIdLst>
    <p:sldId id="256" r:id="rId2"/>
    <p:sldId id="395" r:id="rId3"/>
    <p:sldId id="392" r:id="rId4"/>
    <p:sldId id="259" r:id="rId5"/>
    <p:sldId id="260" r:id="rId6"/>
    <p:sldId id="425" r:id="rId7"/>
    <p:sldId id="261" r:id="rId8"/>
    <p:sldId id="361" r:id="rId9"/>
    <p:sldId id="263" r:id="rId10"/>
    <p:sldId id="388" r:id="rId11"/>
    <p:sldId id="267" r:id="rId12"/>
    <p:sldId id="363" r:id="rId13"/>
    <p:sldId id="364" r:id="rId14"/>
    <p:sldId id="362" r:id="rId15"/>
    <p:sldId id="265" r:id="rId16"/>
    <p:sldId id="266" r:id="rId17"/>
    <p:sldId id="270" r:id="rId18"/>
    <p:sldId id="365" r:id="rId19"/>
    <p:sldId id="366" r:id="rId20"/>
    <p:sldId id="367" r:id="rId21"/>
    <p:sldId id="368" r:id="rId22"/>
    <p:sldId id="275" r:id="rId23"/>
    <p:sldId id="280" r:id="rId24"/>
    <p:sldId id="282" r:id="rId25"/>
    <p:sldId id="276" r:id="rId26"/>
    <p:sldId id="369" r:id="rId27"/>
    <p:sldId id="278" r:id="rId28"/>
    <p:sldId id="283" r:id="rId29"/>
    <p:sldId id="390" r:id="rId30"/>
    <p:sldId id="279" r:id="rId31"/>
    <p:sldId id="284" r:id="rId32"/>
    <p:sldId id="285" r:id="rId33"/>
    <p:sldId id="286" r:id="rId34"/>
    <p:sldId id="287" r:id="rId35"/>
    <p:sldId id="288" r:id="rId36"/>
    <p:sldId id="289" r:id="rId37"/>
    <p:sldId id="290" r:id="rId38"/>
    <p:sldId id="291" r:id="rId39"/>
    <p:sldId id="293" r:id="rId40"/>
    <p:sldId id="302" r:id="rId41"/>
    <p:sldId id="295" r:id="rId42"/>
    <p:sldId id="303" r:id="rId43"/>
    <p:sldId id="304" r:id="rId44"/>
    <p:sldId id="306" r:id="rId45"/>
    <p:sldId id="292" r:id="rId46"/>
    <p:sldId id="409" r:id="rId47"/>
    <p:sldId id="308" r:id="rId48"/>
    <p:sldId id="407" r:id="rId49"/>
    <p:sldId id="408" r:id="rId50"/>
    <p:sldId id="411" r:id="rId51"/>
    <p:sldId id="393" r:id="rId52"/>
    <p:sldId id="311" r:id="rId53"/>
    <p:sldId id="383" r:id="rId54"/>
    <p:sldId id="412" r:id="rId55"/>
    <p:sldId id="413" r:id="rId56"/>
    <p:sldId id="414" r:id="rId57"/>
    <p:sldId id="415" r:id="rId58"/>
    <p:sldId id="416" r:id="rId59"/>
    <p:sldId id="417" r:id="rId60"/>
    <p:sldId id="422" r:id="rId61"/>
    <p:sldId id="424" r:id="rId62"/>
    <p:sldId id="399" r:id="rId63"/>
    <p:sldId id="398" r:id="rId64"/>
    <p:sldId id="313" r:id="rId65"/>
    <p:sldId id="396" r:id="rId66"/>
    <p:sldId id="319" r:id="rId67"/>
    <p:sldId id="320" r:id="rId68"/>
    <p:sldId id="321" r:id="rId69"/>
    <p:sldId id="322" r:id="rId70"/>
    <p:sldId id="324" r:id="rId71"/>
    <p:sldId id="325" r:id="rId72"/>
    <p:sldId id="326" r:id="rId73"/>
    <p:sldId id="327" r:id="rId74"/>
    <p:sldId id="328" r:id="rId75"/>
    <p:sldId id="329" r:id="rId76"/>
    <p:sldId id="330" r:id="rId77"/>
    <p:sldId id="370" r:id="rId78"/>
    <p:sldId id="371" r:id="rId79"/>
    <p:sldId id="372" r:id="rId80"/>
    <p:sldId id="334" r:id="rId81"/>
    <p:sldId id="377" r:id="rId82"/>
    <p:sldId id="378" r:id="rId83"/>
    <p:sldId id="379" r:id="rId84"/>
    <p:sldId id="380" r:id="rId85"/>
    <p:sldId id="381" r:id="rId86"/>
    <p:sldId id="382" r:id="rId87"/>
    <p:sldId id="335" r:id="rId88"/>
    <p:sldId id="373" r:id="rId89"/>
    <p:sldId id="337" r:id="rId90"/>
    <p:sldId id="338" r:id="rId91"/>
    <p:sldId id="374" r:id="rId92"/>
    <p:sldId id="375" r:id="rId93"/>
    <p:sldId id="341" r:id="rId94"/>
    <p:sldId id="342" r:id="rId95"/>
    <p:sldId id="343" r:id="rId96"/>
    <p:sldId id="344" r:id="rId97"/>
    <p:sldId id="347" r:id="rId98"/>
    <p:sldId id="348" r:id="rId99"/>
    <p:sldId id="349" r:id="rId100"/>
    <p:sldId id="350" r:id="rId101"/>
    <p:sldId id="351" r:id="rId102"/>
    <p:sldId id="385" r:id="rId103"/>
    <p:sldId id="386" r:id="rId104"/>
    <p:sldId id="352" r:id="rId105"/>
    <p:sldId id="353" r:id="rId106"/>
    <p:sldId id="406" r:id="rId107"/>
    <p:sldId id="354" r:id="rId108"/>
    <p:sldId id="356" r:id="rId109"/>
    <p:sldId id="410" r:id="rId110"/>
    <p:sldId id="405" r:id="rId111"/>
    <p:sldId id="391" r:id="rId112"/>
    <p:sldId id="404" r:id="rId113"/>
    <p:sldId id="318" r:id="rId114"/>
    <p:sldId id="400" r:id="rId115"/>
    <p:sldId id="401" r:id="rId116"/>
    <p:sldId id="402" r:id="rId117"/>
    <p:sldId id="403" r:id="rId118"/>
    <p:sldId id="359"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72D"/>
    <a:srgbClr val="D1DFCE"/>
    <a:srgbClr val="E9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6" autoAdjust="0"/>
    <p:restoredTop sz="71928" autoAdjust="0"/>
  </p:normalViewPr>
  <p:slideViewPr>
    <p:cSldViewPr>
      <p:cViewPr varScale="1">
        <p:scale>
          <a:sx n="59" d="100"/>
          <a:sy n="59" d="100"/>
        </p:scale>
        <p:origin x="1522" y="58"/>
      </p:cViewPr>
      <p:guideLst>
        <p:guide orient="horz" pos="2160"/>
        <p:guide pos="2880"/>
      </p:guideLst>
    </p:cSldViewPr>
  </p:slideViewPr>
  <p:notesTextViewPr>
    <p:cViewPr>
      <p:scale>
        <a:sx n="1" d="1"/>
        <a:sy n="1" d="1"/>
      </p:scale>
      <p:origin x="0" y="0"/>
    </p:cViewPr>
  </p:notesTextViewPr>
  <p:notesViewPr>
    <p:cSldViewPr>
      <p:cViewPr varScale="1">
        <p:scale>
          <a:sx n="62" d="100"/>
          <a:sy n="62" d="100"/>
        </p:scale>
        <p:origin x="1627"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45281C-83AD-48FD-A11A-8F3A52D3D0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818CE5-7F96-4A6C-A7E3-82A41E075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E4F915-67AB-4B33-A398-F449E10955CD}" type="datetimeFigureOut">
              <a:rPr lang="en-US" smtClean="0"/>
              <a:t>1/27/2021</a:t>
            </a:fld>
            <a:endParaRPr lang="en-US"/>
          </a:p>
        </p:txBody>
      </p:sp>
      <p:sp>
        <p:nvSpPr>
          <p:cNvPr id="4" name="Footer Placeholder 3">
            <a:extLst>
              <a:ext uri="{FF2B5EF4-FFF2-40B4-BE49-F238E27FC236}">
                <a16:creationId xmlns:a16="http://schemas.microsoft.com/office/drawing/2014/main" id="{FC379A8E-E492-416D-ACC3-3223CF8934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92D55C-AE8D-4440-AE69-AE9470CD10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8C6BFE-818D-4F32-A88B-3E37EB7CB0E1}" type="slidenum">
              <a:rPr lang="en-US" smtClean="0"/>
              <a:t>‹#›</a:t>
            </a:fld>
            <a:endParaRPr lang="en-US"/>
          </a:p>
        </p:txBody>
      </p:sp>
    </p:spTree>
    <p:extLst>
      <p:ext uri="{BB962C8B-B14F-4D97-AF65-F5344CB8AC3E}">
        <p14:creationId xmlns:p14="http://schemas.microsoft.com/office/powerpoint/2010/main" val="2057621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BC7DE-1094-4640-903A-BBEFBAB973FD}" type="datetimeFigureOut">
              <a:rPr lang="en-US" smtClean="0"/>
              <a:t>1/27/2021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DB6C-97A4-4999-8911-D5433DB014D5}" type="slidenum">
              <a:rPr lang="en-US" smtClean="0"/>
              <a:t>‹#›</a:t>
            </a:fld>
            <a:endParaRPr lang="en-US"/>
          </a:p>
        </p:txBody>
      </p:sp>
    </p:spTree>
    <p:extLst>
      <p:ext uri="{BB962C8B-B14F-4D97-AF65-F5344CB8AC3E}">
        <p14:creationId xmlns:p14="http://schemas.microsoft.com/office/powerpoint/2010/main" val="298482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sapps.nwcg.gov/baer/hom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usgs.gov%2Fcenters%2Feros%2Fscience%2Fmonitoring-trends-burn-severity%3Fqt-science_center_objects%3D0%23qt-science_center_objects&amp;data=04%7C01%7C%7C1639ed0b288749220f5608d87784fb55%7Ced5b36e701ee4ebc867ee03cfa0d4697%7C0%7C0%7C637390760317481158%7CUnknown%7CTWFpbGZsb3d8eyJWIjoiMC4wLjAwMDAiLCJQIjoiV2luMzIiLCJBTiI6Ik1haWwiLCJXVCI6Mn0%3D%7C1000&amp;sdata=Nz3OviQEgsIV4cyg4m%2BEH42HRk9flKkqQSPiBtIxPKw%3D&amp;reserved=0" TargetMode="External"/><Relationship Id="rId4" Type="http://schemas.openxmlformats.org/officeDocument/2006/relationships/hyperlink" Target="https://fsapps.nwcg.gov/ravg/"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a:t>
            </a:r>
          </a:p>
        </p:txBody>
      </p:sp>
      <p:sp>
        <p:nvSpPr>
          <p:cNvPr id="4" name="Slide Number Placeholder 3"/>
          <p:cNvSpPr>
            <a:spLocks noGrp="1"/>
          </p:cNvSpPr>
          <p:nvPr>
            <p:ph type="sldNum" sz="quarter" idx="5"/>
          </p:nvPr>
        </p:nvSpPr>
        <p:spPr/>
        <p:txBody>
          <a:bodyPr/>
          <a:lstStyle/>
          <a:p>
            <a:fld id="{1D88DB6C-97A4-4999-8911-D5433DB014D5}" type="slidenum">
              <a:rPr lang="en-US" smtClean="0"/>
              <a:t>1</a:t>
            </a:fld>
            <a:endParaRPr lang="en-US"/>
          </a:p>
        </p:txBody>
      </p:sp>
    </p:spTree>
    <p:extLst>
      <p:ext uri="{BB962C8B-B14F-4D97-AF65-F5344CB8AC3E}">
        <p14:creationId xmlns:p14="http://schemas.microsoft.com/office/powerpoint/2010/main" val="93648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Sun radiates the earth with basically equal proportions of red, green, and blue light. </a:t>
            </a:r>
          </a:p>
          <a:p>
            <a:endParaRPr lang="en-US" dirty="0"/>
          </a:p>
        </p:txBody>
      </p:sp>
      <p:sp>
        <p:nvSpPr>
          <p:cNvPr id="4" name="Slide Number Placeholder 3"/>
          <p:cNvSpPr>
            <a:spLocks noGrp="1"/>
          </p:cNvSpPr>
          <p:nvPr>
            <p:ph type="sldNum" sz="quarter" idx="5"/>
          </p:nvPr>
        </p:nvSpPr>
        <p:spPr/>
        <p:txBody>
          <a:bodyPr/>
          <a:lstStyle/>
          <a:p>
            <a:pPr>
              <a:defRPr/>
            </a:pPr>
            <a:fld id="{18DC3598-D4AC-425F-BEA8-7360EFF25AEB}" type="slidenum">
              <a:rPr lang="en-US" smtClean="0"/>
              <a:pPr>
                <a:defRPr/>
              </a:pPr>
              <a:t>11</a:t>
            </a:fld>
            <a:endParaRPr lang="en-US"/>
          </a:p>
        </p:txBody>
      </p:sp>
    </p:spTree>
    <p:extLst>
      <p:ext uri="{BB962C8B-B14F-4D97-AF65-F5344CB8AC3E}">
        <p14:creationId xmlns:p14="http://schemas.microsoft.com/office/powerpoint/2010/main" val="30438208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people to GTAC site and show them how to access tutorial</a:t>
            </a:r>
          </a:p>
          <a:p>
            <a:r>
              <a:rPr lang="en-US" dirty="0"/>
              <a:t>Obtaining Remotely Sensed Imagery – previous recording available</a:t>
            </a:r>
          </a:p>
          <a:p>
            <a:r>
              <a:rPr lang="en-US" dirty="0"/>
              <a:t>Where are the resources located?</a:t>
            </a:r>
          </a:p>
          <a:p>
            <a:endParaRPr lang="en-US" dirty="0"/>
          </a:p>
          <a:p>
            <a:r>
              <a:rPr lang="en-US" dirty="0"/>
              <a:t>Walk people through </a:t>
            </a:r>
            <a:r>
              <a:rPr lang="en-US" dirty="0" err="1"/>
              <a:t>Sharepoint</a:t>
            </a:r>
            <a:r>
              <a:rPr lang="en-US" dirty="0"/>
              <a:t> website</a:t>
            </a:r>
          </a:p>
          <a:p>
            <a:endParaRPr lang="en-US" dirty="0"/>
          </a:p>
          <a:p>
            <a:r>
              <a:rPr lang="en-US" dirty="0"/>
              <a:t>https://usdagcc.sharepoint.com/sites/fs-gtac-tus/SitePages/Self-Paced%20Training.aspx</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113</a:t>
            </a:fld>
            <a:endParaRPr lang="en-US"/>
          </a:p>
        </p:txBody>
      </p:sp>
    </p:spTree>
    <p:extLst>
      <p:ext uri="{BB962C8B-B14F-4D97-AF65-F5344CB8AC3E}">
        <p14:creationId xmlns:p14="http://schemas.microsoft.com/office/powerpoint/2010/main" val="3672704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Slide Image Placeholder 1"/>
          <p:cNvSpPr>
            <a:spLocks noGrp="1" noRot="1" noChangeAspect="1"/>
          </p:cNvSpPr>
          <p:nvPr>
            <p:ph type="sldImg"/>
          </p:nvPr>
        </p:nvSpPr>
        <p:spPr>
          <a:ln/>
        </p:spPr>
      </p:sp>
      <p:sp>
        <p:nvSpPr>
          <p:cNvPr id="628738" name="Notes Placeholder 2"/>
          <p:cNvSpPr>
            <a:spLocks noGrp="1"/>
          </p:cNvSpPr>
          <p:nvPr>
            <p:ph type="body" idx="1"/>
          </p:nvPr>
        </p:nvSpPr>
        <p:spPr>
          <a:noFill/>
          <a:ln/>
        </p:spPr>
        <p:txBody>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5E37A549-A60A-4752-ADFF-CE6803D581CF}" type="slidenum">
              <a:rPr lang="en-US"/>
              <a:pPr>
                <a:defRPr/>
              </a:pPr>
              <a:t>118</a:t>
            </a:fld>
            <a:endParaRPr lang="en-US"/>
          </a:p>
        </p:txBody>
      </p:sp>
    </p:spTree>
    <p:extLst>
      <p:ext uri="{BB962C8B-B14F-4D97-AF65-F5344CB8AC3E}">
        <p14:creationId xmlns:p14="http://schemas.microsoft.com/office/powerpoint/2010/main" val="254105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 tree’s physical properties mean that it absorbs a lot of the red and blue light—but reflects the green light.</a:t>
            </a:r>
          </a:p>
          <a:p>
            <a:endParaRPr lang="en-US" dirty="0"/>
          </a:p>
        </p:txBody>
      </p:sp>
      <p:sp>
        <p:nvSpPr>
          <p:cNvPr id="4" name="Slide Number Placeholder 3"/>
          <p:cNvSpPr>
            <a:spLocks noGrp="1"/>
          </p:cNvSpPr>
          <p:nvPr>
            <p:ph type="sldNum" sz="quarter" idx="5"/>
          </p:nvPr>
        </p:nvSpPr>
        <p:spPr/>
        <p:txBody>
          <a:bodyPr/>
          <a:lstStyle/>
          <a:p>
            <a:pPr>
              <a:defRPr/>
            </a:pPr>
            <a:fld id="{18DC3598-D4AC-425F-BEA8-7360EFF25AEB}" type="slidenum">
              <a:rPr lang="en-US" smtClean="0"/>
              <a:pPr>
                <a:defRPr/>
              </a:pPr>
              <a:t>12</a:t>
            </a:fld>
            <a:endParaRPr lang="en-US"/>
          </a:p>
        </p:txBody>
      </p:sp>
    </p:spTree>
    <p:extLst>
      <p:ext uri="{BB962C8B-B14F-4D97-AF65-F5344CB8AC3E}">
        <p14:creationId xmlns:p14="http://schemas.microsoft.com/office/powerpoint/2010/main" val="63444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Which is why we see / perceive the tree as green </a:t>
            </a:r>
          </a:p>
          <a:p>
            <a:endParaRPr lang="en-US" dirty="0"/>
          </a:p>
          <a:p>
            <a:pPr lvl="1"/>
            <a:r>
              <a:rPr lang="en-US" sz="1200" kern="1200" dirty="0">
                <a:solidFill>
                  <a:schemeClr val="tx1"/>
                </a:solidFill>
                <a:effectLst/>
                <a:latin typeface="+mn-lt"/>
                <a:ea typeface="+mn-ea"/>
                <a:cs typeface="+mn-cs"/>
              </a:rPr>
              <a:t>This is the basics / essentials of how remote sensing works—relies on the principle that different objects or structures reflect different kinds and wavelengths of light, depending on their physical properties. </a:t>
            </a:r>
          </a:p>
          <a:p>
            <a:pPr lvl="2"/>
            <a:r>
              <a:rPr lang="en-US" sz="1200" kern="1200" dirty="0">
                <a:solidFill>
                  <a:schemeClr val="tx1"/>
                </a:solidFill>
                <a:effectLst/>
                <a:latin typeface="+mn-lt"/>
                <a:ea typeface="+mn-ea"/>
                <a:cs typeface="+mn-cs"/>
              </a:rPr>
              <a:t>Similar categories of targets behave in predictable ways.</a:t>
            </a:r>
          </a:p>
          <a:p>
            <a:endParaRPr lang="en-US" dirty="0"/>
          </a:p>
        </p:txBody>
      </p:sp>
      <p:sp>
        <p:nvSpPr>
          <p:cNvPr id="4" name="Slide Number Placeholder 3"/>
          <p:cNvSpPr>
            <a:spLocks noGrp="1"/>
          </p:cNvSpPr>
          <p:nvPr>
            <p:ph type="sldNum" sz="quarter" idx="5"/>
          </p:nvPr>
        </p:nvSpPr>
        <p:spPr/>
        <p:txBody>
          <a:bodyPr/>
          <a:lstStyle/>
          <a:p>
            <a:pPr>
              <a:defRPr/>
            </a:pPr>
            <a:fld id="{18DC3598-D4AC-425F-BEA8-7360EFF25AEB}" type="slidenum">
              <a:rPr lang="en-US" smtClean="0"/>
              <a:pPr>
                <a:defRPr/>
              </a:pPr>
              <a:t>13</a:t>
            </a:fld>
            <a:endParaRPr lang="en-US"/>
          </a:p>
        </p:txBody>
      </p:sp>
    </p:spTree>
    <p:extLst>
      <p:ext uri="{BB962C8B-B14F-4D97-AF65-F5344CB8AC3E}">
        <p14:creationId xmlns:p14="http://schemas.microsoft.com/office/powerpoint/2010/main" val="272096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8DC3598-D4AC-425F-BEA8-7360EFF25AEB}" type="slidenum">
              <a:rPr lang="en-US" smtClean="0"/>
              <a:pPr>
                <a:defRPr/>
              </a:pPr>
              <a:t>14</a:t>
            </a:fld>
            <a:endParaRPr lang="en-US"/>
          </a:p>
        </p:txBody>
      </p:sp>
    </p:spTree>
    <p:extLst>
      <p:ext uri="{BB962C8B-B14F-4D97-AF65-F5344CB8AC3E}">
        <p14:creationId xmlns:p14="http://schemas.microsoft.com/office/powerpoint/2010/main" val="188707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ln/>
        </p:spPr>
      </p:sp>
      <p:sp>
        <p:nvSpPr>
          <p:cNvPr id="175106" name="Rectangle 3"/>
          <p:cNvSpPr>
            <a:spLocks noGrp="1" noChangeArrowheads="1"/>
          </p:cNvSpPr>
          <p:nvPr>
            <p:ph type="body" idx="1"/>
          </p:nvPr>
        </p:nvSpPr>
        <p:spPr>
          <a:noFill/>
          <a:ln/>
        </p:spPr>
        <p:txBody>
          <a:bodyPr/>
          <a:lstStyle/>
          <a:p>
            <a:pPr lvl="1"/>
            <a:r>
              <a:rPr lang="en-US" sz="1200" kern="1200" dirty="0">
                <a:solidFill>
                  <a:schemeClr val="tx1"/>
                </a:solidFill>
                <a:effectLst/>
                <a:latin typeface="+mn-lt"/>
                <a:ea typeface="+mn-ea"/>
                <a:cs typeface="+mn-cs"/>
              </a:rPr>
              <a:t>Miniature mock-up EM spectrums for three different targets, showing basic amounts and kinds of light that are being reflected. So, if the line is higher, then the target is reflecting more light. – walk through each for blue, green, red</a:t>
            </a:r>
          </a:p>
          <a:p>
            <a:pPr lvl="2"/>
            <a:r>
              <a:rPr lang="en-US" sz="1200" kern="1200" dirty="0">
                <a:solidFill>
                  <a:schemeClr val="tx1"/>
                </a:solidFill>
                <a:effectLst/>
                <a:latin typeface="+mn-lt"/>
                <a:ea typeface="+mn-ea"/>
                <a:cs typeface="+mn-cs"/>
              </a:rPr>
              <a:t>Conifers absorb a lot of blue and red light, but reflect it in the green</a:t>
            </a:r>
          </a:p>
          <a:p>
            <a:pPr lvl="2"/>
            <a:r>
              <a:rPr lang="en-US" sz="1200" kern="1200" dirty="0">
                <a:solidFill>
                  <a:schemeClr val="tx1"/>
                </a:solidFill>
                <a:effectLst/>
                <a:latin typeface="+mn-lt"/>
                <a:ea typeface="+mn-ea"/>
                <a:cs typeface="+mn-cs"/>
              </a:rPr>
              <a:t>Asphalt, super dark—when you walk on it on a hot day, it is hot to the touch because it is absorbing all of that energy, and has very low reflectance in blue, in green, in red</a:t>
            </a:r>
          </a:p>
          <a:p>
            <a:pPr lvl="2"/>
            <a:r>
              <a:rPr lang="en-US" sz="1200" kern="1200" dirty="0">
                <a:solidFill>
                  <a:schemeClr val="tx1"/>
                </a:solidFill>
                <a:effectLst/>
                <a:latin typeface="+mn-lt"/>
                <a:ea typeface="+mn-ea"/>
                <a:cs typeface="+mn-cs"/>
              </a:rPr>
              <a:t>Water – blue light is a higher frequency-, shorter wavelengths, while green and red light have lower frequencies and longer wavelengths. For water, increasingly longer wavelengths are more readily absorbed, while blue light and shorter wavelengths are reflected</a:t>
            </a:r>
          </a:p>
          <a:p>
            <a:pPr lvl="2"/>
            <a:r>
              <a:rPr lang="en-US" sz="1200" kern="1200" dirty="0">
                <a:solidFill>
                  <a:schemeClr val="tx1"/>
                </a:solidFill>
                <a:effectLst/>
                <a:latin typeface="+mn-lt"/>
                <a:ea typeface="+mn-ea"/>
                <a:cs typeface="+mn-cs"/>
              </a:rPr>
              <a:t>These three categories make up the majority of what we see in a given landscape: veg, developed areas, and water</a:t>
            </a:r>
          </a:p>
          <a:p>
            <a:endParaRPr lang="en-US" dirty="0"/>
          </a:p>
        </p:txBody>
      </p:sp>
    </p:spTree>
    <p:extLst>
      <p:ext uri="{BB962C8B-B14F-4D97-AF65-F5344CB8AC3E}">
        <p14:creationId xmlns:p14="http://schemas.microsoft.com/office/powerpoint/2010/main" val="139843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r>
              <a:rPr lang="en-US" dirty="0"/>
              <a:t>Update spectrum diagram to align better visually with next slide</a:t>
            </a:r>
          </a:p>
        </p:txBody>
      </p:sp>
      <p:sp>
        <p:nvSpPr>
          <p:cNvPr id="4" name="Slide Number Placeholder 3"/>
          <p:cNvSpPr>
            <a:spLocks noGrp="1"/>
          </p:cNvSpPr>
          <p:nvPr>
            <p:ph type="sldNum" sz="quarter" idx="5"/>
          </p:nvPr>
        </p:nvSpPr>
        <p:spPr/>
        <p:txBody>
          <a:bodyPr/>
          <a:lstStyle/>
          <a:p>
            <a:pPr>
              <a:defRPr/>
            </a:pPr>
            <a:fld id="{7AB40AB7-9D30-4016-8336-3D8374C0086A}" type="slidenum">
              <a:rPr lang="en-US" smtClean="0"/>
              <a:pPr>
                <a:defRPr/>
              </a:pPr>
              <a:t>16</a:t>
            </a:fld>
            <a:endParaRPr lang="en-US"/>
          </a:p>
        </p:txBody>
      </p:sp>
    </p:spTree>
    <p:extLst>
      <p:ext uri="{BB962C8B-B14F-4D97-AF65-F5344CB8AC3E}">
        <p14:creationId xmlns:p14="http://schemas.microsoft.com/office/powerpoint/2010/main" val="764952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effectLst/>
                <a:latin typeface="+mn-lt"/>
                <a:ea typeface="+mn-ea"/>
                <a:cs typeface="+mn-cs"/>
              </a:rPr>
              <a:t>X or horizontal is the wavelength, y or vertical is reflectance—or how much light is being reflected</a:t>
            </a:r>
          </a:p>
          <a:p>
            <a:pPr lvl="1"/>
            <a:r>
              <a:rPr lang="en-US" sz="1200" kern="1200" dirty="0">
                <a:solidFill>
                  <a:schemeClr val="tx1"/>
                </a:solidFill>
                <a:effectLst/>
                <a:latin typeface="+mn-lt"/>
                <a:ea typeface="+mn-ea"/>
                <a:cs typeface="+mn-cs"/>
              </a:rPr>
              <a:t>Review spectral signature of vegetation</a:t>
            </a:r>
          </a:p>
          <a:p>
            <a:pPr lvl="2"/>
            <a:r>
              <a:rPr lang="en-US" sz="1200" kern="1200" dirty="0">
                <a:solidFill>
                  <a:schemeClr val="tx1"/>
                </a:solidFill>
                <a:effectLst/>
                <a:latin typeface="+mn-lt"/>
                <a:ea typeface="+mn-ea"/>
                <a:cs typeface="+mn-cs"/>
              </a:rPr>
              <a:t>Healthy green veg absorbs blue and red light, chlorophyll pigmentation reflects green light</a:t>
            </a:r>
          </a:p>
          <a:p>
            <a:pPr lvl="2"/>
            <a:r>
              <a:rPr lang="en-US" sz="1200" kern="1200" dirty="0">
                <a:solidFill>
                  <a:schemeClr val="tx1"/>
                </a:solidFill>
                <a:effectLst/>
                <a:latin typeface="+mn-lt"/>
                <a:ea typeface="+mn-ea"/>
                <a:cs typeface="+mn-cs"/>
              </a:rPr>
              <a:t>But this is only visible light—there’s a lot more information in the rest of the spectrum </a:t>
            </a:r>
          </a:p>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17</a:t>
            </a:fld>
            <a:endParaRPr lang="en-US"/>
          </a:p>
        </p:txBody>
      </p:sp>
    </p:spTree>
    <p:extLst>
      <p:ext uri="{BB962C8B-B14F-4D97-AF65-F5344CB8AC3E}">
        <p14:creationId xmlns:p14="http://schemas.microsoft.com/office/powerpoint/2010/main" val="386615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kern="1200" dirty="0">
                <a:solidFill>
                  <a:schemeClr val="tx1"/>
                </a:solidFill>
                <a:effectLst/>
                <a:latin typeface="+mn-lt"/>
                <a:ea typeface="+mn-ea"/>
                <a:cs typeface="+mn-cs"/>
              </a:rPr>
              <a:t>NIR—really strong reflectance here, much stronger than the signal reflected in the visible spectrum—we just can’t see it with our naked eyes. </a:t>
            </a:r>
          </a:p>
          <a:p>
            <a:pPr lvl="3"/>
            <a:r>
              <a:rPr lang="en-US" sz="1200" kern="1200" dirty="0">
                <a:solidFill>
                  <a:schemeClr val="tx1"/>
                </a:solidFill>
                <a:effectLst/>
                <a:latin typeface="+mn-lt"/>
                <a:ea typeface="+mn-ea"/>
                <a:cs typeface="+mn-cs"/>
              </a:rPr>
              <a:t>Due to healthy plant cell structure and plant physiology </a:t>
            </a:r>
          </a:p>
          <a:p>
            <a:pPr lvl="3"/>
            <a:r>
              <a:rPr lang="en-US" sz="1200" kern="1200" dirty="0">
                <a:solidFill>
                  <a:schemeClr val="tx1"/>
                </a:solidFill>
                <a:effectLst/>
                <a:latin typeface="+mn-lt"/>
                <a:ea typeface="+mn-ea"/>
                <a:cs typeface="+mn-cs"/>
              </a:rPr>
              <a:t>Healthy veg reflects NIR more than any other part of the spectrum</a:t>
            </a:r>
          </a:p>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18</a:t>
            </a:fld>
            <a:endParaRPr lang="en-US"/>
          </a:p>
        </p:txBody>
      </p:sp>
    </p:spTree>
    <p:extLst>
      <p:ext uri="{BB962C8B-B14F-4D97-AF65-F5344CB8AC3E}">
        <p14:creationId xmlns:p14="http://schemas.microsoft.com/office/powerpoint/2010/main" val="2843496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kern="1200" dirty="0">
                <a:solidFill>
                  <a:schemeClr val="tx1"/>
                </a:solidFill>
                <a:effectLst/>
                <a:latin typeface="+mn-lt"/>
                <a:ea typeface="+mn-ea"/>
                <a:cs typeface="+mn-cs"/>
              </a:rPr>
              <a:t>SWIR – sensitive to presence of water. Also sensitive to presence of plant / veg components like cellulose and lignin</a:t>
            </a:r>
          </a:p>
          <a:p>
            <a:pPr lvl="3"/>
            <a:r>
              <a:rPr lang="en-US" sz="1200" kern="1200" dirty="0">
                <a:solidFill>
                  <a:schemeClr val="tx1"/>
                </a:solidFill>
                <a:effectLst/>
                <a:latin typeface="+mn-lt"/>
                <a:ea typeface="+mn-ea"/>
                <a:cs typeface="+mn-cs"/>
              </a:rPr>
              <a:t>We know that healthy plants are wet- you get a wet spot on your pants from sitting on grass. </a:t>
            </a:r>
          </a:p>
          <a:p>
            <a:pPr lvl="3"/>
            <a:r>
              <a:rPr lang="en-US" sz="1200" kern="1200" dirty="0">
                <a:solidFill>
                  <a:schemeClr val="tx1"/>
                </a:solidFill>
                <a:effectLst/>
                <a:latin typeface="+mn-lt"/>
                <a:ea typeface="+mn-ea"/>
                <a:cs typeface="+mn-cs"/>
              </a:rPr>
              <a:t>Lower SWIR reflectance means that it’s absorbing more water. </a:t>
            </a:r>
          </a:p>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19</a:t>
            </a:fld>
            <a:endParaRPr lang="en-US"/>
          </a:p>
        </p:txBody>
      </p:sp>
    </p:spTree>
    <p:extLst>
      <p:ext uri="{BB962C8B-B14F-4D97-AF65-F5344CB8AC3E}">
        <p14:creationId xmlns:p14="http://schemas.microsoft.com/office/powerpoint/2010/main" val="126450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3"/>
            <a:r>
              <a:rPr lang="en-US" sz="1200" kern="1200" dirty="0">
                <a:solidFill>
                  <a:schemeClr val="tx1"/>
                </a:solidFill>
                <a:effectLst/>
                <a:latin typeface="+mn-lt"/>
                <a:ea typeface="+mn-ea"/>
                <a:cs typeface="+mn-cs"/>
              </a:rPr>
              <a:t>Soil reflects strongly in visible light—you can think about looking at dirt or sand on a hot sunny day, and it hurts your eyes – this is that high reflectance </a:t>
            </a:r>
          </a:p>
          <a:p>
            <a:pPr lvl="3"/>
            <a:r>
              <a:rPr lang="en-US" sz="1200" kern="1200" dirty="0">
                <a:solidFill>
                  <a:schemeClr val="tx1"/>
                </a:solidFill>
                <a:effectLst/>
                <a:latin typeface="+mn-lt"/>
                <a:ea typeface="+mn-ea"/>
                <a:cs typeface="+mn-cs"/>
              </a:rPr>
              <a:t>Lower reflectance in NIR compared to healthy veg</a:t>
            </a:r>
          </a:p>
          <a:p>
            <a:pPr lvl="3"/>
            <a:r>
              <a:rPr lang="en-US" sz="1200" kern="1200" dirty="0">
                <a:solidFill>
                  <a:schemeClr val="tx1"/>
                </a:solidFill>
                <a:effectLst/>
                <a:latin typeface="+mn-lt"/>
                <a:ea typeface="+mn-ea"/>
                <a:cs typeface="+mn-cs"/>
              </a:rPr>
              <a:t>Higher reflectance in SWIR </a:t>
            </a:r>
            <a:r>
              <a:rPr lang="en-US" sz="1200" kern="1200" dirty="0" err="1">
                <a:solidFill>
                  <a:schemeClr val="tx1"/>
                </a:solidFill>
                <a:effectLst/>
                <a:latin typeface="+mn-lt"/>
                <a:ea typeface="+mn-ea"/>
                <a:cs typeface="+mn-cs"/>
              </a:rPr>
              <a:t>bc</a:t>
            </a:r>
            <a:r>
              <a:rPr lang="en-US" sz="1200" kern="1200" dirty="0">
                <a:solidFill>
                  <a:schemeClr val="tx1"/>
                </a:solidFill>
                <a:effectLst/>
                <a:latin typeface="+mn-lt"/>
                <a:ea typeface="+mn-ea"/>
                <a:cs typeface="+mn-cs"/>
              </a:rPr>
              <a:t> less water</a:t>
            </a:r>
          </a:p>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20</a:t>
            </a:fld>
            <a:endParaRPr lang="en-US"/>
          </a:p>
        </p:txBody>
      </p:sp>
    </p:spTree>
    <p:extLst>
      <p:ext uri="{BB962C8B-B14F-4D97-AF65-F5344CB8AC3E}">
        <p14:creationId xmlns:p14="http://schemas.microsoft.com/office/powerpoint/2010/main" val="55304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Personal intro—</a:t>
            </a:r>
          </a:p>
          <a:p>
            <a:pPr lvl="0"/>
            <a:r>
              <a:rPr lang="en-US" sz="1200" kern="1200" dirty="0">
                <a:solidFill>
                  <a:schemeClr val="tx1"/>
                </a:solidFill>
                <a:effectLst/>
                <a:latin typeface="+mn-lt"/>
                <a:ea typeface="+mn-ea"/>
                <a:cs typeface="+mn-cs"/>
              </a:rPr>
              <a:t>Invite people to introduce themselves with name, pronouns if they want, location, one thing they’re excited to learn more about</a:t>
            </a: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3</a:t>
            </a:fld>
            <a:endParaRPr lang="en-US"/>
          </a:p>
        </p:txBody>
      </p:sp>
    </p:spTree>
    <p:extLst>
      <p:ext uri="{BB962C8B-B14F-4D97-AF65-F5344CB8AC3E}">
        <p14:creationId xmlns:p14="http://schemas.microsoft.com/office/powerpoint/2010/main" val="348950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3"/>
            <a:r>
              <a:rPr lang="en-US" sz="1200" kern="1200" dirty="0">
                <a:solidFill>
                  <a:schemeClr val="tx1"/>
                </a:solidFill>
                <a:effectLst/>
                <a:latin typeface="+mn-lt"/>
                <a:ea typeface="+mn-ea"/>
                <a:cs typeface="+mn-cs"/>
              </a:rPr>
              <a:t>Shorter wavelengths of light don’t penetrate water, as wavelengths increase, there is increasing absorption until we reach the SWIR where there’s complete absorption of light</a:t>
            </a:r>
          </a:p>
          <a:p>
            <a:pPr lvl="3"/>
            <a:r>
              <a:rPr lang="en-US" sz="1200" kern="1200" dirty="0">
                <a:solidFill>
                  <a:schemeClr val="tx1"/>
                </a:solidFill>
                <a:effectLst/>
                <a:latin typeface="+mn-lt"/>
                <a:ea typeface="+mn-ea"/>
                <a:cs typeface="+mn-cs"/>
              </a:rPr>
              <a:t>And relating back to the vegetation, obviously vegetation is less wet than water, but these dips in the spectral signature of vegetation are caused by the water in a plant absorbing more water</a:t>
            </a:r>
          </a:p>
          <a:p>
            <a:pPr lvl="3"/>
            <a:endParaRPr lang="en-US" sz="1200" kern="1200" dirty="0">
              <a:solidFill>
                <a:schemeClr val="tx1"/>
              </a:solidFill>
              <a:effectLst/>
              <a:latin typeface="+mn-lt"/>
              <a:ea typeface="+mn-ea"/>
              <a:cs typeface="+mn-cs"/>
            </a:endParaRPr>
          </a:p>
          <a:p>
            <a:pPr marL="0" marR="0" lvl="0" indent="0" algn="l" defTabSz="90653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imagine that a dead or dying plant would have a spectral reflectance curve that might be intermediate in some way between healthy vegetation and dry bare soil</a:t>
            </a:r>
          </a:p>
          <a:p>
            <a:pPr defTabSz="906536">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21</a:t>
            </a:fld>
            <a:endParaRPr lang="en-US"/>
          </a:p>
        </p:txBody>
      </p:sp>
    </p:spTree>
    <p:extLst>
      <p:ext uri="{BB962C8B-B14F-4D97-AF65-F5344CB8AC3E}">
        <p14:creationId xmlns:p14="http://schemas.microsoft.com/office/powerpoint/2010/main" val="2898356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Slide Image Placeholder 1"/>
          <p:cNvSpPr>
            <a:spLocks noGrp="1" noRot="1" noChangeAspect="1"/>
          </p:cNvSpPr>
          <p:nvPr>
            <p:ph type="sldImg"/>
          </p:nvPr>
        </p:nvSpPr>
        <p:spPr>
          <a:ln/>
        </p:spPr>
      </p:sp>
      <p:sp>
        <p:nvSpPr>
          <p:cNvPr id="483330" name="Notes Placeholder 2"/>
          <p:cNvSpPr>
            <a:spLocks noGrp="1"/>
          </p:cNvSpPr>
          <p:nvPr>
            <p:ph type="body" idx="1"/>
          </p:nvPr>
        </p:nvSpPr>
        <p:spPr>
          <a:noFill/>
          <a:ln/>
        </p:spPr>
        <p:txBody>
          <a:bodyPr/>
          <a:lstStyle/>
          <a:p>
            <a:pPr lvl="1"/>
            <a:r>
              <a:rPr lang="en-US" sz="1200" kern="1200" dirty="0">
                <a:solidFill>
                  <a:schemeClr val="tx1"/>
                </a:solidFill>
                <a:effectLst/>
                <a:latin typeface="+mn-lt"/>
                <a:ea typeface="+mn-ea"/>
                <a:cs typeface="+mn-cs"/>
              </a:rPr>
              <a:t>Spectral signatures, spectral response curves, or analog signatures</a:t>
            </a:r>
          </a:p>
          <a:p>
            <a:pPr lvl="2"/>
            <a:r>
              <a:rPr lang="en-US" sz="1200" kern="1200" dirty="0">
                <a:solidFill>
                  <a:schemeClr val="tx1"/>
                </a:solidFill>
                <a:effectLst/>
                <a:latin typeface="+mn-lt"/>
                <a:ea typeface="+mn-ea"/>
                <a:cs typeface="+mn-cs"/>
              </a:rPr>
              <a:t>Can plot the whole smooth curve, but we don’t usually have data at all of these points—need a hyperspectral signature</a:t>
            </a:r>
          </a:p>
          <a:p>
            <a:pPr lvl="2"/>
            <a:r>
              <a:rPr lang="en-US" sz="1200" kern="1200" dirty="0">
                <a:solidFill>
                  <a:schemeClr val="tx1"/>
                </a:solidFill>
                <a:effectLst/>
                <a:latin typeface="+mn-lt"/>
                <a:ea typeface="+mn-ea"/>
                <a:cs typeface="+mn-cs"/>
              </a:rPr>
              <a:t>Usually, data come as values for discrete “bands” which represent a single point within these different areas of a spectrum</a:t>
            </a:r>
          </a:p>
          <a:p>
            <a:pPr lvl="2"/>
            <a:r>
              <a:rPr lang="en-US" sz="1200" kern="1200" dirty="0">
                <a:solidFill>
                  <a:schemeClr val="tx1"/>
                </a:solidFill>
                <a:effectLst/>
                <a:latin typeface="+mn-lt"/>
                <a:ea typeface="+mn-ea"/>
                <a:cs typeface="+mn-cs"/>
              </a:rPr>
              <a:t>The tabular signature is a little harder to interpret, requires a little more expertise and context, and this is why data viz is so important</a:t>
            </a:r>
          </a:p>
          <a:p>
            <a:pPr lvl="2"/>
            <a:r>
              <a:rPr lang="en-US" sz="1200" kern="1200" dirty="0">
                <a:solidFill>
                  <a:schemeClr val="tx1"/>
                </a:solidFill>
                <a:effectLst/>
                <a:latin typeface="+mn-lt"/>
                <a:ea typeface="+mn-ea"/>
                <a:cs typeface="+mn-cs"/>
              </a:rPr>
              <a:t>Will review this more in a demo </a:t>
            </a:r>
          </a:p>
          <a:p>
            <a:endParaRPr lang="en-US" dirty="0"/>
          </a:p>
        </p:txBody>
      </p:sp>
      <p:sp>
        <p:nvSpPr>
          <p:cNvPr id="4" name="Slide Number Placeholder 3"/>
          <p:cNvSpPr>
            <a:spLocks noGrp="1"/>
          </p:cNvSpPr>
          <p:nvPr>
            <p:ph type="sldNum" sz="quarter" idx="5"/>
          </p:nvPr>
        </p:nvSpPr>
        <p:spPr/>
        <p:txBody>
          <a:bodyPr/>
          <a:lstStyle/>
          <a:p>
            <a:pPr>
              <a:defRPr/>
            </a:pPr>
            <a:fld id="{2E9DD251-F887-44D2-A633-E9CC2FE021B3}" type="slidenum">
              <a:rPr lang="en-US" smtClean="0"/>
              <a:pPr>
                <a:defRPr/>
              </a:pPr>
              <a:t>22</a:t>
            </a:fld>
            <a:endParaRPr lang="en-US"/>
          </a:p>
        </p:txBody>
      </p:sp>
    </p:spTree>
    <p:extLst>
      <p:ext uri="{BB962C8B-B14F-4D97-AF65-F5344CB8AC3E}">
        <p14:creationId xmlns:p14="http://schemas.microsoft.com/office/powerpoint/2010/main" val="421061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6C257D-12E3-490A-84C3-9E6DF727A94A}" type="slidenum">
              <a:rPr lang="en-US" smtClean="0"/>
              <a:pPr/>
              <a:t>23</a:t>
            </a:fld>
            <a:endParaRPr lang="en-US"/>
          </a:p>
        </p:txBody>
      </p:sp>
    </p:spTree>
    <p:extLst>
      <p:ext uri="{BB962C8B-B14F-4D97-AF65-F5344CB8AC3E}">
        <p14:creationId xmlns:p14="http://schemas.microsoft.com/office/powerpoint/2010/main" val="199041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1200" kern="1200" dirty="0">
                <a:solidFill>
                  <a:schemeClr val="tx1"/>
                </a:solidFill>
                <a:effectLst/>
                <a:latin typeface="+mn-lt"/>
                <a:ea typeface="+mn-ea"/>
                <a:cs typeface="+mn-cs"/>
              </a:rPr>
              <a:t>Will review this more in a demo </a:t>
            </a:r>
          </a:p>
          <a:p>
            <a:pPr lvl="0"/>
            <a:r>
              <a:rPr lang="en-US" sz="1200" kern="1200" dirty="0">
                <a:solidFill>
                  <a:schemeClr val="tx1"/>
                </a:solidFill>
                <a:effectLst/>
                <a:latin typeface="+mn-lt"/>
                <a:ea typeface="+mn-ea"/>
                <a:cs typeface="+mn-cs"/>
              </a:rPr>
              <a:t>What is a raster</a:t>
            </a:r>
          </a:p>
          <a:p>
            <a:pPr lvl="1"/>
            <a:r>
              <a:rPr lang="en-US" sz="1200" kern="1200" dirty="0">
                <a:solidFill>
                  <a:schemeClr val="tx1"/>
                </a:solidFill>
                <a:effectLst/>
                <a:latin typeface="+mn-lt"/>
                <a:ea typeface="+mn-ea"/>
                <a:cs typeface="+mn-cs"/>
              </a:rPr>
              <a:t>Could be a digital photograph</a:t>
            </a:r>
          </a:p>
        </p:txBody>
      </p:sp>
      <p:sp>
        <p:nvSpPr>
          <p:cNvPr id="4" name="Slide Number Placeholder 3"/>
          <p:cNvSpPr>
            <a:spLocks noGrp="1"/>
          </p:cNvSpPr>
          <p:nvPr>
            <p:ph type="sldNum" sz="quarter" idx="10"/>
          </p:nvPr>
        </p:nvSpPr>
        <p:spPr/>
        <p:txBody>
          <a:bodyPr/>
          <a:lstStyle/>
          <a:p>
            <a:fld id="{966C257D-12E3-490A-84C3-9E6DF727A94A}" type="slidenum">
              <a:rPr lang="en-US" smtClean="0"/>
              <a:pPr/>
              <a:t>24</a:t>
            </a:fld>
            <a:endParaRPr lang="en-US"/>
          </a:p>
        </p:txBody>
      </p:sp>
    </p:spTree>
    <p:extLst>
      <p:ext uri="{BB962C8B-B14F-4D97-AF65-F5344CB8AC3E}">
        <p14:creationId xmlns:p14="http://schemas.microsoft.com/office/powerpoint/2010/main" val="286095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contrast to digital photographs, which store image as combination of 3 different band values, raster images obtained from remote sensing store each of the bands in different grayscale images, and we can recombine bands differently to show different kinds of information </a:t>
            </a:r>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25</a:t>
            </a:fld>
            <a:endParaRPr lang="en-US"/>
          </a:p>
        </p:txBody>
      </p:sp>
    </p:spTree>
    <p:extLst>
      <p:ext uri="{BB962C8B-B14F-4D97-AF65-F5344CB8AC3E}">
        <p14:creationId xmlns:p14="http://schemas.microsoft.com/office/powerpoint/2010/main" val="690819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False color, when things appear red, it’s actually because they’re reflecting a lot of NIR light</a:t>
            </a:r>
          </a:p>
          <a:p>
            <a:pPr lvl="1"/>
            <a:r>
              <a:rPr lang="en-US" sz="1200" kern="1200" dirty="0">
                <a:solidFill>
                  <a:schemeClr val="tx1"/>
                </a:solidFill>
                <a:effectLst/>
                <a:latin typeface="+mn-lt"/>
                <a:ea typeface="+mn-ea"/>
                <a:cs typeface="+mn-cs"/>
              </a:rPr>
              <a:t>So, veg appears red because it’s reflecting a lot of NIR</a:t>
            </a:r>
          </a:p>
          <a:p>
            <a:pPr lvl="1"/>
            <a:r>
              <a:rPr lang="en-US" sz="1200" kern="1200" dirty="0">
                <a:solidFill>
                  <a:schemeClr val="tx1"/>
                </a:solidFill>
                <a:effectLst/>
                <a:latin typeface="+mn-lt"/>
                <a:ea typeface="+mn-ea"/>
                <a:cs typeface="+mn-cs"/>
              </a:rPr>
              <a:t>Gives us a way to interpret imagery with our eyes, using those bands that are collected outside the visible light spectrum.</a:t>
            </a:r>
          </a:p>
          <a:p>
            <a:pPr lvl="1"/>
            <a:r>
              <a:rPr lang="en-US" sz="1200" kern="1200" dirty="0">
                <a:solidFill>
                  <a:schemeClr val="tx1"/>
                </a:solidFill>
                <a:effectLst/>
                <a:latin typeface="+mn-lt"/>
                <a:ea typeface="+mn-ea"/>
                <a:cs typeface="+mn-cs"/>
              </a:rPr>
              <a:t>Our eyes and other remote sensing techniques have to work together</a:t>
            </a:r>
          </a:p>
          <a:p>
            <a:pPr lvl="1"/>
            <a:r>
              <a:rPr lang="en-US" sz="1200" kern="1200" dirty="0">
                <a:solidFill>
                  <a:schemeClr val="tx1"/>
                </a:solidFill>
                <a:effectLst/>
                <a:latin typeface="+mn-lt"/>
                <a:ea typeface="+mn-ea"/>
                <a:cs typeface="+mn-cs"/>
              </a:rPr>
              <a:t>Easier to see nuance and differences in vegetation when we’re using these different ~band combinations~</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26</a:t>
            </a:fld>
            <a:endParaRPr lang="en-US"/>
          </a:p>
        </p:txBody>
      </p:sp>
    </p:spTree>
    <p:extLst>
      <p:ext uri="{BB962C8B-B14F-4D97-AF65-F5344CB8AC3E}">
        <p14:creationId xmlns:p14="http://schemas.microsoft.com/office/powerpoint/2010/main" val="1041862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2"/>
          <p:cNvSpPr>
            <a:spLocks noGrp="1" noRot="1" noChangeAspect="1" noChangeArrowheads="1" noTextEdit="1"/>
          </p:cNvSpPr>
          <p:nvPr>
            <p:ph type="sldImg"/>
          </p:nvPr>
        </p:nvSpPr>
        <p:spPr>
          <a:ln/>
        </p:spPr>
      </p:sp>
      <p:sp>
        <p:nvSpPr>
          <p:cNvPr id="538626" name="Rectangle 3"/>
          <p:cNvSpPr>
            <a:spLocks noGrp="1" noChangeArrowheads="1"/>
          </p:cNvSpPr>
          <p:nvPr>
            <p:ph type="body" idx="1"/>
          </p:nvPr>
        </p:nvSpPr>
        <p:spPr>
          <a:noFill/>
          <a:ln/>
        </p:spPr>
        <p:txBody>
          <a:bodyPr/>
          <a:lstStyle/>
          <a:p>
            <a:pPr lvl="0"/>
            <a:r>
              <a:rPr lang="en-US" sz="1200" kern="1200" dirty="0">
                <a:solidFill>
                  <a:schemeClr val="tx1"/>
                </a:solidFill>
                <a:effectLst/>
                <a:latin typeface="+mn-lt"/>
                <a:ea typeface="+mn-ea"/>
                <a:cs typeface="+mn-cs"/>
              </a:rPr>
              <a:t>Satellite data attributes</a:t>
            </a:r>
          </a:p>
          <a:p>
            <a:pPr lvl="1"/>
            <a:r>
              <a:rPr lang="en-US" sz="1200" kern="1200" dirty="0">
                <a:solidFill>
                  <a:schemeClr val="tx1"/>
                </a:solidFill>
                <a:effectLst/>
                <a:latin typeface="+mn-lt"/>
                <a:ea typeface="+mn-ea"/>
                <a:cs typeface="+mn-cs"/>
              </a:rPr>
              <a:t>Usually optical, and passive—so they’re only collecting information that’s reflected off the earth’s surface, lit by the sun—daytime only</a:t>
            </a:r>
          </a:p>
          <a:p>
            <a:pPr lvl="1"/>
            <a:r>
              <a:rPr lang="en-US" sz="1200" kern="1200" dirty="0">
                <a:solidFill>
                  <a:schemeClr val="tx1"/>
                </a:solidFill>
                <a:effectLst/>
                <a:latin typeface="+mn-lt"/>
                <a:ea typeface="+mn-ea"/>
                <a:cs typeface="+mn-cs"/>
              </a:rPr>
              <a:t>“coarse spatial resolution” means different things to different people, we have relatively coarse info when collected from space</a:t>
            </a:r>
          </a:p>
          <a:p>
            <a:pPr lvl="1"/>
            <a:r>
              <a:rPr lang="en-US" sz="1200" kern="1200" dirty="0">
                <a:solidFill>
                  <a:schemeClr val="tx1"/>
                </a:solidFill>
                <a:effectLst/>
                <a:latin typeface="+mn-lt"/>
                <a:ea typeface="+mn-ea"/>
                <a:cs typeface="+mn-cs"/>
              </a:rPr>
              <a:t>High temporal resolution because these sensors are constantly orbiting the earth</a:t>
            </a:r>
          </a:p>
          <a:p>
            <a:pPr lvl="1"/>
            <a:r>
              <a:rPr lang="en-US" sz="1200" kern="1200" dirty="0">
                <a:solidFill>
                  <a:schemeClr val="tx1"/>
                </a:solidFill>
                <a:effectLst/>
                <a:latin typeface="+mn-lt"/>
                <a:ea typeface="+mn-ea"/>
                <a:cs typeface="+mn-cs"/>
              </a:rPr>
              <a:t>Larger ground </a:t>
            </a:r>
          </a:p>
          <a:p>
            <a:pPr lvl="1"/>
            <a:r>
              <a:rPr lang="en-US" sz="1200" kern="1200" dirty="0">
                <a:solidFill>
                  <a:schemeClr val="tx1"/>
                </a:solidFill>
                <a:effectLst/>
                <a:latin typeface="+mn-lt"/>
                <a:ea typeface="+mn-ea"/>
                <a:cs typeface="+mn-cs"/>
              </a:rPr>
              <a:t>Landsat data became free in 2003 – free for user to obtain </a:t>
            </a:r>
          </a:p>
          <a:p>
            <a:endParaRPr lang="en-US" dirty="0"/>
          </a:p>
        </p:txBody>
      </p:sp>
    </p:spTree>
    <p:extLst>
      <p:ext uri="{BB962C8B-B14F-4D97-AF65-F5344CB8AC3E}">
        <p14:creationId xmlns:p14="http://schemas.microsoft.com/office/powerpoint/2010/main" val="48436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D03D430-BA3E-45C9-99AD-86669939F1D2}" type="slidenum">
              <a:rPr lang="en-US" smtClean="0"/>
              <a:pPr/>
              <a:t>28</a:t>
            </a:fld>
            <a:endParaRPr lang="en-US"/>
          </a:p>
        </p:txBody>
      </p:sp>
    </p:spTree>
    <p:extLst>
      <p:ext uri="{BB962C8B-B14F-4D97-AF65-F5344CB8AC3E}">
        <p14:creationId xmlns:p14="http://schemas.microsoft.com/office/powerpoint/2010/main" val="43733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graphics to clarify</a:t>
            </a: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29</a:t>
            </a:fld>
            <a:endParaRPr lang="en-US"/>
          </a:p>
        </p:txBody>
      </p:sp>
    </p:spTree>
    <p:extLst>
      <p:ext uri="{BB962C8B-B14F-4D97-AF65-F5344CB8AC3E}">
        <p14:creationId xmlns:p14="http://schemas.microsoft.com/office/powerpoint/2010/main" val="3192078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Spectral resolution</a:t>
            </a:r>
          </a:p>
          <a:p>
            <a:pPr lvl="1"/>
            <a:r>
              <a:rPr lang="en-US" sz="1200" kern="1200" dirty="0">
                <a:solidFill>
                  <a:schemeClr val="tx1"/>
                </a:solidFill>
                <a:effectLst/>
                <a:latin typeface="+mn-lt"/>
                <a:ea typeface="+mn-ea"/>
                <a:cs typeface="+mn-cs"/>
              </a:rPr>
              <a:t>Comparing the band characteristics of different sensors</a:t>
            </a:r>
          </a:p>
          <a:p>
            <a:pPr lvl="1"/>
            <a:r>
              <a:rPr lang="en-US" sz="1200" kern="1200" dirty="0">
                <a:solidFill>
                  <a:schemeClr val="tx1"/>
                </a:solidFill>
                <a:effectLst/>
                <a:latin typeface="+mn-lt"/>
                <a:ea typeface="+mn-ea"/>
                <a:cs typeface="+mn-cs"/>
              </a:rPr>
              <a:t>just because different sensors have the same number of bands or labels for their bands, it doesn’t mean that they’re recording the same information</a:t>
            </a:r>
          </a:p>
          <a:p>
            <a:r>
              <a:rPr lang="en-US" dirty="0"/>
              <a:t>Goal is to note that different satellites capture different suites of bands that give us different information</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30</a:t>
            </a:fld>
            <a:endParaRPr lang="en-US"/>
          </a:p>
        </p:txBody>
      </p:sp>
    </p:spTree>
    <p:extLst>
      <p:ext uri="{BB962C8B-B14F-4D97-AF65-F5344CB8AC3E}">
        <p14:creationId xmlns:p14="http://schemas.microsoft.com/office/powerpoint/2010/main" val="229513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lvl="0"/>
            <a:r>
              <a:rPr lang="en-US" sz="1200" kern="1200" dirty="0">
                <a:solidFill>
                  <a:schemeClr val="tx1"/>
                </a:solidFill>
                <a:effectLst/>
                <a:latin typeface="+mn-lt"/>
                <a:ea typeface="+mn-ea"/>
                <a:cs typeface="+mn-cs"/>
              </a:rPr>
              <a:t>Creating appropriate / realistic expectations—RS can’t solve everything, is not a silver bullet that alone will able to accomplish monitoring tasks, classification, etc. it’s a useful tool, but we want to make sure that </a:t>
            </a:r>
          </a:p>
          <a:p>
            <a:pPr lvl="0"/>
            <a:r>
              <a:rPr lang="en-US" sz="1200" kern="1200" dirty="0">
                <a:solidFill>
                  <a:schemeClr val="tx1"/>
                </a:solidFill>
                <a:effectLst/>
                <a:latin typeface="+mn-lt"/>
                <a:ea typeface="+mn-ea"/>
                <a:cs typeface="+mn-cs"/>
              </a:rPr>
              <a:t>Passive sensors record whatever light is emitted and that they receive</a:t>
            </a:r>
          </a:p>
          <a:p>
            <a:pPr lvl="0"/>
            <a:r>
              <a:rPr lang="en-US" sz="1200" kern="1200" dirty="0">
                <a:solidFill>
                  <a:schemeClr val="tx1"/>
                </a:solidFill>
                <a:effectLst/>
                <a:latin typeface="+mn-lt"/>
                <a:ea typeface="+mn-ea"/>
                <a:cs typeface="+mn-cs"/>
              </a:rPr>
              <a:t>Active sensors emit energy, record what they return, as well as the strength of the return and how long it takes to get back </a:t>
            </a:r>
          </a:p>
          <a:p>
            <a:endParaRPr lang="en-US" dirty="0"/>
          </a:p>
        </p:txBody>
      </p:sp>
      <p:sp>
        <p:nvSpPr>
          <p:cNvPr id="4" name="Slide Number Placeholder 3"/>
          <p:cNvSpPr>
            <a:spLocks noGrp="1"/>
          </p:cNvSpPr>
          <p:nvPr>
            <p:ph type="sldNum" sz="quarter" idx="5"/>
          </p:nvPr>
        </p:nvSpPr>
        <p:spPr/>
        <p:txBody>
          <a:bodyPr/>
          <a:lstStyle/>
          <a:p>
            <a:pPr>
              <a:defRPr/>
            </a:pPr>
            <a:fld id="{19766172-F2E5-481D-A7BB-9F1A97C2BBAB}" type="slidenum">
              <a:rPr lang="en-US" smtClean="0"/>
              <a:pPr>
                <a:defRPr/>
              </a:pPr>
              <a:t>4</a:t>
            </a:fld>
            <a:endParaRPr lang="en-US"/>
          </a:p>
        </p:txBody>
      </p:sp>
    </p:spTree>
    <p:extLst>
      <p:ext uri="{BB962C8B-B14F-4D97-AF65-F5344CB8AC3E}">
        <p14:creationId xmlns:p14="http://schemas.microsoft.com/office/powerpoint/2010/main" val="3245159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Spatial resolution</a:t>
            </a:r>
          </a:p>
          <a:p>
            <a:pPr lvl="1"/>
            <a:r>
              <a:rPr lang="en-US" sz="1200" kern="1200" dirty="0">
                <a:solidFill>
                  <a:schemeClr val="tx1"/>
                </a:solidFill>
                <a:effectLst/>
                <a:latin typeface="+mn-lt"/>
                <a:ea typeface="+mn-ea"/>
                <a:cs typeface="+mn-cs"/>
              </a:rPr>
              <a:t>Orbital height – how far above an earth’s surface is the satellite / sensor – the further away it is, the larger the field of view is, the larger the pixels are </a:t>
            </a:r>
          </a:p>
          <a:p>
            <a:pPr lvl="2"/>
            <a:r>
              <a:rPr lang="en-US" sz="1200" kern="1200" dirty="0">
                <a:solidFill>
                  <a:schemeClr val="tx1"/>
                </a:solidFill>
                <a:effectLst/>
                <a:latin typeface="+mn-lt"/>
                <a:ea typeface="+mn-ea"/>
                <a:cs typeface="+mn-cs"/>
              </a:rPr>
              <a:t>Higher resolution sensors tend to be closer to the earth</a:t>
            </a:r>
          </a:p>
          <a:p>
            <a:pPr lvl="1"/>
            <a:r>
              <a:rPr lang="en-US" sz="1200" kern="1200" dirty="0">
                <a:solidFill>
                  <a:schemeClr val="tx1"/>
                </a:solidFill>
                <a:effectLst/>
                <a:latin typeface="+mn-lt"/>
                <a:ea typeface="+mn-ea"/>
                <a:cs typeface="+mn-cs"/>
              </a:rPr>
              <a:t>Quality of optics</a:t>
            </a:r>
          </a:p>
          <a:p>
            <a:pPr lvl="2"/>
            <a:r>
              <a:rPr lang="en-US" sz="1200" kern="1200" dirty="0">
                <a:solidFill>
                  <a:schemeClr val="tx1"/>
                </a:solidFill>
                <a:effectLst/>
                <a:latin typeface="+mn-lt"/>
                <a:ea typeface="+mn-ea"/>
                <a:cs typeface="+mn-cs"/>
              </a:rPr>
              <a:t>Think about </a:t>
            </a:r>
            <a:r>
              <a:rPr lang="en-US" sz="1200" kern="1200" dirty="0" err="1">
                <a:solidFill>
                  <a:schemeClr val="tx1"/>
                </a:solidFill>
                <a:effectLst/>
                <a:latin typeface="+mn-lt"/>
                <a:ea typeface="+mn-ea"/>
                <a:cs typeface="+mn-cs"/>
              </a:rPr>
              <a:t>iphone</a:t>
            </a:r>
            <a:r>
              <a:rPr lang="en-US" sz="1200" kern="1200" dirty="0">
                <a:solidFill>
                  <a:schemeClr val="tx1"/>
                </a:solidFill>
                <a:effectLst/>
                <a:latin typeface="+mn-lt"/>
                <a:ea typeface="+mn-ea"/>
                <a:cs typeface="+mn-cs"/>
              </a:rPr>
              <a:t> camera, old ones look like they’re taken on a potato</a:t>
            </a:r>
          </a:p>
          <a:p>
            <a:pPr lvl="1"/>
            <a:r>
              <a:rPr lang="en-US" sz="1200" kern="1200" dirty="0">
                <a:solidFill>
                  <a:schemeClr val="tx1"/>
                </a:solidFill>
                <a:effectLst/>
                <a:latin typeface="+mn-lt"/>
                <a:ea typeface="+mn-ea"/>
                <a:cs typeface="+mn-cs"/>
              </a:rPr>
              <a:t>IFOV</a:t>
            </a:r>
          </a:p>
          <a:p>
            <a:pPr lvl="2"/>
            <a:r>
              <a:rPr lang="en-US" sz="1200" kern="1200" dirty="0">
                <a:solidFill>
                  <a:schemeClr val="tx1"/>
                </a:solidFill>
                <a:effectLst/>
                <a:latin typeface="+mn-lt"/>
                <a:ea typeface="+mn-ea"/>
                <a:cs typeface="+mn-cs"/>
              </a:rPr>
              <a:t>What you see when you look out the window</a:t>
            </a:r>
          </a:p>
          <a:p>
            <a:pPr lvl="2"/>
            <a:r>
              <a:rPr lang="en-US" sz="1200" kern="1200" dirty="0">
                <a:solidFill>
                  <a:schemeClr val="tx1"/>
                </a:solidFill>
                <a:effectLst/>
                <a:latin typeface="+mn-lt"/>
                <a:ea typeface="+mn-ea"/>
                <a:cs typeface="+mn-cs"/>
              </a:rPr>
              <a:t>Higher up a sensor is, often the larger the field of view is</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31</a:t>
            </a:fld>
            <a:endParaRPr lang="en-US"/>
          </a:p>
        </p:txBody>
      </p:sp>
    </p:spTree>
    <p:extLst>
      <p:ext uri="{BB962C8B-B14F-4D97-AF65-F5344CB8AC3E}">
        <p14:creationId xmlns:p14="http://schemas.microsoft.com/office/powerpoint/2010/main" val="2523055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relevant for remote sensing, when you’re choosing the type of imagery you want to use for a project. So, you might want a larger view of the landscape, MODIS is used for lots of applications, it’s also been around a long time. But, there’s a trade-off with smaller pixels</a:t>
            </a:r>
          </a:p>
          <a:p>
            <a:endParaRPr lang="en-US" dirty="0"/>
          </a:p>
          <a:p>
            <a:endParaRPr lang="en-US" dirty="0"/>
          </a:p>
          <a:p>
            <a:r>
              <a:rPr lang="en-US" dirty="0"/>
              <a:t>Note that as these shift, other things that also shift are: </a:t>
            </a:r>
          </a:p>
          <a:p>
            <a:pPr marL="171450" indent="-171450">
              <a:buFontTx/>
              <a:buChar char="-"/>
            </a:pPr>
            <a:r>
              <a:rPr lang="en-US" dirty="0"/>
              <a:t>The phenomena that can be observed </a:t>
            </a:r>
          </a:p>
          <a:p>
            <a:pPr marL="171450" indent="-171450">
              <a:buFontTx/>
              <a:buChar char="-"/>
            </a:pPr>
            <a:r>
              <a:rPr lang="en-US" dirty="0"/>
              <a:t>The size required to store the image</a:t>
            </a:r>
          </a:p>
          <a:p>
            <a:pPr marL="171450" indent="-171450">
              <a:buFontTx/>
              <a:buChar char="-"/>
            </a:pPr>
            <a:r>
              <a:rPr lang="en-US" dirty="0"/>
              <a:t>The cost / accessibility of the data</a:t>
            </a:r>
          </a:p>
          <a:p>
            <a:pPr marL="171450" indent="-171450">
              <a:buFontTx/>
              <a:buChar char="-"/>
            </a:pPr>
            <a:endParaRPr lang="en-US" dirty="0"/>
          </a:p>
          <a:p>
            <a:pPr marL="171450" indent="-171450">
              <a:buFontTx/>
              <a:buChar char="-"/>
            </a:pPr>
            <a:r>
              <a:rPr lang="en-US" dirty="0"/>
              <a:t>Worldview has a spatial resolution of ~2m and swath width of about 13km, while MODIS has a spatial resolution of 250m and a swath width of &gt;2k km</a:t>
            </a:r>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32</a:t>
            </a:fld>
            <a:endParaRPr lang="en-US"/>
          </a:p>
        </p:txBody>
      </p:sp>
    </p:spTree>
    <p:extLst>
      <p:ext uri="{BB962C8B-B14F-4D97-AF65-F5344CB8AC3E}">
        <p14:creationId xmlns:p14="http://schemas.microsoft.com/office/powerpoint/2010/main" val="4247166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effectLst/>
                <a:latin typeface="+mn-lt"/>
                <a:ea typeface="+mn-ea"/>
                <a:cs typeface="+mn-cs"/>
              </a:rPr>
              <a:t>Walk through things you can see, or can’t see, in each image—from MODIS to Worldview</a:t>
            </a:r>
          </a:p>
          <a:p>
            <a:pPr lvl="2"/>
            <a:r>
              <a:rPr lang="en-US" sz="1200" kern="1200" dirty="0">
                <a:solidFill>
                  <a:schemeClr val="tx1"/>
                </a:solidFill>
                <a:effectLst/>
                <a:latin typeface="+mn-lt"/>
                <a:ea typeface="+mn-ea"/>
                <a:cs typeface="+mn-cs"/>
              </a:rPr>
              <a:t>Just because there’s more information, it doesn’t mean that you need more information. </a:t>
            </a:r>
          </a:p>
          <a:p>
            <a:pPr lvl="2"/>
            <a:r>
              <a:rPr lang="en-US" sz="1200" kern="1200" dirty="0">
                <a:solidFill>
                  <a:schemeClr val="tx1"/>
                </a:solidFill>
                <a:effectLst/>
                <a:latin typeface="+mn-lt"/>
                <a:ea typeface="+mn-ea"/>
                <a:cs typeface="+mn-cs"/>
              </a:rPr>
              <a:t>General goal / guideline: choose the coarsest resolution that will meet your needs. Increases storage space and computation time exponentially to use larger images</a:t>
            </a:r>
          </a:p>
          <a:p>
            <a:pPr lvl="2"/>
            <a:r>
              <a:rPr lang="en-US" sz="1200" kern="1200" dirty="0">
                <a:solidFill>
                  <a:schemeClr val="tx1"/>
                </a:solidFill>
                <a:effectLst/>
                <a:latin typeface="+mn-lt"/>
                <a:ea typeface="+mn-ea"/>
                <a:cs typeface="+mn-cs"/>
              </a:rPr>
              <a:t>Ex. </a:t>
            </a:r>
          </a:p>
          <a:p>
            <a:pPr lvl="3"/>
            <a:r>
              <a:rPr lang="en-US" sz="1200" kern="1200" dirty="0">
                <a:solidFill>
                  <a:schemeClr val="tx1"/>
                </a:solidFill>
                <a:effectLst/>
                <a:latin typeface="+mn-lt"/>
                <a:ea typeface="+mn-ea"/>
                <a:cs typeface="+mn-cs"/>
              </a:rPr>
              <a:t>Am I mapping roads? Am I interested in land cover? Am I interested in a broader, or ecoregion scale analysis? </a:t>
            </a:r>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33</a:t>
            </a:fld>
            <a:endParaRPr lang="en-US"/>
          </a:p>
        </p:txBody>
      </p:sp>
    </p:spTree>
    <p:extLst>
      <p:ext uri="{BB962C8B-B14F-4D97-AF65-F5344CB8AC3E}">
        <p14:creationId xmlns:p14="http://schemas.microsoft.com/office/powerpoint/2010/main" val="2517406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2"/>
          <p:cNvSpPr>
            <a:spLocks noGrp="1" noRot="1" noChangeAspect="1" noChangeArrowheads="1" noTextEdit="1"/>
          </p:cNvSpPr>
          <p:nvPr>
            <p:ph type="sldImg"/>
          </p:nvPr>
        </p:nvSpPr>
        <p:spPr>
          <a:ln/>
        </p:spPr>
      </p:sp>
      <p:sp>
        <p:nvSpPr>
          <p:cNvPr id="520194" name="Rectangle 3"/>
          <p:cNvSpPr>
            <a:spLocks noGrp="1" noChangeArrowheads="1"/>
          </p:cNvSpPr>
          <p:nvPr>
            <p:ph type="body" idx="1"/>
          </p:nvPr>
        </p:nvSpPr>
        <p:spPr>
          <a:noFill/>
          <a:ln/>
        </p:spPr>
        <p:txBody>
          <a:bodyPr/>
          <a:lstStyle/>
          <a:p>
            <a:pPr lvl="1"/>
            <a:r>
              <a:rPr lang="en-US" sz="1200" kern="1200" dirty="0">
                <a:solidFill>
                  <a:schemeClr val="tx1"/>
                </a:solidFill>
                <a:effectLst/>
                <a:latin typeface="+mn-lt"/>
                <a:ea typeface="+mn-ea"/>
                <a:cs typeface="+mn-cs"/>
              </a:rPr>
              <a:t>Also referred to as “bit-depth”</a:t>
            </a:r>
          </a:p>
          <a:p>
            <a:pPr lvl="1"/>
            <a:r>
              <a:rPr lang="en-US" sz="1200" kern="1200" dirty="0">
                <a:solidFill>
                  <a:schemeClr val="tx1"/>
                </a:solidFill>
                <a:effectLst/>
                <a:latin typeface="+mn-lt"/>
                <a:ea typeface="+mn-ea"/>
                <a:cs typeface="+mn-cs"/>
              </a:rPr>
              <a:t>You’ve probably heard of 8-bit data—or old, 8-bit video game music—there’s less depth and variety that can be conveyed by the format the data are stored in, compared to, say, hearing a recording of a symphony.</a:t>
            </a:r>
          </a:p>
          <a:p>
            <a:pPr lvl="1"/>
            <a:r>
              <a:rPr lang="en-US" sz="1200" kern="1200" dirty="0">
                <a:solidFill>
                  <a:schemeClr val="tx1"/>
                </a:solidFill>
                <a:effectLst/>
                <a:latin typeface="+mn-lt"/>
                <a:ea typeface="+mn-ea"/>
                <a:cs typeface="+mn-cs"/>
              </a:rPr>
              <a:t>The bit refers to the exponent to which two is raised. So, one-bit data is 2 to the first power. </a:t>
            </a:r>
          </a:p>
          <a:p>
            <a:pPr lvl="1"/>
            <a:r>
              <a:rPr lang="en-US" sz="1200" kern="1200" dirty="0">
                <a:solidFill>
                  <a:schemeClr val="tx1"/>
                </a:solidFill>
                <a:effectLst/>
                <a:latin typeface="+mn-lt"/>
                <a:ea typeface="+mn-ea"/>
                <a:cs typeface="+mn-cs"/>
              </a:rPr>
              <a:t>Increasing our bit depth makes exponentially more information available to us</a:t>
            </a:r>
          </a:p>
          <a:p>
            <a:pPr lvl="1"/>
            <a:r>
              <a:rPr lang="en-US" sz="1200" kern="1200" dirty="0">
                <a:solidFill>
                  <a:schemeClr val="tx1"/>
                </a:solidFill>
                <a:effectLst/>
                <a:latin typeface="+mn-lt"/>
                <a:ea typeface="+mn-ea"/>
                <a:cs typeface="+mn-cs"/>
              </a:rPr>
              <a:t>But do you really need all of that bit depth?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cover map, vs imagery </a:t>
            </a:r>
          </a:p>
          <a:p>
            <a:endParaRPr lang="en-US" dirty="0"/>
          </a:p>
        </p:txBody>
      </p:sp>
    </p:spTree>
    <p:extLst>
      <p:ext uri="{BB962C8B-B14F-4D97-AF65-F5344CB8AC3E}">
        <p14:creationId xmlns:p14="http://schemas.microsoft.com/office/powerpoint/2010/main" val="763927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Grp="1" noRot="1" noChangeAspect="1" noChangeArrowheads="1" noTextEdit="1"/>
          </p:cNvSpPr>
          <p:nvPr>
            <p:ph type="sldImg"/>
          </p:nvPr>
        </p:nvSpPr>
        <p:spPr>
          <a:ln/>
        </p:spPr>
      </p:sp>
      <p:sp>
        <p:nvSpPr>
          <p:cNvPr id="524290" name="Rectangle 3"/>
          <p:cNvSpPr>
            <a:spLocks noGrp="1" noChangeArrowheads="1"/>
          </p:cNvSpPr>
          <p:nvPr>
            <p:ph type="body" idx="1"/>
          </p:nvPr>
        </p:nvSpPr>
        <p:spPr>
          <a:noFill/>
          <a:ln/>
        </p:spPr>
        <p:txBody>
          <a:bodyPr/>
          <a:lstStyle/>
          <a:p>
            <a:pPr lvl="1"/>
            <a:r>
              <a:rPr lang="en-US" sz="1200" kern="1200" dirty="0">
                <a:solidFill>
                  <a:schemeClr val="tx1"/>
                </a:solidFill>
                <a:effectLst/>
                <a:latin typeface="+mn-lt"/>
                <a:ea typeface="+mn-ea"/>
                <a:cs typeface="+mn-cs"/>
              </a:rPr>
              <a:t>Closer sensors image the earth less frequently, smaller field of view, revisits same location less frequently than a sensor that is in higher orbit, and often has a larger field of view</a:t>
            </a:r>
          </a:p>
          <a:p>
            <a:pPr lvl="1"/>
            <a:r>
              <a:rPr lang="en-US" sz="1200" kern="1200" dirty="0">
                <a:solidFill>
                  <a:schemeClr val="tx1"/>
                </a:solidFill>
                <a:effectLst/>
                <a:latin typeface="+mn-lt"/>
                <a:ea typeface="+mn-ea"/>
                <a:cs typeface="+mn-cs"/>
              </a:rPr>
              <a:t>Footprint</a:t>
            </a:r>
          </a:p>
          <a:p>
            <a:pPr lvl="1"/>
            <a:r>
              <a:rPr lang="en-US" sz="1200" kern="1200" dirty="0">
                <a:solidFill>
                  <a:schemeClr val="tx1"/>
                </a:solidFill>
                <a:effectLst/>
                <a:latin typeface="+mn-lt"/>
                <a:ea typeface="+mn-ea"/>
                <a:cs typeface="+mn-cs"/>
              </a:rPr>
              <a:t>Nadir = point directly below a satellite or sensor. top-down, downward-facing viewing capabilities. </a:t>
            </a:r>
          </a:p>
          <a:p>
            <a:endParaRPr lang="en-US" dirty="0"/>
          </a:p>
          <a:p>
            <a:r>
              <a:rPr lang="en-US" dirty="0"/>
              <a:t>Figures / graphics would be helpful here</a:t>
            </a:r>
          </a:p>
        </p:txBody>
      </p:sp>
    </p:spTree>
    <p:extLst>
      <p:ext uri="{BB962C8B-B14F-4D97-AF65-F5344CB8AC3E}">
        <p14:creationId xmlns:p14="http://schemas.microsoft.com/office/powerpoint/2010/main" val="440079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effectLst/>
                <a:latin typeface="+mn-lt"/>
                <a:ea typeface="+mn-ea"/>
                <a:cs typeface="+mn-cs"/>
              </a:rPr>
              <a:t>Use a table like this to make a decision about what kind of imagery you might want to use for a specific application</a:t>
            </a:r>
          </a:p>
          <a:p>
            <a:pPr lvl="2"/>
            <a:r>
              <a:rPr lang="en-US" sz="1200" kern="1200" dirty="0">
                <a:solidFill>
                  <a:schemeClr val="tx1"/>
                </a:solidFill>
                <a:effectLst/>
                <a:latin typeface="+mn-lt"/>
                <a:ea typeface="+mn-ea"/>
                <a:cs typeface="+mn-cs"/>
              </a:rPr>
              <a:t>Compare trade-offs between, </a:t>
            </a:r>
            <a:r>
              <a:rPr lang="en-US" sz="1200" kern="1200" dirty="0" err="1">
                <a:solidFill>
                  <a:schemeClr val="tx1"/>
                </a:solidFill>
                <a:effectLst/>
                <a:latin typeface="+mn-lt"/>
                <a:ea typeface="+mn-ea"/>
                <a:cs typeface="+mn-cs"/>
              </a:rPr>
              <a:t>eg.g</a:t>
            </a:r>
            <a:r>
              <a:rPr lang="en-US" sz="1200" kern="1200" dirty="0">
                <a:solidFill>
                  <a:schemeClr val="tx1"/>
                </a:solidFill>
                <a:effectLst/>
                <a:latin typeface="+mn-lt"/>
                <a:ea typeface="+mn-ea"/>
                <a:cs typeface="+mn-cs"/>
              </a:rPr>
              <a:t>, spatial and temporal resolution</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36</a:t>
            </a:fld>
            <a:endParaRPr lang="en-US"/>
          </a:p>
        </p:txBody>
      </p:sp>
    </p:spTree>
    <p:extLst>
      <p:ext uri="{BB962C8B-B14F-4D97-AF65-F5344CB8AC3E}">
        <p14:creationId xmlns:p14="http://schemas.microsoft.com/office/powerpoint/2010/main" val="275005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2"/>
          <p:cNvSpPr>
            <a:spLocks noGrp="1" noRot="1" noChangeAspect="1" noChangeArrowheads="1" noTextEdit="1"/>
          </p:cNvSpPr>
          <p:nvPr>
            <p:ph type="sldImg"/>
          </p:nvPr>
        </p:nvSpPr>
        <p:spPr>
          <a:ln/>
        </p:spPr>
      </p:sp>
      <p:sp>
        <p:nvSpPr>
          <p:cNvPr id="53862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19673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Unsupervised Classification</a:t>
            </a:r>
          </a:p>
        </p:txBody>
      </p:sp>
      <p:sp>
        <p:nvSpPr>
          <p:cNvPr id="5" name="Slide Number Placeholder 4"/>
          <p:cNvSpPr>
            <a:spLocks noGrp="1"/>
          </p:cNvSpPr>
          <p:nvPr>
            <p:ph type="sldNum" sz="quarter" idx="11"/>
          </p:nvPr>
        </p:nvSpPr>
        <p:spPr/>
        <p:txBody>
          <a:bodyPr/>
          <a:lstStyle/>
          <a:p>
            <a:fld id="{ED3027BA-306A-48F2-8336-74077F6F7F13}" type="slidenum">
              <a:rPr lang="en-US" smtClean="0"/>
              <a:pPr/>
              <a:t>38</a:t>
            </a:fld>
            <a:endParaRPr lang="en-US" dirty="0"/>
          </a:p>
        </p:txBody>
      </p:sp>
    </p:spTree>
    <p:extLst>
      <p:ext uri="{BB962C8B-B14F-4D97-AF65-F5344CB8AC3E}">
        <p14:creationId xmlns:p14="http://schemas.microsoft.com/office/powerpoint/2010/main" val="218721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Unsupervised Classification</a:t>
            </a:r>
          </a:p>
        </p:txBody>
      </p:sp>
      <p:sp>
        <p:nvSpPr>
          <p:cNvPr id="5" name="Slide Number Placeholder 4"/>
          <p:cNvSpPr>
            <a:spLocks noGrp="1"/>
          </p:cNvSpPr>
          <p:nvPr>
            <p:ph type="sldNum" sz="quarter" idx="11"/>
          </p:nvPr>
        </p:nvSpPr>
        <p:spPr/>
        <p:txBody>
          <a:bodyPr/>
          <a:lstStyle/>
          <a:p>
            <a:fld id="{ED3027BA-306A-48F2-8336-74077F6F7F13}" type="slidenum">
              <a:rPr lang="en-US" smtClean="0"/>
              <a:pPr/>
              <a:t>39</a:t>
            </a:fld>
            <a:endParaRPr lang="en-US"/>
          </a:p>
        </p:txBody>
      </p:sp>
    </p:spTree>
    <p:extLst>
      <p:ext uri="{BB962C8B-B14F-4D97-AF65-F5344CB8AC3E}">
        <p14:creationId xmlns:p14="http://schemas.microsoft.com/office/powerpoint/2010/main" val="3901744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36">
              <a:defRPr/>
            </a:pPr>
            <a:r>
              <a:rPr lang="en-US" dirty="0"/>
              <a:t>Should be mutually exclusive; e.g., a given area can only be classified as one class</a:t>
            </a:r>
          </a:p>
          <a:p>
            <a:pPr defTabSz="906536">
              <a:defRPr/>
            </a:pPr>
            <a:endParaRPr lang="en-US" dirty="0"/>
          </a:p>
          <a:p>
            <a:pPr defTabSz="906536">
              <a:defRPr/>
            </a:pPr>
            <a:r>
              <a:rPr lang="en-US" dirty="0"/>
              <a:t>Evaluate classification outputs at each mapping level – what is meant by this? </a:t>
            </a:r>
          </a:p>
          <a:p>
            <a:pPr defTabSz="906536">
              <a:defRPr/>
            </a:pPr>
            <a:endParaRPr lang="en-US" dirty="0"/>
          </a:p>
          <a:p>
            <a:pPr defTabSz="906536">
              <a:defRPr/>
            </a:pPr>
            <a:r>
              <a:rPr lang="en-US" dirty="0" err="1"/>
              <a:t>Eg</a:t>
            </a:r>
            <a:r>
              <a:rPr lang="en-US" dirty="0"/>
              <a:t>, NLCD = National Land Cover Database provides this information for CONUS </a:t>
            </a:r>
          </a:p>
        </p:txBody>
      </p:sp>
      <p:sp>
        <p:nvSpPr>
          <p:cNvPr id="4" name="Slide Number Placeholder 3"/>
          <p:cNvSpPr>
            <a:spLocks noGrp="1"/>
          </p:cNvSpPr>
          <p:nvPr>
            <p:ph type="sldNum" sz="quarter" idx="10"/>
          </p:nvPr>
        </p:nvSpPr>
        <p:spPr/>
        <p:txBody>
          <a:bodyPr/>
          <a:lstStyle/>
          <a:p>
            <a:fld id="{BF32A1AD-4860-4BC1-8018-61040C21A44A}" type="slidenum">
              <a:rPr lang="en-US" smtClean="0"/>
              <a:pPr/>
              <a:t>40</a:t>
            </a:fld>
            <a:endParaRPr lang="en-US"/>
          </a:p>
        </p:txBody>
      </p:sp>
    </p:spTree>
    <p:extLst>
      <p:ext uri="{BB962C8B-B14F-4D97-AF65-F5344CB8AC3E}">
        <p14:creationId xmlns:p14="http://schemas.microsoft.com/office/powerpoint/2010/main" val="90511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9766172-F2E5-481D-A7BB-9F1A97C2BBAB}" type="slidenum">
              <a:rPr lang="en-US" smtClean="0"/>
              <a:pPr>
                <a:defRPr/>
              </a:pPr>
              <a:t>5</a:t>
            </a:fld>
            <a:endParaRPr lang="en-US"/>
          </a:p>
        </p:txBody>
      </p:sp>
    </p:spTree>
    <p:extLst>
      <p:ext uri="{BB962C8B-B14F-4D97-AF65-F5344CB8AC3E}">
        <p14:creationId xmlns:p14="http://schemas.microsoft.com/office/powerpoint/2010/main" val="3091045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Unsupervised = without training data</a:t>
            </a:r>
          </a:p>
          <a:p>
            <a:r>
              <a:rPr lang="en-US" dirty="0"/>
              <a:t>Supervised = with “training data,” or points on the ground where we know the class of the land cover</a:t>
            </a:r>
          </a:p>
        </p:txBody>
      </p:sp>
      <p:sp>
        <p:nvSpPr>
          <p:cNvPr id="4" name="Footer Placeholder 3"/>
          <p:cNvSpPr>
            <a:spLocks noGrp="1"/>
          </p:cNvSpPr>
          <p:nvPr>
            <p:ph type="ftr" sz="quarter" idx="10"/>
          </p:nvPr>
        </p:nvSpPr>
        <p:spPr/>
        <p:txBody>
          <a:bodyPr/>
          <a:lstStyle/>
          <a:p>
            <a:r>
              <a:rPr lang="en-US"/>
              <a:t>Unsupervised Classification</a:t>
            </a:r>
          </a:p>
        </p:txBody>
      </p:sp>
      <p:sp>
        <p:nvSpPr>
          <p:cNvPr id="5" name="Slide Number Placeholder 4"/>
          <p:cNvSpPr>
            <a:spLocks noGrp="1"/>
          </p:cNvSpPr>
          <p:nvPr>
            <p:ph type="sldNum" sz="quarter" idx="11"/>
          </p:nvPr>
        </p:nvSpPr>
        <p:spPr/>
        <p:txBody>
          <a:bodyPr/>
          <a:lstStyle/>
          <a:p>
            <a:fld id="{ED3027BA-306A-48F2-8336-74077F6F7F13}" type="slidenum">
              <a:rPr lang="en-US" smtClean="0"/>
              <a:pPr/>
              <a:t>41</a:t>
            </a:fld>
            <a:endParaRPr lang="en-US"/>
          </a:p>
        </p:txBody>
      </p:sp>
    </p:spTree>
    <p:extLst>
      <p:ext uri="{BB962C8B-B14F-4D97-AF65-F5344CB8AC3E}">
        <p14:creationId xmlns:p14="http://schemas.microsoft.com/office/powerpoint/2010/main" val="473817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Mmu</a:t>
            </a:r>
            <a:r>
              <a:rPr lang="en-US" dirty="0"/>
              <a:t> – raster size </a:t>
            </a:r>
          </a:p>
          <a:p>
            <a:r>
              <a:rPr lang="en-US" dirty="0"/>
              <a:t>Can’t capture all detail </a:t>
            </a:r>
          </a:p>
          <a:p>
            <a:r>
              <a:rPr lang="en-US" dirty="0"/>
              <a:t>Group, fill holes, eliminate single pixels that don’t reflect meaningful trends based on the pixel size of the image you’re able to collect</a:t>
            </a:r>
          </a:p>
          <a:p>
            <a:endParaRPr lang="en-US" dirty="0"/>
          </a:p>
          <a:p>
            <a:r>
              <a:rPr lang="en-US" dirty="0"/>
              <a:t>Swap this or add additional photos that better reflect the actual process of veg classification</a:t>
            </a:r>
          </a:p>
        </p:txBody>
      </p:sp>
      <p:sp>
        <p:nvSpPr>
          <p:cNvPr id="4" name="Slide Number Placeholder 3"/>
          <p:cNvSpPr>
            <a:spLocks noGrp="1"/>
          </p:cNvSpPr>
          <p:nvPr>
            <p:ph type="sldNum" sz="quarter" idx="10"/>
          </p:nvPr>
        </p:nvSpPr>
        <p:spPr/>
        <p:txBody>
          <a:bodyPr/>
          <a:lstStyle/>
          <a:p>
            <a:fld id="{BF32A1AD-4860-4BC1-8018-61040C21A44A}" type="slidenum">
              <a:rPr lang="en-US" smtClean="0"/>
              <a:pPr/>
              <a:t>42</a:t>
            </a:fld>
            <a:endParaRPr lang="en-US"/>
          </a:p>
        </p:txBody>
      </p:sp>
    </p:spTree>
    <p:extLst>
      <p:ext uri="{BB962C8B-B14F-4D97-AF65-F5344CB8AC3E}">
        <p14:creationId xmlns:p14="http://schemas.microsoft.com/office/powerpoint/2010/main" val="939733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Whole class on accuracy assessment– not being offered this season, but you can watch a recording</a:t>
            </a:r>
          </a:p>
          <a:p>
            <a:endParaRPr lang="en-US" dirty="0"/>
          </a:p>
          <a:p>
            <a:r>
              <a:rPr lang="en-US" dirty="0"/>
              <a:t>Revisit + clarify </a:t>
            </a:r>
          </a:p>
          <a:p>
            <a:r>
              <a:rPr lang="en-US" dirty="0"/>
              <a:t>Errors of Omission – false negative</a:t>
            </a:r>
          </a:p>
          <a:p>
            <a:r>
              <a:rPr lang="en-US" dirty="0"/>
              <a:t>Errors of </a:t>
            </a:r>
            <a:r>
              <a:rPr lang="en-US" dirty="0" err="1"/>
              <a:t>Comission</a:t>
            </a:r>
            <a:r>
              <a:rPr lang="en-US" dirty="0"/>
              <a:t> – false positive</a:t>
            </a:r>
          </a:p>
          <a:p>
            <a:endParaRPr lang="en-US" dirty="0"/>
          </a:p>
          <a:p>
            <a:r>
              <a:rPr lang="en-US" dirty="0"/>
              <a:t>Compares ground data with remotely-sensed classification</a:t>
            </a:r>
          </a:p>
          <a:p>
            <a:r>
              <a:rPr lang="en-US" dirty="0"/>
              <a:t>Diagonal elements: classified correctly</a:t>
            </a:r>
          </a:p>
          <a:p>
            <a:r>
              <a:rPr lang="en-US" dirty="0"/>
              <a:t>Off-diagonal elements: classified incorrectly</a:t>
            </a:r>
          </a:p>
          <a:p>
            <a:endParaRPr lang="en-US" dirty="0"/>
          </a:p>
          <a:p>
            <a:r>
              <a:rPr lang="en-US" dirty="0"/>
              <a:t>Omission and commission are calculated for each class</a:t>
            </a:r>
          </a:p>
          <a:p>
            <a:endParaRPr lang="en-US" dirty="0"/>
          </a:p>
          <a:p>
            <a:r>
              <a:rPr lang="en-US" dirty="0"/>
              <a:t>Omission: describes when pixels that are one class on the ground, are classified as another class on the map. E.g., when an urban pixel gets categorized as a shrubland pixel. </a:t>
            </a:r>
          </a:p>
          <a:p>
            <a:endParaRPr lang="en-US" dirty="0"/>
          </a:p>
          <a:p>
            <a:r>
              <a:rPr lang="en-US" dirty="0" err="1"/>
              <a:t>Comission</a:t>
            </a:r>
            <a:r>
              <a:rPr lang="en-US" dirty="0"/>
              <a:t>: describes how many , are actually another class on the ground. E.g., the flip </a:t>
            </a:r>
          </a:p>
          <a:p>
            <a:endParaRPr lang="en-US" dirty="0"/>
          </a:p>
          <a:p>
            <a:r>
              <a:rPr lang="en-US" dirty="0"/>
              <a:t>Errors of omission in one category will be counted as errors of commission in another category</a:t>
            </a:r>
          </a:p>
        </p:txBody>
      </p:sp>
      <p:sp>
        <p:nvSpPr>
          <p:cNvPr id="4" name="Slide Number Placeholder 3"/>
          <p:cNvSpPr>
            <a:spLocks noGrp="1"/>
          </p:cNvSpPr>
          <p:nvPr>
            <p:ph type="sldNum" sz="quarter" idx="10"/>
          </p:nvPr>
        </p:nvSpPr>
        <p:spPr/>
        <p:txBody>
          <a:bodyPr/>
          <a:lstStyle/>
          <a:p>
            <a:fld id="{BF32A1AD-4860-4BC1-8018-61040C21A44A}" type="slidenum">
              <a:rPr lang="en-US" smtClean="0"/>
              <a:pPr/>
              <a:t>43</a:t>
            </a:fld>
            <a:endParaRPr lang="en-US"/>
          </a:p>
        </p:txBody>
      </p:sp>
    </p:spTree>
    <p:extLst>
      <p:ext uri="{BB962C8B-B14F-4D97-AF65-F5344CB8AC3E}">
        <p14:creationId xmlns:p14="http://schemas.microsoft.com/office/powerpoint/2010/main" val="3912865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32A1AD-4860-4BC1-8018-61040C21A44A}" type="slidenum">
              <a:rPr lang="en-US" smtClean="0"/>
              <a:pPr/>
              <a:t>44</a:t>
            </a:fld>
            <a:endParaRPr lang="en-US"/>
          </a:p>
        </p:txBody>
      </p:sp>
    </p:spTree>
    <p:extLst>
      <p:ext uri="{BB962C8B-B14F-4D97-AF65-F5344CB8AC3E}">
        <p14:creationId xmlns:p14="http://schemas.microsoft.com/office/powerpoint/2010/main" val="256364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Rephrase “</a:t>
            </a:r>
            <a:r>
              <a:rPr lang="en-US" sz="1200" kern="1200" dirty="0">
                <a:solidFill>
                  <a:schemeClr val="accent2"/>
                </a:solidFill>
                <a:latin typeface="+mn-lt"/>
                <a:ea typeface="+mn-ea"/>
                <a:cs typeface="Calibri" panose="020F0502020204030204" pitchFamily="34" charset="0"/>
              </a:rPr>
              <a:t>The overall goal is constrained optimization, not perfection!”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accent2"/>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2"/>
                </a:solidFill>
                <a:latin typeface="+mn-lt"/>
                <a:ea typeface="+mn-ea"/>
                <a:cs typeface="Calibri" panose="020F0502020204030204" pitchFamily="34" charset="0"/>
              </a:rPr>
              <a:t>Thematic accuracy: how accurately we can classify to a class of interest, e.g. evergreen to evergreen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accent2"/>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2"/>
                </a:solidFill>
                <a:latin typeface="+mn-lt"/>
                <a:ea typeface="+mn-ea"/>
                <a:cs typeface="Calibri" panose="020F0502020204030204" pitchFamily="34" charset="0"/>
              </a:rPr>
              <a:t>Spatial accuracy… ? Would follow from spatial resolution I guess. How certain we are about training points </a:t>
            </a:r>
            <a:r>
              <a:rPr lang="en-US" sz="1200" kern="1200" dirty="0" err="1">
                <a:solidFill>
                  <a:schemeClr val="accent2"/>
                </a:solidFill>
                <a:latin typeface="+mn-lt"/>
                <a:ea typeface="+mn-ea"/>
                <a:cs typeface="Calibri" panose="020F0502020204030204" pitchFamily="34" charset="0"/>
              </a:rPr>
              <a:t>etc</a:t>
            </a:r>
            <a:endParaRPr lang="en-US" sz="1200" kern="1200" dirty="0">
              <a:solidFill>
                <a:schemeClr val="accent2"/>
              </a:solidFill>
              <a:latin typeface="+mn-lt"/>
              <a:ea typeface="+mn-ea"/>
              <a:cs typeface="Calibri" panose="020F0502020204030204" pitchFamily="34" charset="0"/>
            </a:endParaRPr>
          </a:p>
        </p:txBody>
      </p:sp>
      <p:sp>
        <p:nvSpPr>
          <p:cNvPr id="4" name="Footer Placeholder 3"/>
          <p:cNvSpPr>
            <a:spLocks noGrp="1"/>
          </p:cNvSpPr>
          <p:nvPr>
            <p:ph type="ftr" sz="quarter" idx="10"/>
          </p:nvPr>
        </p:nvSpPr>
        <p:spPr/>
        <p:txBody>
          <a:bodyPr/>
          <a:lstStyle/>
          <a:p>
            <a:r>
              <a:rPr lang="en-US" dirty="0"/>
              <a:t>Unsupervised Classification</a:t>
            </a:r>
          </a:p>
        </p:txBody>
      </p:sp>
      <p:sp>
        <p:nvSpPr>
          <p:cNvPr id="5" name="Slide Number Placeholder 4"/>
          <p:cNvSpPr>
            <a:spLocks noGrp="1"/>
          </p:cNvSpPr>
          <p:nvPr>
            <p:ph type="sldNum" sz="quarter" idx="11"/>
          </p:nvPr>
        </p:nvSpPr>
        <p:spPr/>
        <p:txBody>
          <a:bodyPr/>
          <a:lstStyle/>
          <a:p>
            <a:fld id="{ED3027BA-306A-48F2-8336-74077F6F7F13}" type="slidenum">
              <a:rPr lang="en-US" smtClean="0"/>
              <a:pPr/>
              <a:t>45</a:t>
            </a:fld>
            <a:endParaRPr lang="en-US" dirty="0"/>
          </a:p>
        </p:txBody>
      </p:sp>
    </p:spTree>
    <p:extLst>
      <p:ext uri="{BB962C8B-B14F-4D97-AF65-F5344CB8AC3E}">
        <p14:creationId xmlns:p14="http://schemas.microsoft.com/office/powerpoint/2010/main" val="105009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46</a:t>
            </a:fld>
            <a:endParaRPr lang="en-US"/>
          </a:p>
        </p:txBody>
      </p:sp>
    </p:spTree>
    <p:extLst>
      <p:ext uri="{BB962C8B-B14F-4D97-AF65-F5344CB8AC3E}">
        <p14:creationId xmlns:p14="http://schemas.microsoft.com/office/powerpoint/2010/main" val="20272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118A1B-1252-4A06-90A1-6F8FDEDC31FC}" type="slidenum">
              <a:rPr lang="en-US"/>
              <a:pPr/>
              <a:t>47</a:t>
            </a:fld>
            <a:endParaRPr lang="en-US"/>
          </a:p>
        </p:txBody>
      </p:sp>
      <p:sp>
        <p:nvSpPr>
          <p:cNvPr id="1719298" name="Rectangle 2"/>
          <p:cNvSpPr>
            <a:spLocks noGrp="1" noRot="1" noChangeAspect="1" noChangeArrowheads="1" noTextEdit="1"/>
          </p:cNvSpPr>
          <p:nvPr>
            <p:ph type="sldImg"/>
          </p:nvPr>
        </p:nvSpPr>
        <p:spPr>
          <a:ln/>
        </p:spPr>
      </p:sp>
      <p:sp>
        <p:nvSpPr>
          <p:cNvPr id="1719299" name="Rectangle 3"/>
          <p:cNvSpPr>
            <a:spLocks noGrp="1" noChangeArrowheads="1"/>
          </p:cNvSpPr>
          <p:nvPr>
            <p:ph type="body" idx="1"/>
          </p:nvPr>
        </p:nvSpPr>
        <p:spPr/>
        <p:txBody>
          <a:bodyPr/>
          <a:lstStyle/>
          <a:p>
            <a:pPr>
              <a:buFontTx/>
              <a:buChar char="•"/>
            </a:pPr>
            <a:endParaRPr lang="en-US"/>
          </a:p>
          <a:p>
            <a:pPr>
              <a:buFontTx/>
              <a:buChar char="•"/>
            </a:pPr>
            <a:endParaRPr lang="en-US"/>
          </a:p>
          <a:p>
            <a:endParaRPr lang="en-US"/>
          </a:p>
        </p:txBody>
      </p:sp>
    </p:spTree>
    <p:extLst>
      <p:ext uri="{BB962C8B-B14F-4D97-AF65-F5344CB8AC3E}">
        <p14:creationId xmlns:p14="http://schemas.microsoft.com/office/powerpoint/2010/main" val="403804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interested in annual trends or changes that occur over long time periods. Whereas seasonal trends are usually driven by annual temperature or precipitation and not always of interest to managers wanting to understand how the landscape is changing. </a:t>
            </a:r>
          </a:p>
          <a:p>
            <a:r>
              <a:rPr lang="en-US" dirty="0"/>
              <a:t>Talk about the temporal characteristics of these different types of change and also SUCCESSION… Disturbance and recovery, sometimes things don’t return to the way they were… </a:t>
            </a:r>
          </a:p>
        </p:txBody>
      </p:sp>
      <p:sp>
        <p:nvSpPr>
          <p:cNvPr id="4" name="Slide Number Placeholder 3"/>
          <p:cNvSpPr>
            <a:spLocks noGrp="1"/>
          </p:cNvSpPr>
          <p:nvPr>
            <p:ph type="sldNum" sz="quarter" idx="5"/>
          </p:nvPr>
        </p:nvSpPr>
        <p:spPr/>
        <p:txBody>
          <a:bodyPr/>
          <a:lstStyle/>
          <a:p>
            <a:fld id="{02B2E7AF-702C-4166-8AC5-161DB938AA26}" type="slidenum">
              <a:rPr lang="en-US" smtClean="0"/>
              <a:t>48</a:t>
            </a:fld>
            <a:endParaRPr lang="en-US"/>
          </a:p>
        </p:txBody>
      </p:sp>
    </p:spTree>
    <p:extLst>
      <p:ext uri="{BB962C8B-B14F-4D97-AF65-F5344CB8AC3E}">
        <p14:creationId xmlns:p14="http://schemas.microsoft.com/office/powerpoint/2010/main" val="1470486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graph but focus on the spectral magnitude of change</a:t>
            </a:r>
          </a:p>
        </p:txBody>
      </p:sp>
      <p:sp>
        <p:nvSpPr>
          <p:cNvPr id="4" name="Slide Number Placeholder 3"/>
          <p:cNvSpPr>
            <a:spLocks noGrp="1"/>
          </p:cNvSpPr>
          <p:nvPr>
            <p:ph type="sldNum" sz="quarter" idx="5"/>
          </p:nvPr>
        </p:nvSpPr>
        <p:spPr/>
        <p:txBody>
          <a:bodyPr/>
          <a:lstStyle/>
          <a:p>
            <a:fld id="{02B2E7AF-702C-4166-8AC5-161DB938AA26}" type="slidenum">
              <a:rPr lang="en-US" smtClean="0"/>
              <a:t>49</a:t>
            </a:fld>
            <a:endParaRPr lang="en-US"/>
          </a:p>
        </p:txBody>
      </p:sp>
    </p:spTree>
    <p:extLst>
      <p:ext uri="{BB962C8B-B14F-4D97-AF65-F5344CB8AC3E}">
        <p14:creationId xmlns:p14="http://schemas.microsoft.com/office/powerpoint/2010/main" val="4065876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2CA4F-03EA-4A0A-AC3D-FE24EEC2975B}" type="slidenum">
              <a:rPr lang="en-US" smtClean="0"/>
              <a:pPr>
                <a:defRPr/>
              </a:pPr>
              <a:t>50</a:t>
            </a:fld>
            <a:endParaRPr lang="en-US" dirty="0"/>
          </a:p>
        </p:txBody>
      </p:sp>
    </p:spTree>
    <p:extLst>
      <p:ext uri="{BB962C8B-B14F-4D97-AF65-F5344CB8AC3E}">
        <p14:creationId xmlns:p14="http://schemas.microsoft.com/office/powerpoint/2010/main" val="50542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9766172-F2E5-481D-A7BB-9F1A97C2BBAB}" type="slidenum">
              <a:rPr lang="en-US" smtClean="0"/>
              <a:pPr>
                <a:defRPr/>
              </a:pPr>
              <a:t>6</a:t>
            </a:fld>
            <a:endParaRPr lang="en-US"/>
          </a:p>
        </p:txBody>
      </p:sp>
    </p:spTree>
    <p:extLst>
      <p:ext uri="{BB962C8B-B14F-4D97-AF65-F5344CB8AC3E}">
        <p14:creationId xmlns:p14="http://schemas.microsoft.com/office/powerpoint/2010/main" val="477317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E1898AA7-29B1-41D6-9940-043138635A55}" type="slidenum">
              <a:rPr lang="en-US"/>
              <a:pPr/>
              <a:t>51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r>
              <a:rPr lang="en-US" dirty="0"/>
              <a:t>Remove dates</a:t>
            </a:r>
          </a:p>
          <a:p>
            <a:pPr eaLnBrk="1" hangingPunct="1"/>
            <a:r>
              <a:rPr lang="en-US" dirty="0"/>
              <a:t>Link to program website</a:t>
            </a:r>
          </a:p>
          <a:p>
            <a:pPr eaLnBrk="1" hangingPunct="1"/>
            <a:r>
              <a:rPr lang="en-US" dirty="0"/>
              <a:t>Updated links:</a:t>
            </a:r>
          </a:p>
          <a:p>
            <a:pPr eaLnBrk="1" hangingPunct="1"/>
            <a:endParaRPr lang="en-US" dirty="0"/>
          </a:p>
          <a:p>
            <a:r>
              <a:rPr lang="en-US" sz="1200" kern="1200" dirty="0">
                <a:solidFill>
                  <a:schemeClr val="tx1"/>
                </a:solidFill>
                <a:effectLst/>
                <a:latin typeface="+mn-lt"/>
                <a:ea typeface="+mn-ea"/>
                <a:cs typeface="+mn-cs"/>
              </a:rPr>
              <a:t>BAER: </a:t>
            </a:r>
            <a:r>
              <a:rPr lang="en-US" sz="1200" u="sng" kern="1200" dirty="0">
                <a:solidFill>
                  <a:schemeClr val="tx1"/>
                </a:solidFill>
                <a:effectLst/>
                <a:latin typeface="+mn-lt"/>
                <a:ea typeface="+mn-ea"/>
                <a:cs typeface="+mn-cs"/>
                <a:hlinkClick r:id="rId3"/>
              </a:rPr>
              <a:t>https://fsapps.nwcg.gov/baer/home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RAVG: </a:t>
            </a:r>
            <a:r>
              <a:rPr lang="en-US" sz="1200" u="sng" kern="1200" dirty="0">
                <a:solidFill>
                  <a:schemeClr val="tx1"/>
                </a:solidFill>
                <a:effectLst/>
                <a:latin typeface="+mn-lt"/>
                <a:ea typeface="+mn-ea"/>
                <a:cs typeface="+mn-cs"/>
                <a:hlinkClick r:id="rId4"/>
              </a:rPr>
              <a:t>https://fsapps.nwcg.gov/ravg/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MTBS: </a:t>
            </a:r>
            <a:r>
              <a:rPr lang="en-US" sz="1200" u="sng" kern="1200" dirty="0">
                <a:solidFill>
                  <a:schemeClr val="tx1"/>
                </a:solidFill>
                <a:effectLst/>
                <a:latin typeface="+mn-lt"/>
                <a:ea typeface="+mn-ea"/>
                <a:cs typeface="+mn-cs"/>
                <a:hlinkClick r:id="rId5"/>
              </a:rPr>
              <a:t>https://www.usgs.gov/centers/eros/science/monitoring-trends-burn-severity?qt-science_center_objects=0#qt-science_center_objects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31686991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4BDE0-C105-4F1F-BAAC-8724B497AAC5}" type="slidenum">
              <a:rPr lang="en-US"/>
              <a:pPr/>
              <a:t>52</a:t>
            </a:fld>
            <a:endParaRPr lang="en-US"/>
          </a:p>
        </p:txBody>
      </p:sp>
      <p:sp>
        <p:nvSpPr>
          <p:cNvPr id="1672194" name="Rectangle 2"/>
          <p:cNvSpPr>
            <a:spLocks noGrp="1" noRot="1" noChangeAspect="1" noChangeArrowheads="1" noTextEdit="1"/>
          </p:cNvSpPr>
          <p:nvPr>
            <p:ph type="sldImg"/>
          </p:nvPr>
        </p:nvSpPr>
        <p:spPr>
          <a:ln/>
        </p:spPr>
      </p:sp>
      <p:sp>
        <p:nvSpPr>
          <p:cNvPr id="1672195" name="Rectangle 3"/>
          <p:cNvSpPr>
            <a:spLocks noGrp="1" noChangeArrowheads="1"/>
          </p:cNvSpPr>
          <p:nvPr>
            <p:ph type="body" idx="1"/>
          </p:nvPr>
        </p:nvSpPr>
        <p:spPr/>
        <p:txBody>
          <a:bodyPr/>
          <a:lstStyle/>
          <a:p>
            <a:pPr>
              <a:buFontTx/>
              <a:buNone/>
            </a:pPr>
            <a:r>
              <a:rPr lang="en-US" dirty="0" err="1"/>
              <a:t>dNBR</a:t>
            </a:r>
            <a:r>
              <a:rPr lang="en-US" dirty="0"/>
              <a:t> = image 1 - image 2 </a:t>
            </a:r>
          </a:p>
          <a:p>
            <a:pPr>
              <a:buFontTx/>
              <a:buNone/>
            </a:pPr>
            <a:r>
              <a:rPr lang="en-US" dirty="0"/>
              <a:t>BARC = take that differenced image and classify it, in terms of burn severity</a:t>
            </a:r>
          </a:p>
          <a:p>
            <a:pPr>
              <a:buFontTx/>
              <a:buNone/>
            </a:pPr>
            <a:r>
              <a:rPr lang="en-US" dirty="0"/>
              <a:t>BARC = Burned Area Reflectance Classification</a:t>
            </a:r>
          </a:p>
        </p:txBody>
      </p:sp>
    </p:spTree>
    <p:extLst>
      <p:ext uri="{BB962C8B-B14F-4D97-AF65-F5344CB8AC3E}">
        <p14:creationId xmlns:p14="http://schemas.microsoft.com/office/powerpoint/2010/main" val="817334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OBI analysis</a:t>
            </a:r>
          </a:p>
          <a:p>
            <a:r>
              <a:rPr lang="en-US" dirty="0"/>
              <a:t>Kain worked on this project</a:t>
            </a:r>
          </a:p>
          <a:p>
            <a:r>
              <a:rPr lang="en-US" dirty="0"/>
              <a:t>WV2 band combos</a:t>
            </a:r>
          </a:p>
          <a:p>
            <a:r>
              <a:rPr lang="en-US" dirty="0"/>
              <a:t>Found combo that distinguished disease/stress v mortality</a:t>
            </a:r>
          </a:p>
          <a:p>
            <a:r>
              <a:rPr lang="en-US" dirty="0"/>
              <a:t>Comparing color, texture, size, shape rather than just pixel values</a:t>
            </a:r>
          </a:p>
          <a:p>
            <a:r>
              <a:rPr lang="en-US" dirty="0"/>
              <a:t>Red = dying / goners, yellow = spread direction</a:t>
            </a:r>
          </a:p>
        </p:txBody>
      </p:sp>
      <p:sp>
        <p:nvSpPr>
          <p:cNvPr id="4" name="Slide Number Placeholder 3"/>
          <p:cNvSpPr>
            <a:spLocks noGrp="1"/>
          </p:cNvSpPr>
          <p:nvPr>
            <p:ph type="sldNum" sz="quarter" idx="10"/>
          </p:nvPr>
        </p:nvSpPr>
        <p:spPr/>
        <p:txBody>
          <a:bodyPr/>
          <a:lstStyle/>
          <a:p>
            <a:fld id="{1D88DB6C-97A4-4999-8911-D5433DB014D5}" type="slidenum">
              <a:rPr lang="en-US" smtClean="0"/>
              <a:t>53</a:t>
            </a:fld>
            <a:endParaRPr lang="en-US"/>
          </a:p>
        </p:txBody>
      </p:sp>
    </p:spTree>
    <p:extLst>
      <p:ext uri="{BB962C8B-B14F-4D97-AF65-F5344CB8AC3E}">
        <p14:creationId xmlns:p14="http://schemas.microsoft.com/office/powerpoint/2010/main" val="1533639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err="1">
                <a:solidFill>
                  <a:schemeClr val="tx1"/>
                </a:solidFill>
                <a:effectLst/>
                <a:latin typeface="+mn-lt"/>
                <a:ea typeface="+mn-ea"/>
                <a:cs typeface="+mn-cs"/>
              </a:rPr>
              <a:t>ForWarn</a:t>
            </a:r>
            <a:r>
              <a:rPr lang="en-US" sz="1200" b="0" i="0" kern="1200" dirty="0">
                <a:solidFill>
                  <a:schemeClr val="tx1"/>
                </a:solidFill>
                <a:effectLst/>
                <a:latin typeface="+mn-lt"/>
                <a:ea typeface="+mn-ea"/>
                <a:cs typeface="+mn-cs"/>
              </a:rPr>
              <a:t> is a vegetation change recognition and tracking system that uses high-frequency, moderate resolution satellite data. It provides near real-time change maps for the continental United States that are updated every eight days.</a:t>
            </a:r>
          </a:p>
          <a:p>
            <a:endParaRPr lang="en-US" sz="1200" b="0" i="0" kern="1200" dirty="0">
              <a:solidFill>
                <a:schemeClr val="tx1"/>
              </a:solidFill>
              <a:effectLst/>
              <a:latin typeface="+mn-lt"/>
              <a:ea typeface="+mn-ea"/>
              <a:cs typeface="+mn-cs"/>
            </a:endParaRPr>
          </a:p>
          <a:p>
            <a:pPr fontAlgn="base"/>
            <a:r>
              <a:rPr lang="en-US" sz="1200" b="0" i="0" kern="1200" dirty="0" err="1">
                <a:solidFill>
                  <a:schemeClr val="tx1"/>
                </a:solidFill>
                <a:effectLst/>
                <a:latin typeface="+mn-lt"/>
                <a:ea typeface="+mn-ea"/>
                <a:cs typeface="+mn-cs"/>
              </a:rPr>
              <a:t>ForWarn</a:t>
            </a:r>
            <a:r>
              <a:rPr lang="en-US" sz="1200" b="0" i="0" kern="1200" dirty="0">
                <a:solidFill>
                  <a:schemeClr val="tx1"/>
                </a:solidFill>
                <a:effectLst/>
                <a:latin typeface="+mn-lt"/>
                <a:ea typeface="+mn-ea"/>
                <a:cs typeface="+mn-cs"/>
              </a:rPr>
              <a:t> relies on daily </a:t>
            </a:r>
            <a:r>
              <a:rPr lang="en-US" sz="1200" b="0" i="0" kern="1200" dirty="0" err="1">
                <a:solidFill>
                  <a:schemeClr val="tx1"/>
                </a:solidFill>
                <a:effectLst/>
                <a:latin typeface="+mn-lt"/>
                <a:ea typeface="+mn-ea"/>
                <a:cs typeface="+mn-cs"/>
              </a:rPr>
              <a:t>eMODIS</a:t>
            </a:r>
            <a:r>
              <a:rPr lang="en-US" sz="1200" b="0" i="0" kern="1200" dirty="0">
                <a:solidFill>
                  <a:schemeClr val="tx1"/>
                </a:solidFill>
                <a:effectLst/>
                <a:latin typeface="+mn-lt"/>
                <a:ea typeface="+mn-ea"/>
                <a:cs typeface="+mn-cs"/>
              </a:rPr>
              <a:t> and MODIS satellite data</a:t>
            </a:r>
          </a:p>
          <a:p>
            <a:pPr fontAlgn="base"/>
            <a:r>
              <a:rPr lang="en-US" sz="1200" b="0" i="0" kern="1200" dirty="0">
                <a:solidFill>
                  <a:schemeClr val="tx1"/>
                </a:solidFill>
                <a:effectLst/>
                <a:latin typeface="+mn-lt"/>
                <a:ea typeface="+mn-ea"/>
                <a:cs typeface="+mn-cs"/>
              </a:rPr>
              <a:t>It tracks change in the Normalized Difference Vegetation Index (NDVI)</a:t>
            </a:r>
          </a:p>
          <a:p>
            <a:pPr fontAlgn="base"/>
            <a:r>
              <a:rPr lang="en-US" sz="1200" b="0" i="0" kern="1200" dirty="0">
                <a:solidFill>
                  <a:schemeClr val="tx1"/>
                </a:solidFill>
                <a:effectLst/>
                <a:latin typeface="+mn-lt"/>
                <a:ea typeface="+mn-ea"/>
                <a:cs typeface="+mn-cs"/>
              </a:rPr>
              <a:t>Coverage extends to all lands of the continental US</a:t>
            </a:r>
          </a:p>
          <a:p>
            <a:pPr fontAlgn="base"/>
            <a:r>
              <a:rPr lang="en-US" sz="1200" b="0" i="0" kern="1200" dirty="0">
                <a:solidFill>
                  <a:schemeClr val="tx1"/>
                </a:solidFill>
                <a:effectLst/>
                <a:latin typeface="+mn-lt"/>
                <a:ea typeface="+mn-ea"/>
                <a:cs typeface="+mn-cs"/>
              </a:rPr>
              <a:t>Products are at 232 meter resolution (13.3 acres or 5.4 hectares)</a:t>
            </a:r>
          </a:p>
          <a:p>
            <a:pPr fontAlgn="base"/>
            <a:r>
              <a:rPr lang="en-US" sz="1200" b="0" i="0" kern="1200" dirty="0">
                <a:solidFill>
                  <a:schemeClr val="tx1"/>
                </a:solidFill>
                <a:effectLst/>
                <a:latin typeface="+mn-lt"/>
                <a:ea typeface="+mn-ea"/>
                <a:cs typeface="+mn-cs"/>
              </a:rPr>
              <a:t>It has NDVI values for 46 periods per year (at 8-day intervals)</a:t>
            </a:r>
          </a:p>
          <a:p>
            <a:pPr fontAlgn="base"/>
            <a:r>
              <a:rPr lang="en-US" sz="1200" b="0" i="0" kern="1200" dirty="0">
                <a:solidFill>
                  <a:schemeClr val="tx1"/>
                </a:solidFill>
                <a:effectLst/>
                <a:latin typeface="+mn-lt"/>
                <a:ea typeface="+mn-ea"/>
                <a:cs typeface="+mn-cs"/>
              </a:rPr>
              <a:t>It uses a 24-day window with 8-day time steps to avoid clouds, etc.</a:t>
            </a:r>
          </a:p>
          <a:p>
            <a:pPr fontAlgn="base"/>
            <a:r>
              <a:rPr lang="en-US" sz="1200" b="0" i="0" kern="1200" dirty="0">
                <a:solidFill>
                  <a:schemeClr val="tx1"/>
                </a:solidFill>
                <a:effectLst/>
                <a:latin typeface="+mn-lt"/>
                <a:ea typeface="+mn-ea"/>
                <a:cs typeface="+mn-cs"/>
              </a:rPr>
              <a:t>The historical NDVI database used for certain baselines dates from 2000 to the present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different forest change products relate to the length of the baseline and the compositing method used to display percent NDVI departure. They are:</a:t>
            </a:r>
          </a:p>
          <a:p>
            <a:pPr fontAlgn="base"/>
            <a:r>
              <a:rPr lang="en-US" sz="1200" b="0" i="0" kern="1200" dirty="0">
                <a:solidFill>
                  <a:schemeClr val="tx1"/>
                </a:solidFill>
                <a:effectLst/>
                <a:latin typeface="+mn-lt"/>
                <a:ea typeface="+mn-ea"/>
                <a:cs typeface="+mn-cs"/>
              </a:rPr>
              <a:t>Change using a 1-Year Baseline (recent disturbances, 1yr or less);</a:t>
            </a:r>
          </a:p>
          <a:p>
            <a:pPr fontAlgn="base"/>
            <a:r>
              <a:rPr lang="en-US" sz="1200" b="0" i="0" kern="1200" dirty="0">
                <a:solidFill>
                  <a:schemeClr val="tx1"/>
                </a:solidFill>
                <a:effectLst/>
                <a:latin typeface="+mn-lt"/>
                <a:ea typeface="+mn-ea"/>
                <a:cs typeface="+mn-cs"/>
              </a:rPr>
              <a:t>Early Detect 1-Year Baseline (disturbance resolved in as few as 8-days);</a:t>
            </a:r>
          </a:p>
          <a:p>
            <a:pPr fontAlgn="base"/>
            <a:r>
              <a:rPr lang="en-US" sz="1200" b="0" i="0" kern="1200" dirty="0">
                <a:solidFill>
                  <a:schemeClr val="tx1"/>
                </a:solidFill>
                <a:effectLst/>
                <a:latin typeface="+mn-lt"/>
                <a:ea typeface="+mn-ea"/>
                <a:cs typeface="+mn-cs"/>
              </a:rPr>
              <a:t>Change using a 3-Year Baseline (3-year old disturbances);</a:t>
            </a:r>
          </a:p>
          <a:p>
            <a:pPr fontAlgn="base"/>
            <a:r>
              <a:rPr lang="en-US" sz="1200" b="0" i="0" kern="1200" dirty="0">
                <a:solidFill>
                  <a:schemeClr val="tx1"/>
                </a:solidFill>
                <a:effectLst/>
                <a:latin typeface="+mn-lt"/>
                <a:ea typeface="+mn-ea"/>
                <a:cs typeface="+mn-cs"/>
              </a:rPr>
              <a:t>Change using a 5-Year Baseline (5-year old disturbances);</a:t>
            </a:r>
          </a:p>
          <a:p>
            <a:pPr fontAlgn="base"/>
            <a:r>
              <a:rPr lang="en-US" sz="1200" b="0" i="0" kern="1200" dirty="0">
                <a:solidFill>
                  <a:schemeClr val="tx1"/>
                </a:solidFill>
                <a:effectLst/>
                <a:latin typeface="+mn-lt"/>
                <a:ea typeface="+mn-ea"/>
                <a:cs typeface="+mn-cs"/>
              </a:rPr>
              <a:t>Change using a 10-Year Baseline (10-year old disturbances);</a:t>
            </a:r>
          </a:p>
          <a:p>
            <a:pPr fontAlgn="base"/>
            <a:r>
              <a:rPr lang="en-US" sz="1200" b="0" i="0" kern="1200" dirty="0">
                <a:solidFill>
                  <a:schemeClr val="tx1"/>
                </a:solidFill>
                <a:effectLst/>
                <a:latin typeface="+mn-lt"/>
                <a:ea typeface="+mn-ea"/>
                <a:cs typeface="+mn-cs"/>
              </a:rPr>
              <a:t>Change using an All-Year Baseline (all disturbances since 2000);</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62</a:t>
            </a:fld>
            <a:endParaRPr lang="en-US"/>
          </a:p>
        </p:txBody>
      </p:sp>
    </p:spTree>
    <p:extLst>
      <p:ext uri="{BB962C8B-B14F-4D97-AF65-F5344CB8AC3E}">
        <p14:creationId xmlns:p14="http://schemas.microsoft.com/office/powerpoint/2010/main" val="2651778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Landscape Change Monitoring System (LCMS) is a remote sensing-based system for mapping and monitoring landscape change across the United States. LCMS produces annual maps depicting change (vegetation loss and vegetation gain), land cover, and land use from 1985 to present that can be used to assist with a wide range of land management applications.</a:t>
            </a:r>
          </a:p>
          <a:p>
            <a:r>
              <a:rPr lang="en-US" sz="1200" b="0" i="0" kern="1200" dirty="0">
                <a:solidFill>
                  <a:schemeClr val="tx1"/>
                </a:solidFill>
                <a:effectLst/>
                <a:latin typeface="+mn-lt"/>
                <a:ea typeface="+mn-ea"/>
                <a:cs typeface="+mn-cs"/>
              </a:rPr>
              <a:t>Purpose</a:t>
            </a:r>
          </a:p>
          <a:p>
            <a:r>
              <a:rPr lang="en-US" sz="1200" b="0" i="0" kern="1200" dirty="0">
                <a:solidFill>
                  <a:schemeClr val="tx1"/>
                </a:solidFill>
                <a:effectLst/>
                <a:latin typeface="+mn-lt"/>
                <a:ea typeface="+mn-ea"/>
                <a:cs typeface="+mn-cs"/>
              </a:rPr>
              <a:t>With the help of regional and national forest staffs we have identified many applications of LCMS data, including forest planning and revision, updating existing vegetation maps, assessing landscape conditions, supporting post-fire recovery, and meeting some broad-scale monitoring requirements.</a:t>
            </a:r>
          </a:p>
          <a:p>
            <a:endParaRPr lang="en-US" dirty="0"/>
          </a:p>
          <a:p>
            <a:r>
              <a:rPr lang="en-US" sz="1200" b="0" i="0" kern="1200" dirty="0">
                <a:solidFill>
                  <a:schemeClr val="tx1"/>
                </a:solidFill>
                <a:effectLst/>
                <a:latin typeface="+mn-lt"/>
                <a:ea typeface="+mn-ea"/>
                <a:cs typeface="+mn-cs"/>
              </a:rPr>
              <a:t>LCMS uses an ensemble modeling approach to generate a “best available” map covering multiple disturbance processes and diverse cover types. Vegetation loss and gain, land cover, and land use are modeled using predictor layers derived from several change-detection algorithms (</a:t>
            </a:r>
            <a:r>
              <a:rPr lang="en-US" sz="1200" b="0" i="0" kern="1200" dirty="0" err="1">
                <a:solidFill>
                  <a:schemeClr val="tx1"/>
                </a:solidFill>
                <a:effectLst/>
                <a:latin typeface="+mn-lt"/>
                <a:ea typeface="+mn-ea"/>
                <a:cs typeface="+mn-cs"/>
              </a:rPr>
              <a:t>LandTrendr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VeRDET</a:t>
            </a:r>
            <a:r>
              <a:rPr lang="en-US" sz="1200" b="0" i="0" kern="1200" dirty="0">
                <a:solidFill>
                  <a:schemeClr val="tx1"/>
                </a:solidFill>
                <a:effectLst/>
                <a:latin typeface="+mn-lt"/>
                <a:ea typeface="+mn-ea"/>
                <a:cs typeface="+mn-cs"/>
              </a:rPr>
              <a:t>, and CCDC) as well as annual Landsat image composites. Training data is identified using a stratified random sample and is photo-interpreted using the </a:t>
            </a:r>
            <a:r>
              <a:rPr lang="en-US" sz="1200" b="0" i="0" kern="1200" dirty="0" err="1">
                <a:solidFill>
                  <a:schemeClr val="tx1"/>
                </a:solidFill>
                <a:effectLst/>
                <a:latin typeface="+mn-lt"/>
                <a:ea typeface="+mn-ea"/>
                <a:cs typeface="+mn-cs"/>
              </a:rPr>
              <a:t>TimeSync</a:t>
            </a:r>
            <a:r>
              <a:rPr lang="en-US" sz="1200" b="0" i="0" kern="1200" dirty="0">
                <a:solidFill>
                  <a:schemeClr val="tx1"/>
                </a:solidFill>
                <a:effectLst/>
                <a:latin typeface="+mn-lt"/>
                <a:ea typeface="+mn-ea"/>
                <a:cs typeface="+mn-cs"/>
              </a:rPr>
              <a:t> visualization software and other relevant geospatial layers. Because no algorithm is expected to perform best in all situations, this approach provides a framework for intelligently assimilating the varied strengths of existing change-detection algorithms into one comprehensive change map that leverages advances in time series-based change detection techniques, Landsat data availability, cloud-based computing power, and big data analysis methods.</a:t>
            </a:r>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63</a:t>
            </a:fld>
            <a:endParaRPr lang="en-US"/>
          </a:p>
        </p:txBody>
      </p:sp>
    </p:spTree>
    <p:extLst>
      <p:ext uri="{BB962C8B-B14F-4D97-AF65-F5344CB8AC3E}">
        <p14:creationId xmlns:p14="http://schemas.microsoft.com/office/powerpoint/2010/main" val="2748889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2CA4F-03EA-4A0A-AC3D-FE24EEC2975B}" type="slidenum">
              <a:rPr lang="en-US" smtClean="0"/>
              <a:pPr>
                <a:defRPr/>
              </a:pPr>
              <a:t>64</a:t>
            </a:fld>
            <a:endParaRPr lang="en-US" dirty="0"/>
          </a:p>
        </p:txBody>
      </p:sp>
    </p:spTree>
    <p:extLst>
      <p:ext uri="{BB962C8B-B14F-4D97-AF65-F5344CB8AC3E}">
        <p14:creationId xmlns:p14="http://schemas.microsoft.com/office/powerpoint/2010/main" val="3900592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65</a:t>
            </a:fld>
            <a:endParaRPr lang="en-US"/>
          </a:p>
        </p:txBody>
      </p:sp>
    </p:spTree>
    <p:extLst>
      <p:ext uri="{BB962C8B-B14F-4D97-AF65-F5344CB8AC3E}">
        <p14:creationId xmlns:p14="http://schemas.microsoft.com/office/powerpoint/2010/main" val="1873788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err="1">
                <a:solidFill>
                  <a:schemeClr val="tx1"/>
                </a:solidFill>
                <a:effectLst/>
                <a:latin typeface="+mn-lt"/>
                <a:ea typeface="+mn-ea"/>
                <a:cs typeface="+mn-cs"/>
              </a:rPr>
              <a:t>Adnvantages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Sensors are similar to the ones on satellites—</a:t>
            </a:r>
            <a:r>
              <a:rPr lang="en-US" sz="1200" kern="1200" dirty="0" err="1">
                <a:solidFill>
                  <a:schemeClr val="tx1"/>
                </a:solidFill>
                <a:effectLst/>
                <a:latin typeface="+mn-lt"/>
                <a:ea typeface="+mn-ea"/>
                <a:cs typeface="+mn-cs"/>
              </a:rPr>
              <a:t>theyre</a:t>
            </a:r>
            <a:r>
              <a:rPr lang="en-US" sz="1200" kern="1200" dirty="0">
                <a:solidFill>
                  <a:schemeClr val="tx1"/>
                </a:solidFill>
                <a:effectLst/>
                <a:latin typeface="+mn-lt"/>
                <a:ea typeface="+mn-ea"/>
                <a:cs typeface="+mn-cs"/>
              </a:rPr>
              <a:t> just on planes</a:t>
            </a:r>
          </a:p>
          <a:p>
            <a:pPr lvl="1"/>
            <a:r>
              <a:rPr lang="en-US" sz="1200" kern="1200" dirty="0">
                <a:solidFill>
                  <a:schemeClr val="tx1"/>
                </a:solidFill>
                <a:effectLst/>
                <a:latin typeface="+mn-lt"/>
                <a:ea typeface="+mn-ea"/>
                <a:cs typeface="+mn-cs"/>
              </a:rPr>
              <a:t>Increased spatial resolution, fly super close </a:t>
            </a:r>
          </a:p>
          <a:p>
            <a:pPr lvl="0"/>
            <a:r>
              <a:rPr lang="en-US" sz="1200" kern="1200" dirty="0">
                <a:solidFill>
                  <a:schemeClr val="tx1"/>
                </a:solidFill>
                <a:effectLst/>
                <a:latin typeface="+mn-lt"/>
                <a:ea typeface="+mn-ea"/>
                <a:cs typeface="+mn-cs"/>
              </a:rPr>
              <a:t>Disadvantages</a:t>
            </a:r>
          </a:p>
          <a:p>
            <a:pPr lvl="2"/>
            <a:r>
              <a:rPr lang="en-US" sz="1200" kern="1200" dirty="0">
                <a:solidFill>
                  <a:schemeClr val="tx1"/>
                </a:solidFill>
                <a:effectLst/>
                <a:latin typeface="+mn-lt"/>
                <a:ea typeface="+mn-ea"/>
                <a:cs typeface="+mn-cs"/>
              </a:rPr>
              <a:t>NAIP</a:t>
            </a:r>
          </a:p>
          <a:p>
            <a:pPr lvl="2"/>
            <a:r>
              <a:rPr lang="en-US" sz="1200" kern="1200" dirty="0">
                <a:solidFill>
                  <a:schemeClr val="tx1"/>
                </a:solidFill>
                <a:effectLst/>
                <a:latin typeface="+mn-lt"/>
                <a:ea typeface="+mn-ea"/>
                <a:cs typeface="+mn-cs"/>
              </a:rPr>
              <a:t>Operated by aerial photography field office</a:t>
            </a:r>
          </a:p>
          <a:p>
            <a:pPr lvl="2"/>
            <a:r>
              <a:rPr lang="en-US" sz="1200" kern="1200" dirty="0">
                <a:solidFill>
                  <a:schemeClr val="tx1"/>
                </a:solidFill>
                <a:effectLst/>
                <a:latin typeface="+mn-lt"/>
                <a:ea typeface="+mn-ea"/>
                <a:cs typeface="+mn-cs"/>
              </a:rPr>
              <a:t>Coast to coast, hi res, aerial imagery</a:t>
            </a:r>
          </a:p>
          <a:p>
            <a:pPr lvl="1"/>
            <a:r>
              <a:rPr lang="en-US" sz="1200" kern="1200" dirty="0">
                <a:solidFill>
                  <a:schemeClr val="tx1"/>
                </a:solidFill>
                <a:effectLst/>
                <a:latin typeface="+mn-lt"/>
                <a:ea typeface="+mn-ea"/>
                <a:cs typeface="+mn-cs"/>
              </a:rPr>
              <a:t>Lower temporal res – NAIP Acquired every 3 years </a:t>
            </a:r>
          </a:p>
          <a:p>
            <a:pPr lvl="1"/>
            <a:r>
              <a:rPr lang="en-US" sz="1200" kern="1200" dirty="0">
                <a:solidFill>
                  <a:schemeClr val="tx1"/>
                </a:solidFill>
                <a:effectLst/>
                <a:latin typeface="+mn-lt"/>
                <a:ea typeface="+mn-ea"/>
                <a:cs typeface="+mn-cs"/>
              </a:rPr>
              <a:t>But temporal resolution means it’s not perfect for every application</a:t>
            </a:r>
          </a:p>
          <a:p>
            <a:pPr lvl="1"/>
            <a:r>
              <a:rPr lang="en-US" sz="1200" kern="1200" dirty="0">
                <a:solidFill>
                  <a:schemeClr val="tx1"/>
                </a:solidFill>
                <a:effectLst/>
                <a:latin typeface="+mn-lt"/>
                <a:ea typeface="+mn-ea"/>
                <a:cs typeface="+mn-cs"/>
              </a:rPr>
              <a:t>Also only collects 4 bands—RBG + NIR, older ones don’t have NIR</a:t>
            </a:r>
          </a:p>
          <a:p>
            <a:pPr lvl="1"/>
            <a:r>
              <a:rPr lang="en-US" sz="1200" kern="1200" dirty="0">
                <a:solidFill>
                  <a:schemeClr val="tx1"/>
                </a:solidFill>
                <a:effectLst/>
                <a:latin typeface="+mn-lt"/>
                <a:ea typeface="+mn-ea"/>
                <a:cs typeface="+mn-cs"/>
              </a:rPr>
              <a:t>So, we can’t get a lot of the more sophisticated remote sensing indices that are used in veg work</a:t>
            </a:r>
          </a:p>
          <a:p>
            <a:pPr lvl="1"/>
            <a:r>
              <a:rPr lang="en-US" sz="1200" kern="1200" dirty="0">
                <a:solidFill>
                  <a:schemeClr val="tx1"/>
                </a:solidFill>
                <a:effectLst/>
                <a:latin typeface="+mn-lt"/>
                <a:ea typeface="+mn-ea"/>
                <a:cs typeface="+mn-cs"/>
              </a:rPr>
              <a:t>Expensive if you have to fly a plane, </a:t>
            </a:r>
          </a:p>
          <a:p>
            <a:pPr lvl="2"/>
            <a:r>
              <a:rPr lang="en-US" sz="1200" kern="1200" dirty="0">
                <a:solidFill>
                  <a:schemeClr val="tx1"/>
                </a:solidFill>
                <a:effectLst/>
                <a:latin typeface="+mn-lt"/>
                <a:ea typeface="+mn-ea"/>
                <a:cs typeface="+mn-cs"/>
              </a:rPr>
              <a:t>Can go either way </a:t>
            </a:r>
          </a:p>
          <a:p>
            <a:pPr lvl="2"/>
            <a:r>
              <a:rPr lang="en-US" sz="1200" kern="1200" dirty="0">
                <a:solidFill>
                  <a:schemeClr val="tx1"/>
                </a:solidFill>
                <a:effectLst/>
                <a:latin typeface="+mn-lt"/>
                <a:ea typeface="+mn-ea"/>
                <a:cs typeface="+mn-cs"/>
              </a:rPr>
              <a:t>store the images, process them—and increasingly expensive for large areas</a:t>
            </a:r>
          </a:p>
          <a:p>
            <a:r>
              <a:rPr lang="en-US" sz="1200" kern="1200" dirty="0">
                <a:solidFill>
                  <a:schemeClr val="tx1"/>
                </a:solidFill>
                <a:effectLst/>
                <a:latin typeface="+mn-lt"/>
                <a:ea typeface="+mn-ea"/>
                <a:cs typeface="+mn-cs"/>
              </a:rPr>
              <a:t>Smaller image footprint</a:t>
            </a:r>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66</a:t>
            </a:fld>
            <a:endParaRPr lang="en-US"/>
          </a:p>
        </p:txBody>
      </p:sp>
    </p:spTree>
    <p:extLst>
      <p:ext uri="{BB962C8B-B14F-4D97-AF65-F5344CB8AC3E}">
        <p14:creationId xmlns:p14="http://schemas.microsoft.com/office/powerpoint/2010/main" val="2990948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Walk through detail visible in </a:t>
            </a:r>
            <a:r>
              <a:rPr lang="en-US" sz="1200" kern="1200" dirty="0" err="1">
                <a:solidFill>
                  <a:schemeClr val="tx1"/>
                </a:solidFill>
                <a:effectLst/>
                <a:latin typeface="+mn-lt"/>
                <a:ea typeface="+mn-ea"/>
                <a:cs typeface="+mn-cs"/>
              </a:rPr>
              <a:t>landsat</a:t>
            </a:r>
            <a:r>
              <a:rPr lang="en-US" sz="1200" kern="1200" dirty="0">
                <a:solidFill>
                  <a:schemeClr val="tx1"/>
                </a:solidFill>
                <a:effectLst/>
                <a:latin typeface="+mn-lt"/>
                <a:ea typeface="+mn-ea"/>
                <a:cs typeface="+mn-cs"/>
              </a:rPr>
              <a:t> image</a:t>
            </a:r>
          </a:p>
          <a:p>
            <a:pPr lvl="1"/>
            <a:r>
              <a:rPr lang="en-US" sz="1200" kern="1200" dirty="0">
                <a:solidFill>
                  <a:schemeClr val="tx1"/>
                </a:solidFill>
                <a:effectLst/>
                <a:latin typeface="+mn-lt"/>
                <a:ea typeface="+mn-ea"/>
                <a:cs typeface="+mn-cs"/>
              </a:rPr>
              <a:t>We can infer that there might be a road, ag field, house, shrubbery, so many different classes! That are only represented by these big </a:t>
            </a:r>
            <a:r>
              <a:rPr lang="en-US" sz="1200" kern="1200" dirty="0" err="1">
                <a:solidFill>
                  <a:schemeClr val="tx1"/>
                </a:solidFill>
                <a:effectLst/>
                <a:latin typeface="+mn-lt"/>
                <a:ea typeface="+mn-ea"/>
                <a:cs typeface="+mn-cs"/>
              </a:rPr>
              <a:t>ol</a:t>
            </a:r>
            <a:r>
              <a:rPr lang="en-US" sz="1200" kern="1200" dirty="0">
                <a:solidFill>
                  <a:schemeClr val="tx1"/>
                </a:solidFill>
                <a:effectLst/>
                <a:latin typeface="+mn-lt"/>
                <a:ea typeface="+mn-ea"/>
                <a:cs typeface="+mn-cs"/>
              </a:rPr>
              <a:t> pixels</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67</a:t>
            </a:fld>
            <a:endParaRPr lang="en-US"/>
          </a:p>
        </p:txBody>
      </p:sp>
    </p:spTree>
    <p:extLst>
      <p:ext uri="{BB962C8B-B14F-4D97-AF65-F5344CB8AC3E}">
        <p14:creationId xmlns:p14="http://schemas.microsoft.com/office/powerpoint/2010/main" val="2621519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Walk through detail visible in </a:t>
            </a:r>
            <a:r>
              <a:rPr lang="en-US" sz="1200" kern="1200" dirty="0" err="1">
                <a:solidFill>
                  <a:schemeClr val="tx1"/>
                </a:solidFill>
                <a:effectLst/>
                <a:latin typeface="+mn-lt"/>
                <a:ea typeface="+mn-ea"/>
                <a:cs typeface="+mn-cs"/>
              </a:rPr>
              <a:t>landsat</a:t>
            </a:r>
            <a:r>
              <a:rPr lang="en-US" sz="1200" kern="1200" dirty="0">
                <a:solidFill>
                  <a:schemeClr val="tx1"/>
                </a:solidFill>
                <a:effectLst/>
                <a:latin typeface="+mn-lt"/>
                <a:ea typeface="+mn-ea"/>
                <a:cs typeface="+mn-cs"/>
              </a:rPr>
              <a:t> image</a:t>
            </a:r>
          </a:p>
          <a:p>
            <a:pPr lvl="1"/>
            <a:r>
              <a:rPr lang="en-US" sz="1200" kern="1200" dirty="0">
                <a:solidFill>
                  <a:schemeClr val="tx1"/>
                </a:solidFill>
                <a:effectLst/>
                <a:latin typeface="+mn-lt"/>
                <a:ea typeface="+mn-ea"/>
                <a:cs typeface="+mn-cs"/>
              </a:rPr>
              <a:t>We can infer that there might be a road, ag field, house, shrubbery, so many different classes! That are only represented by these big </a:t>
            </a:r>
            <a:r>
              <a:rPr lang="en-US" sz="1200" kern="1200" dirty="0" err="1">
                <a:solidFill>
                  <a:schemeClr val="tx1"/>
                </a:solidFill>
                <a:effectLst/>
                <a:latin typeface="+mn-lt"/>
                <a:ea typeface="+mn-ea"/>
                <a:cs typeface="+mn-cs"/>
              </a:rPr>
              <a:t>ol</a:t>
            </a:r>
            <a:r>
              <a:rPr lang="en-US" sz="1200" kern="1200" dirty="0">
                <a:solidFill>
                  <a:schemeClr val="tx1"/>
                </a:solidFill>
                <a:effectLst/>
                <a:latin typeface="+mn-lt"/>
                <a:ea typeface="+mn-ea"/>
                <a:cs typeface="+mn-cs"/>
              </a:rPr>
              <a:t> pixels</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68</a:t>
            </a:fld>
            <a:endParaRPr lang="en-US"/>
          </a:p>
        </p:txBody>
      </p:sp>
    </p:spTree>
    <p:extLst>
      <p:ext uri="{BB962C8B-B14F-4D97-AF65-F5344CB8AC3E}">
        <p14:creationId xmlns:p14="http://schemas.microsoft.com/office/powerpoint/2010/main" val="86574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eye is already a remote sensing sensor, recording and interpreting all of this information in order to figure out what we’re looking at – based on the attributes listed</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F04E91F5-FC11-4F44-A258-6D9E63997F12}" type="slidenum">
              <a:rPr lang="en-US"/>
              <a:pPr>
                <a:defRPr/>
              </a:pPr>
              <a:t>7</a:t>
            </a:fld>
            <a:endParaRPr lang="en-US"/>
          </a:p>
        </p:txBody>
      </p:sp>
    </p:spTree>
    <p:extLst>
      <p:ext uri="{BB962C8B-B14F-4D97-AF65-F5344CB8AC3E}">
        <p14:creationId xmlns:p14="http://schemas.microsoft.com/office/powerpoint/2010/main" val="575776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Walk through detail in NAIP image</a:t>
            </a:r>
          </a:p>
          <a:p>
            <a:pPr lvl="1"/>
            <a:r>
              <a:rPr lang="en-US" sz="1200" kern="1200" dirty="0">
                <a:solidFill>
                  <a:schemeClr val="tx1"/>
                </a:solidFill>
                <a:effectLst/>
                <a:latin typeface="+mn-lt"/>
                <a:ea typeface="+mn-ea"/>
                <a:cs typeface="+mn-cs"/>
              </a:rPr>
              <a:t>So much more detail!</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69</a:t>
            </a:fld>
            <a:endParaRPr lang="en-US"/>
          </a:p>
        </p:txBody>
      </p:sp>
    </p:spTree>
    <p:extLst>
      <p:ext uri="{BB962C8B-B14F-4D97-AF65-F5344CB8AC3E}">
        <p14:creationId xmlns:p14="http://schemas.microsoft.com/office/powerpoint/2010/main" val="14446758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70</a:t>
            </a:fld>
            <a:endParaRPr lang="en-US"/>
          </a:p>
        </p:txBody>
      </p:sp>
    </p:spTree>
    <p:extLst>
      <p:ext uri="{BB962C8B-B14F-4D97-AF65-F5344CB8AC3E}">
        <p14:creationId xmlns:p14="http://schemas.microsoft.com/office/powerpoint/2010/main" val="797080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71</a:t>
            </a:fld>
            <a:endParaRPr lang="en-US"/>
          </a:p>
        </p:txBody>
      </p:sp>
    </p:spTree>
    <p:extLst>
      <p:ext uri="{BB962C8B-B14F-4D97-AF65-F5344CB8AC3E}">
        <p14:creationId xmlns:p14="http://schemas.microsoft.com/office/powerpoint/2010/main" val="1438438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Where are these imagery from?</a:t>
            </a:r>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72</a:t>
            </a:fld>
            <a:endParaRPr lang="en-US"/>
          </a:p>
        </p:txBody>
      </p:sp>
    </p:spTree>
    <p:extLst>
      <p:ext uri="{BB962C8B-B14F-4D97-AF65-F5344CB8AC3E}">
        <p14:creationId xmlns:p14="http://schemas.microsoft.com/office/powerpoint/2010/main" val="3391529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73</a:t>
            </a:fld>
            <a:endParaRPr lang="en-US"/>
          </a:p>
        </p:txBody>
      </p:sp>
    </p:spTree>
    <p:extLst>
      <p:ext uri="{BB962C8B-B14F-4D97-AF65-F5344CB8AC3E}">
        <p14:creationId xmlns:p14="http://schemas.microsoft.com/office/powerpoint/2010/main" val="3130644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74</a:t>
            </a:fld>
            <a:endParaRPr lang="en-US"/>
          </a:p>
        </p:txBody>
      </p:sp>
    </p:spTree>
    <p:extLst>
      <p:ext uri="{BB962C8B-B14F-4D97-AF65-F5344CB8AC3E}">
        <p14:creationId xmlns:p14="http://schemas.microsoft.com/office/powerpoint/2010/main" val="3957154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75</a:t>
            </a:fld>
            <a:endParaRPr lang="en-US"/>
          </a:p>
        </p:txBody>
      </p:sp>
    </p:spTree>
    <p:extLst>
      <p:ext uri="{BB962C8B-B14F-4D97-AF65-F5344CB8AC3E}">
        <p14:creationId xmlns:p14="http://schemas.microsoft.com/office/powerpoint/2010/main" val="2855647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Change pictures to not white guys</a:t>
            </a:r>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76</a:t>
            </a:fld>
            <a:endParaRPr lang="en-US"/>
          </a:p>
        </p:txBody>
      </p:sp>
    </p:spTree>
    <p:extLst>
      <p:ext uri="{BB962C8B-B14F-4D97-AF65-F5344CB8AC3E}">
        <p14:creationId xmlns:p14="http://schemas.microsoft.com/office/powerpoint/2010/main" val="30268335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77</a:t>
            </a:fld>
            <a:endParaRPr lang="en-US"/>
          </a:p>
        </p:txBody>
      </p:sp>
    </p:spTree>
    <p:extLst>
      <p:ext uri="{BB962C8B-B14F-4D97-AF65-F5344CB8AC3E}">
        <p14:creationId xmlns:p14="http://schemas.microsoft.com/office/powerpoint/2010/main" val="59048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GIS data extraction</a:t>
            </a:r>
          </a:p>
          <a:p>
            <a:pPr lvl="1"/>
            <a:r>
              <a:rPr lang="en-US" sz="1200" kern="1200" dirty="0">
                <a:solidFill>
                  <a:schemeClr val="tx1"/>
                </a:solidFill>
                <a:effectLst/>
                <a:latin typeface="+mn-lt"/>
                <a:ea typeface="+mn-ea"/>
                <a:cs typeface="+mn-cs"/>
              </a:rPr>
              <a:t>Extract or delineate features</a:t>
            </a:r>
          </a:p>
          <a:p>
            <a:pPr lvl="1"/>
            <a:r>
              <a:rPr lang="en-US" sz="1200" kern="1200" dirty="0" err="1">
                <a:solidFill>
                  <a:schemeClr val="tx1"/>
                </a:solidFill>
                <a:effectLst/>
                <a:latin typeface="+mn-lt"/>
                <a:ea typeface="+mn-ea"/>
                <a:cs typeface="+mn-cs"/>
              </a:rPr>
              <a:t>Ecog</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Image Sampler</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Overlays a dot grid over the imagery; each point gets interpreted—a way to sample and attribute cover classes, create a tabular output, create estimates of different cover classes, or train models</a:t>
            </a:r>
          </a:p>
          <a:p>
            <a:pPr eaLnBrk="1" hangingPunct="1">
              <a:lnSpc>
                <a:spcPct val="90000"/>
              </a:lnSpc>
            </a:pPr>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78</a:t>
            </a:fld>
            <a:endParaRPr lang="en-US"/>
          </a:p>
        </p:txBody>
      </p:sp>
    </p:spTree>
    <p:extLst>
      <p:ext uri="{BB962C8B-B14F-4D97-AF65-F5344CB8AC3E}">
        <p14:creationId xmlns:p14="http://schemas.microsoft.com/office/powerpoint/2010/main" val="33900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pPr lvl="0"/>
            <a:r>
              <a:rPr lang="en-US" sz="1200" kern="1200" dirty="0">
                <a:solidFill>
                  <a:schemeClr val="tx1"/>
                </a:solidFill>
                <a:effectLst/>
                <a:latin typeface="+mn-lt"/>
                <a:ea typeface="+mn-ea"/>
                <a:cs typeface="+mn-cs"/>
              </a:rPr>
              <a:t>Remote sensing technology attempts to duplicate the same process, but we can only use a couple of the attributes – color, texture, etc.</a:t>
            </a:r>
          </a:p>
          <a:p>
            <a:pPr lvl="1"/>
            <a:r>
              <a:rPr lang="en-US" sz="1200" kern="1200" dirty="0">
                <a:solidFill>
                  <a:schemeClr val="tx1"/>
                </a:solidFill>
                <a:effectLst/>
                <a:latin typeface="+mn-lt"/>
                <a:ea typeface="+mn-ea"/>
                <a:cs typeface="+mn-cs"/>
              </a:rPr>
              <a:t>Remote sensing technology has a lot more components!</a:t>
            </a:r>
          </a:p>
          <a:p>
            <a:pPr lvl="1"/>
            <a:r>
              <a:rPr lang="en-US" sz="1200" kern="1200" dirty="0">
                <a:solidFill>
                  <a:schemeClr val="tx1"/>
                </a:solidFill>
                <a:effectLst/>
                <a:latin typeface="+mn-lt"/>
                <a:ea typeface="+mn-ea"/>
                <a:cs typeface="+mn-cs"/>
              </a:rPr>
              <a:t>Walk through the components of figure in schematic – sun to </a:t>
            </a:r>
            <a:r>
              <a:rPr lang="en-US" sz="1200" kern="1200" dirty="0" err="1">
                <a:solidFill>
                  <a:schemeClr val="tx1"/>
                </a:solidFill>
                <a:effectLst/>
                <a:latin typeface="+mn-lt"/>
                <a:ea typeface="+mn-ea"/>
                <a:cs typeface="+mn-cs"/>
              </a:rPr>
              <a:t>eart</a:t>
            </a:r>
            <a:r>
              <a:rPr lang="en-US" sz="1200" kern="1200" dirty="0">
                <a:solidFill>
                  <a:schemeClr val="tx1"/>
                </a:solidFill>
                <a:effectLst/>
                <a:latin typeface="+mn-lt"/>
                <a:ea typeface="+mn-ea"/>
                <a:cs typeface="+mn-cs"/>
              </a:rPr>
              <a:t> to satellites to info relay to storage to analysis</a:t>
            </a:r>
          </a:p>
          <a:p>
            <a:pPr lvl="1"/>
            <a:r>
              <a:rPr lang="en-US" sz="1200" kern="1200" dirty="0">
                <a:solidFill>
                  <a:schemeClr val="tx1"/>
                </a:solidFill>
                <a:effectLst/>
                <a:latin typeface="+mn-lt"/>
                <a:ea typeface="+mn-ea"/>
                <a:cs typeface="+mn-cs"/>
              </a:rPr>
              <a:t>Walk through advantages – each bullet point gets an extra sentence or two </a:t>
            </a:r>
          </a:p>
          <a:p>
            <a:pPr lvl="2"/>
            <a:r>
              <a:rPr lang="en-US" sz="1200" kern="1200" dirty="0">
                <a:solidFill>
                  <a:schemeClr val="tx1"/>
                </a:solidFill>
                <a:effectLst/>
                <a:latin typeface="+mn-lt"/>
                <a:ea typeface="+mn-ea"/>
                <a:cs typeface="+mn-cs"/>
              </a:rPr>
              <a:t>Analyze full EM spectrum </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F04E91F5-FC11-4F44-A258-6D9E63997F12}" type="slidenum">
              <a:rPr lang="en-US"/>
              <a:pPr>
                <a:defRPr/>
              </a:pPr>
              <a:t>8</a:t>
            </a:fld>
            <a:endParaRPr lang="en-US"/>
          </a:p>
        </p:txBody>
      </p:sp>
    </p:spTree>
    <p:extLst>
      <p:ext uri="{BB962C8B-B14F-4D97-AF65-F5344CB8AC3E}">
        <p14:creationId xmlns:p14="http://schemas.microsoft.com/office/powerpoint/2010/main" val="27435075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effectLst/>
                <a:latin typeface="+mn-lt"/>
                <a:ea typeface="+mn-ea"/>
                <a:cs typeface="+mn-cs"/>
              </a:rPr>
              <a:t>Training data</a:t>
            </a:r>
          </a:p>
          <a:p>
            <a:pPr lvl="2"/>
            <a:r>
              <a:rPr lang="en-US" sz="1200" kern="1200" dirty="0">
                <a:solidFill>
                  <a:schemeClr val="tx1"/>
                </a:solidFill>
                <a:effectLst/>
                <a:latin typeface="+mn-lt"/>
                <a:ea typeface="+mn-ea"/>
                <a:cs typeface="+mn-cs"/>
              </a:rPr>
              <a:t>If we need those training points for a </a:t>
            </a:r>
            <a:r>
              <a:rPr lang="en-US" sz="1200" kern="1200" dirty="0" err="1">
                <a:solidFill>
                  <a:schemeClr val="tx1"/>
                </a:solidFill>
                <a:effectLst/>
                <a:latin typeface="+mn-lt"/>
                <a:ea typeface="+mn-ea"/>
                <a:cs typeface="+mn-cs"/>
              </a:rPr>
              <a:t>landsat</a:t>
            </a:r>
            <a:r>
              <a:rPr lang="en-US" sz="1200" kern="1200" dirty="0">
                <a:solidFill>
                  <a:schemeClr val="tx1"/>
                </a:solidFill>
                <a:effectLst/>
                <a:latin typeface="+mn-lt"/>
                <a:ea typeface="+mn-ea"/>
                <a:cs typeface="+mn-cs"/>
              </a:rPr>
              <a:t> cover classification, how do we know what those look like on the ground? </a:t>
            </a:r>
          </a:p>
          <a:p>
            <a:pPr lvl="2"/>
            <a:r>
              <a:rPr lang="en-US" sz="1200" kern="1200" dirty="0">
                <a:solidFill>
                  <a:schemeClr val="tx1"/>
                </a:solidFill>
                <a:effectLst/>
                <a:latin typeface="+mn-lt"/>
                <a:ea typeface="+mn-ea"/>
                <a:cs typeface="+mn-cs"/>
              </a:rPr>
              <a:t>Train georeferenced polygons on the higher-res imagery, for example, percentage of or tree cover—so the model is able to identify or predict where similar kinds of cover appear in the lower-res imagery or on the landscape. </a:t>
            </a:r>
          </a:p>
          <a:p>
            <a:pPr lvl="2"/>
            <a:r>
              <a:rPr lang="en-US" sz="1200" kern="1200" dirty="0">
                <a:solidFill>
                  <a:schemeClr val="tx1"/>
                </a:solidFill>
                <a:effectLst/>
                <a:latin typeface="+mn-lt"/>
                <a:ea typeface="+mn-ea"/>
                <a:cs typeface="+mn-cs"/>
              </a:rPr>
              <a:t>Or, validation data! Remote or dangerous terrain—we can look at the hi res aerial photography</a:t>
            </a:r>
          </a:p>
          <a:p>
            <a:pPr eaLnBrk="1" hangingPunct="1">
              <a:lnSpc>
                <a:spcPct val="90000"/>
              </a:lnSpc>
            </a:pPr>
            <a:endParaRPr lang="en-US" baseline="0"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79</a:t>
            </a:fld>
            <a:endParaRPr lang="en-US"/>
          </a:p>
        </p:txBody>
      </p:sp>
    </p:spTree>
    <p:extLst>
      <p:ext uri="{BB962C8B-B14F-4D97-AF65-F5344CB8AC3E}">
        <p14:creationId xmlns:p14="http://schemas.microsoft.com/office/powerpoint/2010/main" val="1043946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Aerial photography types</a:t>
            </a:r>
          </a:p>
          <a:p>
            <a:pPr lvl="1"/>
            <a:r>
              <a:rPr lang="en-US" sz="1200" kern="1200" dirty="0">
                <a:solidFill>
                  <a:schemeClr val="tx1"/>
                </a:solidFill>
                <a:effectLst/>
                <a:latin typeface="+mn-lt"/>
                <a:ea typeface="+mn-ea"/>
                <a:cs typeface="+mn-cs"/>
              </a:rPr>
              <a:t>Mostly using Ortho-corrected imagery </a:t>
            </a:r>
          </a:p>
          <a:p>
            <a:pPr lvl="2"/>
            <a:r>
              <a:rPr lang="en-US" sz="1200" kern="1200" dirty="0">
                <a:solidFill>
                  <a:schemeClr val="tx1"/>
                </a:solidFill>
                <a:effectLst/>
                <a:latin typeface="+mn-lt"/>
                <a:ea typeface="+mn-ea"/>
                <a:cs typeface="+mn-cs"/>
              </a:rPr>
              <a:t>Corrected for screen effects</a:t>
            </a:r>
          </a:p>
          <a:p>
            <a:pPr lvl="2"/>
            <a:r>
              <a:rPr lang="en-US" sz="1200" kern="1200" dirty="0">
                <a:solidFill>
                  <a:schemeClr val="tx1"/>
                </a:solidFill>
                <a:effectLst/>
                <a:latin typeface="+mn-lt"/>
                <a:ea typeface="+mn-ea"/>
                <a:cs typeface="+mn-cs"/>
              </a:rPr>
              <a:t>Digital product</a:t>
            </a:r>
          </a:p>
          <a:p>
            <a:pPr lvl="1"/>
            <a:r>
              <a:rPr lang="en-US" sz="1200" kern="1200" dirty="0">
                <a:solidFill>
                  <a:schemeClr val="tx1"/>
                </a:solidFill>
                <a:effectLst/>
                <a:latin typeface="+mn-lt"/>
                <a:ea typeface="+mn-ea"/>
                <a:cs typeface="+mn-cs"/>
              </a:rPr>
              <a:t>Old stuff is film imagery</a:t>
            </a:r>
          </a:p>
          <a:p>
            <a:pPr lvl="2"/>
            <a:r>
              <a:rPr lang="en-US" sz="1200" kern="1200" dirty="0">
                <a:solidFill>
                  <a:schemeClr val="tx1"/>
                </a:solidFill>
                <a:effectLst/>
                <a:latin typeface="+mn-lt"/>
                <a:ea typeface="+mn-ea"/>
                <a:cs typeface="+mn-cs"/>
              </a:rPr>
              <a:t>Probably has been scanned and digitized to import into Arc or GIS</a:t>
            </a:r>
          </a:p>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80</a:t>
            </a:fld>
            <a:endParaRPr lang="en-US"/>
          </a:p>
        </p:txBody>
      </p:sp>
    </p:spTree>
    <p:extLst>
      <p:ext uri="{BB962C8B-B14F-4D97-AF65-F5344CB8AC3E}">
        <p14:creationId xmlns:p14="http://schemas.microsoft.com/office/powerpoint/2010/main" val="3095372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UAS data </a:t>
            </a:r>
          </a:p>
          <a:p>
            <a:pPr lvl="1"/>
            <a:r>
              <a:rPr lang="en-US" sz="1200" kern="1200" dirty="0">
                <a:solidFill>
                  <a:schemeClr val="tx1"/>
                </a:solidFill>
                <a:effectLst/>
                <a:latin typeface="+mn-lt"/>
                <a:ea typeface="+mn-ea"/>
                <a:cs typeface="+mn-cs"/>
              </a:rPr>
              <a:t>More lower-altitude, v customizable to task people to fly an area</a:t>
            </a:r>
          </a:p>
          <a:p>
            <a:pPr lvl="1"/>
            <a:r>
              <a:rPr lang="en-US" sz="1200" kern="1200" dirty="0">
                <a:solidFill>
                  <a:schemeClr val="tx1"/>
                </a:solidFill>
                <a:effectLst/>
                <a:latin typeface="+mn-lt"/>
                <a:ea typeface="+mn-ea"/>
                <a:cs typeface="+mn-cs"/>
              </a:rPr>
              <a:t>If you want even more detailed high res imagery</a:t>
            </a:r>
          </a:p>
          <a:p>
            <a:pPr lvl="1"/>
            <a:r>
              <a:rPr lang="en-US" sz="1200" kern="1200" dirty="0">
                <a:solidFill>
                  <a:schemeClr val="tx1"/>
                </a:solidFill>
                <a:effectLst/>
                <a:latin typeface="+mn-lt"/>
                <a:ea typeface="+mn-ea"/>
                <a:cs typeface="+mn-cs"/>
              </a:rPr>
              <a:t>Other projects I’ve worked on have used high-res, hyperspectral, UAS/drone imagery of seedlings being grown for restoration projects to look at sapling health; handy </a:t>
            </a:r>
            <a:r>
              <a:rPr lang="en-US" sz="1200" kern="1200" dirty="0" err="1">
                <a:solidFill>
                  <a:schemeClr val="tx1"/>
                </a:solidFill>
                <a:effectLst/>
                <a:latin typeface="+mn-lt"/>
                <a:ea typeface="+mn-ea"/>
                <a:cs typeface="+mn-cs"/>
              </a:rPr>
              <a:t>bc</a:t>
            </a:r>
            <a:r>
              <a:rPr lang="en-US" sz="1200" kern="1200" dirty="0">
                <a:solidFill>
                  <a:schemeClr val="tx1"/>
                </a:solidFill>
                <a:effectLst/>
                <a:latin typeface="+mn-lt"/>
                <a:ea typeface="+mn-ea"/>
                <a:cs typeface="+mn-cs"/>
              </a:rPr>
              <a:t> they can ground truth with other field data</a:t>
            </a:r>
          </a:p>
          <a:p>
            <a:pPr lvl="1"/>
            <a:r>
              <a:rPr lang="en-US" sz="1200" kern="1200" dirty="0">
                <a:solidFill>
                  <a:schemeClr val="tx1"/>
                </a:solidFill>
                <a:effectLst/>
                <a:latin typeface="+mn-lt"/>
                <a:ea typeface="+mn-ea"/>
                <a:cs typeface="+mn-cs"/>
              </a:rPr>
              <a:t>Champion Mine in Willamette </a:t>
            </a:r>
            <a:r>
              <a:rPr lang="en-US" sz="1200" kern="1200" dirty="0" err="1">
                <a:solidFill>
                  <a:schemeClr val="tx1"/>
                </a:solidFill>
                <a:effectLst/>
                <a:latin typeface="+mn-lt"/>
                <a:ea typeface="+mn-ea"/>
                <a:cs typeface="+mn-cs"/>
              </a:rPr>
              <a:t>nF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Create super high res imagery</a:t>
            </a:r>
          </a:p>
          <a:p>
            <a:pPr lvl="2"/>
            <a:r>
              <a:rPr lang="en-US" sz="1200" kern="1200" dirty="0">
                <a:solidFill>
                  <a:schemeClr val="tx1"/>
                </a:solidFill>
                <a:effectLst/>
                <a:latin typeface="+mn-lt"/>
                <a:ea typeface="+mn-ea"/>
                <a:cs typeface="+mn-cs"/>
              </a:rPr>
              <a:t>Also super high res DSM</a:t>
            </a:r>
          </a:p>
          <a:p>
            <a:endParaRPr lang="en-US" dirty="0"/>
          </a:p>
        </p:txBody>
      </p:sp>
      <p:sp>
        <p:nvSpPr>
          <p:cNvPr id="4" name="Slide Number Placeholder 3"/>
          <p:cNvSpPr>
            <a:spLocks noGrp="1"/>
          </p:cNvSpPr>
          <p:nvPr>
            <p:ph type="sldNum" sz="quarter" idx="10"/>
          </p:nvPr>
        </p:nvSpPr>
        <p:spPr/>
        <p:txBody>
          <a:bodyPr/>
          <a:lstStyle/>
          <a:p>
            <a:fld id="{2E6BD6D7-7CD8-4864-BEBA-A6135692A6A6}" type="slidenum">
              <a:rPr lang="en-US" smtClean="0"/>
              <a:t>81</a:t>
            </a:fld>
            <a:endParaRPr lang="en-US"/>
          </a:p>
        </p:txBody>
      </p:sp>
    </p:spTree>
    <p:extLst>
      <p:ext uri="{BB962C8B-B14F-4D97-AF65-F5344CB8AC3E}">
        <p14:creationId xmlns:p14="http://schemas.microsoft.com/office/powerpoint/2010/main" val="1002412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Zoom in—</a:t>
            </a:r>
          </a:p>
          <a:p>
            <a:pPr lvl="2"/>
            <a:r>
              <a:rPr lang="en-US" sz="1200" kern="1200" dirty="0">
                <a:solidFill>
                  <a:schemeClr val="tx1"/>
                </a:solidFill>
                <a:effectLst/>
                <a:latin typeface="+mn-lt"/>
                <a:ea typeface="+mn-ea"/>
                <a:cs typeface="+mn-cs"/>
              </a:rPr>
              <a:t>Your thumbnail is about 1cm by 1cm </a:t>
            </a:r>
          </a:p>
          <a:p>
            <a:pPr lvl="2"/>
            <a:r>
              <a:rPr lang="en-US" sz="1200" kern="1200" dirty="0">
                <a:solidFill>
                  <a:schemeClr val="tx1"/>
                </a:solidFill>
                <a:effectLst/>
                <a:latin typeface="+mn-lt"/>
                <a:ea typeface="+mn-ea"/>
                <a:cs typeface="+mn-cs"/>
              </a:rPr>
              <a:t>DSM – like a DEM, but also measures things that are on the ground </a:t>
            </a:r>
          </a:p>
          <a:p>
            <a:pPr lvl="2"/>
            <a:r>
              <a:rPr lang="en-US" sz="1200" kern="1200" dirty="0">
                <a:solidFill>
                  <a:schemeClr val="tx1"/>
                </a:solidFill>
                <a:effectLst/>
                <a:latin typeface="+mn-lt"/>
                <a:ea typeface="+mn-ea"/>
                <a:cs typeface="+mn-cs"/>
              </a:rPr>
              <a:t>DEMs that you use might be closer to 30m</a:t>
            </a:r>
          </a:p>
          <a:p>
            <a:endParaRPr lang="en-US" dirty="0"/>
          </a:p>
        </p:txBody>
      </p:sp>
      <p:sp>
        <p:nvSpPr>
          <p:cNvPr id="4" name="Slide Number Placeholder 3"/>
          <p:cNvSpPr>
            <a:spLocks noGrp="1"/>
          </p:cNvSpPr>
          <p:nvPr>
            <p:ph type="sldNum" sz="quarter" idx="10"/>
          </p:nvPr>
        </p:nvSpPr>
        <p:spPr/>
        <p:txBody>
          <a:bodyPr/>
          <a:lstStyle/>
          <a:p>
            <a:fld id="{2E6BD6D7-7CD8-4864-BEBA-A6135692A6A6}" type="slidenum">
              <a:rPr lang="en-US" smtClean="0"/>
              <a:t>82</a:t>
            </a:fld>
            <a:endParaRPr lang="en-US"/>
          </a:p>
        </p:txBody>
      </p:sp>
    </p:spTree>
    <p:extLst>
      <p:ext uri="{BB962C8B-B14F-4D97-AF65-F5344CB8AC3E}">
        <p14:creationId xmlns:p14="http://schemas.microsoft.com/office/powerpoint/2010/main" val="36225527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Bluebird mine Point cloud</a:t>
            </a:r>
          </a:p>
          <a:p>
            <a:pPr lvl="1"/>
            <a:r>
              <a:rPr lang="en-US" sz="1200" kern="1200" dirty="0">
                <a:solidFill>
                  <a:schemeClr val="tx1"/>
                </a:solidFill>
                <a:effectLst/>
                <a:latin typeface="+mn-lt"/>
                <a:ea typeface="+mn-ea"/>
                <a:cs typeface="+mn-cs"/>
              </a:rPr>
              <a:t>Helps us create a 3-D model</a:t>
            </a:r>
          </a:p>
          <a:p>
            <a:pPr lvl="1"/>
            <a:r>
              <a:rPr lang="en-US" sz="1200" kern="1200" dirty="0">
                <a:solidFill>
                  <a:schemeClr val="tx1"/>
                </a:solidFill>
                <a:effectLst/>
                <a:latin typeface="+mn-lt"/>
                <a:ea typeface="+mn-ea"/>
                <a:cs typeface="+mn-cs"/>
              </a:rPr>
              <a:t>Can measure height or width of objects</a:t>
            </a:r>
          </a:p>
          <a:p>
            <a:pPr lvl="1"/>
            <a:r>
              <a:rPr lang="en-US" sz="1200" kern="1200" dirty="0">
                <a:solidFill>
                  <a:schemeClr val="tx1"/>
                </a:solidFill>
                <a:effectLst/>
                <a:latin typeface="+mn-lt"/>
                <a:ea typeface="+mn-ea"/>
                <a:cs typeface="+mn-cs"/>
              </a:rPr>
              <a:t>Also derives spectral information</a:t>
            </a:r>
          </a:p>
          <a:p>
            <a:pPr lvl="1"/>
            <a:r>
              <a:rPr lang="en-US" sz="1200" kern="1200" dirty="0">
                <a:solidFill>
                  <a:schemeClr val="tx1"/>
                </a:solidFill>
                <a:effectLst/>
                <a:latin typeface="+mn-lt"/>
                <a:ea typeface="+mn-ea"/>
                <a:cs typeface="+mn-cs"/>
              </a:rPr>
              <a:t>Lots of information!</a:t>
            </a:r>
          </a:p>
          <a:p>
            <a:endParaRPr lang="en-US" dirty="0"/>
          </a:p>
        </p:txBody>
      </p:sp>
      <p:sp>
        <p:nvSpPr>
          <p:cNvPr id="4" name="Slide Number Placeholder 3"/>
          <p:cNvSpPr>
            <a:spLocks noGrp="1"/>
          </p:cNvSpPr>
          <p:nvPr>
            <p:ph type="sldNum" sz="quarter" idx="10"/>
          </p:nvPr>
        </p:nvSpPr>
        <p:spPr/>
        <p:txBody>
          <a:bodyPr/>
          <a:lstStyle/>
          <a:p>
            <a:fld id="{2E6BD6D7-7CD8-4864-BEBA-A6135692A6A6}" type="slidenum">
              <a:rPr lang="en-US" smtClean="0"/>
              <a:t>83</a:t>
            </a:fld>
            <a:endParaRPr lang="en-US"/>
          </a:p>
        </p:txBody>
      </p:sp>
    </p:spTree>
    <p:extLst>
      <p:ext uri="{BB962C8B-B14F-4D97-AF65-F5344CB8AC3E}">
        <p14:creationId xmlns:p14="http://schemas.microsoft.com/office/powerpoint/2010/main" val="25297598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Can also derive a classified point cloud</a:t>
            </a:r>
          </a:p>
          <a:p>
            <a:pPr lvl="2"/>
            <a:r>
              <a:rPr lang="en-US" sz="1200" kern="1200" dirty="0">
                <a:solidFill>
                  <a:schemeClr val="tx1"/>
                </a:solidFill>
                <a:effectLst/>
                <a:latin typeface="+mn-lt"/>
                <a:ea typeface="+mn-ea"/>
                <a:cs typeface="+mn-cs"/>
              </a:rPr>
              <a:t>As ground or not ground</a:t>
            </a:r>
          </a:p>
          <a:p>
            <a:endParaRPr lang="en-US" dirty="0"/>
          </a:p>
        </p:txBody>
      </p:sp>
      <p:sp>
        <p:nvSpPr>
          <p:cNvPr id="4" name="Slide Number Placeholder 3"/>
          <p:cNvSpPr>
            <a:spLocks noGrp="1"/>
          </p:cNvSpPr>
          <p:nvPr>
            <p:ph type="sldNum" sz="quarter" idx="10"/>
          </p:nvPr>
        </p:nvSpPr>
        <p:spPr/>
        <p:txBody>
          <a:bodyPr/>
          <a:lstStyle/>
          <a:p>
            <a:fld id="{2E6BD6D7-7CD8-4864-BEBA-A6135692A6A6}" type="slidenum">
              <a:rPr lang="en-US" smtClean="0"/>
              <a:t>84</a:t>
            </a:fld>
            <a:endParaRPr lang="en-US"/>
          </a:p>
        </p:txBody>
      </p:sp>
    </p:spTree>
    <p:extLst>
      <p:ext uri="{BB962C8B-B14F-4D97-AF65-F5344CB8AC3E}">
        <p14:creationId xmlns:p14="http://schemas.microsoft.com/office/powerpoint/2010/main" val="24597484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Can use UAS for historic preservation</a:t>
            </a:r>
          </a:p>
          <a:p>
            <a:pPr lvl="1"/>
            <a:r>
              <a:rPr lang="en-US" sz="1200" kern="1200" dirty="0">
                <a:solidFill>
                  <a:schemeClr val="tx1"/>
                </a:solidFill>
                <a:effectLst/>
                <a:latin typeface="+mn-lt"/>
                <a:ea typeface="+mn-ea"/>
                <a:cs typeface="+mn-cs"/>
              </a:rPr>
              <a:t>Dino footprints</a:t>
            </a:r>
          </a:p>
          <a:p>
            <a:pPr lvl="1"/>
            <a:r>
              <a:rPr lang="en-US" sz="1200" kern="1200" dirty="0">
                <a:solidFill>
                  <a:schemeClr val="tx1"/>
                </a:solidFill>
                <a:effectLst/>
                <a:latin typeface="+mn-lt"/>
                <a:ea typeface="+mn-ea"/>
                <a:cs typeface="+mn-cs"/>
              </a:rPr>
              <a:t>Also applications for archaeology</a:t>
            </a:r>
          </a:p>
          <a:p>
            <a:endParaRPr lang="en-US" dirty="0"/>
          </a:p>
        </p:txBody>
      </p:sp>
      <p:sp>
        <p:nvSpPr>
          <p:cNvPr id="4" name="Slide Number Placeholder 3"/>
          <p:cNvSpPr>
            <a:spLocks noGrp="1"/>
          </p:cNvSpPr>
          <p:nvPr>
            <p:ph type="sldNum" sz="quarter" idx="10"/>
          </p:nvPr>
        </p:nvSpPr>
        <p:spPr/>
        <p:txBody>
          <a:bodyPr/>
          <a:lstStyle/>
          <a:p>
            <a:pPr>
              <a:defRPr/>
            </a:pPr>
            <a:fld id="{CF41EA43-B658-4A67-8383-D0C8877D614A}" type="slidenum">
              <a:rPr lang="en-US" smtClean="0"/>
              <a:pPr>
                <a:defRPr/>
              </a:pPr>
              <a:t>85</a:t>
            </a:fld>
            <a:endParaRPr lang="en-US" dirty="0"/>
          </a:p>
        </p:txBody>
      </p:sp>
    </p:spTree>
    <p:extLst>
      <p:ext uri="{BB962C8B-B14F-4D97-AF65-F5344CB8AC3E}">
        <p14:creationId xmlns:p14="http://schemas.microsoft.com/office/powerpoint/2010/main" val="10131555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Lidar</a:t>
            </a:r>
          </a:p>
          <a:p>
            <a:pPr lvl="0"/>
            <a:r>
              <a:rPr lang="en-US" sz="1200" kern="1200" dirty="0">
                <a:solidFill>
                  <a:schemeClr val="tx1"/>
                </a:solidFill>
                <a:effectLst/>
                <a:latin typeface="+mn-lt"/>
                <a:ea typeface="+mn-ea"/>
                <a:cs typeface="+mn-cs"/>
              </a:rPr>
              <a:t>An active sensor </a:t>
            </a:r>
          </a:p>
          <a:p>
            <a:pPr lvl="1"/>
            <a:r>
              <a:rPr lang="en-US" sz="1200" kern="1200" dirty="0">
                <a:solidFill>
                  <a:schemeClr val="tx1"/>
                </a:solidFill>
                <a:effectLst/>
                <a:latin typeface="+mn-lt"/>
                <a:ea typeface="+mn-ea"/>
                <a:cs typeface="+mn-cs"/>
              </a:rPr>
              <a:t>Emits a signal</a:t>
            </a:r>
          </a:p>
          <a:p>
            <a:pPr lvl="1"/>
            <a:r>
              <a:rPr lang="en-US" sz="1200" kern="1200" dirty="0">
                <a:solidFill>
                  <a:schemeClr val="tx1"/>
                </a:solidFill>
                <a:effectLst/>
                <a:latin typeface="+mn-lt"/>
                <a:ea typeface="+mn-ea"/>
                <a:cs typeface="+mn-cs"/>
              </a:rPr>
              <a:t>Records the strength of the signal emitted, the strength of signal received, and how long it took to return</a:t>
            </a:r>
          </a:p>
          <a:p>
            <a:pPr lvl="1"/>
            <a:r>
              <a:rPr lang="en-US" sz="1200" kern="1200" dirty="0">
                <a:solidFill>
                  <a:schemeClr val="tx1"/>
                </a:solidFill>
                <a:effectLst/>
                <a:latin typeface="+mn-lt"/>
                <a:ea typeface="+mn-ea"/>
                <a:cs typeface="+mn-cs"/>
              </a:rPr>
              <a:t>It’s receiving its own signal—the speed of light allows us to calculate,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how tall things are</a:t>
            </a:r>
          </a:p>
          <a:p>
            <a:endParaRPr lang="en-US" dirty="0"/>
          </a:p>
        </p:txBody>
      </p:sp>
      <p:sp>
        <p:nvSpPr>
          <p:cNvPr id="4" name="Slide Number Placeholder 3"/>
          <p:cNvSpPr>
            <a:spLocks noGrp="1"/>
          </p:cNvSpPr>
          <p:nvPr>
            <p:ph type="sldNum" sz="quarter" idx="5"/>
          </p:nvPr>
        </p:nvSpPr>
        <p:spPr/>
        <p:txBody>
          <a:bodyPr/>
          <a:lstStyle/>
          <a:p>
            <a:pPr>
              <a:defRPr/>
            </a:pPr>
            <a:fld id="{A85F8815-9127-45B5-A6A7-C887E9702F04}" type="slidenum">
              <a:rPr lang="en-US" smtClean="0"/>
              <a:pPr>
                <a:defRPr/>
              </a:pPr>
              <a:t>87</a:t>
            </a:fld>
            <a:endParaRPr lang="en-US"/>
          </a:p>
        </p:txBody>
      </p:sp>
    </p:spTree>
    <p:extLst>
      <p:ext uri="{BB962C8B-B14F-4D97-AF65-F5344CB8AC3E}">
        <p14:creationId xmlns:p14="http://schemas.microsoft.com/office/powerpoint/2010/main" val="27680326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A85F8815-9127-45B5-A6A7-C887E9702F04}" type="slidenum">
              <a:rPr lang="en-US" smtClean="0"/>
              <a:pPr>
                <a:defRPr/>
              </a:pPr>
              <a:t>88</a:t>
            </a:fld>
            <a:endParaRPr lang="en-US"/>
          </a:p>
        </p:txBody>
      </p:sp>
    </p:spTree>
    <p:extLst>
      <p:ext uri="{BB962C8B-B14F-4D97-AF65-F5344CB8AC3E}">
        <p14:creationId xmlns:p14="http://schemas.microsoft.com/office/powerpoint/2010/main" val="33188887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89</a:t>
            </a:fld>
            <a:endParaRPr lang="en-US"/>
          </a:p>
        </p:txBody>
      </p:sp>
    </p:spTree>
    <p:extLst>
      <p:ext uri="{BB962C8B-B14F-4D97-AF65-F5344CB8AC3E}">
        <p14:creationId xmlns:p14="http://schemas.microsoft.com/office/powerpoint/2010/main" val="425918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Questions it can answer</a:t>
            </a:r>
          </a:p>
          <a:p>
            <a:r>
              <a:rPr lang="en-US" dirty="0"/>
              <a:t>(give examples of each)</a:t>
            </a:r>
          </a:p>
        </p:txBody>
      </p:sp>
      <p:sp>
        <p:nvSpPr>
          <p:cNvPr id="4" name="Slide Number Placeholder 3"/>
          <p:cNvSpPr>
            <a:spLocks noGrp="1"/>
          </p:cNvSpPr>
          <p:nvPr>
            <p:ph type="sldNum" sz="quarter" idx="5"/>
          </p:nvPr>
        </p:nvSpPr>
        <p:spPr/>
        <p:txBody>
          <a:bodyPr/>
          <a:lstStyle/>
          <a:p>
            <a:pPr>
              <a:defRPr/>
            </a:pPr>
            <a:fld id="{A85F8815-9127-45B5-A6A7-C887E9702F04}" type="slidenum">
              <a:rPr lang="en-US" smtClean="0"/>
              <a:pPr>
                <a:defRPr/>
              </a:pPr>
              <a:t>9</a:t>
            </a:fld>
            <a:endParaRPr lang="en-US"/>
          </a:p>
        </p:txBody>
      </p:sp>
    </p:spTree>
    <p:extLst>
      <p:ext uri="{BB962C8B-B14F-4D97-AF65-F5344CB8AC3E}">
        <p14:creationId xmlns:p14="http://schemas.microsoft.com/office/powerpoint/2010/main" val="42618758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90</a:t>
            </a:fld>
            <a:endParaRPr lang="en-US"/>
          </a:p>
        </p:txBody>
      </p:sp>
    </p:spTree>
    <p:extLst>
      <p:ext uri="{BB962C8B-B14F-4D97-AF65-F5344CB8AC3E}">
        <p14:creationId xmlns:p14="http://schemas.microsoft.com/office/powerpoint/2010/main" val="38708998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91</a:t>
            </a:fld>
            <a:endParaRPr lang="en-US"/>
          </a:p>
        </p:txBody>
      </p:sp>
    </p:spTree>
    <p:extLst>
      <p:ext uri="{BB962C8B-B14F-4D97-AF65-F5344CB8AC3E}">
        <p14:creationId xmlns:p14="http://schemas.microsoft.com/office/powerpoint/2010/main" val="32046442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92</a:t>
            </a:fld>
            <a:endParaRPr lang="en-US"/>
          </a:p>
        </p:txBody>
      </p:sp>
    </p:spTree>
    <p:extLst>
      <p:ext uri="{BB962C8B-B14F-4D97-AF65-F5344CB8AC3E}">
        <p14:creationId xmlns:p14="http://schemas.microsoft.com/office/powerpoint/2010/main" val="703657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is a vendor</a:t>
            </a:r>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93</a:t>
            </a:fld>
            <a:endParaRPr lang="en-US" dirty="0"/>
          </a:p>
        </p:txBody>
      </p:sp>
    </p:spTree>
    <p:extLst>
      <p:ext uri="{BB962C8B-B14F-4D97-AF65-F5344CB8AC3E}">
        <p14:creationId xmlns:p14="http://schemas.microsoft.com/office/powerpoint/2010/main" val="1925302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94</a:t>
            </a:fld>
            <a:endParaRPr lang="en-US"/>
          </a:p>
        </p:txBody>
      </p:sp>
    </p:spTree>
    <p:extLst>
      <p:ext uri="{BB962C8B-B14F-4D97-AF65-F5344CB8AC3E}">
        <p14:creationId xmlns:p14="http://schemas.microsoft.com/office/powerpoint/2010/main" val="4285085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95</a:t>
            </a:fld>
            <a:endParaRPr lang="en-US"/>
          </a:p>
        </p:txBody>
      </p:sp>
    </p:spTree>
    <p:extLst>
      <p:ext uri="{BB962C8B-B14F-4D97-AF65-F5344CB8AC3E}">
        <p14:creationId xmlns:p14="http://schemas.microsoft.com/office/powerpoint/2010/main" val="27279713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96</a:t>
            </a:fld>
            <a:endParaRPr lang="en-US"/>
          </a:p>
        </p:txBody>
      </p:sp>
    </p:spTree>
    <p:extLst>
      <p:ext uri="{BB962C8B-B14F-4D97-AF65-F5344CB8AC3E}">
        <p14:creationId xmlns:p14="http://schemas.microsoft.com/office/powerpoint/2010/main" val="20797107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97</a:t>
            </a:fld>
            <a:endParaRPr lang="en-US"/>
          </a:p>
        </p:txBody>
      </p:sp>
    </p:spTree>
    <p:extLst>
      <p:ext uri="{BB962C8B-B14F-4D97-AF65-F5344CB8AC3E}">
        <p14:creationId xmlns:p14="http://schemas.microsoft.com/office/powerpoint/2010/main" val="170463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98</a:t>
            </a:fld>
            <a:endParaRPr lang="en-US"/>
          </a:p>
        </p:txBody>
      </p:sp>
    </p:spTree>
    <p:extLst>
      <p:ext uri="{BB962C8B-B14F-4D97-AF65-F5344CB8AC3E}">
        <p14:creationId xmlns:p14="http://schemas.microsoft.com/office/powerpoint/2010/main" val="6402344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FDB6076-15A4-45E5-B4DF-89741A76E393}" type="slidenum">
              <a:rPr lang="en-US"/>
              <a:pPr/>
              <a:t>99</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3978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Mapping: coexists with other questions </a:t>
            </a:r>
          </a:p>
          <a:p>
            <a:pPr lvl="1"/>
            <a:r>
              <a:rPr lang="en-US" sz="1200" kern="1200" dirty="0">
                <a:solidFill>
                  <a:schemeClr val="tx1"/>
                </a:solidFill>
                <a:effectLst/>
                <a:latin typeface="+mn-lt"/>
                <a:ea typeface="+mn-ea"/>
                <a:cs typeface="+mn-cs"/>
              </a:rPr>
              <a:t>Monitoring: give example of application</a:t>
            </a:r>
          </a:p>
          <a:p>
            <a:pPr lvl="0"/>
            <a:r>
              <a:rPr lang="en-US" sz="1200" kern="1200" dirty="0">
                <a:solidFill>
                  <a:schemeClr val="tx1"/>
                </a:solidFill>
                <a:effectLst/>
                <a:latin typeface="+mn-lt"/>
                <a:ea typeface="+mn-ea"/>
                <a:cs typeface="+mn-cs"/>
              </a:rPr>
              <a:t>Questions for remotely sensed data: </a:t>
            </a:r>
          </a:p>
          <a:p>
            <a:pPr lvl="1"/>
            <a:r>
              <a:rPr lang="en-US" sz="1200" kern="1200" dirty="0">
                <a:solidFill>
                  <a:schemeClr val="tx1"/>
                </a:solidFill>
                <a:effectLst/>
                <a:latin typeface="+mn-lt"/>
                <a:ea typeface="+mn-ea"/>
                <a:cs typeface="+mn-cs"/>
              </a:rPr>
              <a:t>Mapping + classification</a:t>
            </a:r>
          </a:p>
          <a:p>
            <a:pPr lvl="1"/>
            <a:r>
              <a:rPr lang="en-US" sz="1200" kern="1200" dirty="0">
                <a:solidFill>
                  <a:schemeClr val="tx1"/>
                </a:solidFill>
                <a:effectLst/>
                <a:latin typeface="+mn-lt"/>
                <a:ea typeface="+mn-ea"/>
                <a:cs typeface="+mn-cs"/>
              </a:rPr>
              <a:t>Inventory + classification: </a:t>
            </a:r>
          </a:p>
          <a:p>
            <a:pPr lvl="2"/>
            <a:r>
              <a:rPr lang="en-US" sz="1200" kern="1200" dirty="0">
                <a:solidFill>
                  <a:schemeClr val="tx1"/>
                </a:solidFill>
                <a:effectLst/>
                <a:latin typeface="+mn-lt"/>
                <a:ea typeface="+mn-ea"/>
                <a:cs typeface="+mn-cs"/>
              </a:rPr>
              <a:t>FIA data</a:t>
            </a:r>
          </a:p>
          <a:p>
            <a:pPr lvl="1"/>
            <a:r>
              <a:rPr lang="en-US" sz="1200" kern="1200" dirty="0">
                <a:solidFill>
                  <a:schemeClr val="tx1"/>
                </a:solidFill>
                <a:effectLst/>
                <a:latin typeface="+mn-lt"/>
                <a:ea typeface="+mn-ea"/>
                <a:cs typeface="+mn-cs"/>
              </a:rPr>
              <a:t>Inventory x classification x monitoring: </a:t>
            </a:r>
          </a:p>
          <a:p>
            <a:pPr lvl="2"/>
            <a:r>
              <a:rPr lang="en-US" sz="1200" kern="1200" dirty="0">
                <a:solidFill>
                  <a:schemeClr val="tx1"/>
                </a:solidFill>
                <a:effectLst/>
                <a:latin typeface="+mn-lt"/>
                <a:ea typeface="+mn-ea"/>
                <a:cs typeface="+mn-cs"/>
              </a:rPr>
              <a:t>FIA data one plot to another, change over time</a:t>
            </a:r>
          </a:p>
          <a:p>
            <a:pPr lvl="1"/>
            <a:r>
              <a:rPr lang="en-US" sz="1200" kern="1200" dirty="0">
                <a:solidFill>
                  <a:schemeClr val="tx1"/>
                </a:solidFill>
                <a:effectLst/>
                <a:latin typeface="+mn-lt"/>
                <a:ea typeface="+mn-ea"/>
                <a:cs typeface="+mn-cs"/>
              </a:rPr>
              <a:t>Not always mapping! </a:t>
            </a:r>
          </a:p>
          <a:p>
            <a:pPr lvl="2"/>
            <a:r>
              <a:rPr lang="en-US" sz="1200" kern="1200" dirty="0">
                <a:solidFill>
                  <a:schemeClr val="tx1"/>
                </a:solidFill>
                <a:effectLst/>
                <a:latin typeface="+mn-lt"/>
                <a:ea typeface="+mn-ea"/>
                <a:cs typeface="+mn-cs"/>
              </a:rPr>
              <a:t>Might be creating a tabular data output</a:t>
            </a:r>
          </a:p>
          <a:p>
            <a:pPr lvl="3"/>
            <a:r>
              <a:rPr lang="en-US" sz="1200" kern="1200" dirty="0">
                <a:solidFill>
                  <a:schemeClr val="tx1"/>
                </a:solidFill>
                <a:effectLst/>
                <a:latin typeface="+mn-lt"/>
                <a:ea typeface="+mn-ea"/>
                <a:cs typeface="+mn-cs"/>
              </a:rPr>
              <a:t>E.g., how many acres are one cover class</a:t>
            </a:r>
          </a:p>
          <a:p>
            <a:pPr lvl="3"/>
            <a:r>
              <a:rPr lang="en-US" sz="1200" kern="1200" dirty="0">
                <a:solidFill>
                  <a:schemeClr val="tx1"/>
                </a:solidFill>
                <a:effectLst/>
                <a:latin typeface="+mn-lt"/>
                <a:ea typeface="+mn-ea"/>
                <a:cs typeface="+mn-cs"/>
              </a:rPr>
              <a:t>How many trees</a:t>
            </a:r>
          </a:p>
          <a:p>
            <a:pPr lvl="3"/>
            <a:r>
              <a:rPr lang="en-US" sz="1200" kern="1200" dirty="0">
                <a:solidFill>
                  <a:schemeClr val="tx1"/>
                </a:solidFill>
                <a:effectLst/>
                <a:latin typeface="+mn-lt"/>
                <a:ea typeface="+mn-ea"/>
                <a:cs typeface="+mn-cs"/>
              </a:rPr>
              <a:t>Time series of how a single point has changed over time</a:t>
            </a:r>
          </a:p>
          <a:p>
            <a:endParaRPr lang="en-US" dirty="0"/>
          </a:p>
        </p:txBody>
      </p:sp>
      <p:sp>
        <p:nvSpPr>
          <p:cNvPr id="4" name="Slide Number Placeholder 3"/>
          <p:cNvSpPr>
            <a:spLocks noGrp="1"/>
          </p:cNvSpPr>
          <p:nvPr>
            <p:ph type="sldNum" sz="quarter" idx="10"/>
          </p:nvPr>
        </p:nvSpPr>
        <p:spPr/>
        <p:txBody>
          <a:bodyPr/>
          <a:lstStyle/>
          <a:p>
            <a:fld id="{1D88DB6C-97A4-4999-8911-D5433DB014D5}" type="slidenum">
              <a:rPr lang="en-US" smtClean="0"/>
              <a:t>10</a:t>
            </a:fld>
            <a:endParaRPr lang="en-US"/>
          </a:p>
        </p:txBody>
      </p:sp>
    </p:spTree>
    <p:extLst>
      <p:ext uri="{BB962C8B-B14F-4D97-AF65-F5344CB8AC3E}">
        <p14:creationId xmlns:p14="http://schemas.microsoft.com/office/powerpoint/2010/main" val="20486406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FDB6076-15A4-45E5-B4DF-89741A76E393}" type="slidenum">
              <a:rPr lang="en-US"/>
              <a:pPr/>
              <a:t>100</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83294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FDB6076-15A4-45E5-B4DF-89741A76E393}" type="slidenum">
              <a:rPr lang="en-US"/>
              <a:pPr/>
              <a:t>101</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26161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DB6C-97A4-4999-8911-D5433DB014D5}" type="slidenum">
              <a:rPr lang="en-US" smtClean="0"/>
              <a:t>102</a:t>
            </a:fld>
            <a:endParaRPr lang="en-US"/>
          </a:p>
        </p:txBody>
      </p:sp>
    </p:spTree>
    <p:extLst>
      <p:ext uri="{BB962C8B-B14F-4D97-AF65-F5344CB8AC3E}">
        <p14:creationId xmlns:p14="http://schemas.microsoft.com/office/powerpoint/2010/main" val="13500139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DB6C-97A4-4999-8911-D5433DB014D5}" type="slidenum">
              <a:rPr lang="en-US" smtClean="0"/>
              <a:t>103</a:t>
            </a:fld>
            <a:endParaRPr lang="en-US"/>
          </a:p>
        </p:txBody>
      </p:sp>
    </p:spTree>
    <p:extLst>
      <p:ext uri="{BB962C8B-B14F-4D97-AF65-F5344CB8AC3E}">
        <p14:creationId xmlns:p14="http://schemas.microsoft.com/office/powerpoint/2010/main" val="10749033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FDB6076-15A4-45E5-B4DF-89741A76E393}" type="slidenum">
              <a:rPr lang="en-US"/>
              <a:pPr/>
              <a:t>104</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219355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FE336DA-517F-4D3F-ACE2-59C6E7917018}" type="slidenum">
              <a:rPr lang="en-US" smtClean="0"/>
              <a:pPr>
                <a:defRPr/>
              </a:pPr>
              <a:t>105</a:t>
            </a:fld>
            <a:endParaRPr lang="en-US"/>
          </a:p>
        </p:txBody>
      </p:sp>
    </p:spTree>
    <p:extLst>
      <p:ext uri="{BB962C8B-B14F-4D97-AF65-F5344CB8AC3E}">
        <p14:creationId xmlns:p14="http://schemas.microsoft.com/office/powerpoint/2010/main" val="18134065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Slide Image Placeholder 1"/>
          <p:cNvSpPr>
            <a:spLocks noGrp="1" noRot="1" noChangeAspect="1"/>
          </p:cNvSpPr>
          <p:nvPr>
            <p:ph type="sldImg"/>
          </p:nvPr>
        </p:nvSpPr>
        <p:spPr>
          <a:ln/>
        </p:spPr>
      </p:sp>
      <p:sp>
        <p:nvSpPr>
          <p:cNvPr id="623618"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8C140CC5-EDF8-429E-AA31-343C0854CADA}" type="slidenum">
              <a:rPr lang="en-US" smtClean="0"/>
              <a:pPr>
                <a:defRPr/>
              </a:pPr>
              <a:t>107</a:t>
            </a:fld>
            <a:endParaRPr lang="en-US"/>
          </a:p>
        </p:txBody>
      </p:sp>
    </p:spTree>
    <p:extLst>
      <p:ext uri="{BB962C8B-B14F-4D97-AF65-F5344CB8AC3E}">
        <p14:creationId xmlns:p14="http://schemas.microsoft.com/office/powerpoint/2010/main" val="28037347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Slide Image Placeholder 1"/>
          <p:cNvSpPr>
            <a:spLocks noGrp="1" noRot="1" noChangeAspect="1"/>
          </p:cNvSpPr>
          <p:nvPr>
            <p:ph type="sldImg"/>
          </p:nvPr>
        </p:nvSpPr>
        <p:spPr>
          <a:ln/>
        </p:spPr>
      </p:sp>
      <p:sp>
        <p:nvSpPr>
          <p:cNvPr id="601090"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622629E-AE8B-4F31-ACBC-6A2DDF861F14}" type="slidenum">
              <a:rPr lang="en-US" smtClean="0"/>
              <a:pPr>
                <a:defRPr/>
              </a:pPr>
              <a:t>108</a:t>
            </a:fld>
            <a:endParaRPr lang="en-US"/>
          </a:p>
        </p:txBody>
      </p:sp>
    </p:spTree>
    <p:extLst>
      <p:ext uri="{BB962C8B-B14F-4D97-AF65-F5344CB8AC3E}">
        <p14:creationId xmlns:p14="http://schemas.microsoft.com/office/powerpoint/2010/main" val="3286244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Slide Image Placeholder 1"/>
          <p:cNvSpPr>
            <a:spLocks noGrp="1" noRot="1" noChangeAspect="1"/>
          </p:cNvSpPr>
          <p:nvPr>
            <p:ph type="sldImg"/>
          </p:nvPr>
        </p:nvSpPr>
        <p:spPr>
          <a:ln/>
        </p:spPr>
      </p:sp>
      <p:sp>
        <p:nvSpPr>
          <p:cNvPr id="625666" name="Notes Placeholder 2"/>
          <p:cNvSpPr>
            <a:spLocks noGrp="1"/>
          </p:cNvSpPr>
          <p:nvPr>
            <p:ph type="body" idx="1"/>
          </p:nvPr>
        </p:nvSpPr>
        <p:spPr>
          <a:noFill/>
          <a:ln/>
        </p:spPr>
        <p:txBody>
          <a:bodyPr/>
          <a:lstStyle/>
          <a:p>
            <a:r>
              <a:rPr lang="en-US" sz="1200" b="0" i="0" kern="1200" dirty="0">
                <a:solidFill>
                  <a:schemeClr val="tx1"/>
                </a:solidFill>
                <a:effectLst/>
                <a:latin typeface="+mn-lt"/>
                <a:ea typeface="+mn-ea"/>
                <a:cs typeface="+mn-cs"/>
              </a:rPr>
              <a:t>R1: Robert Ahl and Pete Davis</a:t>
            </a:r>
          </a:p>
          <a:p>
            <a:r>
              <a:rPr lang="en-US" sz="1200" b="0" i="0" kern="1200" dirty="0">
                <a:solidFill>
                  <a:schemeClr val="tx1"/>
                </a:solidFill>
                <a:effectLst/>
                <a:latin typeface="+mn-lt"/>
                <a:ea typeface="+mn-ea"/>
                <a:cs typeface="+mn-cs"/>
              </a:rPr>
              <a:t>R2: Victoria Smith-Campbell and Elise Brown</a:t>
            </a:r>
          </a:p>
          <a:p>
            <a:r>
              <a:rPr lang="en-US" sz="1200" b="0" i="0" kern="1200" dirty="0">
                <a:solidFill>
                  <a:schemeClr val="tx1"/>
                </a:solidFill>
                <a:effectLst/>
                <a:latin typeface="+mn-lt"/>
                <a:ea typeface="+mn-ea"/>
                <a:cs typeface="+mn-cs"/>
              </a:rPr>
              <a:t>R3: Tom </a:t>
            </a:r>
            <a:r>
              <a:rPr lang="en-US" sz="1200" b="0" i="0" kern="1200" dirty="0" err="1">
                <a:solidFill>
                  <a:schemeClr val="tx1"/>
                </a:solidFill>
                <a:effectLst/>
                <a:latin typeface="+mn-lt"/>
                <a:ea typeface="+mn-ea"/>
                <a:cs typeface="+mn-cs"/>
              </a:rPr>
              <a:t>Mellin</a:t>
            </a:r>
            <a:r>
              <a:rPr lang="en-US" sz="1200" b="0" i="0" kern="1200" dirty="0">
                <a:solidFill>
                  <a:schemeClr val="tx1"/>
                </a:solidFill>
                <a:effectLst/>
                <a:latin typeface="+mn-lt"/>
                <a:ea typeface="+mn-ea"/>
                <a:cs typeface="+mn-cs"/>
              </a:rPr>
              <a:t> &amp; Pete </a:t>
            </a:r>
            <a:r>
              <a:rPr lang="en-US" sz="1200" b="0" i="0" kern="1200" dirty="0" err="1">
                <a:solidFill>
                  <a:schemeClr val="tx1"/>
                </a:solidFill>
                <a:effectLst/>
                <a:latin typeface="+mn-lt"/>
                <a:ea typeface="+mn-ea"/>
                <a:cs typeface="+mn-cs"/>
              </a:rPr>
              <a:t>Joria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R4: Sanford Moss</a:t>
            </a:r>
          </a:p>
          <a:p>
            <a:r>
              <a:rPr lang="en-US" sz="1200" b="0" i="0" kern="1200" dirty="0">
                <a:solidFill>
                  <a:schemeClr val="tx1"/>
                </a:solidFill>
                <a:effectLst/>
                <a:latin typeface="+mn-lt"/>
                <a:ea typeface="+mn-ea"/>
                <a:cs typeface="+mn-cs"/>
              </a:rPr>
              <a:t>R5: Carlos Ramirez and Nathan Amboy</a:t>
            </a:r>
          </a:p>
          <a:p>
            <a:r>
              <a:rPr lang="en-US" sz="1200" b="0" i="0" kern="1200" dirty="0">
                <a:solidFill>
                  <a:schemeClr val="tx1"/>
                </a:solidFill>
                <a:effectLst/>
                <a:latin typeface="+mn-lt"/>
                <a:ea typeface="+mn-ea"/>
                <a:cs typeface="+mn-cs"/>
              </a:rPr>
              <a:t>R6: Mark Riley and Pete Heinzen</a:t>
            </a:r>
          </a:p>
          <a:p>
            <a:r>
              <a:rPr lang="en-US" sz="1200" b="0" i="0" kern="1200" dirty="0">
                <a:solidFill>
                  <a:schemeClr val="tx1"/>
                </a:solidFill>
                <a:effectLst/>
                <a:latin typeface="+mn-lt"/>
                <a:ea typeface="+mn-ea"/>
                <a:cs typeface="+mn-cs"/>
              </a:rPr>
              <a:t>R8: Renee </a:t>
            </a:r>
            <a:r>
              <a:rPr lang="en-US" sz="1200" b="0" i="0" kern="1200" dirty="0" err="1">
                <a:solidFill>
                  <a:schemeClr val="tx1"/>
                </a:solidFill>
                <a:effectLst/>
                <a:latin typeface="+mn-lt"/>
                <a:ea typeface="+mn-ea"/>
                <a:cs typeface="+mn-cs"/>
              </a:rPr>
              <a:t>Jacokes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R9: Dan Wendt and Kirsten Tighe</a:t>
            </a:r>
          </a:p>
          <a:p>
            <a:r>
              <a:rPr lang="en-US" sz="1200" b="0" i="0" kern="1200" dirty="0">
                <a:solidFill>
                  <a:schemeClr val="tx1"/>
                </a:solidFill>
                <a:effectLst/>
                <a:latin typeface="+mn-lt"/>
                <a:ea typeface="+mn-ea"/>
                <a:cs typeface="+mn-cs"/>
              </a:rPr>
              <a:t>R10: Dustin </a:t>
            </a:r>
            <a:r>
              <a:rPr lang="en-US" sz="1200" b="0" i="0" kern="1200" dirty="0" err="1">
                <a:solidFill>
                  <a:schemeClr val="tx1"/>
                </a:solidFill>
                <a:effectLst/>
                <a:latin typeface="+mn-lt"/>
                <a:ea typeface="+mn-ea"/>
                <a:cs typeface="+mn-cs"/>
              </a:rPr>
              <a:t>Wittwer</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ED6FA65-16F4-4896-89B2-166D8810AC8B}" type="slidenum">
              <a:rPr lang="en-US" smtClean="0"/>
              <a:pPr>
                <a:defRPr/>
              </a:pPr>
              <a:t>109</a:t>
            </a:fld>
            <a:endParaRPr lang="en-US"/>
          </a:p>
        </p:txBody>
      </p:sp>
    </p:spTree>
    <p:extLst>
      <p:ext uri="{BB962C8B-B14F-4D97-AF65-F5344CB8AC3E}">
        <p14:creationId xmlns:p14="http://schemas.microsoft.com/office/powerpoint/2010/main" val="40062072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112</a:t>
            </a:fld>
            <a:endParaRPr lang="en-US"/>
          </a:p>
        </p:txBody>
      </p:sp>
    </p:spTree>
    <p:extLst>
      <p:ext uri="{BB962C8B-B14F-4D97-AF65-F5344CB8AC3E}">
        <p14:creationId xmlns:p14="http://schemas.microsoft.com/office/powerpoint/2010/main" val="134747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1066800" y="6613525"/>
            <a:ext cx="7239000" cy="244475"/>
          </a:xfrm>
          <a:prstGeom prst="rect">
            <a:avLst/>
          </a:prstGeom>
        </p:spPr>
        <p:txBody>
          <a:bodyPr/>
          <a:lstStyle>
            <a:lvl1pPr>
              <a:defRPr/>
            </a:lvl1pPr>
          </a:lstStyle>
          <a:p>
            <a:r>
              <a:rPr lang="en-US"/>
              <a:t>USDA Forest Service, Remote Sensing Applications Center, http://fsweb.rsac.fs.fed.us</a:t>
            </a:r>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CA71D-0080-4466-AC5E-0EF7B3F5B607}" type="slidenum">
              <a:rPr lang="en-US" smtClean="0"/>
              <a:t>‹#›</a:t>
            </a:fld>
            <a:endParaRPr lang="en-US"/>
          </a:p>
        </p:txBody>
      </p:sp>
    </p:spTree>
    <p:extLst>
      <p:ext uri="{BB962C8B-B14F-4D97-AF65-F5344CB8AC3E}">
        <p14:creationId xmlns:p14="http://schemas.microsoft.com/office/powerpoint/2010/main" val="163576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5"/>
          <p:cNvSpPr>
            <a:spLocks noGrp="1" noChangeArrowheads="1"/>
          </p:cNvSpPr>
          <p:nvPr>
            <p:ph type="ftr" sz="quarter" idx="10"/>
          </p:nvPr>
        </p:nvSpPr>
        <p:spPr>
          <a:xfrm>
            <a:off x="1066800" y="6613525"/>
            <a:ext cx="7239000" cy="244475"/>
          </a:xfrm>
          <a:prstGeom prst="rect">
            <a:avLst/>
          </a:prstGeom>
          <a:ln/>
        </p:spPr>
        <p:txBody>
          <a:bodyPr/>
          <a:lstStyle>
            <a:lvl1pPr>
              <a:defRPr/>
            </a:lvl1pPr>
          </a:lstStyle>
          <a:p>
            <a:pPr>
              <a:defRPr/>
            </a:pPr>
            <a:r>
              <a:rPr lang="en-US"/>
              <a:t>USDA Forest Service, Remote Sensing Applications Center, http://fsweb.rsac.fs.fed.us</a:t>
            </a:r>
          </a:p>
        </p:txBody>
      </p:sp>
      <p:sp>
        <p:nvSpPr>
          <p:cNvPr id="5"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CA71D-0080-4466-AC5E-0EF7B3F5B607}" type="slidenum">
              <a:rPr lang="en-US" smtClean="0"/>
              <a:t>‹#›</a:t>
            </a:fld>
            <a:endParaRPr lang="en-US"/>
          </a:p>
        </p:txBody>
      </p:sp>
    </p:spTree>
    <p:extLst>
      <p:ext uri="{BB962C8B-B14F-4D97-AF65-F5344CB8AC3E}">
        <p14:creationId xmlns:p14="http://schemas.microsoft.com/office/powerpoint/2010/main" val="186245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447800"/>
            <a:ext cx="4038600" cy="4943856"/>
          </a:xfrm>
          <a:prstGeom prst="rect">
            <a:avLst/>
          </a:prstGeom>
        </p:spPr>
        <p:txBody>
          <a:bodyPr/>
          <a:lstStyle>
            <a:lvl1pPr marL="137160" indent="-137160">
              <a:buClr>
                <a:schemeClr val="accent4">
                  <a:lumMod val="75000"/>
                </a:schemeClr>
              </a:buClr>
              <a:buFont typeface="Wingdings" panose="05000000000000000000" pitchFamily="2" charset="2"/>
              <a:buChar char="§"/>
              <a:defRPr sz="2100">
                <a:solidFill>
                  <a:schemeClr val="accent4">
                    <a:lumMod val="75000"/>
                  </a:schemeClr>
                </a:solidFill>
              </a:defRPr>
            </a:lvl1pPr>
            <a:lvl2pPr marL="342900" indent="-137160">
              <a:buClr>
                <a:schemeClr val="accent4">
                  <a:lumMod val="75000"/>
                </a:schemeClr>
              </a:buClr>
              <a:buFont typeface="Wingdings" panose="05000000000000000000" pitchFamily="2" charset="2"/>
              <a:buChar char="§"/>
              <a:defRPr sz="1800">
                <a:solidFill>
                  <a:schemeClr val="accent4">
                    <a:lumMod val="75000"/>
                  </a:schemeClr>
                </a:solidFill>
              </a:defRPr>
            </a:lvl2pPr>
            <a:lvl3pPr marL="548640" indent="-137160">
              <a:buClr>
                <a:schemeClr val="accent4">
                  <a:lumMod val="75000"/>
                </a:schemeClr>
              </a:buClr>
              <a:buFont typeface="Wingdings" panose="05000000000000000000" pitchFamily="2" charset="2"/>
              <a:buChar char="§"/>
              <a:defRPr sz="1500">
                <a:solidFill>
                  <a:schemeClr val="accent4">
                    <a:lumMod val="75000"/>
                  </a:schemeClr>
                </a:solidFill>
              </a:defRPr>
            </a:lvl3pPr>
            <a:lvl4pPr marL="754380" indent="-137160">
              <a:buClr>
                <a:schemeClr val="accent4">
                  <a:lumMod val="75000"/>
                </a:schemeClr>
              </a:buClr>
              <a:buFont typeface="Wingdings" panose="05000000000000000000" pitchFamily="2" charset="2"/>
              <a:buChar char="§"/>
              <a:defRPr sz="1350">
                <a:solidFill>
                  <a:schemeClr val="accent4">
                    <a:lumMod val="75000"/>
                  </a:schemeClr>
                </a:solidFill>
              </a:defRPr>
            </a:lvl4pPr>
            <a:lvl5pPr marL="891540" indent="-102870">
              <a:buClr>
                <a:schemeClr val="accent4">
                  <a:lumMod val="75000"/>
                </a:schemeClr>
              </a:buClr>
              <a:buFont typeface="Wingdings" panose="05000000000000000000" pitchFamily="2" charset="2"/>
              <a:buChar char="§"/>
              <a:defRPr sz="1350">
                <a:solidFill>
                  <a:schemeClr val="accent4">
                    <a:lumMod val="7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533400" y="304800"/>
            <a:ext cx="8153400" cy="990600"/>
          </a:xfrm>
          <a:prstGeom prst="rect">
            <a:avLst/>
          </a:prstGeom>
        </p:spPr>
        <p:txBody>
          <a:bodyPr/>
          <a:lstStyle>
            <a:lvl1pPr algn="ctr">
              <a:defRPr b="1">
                <a:solidFill>
                  <a:schemeClr val="accent4">
                    <a:lumMod val="75000"/>
                  </a:schemeClr>
                </a:solidFill>
              </a:defRPr>
            </a:lvl1pPr>
          </a:lstStyle>
          <a:p>
            <a:r>
              <a:rPr lang="en-US" dirty="0"/>
              <a:t>Click to edit Master title style</a:t>
            </a:r>
          </a:p>
        </p:txBody>
      </p:sp>
      <p:sp>
        <p:nvSpPr>
          <p:cNvPr id="15" name="Content Placeholder 3"/>
          <p:cNvSpPr>
            <a:spLocks noGrp="1"/>
          </p:cNvSpPr>
          <p:nvPr>
            <p:ph sz="half" idx="10"/>
          </p:nvPr>
        </p:nvSpPr>
        <p:spPr>
          <a:xfrm>
            <a:off x="533400" y="1447800"/>
            <a:ext cx="4038600" cy="4943856"/>
          </a:xfrm>
          <a:prstGeom prst="rect">
            <a:avLst/>
          </a:prstGeom>
        </p:spPr>
        <p:txBody>
          <a:bodyPr/>
          <a:lstStyle>
            <a:lvl1pPr marL="137160" indent="-137160">
              <a:buClr>
                <a:schemeClr val="accent4">
                  <a:lumMod val="75000"/>
                </a:schemeClr>
              </a:buClr>
              <a:buFont typeface="Wingdings" panose="05000000000000000000" pitchFamily="2" charset="2"/>
              <a:buChar char="§"/>
              <a:defRPr sz="2100">
                <a:solidFill>
                  <a:schemeClr val="accent4">
                    <a:lumMod val="75000"/>
                  </a:schemeClr>
                </a:solidFill>
              </a:defRPr>
            </a:lvl1pPr>
            <a:lvl2pPr marL="342900" indent="-137160">
              <a:buClr>
                <a:schemeClr val="accent4">
                  <a:lumMod val="75000"/>
                </a:schemeClr>
              </a:buClr>
              <a:buFont typeface="Wingdings" panose="05000000000000000000" pitchFamily="2" charset="2"/>
              <a:buChar char="§"/>
              <a:defRPr sz="1800">
                <a:solidFill>
                  <a:schemeClr val="accent4">
                    <a:lumMod val="75000"/>
                  </a:schemeClr>
                </a:solidFill>
              </a:defRPr>
            </a:lvl2pPr>
            <a:lvl3pPr marL="548640" indent="-137160">
              <a:buClr>
                <a:schemeClr val="accent4">
                  <a:lumMod val="75000"/>
                </a:schemeClr>
              </a:buClr>
              <a:buFont typeface="Wingdings" panose="05000000000000000000" pitchFamily="2" charset="2"/>
              <a:buChar char="§"/>
              <a:defRPr sz="1500">
                <a:solidFill>
                  <a:schemeClr val="accent4">
                    <a:lumMod val="75000"/>
                  </a:schemeClr>
                </a:solidFill>
              </a:defRPr>
            </a:lvl3pPr>
            <a:lvl4pPr marL="754380" indent="-137160">
              <a:buClr>
                <a:schemeClr val="accent4">
                  <a:lumMod val="75000"/>
                </a:schemeClr>
              </a:buClr>
              <a:buFont typeface="Wingdings" panose="05000000000000000000" pitchFamily="2" charset="2"/>
              <a:buChar char="§"/>
              <a:defRPr sz="1350">
                <a:solidFill>
                  <a:schemeClr val="accent4">
                    <a:lumMod val="75000"/>
                  </a:schemeClr>
                </a:solidFill>
              </a:defRPr>
            </a:lvl4pPr>
            <a:lvl5pPr marL="891540" indent="-102870">
              <a:buClr>
                <a:schemeClr val="accent4">
                  <a:lumMod val="75000"/>
                </a:schemeClr>
              </a:buClr>
              <a:buFont typeface="Wingdings" panose="05000000000000000000" pitchFamily="2" charset="2"/>
              <a:buChar char="§"/>
              <a:defRPr sz="1350">
                <a:solidFill>
                  <a:schemeClr val="accent4">
                    <a:lumMod val="7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descr="GTAC Center Logo" title="GTAC Center Logo with North Arrow Ic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1" y="6543447"/>
            <a:ext cx="2654300" cy="190500"/>
          </a:xfrm>
          <a:prstGeom prst="rect">
            <a:avLst/>
          </a:prstGeom>
        </p:spPr>
      </p:pic>
    </p:spTree>
    <p:extLst>
      <p:ext uri="{BB962C8B-B14F-4D97-AF65-F5344CB8AC3E}">
        <p14:creationId xmlns:p14="http://schemas.microsoft.com/office/powerpoint/2010/main" val="101465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 id="2147483968" r:id="rId6"/>
    <p:sldLayoutId id="2147483969" r:id="rId7"/>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la.leatherman@usd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hyperlink" Target="mailto:mark.riley@usda.gov" TargetMode="External"/><Relationship Id="rId3" Type="http://schemas.openxmlformats.org/officeDocument/2006/relationships/hyperlink" Target="mailto:rob.ahl@usda.gov" TargetMode="External"/><Relationship Id="rId7" Type="http://schemas.openxmlformats.org/officeDocument/2006/relationships/hyperlink" Target="mailto:carlos.ramirez2@usda.gov" TargetMode="External"/><Relationship Id="rId12" Type="http://schemas.openxmlformats.org/officeDocument/2006/relationships/hyperlink" Target="mailto:dustin.wittwer@usda.gov"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mailto:sanford.moss@usda.gov" TargetMode="External"/><Relationship Id="rId11" Type="http://schemas.openxmlformats.org/officeDocument/2006/relationships/hyperlink" Target="mailto:kirsten.tighe@usda.gov" TargetMode="External"/><Relationship Id="rId5" Type="http://schemas.openxmlformats.org/officeDocument/2006/relationships/hyperlink" Target="mailto:thomas.mellin@usda.gov" TargetMode="External"/><Relationship Id="rId10" Type="http://schemas.openxmlformats.org/officeDocument/2006/relationships/hyperlink" Target="mailto:dan.wendt@usda.gov" TargetMode="External"/><Relationship Id="rId4" Type="http://schemas.openxmlformats.org/officeDocument/2006/relationships/hyperlink" Target="mailto:victoria.smith-campbell@usda.gov" TargetMode="External"/><Relationship Id="rId9" Type="http://schemas.openxmlformats.org/officeDocument/2006/relationships/hyperlink" Target="mailto:renee.jacokes@usda.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3" Type="http://schemas.openxmlformats.org/officeDocument/2006/relationships/hyperlink" Target="https://usdagcc.sharepoint.com/sites/fs-gtac-tus/SitePages/Home%20Page.aspx" TargetMode="External"/><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hyperlink" Target="https://usdagcc.sharepoint.com/sites/fs-gtac-tus/Lists/Live%20Events/calendar.aspx"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mailto:mark.hammond@usda.gov" TargetMode="External"/><Relationship Id="rId3" Type="http://schemas.openxmlformats.org/officeDocument/2006/relationships/hyperlink" Target="https://usdagcc.sharepoint.com/sites/fs-gtac-tus/SitePages/Home%20Page.aspx" TargetMode="External"/><Relationship Id="rId7" Type="http://schemas.openxmlformats.org/officeDocument/2006/relationships/hyperlink" Target="mailto:jeremy.webb@usda.gov"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mailto:Lila.Leatherman@usda.gov" TargetMode="External"/><Relationship Id="rId5" Type="http://schemas.openxmlformats.org/officeDocument/2006/relationships/hyperlink" Target="mailto:kain.kutz@usda.gov" TargetMode="External"/><Relationship Id="rId10" Type="http://schemas.openxmlformats.org/officeDocument/2006/relationships/hyperlink" Target="mailto:Warren.Scott@usda.gov" TargetMode="External"/><Relationship Id="rId4" Type="http://schemas.openxmlformats.org/officeDocument/2006/relationships/hyperlink" Target="mailto:indigo.catton@usda.gov" TargetMode="External"/><Relationship Id="rId9" Type="http://schemas.openxmlformats.org/officeDocument/2006/relationships/hyperlink" Target="mailto:Shiona.Howard@usda.gov"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usdagcc.sharepoint.com/sites/fs-gtac-tus/Lists/Course/Item/displayifs.aspx?List=57ad9b47%2D523a%2D4857%2Dac3b%2Dff91fdf3b0d7&amp;ID=193&amp;Source=https%3A%2F%2Fusdagcc%2Esharepoint%2Ecom%2Fsites%2Ffs%2Dgtac%2Dtus%2FSitePages%2FSelf%2DPaced%2520Training%2Easpx&amp;ContentTypeId=0x010007DDBB3B2FC4FA4BBA55C251A4961026"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usdacts-myit.fed.onbmc.com/dwp/app/#/itemprofile/11507"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mailto:lila.leatherman@usda.gov"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un-autre-regard-sur-la-terre.org/document/blogUARST/Satellites/Sentinel-2/Satellites%20-%20Bandes%20spectrales%20-%20Sentinel%202%20-%20Landsat%208%20-%20SPOT%20-%20Pleiades.jp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fsapps.nwcg.gov/baer/home"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usgs.gov/centers/eros/science/monitoring-trends-burn-severity?qt-science_center_objects=0#qt-science_center_objects" TargetMode="External"/><Relationship Id="rId4" Type="http://schemas.openxmlformats.org/officeDocument/2006/relationships/hyperlink" Target="https://fsapps.nwcg.gov/ravg/"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forwarn.forestthreats.org/fcav2/"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hyperlink" Target="https://apps.fs.usda.gov/lcms-viewer/"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3044" y="814138"/>
            <a:ext cx="7848600" cy="1927225"/>
          </a:xfrm>
        </p:spPr>
        <p:txBody>
          <a:bodyPr/>
          <a:lstStyle/>
          <a:p>
            <a:pPr algn="l"/>
            <a:r>
              <a:rPr lang="en-US" sz="4800" dirty="0">
                <a:cs typeface="Calibri" panose="020F0502020204030204" pitchFamily="34" charset="0"/>
              </a:rPr>
              <a:t>Overview of Remote Sensing in the USFS</a:t>
            </a:r>
          </a:p>
        </p:txBody>
      </p:sp>
      <p:sp>
        <p:nvSpPr>
          <p:cNvPr id="3" name="Subtitle 2"/>
          <p:cNvSpPr>
            <a:spLocks noGrp="1"/>
          </p:cNvSpPr>
          <p:nvPr>
            <p:ph type="subTitle" idx="1"/>
          </p:nvPr>
        </p:nvSpPr>
        <p:spPr>
          <a:xfrm>
            <a:off x="152400" y="2755692"/>
            <a:ext cx="7848600" cy="1752600"/>
          </a:xfrm>
        </p:spPr>
        <p:txBody>
          <a:bodyPr>
            <a:normAutofit/>
          </a:bodyPr>
          <a:lstStyle/>
          <a:p>
            <a:r>
              <a:rPr lang="en-US" sz="1800" dirty="0">
                <a:solidFill>
                  <a:schemeClr val="tx1"/>
                </a:solidFill>
                <a:latin typeface="+mj-lt"/>
                <a:cs typeface="Calibri" panose="020F0502020204030204" pitchFamily="34" charset="0"/>
              </a:rPr>
              <a:t>Lila Leatherman (they/them)</a:t>
            </a:r>
          </a:p>
          <a:p>
            <a:r>
              <a:rPr lang="en-US" sz="1800" dirty="0">
                <a:solidFill>
                  <a:schemeClr val="tx1"/>
                </a:solidFill>
                <a:latin typeface="+mj-lt"/>
                <a:cs typeface="Calibri" panose="020F0502020204030204" pitchFamily="34" charset="0"/>
              </a:rPr>
              <a:t>Remote Sensing Specialist </a:t>
            </a:r>
          </a:p>
          <a:p>
            <a:r>
              <a:rPr lang="en-US" sz="1800" dirty="0">
                <a:solidFill>
                  <a:schemeClr val="tx1"/>
                </a:solidFill>
                <a:latin typeface="+mj-lt"/>
                <a:cs typeface="Calibri" panose="020F0502020204030204" pitchFamily="34" charset="0"/>
                <a:hlinkClick r:id="rId3"/>
              </a:rPr>
              <a:t>lila.leatherman@usda.gov</a:t>
            </a:r>
            <a:endParaRPr lang="en-US" sz="1800" dirty="0">
              <a:solidFill>
                <a:schemeClr val="tx1"/>
              </a:solidFill>
              <a:latin typeface="+mj-lt"/>
              <a:cs typeface="Calibri" panose="020F0502020204030204" pitchFamily="34" charset="0"/>
            </a:endParaRPr>
          </a:p>
        </p:txBody>
      </p:sp>
      <p:pic>
        <p:nvPicPr>
          <p:cNvPr id="4" name="Picture 3">
            <a:extLst>
              <a:ext uri="{FF2B5EF4-FFF2-40B4-BE49-F238E27FC236}">
                <a16:creationId xmlns:a16="http://schemas.microsoft.com/office/drawing/2014/main" id="{A561A25F-F828-481D-979F-CD8534156EAE}"/>
              </a:ext>
            </a:extLst>
          </p:cNvPr>
          <p:cNvPicPr>
            <a:picLocks noChangeAspect="1"/>
          </p:cNvPicPr>
          <p:nvPr/>
        </p:nvPicPr>
        <p:blipFill>
          <a:blip r:embed="rId4"/>
          <a:stretch>
            <a:fillRect/>
          </a:stretch>
        </p:blipFill>
        <p:spPr>
          <a:xfrm>
            <a:off x="349274" y="2909710"/>
            <a:ext cx="3968380" cy="2297483"/>
          </a:xfrm>
          <a:prstGeom prst="rect">
            <a:avLst/>
          </a:prstGeom>
        </p:spPr>
      </p:pic>
      <p:sp>
        <p:nvSpPr>
          <p:cNvPr id="5" name="TextBox 4">
            <a:extLst>
              <a:ext uri="{FF2B5EF4-FFF2-40B4-BE49-F238E27FC236}">
                <a16:creationId xmlns:a16="http://schemas.microsoft.com/office/drawing/2014/main" id="{76FF0D44-D801-4478-B0CD-651696D6ED13}"/>
              </a:ext>
            </a:extLst>
          </p:cNvPr>
          <p:cNvSpPr txBox="1"/>
          <p:nvPr/>
        </p:nvSpPr>
        <p:spPr>
          <a:xfrm>
            <a:off x="1333831" y="5691277"/>
            <a:ext cx="1999265" cy="461665"/>
          </a:xfrm>
          <a:prstGeom prst="rect">
            <a:avLst/>
          </a:prstGeom>
          <a:noFill/>
        </p:spPr>
        <p:txBody>
          <a:bodyPr wrap="none" rtlCol="0">
            <a:spAutoFit/>
          </a:bodyPr>
          <a:lstStyle/>
          <a:p>
            <a:r>
              <a:rPr lang="en-US" sz="2400" b="1" dirty="0">
                <a:solidFill>
                  <a:schemeClr val="tx1">
                    <a:lumMod val="95000"/>
                    <a:lumOff val="5000"/>
                  </a:schemeClr>
                </a:solidFill>
              </a:rPr>
              <a:t>Jan 28, 2021</a:t>
            </a:r>
          </a:p>
        </p:txBody>
      </p:sp>
      <p:sp>
        <p:nvSpPr>
          <p:cNvPr id="6" name="TextBox 5">
            <a:extLst>
              <a:ext uri="{FF2B5EF4-FFF2-40B4-BE49-F238E27FC236}">
                <a16:creationId xmlns:a16="http://schemas.microsoft.com/office/drawing/2014/main" id="{5A0F75A7-BAE4-4BA1-8CE4-219FCB34AE78}"/>
              </a:ext>
            </a:extLst>
          </p:cNvPr>
          <p:cNvSpPr txBox="1"/>
          <p:nvPr/>
        </p:nvSpPr>
        <p:spPr>
          <a:xfrm>
            <a:off x="4687345" y="4121617"/>
            <a:ext cx="4075656" cy="2031325"/>
          </a:xfrm>
          <a:prstGeom prst="rect">
            <a:avLst/>
          </a:prstGeom>
          <a:noFill/>
        </p:spPr>
        <p:txBody>
          <a:bodyPr wrap="square" rtlCol="0">
            <a:spAutoFit/>
          </a:bodyPr>
          <a:lstStyle/>
          <a:p>
            <a:r>
              <a:rPr lang="en-US" dirty="0"/>
              <a:t>The webinar will start at 10 am MT. </a:t>
            </a:r>
          </a:p>
          <a:p>
            <a:endParaRPr lang="en-US" dirty="0"/>
          </a:p>
          <a:p>
            <a:r>
              <a:rPr lang="en-US" dirty="0"/>
              <a:t>Before we begin, you’re invited to introduce yourself in the chat with your name, pronouns, role/region, and something you’re looking forward to learning more about today.</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Questions for Remotely Sensed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265" y="1219200"/>
            <a:ext cx="5145470" cy="5060119"/>
          </a:xfrm>
          <a:prstGeom prst="rect">
            <a:avLst/>
          </a:prstGeom>
        </p:spPr>
      </p:pic>
      <p:sp>
        <p:nvSpPr>
          <p:cNvPr id="4" name="TextBox 3"/>
          <p:cNvSpPr txBox="1"/>
          <p:nvPr/>
        </p:nvSpPr>
        <p:spPr>
          <a:xfrm>
            <a:off x="2286000" y="2280458"/>
            <a:ext cx="1524000" cy="369332"/>
          </a:xfrm>
          <a:prstGeom prst="rect">
            <a:avLst/>
          </a:prstGeom>
          <a:noFill/>
        </p:spPr>
        <p:txBody>
          <a:bodyPr wrap="square" rtlCol="0">
            <a:spAutoFit/>
          </a:bodyPr>
          <a:lstStyle/>
          <a:p>
            <a:r>
              <a:rPr lang="en-US" b="1" dirty="0">
                <a:solidFill>
                  <a:schemeClr val="bg1"/>
                </a:solidFill>
                <a:latin typeface="+mj-lt"/>
                <a:cs typeface="Calibri" panose="020F0502020204030204" pitchFamily="34" charset="0"/>
              </a:rPr>
              <a:t>Monitoring</a:t>
            </a:r>
          </a:p>
        </p:txBody>
      </p:sp>
      <p:sp>
        <p:nvSpPr>
          <p:cNvPr id="5" name="TextBox 4"/>
          <p:cNvSpPr txBox="1"/>
          <p:nvPr/>
        </p:nvSpPr>
        <p:spPr>
          <a:xfrm>
            <a:off x="5638800" y="2286000"/>
            <a:ext cx="1143000" cy="369332"/>
          </a:xfrm>
          <a:prstGeom prst="rect">
            <a:avLst/>
          </a:prstGeom>
          <a:noFill/>
        </p:spPr>
        <p:txBody>
          <a:bodyPr wrap="square" rtlCol="0">
            <a:spAutoFit/>
          </a:bodyPr>
          <a:lstStyle/>
          <a:p>
            <a:r>
              <a:rPr lang="en-US" b="1" dirty="0">
                <a:solidFill>
                  <a:schemeClr val="bg1"/>
                </a:solidFill>
                <a:latin typeface="+mj-lt"/>
                <a:cs typeface="Calibri" panose="020F0502020204030204" pitchFamily="34" charset="0"/>
              </a:rPr>
              <a:t>Mapping</a:t>
            </a:r>
          </a:p>
        </p:txBody>
      </p:sp>
      <p:sp>
        <p:nvSpPr>
          <p:cNvPr id="6" name="TextBox 5"/>
          <p:cNvSpPr txBox="1"/>
          <p:nvPr/>
        </p:nvSpPr>
        <p:spPr>
          <a:xfrm>
            <a:off x="2523632" y="4745582"/>
            <a:ext cx="1286367" cy="369332"/>
          </a:xfrm>
          <a:prstGeom prst="rect">
            <a:avLst/>
          </a:prstGeom>
          <a:noFill/>
        </p:spPr>
        <p:txBody>
          <a:bodyPr wrap="square" rtlCol="0">
            <a:spAutoFit/>
          </a:bodyPr>
          <a:lstStyle/>
          <a:p>
            <a:r>
              <a:rPr lang="en-US" b="1" dirty="0">
                <a:solidFill>
                  <a:schemeClr val="bg1"/>
                </a:solidFill>
                <a:latin typeface="+mj-lt"/>
                <a:cs typeface="Calibri" panose="020F0502020204030204" pitchFamily="34" charset="0"/>
              </a:rPr>
              <a:t>Inventory</a:t>
            </a:r>
          </a:p>
        </p:txBody>
      </p:sp>
      <p:sp>
        <p:nvSpPr>
          <p:cNvPr id="7" name="TextBox 6"/>
          <p:cNvSpPr txBox="1"/>
          <p:nvPr/>
        </p:nvSpPr>
        <p:spPr>
          <a:xfrm>
            <a:off x="5334000" y="4745582"/>
            <a:ext cx="1676400" cy="369332"/>
          </a:xfrm>
          <a:prstGeom prst="rect">
            <a:avLst/>
          </a:prstGeom>
          <a:noFill/>
        </p:spPr>
        <p:txBody>
          <a:bodyPr wrap="square" rtlCol="0">
            <a:spAutoFit/>
          </a:bodyPr>
          <a:lstStyle/>
          <a:p>
            <a:r>
              <a:rPr lang="en-US" b="1" dirty="0">
                <a:solidFill>
                  <a:schemeClr val="bg1"/>
                </a:solidFill>
                <a:latin typeface="+mj-lt"/>
                <a:cs typeface="Calibri" panose="020F0502020204030204" pitchFamily="34" charset="0"/>
              </a:rPr>
              <a:t>Classification</a:t>
            </a:r>
          </a:p>
        </p:txBody>
      </p:sp>
    </p:spTree>
    <p:extLst>
      <p:ext uri="{BB962C8B-B14F-4D97-AF65-F5344CB8AC3E}">
        <p14:creationId xmlns:p14="http://schemas.microsoft.com/office/powerpoint/2010/main" val="38214314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cs typeface="Calibri" panose="020F0502020204030204" pitchFamily="34" charset="0"/>
              </a:rPr>
              <a:t>First Order Derivatives</a:t>
            </a:r>
          </a:p>
        </p:txBody>
      </p:sp>
      <p:sp>
        <p:nvSpPr>
          <p:cNvPr id="8" name="Rectangle 7"/>
          <p:cNvSpPr/>
          <p:nvPr/>
        </p:nvSpPr>
        <p:spPr bwMode="auto">
          <a:xfrm>
            <a:off x="6332238" y="1252798"/>
            <a:ext cx="2611737" cy="1666875"/>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15" name="Rectangle 3"/>
          <p:cNvSpPr txBox="1">
            <a:spLocks noChangeArrowheads="1"/>
          </p:cNvSpPr>
          <p:nvPr/>
        </p:nvSpPr>
        <p:spPr bwMode="auto">
          <a:xfrm>
            <a:off x="7075766" y="914400"/>
            <a:ext cx="905848" cy="30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1400" b="0" i="0" u="none" strike="noStrike" kern="0" cap="none" spc="0" normalizeH="0" baseline="0" noProof="0" dirty="0">
                <a:ln>
                  <a:noFill/>
                </a:ln>
                <a:effectLst/>
                <a:uLnTx/>
                <a:uFillTx/>
                <a:latin typeface="+mj-lt"/>
                <a:cs typeface="Calibri" panose="020F0502020204030204" pitchFamily="34" charset="0"/>
              </a:rPr>
              <a:t>Legend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0" name="Rectangle 3"/>
          <p:cNvSpPr txBox="1">
            <a:spLocks noChangeArrowheads="1"/>
          </p:cNvSpPr>
          <p:nvPr/>
        </p:nvSpPr>
        <p:spPr bwMode="auto">
          <a:xfrm>
            <a:off x="6276974" y="4422949"/>
            <a:ext cx="2295525" cy="115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buFont typeface="Wingdings" pitchFamily="2" charset="2"/>
              <a:buChar char="v"/>
            </a:pPr>
            <a:r>
              <a:rPr kumimoji="0" lang="en-US" sz="1400" b="0" i="0" u="none" strike="noStrike" kern="0" cap="none" spc="0" normalizeH="0" baseline="0" noProof="0" dirty="0">
                <a:ln>
                  <a:noFill/>
                </a:ln>
                <a:effectLst/>
                <a:uLnTx/>
                <a:uFillTx/>
                <a:latin typeface="+mj-lt"/>
                <a:cs typeface="Calibri" panose="020F0502020204030204" pitchFamily="34" charset="0"/>
              </a:rPr>
              <a:t>Canopy</a:t>
            </a:r>
            <a:r>
              <a:rPr kumimoji="0" lang="en-US" sz="1400" b="0" i="0" u="none" strike="noStrike" kern="0" cap="none" spc="0" normalizeH="0" noProof="0" dirty="0">
                <a:ln>
                  <a:noFill/>
                </a:ln>
                <a:effectLst/>
                <a:uLnTx/>
                <a:uFillTx/>
                <a:latin typeface="+mj-lt"/>
                <a:cs typeface="Calibri" panose="020F0502020204030204" pitchFamily="34" charset="0"/>
              </a:rPr>
              <a:t> height model created from the Sabine NF lidar data. </a:t>
            </a:r>
            <a:endParaRPr kumimoji="0" lang="en-US" sz="14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nvGrpSpPr>
          <p:cNvPr id="3" name="Group 1276"/>
          <p:cNvGrpSpPr/>
          <p:nvPr/>
        </p:nvGrpSpPr>
        <p:grpSpPr>
          <a:xfrm>
            <a:off x="6400801" y="1371600"/>
            <a:ext cx="2743199" cy="660473"/>
            <a:chOff x="6400801" y="1415977"/>
            <a:chExt cx="2743199" cy="660473"/>
          </a:xfrm>
        </p:grpSpPr>
        <p:sp>
          <p:nvSpPr>
            <p:cNvPr id="18" name="Rectangle 3"/>
            <p:cNvSpPr txBox="1">
              <a:spLocks noChangeArrowheads="1"/>
            </p:cNvSpPr>
            <p:nvPr/>
          </p:nvSpPr>
          <p:spPr bwMode="auto">
            <a:xfrm>
              <a:off x="6879663" y="1415977"/>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Mature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2540" name="Rectangle 12"/>
            <p:cNvSpPr>
              <a:spLocks noChangeArrowheads="1"/>
            </p:cNvSpPr>
            <p:nvPr/>
          </p:nvSpPr>
          <p:spPr bwMode="auto">
            <a:xfrm>
              <a:off x="6437312" y="1423988"/>
              <a:ext cx="373063" cy="176212"/>
            </a:xfrm>
            <a:prstGeom prst="rect">
              <a:avLst/>
            </a:prstGeom>
            <a:noFill/>
            <a:ln w="1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4" name="Rectangle 3"/>
            <p:cNvSpPr txBox="1">
              <a:spLocks noChangeArrowheads="1"/>
            </p:cNvSpPr>
            <p:nvPr/>
          </p:nvSpPr>
          <p:spPr bwMode="auto">
            <a:xfrm>
              <a:off x="6400801" y="1616002"/>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85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65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4" name="Group 1277"/>
          <p:cNvGrpSpPr/>
          <p:nvPr/>
        </p:nvGrpSpPr>
        <p:grpSpPr>
          <a:xfrm>
            <a:off x="6400801" y="2085975"/>
            <a:ext cx="2743199" cy="717623"/>
            <a:chOff x="6400801" y="2187502"/>
            <a:chExt cx="2743199" cy="717623"/>
          </a:xfrm>
        </p:grpSpPr>
        <p:sp>
          <p:nvSpPr>
            <p:cNvPr id="22542" name="Rectangle 14"/>
            <p:cNvSpPr>
              <a:spLocks noChangeArrowheads="1"/>
            </p:cNvSpPr>
            <p:nvPr/>
          </p:nvSpPr>
          <p:spPr bwMode="auto">
            <a:xfrm>
              <a:off x="6446837" y="2214563"/>
              <a:ext cx="392113" cy="196850"/>
            </a:xfrm>
            <a:prstGeom prst="rect">
              <a:avLst/>
            </a:prstGeom>
            <a:noFill/>
            <a:ln w="15">
              <a:solidFill>
                <a:srgbClr val="55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5" name="Rectangle 3"/>
            <p:cNvSpPr txBox="1">
              <a:spLocks noChangeArrowheads="1"/>
            </p:cNvSpPr>
            <p:nvPr/>
          </p:nvSpPr>
          <p:spPr bwMode="auto">
            <a:xfrm>
              <a:off x="6965388" y="2187502"/>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Young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276" name="Rectangle 3"/>
            <p:cNvSpPr txBox="1">
              <a:spLocks noChangeArrowheads="1"/>
            </p:cNvSpPr>
            <p:nvPr/>
          </p:nvSpPr>
          <p:spPr bwMode="auto">
            <a:xfrm>
              <a:off x="6400801" y="2444677"/>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19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62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pic>
        <p:nvPicPr>
          <p:cNvPr id="23785" name="Picture 1257"/>
          <p:cNvPicPr>
            <a:picLocks noChangeAspect="1" noChangeArrowheads="1"/>
          </p:cNvPicPr>
          <p:nvPr/>
        </p:nvPicPr>
        <p:blipFill>
          <a:blip r:embed="rId3" cstate="print"/>
          <a:srcRect l="35070" t="23529" r="21462" b="8567"/>
          <a:stretch>
            <a:fillRect/>
          </a:stretch>
        </p:blipFill>
        <p:spPr bwMode="auto">
          <a:xfrm>
            <a:off x="628650" y="995623"/>
            <a:ext cx="5324475" cy="5057775"/>
          </a:xfrm>
          <a:prstGeom prst="rect">
            <a:avLst/>
          </a:prstGeom>
          <a:noFill/>
          <a:ln w="9525">
            <a:solidFill>
              <a:schemeClr val="bg2"/>
            </a:solidFill>
            <a:miter lim="800000"/>
            <a:headEnd/>
            <a:tailEnd/>
          </a:ln>
        </p:spPr>
      </p:pic>
      <p:pic>
        <p:nvPicPr>
          <p:cNvPr id="23787" name="Picture 1259"/>
          <p:cNvPicPr>
            <a:picLocks noChangeAspect="1" noChangeArrowheads="1"/>
          </p:cNvPicPr>
          <p:nvPr/>
        </p:nvPicPr>
        <p:blipFill>
          <a:blip r:embed="rId4" cstate="print"/>
          <a:srcRect l="35003" t="23589" r="21495" b="8334"/>
          <a:stretch>
            <a:fillRect/>
          </a:stretch>
        </p:blipFill>
        <p:spPr bwMode="auto">
          <a:xfrm>
            <a:off x="628650" y="1005148"/>
            <a:ext cx="5314950" cy="5057775"/>
          </a:xfrm>
          <a:prstGeom prst="rect">
            <a:avLst/>
          </a:prstGeom>
          <a:noFill/>
          <a:ln w="9525">
            <a:solidFill>
              <a:schemeClr val="bg2"/>
            </a:solidFill>
            <a:miter lim="800000"/>
            <a:headEnd/>
            <a:tailEnd/>
          </a:ln>
        </p:spPr>
      </p:pic>
      <p:sp>
        <p:nvSpPr>
          <p:cNvPr id="1279" name="Rectangle 1278"/>
          <p:cNvSpPr/>
          <p:nvPr/>
        </p:nvSpPr>
        <p:spPr bwMode="auto">
          <a:xfrm>
            <a:off x="6332238" y="1252798"/>
            <a:ext cx="2611737" cy="3090601"/>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grpSp>
        <p:nvGrpSpPr>
          <p:cNvPr id="5" name="Group 1279"/>
          <p:cNvGrpSpPr/>
          <p:nvPr/>
        </p:nvGrpSpPr>
        <p:grpSpPr>
          <a:xfrm>
            <a:off x="6486524" y="2971800"/>
            <a:ext cx="1819276" cy="1143000"/>
            <a:chOff x="2895600" y="1404677"/>
            <a:chExt cx="1524000" cy="914400"/>
          </a:xfrm>
        </p:grpSpPr>
        <p:grpSp>
          <p:nvGrpSpPr>
            <p:cNvPr id="7" name="Group 26"/>
            <p:cNvGrpSpPr/>
            <p:nvPr/>
          </p:nvGrpSpPr>
          <p:grpSpPr>
            <a:xfrm>
              <a:off x="2971800" y="1676400"/>
              <a:ext cx="1447800" cy="609600"/>
              <a:chOff x="2971800" y="1676400"/>
              <a:chExt cx="1447800" cy="609600"/>
            </a:xfrm>
          </p:grpSpPr>
          <p:pic>
            <p:nvPicPr>
              <p:cNvPr id="1284" name="Picture 12"/>
              <p:cNvPicPr>
                <a:picLocks noChangeAspect="1" noChangeArrowheads="1"/>
              </p:cNvPicPr>
              <p:nvPr/>
            </p:nvPicPr>
            <p:blipFill>
              <a:blip r:embed="rId5" cstate="print"/>
              <a:srcRect l="48889" t="56380" r="48773" b="36328"/>
              <a:stretch>
                <a:fillRect/>
              </a:stretch>
            </p:blipFill>
            <p:spPr bwMode="auto">
              <a:xfrm>
                <a:off x="2971800" y="1752600"/>
                <a:ext cx="281285" cy="533400"/>
              </a:xfrm>
              <a:prstGeom prst="rect">
                <a:avLst/>
              </a:prstGeom>
              <a:noFill/>
              <a:ln w="9525">
                <a:noFill/>
                <a:miter lim="800000"/>
                <a:headEnd/>
                <a:tailEnd/>
              </a:ln>
            </p:spPr>
          </p:pic>
          <p:sp>
            <p:nvSpPr>
              <p:cNvPr id="1285" name="TextBox 1284"/>
              <p:cNvSpPr txBox="1"/>
              <p:nvPr/>
            </p:nvSpPr>
            <p:spPr>
              <a:xfrm>
                <a:off x="3200400" y="1676400"/>
                <a:ext cx="1143000" cy="196977"/>
              </a:xfrm>
              <a:prstGeom prst="rect">
                <a:avLst/>
              </a:prstGeom>
              <a:noFill/>
            </p:spPr>
            <p:txBody>
              <a:bodyPr wrap="square" rtlCol="0">
                <a:spAutoFit/>
              </a:bodyPr>
              <a:lstStyle/>
              <a:p>
                <a:pPr algn="l"/>
                <a:r>
                  <a:rPr lang="en-US" sz="1000" b="1" dirty="0">
                    <a:latin typeface="+mj-lt"/>
                    <a:cs typeface="Calibri" panose="020F0502020204030204" pitchFamily="34" charset="0"/>
                  </a:rPr>
                  <a:t>High:40m</a:t>
                </a:r>
              </a:p>
            </p:txBody>
          </p:sp>
          <p:sp>
            <p:nvSpPr>
              <p:cNvPr id="1286" name="TextBox 1285"/>
              <p:cNvSpPr txBox="1"/>
              <p:nvPr/>
            </p:nvSpPr>
            <p:spPr>
              <a:xfrm>
                <a:off x="3276600" y="2057400"/>
                <a:ext cx="1143000" cy="196977"/>
              </a:xfrm>
              <a:prstGeom prst="rect">
                <a:avLst/>
              </a:prstGeom>
              <a:noFill/>
            </p:spPr>
            <p:txBody>
              <a:bodyPr wrap="square" rtlCol="0">
                <a:spAutoFit/>
              </a:bodyPr>
              <a:lstStyle/>
              <a:p>
                <a:pPr algn="l"/>
                <a:r>
                  <a:rPr lang="en-US" sz="1000" b="1" dirty="0">
                    <a:latin typeface="+mj-lt"/>
                    <a:cs typeface="Calibri" panose="020F0502020204030204" pitchFamily="34" charset="0"/>
                  </a:rPr>
                  <a:t>Low: 0m </a:t>
                </a:r>
              </a:p>
            </p:txBody>
          </p:sp>
        </p:grpSp>
        <p:sp>
          <p:nvSpPr>
            <p:cNvPr id="1282" name="TextBox 1281"/>
            <p:cNvSpPr txBox="1"/>
            <p:nvPr/>
          </p:nvSpPr>
          <p:spPr>
            <a:xfrm>
              <a:off x="2895600" y="1447800"/>
              <a:ext cx="1447800" cy="196977"/>
            </a:xfrm>
            <a:prstGeom prst="rect">
              <a:avLst/>
            </a:prstGeom>
            <a:noFill/>
          </p:spPr>
          <p:txBody>
            <a:bodyPr wrap="square" rtlCol="0">
              <a:spAutoFit/>
            </a:bodyPr>
            <a:lstStyle/>
            <a:p>
              <a:pPr algn="l"/>
              <a:r>
                <a:rPr lang="en-US" sz="1000" b="1" dirty="0">
                  <a:latin typeface="+mj-lt"/>
                  <a:cs typeface="Calibri" panose="020F0502020204030204" pitchFamily="34" charset="0"/>
                </a:rPr>
                <a:t>Canopy Height (m)</a:t>
              </a:r>
            </a:p>
          </p:txBody>
        </p:sp>
        <p:sp>
          <p:nvSpPr>
            <p:cNvPr id="1283" name="Rectangle 1282"/>
            <p:cNvSpPr/>
            <p:nvPr/>
          </p:nvSpPr>
          <p:spPr bwMode="auto">
            <a:xfrm>
              <a:off x="2962275" y="1404677"/>
              <a:ext cx="1219200" cy="914400"/>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grpSp>
      <p:sp>
        <p:nvSpPr>
          <p:cNvPr id="1294" name="Rectangle 3"/>
          <p:cNvSpPr txBox="1">
            <a:spLocks noChangeArrowheads="1"/>
          </p:cNvSpPr>
          <p:nvPr/>
        </p:nvSpPr>
        <p:spPr bwMode="auto">
          <a:xfrm>
            <a:off x="914400" y="6057900"/>
            <a:ext cx="5029200" cy="4451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lang="en-US" sz="1000" kern="0" dirty="0">
                <a:latin typeface="+mj-lt"/>
                <a:cs typeface="Calibri" panose="020F0502020204030204" pitchFamily="34" charset="0"/>
              </a:rPr>
              <a:t>Background image represents a subset (1150 acres) of </a:t>
            </a:r>
            <a:r>
              <a:rPr kumimoji="0" lang="en-US" sz="1000" b="0" i="0" u="none" strike="noStrike" kern="0" cap="none" spc="0" normalizeH="0" baseline="0" noProof="0" dirty="0">
                <a:ln>
                  <a:noFill/>
                </a:ln>
                <a:effectLst/>
                <a:uLnTx/>
                <a:uFillTx/>
                <a:latin typeface="+mj-lt"/>
                <a:cs typeface="Calibri" panose="020F0502020204030204" pitchFamily="34" charset="0"/>
              </a:rPr>
              <a:t>the</a:t>
            </a:r>
            <a:r>
              <a:rPr kumimoji="0" lang="en-US" sz="1000" b="0" i="0" u="none" strike="noStrike" kern="0" cap="none" spc="0" normalizeH="0" noProof="0" dirty="0">
                <a:ln>
                  <a:noFill/>
                </a:ln>
                <a:effectLst/>
                <a:uLnTx/>
                <a:uFillTx/>
                <a:latin typeface="+mj-lt"/>
                <a:cs typeface="Calibri" panose="020F0502020204030204" pitchFamily="34" charset="0"/>
              </a:rPr>
              <a:t> Sabine  National Forest, TX.   (NAIP 08, 1 meter resolution)</a:t>
            </a:r>
            <a:endParaRPr kumimoji="0" lang="en-US" sz="10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Tree>
    <p:extLst>
      <p:ext uri="{BB962C8B-B14F-4D97-AF65-F5344CB8AC3E}">
        <p14:creationId xmlns:p14="http://schemas.microsoft.com/office/powerpoint/2010/main" val="4032880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cs typeface="Calibri" panose="020F0502020204030204" pitchFamily="34" charset="0"/>
              </a:rPr>
              <a:t>First Order Derivatives</a:t>
            </a:r>
          </a:p>
        </p:txBody>
      </p:sp>
      <p:sp>
        <p:nvSpPr>
          <p:cNvPr id="8" name="Rectangle 7"/>
          <p:cNvSpPr/>
          <p:nvPr/>
        </p:nvSpPr>
        <p:spPr bwMode="auto">
          <a:xfrm>
            <a:off x="6332238" y="1252798"/>
            <a:ext cx="2611737" cy="1666875"/>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15" name="Rectangle 3"/>
          <p:cNvSpPr txBox="1">
            <a:spLocks noChangeArrowheads="1"/>
          </p:cNvSpPr>
          <p:nvPr/>
        </p:nvSpPr>
        <p:spPr bwMode="auto">
          <a:xfrm>
            <a:off x="7075766" y="914400"/>
            <a:ext cx="905848" cy="30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1400" b="0" i="0" u="none" strike="noStrike" kern="0" cap="none" spc="0" normalizeH="0" baseline="0" noProof="0" dirty="0">
                <a:ln>
                  <a:noFill/>
                </a:ln>
                <a:effectLst/>
                <a:uLnTx/>
                <a:uFillTx/>
                <a:latin typeface="+mj-lt"/>
                <a:cs typeface="Calibri" panose="020F0502020204030204" pitchFamily="34" charset="0"/>
              </a:rPr>
              <a:t>Legend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nvGrpSpPr>
          <p:cNvPr id="3" name="Group 1276"/>
          <p:cNvGrpSpPr/>
          <p:nvPr/>
        </p:nvGrpSpPr>
        <p:grpSpPr>
          <a:xfrm>
            <a:off x="6400801" y="1371600"/>
            <a:ext cx="2743199" cy="660473"/>
            <a:chOff x="6400801" y="1415977"/>
            <a:chExt cx="2743199" cy="660473"/>
          </a:xfrm>
        </p:grpSpPr>
        <p:sp>
          <p:nvSpPr>
            <p:cNvPr id="18" name="Rectangle 3"/>
            <p:cNvSpPr txBox="1">
              <a:spLocks noChangeArrowheads="1"/>
            </p:cNvSpPr>
            <p:nvPr/>
          </p:nvSpPr>
          <p:spPr bwMode="auto">
            <a:xfrm>
              <a:off x="6879663" y="1415977"/>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Mature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2540" name="Rectangle 12"/>
            <p:cNvSpPr>
              <a:spLocks noChangeArrowheads="1"/>
            </p:cNvSpPr>
            <p:nvPr/>
          </p:nvSpPr>
          <p:spPr bwMode="auto">
            <a:xfrm>
              <a:off x="6437312" y="1423988"/>
              <a:ext cx="373063" cy="176212"/>
            </a:xfrm>
            <a:prstGeom prst="rect">
              <a:avLst/>
            </a:prstGeom>
            <a:noFill/>
            <a:ln w="1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4" name="Rectangle 3"/>
            <p:cNvSpPr txBox="1">
              <a:spLocks noChangeArrowheads="1"/>
            </p:cNvSpPr>
            <p:nvPr/>
          </p:nvSpPr>
          <p:spPr bwMode="auto">
            <a:xfrm>
              <a:off x="6400801" y="1616002"/>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85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65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4" name="Group 1277"/>
          <p:cNvGrpSpPr/>
          <p:nvPr/>
        </p:nvGrpSpPr>
        <p:grpSpPr>
          <a:xfrm>
            <a:off x="6400801" y="2085975"/>
            <a:ext cx="2743199" cy="717623"/>
            <a:chOff x="6400801" y="2187502"/>
            <a:chExt cx="2743199" cy="717623"/>
          </a:xfrm>
        </p:grpSpPr>
        <p:sp>
          <p:nvSpPr>
            <p:cNvPr id="22542" name="Rectangle 14"/>
            <p:cNvSpPr>
              <a:spLocks noChangeArrowheads="1"/>
            </p:cNvSpPr>
            <p:nvPr/>
          </p:nvSpPr>
          <p:spPr bwMode="auto">
            <a:xfrm>
              <a:off x="6446837" y="2214563"/>
              <a:ext cx="392113" cy="196850"/>
            </a:xfrm>
            <a:prstGeom prst="rect">
              <a:avLst/>
            </a:prstGeom>
            <a:noFill/>
            <a:ln w="15">
              <a:solidFill>
                <a:srgbClr val="55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5" name="Rectangle 3"/>
            <p:cNvSpPr txBox="1">
              <a:spLocks noChangeArrowheads="1"/>
            </p:cNvSpPr>
            <p:nvPr/>
          </p:nvSpPr>
          <p:spPr bwMode="auto">
            <a:xfrm>
              <a:off x="6965388" y="2187502"/>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Young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276" name="Rectangle 3"/>
            <p:cNvSpPr txBox="1">
              <a:spLocks noChangeArrowheads="1"/>
            </p:cNvSpPr>
            <p:nvPr/>
          </p:nvSpPr>
          <p:spPr bwMode="auto">
            <a:xfrm>
              <a:off x="6400801" y="2444677"/>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19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62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sp>
        <p:nvSpPr>
          <p:cNvPr id="1279" name="Rectangle 1278"/>
          <p:cNvSpPr/>
          <p:nvPr/>
        </p:nvSpPr>
        <p:spPr bwMode="auto">
          <a:xfrm>
            <a:off x="6332238" y="1252798"/>
            <a:ext cx="2611737" cy="3090601"/>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pic>
        <p:nvPicPr>
          <p:cNvPr id="23786" name="Picture 1258"/>
          <p:cNvPicPr>
            <a:picLocks noChangeAspect="1" noChangeArrowheads="1"/>
          </p:cNvPicPr>
          <p:nvPr/>
        </p:nvPicPr>
        <p:blipFill>
          <a:blip r:embed="rId3" cstate="print"/>
          <a:srcRect l="34940" t="23944" r="21537" b="8451"/>
          <a:stretch>
            <a:fillRect/>
          </a:stretch>
        </p:blipFill>
        <p:spPr bwMode="auto">
          <a:xfrm>
            <a:off x="619125" y="1014673"/>
            <a:ext cx="5324475" cy="5029200"/>
          </a:xfrm>
          <a:prstGeom prst="rect">
            <a:avLst/>
          </a:prstGeom>
          <a:noFill/>
          <a:ln w="9525">
            <a:solidFill>
              <a:schemeClr val="bg2"/>
            </a:solidFill>
            <a:miter lim="800000"/>
            <a:headEnd/>
            <a:tailEnd/>
          </a:ln>
        </p:spPr>
      </p:pic>
      <p:grpSp>
        <p:nvGrpSpPr>
          <p:cNvPr id="9" name="Group 1286"/>
          <p:cNvGrpSpPr/>
          <p:nvPr/>
        </p:nvGrpSpPr>
        <p:grpSpPr>
          <a:xfrm>
            <a:off x="6477000" y="2971800"/>
            <a:ext cx="1809750" cy="1295400"/>
            <a:chOff x="2895600" y="1404677"/>
            <a:chExt cx="1590989" cy="1036320"/>
          </a:xfrm>
        </p:grpSpPr>
        <p:grpSp>
          <p:nvGrpSpPr>
            <p:cNvPr id="10" name="Group 26"/>
            <p:cNvGrpSpPr/>
            <p:nvPr/>
          </p:nvGrpSpPr>
          <p:grpSpPr>
            <a:xfrm>
              <a:off x="2971800" y="1676400"/>
              <a:ext cx="1447800" cy="609600"/>
              <a:chOff x="2971800" y="1676400"/>
              <a:chExt cx="1447800" cy="609600"/>
            </a:xfrm>
          </p:grpSpPr>
          <p:pic>
            <p:nvPicPr>
              <p:cNvPr id="1291" name="Picture 12"/>
              <p:cNvPicPr>
                <a:picLocks noChangeAspect="1" noChangeArrowheads="1"/>
              </p:cNvPicPr>
              <p:nvPr/>
            </p:nvPicPr>
            <p:blipFill>
              <a:blip r:embed="rId4" cstate="print"/>
              <a:srcRect l="48889" t="56380" r="48773" b="36328"/>
              <a:stretch>
                <a:fillRect/>
              </a:stretch>
            </p:blipFill>
            <p:spPr bwMode="auto">
              <a:xfrm>
                <a:off x="2971800" y="1752600"/>
                <a:ext cx="281285" cy="533400"/>
              </a:xfrm>
              <a:prstGeom prst="rect">
                <a:avLst/>
              </a:prstGeom>
              <a:noFill/>
              <a:ln w="9525">
                <a:noFill/>
                <a:miter lim="800000"/>
                <a:headEnd/>
                <a:tailEnd/>
              </a:ln>
            </p:spPr>
          </p:pic>
          <p:sp>
            <p:nvSpPr>
              <p:cNvPr id="1292" name="TextBox 1291"/>
              <p:cNvSpPr txBox="1"/>
              <p:nvPr/>
            </p:nvSpPr>
            <p:spPr>
              <a:xfrm>
                <a:off x="3200400" y="1676400"/>
                <a:ext cx="1143000" cy="196977"/>
              </a:xfrm>
              <a:prstGeom prst="rect">
                <a:avLst/>
              </a:prstGeom>
              <a:noFill/>
            </p:spPr>
            <p:txBody>
              <a:bodyPr wrap="square" rtlCol="0">
                <a:spAutoFit/>
              </a:bodyPr>
              <a:lstStyle/>
              <a:p>
                <a:pPr algn="l"/>
                <a:r>
                  <a:rPr lang="en-US" sz="1000" b="1" dirty="0">
                    <a:latin typeface="+mj-lt"/>
                    <a:cs typeface="Calibri" panose="020F0502020204030204" pitchFamily="34" charset="0"/>
                  </a:rPr>
                  <a:t>High:100%</a:t>
                </a:r>
              </a:p>
            </p:txBody>
          </p:sp>
          <p:sp>
            <p:nvSpPr>
              <p:cNvPr id="1293" name="TextBox 1292"/>
              <p:cNvSpPr txBox="1"/>
              <p:nvPr/>
            </p:nvSpPr>
            <p:spPr>
              <a:xfrm>
                <a:off x="3276600" y="2075237"/>
                <a:ext cx="1143000" cy="196977"/>
              </a:xfrm>
              <a:prstGeom prst="rect">
                <a:avLst/>
              </a:prstGeom>
              <a:noFill/>
            </p:spPr>
            <p:txBody>
              <a:bodyPr wrap="square" rtlCol="0">
                <a:spAutoFit/>
              </a:bodyPr>
              <a:lstStyle/>
              <a:p>
                <a:pPr algn="l"/>
                <a:r>
                  <a:rPr lang="en-US" sz="1000" b="1" dirty="0">
                    <a:latin typeface="+mj-lt"/>
                    <a:cs typeface="Calibri" panose="020F0502020204030204" pitchFamily="34" charset="0"/>
                  </a:rPr>
                  <a:t>Low:0%</a:t>
                </a:r>
              </a:p>
            </p:txBody>
          </p:sp>
        </p:grpSp>
        <p:sp>
          <p:nvSpPr>
            <p:cNvPr id="1289" name="TextBox 1288"/>
            <p:cNvSpPr txBox="1"/>
            <p:nvPr/>
          </p:nvSpPr>
          <p:spPr>
            <a:xfrm>
              <a:off x="2895600" y="1447800"/>
              <a:ext cx="1219200" cy="196977"/>
            </a:xfrm>
            <a:prstGeom prst="rect">
              <a:avLst/>
            </a:prstGeom>
            <a:noFill/>
          </p:spPr>
          <p:txBody>
            <a:bodyPr wrap="square" rtlCol="0">
              <a:spAutoFit/>
            </a:bodyPr>
            <a:lstStyle/>
            <a:p>
              <a:pPr algn="l"/>
              <a:r>
                <a:rPr lang="en-US" sz="1000" b="1" dirty="0">
                  <a:latin typeface="+mj-lt"/>
                  <a:cs typeface="Calibri" panose="020F0502020204030204" pitchFamily="34" charset="0"/>
                </a:rPr>
                <a:t>% Canopy Cover</a:t>
              </a:r>
            </a:p>
          </p:txBody>
        </p:sp>
        <p:sp>
          <p:nvSpPr>
            <p:cNvPr id="1290" name="Rectangle 1289"/>
            <p:cNvSpPr/>
            <p:nvPr/>
          </p:nvSpPr>
          <p:spPr bwMode="auto">
            <a:xfrm>
              <a:off x="2952750" y="1404677"/>
              <a:ext cx="1533839" cy="1036320"/>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grpSp>
      <p:sp>
        <p:nvSpPr>
          <p:cNvPr id="1294" name="Rectangle 3"/>
          <p:cNvSpPr txBox="1">
            <a:spLocks noChangeArrowheads="1"/>
          </p:cNvSpPr>
          <p:nvPr/>
        </p:nvSpPr>
        <p:spPr bwMode="auto">
          <a:xfrm>
            <a:off x="914400" y="6057900"/>
            <a:ext cx="5029200" cy="4451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lang="en-US" sz="1000" kern="0" dirty="0">
                <a:latin typeface="+mj-lt"/>
                <a:cs typeface="Calibri" panose="020F0502020204030204" pitchFamily="34" charset="0"/>
              </a:rPr>
              <a:t>Background image represents a subset (1150 acres) of </a:t>
            </a:r>
            <a:r>
              <a:rPr kumimoji="0" lang="en-US" sz="1000" b="0" i="0" u="none" strike="noStrike" kern="0" cap="none" spc="0" normalizeH="0" baseline="0" noProof="0" dirty="0">
                <a:ln>
                  <a:noFill/>
                </a:ln>
                <a:effectLst/>
                <a:uLnTx/>
                <a:uFillTx/>
                <a:latin typeface="+mj-lt"/>
                <a:cs typeface="Calibri" panose="020F0502020204030204" pitchFamily="34" charset="0"/>
              </a:rPr>
              <a:t>the</a:t>
            </a:r>
            <a:r>
              <a:rPr kumimoji="0" lang="en-US" sz="1000" b="0" i="0" u="none" strike="noStrike" kern="0" cap="none" spc="0" normalizeH="0" noProof="0" dirty="0">
                <a:ln>
                  <a:noFill/>
                </a:ln>
                <a:effectLst/>
                <a:uLnTx/>
                <a:uFillTx/>
                <a:latin typeface="+mj-lt"/>
                <a:cs typeface="Calibri" panose="020F0502020204030204" pitchFamily="34" charset="0"/>
              </a:rPr>
              <a:t> Sabine  National Forest, TX.   (NAIP 08, 1 meter resolution)</a:t>
            </a:r>
            <a:endParaRPr kumimoji="0" lang="en-US" sz="10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295" name="Rectangle 3"/>
          <p:cNvSpPr txBox="1">
            <a:spLocks noChangeArrowheads="1"/>
          </p:cNvSpPr>
          <p:nvPr/>
        </p:nvSpPr>
        <p:spPr bwMode="auto">
          <a:xfrm>
            <a:off x="6286500" y="4419600"/>
            <a:ext cx="2524126" cy="115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buFont typeface="Wingdings" pitchFamily="2" charset="2"/>
              <a:buChar char="v"/>
            </a:pPr>
            <a:r>
              <a:rPr kumimoji="0" lang="en-US" sz="1400" b="0" i="0" u="none" strike="noStrike" kern="0" cap="none" spc="0" normalizeH="0" baseline="0" noProof="0" dirty="0">
                <a:ln>
                  <a:noFill/>
                </a:ln>
                <a:effectLst/>
                <a:uLnTx/>
                <a:uFillTx/>
                <a:latin typeface="+mj-lt"/>
                <a:cs typeface="Calibri" panose="020F0502020204030204" pitchFamily="34" charset="0"/>
              </a:rPr>
              <a:t>% Canopy</a:t>
            </a:r>
            <a:r>
              <a:rPr kumimoji="0" lang="en-US" sz="1400" b="0" i="0" u="none" strike="noStrike" kern="0" cap="none" spc="0" normalizeH="0" noProof="0" dirty="0">
                <a:ln>
                  <a:noFill/>
                </a:ln>
                <a:effectLst/>
                <a:uLnTx/>
                <a:uFillTx/>
                <a:latin typeface="+mj-lt"/>
                <a:cs typeface="Calibri" panose="020F0502020204030204" pitchFamily="34" charset="0"/>
              </a:rPr>
              <a:t> cover  model created from the Sabine NF lidar data. </a:t>
            </a:r>
            <a:endParaRPr kumimoji="0" lang="en-US" sz="14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Tree>
    <p:extLst>
      <p:ext uri="{BB962C8B-B14F-4D97-AF65-F5344CB8AC3E}">
        <p14:creationId xmlns:p14="http://schemas.microsoft.com/office/powerpoint/2010/main" val="1028218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Potential landing zones</a:t>
            </a:r>
          </a:p>
        </p:txBody>
      </p:sp>
      <p:pic>
        <p:nvPicPr>
          <p:cNvPr id="4" name="Content Placeholder 3"/>
          <p:cNvPicPr>
            <a:picLocks noGrp="1" noChangeAspect="1"/>
          </p:cNvPicPr>
          <p:nvPr>
            <p:ph idx="1"/>
          </p:nvPr>
        </p:nvPicPr>
        <p:blipFill>
          <a:blip r:embed="rId3"/>
          <a:stretch>
            <a:fillRect/>
          </a:stretch>
        </p:blipFill>
        <p:spPr>
          <a:xfrm>
            <a:off x="1364648" y="1447800"/>
            <a:ext cx="6414704" cy="5029200"/>
          </a:xfrm>
          <a:prstGeom prst="rect">
            <a:avLst/>
          </a:prstGeom>
        </p:spPr>
      </p:pic>
    </p:spTree>
    <p:extLst>
      <p:ext uri="{BB962C8B-B14F-4D97-AF65-F5344CB8AC3E}">
        <p14:creationId xmlns:p14="http://schemas.microsoft.com/office/powerpoint/2010/main" val="27771629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cs typeface="Calibri" panose="020F0502020204030204" pitchFamily="34" charset="0"/>
              </a:rPr>
              <a:t>Tree crown identification and delineation</a:t>
            </a:r>
          </a:p>
        </p:txBody>
      </p:sp>
      <p:sp>
        <p:nvSpPr>
          <p:cNvPr id="3" name="Content Placeholder 2"/>
          <p:cNvSpPr>
            <a:spLocks noGrp="1"/>
          </p:cNvSpPr>
          <p:nvPr>
            <p:ph idx="1"/>
          </p:nvPr>
        </p:nvSpPr>
        <p:spPr/>
        <p:txBody>
          <a:bodyPr/>
          <a:lstStyle/>
          <a:p>
            <a:endParaRPr lang="en-US">
              <a:latin typeface="+mj-lt"/>
            </a:endParaRPr>
          </a:p>
        </p:txBody>
      </p:sp>
      <p:pic>
        <p:nvPicPr>
          <p:cNvPr id="4" name="Picture 3"/>
          <p:cNvPicPr>
            <a:picLocks noChangeAspect="1"/>
          </p:cNvPicPr>
          <p:nvPr/>
        </p:nvPicPr>
        <p:blipFill>
          <a:blip r:embed="rId3"/>
          <a:stretch>
            <a:fillRect/>
          </a:stretch>
        </p:blipFill>
        <p:spPr>
          <a:xfrm>
            <a:off x="514350" y="1511011"/>
            <a:ext cx="8115300" cy="5000625"/>
          </a:xfrm>
          <a:prstGeom prst="rect">
            <a:avLst/>
          </a:prstGeom>
        </p:spPr>
      </p:pic>
    </p:spTree>
    <p:extLst>
      <p:ext uri="{BB962C8B-B14F-4D97-AF65-F5344CB8AC3E}">
        <p14:creationId xmlns:p14="http://schemas.microsoft.com/office/powerpoint/2010/main" val="12042303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5486400" y="2219325"/>
            <a:ext cx="3619500" cy="4333875"/>
          </a:xfrm>
          <a:prstGeom prst="roundRect">
            <a:avLst/>
          </a:prstGeom>
          <a:solidFill>
            <a:schemeClr val="bg2">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19" name="Rounded Rectangle 18"/>
          <p:cNvSpPr/>
          <p:nvPr/>
        </p:nvSpPr>
        <p:spPr bwMode="auto">
          <a:xfrm>
            <a:off x="2286000" y="2914650"/>
            <a:ext cx="3086100" cy="3638550"/>
          </a:xfrm>
          <a:prstGeom prst="roundRect">
            <a:avLst/>
          </a:prstGeom>
          <a:solidFill>
            <a:schemeClr val="bg2">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17" name="Rounded Rectangle 16"/>
          <p:cNvSpPr/>
          <p:nvPr/>
        </p:nvSpPr>
        <p:spPr bwMode="auto">
          <a:xfrm>
            <a:off x="342900" y="2535325"/>
            <a:ext cx="1828800" cy="4017875"/>
          </a:xfrm>
          <a:prstGeom prst="roundRect">
            <a:avLst/>
          </a:prstGeom>
          <a:solidFill>
            <a:schemeClr val="bg2">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4099" name="Rectangle 2"/>
          <p:cNvSpPr>
            <a:spLocks noGrp="1" noChangeArrowheads="1"/>
          </p:cNvSpPr>
          <p:nvPr>
            <p:ph type="title"/>
          </p:nvPr>
        </p:nvSpPr>
        <p:spPr/>
        <p:txBody>
          <a:bodyPr>
            <a:normAutofit/>
          </a:bodyPr>
          <a:lstStyle/>
          <a:p>
            <a:r>
              <a:rPr lang="en-US" dirty="0">
                <a:cs typeface="Calibri" panose="020F0502020204030204" pitchFamily="34" charset="0"/>
              </a:rPr>
              <a:t>High Pulse Density (</a:t>
            </a:r>
            <a:r>
              <a:rPr lang="en-US" b="1" dirty="0">
                <a:cs typeface="Calibri" panose="020F0502020204030204" pitchFamily="34" charset="0"/>
              </a:rPr>
              <a:t>≥</a:t>
            </a:r>
            <a:r>
              <a:rPr lang="en-US" dirty="0">
                <a:cs typeface="Calibri" panose="020F0502020204030204" pitchFamily="34" charset="0"/>
              </a:rPr>
              <a:t> 8 Pulses/m</a:t>
            </a:r>
            <a:r>
              <a:rPr lang="en-US" baseline="30000" dirty="0">
                <a:cs typeface="Calibri" panose="020F0502020204030204" pitchFamily="34" charset="0"/>
              </a:rPr>
              <a:t>2</a:t>
            </a:r>
            <a:r>
              <a:rPr lang="en-US" dirty="0">
                <a:cs typeface="Calibri" panose="020F0502020204030204" pitchFamily="34" charset="0"/>
              </a:rPr>
              <a:t>)</a:t>
            </a:r>
          </a:p>
        </p:txBody>
      </p:sp>
      <p:sp>
        <p:nvSpPr>
          <p:cNvPr id="4100" name="Rectangle 3"/>
          <p:cNvSpPr>
            <a:spLocks noGrp="1" noChangeArrowheads="1"/>
          </p:cNvSpPr>
          <p:nvPr>
            <p:ph idx="1"/>
          </p:nvPr>
        </p:nvSpPr>
        <p:spPr/>
        <p:txBody>
          <a:bodyPr>
            <a:normAutofit/>
          </a:bodyPr>
          <a:lstStyle/>
          <a:p>
            <a:pPr lvl="1">
              <a:buFont typeface="Wingdings" pitchFamily="2" charset="2"/>
              <a:buChar char="v"/>
            </a:pPr>
            <a:r>
              <a:rPr lang="en-US" sz="1600" dirty="0">
                <a:latin typeface="+mj-lt"/>
                <a:cs typeface="Calibri" panose="020F0502020204030204" pitchFamily="34" charset="0"/>
              </a:rPr>
              <a:t>Includes all capabilities of Low and Mod. Pulse density data</a:t>
            </a:r>
          </a:p>
          <a:p>
            <a:pPr lvl="1">
              <a:buFont typeface="Wingdings" pitchFamily="2" charset="2"/>
              <a:buChar char="v"/>
            </a:pPr>
            <a:r>
              <a:rPr lang="en-US" sz="1600" dirty="0">
                <a:latin typeface="+mj-lt"/>
                <a:cs typeface="Calibri" panose="020F0502020204030204" pitchFamily="34" charset="0"/>
              </a:rPr>
              <a:t>Possible to model Forest Inventory parameters: </a:t>
            </a:r>
            <a:r>
              <a:rPr lang="en-US" sz="1400" dirty="0">
                <a:latin typeface="+mj-lt"/>
                <a:cs typeface="Calibri" panose="020F0502020204030204" pitchFamily="34" charset="0"/>
              </a:rPr>
              <a:t>Dominant height, basal area, stem volume, biomass, canopy fuel variables, stem density</a:t>
            </a:r>
          </a:p>
          <a:p>
            <a:pPr lvl="2">
              <a:buFont typeface="Wingdings" pitchFamily="2" charset="2"/>
              <a:buChar char="v"/>
            </a:pPr>
            <a:r>
              <a:rPr lang="en-US" sz="1200" dirty="0">
                <a:latin typeface="+mj-lt"/>
                <a:cs typeface="Calibri" panose="020F0502020204030204" pitchFamily="34" charset="0"/>
              </a:rPr>
              <a:t>Expensive:  lidar data, Accurate field data, complex analysis</a:t>
            </a:r>
            <a:endParaRPr lang="en-US" sz="1600" dirty="0">
              <a:latin typeface="+mj-lt"/>
              <a:cs typeface="Calibri" panose="020F0502020204030204" pitchFamily="34" charset="0"/>
            </a:endParaRPr>
          </a:p>
          <a:p>
            <a:endParaRPr lang="en-US" dirty="0">
              <a:latin typeface="+mj-lt"/>
              <a:cs typeface="Calibri" panose="020F0502020204030204" pitchFamily="34" charset="0"/>
            </a:endParaRPr>
          </a:p>
          <a:p>
            <a:pPr eaLnBrk="1" hangingPunct="1">
              <a:buNone/>
            </a:pPr>
            <a:endParaRPr lang="en-US" dirty="0">
              <a:latin typeface="+mj-lt"/>
              <a:cs typeface="Calibri" panose="020F0502020204030204" pitchFamily="34" charset="0"/>
            </a:endParaRPr>
          </a:p>
        </p:txBody>
      </p:sp>
      <p:pic>
        <p:nvPicPr>
          <p:cNvPr id="5" name="Picture 2"/>
          <p:cNvPicPr>
            <a:picLocks noChangeAspect="1" noChangeArrowheads="1"/>
          </p:cNvPicPr>
          <p:nvPr/>
        </p:nvPicPr>
        <p:blipFill>
          <a:blip r:embed="rId3" cstate="print">
            <a:clrChange>
              <a:clrFrom>
                <a:srgbClr val="000000"/>
              </a:clrFrom>
              <a:clrTo>
                <a:srgbClr val="000000">
                  <a:alpha val="0"/>
                </a:srgbClr>
              </a:clrTo>
            </a:clrChange>
          </a:blip>
          <a:srcRect l="33837" t="19556" r="26820" b="19111"/>
          <a:stretch>
            <a:fillRect/>
          </a:stretch>
        </p:blipFill>
        <p:spPr bwMode="auto">
          <a:xfrm flipH="1">
            <a:off x="310897" y="2619376"/>
            <a:ext cx="1879853" cy="183165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685092" y="4676776"/>
            <a:ext cx="1131269" cy="1504950"/>
          </a:xfrm>
          <a:prstGeom prst="roundRect">
            <a:avLst>
              <a:gd name="adj" fmla="val 8594"/>
            </a:avLst>
          </a:prstGeom>
          <a:solidFill>
            <a:srgbClr val="FFFFFF">
              <a:shade val="85000"/>
            </a:srgbClr>
          </a:solidFill>
          <a:ln>
            <a:solidFill>
              <a:schemeClr val="tx1"/>
            </a:solidFill>
          </a:ln>
          <a:effectLst/>
        </p:spPr>
      </p:pic>
      <p:pic>
        <p:nvPicPr>
          <p:cNvPr id="8" name="Picture 4"/>
          <p:cNvPicPr>
            <a:picLocks noChangeAspect="1" noChangeArrowheads="1"/>
          </p:cNvPicPr>
          <p:nvPr/>
        </p:nvPicPr>
        <p:blipFill>
          <a:blip r:embed="rId5" cstate="print"/>
          <a:srcRect l="34952" t="62880" r="33044" b="8444"/>
          <a:stretch>
            <a:fillRect/>
          </a:stretch>
        </p:blipFill>
        <p:spPr bwMode="auto">
          <a:xfrm>
            <a:off x="2400300" y="3875001"/>
            <a:ext cx="2857500" cy="1600200"/>
          </a:xfrm>
          <a:prstGeom prst="rect">
            <a:avLst/>
          </a:prstGeom>
          <a:noFill/>
          <a:ln w="9525">
            <a:noFill/>
            <a:miter lim="800000"/>
            <a:headEnd/>
            <a:tailEnd/>
          </a:ln>
          <a:effectLst/>
          <a:scene3d>
            <a:camera prst="orthographicFront"/>
            <a:lightRig rig="threePt" dir="t"/>
          </a:scene3d>
          <a:sp3d>
            <a:bevelT/>
          </a:sp3d>
        </p:spPr>
      </p:pic>
      <p:pic>
        <p:nvPicPr>
          <p:cNvPr id="9" name="Picture 1"/>
          <p:cNvPicPr>
            <a:picLocks noChangeAspect="1" noChangeArrowheads="1"/>
          </p:cNvPicPr>
          <p:nvPr/>
        </p:nvPicPr>
        <p:blipFill>
          <a:blip r:embed="rId6" cstate="print">
            <a:clrChange>
              <a:clrFrom>
                <a:srgbClr val="FEFFFF"/>
              </a:clrFrom>
              <a:clrTo>
                <a:srgbClr val="FEFFFF">
                  <a:alpha val="0"/>
                </a:srgbClr>
              </a:clrTo>
            </a:clrChange>
          </a:blip>
          <a:srcRect l="25556" t="29333" r="4444" b="23556"/>
          <a:stretch>
            <a:fillRect/>
          </a:stretch>
        </p:blipFill>
        <p:spPr bwMode="auto">
          <a:xfrm>
            <a:off x="5457826" y="2893926"/>
            <a:ext cx="3628370" cy="2743199"/>
          </a:xfrm>
          <a:prstGeom prst="rect">
            <a:avLst/>
          </a:prstGeom>
          <a:ln>
            <a:noFill/>
          </a:ln>
          <a:effectLst>
            <a:outerShdw blurRad="50800" dist="190500" dir="2700000" algn="tl" rotWithShape="0">
              <a:prstClr val="black">
                <a:alpha val="74000"/>
              </a:prstClr>
            </a:outerShdw>
          </a:effectLst>
        </p:spPr>
      </p:pic>
      <p:sp>
        <p:nvSpPr>
          <p:cNvPr id="11" name="Rectangle 3"/>
          <p:cNvSpPr txBox="1">
            <a:spLocks noChangeArrowheads="1"/>
          </p:cNvSpPr>
          <p:nvPr/>
        </p:nvSpPr>
        <p:spPr bwMode="auto">
          <a:xfrm>
            <a:off x="542925" y="4332200"/>
            <a:ext cx="1543050" cy="344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kumimoji="0" lang="en-US" sz="1200" b="1" i="0" u="none" strike="noStrike" kern="0" cap="none" spc="0" normalizeH="0" baseline="0" noProof="0" dirty="0">
                <a:ln>
                  <a:noFill/>
                </a:ln>
                <a:effectLst/>
                <a:uLnTx/>
                <a:uFillTx/>
                <a:latin typeface="+mj-lt"/>
                <a:cs typeface="Calibri" panose="020F0502020204030204" pitchFamily="34" charset="0"/>
              </a:rPr>
              <a:t>Lidar Plot </a:t>
            </a:r>
            <a:r>
              <a:rPr lang="en-US" sz="1200" b="1" u="none" kern="0" dirty="0">
                <a:latin typeface="+mj-lt"/>
                <a:cs typeface="Calibri" panose="020F0502020204030204" pitchFamily="34" charset="0"/>
              </a:rPr>
              <a:t>Metrics</a:t>
            </a:r>
            <a:endParaRPr kumimoji="0" lang="en-US" sz="1200" b="1" i="0" u="none" strike="noStrike" kern="0" cap="none" spc="0" normalizeH="0" baseline="0" noProof="0" dirty="0">
              <a:ln>
                <a:noFill/>
              </a:ln>
              <a:effectLst/>
              <a:uLnTx/>
              <a:uFillTx/>
              <a:latin typeface="+mj-lt"/>
              <a:cs typeface="Calibri" panose="020F0502020204030204" pitchFamily="34" charset="0"/>
            </a:endParaRPr>
          </a:p>
        </p:txBody>
      </p:sp>
      <p:sp>
        <p:nvSpPr>
          <p:cNvPr id="12" name="Rectangle 3"/>
          <p:cNvSpPr txBox="1">
            <a:spLocks noChangeArrowheads="1"/>
          </p:cNvSpPr>
          <p:nvPr/>
        </p:nvSpPr>
        <p:spPr bwMode="auto">
          <a:xfrm>
            <a:off x="352423" y="6208625"/>
            <a:ext cx="2266951" cy="344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kumimoji="0" lang="en-US" sz="1200" b="1" i="0" u="none" strike="noStrike" kern="0" cap="none" spc="0" normalizeH="0" baseline="0" noProof="0" dirty="0">
                <a:ln>
                  <a:noFill/>
                </a:ln>
                <a:effectLst/>
                <a:uLnTx/>
                <a:uFillTx/>
                <a:latin typeface="+mj-lt"/>
                <a:cs typeface="Calibri" panose="020F0502020204030204" pitchFamily="34" charset="0"/>
              </a:rPr>
              <a:t>Field</a:t>
            </a:r>
            <a:r>
              <a:rPr kumimoji="0" lang="en-US" sz="1200" b="1" i="0" u="none" strike="noStrike" kern="0" cap="none" spc="0" normalizeH="0" noProof="0" dirty="0">
                <a:ln>
                  <a:noFill/>
                </a:ln>
                <a:effectLst/>
                <a:uLnTx/>
                <a:uFillTx/>
                <a:latin typeface="+mj-lt"/>
                <a:cs typeface="Calibri" panose="020F0502020204030204" pitchFamily="34" charset="0"/>
              </a:rPr>
              <a:t> Plot Measurements</a:t>
            </a: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3" name="Rectangle 3"/>
          <p:cNvSpPr txBox="1">
            <a:spLocks noChangeArrowheads="1"/>
          </p:cNvSpPr>
          <p:nvPr/>
        </p:nvSpPr>
        <p:spPr bwMode="auto">
          <a:xfrm>
            <a:off x="2514600" y="5589501"/>
            <a:ext cx="2495551" cy="1116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buClr>
                <a:schemeClr val="bg2">
                  <a:lumMod val="50000"/>
                </a:schemeClr>
              </a:buClr>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Build a statistical</a:t>
            </a:r>
            <a:r>
              <a:rPr kumimoji="0" lang="en-US" sz="1400" b="0" i="0" u="none" strike="noStrike" kern="0" cap="none" spc="0" normalizeH="0" noProof="0" dirty="0">
                <a:ln>
                  <a:noFill/>
                </a:ln>
                <a:effectLst/>
                <a:uLnTx/>
                <a:uFillTx/>
                <a:latin typeface="+mj-lt"/>
                <a:cs typeface="Calibri" panose="020F0502020204030204" pitchFamily="34" charset="0"/>
              </a:rPr>
              <a:t> relationship between the lidar plot metrics and field plots measurements.</a:t>
            </a: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4" name="Rectangle 3"/>
          <p:cNvSpPr txBox="1">
            <a:spLocks noChangeArrowheads="1"/>
          </p:cNvSpPr>
          <p:nvPr/>
        </p:nvSpPr>
        <p:spPr bwMode="auto">
          <a:xfrm>
            <a:off x="5829300" y="5637126"/>
            <a:ext cx="2990849" cy="12208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buClr>
                <a:schemeClr val="bg2">
                  <a:lumMod val="50000"/>
                </a:schemeClr>
              </a:buClr>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Use</a:t>
            </a:r>
            <a:r>
              <a:rPr kumimoji="0" lang="en-US" sz="1400" b="0" i="0" u="none" strike="noStrike" kern="0" cap="none" spc="0" normalizeH="0" noProof="0" dirty="0">
                <a:ln>
                  <a:noFill/>
                </a:ln>
                <a:effectLst/>
                <a:uLnTx/>
                <a:uFillTx/>
                <a:latin typeface="+mj-lt"/>
                <a:cs typeface="Calibri" panose="020F0502020204030204" pitchFamily="34" charset="0"/>
              </a:rPr>
              <a:t> the statistical relationship</a:t>
            </a:r>
            <a:r>
              <a:rPr lang="en-US" sz="1400" kern="0" dirty="0">
                <a:latin typeface="+mj-lt"/>
                <a:cs typeface="Calibri" panose="020F0502020204030204" pitchFamily="34" charset="0"/>
              </a:rPr>
              <a:t> </a:t>
            </a:r>
            <a:r>
              <a:rPr lang="en-US" sz="1400" u="none" kern="0" dirty="0">
                <a:latin typeface="+mj-lt"/>
                <a:cs typeface="Calibri" panose="020F0502020204030204" pitchFamily="34" charset="0"/>
              </a:rPr>
              <a:t>to predict Forestry Inventory parameters across the entire lidar acquisition.</a:t>
            </a:r>
            <a:endParaRPr kumimoji="0" lang="en-US" sz="1400" b="0" i="0" u="none" strike="noStrike" kern="0" cap="none" spc="0" normalizeH="0" baseline="0" noProof="0" dirty="0">
              <a:ln>
                <a:noFill/>
              </a:ln>
              <a:effectLst/>
              <a:uLnTx/>
              <a:uFillTx/>
              <a:latin typeface="+mj-lt"/>
              <a:cs typeface="Calibri" panose="020F0502020204030204" pitchFamily="34" charset="0"/>
            </a:endParaRPr>
          </a:p>
        </p:txBody>
      </p:sp>
      <p:sp>
        <p:nvSpPr>
          <p:cNvPr id="18" name="Rectangle 3"/>
          <p:cNvSpPr txBox="1">
            <a:spLocks noChangeArrowheads="1"/>
          </p:cNvSpPr>
          <p:nvPr/>
        </p:nvSpPr>
        <p:spPr bwMode="auto">
          <a:xfrm>
            <a:off x="604837" y="2533402"/>
            <a:ext cx="1609725" cy="39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kumimoji="0" lang="en-US" sz="1400" b="1" i="0" u="none" strike="noStrike" kern="0" cap="none" spc="0" normalizeH="0" baseline="0" noProof="0" dirty="0">
                <a:ln>
                  <a:noFill/>
                </a:ln>
                <a:effectLst/>
                <a:uLnTx/>
                <a:uFillTx/>
                <a:latin typeface="+mj-lt"/>
                <a:cs typeface="Calibri" panose="020F0502020204030204" pitchFamily="34" charset="0"/>
              </a:rPr>
              <a:t>Collect</a:t>
            </a:r>
            <a:r>
              <a:rPr kumimoji="0" lang="en-US" sz="1400" b="1" i="0" u="none" strike="noStrike" kern="0" cap="none" spc="0" normalizeH="0" noProof="0" dirty="0">
                <a:ln>
                  <a:noFill/>
                </a:ln>
                <a:effectLst/>
                <a:uLnTx/>
                <a:uFillTx/>
                <a:latin typeface="+mj-lt"/>
                <a:cs typeface="Calibri" panose="020F0502020204030204" pitchFamily="34" charset="0"/>
              </a:rPr>
              <a:t> Data</a:t>
            </a:r>
            <a:endParaRPr kumimoji="0" lang="en-US" sz="1400" b="1"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0" name="Rectangle 3"/>
          <p:cNvSpPr txBox="1">
            <a:spLocks noChangeArrowheads="1"/>
          </p:cNvSpPr>
          <p:nvPr/>
        </p:nvSpPr>
        <p:spPr bwMode="auto">
          <a:xfrm>
            <a:off x="2863976" y="2904931"/>
            <a:ext cx="2676526" cy="52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kumimoji="0" lang="en-US" sz="1400" b="1" i="0" u="none" strike="noStrike" kern="0" cap="none" spc="0" normalizeH="0" baseline="0" noProof="0" dirty="0">
                <a:ln>
                  <a:noFill/>
                </a:ln>
                <a:effectLst/>
                <a:uLnTx/>
                <a:uFillTx/>
                <a:latin typeface="+mj-lt"/>
                <a:cs typeface="Calibri" panose="020F0502020204030204" pitchFamily="34" charset="0"/>
              </a:rPr>
              <a:t>Explore Relationship</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2" name="Striped Right Arrow 21"/>
          <p:cNvSpPr/>
          <p:nvPr/>
        </p:nvSpPr>
        <p:spPr bwMode="auto">
          <a:xfrm>
            <a:off x="2152650" y="4000500"/>
            <a:ext cx="247650" cy="238125"/>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23" name="Rectangle 3"/>
          <p:cNvSpPr txBox="1">
            <a:spLocks noChangeArrowheads="1"/>
          </p:cNvSpPr>
          <p:nvPr/>
        </p:nvSpPr>
        <p:spPr bwMode="auto">
          <a:xfrm>
            <a:off x="6324600" y="2264241"/>
            <a:ext cx="3238502" cy="39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kumimoji="0" lang="en-US" sz="1400" b="1" i="0" u="none" strike="noStrike" kern="0" cap="none" spc="0" normalizeH="0" baseline="0" noProof="0" dirty="0">
                <a:ln>
                  <a:noFill/>
                </a:ln>
                <a:effectLst/>
                <a:uLnTx/>
                <a:uFillTx/>
                <a:latin typeface="+mj-lt"/>
                <a:cs typeface="Calibri" panose="020F0502020204030204" pitchFamily="34" charset="0"/>
              </a:rPr>
              <a:t>Build Inventory</a:t>
            </a:r>
            <a:r>
              <a:rPr kumimoji="0" lang="en-US" sz="1400" b="1" i="0" u="none" strike="noStrike" kern="0" cap="none" spc="0" normalizeH="0" noProof="0" dirty="0">
                <a:ln>
                  <a:noFill/>
                </a:ln>
                <a:effectLst/>
                <a:uLnTx/>
                <a:uFillTx/>
                <a:latin typeface="+mj-lt"/>
                <a:cs typeface="Calibri" panose="020F0502020204030204" pitchFamily="34" charset="0"/>
              </a:rPr>
              <a:t> Models</a:t>
            </a: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4" name="Striped Right Arrow 23"/>
          <p:cNvSpPr/>
          <p:nvPr/>
        </p:nvSpPr>
        <p:spPr bwMode="auto">
          <a:xfrm>
            <a:off x="5314950" y="4114800"/>
            <a:ext cx="285750" cy="266700"/>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grpSp>
        <p:nvGrpSpPr>
          <p:cNvPr id="3" name="Group 2"/>
          <p:cNvGrpSpPr/>
          <p:nvPr/>
        </p:nvGrpSpPr>
        <p:grpSpPr>
          <a:xfrm>
            <a:off x="6993963" y="2661978"/>
            <a:ext cx="1464237" cy="995622"/>
            <a:chOff x="7193988" y="2585778"/>
            <a:chExt cx="1464237" cy="995622"/>
          </a:xfrm>
        </p:grpSpPr>
        <p:sp>
          <p:nvSpPr>
            <p:cNvPr id="28" name="Rectangle 3"/>
            <p:cNvSpPr txBox="1">
              <a:spLocks noChangeArrowheads="1"/>
            </p:cNvSpPr>
            <p:nvPr/>
          </p:nvSpPr>
          <p:spPr bwMode="auto">
            <a:xfrm>
              <a:off x="7504391" y="2585778"/>
              <a:ext cx="763309" cy="205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1000" b="0" i="0" u="none" strike="noStrike" kern="0" cap="none" spc="0" normalizeH="0" baseline="0" noProof="0" dirty="0">
                  <a:ln>
                    <a:noFill/>
                  </a:ln>
                  <a:effectLst/>
                  <a:uLnTx/>
                  <a:uFillTx/>
                  <a:latin typeface="+mj-lt"/>
                </a:rPr>
                <a:t>Legend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endParaRPr>
            </a:p>
          </p:txBody>
        </p:sp>
        <p:sp>
          <p:nvSpPr>
            <p:cNvPr id="26" name="Rectangle 25"/>
            <p:cNvSpPr/>
            <p:nvPr/>
          </p:nvSpPr>
          <p:spPr bwMode="auto">
            <a:xfrm>
              <a:off x="7227589" y="2790825"/>
              <a:ext cx="1344911" cy="676275"/>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31" name="Rectangle 3"/>
            <p:cNvSpPr txBox="1">
              <a:spLocks noChangeArrowheads="1"/>
            </p:cNvSpPr>
            <p:nvPr/>
          </p:nvSpPr>
          <p:spPr bwMode="auto">
            <a:xfrm>
              <a:off x="7355915" y="2939976"/>
              <a:ext cx="1009295" cy="326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900" kern="0" dirty="0">
                  <a:latin typeface="+mj-lt"/>
                </a:rPr>
                <a:t>High: 563</a:t>
              </a:r>
              <a:endParaRPr kumimoji="0" lang="en-US" sz="900" b="0" i="0" u="none" strike="noStrike" kern="0" cap="none" spc="0" normalizeH="0" baseline="0" noProof="0" dirty="0">
                <a:ln>
                  <a:noFill/>
                </a:ln>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endParaRPr>
            </a:p>
          </p:txBody>
        </p:sp>
        <p:sp>
          <p:nvSpPr>
            <p:cNvPr id="32" name="Rectangle 3"/>
            <p:cNvSpPr txBox="1">
              <a:spLocks noChangeArrowheads="1"/>
            </p:cNvSpPr>
            <p:nvPr/>
          </p:nvSpPr>
          <p:spPr bwMode="auto">
            <a:xfrm>
              <a:off x="7361372" y="3254693"/>
              <a:ext cx="582480" cy="3267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900" kern="0" dirty="0">
                  <a:latin typeface="+mj-lt"/>
                </a:rPr>
                <a:t>Low: 3</a:t>
              </a:r>
              <a:endParaRPr kumimoji="0" lang="en-US" sz="900" b="0" i="0" u="none" strike="noStrike" kern="0" cap="none" spc="0" normalizeH="0" baseline="0" noProof="0" dirty="0">
                <a:ln>
                  <a:noFill/>
                </a:ln>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endParaRPr>
            </a:p>
          </p:txBody>
        </p:sp>
        <p:sp>
          <p:nvSpPr>
            <p:cNvPr id="29" name="Rectangle 3"/>
            <p:cNvSpPr txBox="1">
              <a:spLocks noChangeArrowheads="1"/>
            </p:cNvSpPr>
            <p:nvPr/>
          </p:nvSpPr>
          <p:spPr bwMode="auto">
            <a:xfrm>
              <a:off x="7193988" y="2797101"/>
              <a:ext cx="1464237" cy="3267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900" b="1" kern="0" dirty="0">
                  <a:latin typeface="+mj-lt"/>
                </a:rPr>
                <a:t>Basal Area (SqFt/Acre)</a:t>
              </a:r>
              <a:endParaRPr kumimoji="0" lang="en-US" sz="900" b="1" i="0" u="none" strike="noStrike" kern="0" cap="none" spc="0" normalizeH="0" baseline="0" noProof="0" dirty="0">
                <a:ln>
                  <a:noFill/>
                </a:ln>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endParaRPr>
            </a:p>
          </p:txBody>
        </p:sp>
        <p:pic>
          <p:nvPicPr>
            <p:cNvPr id="33" name="Picture 12"/>
            <p:cNvPicPr>
              <a:picLocks noChangeAspect="1" noChangeArrowheads="1"/>
            </p:cNvPicPr>
            <p:nvPr/>
          </p:nvPicPr>
          <p:blipFill>
            <a:blip r:embed="rId7" cstate="print"/>
            <a:srcRect l="48889" t="56380" r="48773" b="36328"/>
            <a:stretch>
              <a:fillRect/>
            </a:stretch>
          </p:blipFill>
          <p:spPr bwMode="auto">
            <a:xfrm>
              <a:off x="7277100" y="3038475"/>
              <a:ext cx="152400" cy="342900"/>
            </a:xfrm>
            <a:prstGeom prst="rect">
              <a:avLst/>
            </a:prstGeom>
            <a:noFill/>
            <a:ln w="9525">
              <a:noFill/>
              <a:miter lim="800000"/>
              <a:headEnd/>
              <a:tailEnd/>
            </a:ln>
          </p:spPr>
        </p:pic>
      </p:grpSp>
      <p:pic>
        <p:nvPicPr>
          <p:cNvPr id="27" name="Picture 4"/>
          <p:cNvPicPr>
            <a:picLocks noChangeAspect="1" noChangeArrowheads="1"/>
          </p:cNvPicPr>
          <p:nvPr/>
        </p:nvPicPr>
        <p:blipFill>
          <a:blip r:embed="rId5" cstate="print"/>
          <a:srcRect l="11909" t="56735" r="40725" b="39168"/>
          <a:stretch>
            <a:fillRect/>
          </a:stretch>
        </p:blipFill>
        <p:spPr bwMode="auto">
          <a:xfrm>
            <a:off x="2359152" y="3420762"/>
            <a:ext cx="2971800" cy="160638"/>
          </a:xfrm>
          <a:prstGeom prst="rect">
            <a:avLst/>
          </a:prstGeom>
          <a:noFill/>
          <a:ln w="9525">
            <a:noFill/>
            <a:miter lim="800000"/>
            <a:headEnd/>
            <a:tailEnd/>
          </a:ln>
          <a:effectLst/>
          <a:scene3d>
            <a:camera prst="orthographicFront"/>
            <a:lightRig rig="threePt" dir="t"/>
          </a:scene3d>
          <a:sp3d>
            <a:bevelT/>
          </a:sp3d>
        </p:spPr>
      </p:pic>
    </p:spTree>
    <p:extLst>
      <p:ext uri="{BB962C8B-B14F-4D97-AF65-F5344CB8AC3E}">
        <p14:creationId xmlns:p14="http://schemas.microsoft.com/office/powerpoint/2010/main" val="3797224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FUSION Software </a:t>
            </a:r>
          </a:p>
        </p:txBody>
      </p:sp>
      <p:sp>
        <p:nvSpPr>
          <p:cNvPr id="3" name="Content Placeholder 2"/>
          <p:cNvSpPr>
            <a:spLocks noGrp="1"/>
          </p:cNvSpPr>
          <p:nvPr>
            <p:ph idx="1"/>
          </p:nvPr>
        </p:nvSpPr>
        <p:spPr/>
        <p:txBody>
          <a:bodyPr/>
          <a:lstStyle/>
          <a:p>
            <a:r>
              <a:rPr lang="en-US" sz="2000" dirty="0">
                <a:latin typeface="+mj-lt"/>
                <a:cs typeface="Calibri" panose="020F0502020204030204" pitchFamily="34" charset="0"/>
              </a:rPr>
              <a:t>Supports a variety of data types</a:t>
            </a:r>
          </a:p>
          <a:p>
            <a:pPr lvl="3"/>
            <a:r>
              <a:rPr lang="en-US" sz="1600" dirty="0" err="1">
                <a:latin typeface="+mj-lt"/>
                <a:cs typeface="Calibri" panose="020F0502020204030204" pitchFamily="34" charset="0"/>
              </a:rPr>
              <a:t>Shapefiles</a:t>
            </a:r>
            <a:r>
              <a:rPr lang="en-US" sz="1600" dirty="0">
                <a:latin typeface="+mj-lt"/>
                <a:cs typeface="Calibri" panose="020F0502020204030204" pitchFamily="34" charset="0"/>
              </a:rPr>
              <a:t>, images, digital terrain models (</a:t>
            </a:r>
            <a:r>
              <a:rPr lang="en-US" sz="1600" dirty="0" err="1">
                <a:latin typeface="+mj-lt"/>
                <a:cs typeface="Calibri" panose="020F0502020204030204" pitchFamily="34" charset="0"/>
              </a:rPr>
              <a:t>dtm</a:t>
            </a:r>
            <a:r>
              <a:rPr lang="en-US" sz="1600" dirty="0">
                <a:latin typeface="+mj-lt"/>
                <a:cs typeface="Calibri" panose="020F0502020204030204" pitchFamily="34" charset="0"/>
              </a:rPr>
              <a:t>), canopy surface models, and </a:t>
            </a:r>
            <a:r>
              <a:rPr lang="en-US" sz="1600" dirty="0" err="1">
                <a:latin typeface="+mj-lt"/>
                <a:cs typeface="Calibri" panose="020F0502020204030204" pitchFamily="34" charset="0"/>
              </a:rPr>
              <a:t>lidar</a:t>
            </a:r>
            <a:r>
              <a:rPr lang="en-US" sz="1600" dirty="0">
                <a:latin typeface="+mj-lt"/>
                <a:cs typeface="Calibri" panose="020F0502020204030204" pitchFamily="34" charset="0"/>
              </a:rPr>
              <a:t> return data (.</a:t>
            </a:r>
            <a:r>
              <a:rPr lang="en-US" sz="1600" dirty="0" err="1">
                <a:latin typeface="+mj-lt"/>
                <a:cs typeface="Calibri" panose="020F0502020204030204" pitchFamily="34" charset="0"/>
              </a:rPr>
              <a:t>las</a:t>
            </a:r>
            <a:r>
              <a:rPr lang="en-US" sz="1600" dirty="0">
                <a:latin typeface="+mj-lt"/>
                <a:cs typeface="Calibri" panose="020F0502020204030204" pitchFamily="34" charset="0"/>
              </a:rPr>
              <a:t>) </a:t>
            </a:r>
          </a:p>
          <a:p>
            <a:r>
              <a:rPr lang="en-US" sz="2000" dirty="0">
                <a:latin typeface="+mj-lt"/>
                <a:cs typeface="Calibri" panose="020F0502020204030204" pitchFamily="34" charset="0"/>
              </a:rPr>
              <a:t>Provides a </a:t>
            </a:r>
            <a:r>
              <a:rPr lang="en-US" sz="2000" dirty="0">
                <a:solidFill>
                  <a:schemeClr val="accent2"/>
                </a:solidFill>
                <a:latin typeface="+mj-lt"/>
                <a:cs typeface="Calibri" panose="020F0502020204030204" pitchFamily="34" charset="0"/>
              </a:rPr>
              <a:t>3D visualization </a:t>
            </a:r>
            <a:r>
              <a:rPr lang="en-US" sz="2000" dirty="0">
                <a:latin typeface="+mj-lt"/>
                <a:cs typeface="Calibri" panose="020F0502020204030204" pitchFamily="34" charset="0"/>
              </a:rPr>
              <a:t>environment for examination and visualization</a:t>
            </a:r>
          </a:p>
          <a:p>
            <a:r>
              <a:rPr lang="en-US" sz="2000" dirty="0">
                <a:latin typeface="+mj-lt"/>
                <a:cs typeface="Calibri" panose="020F0502020204030204" pitchFamily="34" charset="0"/>
              </a:rPr>
              <a:t>Provide specific analysis and data processing capabilities designed to make FUSION suitable for </a:t>
            </a:r>
            <a:r>
              <a:rPr lang="en-US" sz="2000" dirty="0">
                <a:solidFill>
                  <a:schemeClr val="accent2"/>
                </a:solidFill>
                <a:latin typeface="+mj-lt"/>
                <a:cs typeface="Calibri" panose="020F0502020204030204" pitchFamily="34" charset="0"/>
              </a:rPr>
              <a:t>processing large </a:t>
            </a:r>
            <a:r>
              <a:rPr lang="en-US" sz="2000" dirty="0" err="1">
                <a:solidFill>
                  <a:schemeClr val="accent2"/>
                </a:solidFill>
                <a:latin typeface="+mj-lt"/>
                <a:cs typeface="Calibri" panose="020F0502020204030204" pitchFamily="34" charset="0"/>
              </a:rPr>
              <a:t>lidar</a:t>
            </a:r>
            <a:r>
              <a:rPr lang="en-US" sz="2000" dirty="0">
                <a:solidFill>
                  <a:schemeClr val="accent2"/>
                </a:solidFill>
                <a:latin typeface="+mj-lt"/>
                <a:cs typeface="Calibri" panose="020F0502020204030204" pitchFamily="34" charset="0"/>
              </a:rPr>
              <a:t> acquisitions</a:t>
            </a:r>
            <a:r>
              <a:rPr lang="en-US" sz="2400" dirty="0">
                <a:latin typeface="+mj-lt"/>
                <a:cs typeface="Calibri" panose="020F0502020204030204" pitchFamily="34" charset="0"/>
              </a:rPr>
              <a:t>.</a:t>
            </a:r>
          </a:p>
          <a:p>
            <a:pPr lvl="3"/>
            <a:r>
              <a:rPr lang="en-US" sz="1600" dirty="0">
                <a:latin typeface="+mj-lt"/>
                <a:cs typeface="Calibri" panose="020F0502020204030204" pitchFamily="34" charset="0"/>
              </a:rPr>
              <a:t>Provides independent </a:t>
            </a:r>
            <a:r>
              <a:rPr lang="en-US" sz="1600" dirty="0">
                <a:solidFill>
                  <a:schemeClr val="accent2"/>
                </a:solidFill>
                <a:latin typeface="+mj-lt"/>
                <a:cs typeface="Calibri" panose="020F0502020204030204" pitchFamily="34" charset="0"/>
              </a:rPr>
              <a:t>quality assurance</a:t>
            </a:r>
          </a:p>
          <a:p>
            <a:pPr lvl="3"/>
            <a:r>
              <a:rPr lang="en-US" sz="1600" dirty="0">
                <a:latin typeface="+mj-lt"/>
                <a:cs typeface="Calibri" panose="020F0502020204030204" pitchFamily="34" charset="0"/>
              </a:rPr>
              <a:t>Creates detailed </a:t>
            </a:r>
            <a:r>
              <a:rPr lang="en-US" sz="1600" dirty="0">
                <a:solidFill>
                  <a:schemeClr val="accent2"/>
                </a:solidFill>
                <a:latin typeface="+mj-lt"/>
                <a:cs typeface="Calibri" panose="020F0502020204030204" pitchFamily="34" charset="0"/>
              </a:rPr>
              <a:t>canopy structure metrics </a:t>
            </a:r>
            <a:r>
              <a:rPr lang="en-US" sz="1600" dirty="0">
                <a:latin typeface="+mj-lt"/>
                <a:cs typeface="Calibri" panose="020F0502020204030204" pitchFamily="34" charset="0"/>
              </a:rPr>
              <a:t>across large areas</a:t>
            </a:r>
          </a:p>
        </p:txBody>
      </p:sp>
      <p:pic>
        <p:nvPicPr>
          <p:cNvPr id="29698" name="Picture 2"/>
          <p:cNvPicPr>
            <a:picLocks noChangeAspect="1" noChangeArrowheads="1"/>
          </p:cNvPicPr>
          <p:nvPr/>
        </p:nvPicPr>
        <p:blipFill>
          <a:blip r:embed="rId3" cstate="print"/>
          <a:srcRect l="33729" t="16406" r="35392" b="52344"/>
          <a:stretch>
            <a:fillRect/>
          </a:stretch>
        </p:blipFill>
        <p:spPr bwMode="auto">
          <a:xfrm>
            <a:off x="2971800" y="4385896"/>
            <a:ext cx="3429000" cy="2110154"/>
          </a:xfrm>
          <a:prstGeom prst="rect">
            <a:avLst/>
          </a:prstGeom>
          <a:noFill/>
          <a:ln w="9525">
            <a:noFill/>
            <a:miter lim="800000"/>
            <a:headEnd/>
            <a:tailEnd/>
          </a:ln>
        </p:spPr>
      </p:pic>
    </p:spTree>
    <p:extLst>
      <p:ext uri="{BB962C8B-B14F-4D97-AF65-F5344CB8AC3E}">
        <p14:creationId xmlns:p14="http://schemas.microsoft.com/office/powerpoint/2010/main" val="3274523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electromagnetic spectrum with microwave bands inset. ">
            <a:extLst>
              <a:ext uri="{FF2B5EF4-FFF2-40B4-BE49-F238E27FC236}">
                <a16:creationId xmlns:a16="http://schemas.microsoft.com/office/drawing/2014/main" id="{2E8BB01C-0A00-4D1F-A966-83815D924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809" y="3449464"/>
            <a:ext cx="4595191" cy="3179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BA18EE-7012-4E77-AC1A-44A60C446B05}"/>
              </a:ext>
            </a:extLst>
          </p:cNvPr>
          <p:cNvSpPr>
            <a:spLocks noGrp="1"/>
          </p:cNvSpPr>
          <p:nvPr>
            <p:ph type="title"/>
          </p:nvPr>
        </p:nvSpPr>
        <p:spPr/>
        <p:txBody>
          <a:bodyPr/>
          <a:lstStyle/>
          <a:p>
            <a:r>
              <a:rPr lang="en-US" dirty="0"/>
              <a:t>Radar</a:t>
            </a:r>
          </a:p>
        </p:txBody>
      </p:sp>
      <p:sp>
        <p:nvSpPr>
          <p:cNvPr id="3" name="Content Placeholder 2">
            <a:extLst>
              <a:ext uri="{FF2B5EF4-FFF2-40B4-BE49-F238E27FC236}">
                <a16:creationId xmlns:a16="http://schemas.microsoft.com/office/drawing/2014/main" id="{173F1E82-D0F4-415E-9CA2-85E1B2188407}"/>
              </a:ext>
            </a:extLst>
          </p:cNvPr>
          <p:cNvSpPr>
            <a:spLocks noGrp="1"/>
          </p:cNvSpPr>
          <p:nvPr>
            <p:ph idx="1"/>
          </p:nvPr>
        </p:nvSpPr>
        <p:spPr>
          <a:xfrm>
            <a:off x="457200" y="1066800"/>
            <a:ext cx="7620000" cy="5029200"/>
          </a:xfrm>
        </p:spPr>
        <p:txBody>
          <a:bodyPr/>
          <a:lstStyle/>
          <a:p>
            <a:r>
              <a:rPr lang="en-US" dirty="0"/>
              <a:t>Aka SAR: Synthetic Aperture Radar</a:t>
            </a:r>
          </a:p>
          <a:p>
            <a:r>
              <a:rPr lang="en-US" dirty="0"/>
              <a:t>Longer wavelengths than optical remote sensing</a:t>
            </a:r>
          </a:p>
          <a:p>
            <a:pPr lvl="2"/>
            <a:r>
              <a:rPr lang="en-US" dirty="0"/>
              <a:t>Penetrate clouds</a:t>
            </a:r>
          </a:p>
          <a:p>
            <a:pPr lvl="2"/>
            <a:r>
              <a:rPr lang="en-US" dirty="0"/>
              <a:t>Works at night (and in higher latitudes)</a:t>
            </a:r>
          </a:p>
          <a:p>
            <a:r>
              <a:rPr lang="en-US" dirty="0"/>
              <a:t>Applications include:</a:t>
            </a:r>
          </a:p>
          <a:p>
            <a:pPr lvl="1"/>
            <a:r>
              <a:rPr lang="en-US" dirty="0"/>
              <a:t>Topography</a:t>
            </a:r>
          </a:p>
          <a:p>
            <a:pPr lvl="1"/>
            <a:r>
              <a:rPr lang="en-US" dirty="0"/>
              <a:t>Glaciology</a:t>
            </a:r>
          </a:p>
          <a:p>
            <a:pPr lvl="1"/>
            <a:r>
              <a:rPr lang="en-US" dirty="0"/>
              <a:t>Forestry</a:t>
            </a:r>
          </a:p>
          <a:p>
            <a:pPr marL="548640" lvl="2" indent="0">
              <a:buNone/>
            </a:pPr>
            <a:endParaRPr lang="en-US" dirty="0"/>
          </a:p>
          <a:p>
            <a:endParaRPr lang="en-US" dirty="0"/>
          </a:p>
        </p:txBody>
      </p:sp>
    </p:spTree>
    <p:extLst>
      <p:ext uri="{BB962C8B-B14F-4D97-AF65-F5344CB8AC3E}">
        <p14:creationId xmlns:p14="http://schemas.microsoft.com/office/powerpoint/2010/main" val="28581959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2"/>
          <p:cNvSpPr>
            <a:spLocks noGrp="1" noChangeArrowheads="1"/>
          </p:cNvSpPr>
          <p:nvPr>
            <p:ph type="title"/>
          </p:nvPr>
        </p:nvSpPr>
        <p:spPr/>
        <p:txBody>
          <a:bodyPr>
            <a:normAutofit fontScale="90000"/>
          </a:bodyPr>
          <a:lstStyle/>
          <a:p>
            <a:r>
              <a:rPr lang="en-US" dirty="0">
                <a:cs typeface="Calibri" panose="020F0502020204030204" pitchFamily="34" charset="0"/>
              </a:rPr>
              <a:t>Remote Sensing Project Considerations</a:t>
            </a:r>
          </a:p>
        </p:txBody>
      </p:sp>
      <p:sp>
        <p:nvSpPr>
          <p:cNvPr id="622594" name="Rectangle 3"/>
          <p:cNvSpPr>
            <a:spLocks noGrp="1" noChangeArrowheads="1"/>
          </p:cNvSpPr>
          <p:nvPr>
            <p:ph idx="1"/>
          </p:nvPr>
        </p:nvSpPr>
        <p:spPr/>
        <p:txBody>
          <a:bodyPr/>
          <a:lstStyle/>
          <a:p>
            <a:pPr marL="590550" indent="-533400"/>
            <a:r>
              <a:rPr lang="en-US" sz="2800" dirty="0">
                <a:latin typeface="+mj-lt"/>
                <a:cs typeface="Calibri" panose="020F0502020204030204" pitchFamily="34" charset="0"/>
              </a:rPr>
              <a:t>Project objectives and planning</a:t>
            </a:r>
          </a:p>
          <a:p>
            <a:pPr marL="990600" lvl="1" indent="-533400"/>
            <a:r>
              <a:rPr lang="en-US" sz="1800" dirty="0">
                <a:latin typeface="+mj-lt"/>
                <a:cs typeface="Calibri" panose="020F0502020204030204" pitchFamily="34" charset="0"/>
              </a:rPr>
              <a:t>What product does the end user want?</a:t>
            </a:r>
          </a:p>
          <a:p>
            <a:pPr marL="990600" lvl="1" indent="-533400"/>
            <a:r>
              <a:rPr lang="en-US" sz="1800" dirty="0">
                <a:latin typeface="+mj-lt"/>
                <a:cs typeface="Calibri" panose="020F0502020204030204" pitchFamily="34" charset="0"/>
              </a:rPr>
              <a:t>Can you provide it with remote sensing technology?</a:t>
            </a:r>
          </a:p>
          <a:p>
            <a:pPr marL="590550" indent="-533400"/>
            <a:r>
              <a:rPr lang="en-US" sz="2800" dirty="0">
                <a:latin typeface="+mj-lt"/>
                <a:cs typeface="Calibri" panose="020F0502020204030204" pitchFamily="34" charset="0"/>
              </a:rPr>
              <a:t>Budget and schedule</a:t>
            </a:r>
          </a:p>
          <a:p>
            <a:pPr marL="990600" lvl="1" indent="-533400"/>
            <a:r>
              <a:rPr lang="en-US" sz="1800" dirty="0">
                <a:latin typeface="+mj-lt"/>
                <a:cs typeface="Calibri" panose="020F0502020204030204" pitchFamily="34" charset="0"/>
              </a:rPr>
              <a:t>Pre- and post-processing</a:t>
            </a:r>
          </a:p>
          <a:p>
            <a:pPr marL="990600" lvl="1" indent="-533400"/>
            <a:r>
              <a:rPr lang="en-US" sz="1800" dirty="0">
                <a:latin typeface="+mj-lt"/>
                <a:cs typeface="Calibri" panose="020F0502020204030204" pitchFamily="34" charset="0"/>
              </a:rPr>
              <a:t>GIS Processing</a:t>
            </a:r>
          </a:p>
          <a:p>
            <a:pPr marL="990600" lvl="1" indent="-533400"/>
            <a:r>
              <a:rPr lang="en-US" sz="1800" dirty="0">
                <a:latin typeface="+mj-lt"/>
                <a:cs typeface="Calibri" panose="020F0502020204030204" pitchFamily="34" charset="0"/>
              </a:rPr>
              <a:t>Accuracy assessment</a:t>
            </a:r>
          </a:p>
          <a:p>
            <a:pPr marL="590550" indent="-533400"/>
            <a:r>
              <a:rPr lang="en-US" sz="2800" dirty="0">
                <a:latin typeface="+mj-lt"/>
                <a:cs typeface="Calibri" panose="020F0502020204030204" pitchFamily="34" charset="0"/>
              </a:rPr>
              <a:t>Data needs and acquisition</a:t>
            </a:r>
          </a:p>
          <a:p>
            <a:pPr marL="590550" indent="-533400"/>
            <a:r>
              <a:rPr lang="en-US" sz="2800" dirty="0">
                <a:latin typeface="+mj-lt"/>
                <a:cs typeface="Calibri" panose="020F0502020204030204" pitchFamily="34" charset="0"/>
              </a:rPr>
              <a:t>Skilled personnel</a:t>
            </a:r>
          </a:p>
          <a:p>
            <a:pPr marL="590550" indent="-533400"/>
            <a:r>
              <a:rPr lang="en-US" sz="2800" dirty="0">
                <a:latin typeface="+mj-lt"/>
                <a:cs typeface="Calibri" panose="020F0502020204030204" pitchFamily="34" charset="0"/>
              </a:rPr>
              <a:t>Ancillary data</a:t>
            </a:r>
          </a:p>
          <a:p>
            <a:pPr marL="990600" lvl="1" indent="-533400"/>
            <a:r>
              <a:rPr lang="en-US" sz="1800" dirty="0">
                <a:latin typeface="+mj-lt"/>
                <a:cs typeface="Calibri" panose="020F0502020204030204" pitchFamily="34" charset="0"/>
              </a:rPr>
              <a:t>Field data (additional cost)</a:t>
            </a:r>
          </a:p>
          <a:p>
            <a:pPr marL="990600" lvl="1" indent="-533400"/>
            <a:endParaRPr lang="en-US" dirty="0">
              <a:latin typeface="+mj-lt"/>
              <a:cs typeface="Calibri" panose="020F0502020204030204" pitchFamily="34" charset="0"/>
            </a:endParaRPr>
          </a:p>
          <a:p>
            <a:pPr marL="990600" lvl="1" indent="-533400"/>
            <a:endParaRPr lang="en-US" dirty="0">
              <a:latin typeface="+mj-lt"/>
              <a:cs typeface="Calibri" panose="020F0502020204030204" pitchFamily="34" charset="0"/>
            </a:endParaRPr>
          </a:p>
        </p:txBody>
      </p:sp>
    </p:spTree>
    <p:extLst>
      <p:ext uri="{BB962C8B-B14F-4D97-AF65-F5344CB8AC3E}">
        <p14:creationId xmlns:p14="http://schemas.microsoft.com/office/powerpoint/2010/main" val="26672767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ChangeArrowheads="1"/>
          </p:cNvSpPr>
          <p:nvPr>
            <p:ph type="title"/>
          </p:nvPr>
        </p:nvSpPr>
        <p:spPr/>
        <p:txBody>
          <a:bodyPr/>
          <a:lstStyle/>
          <a:p>
            <a:r>
              <a:rPr lang="en-US" dirty="0"/>
              <a:t>Remote Sensing Software in FS</a:t>
            </a:r>
          </a:p>
        </p:txBody>
      </p:sp>
      <p:sp>
        <p:nvSpPr>
          <p:cNvPr id="600066" name="Rectangle 3"/>
          <p:cNvSpPr>
            <a:spLocks noGrp="1" noChangeArrowheads="1"/>
          </p:cNvSpPr>
          <p:nvPr>
            <p:ph idx="1"/>
          </p:nvPr>
        </p:nvSpPr>
        <p:spPr/>
        <p:txBody>
          <a:bodyPr>
            <a:normAutofit lnSpcReduction="10000"/>
          </a:bodyPr>
          <a:lstStyle/>
          <a:p>
            <a:r>
              <a:rPr lang="en-US" sz="2800" dirty="0">
                <a:latin typeface="+mj-lt"/>
              </a:rPr>
              <a:t>ESRI ArcGIS (enterprise GIS software)</a:t>
            </a:r>
          </a:p>
          <a:p>
            <a:pPr lvl="1"/>
            <a:r>
              <a:rPr lang="en-US" sz="2400" dirty="0">
                <a:latin typeface="+mj-lt"/>
              </a:rPr>
              <a:t>ArcMap</a:t>
            </a:r>
          </a:p>
          <a:p>
            <a:pPr lvl="1"/>
            <a:r>
              <a:rPr lang="en-US" sz="2400" dirty="0" err="1">
                <a:latin typeface="+mj-lt"/>
              </a:rPr>
              <a:t>AcrGIS</a:t>
            </a:r>
            <a:r>
              <a:rPr lang="en-US" sz="2400" dirty="0">
                <a:latin typeface="+mj-lt"/>
              </a:rPr>
              <a:t> Pro</a:t>
            </a:r>
          </a:p>
          <a:p>
            <a:pPr lvl="1"/>
            <a:r>
              <a:rPr lang="en-US" sz="2400" dirty="0" err="1">
                <a:latin typeface="+mj-lt"/>
              </a:rPr>
              <a:t>AcrGIS</a:t>
            </a:r>
            <a:r>
              <a:rPr lang="en-US" sz="2400" dirty="0">
                <a:latin typeface="+mj-lt"/>
              </a:rPr>
              <a:t> Online</a:t>
            </a:r>
          </a:p>
          <a:p>
            <a:r>
              <a:rPr lang="en-US" sz="2800" dirty="0">
                <a:latin typeface="+mj-lt"/>
              </a:rPr>
              <a:t>ERDAS Imagine (enterprise remote sensing software)</a:t>
            </a:r>
          </a:p>
          <a:p>
            <a:r>
              <a:rPr lang="en-US" sz="2800" dirty="0">
                <a:latin typeface="+mj-lt"/>
              </a:rPr>
              <a:t>FUSION (</a:t>
            </a:r>
            <a:r>
              <a:rPr lang="en-US" sz="2800" dirty="0" err="1">
                <a:latin typeface="+mj-lt"/>
              </a:rPr>
              <a:t>lidar</a:t>
            </a:r>
            <a:r>
              <a:rPr lang="en-US" sz="2800" dirty="0">
                <a:latin typeface="+mj-lt"/>
              </a:rPr>
              <a:t>)</a:t>
            </a:r>
          </a:p>
          <a:p>
            <a:r>
              <a:rPr lang="en-US" sz="2800" dirty="0">
                <a:latin typeface="+mj-lt"/>
              </a:rPr>
              <a:t>Trimble </a:t>
            </a:r>
            <a:r>
              <a:rPr lang="en-US" sz="2800" dirty="0" err="1">
                <a:latin typeface="+mj-lt"/>
              </a:rPr>
              <a:t>eCognition</a:t>
            </a:r>
            <a:r>
              <a:rPr lang="en-US" sz="2800" dirty="0">
                <a:latin typeface="+mj-lt"/>
              </a:rPr>
              <a:t> (segmentation)</a:t>
            </a:r>
          </a:p>
          <a:p>
            <a:r>
              <a:rPr lang="en-US" sz="2800" dirty="0" err="1">
                <a:latin typeface="+mj-lt"/>
              </a:rPr>
              <a:t>Agisoft</a:t>
            </a:r>
            <a:r>
              <a:rPr lang="en-US" sz="2800" dirty="0">
                <a:latin typeface="+mj-lt"/>
              </a:rPr>
              <a:t> </a:t>
            </a:r>
            <a:r>
              <a:rPr lang="en-US" sz="2800" dirty="0" err="1">
                <a:latin typeface="+mj-lt"/>
              </a:rPr>
              <a:t>Metashape</a:t>
            </a:r>
            <a:r>
              <a:rPr lang="en-US" sz="2800" dirty="0">
                <a:latin typeface="+mj-lt"/>
              </a:rPr>
              <a:t> (previously </a:t>
            </a:r>
            <a:r>
              <a:rPr lang="en-US" sz="2800" dirty="0" err="1">
                <a:latin typeface="+mj-lt"/>
              </a:rPr>
              <a:t>PhotoScan</a:t>
            </a:r>
            <a:r>
              <a:rPr lang="en-US" sz="2800" dirty="0">
                <a:latin typeface="+mj-lt"/>
              </a:rPr>
              <a:t>; photogrammetry)</a:t>
            </a:r>
          </a:p>
          <a:p>
            <a:r>
              <a:rPr lang="en-US" sz="2800" dirty="0">
                <a:latin typeface="+mj-lt"/>
              </a:rPr>
              <a:t>Google Earth Engine (cloud-based computing)</a:t>
            </a:r>
          </a:p>
        </p:txBody>
      </p:sp>
    </p:spTree>
    <p:extLst>
      <p:ext uri="{BB962C8B-B14F-4D97-AF65-F5344CB8AC3E}">
        <p14:creationId xmlns:p14="http://schemas.microsoft.com/office/powerpoint/2010/main" val="1225698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2"/>
          <p:cNvSpPr>
            <a:spLocks noGrp="1" noChangeArrowheads="1"/>
          </p:cNvSpPr>
          <p:nvPr>
            <p:ph type="title"/>
          </p:nvPr>
        </p:nvSpPr>
        <p:spPr/>
        <p:txBody>
          <a:bodyPr>
            <a:normAutofit fontScale="90000"/>
          </a:bodyPr>
          <a:lstStyle/>
          <a:p>
            <a:r>
              <a:rPr lang="en-US" dirty="0"/>
              <a:t>Regional Remote Sensing Coordinators</a:t>
            </a:r>
          </a:p>
        </p:txBody>
      </p:sp>
      <p:sp>
        <p:nvSpPr>
          <p:cNvPr id="624642" name="Rectangle 3"/>
          <p:cNvSpPr>
            <a:spLocks noGrp="1" noChangeArrowheads="1"/>
          </p:cNvSpPr>
          <p:nvPr>
            <p:ph idx="1"/>
          </p:nvPr>
        </p:nvSpPr>
        <p:spPr>
          <a:xfrm>
            <a:off x="457200" y="5943600"/>
            <a:ext cx="8229600" cy="609600"/>
          </a:xfrm>
        </p:spPr>
        <p:txBody>
          <a:bodyPr>
            <a:normAutofit/>
          </a:bodyPr>
          <a:lstStyle/>
          <a:p>
            <a:pPr marL="0" indent="0">
              <a:buNone/>
            </a:pPr>
            <a:r>
              <a:rPr lang="en-US" sz="1200" dirty="0">
                <a:latin typeface="+mj-lt"/>
              </a:rPr>
              <a:t>*office is technically vacant</a:t>
            </a:r>
          </a:p>
          <a:p>
            <a:pPr marL="0" indent="0">
              <a:buNone/>
            </a:pPr>
            <a:r>
              <a:rPr lang="en-US" sz="1200" dirty="0">
                <a:latin typeface="+mj-lt"/>
              </a:rPr>
              <a:t>** GIS Coordinator</a:t>
            </a:r>
          </a:p>
        </p:txBody>
      </p:sp>
      <p:graphicFrame>
        <p:nvGraphicFramePr>
          <p:cNvPr id="4" name="Table 4">
            <a:extLst>
              <a:ext uri="{FF2B5EF4-FFF2-40B4-BE49-F238E27FC236}">
                <a16:creationId xmlns:a16="http://schemas.microsoft.com/office/drawing/2014/main" id="{8ED9EDA1-4326-4127-BE7C-D0D79FDDC6EB}"/>
              </a:ext>
            </a:extLst>
          </p:cNvPr>
          <p:cNvGraphicFramePr>
            <a:graphicFrameLocks noGrp="1"/>
          </p:cNvGraphicFramePr>
          <p:nvPr>
            <p:extLst>
              <p:ext uri="{D42A27DB-BD31-4B8C-83A1-F6EECF244321}">
                <p14:modId xmlns:p14="http://schemas.microsoft.com/office/powerpoint/2010/main" val="251011175"/>
              </p:ext>
            </p:extLst>
          </p:nvPr>
        </p:nvGraphicFramePr>
        <p:xfrm>
          <a:off x="457200" y="1275522"/>
          <a:ext cx="8229601" cy="4023360"/>
        </p:xfrm>
        <a:graphic>
          <a:graphicData uri="http://schemas.openxmlformats.org/drawingml/2006/table">
            <a:tbl>
              <a:tblPr firstRow="1" bandRow="1">
                <a:tableStyleId>{5C22544A-7EE6-4342-B048-85BDC9FD1C3A}</a:tableStyleId>
              </a:tblPr>
              <a:tblGrid>
                <a:gridCol w="1010653">
                  <a:extLst>
                    <a:ext uri="{9D8B030D-6E8A-4147-A177-3AD203B41FA5}">
                      <a16:colId xmlns:a16="http://schemas.microsoft.com/office/drawing/2014/main" val="2304132985"/>
                    </a:ext>
                  </a:extLst>
                </a:gridCol>
                <a:gridCol w="2799347">
                  <a:extLst>
                    <a:ext uri="{9D8B030D-6E8A-4147-A177-3AD203B41FA5}">
                      <a16:colId xmlns:a16="http://schemas.microsoft.com/office/drawing/2014/main" val="3854077561"/>
                    </a:ext>
                  </a:extLst>
                </a:gridCol>
                <a:gridCol w="4419601">
                  <a:extLst>
                    <a:ext uri="{9D8B030D-6E8A-4147-A177-3AD203B41FA5}">
                      <a16:colId xmlns:a16="http://schemas.microsoft.com/office/drawing/2014/main" val="492403569"/>
                    </a:ext>
                  </a:extLst>
                </a:gridCol>
              </a:tblGrid>
              <a:tr h="342900">
                <a:tc>
                  <a:txBody>
                    <a:bodyPr/>
                    <a:lstStyle/>
                    <a:p>
                      <a:r>
                        <a:rPr lang="en-US" dirty="0"/>
                        <a:t>Region</a:t>
                      </a:r>
                    </a:p>
                  </a:txBody>
                  <a:tcPr/>
                </a:tc>
                <a:tc>
                  <a:txBody>
                    <a:bodyPr/>
                    <a:lstStyle/>
                    <a:p>
                      <a:r>
                        <a:rPr lang="en-US" dirty="0"/>
                        <a:t>Name</a:t>
                      </a:r>
                    </a:p>
                  </a:txBody>
                  <a:tcPr/>
                </a:tc>
                <a:tc>
                  <a:txBody>
                    <a:bodyPr/>
                    <a:lstStyle/>
                    <a:p>
                      <a:r>
                        <a:rPr lang="en-US" dirty="0"/>
                        <a:t>Email</a:t>
                      </a:r>
                    </a:p>
                  </a:txBody>
                  <a:tcPr/>
                </a:tc>
                <a:extLst>
                  <a:ext uri="{0D108BD9-81ED-4DB2-BD59-A6C34878D82A}">
                    <a16:rowId xmlns:a16="http://schemas.microsoft.com/office/drawing/2014/main" val="2415766689"/>
                  </a:ext>
                </a:extLst>
              </a:tr>
              <a:tr h="342900">
                <a:tc>
                  <a:txBody>
                    <a:bodyPr/>
                    <a:lstStyle/>
                    <a:p>
                      <a:r>
                        <a:rPr lang="en-US" dirty="0"/>
                        <a:t>R1*</a:t>
                      </a:r>
                    </a:p>
                  </a:txBody>
                  <a:tcPr anchor="ctr"/>
                </a:tc>
                <a:tc>
                  <a:txBody>
                    <a:bodyPr/>
                    <a:lstStyle/>
                    <a:p>
                      <a:r>
                        <a:rPr lang="en-US" dirty="0"/>
                        <a:t>Robert Ahl</a:t>
                      </a:r>
                    </a:p>
                  </a:txBody>
                  <a:tcPr/>
                </a:tc>
                <a:tc>
                  <a:txBody>
                    <a:bodyPr/>
                    <a:lstStyle/>
                    <a:p>
                      <a:r>
                        <a:rPr lang="en-US" dirty="0">
                          <a:hlinkClick r:id="rId3"/>
                        </a:rPr>
                        <a:t>rob.ahl@usda.gov</a:t>
                      </a:r>
                      <a:r>
                        <a:rPr lang="en-US" dirty="0"/>
                        <a:t> </a:t>
                      </a:r>
                    </a:p>
                  </a:txBody>
                  <a:tcPr/>
                </a:tc>
                <a:extLst>
                  <a:ext uri="{0D108BD9-81ED-4DB2-BD59-A6C34878D82A}">
                    <a16:rowId xmlns:a16="http://schemas.microsoft.com/office/drawing/2014/main" val="1004559514"/>
                  </a:ext>
                </a:extLst>
              </a:tr>
              <a:tr h="342900">
                <a:tc>
                  <a:txBody>
                    <a:bodyPr/>
                    <a:lstStyle/>
                    <a:p>
                      <a:r>
                        <a:rPr lang="en-US" dirty="0"/>
                        <a:t>R2**</a:t>
                      </a:r>
                    </a:p>
                  </a:txBody>
                  <a:tcPr anchor="ctr"/>
                </a:tc>
                <a:tc>
                  <a:txBody>
                    <a:bodyPr/>
                    <a:lstStyle/>
                    <a:p>
                      <a:r>
                        <a:rPr lang="en-US" dirty="0"/>
                        <a:t>Victoria Smith-Campbell</a:t>
                      </a:r>
                    </a:p>
                  </a:txBody>
                  <a:tcPr/>
                </a:tc>
                <a:tc>
                  <a:txBody>
                    <a:bodyPr/>
                    <a:lstStyle/>
                    <a:p>
                      <a:r>
                        <a:rPr lang="en-US" sz="1800" kern="1200" dirty="0">
                          <a:solidFill>
                            <a:schemeClr val="dk1"/>
                          </a:solidFill>
                          <a:latin typeface="+mn-lt"/>
                          <a:ea typeface="+mn-ea"/>
                          <a:cs typeface="+mn-cs"/>
                          <a:hlinkClick r:id="rId4"/>
                        </a:rPr>
                        <a:t>victoria.smith-campbell@usda.gov</a:t>
                      </a:r>
                      <a:r>
                        <a:rPr lang="en-US" sz="1800" kern="1200" dirty="0">
                          <a:solidFill>
                            <a:schemeClr val="dk1"/>
                          </a:solidFill>
                          <a:latin typeface="+mn-lt"/>
                          <a:ea typeface="+mn-ea"/>
                          <a:cs typeface="+mn-cs"/>
                        </a:rPr>
                        <a:t> </a:t>
                      </a:r>
                      <a:endParaRPr lang="en-US" dirty="0"/>
                    </a:p>
                  </a:txBody>
                  <a:tcPr/>
                </a:tc>
                <a:extLst>
                  <a:ext uri="{0D108BD9-81ED-4DB2-BD59-A6C34878D82A}">
                    <a16:rowId xmlns:a16="http://schemas.microsoft.com/office/drawing/2014/main" val="21647151"/>
                  </a:ext>
                </a:extLst>
              </a:tr>
              <a:tr h="342900">
                <a:tc>
                  <a:txBody>
                    <a:bodyPr/>
                    <a:lstStyle/>
                    <a:p>
                      <a:r>
                        <a:rPr lang="en-US" dirty="0"/>
                        <a:t>R3</a:t>
                      </a:r>
                    </a:p>
                  </a:txBody>
                  <a:tcPr anchor="ctr">
                    <a:solidFill>
                      <a:srgbClr val="D1DFCE"/>
                    </a:solidFill>
                  </a:tcPr>
                </a:tc>
                <a:tc>
                  <a:txBody>
                    <a:bodyPr/>
                    <a:lstStyle/>
                    <a:p>
                      <a:r>
                        <a:rPr lang="en-US" dirty="0"/>
                        <a:t>Tom </a:t>
                      </a:r>
                      <a:r>
                        <a:rPr lang="en-US" dirty="0" err="1"/>
                        <a:t>Mellin</a:t>
                      </a:r>
                      <a:endParaRPr lang="en-US" dirty="0"/>
                    </a:p>
                  </a:txBody>
                  <a:tcPr>
                    <a:solidFill>
                      <a:srgbClr val="D1DFCE"/>
                    </a:solidFill>
                  </a:tcPr>
                </a:tc>
                <a:tc>
                  <a:txBody>
                    <a:bodyPr/>
                    <a:lstStyle/>
                    <a:p>
                      <a:r>
                        <a:rPr lang="en-US" sz="1800" kern="1200" dirty="0">
                          <a:solidFill>
                            <a:schemeClr val="dk1"/>
                          </a:solidFill>
                          <a:latin typeface="+mn-lt"/>
                          <a:ea typeface="+mn-ea"/>
                          <a:cs typeface="+mn-cs"/>
                          <a:hlinkClick r:id="rId5"/>
                        </a:rPr>
                        <a:t>thomas.mellin@usda.gov</a:t>
                      </a:r>
                      <a:r>
                        <a:rPr lang="en-US" sz="1800" kern="1200" dirty="0">
                          <a:solidFill>
                            <a:schemeClr val="dk1"/>
                          </a:solidFill>
                          <a:latin typeface="+mn-lt"/>
                          <a:ea typeface="+mn-ea"/>
                          <a:cs typeface="+mn-cs"/>
                        </a:rPr>
                        <a:t> </a:t>
                      </a:r>
                      <a:endParaRPr lang="en-US" dirty="0"/>
                    </a:p>
                  </a:txBody>
                  <a:tcPr>
                    <a:solidFill>
                      <a:srgbClr val="D1DFCE"/>
                    </a:solidFill>
                  </a:tcPr>
                </a:tc>
                <a:extLst>
                  <a:ext uri="{0D108BD9-81ED-4DB2-BD59-A6C34878D82A}">
                    <a16:rowId xmlns:a16="http://schemas.microsoft.com/office/drawing/2014/main" val="1886297250"/>
                  </a:ext>
                </a:extLst>
              </a:tr>
              <a:tr h="342900">
                <a:tc>
                  <a:txBody>
                    <a:bodyPr/>
                    <a:lstStyle/>
                    <a:p>
                      <a:r>
                        <a:rPr lang="en-US" dirty="0"/>
                        <a:t>R4</a:t>
                      </a:r>
                    </a:p>
                  </a:txBody>
                  <a:tcPr anchor="ctr"/>
                </a:tc>
                <a:tc>
                  <a:txBody>
                    <a:bodyPr/>
                    <a:lstStyle/>
                    <a:p>
                      <a:r>
                        <a:rPr lang="en-US" dirty="0"/>
                        <a:t>Sanford Moss</a:t>
                      </a:r>
                    </a:p>
                  </a:txBody>
                  <a:tcPr/>
                </a:tc>
                <a:tc>
                  <a:txBody>
                    <a:bodyPr/>
                    <a:lstStyle/>
                    <a:p>
                      <a:r>
                        <a:rPr lang="en-US" sz="1800" kern="1200" dirty="0">
                          <a:solidFill>
                            <a:schemeClr val="dk1"/>
                          </a:solidFill>
                          <a:latin typeface="+mn-lt"/>
                          <a:ea typeface="+mn-ea"/>
                          <a:cs typeface="+mn-cs"/>
                          <a:hlinkClick r:id="rId6"/>
                        </a:rPr>
                        <a:t>sanford.moss@usda.gov</a:t>
                      </a:r>
                      <a:r>
                        <a:rPr lang="en-US" sz="1800" kern="1200" dirty="0">
                          <a:solidFill>
                            <a:schemeClr val="dk1"/>
                          </a:solidFill>
                          <a:latin typeface="+mn-lt"/>
                          <a:ea typeface="+mn-ea"/>
                          <a:cs typeface="+mn-cs"/>
                        </a:rPr>
                        <a:t> 	</a:t>
                      </a:r>
                      <a:endParaRPr lang="en-US" dirty="0"/>
                    </a:p>
                  </a:txBody>
                  <a:tcPr/>
                </a:tc>
                <a:extLst>
                  <a:ext uri="{0D108BD9-81ED-4DB2-BD59-A6C34878D82A}">
                    <a16:rowId xmlns:a16="http://schemas.microsoft.com/office/drawing/2014/main" val="774472843"/>
                  </a:ext>
                </a:extLst>
              </a:tr>
              <a:tr h="342900">
                <a:tc>
                  <a:txBody>
                    <a:bodyPr/>
                    <a:lstStyle/>
                    <a:p>
                      <a:r>
                        <a:rPr lang="en-US" dirty="0"/>
                        <a:t>R5</a:t>
                      </a:r>
                    </a:p>
                  </a:txBody>
                  <a:tcPr anchor="ctr"/>
                </a:tc>
                <a:tc>
                  <a:txBody>
                    <a:bodyPr/>
                    <a:lstStyle/>
                    <a:p>
                      <a:r>
                        <a:rPr lang="en-US" dirty="0"/>
                        <a:t>Carlos Ramirez</a:t>
                      </a:r>
                    </a:p>
                  </a:txBody>
                  <a:tcPr/>
                </a:tc>
                <a:tc>
                  <a:txBody>
                    <a:bodyPr/>
                    <a:lstStyle/>
                    <a:p>
                      <a:r>
                        <a:rPr lang="en-US" sz="1800" kern="1200" dirty="0">
                          <a:solidFill>
                            <a:schemeClr val="dk1"/>
                          </a:solidFill>
                          <a:latin typeface="+mn-lt"/>
                          <a:ea typeface="+mn-ea"/>
                          <a:cs typeface="+mn-cs"/>
                          <a:hlinkClick r:id="rId7"/>
                        </a:rPr>
                        <a:t>carlos.ramirez2@usda.gov</a:t>
                      </a:r>
                      <a:r>
                        <a:rPr lang="en-US" sz="1800" kern="1200" dirty="0">
                          <a:solidFill>
                            <a:schemeClr val="dk1"/>
                          </a:solidFill>
                          <a:latin typeface="+mn-lt"/>
                          <a:ea typeface="+mn-ea"/>
                          <a:cs typeface="+mn-cs"/>
                        </a:rPr>
                        <a:t> </a:t>
                      </a:r>
                      <a:endParaRPr lang="en-US" dirty="0"/>
                    </a:p>
                  </a:txBody>
                  <a:tcPr/>
                </a:tc>
                <a:extLst>
                  <a:ext uri="{0D108BD9-81ED-4DB2-BD59-A6C34878D82A}">
                    <a16:rowId xmlns:a16="http://schemas.microsoft.com/office/drawing/2014/main" val="2030105976"/>
                  </a:ext>
                </a:extLst>
              </a:tr>
              <a:tr h="175260">
                <a:tc>
                  <a:txBody>
                    <a:bodyPr/>
                    <a:lstStyle/>
                    <a:p>
                      <a:r>
                        <a:rPr lang="en-US" dirty="0"/>
                        <a:t>R6</a:t>
                      </a:r>
                    </a:p>
                  </a:txBody>
                  <a:tcPr anchor="ctr">
                    <a:solidFill>
                      <a:srgbClr val="E9F0E8"/>
                    </a:solidFill>
                  </a:tcPr>
                </a:tc>
                <a:tc>
                  <a:txBody>
                    <a:bodyPr/>
                    <a:lstStyle/>
                    <a:p>
                      <a:r>
                        <a:rPr lang="en-US" dirty="0"/>
                        <a:t>Mark Riley</a:t>
                      </a:r>
                    </a:p>
                  </a:txBody>
                  <a:tcPr>
                    <a:solidFill>
                      <a:srgbClr val="E9F0E8"/>
                    </a:solidFill>
                  </a:tcPr>
                </a:tc>
                <a:tc>
                  <a:txBody>
                    <a:bodyPr/>
                    <a:lstStyle/>
                    <a:p>
                      <a:r>
                        <a:rPr lang="en-US" sz="1800" kern="1200" dirty="0">
                          <a:solidFill>
                            <a:schemeClr val="dk1"/>
                          </a:solidFill>
                          <a:latin typeface="+mn-lt"/>
                          <a:ea typeface="+mn-ea"/>
                          <a:cs typeface="+mn-cs"/>
                          <a:hlinkClick r:id="rId8"/>
                        </a:rPr>
                        <a:t>mark.riley@usda.gov</a:t>
                      </a:r>
                      <a:r>
                        <a:rPr lang="en-US" sz="1800" kern="1200" dirty="0">
                          <a:solidFill>
                            <a:schemeClr val="dk1"/>
                          </a:solidFill>
                          <a:latin typeface="+mn-lt"/>
                          <a:ea typeface="+mn-ea"/>
                          <a:cs typeface="+mn-cs"/>
                        </a:rPr>
                        <a:t> </a:t>
                      </a:r>
                      <a:endParaRPr lang="en-US" dirty="0"/>
                    </a:p>
                  </a:txBody>
                  <a:tcPr>
                    <a:solidFill>
                      <a:srgbClr val="E9F0E8"/>
                    </a:solidFill>
                  </a:tcPr>
                </a:tc>
                <a:extLst>
                  <a:ext uri="{0D108BD9-81ED-4DB2-BD59-A6C34878D82A}">
                    <a16:rowId xmlns:a16="http://schemas.microsoft.com/office/drawing/2014/main" val="1188006078"/>
                  </a:ext>
                </a:extLst>
              </a:tr>
              <a:tr h="342900">
                <a:tc>
                  <a:txBody>
                    <a:bodyPr/>
                    <a:lstStyle/>
                    <a:p>
                      <a:r>
                        <a:rPr lang="en-US" dirty="0"/>
                        <a:t>R8</a:t>
                      </a:r>
                    </a:p>
                  </a:txBody>
                  <a:tcPr anchor="ctr">
                    <a:solidFill>
                      <a:srgbClr val="D1DFCE"/>
                    </a:solidFill>
                  </a:tcPr>
                </a:tc>
                <a:tc>
                  <a:txBody>
                    <a:bodyPr/>
                    <a:lstStyle/>
                    <a:p>
                      <a:r>
                        <a:rPr lang="en-US" dirty="0"/>
                        <a:t>Renee </a:t>
                      </a:r>
                      <a:r>
                        <a:rPr lang="en-US" dirty="0" err="1"/>
                        <a:t>Jacokes</a:t>
                      </a:r>
                      <a:endParaRPr lang="en-US" dirty="0"/>
                    </a:p>
                  </a:txBody>
                  <a:tcPr>
                    <a:solidFill>
                      <a:srgbClr val="D1DFCE"/>
                    </a:solidFill>
                  </a:tcPr>
                </a:tc>
                <a:tc>
                  <a:txBody>
                    <a:bodyPr/>
                    <a:lstStyle/>
                    <a:p>
                      <a:r>
                        <a:rPr lang="en-US" sz="1800" kern="1200" dirty="0">
                          <a:solidFill>
                            <a:schemeClr val="dk1"/>
                          </a:solidFill>
                          <a:latin typeface="+mn-lt"/>
                          <a:ea typeface="+mn-ea"/>
                          <a:cs typeface="+mn-cs"/>
                          <a:hlinkClick r:id="rId9"/>
                        </a:rPr>
                        <a:t>renee.jacokes@usda.gov</a:t>
                      </a:r>
                      <a:r>
                        <a:rPr lang="en-US" sz="1800" kern="1200" dirty="0">
                          <a:solidFill>
                            <a:schemeClr val="dk1"/>
                          </a:solidFill>
                          <a:latin typeface="+mn-lt"/>
                          <a:ea typeface="+mn-ea"/>
                          <a:cs typeface="+mn-cs"/>
                        </a:rPr>
                        <a:t> </a:t>
                      </a:r>
                      <a:endParaRPr lang="en-US" dirty="0"/>
                    </a:p>
                  </a:txBody>
                  <a:tcPr>
                    <a:solidFill>
                      <a:srgbClr val="D1DFCE"/>
                    </a:solidFill>
                  </a:tcPr>
                </a:tc>
                <a:extLst>
                  <a:ext uri="{0D108BD9-81ED-4DB2-BD59-A6C34878D82A}">
                    <a16:rowId xmlns:a16="http://schemas.microsoft.com/office/drawing/2014/main" val="1132920893"/>
                  </a:ext>
                </a:extLst>
              </a:tr>
              <a:tr h="342900">
                <a:tc rowSpan="2">
                  <a:txBody>
                    <a:bodyPr/>
                    <a:lstStyle/>
                    <a:p>
                      <a:r>
                        <a:rPr lang="en-US" dirty="0"/>
                        <a:t>R9</a:t>
                      </a:r>
                    </a:p>
                  </a:txBody>
                  <a:tcPr anchor="ctr">
                    <a:solidFill>
                      <a:srgbClr val="E9F0E8"/>
                    </a:solidFill>
                  </a:tcPr>
                </a:tc>
                <a:tc>
                  <a:txBody>
                    <a:bodyPr/>
                    <a:lstStyle/>
                    <a:p>
                      <a:r>
                        <a:rPr lang="en-US" dirty="0"/>
                        <a:t>Dan Wendt</a:t>
                      </a:r>
                    </a:p>
                  </a:txBody>
                  <a:tcPr>
                    <a:solidFill>
                      <a:srgbClr val="E9F0E8"/>
                    </a:solidFill>
                  </a:tcPr>
                </a:tc>
                <a:tc>
                  <a:txBody>
                    <a:bodyPr/>
                    <a:lstStyle/>
                    <a:p>
                      <a:r>
                        <a:rPr lang="en-US" sz="1800" kern="1200" dirty="0">
                          <a:solidFill>
                            <a:schemeClr val="dk1"/>
                          </a:solidFill>
                          <a:latin typeface="+mn-lt"/>
                          <a:ea typeface="+mn-ea"/>
                          <a:cs typeface="+mn-cs"/>
                          <a:hlinkClick r:id="rId10"/>
                        </a:rPr>
                        <a:t>dan.wendt@usda.gov</a:t>
                      </a:r>
                      <a:r>
                        <a:rPr lang="en-US" sz="1800" kern="1200" dirty="0">
                          <a:solidFill>
                            <a:schemeClr val="dk1"/>
                          </a:solidFill>
                          <a:latin typeface="+mn-lt"/>
                          <a:ea typeface="+mn-ea"/>
                          <a:cs typeface="+mn-cs"/>
                        </a:rPr>
                        <a:t> </a:t>
                      </a:r>
                      <a:endParaRPr lang="en-US" dirty="0"/>
                    </a:p>
                  </a:txBody>
                  <a:tcPr>
                    <a:solidFill>
                      <a:srgbClr val="E9F0E8"/>
                    </a:solidFill>
                  </a:tcPr>
                </a:tc>
                <a:extLst>
                  <a:ext uri="{0D108BD9-81ED-4DB2-BD59-A6C34878D82A}">
                    <a16:rowId xmlns:a16="http://schemas.microsoft.com/office/drawing/2014/main" val="2350604873"/>
                  </a:ext>
                </a:extLst>
              </a:tr>
              <a:tr h="342900">
                <a:tc vMerge="1">
                  <a:txBody>
                    <a:bodyPr/>
                    <a:lstStyle/>
                    <a:p>
                      <a:endParaRPr lang="en-US" dirty="0"/>
                    </a:p>
                  </a:txBody>
                  <a:tcPr/>
                </a:tc>
                <a:tc>
                  <a:txBody>
                    <a:bodyPr/>
                    <a:lstStyle/>
                    <a:p>
                      <a:r>
                        <a:rPr lang="en-US" dirty="0"/>
                        <a:t>Kirsten Tighe</a:t>
                      </a:r>
                    </a:p>
                  </a:txBody>
                  <a:tcPr>
                    <a:solidFill>
                      <a:srgbClr val="E9F0E8"/>
                    </a:solidFill>
                  </a:tcPr>
                </a:tc>
                <a:tc>
                  <a:txBody>
                    <a:bodyPr/>
                    <a:lstStyle/>
                    <a:p>
                      <a:r>
                        <a:rPr lang="en-US" dirty="0">
                          <a:hlinkClick r:id="rId11"/>
                        </a:rPr>
                        <a:t>kirsten.tighe@usda.gov</a:t>
                      </a:r>
                      <a:r>
                        <a:rPr lang="en-US" dirty="0"/>
                        <a:t> </a:t>
                      </a:r>
                    </a:p>
                  </a:txBody>
                  <a:tcPr>
                    <a:solidFill>
                      <a:srgbClr val="E9F0E8"/>
                    </a:solidFill>
                  </a:tcPr>
                </a:tc>
                <a:extLst>
                  <a:ext uri="{0D108BD9-81ED-4DB2-BD59-A6C34878D82A}">
                    <a16:rowId xmlns:a16="http://schemas.microsoft.com/office/drawing/2014/main" val="3716816799"/>
                  </a:ext>
                </a:extLst>
              </a:tr>
              <a:tr h="342900">
                <a:tc>
                  <a:txBody>
                    <a:bodyPr/>
                    <a:lstStyle/>
                    <a:p>
                      <a:r>
                        <a:rPr lang="en-US" dirty="0"/>
                        <a:t>R10</a:t>
                      </a:r>
                    </a:p>
                  </a:txBody>
                  <a:tcPr anchor="ctr">
                    <a:solidFill>
                      <a:srgbClr val="D1DFCE"/>
                    </a:solidFill>
                  </a:tcPr>
                </a:tc>
                <a:tc>
                  <a:txBody>
                    <a:bodyPr/>
                    <a:lstStyle/>
                    <a:p>
                      <a:r>
                        <a:rPr lang="en-US" dirty="0"/>
                        <a:t>Dustin </a:t>
                      </a:r>
                      <a:r>
                        <a:rPr lang="en-US" dirty="0" err="1"/>
                        <a:t>Wittwer</a:t>
                      </a:r>
                      <a:endParaRPr lang="en-US" dirty="0"/>
                    </a:p>
                  </a:txBody>
                  <a:tcPr>
                    <a:solidFill>
                      <a:srgbClr val="D1DFCE"/>
                    </a:solidFill>
                  </a:tcPr>
                </a:tc>
                <a:tc>
                  <a:txBody>
                    <a:bodyPr/>
                    <a:lstStyle/>
                    <a:p>
                      <a:r>
                        <a:rPr lang="en-US" sz="1800" kern="1200" dirty="0">
                          <a:solidFill>
                            <a:schemeClr val="dk1"/>
                          </a:solidFill>
                          <a:latin typeface="+mn-lt"/>
                          <a:ea typeface="+mn-ea"/>
                          <a:cs typeface="+mn-cs"/>
                          <a:hlinkClick r:id="rId12"/>
                        </a:rPr>
                        <a:t>dustin.wittwer@usda.gov</a:t>
                      </a:r>
                      <a:r>
                        <a:rPr lang="en-US" sz="1800" kern="1200" dirty="0">
                          <a:solidFill>
                            <a:schemeClr val="dk1"/>
                          </a:solidFill>
                          <a:latin typeface="+mn-lt"/>
                          <a:ea typeface="+mn-ea"/>
                          <a:cs typeface="+mn-cs"/>
                        </a:rPr>
                        <a:t>  	</a:t>
                      </a:r>
                      <a:endParaRPr lang="en-US" dirty="0"/>
                    </a:p>
                  </a:txBody>
                  <a:tcPr>
                    <a:solidFill>
                      <a:srgbClr val="D1DFCE"/>
                    </a:solidFill>
                  </a:tcPr>
                </a:tc>
                <a:extLst>
                  <a:ext uri="{0D108BD9-81ED-4DB2-BD59-A6C34878D82A}">
                    <a16:rowId xmlns:a16="http://schemas.microsoft.com/office/drawing/2014/main" val="590389107"/>
                  </a:ext>
                </a:extLst>
              </a:tr>
            </a:tbl>
          </a:graphicData>
        </a:graphic>
      </p:graphicFrame>
    </p:spTree>
    <p:extLst>
      <p:ext uri="{BB962C8B-B14F-4D97-AF65-F5344CB8AC3E}">
        <p14:creationId xmlns:p14="http://schemas.microsoft.com/office/powerpoint/2010/main" val="387816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4" name="Object 6" descr="Graphic representing a tree being hit by electromagnetic radiation."/>
          <p:cNvGraphicFramePr>
            <a:graphicFrameLocks noChangeAspect="1"/>
          </p:cNvGraphicFramePr>
          <p:nvPr/>
        </p:nvGraphicFramePr>
        <p:xfrm>
          <a:off x="7315200" y="2819400"/>
          <a:ext cx="1543050" cy="3220278"/>
        </p:xfrm>
        <a:graphic>
          <a:graphicData uri="http://schemas.openxmlformats.org/presentationml/2006/ole">
            <mc:AlternateContent xmlns:mc="http://schemas.openxmlformats.org/markup-compatibility/2006">
              <mc:Choice xmlns:v="urn:schemas-microsoft-com:vml" Requires="v">
                <p:oleObj spid="_x0000_s1148" name="Drawing" r:id="rId4" imgW="1314360" imgH="2743200" progId="">
                  <p:embed/>
                </p:oleObj>
              </mc:Choice>
              <mc:Fallback>
                <p:oleObj name="Drawing" r:id="rId4" imgW="1314360" imgH="2743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19400"/>
                        <a:ext cx="1543050" cy="32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8" name="Rectangle 17"/>
          <p:cNvSpPr>
            <a:spLocks noGrp="1" noChangeArrowheads="1"/>
          </p:cNvSpPr>
          <p:nvPr>
            <p:ph type="title"/>
          </p:nvPr>
        </p:nvSpPr>
        <p:spPr/>
        <p:txBody>
          <a:bodyPr/>
          <a:lstStyle/>
          <a:p>
            <a:r>
              <a:rPr lang="en-US" dirty="0">
                <a:cs typeface="Calibri" panose="020F0502020204030204" pitchFamily="34" charset="0"/>
              </a:rPr>
              <a:t>Optical Remote Sensing Basics</a:t>
            </a:r>
          </a:p>
        </p:txBody>
      </p:sp>
      <p:sp>
        <p:nvSpPr>
          <p:cNvPr id="28" name="Oval 156" descr="Graphic representing the sun"/>
          <p:cNvSpPr>
            <a:spLocks noChangeArrowheads="1"/>
          </p:cNvSpPr>
          <p:nvPr/>
        </p:nvSpPr>
        <p:spPr bwMode="auto">
          <a:xfrm>
            <a:off x="609600" y="1610399"/>
            <a:ext cx="990600" cy="99060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a:latin typeface="+mj-lt"/>
            </a:endParaRPr>
          </a:p>
        </p:txBody>
      </p:sp>
      <p:sp>
        <p:nvSpPr>
          <p:cNvPr id="15" name="Rectangle 14"/>
          <p:cNvSpPr/>
          <p:nvPr/>
        </p:nvSpPr>
        <p:spPr>
          <a:xfrm>
            <a:off x="4817709" y="1081077"/>
            <a:ext cx="4326291" cy="523220"/>
          </a:xfrm>
          <a:prstGeom prst="rect">
            <a:avLst/>
          </a:prstGeom>
        </p:spPr>
        <p:txBody>
          <a:bodyPr wrap="square">
            <a:spAutoFit/>
          </a:bodyPr>
          <a:lstStyle/>
          <a:p>
            <a:pPr>
              <a:spcBef>
                <a:spcPct val="50000"/>
              </a:spcBef>
            </a:pPr>
            <a:r>
              <a:rPr lang="en-US" sz="1400" dirty="0">
                <a:latin typeface="+mj-lt"/>
                <a:cs typeface="Calibri" panose="020F0502020204030204" pitchFamily="34" charset="0"/>
              </a:rPr>
              <a:t>The sun radiates the earth with nearly equal amounts of blue, green, and red wavelength light.</a:t>
            </a:r>
          </a:p>
        </p:txBody>
      </p:sp>
      <p:pic>
        <p:nvPicPr>
          <p:cNvPr id="2" name="Picture 1" descr="Graphic representing the visible portion (red, green, and blue lights) of the electromagnetic spectrum as it is emitted from the su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740" y="1185477"/>
            <a:ext cx="4706520" cy="4487045"/>
          </a:xfrm>
          <a:prstGeom prst="rect">
            <a:avLst/>
          </a:prstGeom>
        </p:spPr>
      </p:pic>
    </p:spTree>
    <p:extLst>
      <p:ext uri="{BB962C8B-B14F-4D97-AF65-F5344CB8AC3E}">
        <p14:creationId xmlns:p14="http://schemas.microsoft.com/office/powerpoint/2010/main" val="2872648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EC0BE-4692-4EFB-BD55-AE4BD1A297EC}"/>
              </a:ext>
            </a:extLst>
          </p:cNvPr>
          <p:cNvPicPr>
            <a:picLocks noChangeAspect="1"/>
          </p:cNvPicPr>
          <p:nvPr/>
        </p:nvPicPr>
        <p:blipFill>
          <a:blip r:embed="rId2"/>
          <a:stretch>
            <a:fillRect/>
          </a:stretch>
        </p:blipFill>
        <p:spPr>
          <a:xfrm>
            <a:off x="381000" y="1371600"/>
            <a:ext cx="5319889" cy="4953000"/>
          </a:xfrm>
          <a:prstGeom prst="rect">
            <a:avLst/>
          </a:prstGeom>
        </p:spPr>
      </p:pic>
      <p:sp>
        <p:nvSpPr>
          <p:cNvPr id="2" name="Title 1">
            <a:extLst>
              <a:ext uri="{FF2B5EF4-FFF2-40B4-BE49-F238E27FC236}">
                <a16:creationId xmlns:a16="http://schemas.microsoft.com/office/drawing/2014/main" id="{AE2B4872-99D3-4ECF-8FA0-4E73CAF26A75}"/>
              </a:ext>
            </a:extLst>
          </p:cNvPr>
          <p:cNvSpPr>
            <a:spLocks noGrp="1"/>
          </p:cNvSpPr>
          <p:nvPr>
            <p:ph type="title"/>
          </p:nvPr>
        </p:nvSpPr>
        <p:spPr/>
        <p:txBody>
          <a:bodyPr/>
          <a:lstStyle/>
          <a:p>
            <a:r>
              <a:rPr lang="en-US" dirty="0">
                <a:hlinkClick r:id="rId3"/>
              </a:rPr>
              <a:t>Geospatial Training and Awareness</a:t>
            </a:r>
            <a:endParaRPr lang="en-US" dirty="0"/>
          </a:p>
        </p:txBody>
      </p:sp>
      <p:sp>
        <p:nvSpPr>
          <p:cNvPr id="6" name="Content Placeholder 5">
            <a:extLst>
              <a:ext uri="{FF2B5EF4-FFF2-40B4-BE49-F238E27FC236}">
                <a16:creationId xmlns:a16="http://schemas.microsoft.com/office/drawing/2014/main" id="{4C7FBE1B-0DE9-45FE-9237-ED5E2115A272}"/>
              </a:ext>
            </a:extLst>
          </p:cNvPr>
          <p:cNvSpPr>
            <a:spLocks noGrp="1"/>
          </p:cNvSpPr>
          <p:nvPr>
            <p:ph sz="half" idx="2"/>
          </p:nvPr>
        </p:nvSpPr>
        <p:spPr>
          <a:xfrm>
            <a:off x="5867400" y="1447800"/>
            <a:ext cx="2819400" cy="4943856"/>
          </a:xfrm>
        </p:spPr>
        <p:txBody>
          <a:bodyPr>
            <a:normAutofit fontScale="92500" lnSpcReduction="10000"/>
          </a:bodyPr>
          <a:lstStyle/>
          <a:p>
            <a:r>
              <a:rPr lang="en-US" dirty="0"/>
              <a:t>Sign-up for live webinars</a:t>
            </a:r>
          </a:p>
          <a:p>
            <a:pPr lvl="1"/>
            <a:r>
              <a:rPr lang="en-US" dirty="0"/>
              <a:t>Desktop GIS</a:t>
            </a:r>
          </a:p>
          <a:p>
            <a:pPr lvl="1"/>
            <a:r>
              <a:rPr lang="en-US" dirty="0"/>
              <a:t>Web GIS</a:t>
            </a:r>
          </a:p>
          <a:p>
            <a:pPr lvl="1"/>
            <a:r>
              <a:rPr lang="en-US" dirty="0"/>
              <a:t>Mobile GIS</a:t>
            </a:r>
          </a:p>
          <a:p>
            <a:pPr lvl="1"/>
            <a:r>
              <a:rPr lang="en-US" dirty="0"/>
              <a:t>Remote Sensing</a:t>
            </a:r>
          </a:p>
          <a:p>
            <a:r>
              <a:rPr lang="en-US" dirty="0"/>
              <a:t>Find self-paced training materials</a:t>
            </a:r>
          </a:p>
          <a:p>
            <a:r>
              <a:rPr lang="en-US" dirty="0"/>
              <a:t>Access to recorded webinars</a:t>
            </a:r>
          </a:p>
        </p:txBody>
      </p:sp>
    </p:spTree>
    <p:extLst>
      <p:ext uri="{BB962C8B-B14F-4D97-AF65-F5344CB8AC3E}">
        <p14:creationId xmlns:p14="http://schemas.microsoft.com/office/powerpoint/2010/main" val="42099119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5044-0B54-4FFB-A6D9-105CEED9A533}"/>
              </a:ext>
            </a:extLst>
          </p:cNvPr>
          <p:cNvSpPr>
            <a:spLocks noGrp="1"/>
          </p:cNvSpPr>
          <p:nvPr>
            <p:ph type="title"/>
          </p:nvPr>
        </p:nvSpPr>
        <p:spPr/>
        <p:txBody>
          <a:bodyPr/>
          <a:lstStyle/>
          <a:p>
            <a:r>
              <a:rPr lang="en-US" dirty="0"/>
              <a:t>Upcoming training opportunities</a:t>
            </a:r>
          </a:p>
        </p:txBody>
      </p:sp>
      <p:graphicFrame>
        <p:nvGraphicFramePr>
          <p:cNvPr id="4" name="Table 4">
            <a:extLst>
              <a:ext uri="{FF2B5EF4-FFF2-40B4-BE49-F238E27FC236}">
                <a16:creationId xmlns:a16="http://schemas.microsoft.com/office/drawing/2014/main" id="{B44704EE-B1FE-412B-95BF-F21CDA4838F3}"/>
              </a:ext>
            </a:extLst>
          </p:cNvPr>
          <p:cNvGraphicFramePr>
            <a:graphicFrameLocks noGrp="1"/>
          </p:cNvGraphicFramePr>
          <p:nvPr>
            <p:ph idx="1"/>
            <p:extLst>
              <p:ext uri="{D42A27DB-BD31-4B8C-83A1-F6EECF244321}">
                <p14:modId xmlns:p14="http://schemas.microsoft.com/office/powerpoint/2010/main" val="4212258208"/>
              </p:ext>
            </p:extLst>
          </p:nvPr>
        </p:nvGraphicFramePr>
        <p:xfrm>
          <a:off x="457200" y="1447800"/>
          <a:ext cx="8229600" cy="424688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3270957858"/>
                    </a:ext>
                  </a:extLst>
                </a:gridCol>
                <a:gridCol w="3810000">
                  <a:extLst>
                    <a:ext uri="{9D8B030D-6E8A-4147-A177-3AD203B41FA5}">
                      <a16:colId xmlns:a16="http://schemas.microsoft.com/office/drawing/2014/main" val="840172916"/>
                    </a:ext>
                  </a:extLst>
                </a:gridCol>
              </a:tblGrid>
              <a:tr h="370840">
                <a:tc>
                  <a:txBody>
                    <a:bodyPr/>
                    <a:lstStyle/>
                    <a:p>
                      <a:r>
                        <a:rPr lang="en-US" dirty="0"/>
                        <a:t>Course</a:t>
                      </a:r>
                    </a:p>
                  </a:txBody>
                  <a:tcPr/>
                </a:tc>
                <a:tc>
                  <a:txBody>
                    <a:bodyPr/>
                    <a:lstStyle/>
                    <a:p>
                      <a:r>
                        <a:rPr lang="en-US" dirty="0"/>
                        <a:t>Dates</a:t>
                      </a:r>
                    </a:p>
                  </a:txBody>
                  <a:tcPr/>
                </a:tc>
                <a:extLst>
                  <a:ext uri="{0D108BD9-81ED-4DB2-BD59-A6C34878D82A}">
                    <a16:rowId xmlns:a16="http://schemas.microsoft.com/office/drawing/2014/main" val="103750562"/>
                  </a:ext>
                </a:extLst>
              </a:tr>
              <a:tr h="370840">
                <a:tc>
                  <a:txBody>
                    <a:bodyPr/>
                    <a:lstStyle/>
                    <a:p>
                      <a:r>
                        <a:rPr lang="en-US" dirty="0"/>
                        <a:t>MTBS in Google Earth Engine</a:t>
                      </a:r>
                    </a:p>
                  </a:txBody>
                  <a:tcPr/>
                </a:tc>
                <a:tc>
                  <a:txBody>
                    <a:bodyPr/>
                    <a:lstStyle/>
                    <a:p>
                      <a:r>
                        <a:rPr lang="en-US" dirty="0"/>
                        <a:t>Weds 2/3, 10-11am MT</a:t>
                      </a:r>
                    </a:p>
                  </a:txBody>
                  <a:tcPr/>
                </a:tc>
                <a:extLst>
                  <a:ext uri="{0D108BD9-81ED-4DB2-BD59-A6C34878D82A}">
                    <a16:rowId xmlns:a16="http://schemas.microsoft.com/office/drawing/2014/main" val="2366699708"/>
                  </a:ext>
                </a:extLst>
              </a:tr>
              <a:tr h="370840">
                <a:tc>
                  <a:txBody>
                    <a:bodyPr/>
                    <a:lstStyle/>
                    <a:p>
                      <a:r>
                        <a:rPr lang="en-US" dirty="0"/>
                        <a:t>Obtaining Remotely Sensed Imagery</a:t>
                      </a:r>
                    </a:p>
                  </a:txBody>
                  <a:tcPr/>
                </a:tc>
                <a:tc>
                  <a:txBody>
                    <a:bodyPr/>
                    <a:lstStyle/>
                    <a:p>
                      <a:r>
                        <a:rPr lang="en-US" dirty="0"/>
                        <a:t>Thurs 2/4, 10am – 12pm MT</a:t>
                      </a:r>
                    </a:p>
                  </a:txBody>
                  <a:tcPr/>
                </a:tc>
                <a:extLst>
                  <a:ext uri="{0D108BD9-81ED-4DB2-BD59-A6C34878D82A}">
                    <a16:rowId xmlns:a16="http://schemas.microsoft.com/office/drawing/2014/main" val="2398749613"/>
                  </a:ext>
                </a:extLst>
              </a:tr>
              <a:tr h="370840">
                <a:tc>
                  <a:txBody>
                    <a:bodyPr/>
                    <a:lstStyle/>
                    <a:p>
                      <a:r>
                        <a:rPr lang="en-US" dirty="0"/>
                        <a:t>Raster Functions vs Geoprocessing</a:t>
                      </a:r>
                    </a:p>
                  </a:txBody>
                  <a:tcPr/>
                </a:tc>
                <a:tc>
                  <a:txBody>
                    <a:bodyPr/>
                    <a:lstStyle/>
                    <a:p>
                      <a:r>
                        <a:rPr lang="en-US" dirty="0"/>
                        <a:t>Tues 2/9, 10-10:30am MT</a:t>
                      </a:r>
                    </a:p>
                  </a:txBody>
                  <a:tcPr/>
                </a:tc>
                <a:extLst>
                  <a:ext uri="{0D108BD9-81ED-4DB2-BD59-A6C34878D82A}">
                    <a16:rowId xmlns:a16="http://schemas.microsoft.com/office/drawing/2014/main" val="3763494740"/>
                  </a:ext>
                </a:extLst>
              </a:tr>
              <a:tr h="370840">
                <a:tc>
                  <a:txBody>
                    <a:bodyPr/>
                    <a:lstStyle/>
                    <a:p>
                      <a:r>
                        <a:rPr lang="en-US" dirty="0"/>
                        <a:t>Lidar Derivates: Processing and Analysis</a:t>
                      </a:r>
                    </a:p>
                  </a:txBody>
                  <a:tcPr/>
                </a:tc>
                <a:tc>
                  <a:txBody>
                    <a:bodyPr/>
                    <a:lstStyle/>
                    <a:p>
                      <a:r>
                        <a:rPr lang="en-US" dirty="0"/>
                        <a:t>Weds-Thurs 2/10-2/11, 10am </a:t>
                      </a:r>
                      <a:r>
                        <a:rPr lang="en-US" dirty="0" err="1"/>
                        <a:t>mT</a:t>
                      </a:r>
                      <a:endParaRPr lang="en-US" dirty="0"/>
                    </a:p>
                  </a:txBody>
                  <a:tcPr/>
                </a:tc>
                <a:extLst>
                  <a:ext uri="{0D108BD9-81ED-4DB2-BD59-A6C34878D82A}">
                    <a16:rowId xmlns:a16="http://schemas.microsoft.com/office/drawing/2014/main" val="869785974"/>
                  </a:ext>
                </a:extLst>
              </a:tr>
              <a:tr h="370840">
                <a:tc>
                  <a:txBody>
                    <a:bodyPr/>
                    <a:lstStyle/>
                    <a:p>
                      <a:r>
                        <a:rPr lang="en-US" dirty="0"/>
                        <a:t>Integrating Digital 3D Imagery into Geospatial Workflows</a:t>
                      </a:r>
                    </a:p>
                  </a:txBody>
                  <a:tcPr/>
                </a:tc>
                <a:tc>
                  <a:txBody>
                    <a:bodyPr/>
                    <a:lstStyle/>
                    <a:p>
                      <a:r>
                        <a:rPr lang="en-US" dirty="0"/>
                        <a:t>Weds 2/17, 10am-4pm MT</a:t>
                      </a:r>
                    </a:p>
                  </a:txBody>
                  <a:tcPr/>
                </a:tc>
                <a:extLst>
                  <a:ext uri="{0D108BD9-81ED-4DB2-BD59-A6C34878D82A}">
                    <a16:rowId xmlns:a16="http://schemas.microsoft.com/office/drawing/2014/main" val="4079195332"/>
                  </a:ext>
                </a:extLst>
              </a:tr>
              <a:tr h="370840">
                <a:tc>
                  <a:txBody>
                    <a:bodyPr/>
                    <a:lstStyle/>
                    <a:p>
                      <a:r>
                        <a:rPr lang="en-US" dirty="0"/>
                        <a:t>Google Earth Engine</a:t>
                      </a:r>
                    </a:p>
                  </a:txBody>
                  <a:tcPr/>
                </a:tc>
                <a:tc>
                  <a:txBody>
                    <a:bodyPr/>
                    <a:lstStyle/>
                    <a:p>
                      <a:r>
                        <a:rPr lang="en-US" dirty="0"/>
                        <a:t>Weds-Thurs, 2/24, 10am-12pm MT</a:t>
                      </a:r>
                    </a:p>
                  </a:txBody>
                  <a:tcPr/>
                </a:tc>
                <a:extLst>
                  <a:ext uri="{0D108BD9-81ED-4DB2-BD59-A6C34878D82A}">
                    <a16:rowId xmlns:a16="http://schemas.microsoft.com/office/drawing/2014/main" val="3126194862"/>
                  </a:ext>
                </a:extLst>
              </a:tr>
              <a:tr h="370840">
                <a:tc>
                  <a:txBody>
                    <a:bodyPr/>
                    <a:lstStyle/>
                    <a:p>
                      <a:r>
                        <a:rPr lang="en-US" dirty="0"/>
                        <a:t>Raster Functions in </a:t>
                      </a:r>
                      <a:r>
                        <a:rPr lang="en-US" dirty="0" err="1"/>
                        <a:t>ArcPro</a:t>
                      </a:r>
                      <a:endParaRPr lang="en-US" dirty="0"/>
                    </a:p>
                  </a:txBody>
                  <a:tcPr/>
                </a:tc>
                <a:tc>
                  <a:txBody>
                    <a:bodyPr/>
                    <a:lstStyle/>
                    <a:p>
                      <a:r>
                        <a:rPr lang="en-US" dirty="0"/>
                        <a:t>Thurs 2/25, 10am-4pm MT</a:t>
                      </a:r>
                    </a:p>
                  </a:txBody>
                  <a:tcPr/>
                </a:tc>
                <a:extLst>
                  <a:ext uri="{0D108BD9-81ED-4DB2-BD59-A6C34878D82A}">
                    <a16:rowId xmlns:a16="http://schemas.microsoft.com/office/drawing/2014/main" val="3756590751"/>
                  </a:ext>
                </a:extLst>
              </a:tr>
              <a:tr h="370840">
                <a:tc>
                  <a:txBody>
                    <a:bodyPr/>
                    <a:lstStyle/>
                    <a:p>
                      <a:r>
                        <a:rPr lang="en-US" dirty="0"/>
                        <a:t>Landsat Image Acquisition in Google Earth Engine</a:t>
                      </a:r>
                    </a:p>
                  </a:txBody>
                  <a:tcPr/>
                </a:tc>
                <a:tc>
                  <a:txBody>
                    <a:bodyPr/>
                    <a:lstStyle/>
                    <a:p>
                      <a:r>
                        <a:rPr lang="en-US" dirty="0"/>
                        <a:t>Tues 3/2, 10am-10:30am MT</a:t>
                      </a:r>
                    </a:p>
                  </a:txBody>
                  <a:tcPr/>
                </a:tc>
                <a:extLst>
                  <a:ext uri="{0D108BD9-81ED-4DB2-BD59-A6C34878D82A}">
                    <a16:rowId xmlns:a16="http://schemas.microsoft.com/office/drawing/2014/main" val="1889555410"/>
                  </a:ext>
                </a:extLst>
              </a:tr>
              <a:tr h="370840">
                <a:tc>
                  <a:txBody>
                    <a:bodyPr/>
                    <a:lstStyle/>
                    <a:p>
                      <a:r>
                        <a:rPr lang="en-US" dirty="0"/>
                        <a:t>Lidar Point Cloud Processing</a:t>
                      </a:r>
                    </a:p>
                  </a:txBody>
                  <a:tcPr/>
                </a:tc>
                <a:tc>
                  <a:txBody>
                    <a:bodyPr/>
                    <a:lstStyle/>
                    <a:p>
                      <a:r>
                        <a:rPr lang="en-US" dirty="0"/>
                        <a:t>Thurs 3/4, 10am-4pm MT</a:t>
                      </a:r>
                    </a:p>
                  </a:txBody>
                  <a:tcPr/>
                </a:tc>
                <a:extLst>
                  <a:ext uri="{0D108BD9-81ED-4DB2-BD59-A6C34878D82A}">
                    <a16:rowId xmlns:a16="http://schemas.microsoft.com/office/drawing/2014/main" val="1072696420"/>
                  </a:ext>
                </a:extLst>
              </a:tr>
            </a:tbl>
          </a:graphicData>
        </a:graphic>
      </p:graphicFrame>
      <p:sp>
        <p:nvSpPr>
          <p:cNvPr id="6" name="TextBox 5">
            <a:extLst>
              <a:ext uri="{FF2B5EF4-FFF2-40B4-BE49-F238E27FC236}">
                <a16:creationId xmlns:a16="http://schemas.microsoft.com/office/drawing/2014/main" id="{178FD6FC-5041-4D13-8DA0-F104EEA8B022}"/>
              </a:ext>
            </a:extLst>
          </p:cNvPr>
          <p:cNvSpPr txBox="1"/>
          <p:nvPr/>
        </p:nvSpPr>
        <p:spPr>
          <a:xfrm>
            <a:off x="2641535" y="6019800"/>
            <a:ext cx="3860929" cy="369332"/>
          </a:xfrm>
          <a:prstGeom prst="rect">
            <a:avLst/>
          </a:prstGeom>
          <a:noFill/>
        </p:spPr>
        <p:txBody>
          <a:bodyPr wrap="none" rtlCol="0">
            <a:spAutoFit/>
          </a:bodyPr>
          <a:lstStyle/>
          <a:p>
            <a:r>
              <a:rPr lang="en-US" dirty="0">
                <a:hlinkClick r:id="rId2"/>
              </a:rPr>
              <a:t>GTAC Geospatial Training Calendar</a:t>
            </a:r>
            <a:endParaRPr lang="en-US" dirty="0"/>
          </a:p>
        </p:txBody>
      </p:sp>
    </p:spTree>
    <p:extLst>
      <p:ext uri="{BB962C8B-B14F-4D97-AF65-F5344CB8AC3E}">
        <p14:creationId xmlns:p14="http://schemas.microsoft.com/office/powerpoint/2010/main" val="33775796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GTAC Remote </a:t>
            </a:r>
            <a:r>
              <a:rPr lang="en-US">
                <a:latin typeface="Calibri" panose="020F0502020204030204" pitchFamily="34" charset="0"/>
                <a:cs typeface="Calibri" panose="020F0502020204030204" pitchFamily="34" charset="0"/>
              </a:rPr>
              <a:t>Sensing SME Contacts</a:t>
            </a:r>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762000" y="6215390"/>
            <a:ext cx="7848600" cy="261610"/>
          </a:xfrm>
          <a:prstGeom prst="rect">
            <a:avLst/>
          </a:prstGeom>
          <a:noFill/>
        </p:spPr>
        <p:txBody>
          <a:bodyPr wrap="square" rtlCol="0">
            <a:spAutoFit/>
          </a:bodyPr>
          <a:lstStyle/>
          <a:p>
            <a:pPr algn="ctr"/>
            <a:r>
              <a:rPr lang="en-US" sz="1100" b="1" dirty="0">
                <a:latin typeface="+mj-lt"/>
                <a:hlinkClick r:id="rId3"/>
              </a:rPr>
              <a:t>Geospatial Training and Awareness page</a:t>
            </a:r>
            <a:endParaRPr lang="en-US" sz="1100" b="1" dirty="0">
              <a:latin typeface="+mj-lt"/>
            </a:endParaRPr>
          </a:p>
        </p:txBody>
      </p:sp>
      <p:graphicFrame>
        <p:nvGraphicFramePr>
          <p:cNvPr id="3" name="Table 5">
            <a:extLst>
              <a:ext uri="{FF2B5EF4-FFF2-40B4-BE49-F238E27FC236}">
                <a16:creationId xmlns:a16="http://schemas.microsoft.com/office/drawing/2014/main" id="{A18958A0-7288-49F6-AF70-E9630AEA0C12}"/>
              </a:ext>
            </a:extLst>
          </p:cNvPr>
          <p:cNvGraphicFramePr>
            <a:graphicFrameLocks noGrp="1"/>
          </p:cNvGraphicFramePr>
          <p:nvPr>
            <p:extLst>
              <p:ext uri="{D42A27DB-BD31-4B8C-83A1-F6EECF244321}">
                <p14:modId xmlns:p14="http://schemas.microsoft.com/office/powerpoint/2010/main" val="1113432891"/>
              </p:ext>
            </p:extLst>
          </p:nvPr>
        </p:nvGraphicFramePr>
        <p:xfrm>
          <a:off x="304800" y="1143000"/>
          <a:ext cx="8534400" cy="491236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80837681"/>
                    </a:ext>
                  </a:extLst>
                </a:gridCol>
                <a:gridCol w="2844800">
                  <a:extLst>
                    <a:ext uri="{9D8B030D-6E8A-4147-A177-3AD203B41FA5}">
                      <a16:colId xmlns:a16="http://schemas.microsoft.com/office/drawing/2014/main" val="2425019839"/>
                    </a:ext>
                  </a:extLst>
                </a:gridCol>
                <a:gridCol w="2844800">
                  <a:extLst>
                    <a:ext uri="{9D8B030D-6E8A-4147-A177-3AD203B41FA5}">
                      <a16:colId xmlns:a16="http://schemas.microsoft.com/office/drawing/2014/main" val="3558699095"/>
                    </a:ext>
                  </a:extLst>
                </a:gridCol>
              </a:tblGrid>
              <a:tr h="370840">
                <a:tc>
                  <a:txBody>
                    <a:bodyPr/>
                    <a:lstStyle/>
                    <a:p>
                      <a:r>
                        <a:rPr lang="en-US" dirty="0">
                          <a:latin typeface="Calibri" panose="020F0502020204030204" pitchFamily="34" charset="0"/>
                          <a:cs typeface="Calibri" panose="020F0502020204030204" pitchFamily="34" charset="0"/>
                        </a:rPr>
                        <a:t>Point of Contact</a:t>
                      </a:r>
                    </a:p>
                  </a:txBody>
                  <a:tcPr marL="87394" marR="87394"/>
                </a:tc>
                <a:tc>
                  <a:txBody>
                    <a:bodyPr/>
                    <a:lstStyle/>
                    <a:p>
                      <a:r>
                        <a:rPr lang="en-US" dirty="0">
                          <a:latin typeface="Calibri" panose="020F0502020204030204" pitchFamily="34" charset="0"/>
                          <a:cs typeface="Calibri" panose="020F0502020204030204" pitchFamily="34" charset="0"/>
                        </a:rPr>
                        <a:t>Specialization</a:t>
                      </a:r>
                    </a:p>
                  </a:txBody>
                  <a:tcPr marL="87394" marR="87394"/>
                </a:tc>
                <a:tc>
                  <a:txBody>
                    <a:bodyPr/>
                    <a:lstStyle/>
                    <a:p>
                      <a:r>
                        <a:rPr lang="en-US" dirty="0">
                          <a:latin typeface="Calibri" panose="020F0502020204030204" pitchFamily="34" charset="0"/>
                          <a:cs typeface="Calibri" panose="020F0502020204030204" pitchFamily="34" charset="0"/>
                        </a:rPr>
                        <a:t>Email</a:t>
                      </a:r>
                    </a:p>
                  </a:txBody>
                  <a:tcPr marL="87394" marR="87394"/>
                </a:tc>
                <a:extLst>
                  <a:ext uri="{0D108BD9-81ED-4DB2-BD59-A6C34878D82A}">
                    <a16:rowId xmlns:a16="http://schemas.microsoft.com/office/drawing/2014/main" val="3755599545"/>
                  </a:ext>
                </a:extLst>
              </a:tr>
              <a:tr h="370840">
                <a:tc>
                  <a:txBody>
                    <a:bodyPr/>
                    <a:lstStyle/>
                    <a:p>
                      <a:r>
                        <a:rPr lang="en-US" sz="1600" dirty="0">
                          <a:latin typeface="Calibri" panose="020F0502020204030204" pitchFamily="34" charset="0"/>
                          <a:cs typeface="Calibri" panose="020F0502020204030204" pitchFamily="34" charset="0"/>
                        </a:rPr>
                        <a:t>Indigo Catton</a:t>
                      </a:r>
                      <a:endParaRPr lang="en-US" sz="1600" baseline="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Image interpretation, data portals, ArcGIS Pro, segmentation</a:t>
                      </a:r>
                    </a:p>
                  </a:txBody>
                  <a:tcPr marL="87394" marR="87394"/>
                </a:tc>
                <a:tc>
                  <a:txBody>
                    <a:bodyPr/>
                    <a:lstStyle/>
                    <a:p>
                      <a:r>
                        <a:rPr lang="en-US" sz="1600" dirty="0">
                          <a:latin typeface="Calibri" panose="020F0502020204030204" pitchFamily="34" charset="0"/>
                          <a:cs typeface="Calibri" panose="020F0502020204030204" pitchFamily="34" charset="0"/>
                          <a:hlinkClick r:id="rId4"/>
                        </a:rPr>
                        <a:t>indigo.catton@usda.gov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233837572"/>
                  </a:ext>
                </a:extLst>
              </a:tr>
              <a:tr h="370840">
                <a:tc>
                  <a:txBody>
                    <a:bodyPr/>
                    <a:lstStyle/>
                    <a:p>
                      <a:r>
                        <a:rPr lang="en-US" sz="1600" dirty="0">
                          <a:latin typeface="Calibri" panose="020F0502020204030204" pitchFamily="34" charset="0"/>
                          <a:cs typeface="Calibri" panose="020F0502020204030204" pitchFamily="34" charset="0"/>
                        </a:rPr>
                        <a:t>Kain </a:t>
                      </a:r>
                      <a:r>
                        <a:rPr lang="en-US" sz="1600" dirty="0" err="1">
                          <a:latin typeface="Calibri" panose="020F0502020204030204" pitchFamily="34" charset="0"/>
                          <a:cs typeface="Calibri" panose="020F0502020204030204" pitchFamily="34" charset="0"/>
                        </a:rPr>
                        <a:t>Kutz</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Object-based Image Analysis, Raster Geoprocessing, UAS</a:t>
                      </a:r>
                    </a:p>
                  </a:txBody>
                  <a:tcPr marL="87394" marR="87394"/>
                </a:tc>
                <a:tc>
                  <a:txBody>
                    <a:bodyPr/>
                    <a:lstStyle/>
                    <a:p>
                      <a:r>
                        <a:rPr lang="en-US" sz="1600" dirty="0">
                          <a:latin typeface="Calibri" panose="020F0502020204030204" pitchFamily="34" charset="0"/>
                          <a:cs typeface="Calibri" panose="020F0502020204030204" pitchFamily="34" charset="0"/>
                          <a:hlinkClick r:id="rId5"/>
                        </a:rPr>
                        <a:t>kain.kutz@usda.gov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193088203"/>
                  </a:ext>
                </a:extLst>
              </a:tr>
              <a:tr h="370840">
                <a:tc>
                  <a:txBody>
                    <a:bodyPr/>
                    <a:lstStyle/>
                    <a:p>
                      <a:pPr marL="0" algn="l" defTabSz="914400" rtl="0" eaLnBrk="1" latinLnBrk="0" hangingPunct="1"/>
                      <a:r>
                        <a:rPr lang="en-US" sz="1600" kern="1200" dirty="0">
                          <a:solidFill>
                            <a:schemeClr val="dk1"/>
                          </a:solidFill>
                          <a:latin typeface="Calibri" panose="020F0502020204030204" pitchFamily="34" charset="0"/>
                          <a:ea typeface="+mn-ea"/>
                          <a:cs typeface="Calibri" panose="020F0502020204030204" pitchFamily="34" charset="0"/>
                        </a:rPr>
                        <a:t>Lila Leatherman</a:t>
                      </a:r>
                    </a:p>
                  </a:txBody>
                  <a:tcPr marL="87394" marR="87394"/>
                </a:tc>
                <a:tc>
                  <a:txBody>
                    <a:bodyPr/>
                    <a:lstStyle/>
                    <a:p>
                      <a:r>
                        <a:rPr lang="en-US" sz="1600" dirty="0">
                          <a:latin typeface="Calibri" panose="020F0502020204030204" pitchFamily="34" charset="0"/>
                          <a:cs typeface="Calibri" panose="020F0502020204030204" pitchFamily="34" charset="0"/>
                        </a:rPr>
                        <a:t>Change Detection, Image Classification,</a:t>
                      </a:r>
                      <a:r>
                        <a:rPr lang="en-US" sz="1600" baseline="0" dirty="0">
                          <a:latin typeface="Calibri" panose="020F0502020204030204" pitchFamily="34" charset="0"/>
                          <a:cs typeface="Calibri" panose="020F0502020204030204" pitchFamily="34" charset="0"/>
                        </a:rPr>
                        <a:t> R &amp; Earth Engine scripting, modeling</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6"/>
                        </a:rPr>
                        <a:t>Lila.Leatherman@usda.gov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706721162"/>
                  </a:ext>
                </a:extLst>
              </a:tr>
              <a:tr h="370840">
                <a:tc>
                  <a:txBody>
                    <a:bodyPr/>
                    <a:lstStyle/>
                    <a:p>
                      <a:r>
                        <a:rPr lang="en-US" sz="1600" dirty="0">
                          <a:latin typeface="Calibri" panose="020F0502020204030204" pitchFamily="34" charset="0"/>
                          <a:cs typeface="Calibri" panose="020F0502020204030204" pitchFamily="34" charset="0"/>
                        </a:rPr>
                        <a:t>Jeremy Webb</a:t>
                      </a:r>
                    </a:p>
                  </a:txBody>
                  <a:tcPr marL="87394" marR="87394"/>
                </a:tc>
                <a:tc>
                  <a:txBody>
                    <a:bodyPr/>
                    <a:lstStyle/>
                    <a:p>
                      <a:r>
                        <a:rPr lang="en-US" sz="1600" dirty="0">
                          <a:latin typeface="Calibri" panose="020F0502020204030204" pitchFamily="34" charset="0"/>
                          <a:cs typeface="Calibri" panose="020F0502020204030204" pitchFamily="34" charset="0"/>
                        </a:rPr>
                        <a:t>Aerial Photography, Photogrammetry,</a:t>
                      </a:r>
                      <a:r>
                        <a:rPr lang="en-US" sz="1600" baseline="0" dirty="0">
                          <a:latin typeface="Calibri" panose="020F0502020204030204" pitchFamily="34" charset="0"/>
                          <a:cs typeface="Calibri" panose="020F0502020204030204" pitchFamily="34" charset="0"/>
                        </a:rPr>
                        <a:t> UAS</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7"/>
                        </a:rPr>
                        <a:t>jeremy.webb@usda.gov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05964816"/>
                  </a:ext>
                </a:extLst>
              </a:tr>
              <a:tr h="370840">
                <a:tc>
                  <a:txBody>
                    <a:bodyPr/>
                    <a:lstStyle/>
                    <a:p>
                      <a:r>
                        <a:rPr lang="en-US" sz="1600" dirty="0">
                          <a:latin typeface="Calibri" panose="020F0502020204030204" pitchFamily="34" charset="0"/>
                          <a:cs typeface="Calibri" panose="020F0502020204030204" pitchFamily="34" charset="0"/>
                        </a:rPr>
                        <a:t>Mark Hammond</a:t>
                      </a:r>
                    </a:p>
                  </a:txBody>
                  <a:tcPr marL="87394" marR="87394"/>
                </a:tc>
                <a:tc>
                  <a:txBody>
                    <a:bodyPr/>
                    <a:lstStyle/>
                    <a:p>
                      <a:r>
                        <a:rPr lang="en-US" sz="1600" dirty="0">
                          <a:latin typeface="Calibri" panose="020F0502020204030204" pitchFamily="34" charset="0"/>
                          <a:cs typeface="Calibri" panose="020F0502020204030204" pitchFamily="34" charset="0"/>
                        </a:rPr>
                        <a:t>ERDAS and Data Services, Photogrammetry</a:t>
                      </a:r>
                    </a:p>
                  </a:txBody>
                  <a:tcPr marL="87394" marR="87394"/>
                </a:tc>
                <a:tc>
                  <a:txBody>
                    <a:bodyPr/>
                    <a:lstStyle/>
                    <a:p>
                      <a:r>
                        <a:rPr lang="en-US" sz="1600" dirty="0">
                          <a:latin typeface="Calibri" panose="020F0502020204030204" pitchFamily="34" charset="0"/>
                          <a:cs typeface="Calibri" panose="020F0502020204030204" pitchFamily="34" charset="0"/>
                          <a:hlinkClick r:id="rId8"/>
                        </a:rPr>
                        <a:t>mark.hammond@usda.gov</a:t>
                      </a:r>
                      <a:r>
                        <a:rPr lang="en-US" sz="1600" baseline="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txBody>
                  <a:tcPr marL="87394" marR="87394"/>
                </a:tc>
                <a:extLst>
                  <a:ext uri="{0D108BD9-81ED-4DB2-BD59-A6C34878D82A}">
                    <a16:rowId xmlns:a16="http://schemas.microsoft.com/office/drawing/2014/main" val="276908370"/>
                  </a:ext>
                </a:extLst>
              </a:tr>
              <a:tr h="370840">
                <a:tc>
                  <a:txBody>
                    <a:bodyPr/>
                    <a:lstStyle/>
                    <a:p>
                      <a:r>
                        <a:rPr lang="en-US" sz="1600" dirty="0" err="1">
                          <a:latin typeface="Calibri" panose="020F0502020204030204" pitchFamily="34" charset="0"/>
                          <a:cs typeface="Calibri" panose="020F0502020204030204" pitchFamily="34" charset="0"/>
                        </a:rPr>
                        <a:t>Shiona</a:t>
                      </a:r>
                      <a:r>
                        <a:rPr lang="en-US" sz="1600" dirty="0">
                          <a:latin typeface="Calibri" panose="020F0502020204030204" pitchFamily="34" charset="0"/>
                          <a:cs typeface="Calibri" panose="020F0502020204030204" pitchFamily="34" charset="0"/>
                        </a:rPr>
                        <a:t> Howard</a:t>
                      </a:r>
                    </a:p>
                  </a:txBody>
                  <a:tcPr marL="87394" marR="87394"/>
                </a:tc>
                <a:tc>
                  <a:txBody>
                    <a:bodyPr/>
                    <a:lstStyle/>
                    <a:p>
                      <a:r>
                        <a:rPr lang="en-US" sz="1600" dirty="0">
                          <a:latin typeface="Calibri" panose="020F0502020204030204" pitchFamily="34" charset="0"/>
                          <a:cs typeface="Calibri" panose="020F0502020204030204" pitchFamily="34" charset="0"/>
                        </a:rPr>
                        <a:t>Lidar Acquisition, Analysis, and Support, Python scripting</a:t>
                      </a:r>
                    </a:p>
                  </a:txBody>
                  <a:tcPr marL="87394" marR="87394"/>
                </a:tc>
                <a:tc>
                  <a:txBody>
                    <a:bodyPr/>
                    <a:lstStyle/>
                    <a:p>
                      <a:r>
                        <a:rPr lang="en-US" sz="1600" dirty="0">
                          <a:latin typeface="Calibri" panose="020F0502020204030204" pitchFamily="34" charset="0"/>
                          <a:cs typeface="Calibri" panose="020F0502020204030204" pitchFamily="34" charset="0"/>
                          <a:hlinkClick r:id="rId9"/>
                        </a:rPr>
                        <a:t>Shiona.Howard@usda.gov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143737346"/>
                  </a:ext>
                </a:extLst>
              </a:tr>
              <a:tr h="370840">
                <a:tc>
                  <a:txBody>
                    <a:bodyPr/>
                    <a:lstStyle/>
                    <a:p>
                      <a:r>
                        <a:rPr lang="en-US" sz="1600" dirty="0">
                          <a:latin typeface="Calibri" panose="020F0502020204030204" pitchFamily="34" charset="0"/>
                          <a:cs typeface="Calibri" panose="020F0502020204030204" pitchFamily="34" charset="0"/>
                        </a:rPr>
                        <a:t>Wren Scott</a:t>
                      </a:r>
                    </a:p>
                  </a:txBody>
                  <a:tcPr marL="87394" marR="87394"/>
                </a:tc>
                <a:tc>
                  <a:txBody>
                    <a:bodyPr/>
                    <a:lstStyle/>
                    <a:p>
                      <a:r>
                        <a:rPr lang="en-US" sz="1600" dirty="0">
                          <a:latin typeface="Calibri" panose="020F0502020204030204" pitchFamily="34" charset="0"/>
                          <a:cs typeface="Calibri" panose="020F0502020204030204" pitchFamily="34" charset="0"/>
                        </a:rPr>
                        <a:t>SAR, Google Earth Engine Scripting</a:t>
                      </a:r>
                    </a:p>
                  </a:txBody>
                  <a:tcPr marL="87394" marR="87394"/>
                </a:tc>
                <a:tc>
                  <a:txBody>
                    <a:bodyPr/>
                    <a:lstStyle/>
                    <a:p>
                      <a:r>
                        <a:rPr lang="en-US" sz="1600" dirty="0">
                          <a:latin typeface="Calibri" panose="020F0502020204030204" pitchFamily="34" charset="0"/>
                          <a:cs typeface="Calibri" panose="020F0502020204030204" pitchFamily="34" charset="0"/>
                          <a:hlinkClick r:id="rId10"/>
                        </a:rPr>
                        <a:t>Warren.Scott@usda.gov</a:t>
                      </a:r>
                      <a:endParaRPr lang="en-US" sz="1600" dirty="0">
                        <a:latin typeface="Calibri" panose="020F0502020204030204" pitchFamily="34" charset="0"/>
                        <a:cs typeface="Calibri" panose="020F0502020204030204" pitchFamily="34" charset="0"/>
                      </a:endParaRPr>
                    </a:p>
                  </a:txBody>
                  <a:tcPr marL="87394" marR="87394"/>
                </a:tc>
                <a:extLst>
                  <a:ext uri="{0D108BD9-81ED-4DB2-BD59-A6C34878D82A}">
                    <a16:rowId xmlns:a16="http://schemas.microsoft.com/office/drawing/2014/main" val="1832997613"/>
                  </a:ext>
                </a:extLst>
              </a:tr>
            </a:tbl>
          </a:graphicData>
        </a:graphic>
      </p:graphicFrame>
    </p:spTree>
    <p:extLst>
      <p:ext uri="{BB962C8B-B14F-4D97-AF65-F5344CB8AC3E}">
        <p14:creationId xmlns:p14="http://schemas.microsoft.com/office/powerpoint/2010/main" val="3813361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p:txBody>
          <a:bodyPr/>
          <a:lstStyle/>
          <a:p>
            <a:pPr algn="r"/>
            <a:r>
              <a:rPr lang="en-US" sz="2800" dirty="0">
                <a:hlinkClick r:id="rId3"/>
              </a:rPr>
              <a:t>Obtaining Remotely Sensed Imagery: ORSI</a:t>
            </a:r>
            <a:endParaRPr lang="en-US" sz="2800" dirty="0"/>
          </a:p>
        </p:txBody>
      </p:sp>
      <p:sp>
        <p:nvSpPr>
          <p:cNvPr id="2" name="Slide Number Placeholder 1"/>
          <p:cNvSpPr>
            <a:spLocks noGrp="1"/>
          </p:cNvSpPr>
          <p:nvPr>
            <p:ph type="sldNum" sz="quarter" idx="4"/>
          </p:nvPr>
        </p:nvSpPr>
        <p:spPr>
          <a:prstGeom prst="rect">
            <a:avLst/>
          </a:prstGeom>
        </p:spPr>
        <p:txBody>
          <a:bodyPr/>
          <a:lstStyle/>
          <a:p>
            <a:fld id="{D4BCA71D-0080-4466-AC5E-0EF7B3F5B607}" type="slidenum">
              <a:rPr lang="en-US" smtClean="0"/>
              <a:t>113</a:t>
            </a:fld>
            <a:endParaRPr lang="en-US"/>
          </a:p>
        </p:txBody>
      </p:sp>
      <p:sp>
        <p:nvSpPr>
          <p:cNvPr id="6" name="AutoShape 3"/>
          <p:cNvSpPr>
            <a:spLocks noChangeArrowheads="1"/>
          </p:cNvSpPr>
          <p:nvPr/>
        </p:nvSpPr>
        <p:spPr bwMode="auto">
          <a:xfrm>
            <a:off x="3429000" y="3276600"/>
            <a:ext cx="5562600" cy="152400"/>
          </a:xfrm>
          <a:prstGeom prst="wave">
            <a:avLst>
              <a:gd name="adj1" fmla="val 13005"/>
              <a:gd name="adj2" fmla="val 0"/>
            </a:avLst>
          </a:prstGeom>
          <a:gradFill rotWithShape="1">
            <a:gsLst>
              <a:gs pos="0">
                <a:schemeClr val="tx2"/>
              </a:gs>
              <a:gs pos="50000">
                <a:srgbClr val="669900"/>
              </a:gs>
              <a:gs pos="100000">
                <a:schemeClr val="tx2"/>
              </a:gs>
            </a:gsLst>
            <a:lin ang="0" scaled="1"/>
          </a:gradFill>
          <a:ln w="9525">
            <a:noFill/>
            <a:round/>
            <a:headEnd/>
            <a:tailEnd/>
          </a:ln>
          <a:effectLst/>
        </p:spPr>
        <p:txBody>
          <a:bodyPr wrap="none" anchor="ctr"/>
          <a:lstStyle/>
          <a:p>
            <a:endParaRPr lang="en-US"/>
          </a:p>
        </p:txBody>
      </p:sp>
      <p:sp>
        <p:nvSpPr>
          <p:cNvPr id="7" name="Subtitle 4"/>
          <p:cNvSpPr txBox="1">
            <a:spLocks/>
          </p:cNvSpPr>
          <p:nvPr/>
        </p:nvSpPr>
        <p:spPr bwMode="auto">
          <a:xfrm>
            <a:off x="838200" y="2286000"/>
            <a:ext cx="7772400" cy="520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92D050"/>
                </a:solidFill>
                <a:effectLst/>
                <a:uLnTx/>
                <a:uFillTx/>
                <a:latin typeface="+mn-lt"/>
                <a:ea typeface="+mn-ea"/>
                <a:cs typeface="+mn-cs"/>
              </a:rPr>
              <a:t>Demo: Accessing additional training for Remote Sensing</a:t>
            </a:r>
          </a:p>
        </p:txBody>
      </p:sp>
    </p:spTree>
    <p:extLst>
      <p:ext uri="{BB962C8B-B14F-4D97-AF65-F5344CB8AC3E}">
        <p14:creationId xmlns:p14="http://schemas.microsoft.com/office/powerpoint/2010/main" val="3271751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47B-E22F-4B21-B532-2DDB22249758}"/>
              </a:ext>
            </a:extLst>
          </p:cNvPr>
          <p:cNvSpPr>
            <a:spLocks noGrp="1"/>
          </p:cNvSpPr>
          <p:nvPr>
            <p:ph type="title"/>
          </p:nvPr>
        </p:nvSpPr>
        <p:spPr/>
        <p:txBody>
          <a:bodyPr>
            <a:normAutofit/>
          </a:bodyPr>
          <a:lstStyle/>
          <a:p>
            <a:r>
              <a:rPr lang="en-US" dirty="0"/>
              <a:t>Geospatial Help Desk</a:t>
            </a:r>
          </a:p>
        </p:txBody>
      </p:sp>
      <p:sp>
        <p:nvSpPr>
          <p:cNvPr id="3" name="Content Placeholder 2">
            <a:extLst>
              <a:ext uri="{FF2B5EF4-FFF2-40B4-BE49-F238E27FC236}">
                <a16:creationId xmlns:a16="http://schemas.microsoft.com/office/drawing/2014/main" id="{D7E6DB1C-1C6A-4FF9-8D4A-80062E686FD3}"/>
              </a:ext>
            </a:extLst>
          </p:cNvPr>
          <p:cNvSpPr>
            <a:spLocks noGrp="1"/>
          </p:cNvSpPr>
          <p:nvPr>
            <p:ph idx="1"/>
          </p:nvPr>
        </p:nvSpPr>
        <p:spPr/>
        <p:txBody>
          <a:bodyPr/>
          <a:lstStyle/>
          <a:p>
            <a:r>
              <a:rPr lang="en-US" dirty="0"/>
              <a:t>Did you know that GTAC offers geospatial support through the Customer Help Desk?</a:t>
            </a:r>
          </a:p>
          <a:p>
            <a:pPr lvl="1"/>
            <a:r>
              <a:rPr lang="en-US" dirty="0"/>
              <a:t>Tickets first go to a Tier 1 Help Desk Agent</a:t>
            </a:r>
          </a:p>
          <a:p>
            <a:pPr lvl="1"/>
            <a:r>
              <a:rPr lang="en-US" dirty="0"/>
              <a:t>Tickets are then routed to a Tier 2 Agent who specializes in the area of your issue</a:t>
            </a:r>
          </a:p>
          <a:p>
            <a:r>
              <a:rPr lang="en-US" dirty="0"/>
              <a:t>Geospatial Tier 2 Agents work directly at GTAC</a:t>
            </a:r>
          </a:p>
          <a:p>
            <a:pPr lvl="1"/>
            <a:r>
              <a:rPr lang="en-US" dirty="0"/>
              <a:t>Bypass long wait times and come directly to us!</a:t>
            </a:r>
          </a:p>
          <a:p>
            <a:pPr lvl="1"/>
            <a:endParaRPr lang="en-US" dirty="0"/>
          </a:p>
        </p:txBody>
      </p:sp>
    </p:spTree>
    <p:extLst>
      <p:ext uri="{BB962C8B-B14F-4D97-AF65-F5344CB8AC3E}">
        <p14:creationId xmlns:p14="http://schemas.microsoft.com/office/powerpoint/2010/main" val="1386445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97A-A06D-4F16-BFD3-E980FA51AD3E}"/>
              </a:ext>
            </a:extLst>
          </p:cNvPr>
          <p:cNvSpPr>
            <a:spLocks noGrp="1"/>
          </p:cNvSpPr>
          <p:nvPr>
            <p:ph type="title"/>
          </p:nvPr>
        </p:nvSpPr>
        <p:spPr/>
        <p:txBody>
          <a:bodyPr/>
          <a:lstStyle/>
          <a:p>
            <a:r>
              <a:rPr lang="en-US" dirty="0"/>
              <a:t>GIS Help Desk</a:t>
            </a:r>
          </a:p>
        </p:txBody>
      </p:sp>
      <p:sp>
        <p:nvSpPr>
          <p:cNvPr id="3" name="Content Placeholder 2">
            <a:extLst>
              <a:ext uri="{FF2B5EF4-FFF2-40B4-BE49-F238E27FC236}">
                <a16:creationId xmlns:a16="http://schemas.microsoft.com/office/drawing/2014/main" id="{ADE8095B-E9B0-4867-B77C-344220356E09}"/>
              </a:ext>
            </a:extLst>
          </p:cNvPr>
          <p:cNvSpPr>
            <a:spLocks noGrp="1"/>
          </p:cNvSpPr>
          <p:nvPr>
            <p:ph idx="1"/>
          </p:nvPr>
        </p:nvSpPr>
        <p:spPr/>
        <p:txBody>
          <a:bodyPr>
            <a:normAutofit fontScale="85000" lnSpcReduction="10000"/>
          </a:bodyPr>
          <a:lstStyle/>
          <a:p>
            <a:r>
              <a:rPr lang="en-US" dirty="0"/>
              <a:t>3x </a:t>
            </a:r>
            <a:r>
              <a:rPr lang="en-US" b="1" dirty="0"/>
              <a:t>Tier 2 Agents</a:t>
            </a:r>
            <a:r>
              <a:rPr lang="en-US" dirty="0"/>
              <a:t> at GTAC</a:t>
            </a:r>
          </a:p>
          <a:p>
            <a:pPr lvl="1"/>
            <a:r>
              <a:rPr lang="en-US" dirty="0">
                <a:hlinkClick r:id="rId2"/>
              </a:rPr>
              <a:t>Submit a CHD request directly to the GIS Help Desk queue</a:t>
            </a:r>
            <a:r>
              <a:rPr lang="en-US" dirty="0"/>
              <a:t> – click the blue Request Now button</a:t>
            </a:r>
          </a:p>
          <a:p>
            <a:pPr lvl="2"/>
            <a:r>
              <a:rPr lang="en-US" dirty="0"/>
              <a:t>Local GIS issues (desktop version of ArcMap, ArcGIS Pro, etc.)</a:t>
            </a:r>
          </a:p>
          <a:p>
            <a:pPr lvl="2"/>
            <a:r>
              <a:rPr lang="en-US" dirty="0"/>
              <a:t>Mobile GIS issues (GPS, Collector, Survey123, </a:t>
            </a:r>
            <a:r>
              <a:rPr lang="en-US" dirty="0" err="1"/>
              <a:t>Avenza</a:t>
            </a:r>
            <a:r>
              <a:rPr lang="en-US" dirty="0"/>
              <a:t>, etc.)</a:t>
            </a:r>
          </a:p>
          <a:p>
            <a:pPr lvl="2"/>
            <a:r>
              <a:rPr lang="en-US" dirty="0"/>
              <a:t>Data Center (Citrix users of ArcMap)</a:t>
            </a:r>
          </a:p>
          <a:p>
            <a:r>
              <a:rPr lang="en-US" dirty="0"/>
              <a:t>Topics: appropriate standards, recommended agency workflows, best practices, field data collection and management, standard and custom data dictionaries, data transfer, tile package creation and use, mobile GIS equipment recommendations based on use, etc.</a:t>
            </a:r>
          </a:p>
          <a:p>
            <a:r>
              <a:rPr lang="en-US" dirty="0"/>
              <a:t>Available 8 am to 5 pm Mountain Time</a:t>
            </a:r>
          </a:p>
        </p:txBody>
      </p:sp>
    </p:spTree>
    <p:extLst>
      <p:ext uri="{BB962C8B-B14F-4D97-AF65-F5344CB8AC3E}">
        <p14:creationId xmlns:p14="http://schemas.microsoft.com/office/powerpoint/2010/main" val="35648577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97A-A06D-4F16-BFD3-E980FA51AD3E}"/>
              </a:ext>
            </a:extLst>
          </p:cNvPr>
          <p:cNvSpPr>
            <a:spLocks noGrp="1"/>
          </p:cNvSpPr>
          <p:nvPr>
            <p:ph type="title"/>
          </p:nvPr>
        </p:nvSpPr>
        <p:spPr/>
        <p:txBody>
          <a:bodyPr/>
          <a:lstStyle/>
          <a:p>
            <a:r>
              <a:rPr lang="en-US" dirty="0"/>
              <a:t>Remote Sensing Help Desk</a:t>
            </a:r>
          </a:p>
        </p:txBody>
      </p:sp>
      <p:sp>
        <p:nvSpPr>
          <p:cNvPr id="3" name="Content Placeholder 2">
            <a:extLst>
              <a:ext uri="{FF2B5EF4-FFF2-40B4-BE49-F238E27FC236}">
                <a16:creationId xmlns:a16="http://schemas.microsoft.com/office/drawing/2014/main" id="{ADE8095B-E9B0-4867-B77C-344220356E09}"/>
              </a:ext>
            </a:extLst>
          </p:cNvPr>
          <p:cNvSpPr>
            <a:spLocks noGrp="1"/>
          </p:cNvSpPr>
          <p:nvPr>
            <p:ph idx="1"/>
          </p:nvPr>
        </p:nvSpPr>
        <p:spPr/>
        <p:txBody>
          <a:bodyPr>
            <a:normAutofit fontScale="92500"/>
          </a:bodyPr>
          <a:lstStyle/>
          <a:p>
            <a:r>
              <a:rPr lang="en-US" dirty="0"/>
              <a:t>4x official </a:t>
            </a:r>
            <a:r>
              <a:rPr lang="en-US" b="1" dirty="0"/>
              <a:t>Tier 2 Agents </a:t>
            </a:r>
            <a:r>
              <a:rPr lang="en-US" dirty="0"/>
              <a:t>at GTAC and myriad Subject Matter Experts (SMEs)!</a:t>
            </a:r>
          </a:p>
          <a:p>
            <a:pPr lvl="1"/>
            <a:r>
              <a:rPr lang="en-US" dirty="0"/>
              <a:t>Tier 2 agents answer questions + formally handle tickets; SMEs answer questions + let the Tier 2 agents handle </a:t>
            </a:r>
            <a:r>
              <a:rPr lang="en-US"/>
              <a:t>the tickets</a:t>
            </a:r>
          </a:p>
          <a:p>
            <a:pPr lvl="1"/>
            <a:r>
              <a:rPr lang="en-US" dirty="0"/>
              <a:t>This is a funded service that we provide – you are not inconveniencing anyone by asking for help.</a:t>
            </a:r>
          </a:p>
          <a:p>
            <a:pPr lvl="1"/>
            <a:r>
              <a:rPr lang="en-US" dirty="0"/>
              <a:t>Contact SMEs directly, we’ll take care of the CHD ticket.</a:t>
            </a:r>
          </a:p>
          <a:p>
            <a:pPr lvl="1"/>
            <a:r>
              <a:rPr lang="en-US" dirty="0"/>
              <a:t>We have a whole office of SMEs at our disposal to help you resolve whatever issue you’re facing.</a:t>
            </a:r>
          </a:p>
        </p:txBody>
      </p:sp>
    </p:spTree>
    <p:extLst>
      <p:ext uri="{BB962C8B-B14F-4D97-AF65-F5344CB8AC3E}">
        <p14:creationId xmlns:p14="http://schemas.microsoft.com/office/powerpoint/2010/main" val="28818549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297A-A06D-4F16-BFD3-E980FA51AD3E}"/>
              </a:ext>
            </a:extLst>
          </p:cNvPr>
          <p:cNvSpPr>
            <a:spLocks noGrp="1"/>
          </p:cNvSpPr>
          <p:nvPr>
            <p:ph type="title"/>
          </p:nvPr>
        </p:nvSpPr>
        <p:spPr/>
        <p:txBody>
          <a:bodyPr/>
          <a:lstStyle/>
          <a:p>
            <a:r>
              <a:rPr lang="en-US" dirty="0"/>
              <a:t>Remote Sensing Help Desk</a:t>
            </a:r>
          </a:p>
        </p:txBody>
      </p:sp>
      <p:sp>
        <p:nvSpPr>
          <p:cNvPr id="3" name="Content Placeholder 2">
            <a:extLst>
              <a:ext uri="{FF2B5EF4-FFF2-40B4-BE49-F238E27FC236}">
                <a16:creationId xmlns:a16="http://schemas.microsoft.com/office/drawing/2014/main" id="{ADE8095B-E9B0-4867-B77C-344220356E09}"/>
              </a:ext>
            </a:extLst>
          </p:cNvPr>
          <p:cNvSpPr>
            <a:spLocks noGrp="1"/>
          </p:cNvSpPr>
          <p:nvPr>
            <p:ph idx="1"/>
          </p:nvPr>
        </p:nvSpPr>
        <p:spPr/>
        <p:txBody>
          <a:bodyPr>
            <a:normAutofit/>
          </a:bodyPr>
          <a:lstStyle/>
          <a:p>
            <a:r>
              <a:rPr lang="en-US" dirty="0"/>
              <a:t>Topics: troubleshooting remote sensing software, lidar, radar, Google Earth Engine, modeling, geospatial scripting, photogrammetry, stereo viewing, change detection, segment generation / object-based image analysis (OBIA), raster geoprocessing, and more.</a:t>
            </a:r>
          </a:p>
        </p:txBody>
      </p:sp>
    </p:spTree>
    <p:extLst>
      <p:ext uri="{BB962C8B-B14F-4D97-AF65-F5344CB8AC3E}">
        <p14:creationId xmlns:p14="http://schemas.microsoft.com/office/powerpoint/2010/main" val="5305761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3"/>
          <p:cNvSpPr>
            <a:spLocks noGrp="1" noChangeArrowheads="1"/>
          </p:cNvSpPr>
          <p:nvPr>
            <p:ph type="subTitle" idx="1"/>
          </p:nvPr>
        </p:nvSpPr>
        <p:spPr>
          <a:xfrm>
            <a:off x="4038600" y="3886200"/>
            <a:ext cx="4953000" cy="1219200"/>
          </a:xfrm>
        </p:spPr>
        <p:txBody>
          <a:bodyPr/>
          <a:lstStyle/>
          <a:p>
            <a:pPr eaLnBrk="1" hangingPunct="1"/>
            <a:r>
              <a:rPr lang="en-US" sz="3600" dirty="0">
                <a:latin typeface="+mj-lt"/>
              </a:rPr>
              <a:t> Thanks for participating!</a:t>
            </a:r>
          </a:p>
          <a:p>
            <a:pPr eaLnBrk="1" hangingPunct="1"/>
            <a:endParaRPr lang="en-US" sz="3600" dirty="0">
              <a:latin typeface="+mj-lt"/>
            </a:endParaRPr>
          </a:p>
          <a:p>
            <a:pPr eaLnBrk="1" hangingPunct="1"/>
            <a:endParaRPr lang="en-US" sz="4000" dirty="0">
              <a:latin typeface="+mj-lt"/>
            </a:endParaRPr>
          </a:p>
        </p:txBody>
      </p:sp>
      <p:sp>
        <p:nvSpPr>
          <p:cNvPr id="627714" name="Rectangle 2"/>
          <p:cNvSpPr>
            <a:spLocks noGrp="1" noChangeArrowheads="1"/>
          </p:cNvSpPr>
          <p:nvPr>
            <p:ph type="ctrTitle"/>
          </p:nvPr>
        </p:nvSpPr>
        <p:spPr>
          <a:xfrm>
            <a:off x="3352800" y="2514600"/>
            <a:ext cx="5562600" cy="1143000"/>
          </a:xfrm>
        </p:spPr>
        <p:txBody>
          <a:bodyPr/>
          <a:lstStyle/>
          <a:p>
            <a:pPr eaLnBrk="1" hangingPunct="1"/>
            <a:r>
              <a:rPr lang="en-US" sz="3600" dirty="0"/>
              <a:t>Questions/Comments?</a:t>
            </a:r>
            <a:br>
              <a:rPr lang="en-US" sz="3600" dirty="0"/>
            </a:br>
            <a:r>
              <a:rPr lang="en-US" sz="3600" dirty="0">
                <a:hlinkClick r:id="rId3"/>
              </a:rPr>
              <a:t>Lila.Leatherman@usda.gov</a:t>
            </a:r>
            <a:endParaRPr lang="en-US" sz="3600" dirty="0"/>
          </a:p>
        </p:txBody>
      </p:sp>
    </p:spTree>
    <p:extLst>
      <p:ext uri="{BB962C8B-B14F-4D97-AF65-F5344CB8AC3E}">
        <p14:creationId xmlns:p14="http://schemas.microsoft.com/office/powerpoint/2010/main" val="164256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4" name="Object 6" descr="Graphic representing a tree being hit by electromagnetic radiation."/>
          <p:cNvGraphicFramePr>
            <a:graphicFrameLocks noChangeAspect="1"/>
          </p:cNvGraphicFramePr>
          <p:nvPr/>
        </p:nvGraphicFramePr>
        <p:xfrm>
          <a:off x="7315200" y="2819400"/>
          <a:ext cx="1543050" cy="3220278"/>
        </p:xfrm>
        <a:graphic>
          <a:graphicData uri="http://schemas.openxmlformats.org/presentationml/2006/ole">
            <mc:AlternateContent xmlns:mc="http://schemas.openxmlformats.org/markup-compatibility/2006">
              <mc:Choice xmlns:v="urn:schemas-microsoft-com:vml" Requires="v">
                <p:oleObj spid="_x0000_s5237" name="Drawing" r:id="rId4" imgW="1314360" imgH="2743200" progId="">
                  <p:embed/>
                </p:oleObj>
              </mc:Choice>
              <mc:Fallback>
                <p:oleObj name="Drawing" r:id="rId4" imgW="1314360" imgH="2743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19400"/>
                        <a:ext cx="1543050" cy="32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8" name="Rectangle 17"/>
          <p:cNvSpPr>
            <a:spLocks noGrp="1" noChangeArrowheads="1"/>
          </p:cNvSpPr>
          <p:nvPr>
            <p:ph type="title"/>
          </p:nvPr>
        </p:nvSpPr>
        <p:spPr/>
        <p:txBody>
          <a:bodyPr/>
          <a:lstStyle/>
          <a:p>
            <a:r>
              <a:rPr lang="en-US" dirty="0">
                <a:cs typeface="Calibri" panose="020F0502020204030204" pitchFamily="34" charset="0"/>
              </a:rPr>
              <a:t>Optical Remote Sensing Basics</a:t>
            </a:r>
          </a:p>
        </p:txBody>
      </p:sp>
      <p:sp>
        <p:nvSpPr>
          <p:cNvPr id="30" name="Rectangle 29"/>
          <p:cNvSpPr/>
          <p:nvPr/>
        </p:nvSpPr>
        <p:spPr>
          <a:xfrm>
            <a:off x="4957085" y="1036175"/>
            <a:ext cx="4326291" cy="2139047"/>
          </a:xfrm>
          <a:prstGeom prst="rect">
            <a:avLst/>
          </a:prstGeom>
        </p:spPr>
        <p:txBody>
          <a:bodyPr wrap="square">
            <a:spAutoFit/>
          </a:bodyPr>
          <a:lstStyle/>
          <a:p>
            <a:pPr>
              <a:spcBef>
                <a:spcPct val="50000"/>
              </a:spcBef>
            </a:pPr>
            <a:r>
              <a:rPr lang="en-US" sz="1400" dirty="0">
                <a:latin typeface="+mj-lt"/>
                <a:cs typeface="Calibri" panose="020F0502020204030204" pitchFamily="34" charset="0"/>
              </a:rPr>
              <a:t>The sun radiates the earth with nearly equal amounts of blue, green, and red wavelength light.</a:t>
            </a:r>
          </a:p>
          <a:p>
            <a:pPr>
              <a:spcBef>
                <a:spcPct val="50000"/>
              </a:spcBef>
            </a:pPr>
            <a:r>
              <a:rPr lang="en-US" sz="1400" dirty="0">
                <a:latin typeface="+mj-lt"/>
                <a:cs typeface="Calibri" panose="020F0502020204030204" pitchFamily="34" charset="0"/>
              </a:rPr>
              <a:t>Because of its </a:t>
            </a:r>
            <a:r>
              <a:rPr lang="en-US" sz="1400" b="1" u="sng" dirty="0">
                <a:latin typeface="+mj-lt"/>
                <a:cs typeface="Calibri" panose="020F0502020204030204" pitchFamily="34" charset="0"/>
              </a:rPr>
              <a:t>physical properties</a:t>
            </a:r>
            <a:r>
              <a:rPr lang="en-US" sz="1400" dirty="0">
                <a:latin typeface="+mj-lt"/>
                <a:cs typeface="Calibri" panose="020F0502020204030204" pitchFamily="34" charset="0"/>
              </a:rPr>
              <a:t>, the tree reflects and absorbs differing amounts of the incoming light...</a:t>
            </a:r>
          </a:p>
          <a:p>
            <a:pPr>
              <a:spcBef>
                <a:spcPct val="50000"/>
              </a:spcBef>
            </a:pPr>
            <a:r>
              <a:rPr lang="en-US" sz="1400" dirty="0">
                <a:latin typeface="+mj-lt"/>
                <a:cs typeface="Calibri" panose="020F0502020204030204" pitchFamily="34" charset="0"/>
              </a:rPr>
              <a:t>The tree absorbs much of the red and blue wavelengths and reflects much of the green.</a:t>
            </a:r>
          </a:p>
          <a:p>
            <a:pPr>
              <a:spcBef>
                <a:spcPct val="50000"/>
              </a:spcBef>
            </a:pPr>
            <a:endParaRPr lang="en-US" sz="1400" dirty="0">
              <a:latin typeface="+mj-lt"/>
              <a:cs typeface="Calibri" panose="020F0502020204030204" pitchFamily="34" charset="0"/>
            </a:endParaRPr>
          </a:p>
        </p:txBody>
      </p:sp>
      <p:pic>
        <p:nvPicPr>
          <p:cNvPr id="22" name="Picture 21" descr="Graphic representing the visible portion (red, green, and blue lights) of the electromagnetic spectrum as it is emitted from the su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740" y="1185477"/>
            <a:ext cx="4706520" cy="4487045"/>
          </a:xfrm>
          <a:prstGeom prst="rect">
            <a:avLst/>
          </a:prstGeom>
        </p:spPr>
      </p:pic>
      <p:pic>
        <p:nvPicPr>
          <p:cNvPr id="23" name="Picture 22" descr="Graphic representing the visible light reflected by the tree. Green light is reflected in greater quantity than either red or blue lights because of the physical properties of the tre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4827882"/>
            <a:ext cx="4273666" cy="1725318"/>
          </a:xfrm>
          <a:prstGeom prst="rect">
            <a:avLst/>
          </a:prstGeom>
        </p:spPr>
      </p:pic>
      <p:sp>
        <p:nvSpPr>
          <p:cNvPr id="8" name="Oval 156" descr="Graphic representing the sun">
            <a:extLst>
              <a:ext uri="{FF2B5EF4-FFF2-40B4-BE49-F238E27FC236}">
                <a16:creationId xmlns:a16="http://schemas.microsoft.com/office/drawing/2014/main" id="{FD9151FB-9D1F-4C7A-B0DE-E619D68FB809}"/>
              </a:ext>
            </a:extLst>
          </p:cNvPr>
          <p:cNvSpPr>
            <a:spLocks noChangeArrowheads="1"/>
          </p:cNvSpPr>
          <p:nvPr/>
        </p:nvSpPr>
        <p:spPr bwMode="auto">
          <a:xfrm>
            <a:off x="609600" y="1610399"/>
            <a:ext cx="990600" cy="99060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a:latin typeface="+mj-lt"/>
            </a:endParaRPr>
          </a:p>
        </p:txBody>
      </p:sp>
    </p:spTree>
    <p:extLst>
      <p:ext uri="{BB962C8B-B14F-4D97-AF65-F5344CB8AC3E}">
        <p14:creationId xmlns:p14="http://schemas.microsoft.com/office/powerpoint/2010/main" val="27409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4" name="Object 6" descr="Graphic representing a tree being hit by electromagnetic radiation."/>
          <p:cNvGraphicFramePr>
            <a:graphicFrameLocks noChangeAspect="1"/>
          </p:cNvGraphicFramePr>
          <p:nvPr/>
        </p:nvGraphicFramePr>
        <p:xfrm>
          <a:off x="7315200" y="2819400"/>
          <a:ext cx="1543050" cy="3220278"/>
        </p:xfrm>
        <a:graphic>
          <a:graphicData uri="http://schemas.openxmlformats.org/presentationml/2006/ole">
            <mc:AlternateContent xmlns:mc="http://schemas.openxmlformats.org/markup-compatibility/2006">
              <mc:Choice xmlns:v="urn:schemas-microsoft-com:vml" Requires="v">
                <p:oleObj spid="_x0000_s6262" name="Drawing" r:id="rId4" imgW="1314360" imgH="2743200" progId="">
                  <p:embed/>
                </p:oleObj>
              </mc:Choice>
              <mc:Fallback>
                <p:oleObj name="Drawing" r:id="rId4" imgW="1314360" imgH="2743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19400"/>
                        <a:ext cx="1543050" cy="32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8" name="Rectangle 17"/>
          <p:cNvSpPr>
            <a:spLocks noGrp="1" noChangeArrowheads="1"/>
          </p:cNvSpPr>
          <p:nvPr>
            <p:ph type="title"/>
          </p:nvPr>
        </p:nvSpPr>
        <p:spPr/>
        <p:txBody>
          <a:bodyPr/>
          <a:lstStyle/>
          <a:p>
            <a:r>
              <a:rPr lang="en-US" dirty="0">
                <a:cs typeface="Calibri" panose="020F0502020204030204" pitchFamily="34" charset="0"/>
              </a:rPr>
              <a:t>Optical Remote Sensing Basics</a:t>
            </a:r>
          </a:p>
        </p:txBody>
      </p:sp>
      <p:sp>
        <p:nvSpPr>
          <p:cNvPr id="30" name="Rectangle 29"/>
          <p:cNvSpPr/>
          <p:nvPr/>
        </p:nvSpPr>
        <p:spPr>
          <a:xfrm>
            <a:off x="4817709" y="1081077"/>
            <a:ext cx="4326291" cy="2139047"/>
          </a:xfrm>
          <a:prstGeom prst="rect">
            <a:avLst/>
          </a:prstGeom>
        </p:spPr>
        <p:txBody>
          <a:bodyPr wrap="square">
            <a:spAutoFit/>
          </a:bodyPr>
          <a:lstStyle/>
          <a:p>
            <a:pPr>
              <a:spcBef>
                <a:spcPct val="50000"/>
              </a:spcBef>
            </a:pPr>
            <a:r>
              <a:rPr lang="en-US" sz="1400" dirty="0">
                <a:latin typeface="+mj-lt"/>
                <a:cs typeface="Calibri" panose="020F0502020204030204" pitchFamily="34" charset="0"/>
              </a:rPr>
              <a:t>The sun radiates the earth with nearly equal amounts of blue, green, and red wavelength light.</a:t>
            </a:r>
          </a:p>
          <a:p>
            <a:pPr>
              <a:spcBef>
                <a:spcPct val="50000"/>
              </a:spcBef>
            </a:pPr>
            <a:r>
              <a:rPr lang="en-US" sz="1400" dirty="0">
                <a:latin typeface="+mj-lt"/>
                <a:cs typeface="Calibri" panose="020F0502020204030204" pitchFamily="34" charset="0"/>
              </a:rPr>
              <a:t>Because of its </a:t>
            </a:r>
            <a:r>
              <a:rPr lang="en-US" sz="1400" b="1" u="sng" dirty="0">
                <a:latin typeface="+mj-lt"/>
                <a:cs typeface="Calibri" panose="020F0502020204030204" pitchFamily="34" charset="0"/>
              </a:rPr>
              <a:t>physical properties</a:t>
            </a:r>
            <a:r>
              <a:rPr lang="en-US" sz="1400" dirty="0">
                <a:latin typeface="+mj-lt"/>
                <a:cs typeface="Calibri" panose="020F0502020204030204" pitchFamily="34" charset="0"/>
              </a:rPr>
              <a:t>, the tree reflects and absorbs differing amounts of the incoming light...</a:t>
            </a:r>
          </a:p>
          <a:p>
            <a:pPr>
              <a:spcBef>
                <a:spcPct val="50000"/>
              </a:spcBef>
            </a:pPr>
            <a:r>
              <a:rPr lang="en-US" sz="1400" dirty="0">
                <a:latin typeface="+mj-lt"/>
                <a:cs typeface="Calibri" panose="020F0502020204030204" pitchFamily="34" charset="0"/>
              </a:rPr>
              <a:t>The tree absorbs much of the red and blue wavelengths and reflects much of the green.</a:t>
            </a:r>
          </a:p>
          <a:p>
            <a:pPr>
              <a:spcBef>
                <a:spcPct val="50000"/>
              </a:spcBef>
            </a:pPr>
            <a:endParaRPr lang="en-US" sz="1400" dirty="0">
              <a:latin typeface="+mj-lt"/>
              <a:cs typeface="Calibri" panose="020F0502020204030204" pitchFamily="34" charset="0"/>
            </a:endParaRPr>
          </a:p>
        </p:txBody>
      </p:sp>
      <p:sp>
        <p:nvSpPr>
          <p:cNvPr id="31" name="Text Box 16"/>
          <p:cNvSpPr txBox="1">
            <a:spLocks noChangeArrowheads="1"/>
          </p:cNvSpPr>
          <p:nvPr/>
        </p:nvSpPr>
        <p:spPr bwMode="auto">
          <a:xfrm>
            <a:off x="457200" y="3886200"/>
            <a:ext cx="3048000" cy="701675"/>
          </a:xfrm>
          <a:prstGeom prst="rect">
            <a:avLst/>
          </a:prstGeom>
          <a:noFill/>
          <a:ln w="9525">
            <a:noFill/>
            <a:miter lim="800000"/>
            <a:headEnd/>
            <a:tailEnd/>
          </a:ln>
        </p:spPr>
        <p:txBody>
          <a:bodyPr>
            <a:spAutoFit/>
          </a:bodyPr>
          <a:lstStyle/>
          <a:p>
            <a:pPr>
              <a:spcBef>
                <a:spcPct val="50000"/>
              </a:spcBef>
            </a:pPr>
            <a:r>
              <a:rPr lang="en-US" sz="2000" b="1" i="1" dirty="0">
                <a:latin typeface="+mj-lt"/>
                <a:cs typeface="Calibri" panose="020F0502020204030204" pitchFamily="34" charset="0"/>
              </a:rPr>
              <a:t>…and we perceive the tree as green...</a:t>
            </a:r>
          </a:p>
        </p:txBody>
      </p:sp>
      <p:pic>
        <p:nvPicPr>
          <p:cNvPr id="34" name="Picture 33" descr="Graphic representing the visible portion (red, green, and blue lights) of the electromagnetic spectrum as it is emitted from the su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740" y="1185477"/>
            <a:ext cx="4706520" cy="4487045"/>
          </a:xfrm>
          <a:prstGeom prst="rect">
            <a:avLst/>
          </a:prstGeom>
        </p:spPr>
      </p:pic>
      <p:pic>
        <p:nvPicPr>
          <p:cNvPr id="35" name="Picture 34" descr="Graphic representing the visible light reflected by the tree. Green light is reflected in greater quantity than either red or blue lights because of the physical properties of the tre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4827882"/>
            <a:ext cx="4273666" cy="1725318"/>
          </a:xfrm>
          <a:prstGeom prst="rect">
            <a:avLst/>
          </a:prstGeom>
        </p:spPr>
      </p:pic>
      <p:sp>
        <p:nvSpPr>
          <p:cNvPr id="10" name="Oval 156" descr="Graphic representing the sun">
            <a:extLst>
              <a:ext uri="{FF2B5EF4-FFF2-40B4-BE49-F238E27FC236}">
                <a16:creationId xmlns:a16="http://schemas.microsoft.com/office/drawing/2014/main" id="{8C100BF5-70FA-4AC8-B760-8A7082F903A6}"/>
              </a:ext>
            </a:extLst>
          </p:cNvPr>
          <p:cNvSpPr>
            <a:spLocks noChangeArrowheads="1"/>
          </p:cNvSpPr>
          <p:nvPr/>
        </p:nvSpPr>
        <p:spPr bwMode="auto">
          <a:xfrm>
            <a:off x="609600" y="1610399"/>
            <a:ext cx="990600" cy="99060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a:latin typeface="+mj-lt"/>
            </a:endParaRPr>
          </a:p>
        </p:txBody>
      </p:sp>
      <p:pic>
        <p:nvPicPr>
          <p:cNvPr id="6230" name="Picture 86" descr="Free Eyeball Clipart, Download Free Clip Art, Free Clip Art on Clipart  Library">
            <a:extLst>
              <a:ext uri="{FF2B5EF4-FFF2-40B4-BE49-F238E27FC236}">
                <a16:creationId xmlns:a16="http://schemas.microsoft.com/office/drawing/2014/main" id="{5B613034-999A-46B7-9432-BB7109978C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602" y="4799243"/>
            <a:ext cx="1782596" cy="178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1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8134" name="Object 6" descr="Graphic representing a tree being hit by electromagnetic radiation."/>
          <p:cNvGraphicFramePr>
            <a:graphicFrameLocks noChangeAspect="1"/>
          </p:cNvGraphicFramePr>
          <p:nvPr/>
        </p:nvGraphicFramePr>
        <p:xfrm>
          <a:off x="7315200" y="2819400"/>
          <a:ext cx="1543050" cy="3220278"/>
        </p:xfrm>
        <a:graphic>
          <a:graphicData uri="http://schemas.openxmlformats.org/presentationml/2006/ole">
            <mc:AlternateContent xmlns:mc="http://schemas.openxmlformats.org/markup-compatibility/2006">
              <mc:Choice xmlns:v="urn:schemas-microsoft-com:vml" Requires="v">
                <p:oleObj spid="_x0000_s4214" name="Drawing" r:id="rId4" imgW="1314360" imgH="2743200" progId="">
                  <p:embed/>
                </p:oleObj>
              </mc:Choice>
              <mc:Fallback>
                <p:oleObj name="Drawing" r:id="rId4" imgW="1314360" imgH="2743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19400"/>
                        <a:ext cx="1543050" cy="32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8" name="Rectangle 17"/>
          <p:cNvSpPr>
            <a:spLocks noGrp="1" noChangeArrowheads="1"/>
          </p:cNvSpPr>
          <p:nvPr>
            <p:ph type="title"/>
          </p:nvPr>
        </p:nvSpPr>
        <p:spPr/>
        <p:txBody>
          <a:bodyPr/>
          <a:lstStyle/>
          <a:p>
            <a:r>
              <a:rPr lang="en-US" dirty="0">
                <a:cs typeface="Calibri" panose="020F0502020204030204" pitchFamily="34" charset="0"/>
              </a:rPr>
              <a:t>Optical Remote Sensing Basics</a:t>
            </a:r>
          </a:p>
        </p:txBody>
      </p:sp>
      <p:sp>
        <p:nvSpPr>
          <p:cNvPr id="23" name="Rectangle 22"/>
          <p:cNvSpPr/>
          <p:nvPr/>
        </p:nvSpPr>
        <p:spPr>
          <a:xfrm>
            <a:off x="4817709" y="1081077"/>
            <a:ext cx="4326291" cy="1277273"/>
          </a:xfrm>
          <a:prstGeom prst="rect">
            <a:avLst/>
          </a:prstGeom>
        </p:spPr>
        <p:txBody>
          <a:bodyPr wrap="square">
            <a:spAutoFit/>
          </a:bodyPr>
          <a:lstStyle/>
          <a:p>
            <a:pPr>
              <a:spcBef>
                <a:spcPct val="50000"/>
              </a:spcBef>
            </a:pPr>
            <a:r>
              <a:rPr lang="en-US" sz="1400" dirty="0">
                <a:latin typeface="+mj-lt"/>
                <a:cs typeface="Calibri" panose="020F0502020204030204" pitchFamily="34" charset="0"/>
              </a:rPr>
              <a:t>The sun radiates the earth with nearly equal amounts of blue, green, and red wavelength light.</a:t>
            </a:r>
          </a:p>
          <a:p>
            <a:pPr>
              <a:spcBef>
                <a:spcPct val="50000"/>
              </a:spcBef>
            </a:pPr>
            <a:r>
              <a:rPr lang="en-US" sz="1400" dirty="0">
                <a:latin typeface="+mj-lt"/>
                <a:cs typeface="Calibri" panose="020F0502020204030204" pitchFamily="34" charset="0"/>
              </a:rPr>
              <a:t>Because of its </a:t>
            </a:r>
            <a:r>
              <a:rPr lang="en-US" sz="1400" b="1" u="sng" dirty="0">
                <a:latin typeface="+mj-lt"/>
                <a:cs typeface="Calibri" panose="020F0502020204030204" pitchFamily="34" charset="0"/>
              </a:rPr>
              <a:t>physical properties</a:t>
            </a:r>
            <a:r>
              <a:rPr lang="en-US" sz="1400" dirty="0">
                <a:latin typeface="+mj-lt"/>
                <a:cs typeface="Calibri" panose="020F0502020204030204" pitchFamily="34" charset="0"/>
              </a:rPr>
              <a:t>, the tree reflects and absorbs differing amounts of the incoming light...</a:t>
            </a:r>
          </a:p>
        </p:txBody>
      </p:sp>
      <p:pic>
        <p:nvPicPr>
          <p:cNvPr id="22" name="Picture 21" descr="Graphic representing the visible portion (red, green, and blue lights) of the electromagnetic spectrum as it is emitted from the su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740" y="1185477"/>
            <a:ext cx="4706520" cy="4487045"/>
          </a:xfrm>
          <a:prstGeom prst="rect">
            <a:avLst/>
          </a:prstGeom>
        </p:spPr>
      </p:pic>
      <p:pic>
        <p:nvPicPr>
          <p:cNvPr id="2" name="Picture 1" descr="Graphic representing the visible light reflected by the tree. Green light is reflected in greater quantity than either red or blue lights because of the physical properties of the tre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4827882"/>
            <a:ext cx="4273666" cy="1725318"/>
          </a:xfrm>
          <a:prstGeom prst="rect">
            <a:avLst/>
          </a:prstGeom>
        </p:spPr>
      </p:pic>
      <p:sp>
        <p:nvSpPr>
          <p:cNvPr id="8" name="Oval 156" descr="Graphic representing the sun">
            <a:extLst>
              <a:ext uri="{FF2B5EF4-FFF2-40B4-BE49-F238E27FC236}">
                <a16:creationId xmlns:a16="http://schemas.microsoft.com/office/drawing/2014/main" id="{AC682944-8409-49EB-84FC-7FED4613D13A}"/>
              </a:ext>
            </a:extLst>
          </p:cNvPr>
          <p:cNvSpPr>
            <a:spLocks noChangeArrowheads="1"/>
          </p:cNvSpPr>
          <p:nvPr/>
        </p:nvSpPr>
        <p:spPr bwMode="auto">
          <a:xfrm>
            <a:off x="609600" y="1610399"/>
            <a:ext cx="990600" cy="99060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a:latin typeface="+mj-lt"/>
            </a:endParaRPr>
          </a:p>
        </p:txBody>
      </p:sp>
    </p:spTree>
    <p:extLst>
      <p:ext uri="{BB962C8B-B14F-4D97-AF65-F5344CB8AC3E}">
        <p14:creationId xmlns:p14="http://schemas.microsoft.com/office/powerpoint/2010/main" val="341104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r>
              <a:rPr lang="en-US" dirty="0">
                <a:cs typeface="Calibri" panose="020F0502020204030204" pitchFamily="34" charset="0"/>
              </a:rPr>
              <a:t>Optical Remote Sensing Basics</a:t>
            </a:r>
          </a:p>
        </p:txBody>
      </p:sp>
      <p:pic>
        <p:nvPicPr>
          <p:cNvPr id="3" name="Picture 2" descr="Graphic depicts electromagnetic energy hitting features on the landscape and being reflected back into space. Each of the three features included in the graphic (conifer, asphalt, and water) reflect varying amounts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05000"/>
            <a:ext cx="6388080" cy="4839824"/>
          </a:xfrm>
          <a:prstGeom prst="rect">
            <a:avLst/>
          </a:prstGeom>
        </p:spPr>
      </p:pic>
      <p:sp>
        <p:nvSpPr>
          <p:cNvPr id="468104" name="Text Box 136"/>
          <p:cNvSpPr txBox="1">
            <a:spLocks noChangeArrowheads="1"/>
          </p:cNvSpPr>
          <p:nvPr/>
        </p:nvSpPr>
        <p:spPr bwMode="auto">
          <a:xfrm>
            <a:off x="5029201" y="1243280"/>
            <a:ext cx="4038600" cy="1938992"/>
          </a:xfrm>
          <a:prstGeom prst="rect">
            <a:avLst/>
          </a:prstGeom>
          <a:noFill/>
          <a:ln w="9525">
            <a:noFill/>
            <a:miter lim="800000"/>
            <a:headEnd/>
            <a:tailEnd/>
          </a:ln>
        </p:spPr>
        <p:txBody>
          <a:bodyPr wrap="square">
            <a:spAutoFit/>
          </a:bodyPr>
          <a:lstStyle/>
          <a:p>
            <a:pPr>
              <a:spcBef>
                <a:spcPct val="50000"/>
              </a:spcBef>
            </a:pPr>
            <a:r>
              <a:rPr lang="en-US" sz="2000" dirty="0">
                <a:latin typeface="+mj-lt"/>
                <a:cs typeface="Calibri" panose="020F0502020204030204" pitchFamily="34" charset="0"/>
              </a:rPr>
              <a:t>Remote sensing relies on the fact that different targets have unique responses to </a:t>
            </a:r>
            <a:r>
              <a:rPr lang="en-US" sz="2000" b="1" dirty="0">
                <a:latin typeface="+mj-lt"/>
                <a:cs typeface="Calibri" panose="020F0502020204030204" pitchFamily="34" charset="0"/>
              </a:rPr>
              <a:t>electromagnetic (EM) energy</a:t>
            </a:r>
            <a:r>
              <a:rPr lang="en-US" sz="2000" dirty="0">
                <a:latin typeface="+mj-lt"/>
                <a:cs typeface="Calibri" panose="020F0502020204030204" pitchFamily="34" charset="0"/>
              </a:rPr>
              <a:t>—allowing us to </a:t>
            </a:r>
            <a:r>
              <a:rPr lang="en-US" sz="2000" b="1" dirty="0">
                <a:latin typeface="+mj-lt"/>
                <a:cs typeface="Calibri" panose="020F0502020204030204" pitchFamily="34" charset="0"/>
              </a:rPr>
              <a:t>spectrally</a:t>
            </a:r>
            <a:r>
              <a:rPr lang="en-US" sz="2000" dirty="0">
                <a:latin typeface="+mj-lt"/>
                <a:cs typeface="Calibri" panose="020F0502020204030204" pitchFamily="34" charset="0"/>
              </a:rPr>
              <a:t> distinguish one target from another.</a:t>
            </a:r>
          </a:p>
        </p:txBody>
      </p:sp>
    </p:spTree>
    <p:extLst>
      <p:ext uri="{BB962C8B-B14F-4D97-AF65-F5344CB8AC3E}">
        <p14:creationId xmlns:p14="http://schemas.microsoft.com/office/powerpoint/2010/main" val="251806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 depicting the range of the electromagentic spectrum. While the human eye can only see the visible portion (ranging from 0.4 to 0.7 microns), the range of the electromagentic spectrum actually ranges from 0.0000001 to 100000000 microns, or from gamma rays to AM radio waves, respectively."/>
          <p:cNvPicPr>
            <a:picLocks noChangeAspect="1"/>
          </p:cNvPicPr>
          <p:nvPr/>
        </p:nvPicPr>
        <p:blipFill rotWithShape="1">
          <a:blip r:embed="rId3">
            <a:extLst>
              <a:ext uri="{28A0092B-C50C-407E-A947-70E740481C1C}">
                <a14:useLocalDpi xmlns:a14="http://schemas.microsoft.com/office/drawing/2010/main" val="0"/>
              </a:ext>
            </a:extLst>
          </a:blip>
          <a:srcRect r="5826" b="6033"/>
          <a:stretch/>
        </p:blipFill>
        <p:spPr>
          <a:xfrm>
            <a:off x="304800" y="543066"/>
            <a:ext cx="8610600" cy="5933934"/>
          </a:xfrm>
          <a:prstGeom prst="rect">
            <a:avLst/>
          </a:prstGeom>
          <a:solidFill>
            <a:schemeClr val="bg1">
              <a:lumMod val="50000"/>
            </a:schemeClr>
          </a:solidFill>
        </p:spPr>
      </p:pic>
      <p:sp>
        <p:nvSpPr>
          <p:cNvPr id="50495" name="Rectangle 2"/>
          <p:cNvSpPr>
            <a:spLocks noGrp="1" noChangeArrowheads="1"/>
          </p:cNvSpPr>
          <p:nvPr>
            <p:ph type="title"/>
          </p:nvPr>
        </p:nvSpPr>
        <p:spPr>
          <a:xfrm>
            <a:off x="457200" y="-228600"/>
            <a:ext cx="8229600" cy="990600"/>
          </a:xfrm>
        </p:spPr>
        <p:txBody>
          <a:bodyPr>
            <a:normAutofit/>
          </a:bodyPr>
          <a:lstStyle/>
          <a:p>
            <a:r>
              <a:rPr lang="en-US" dirty="0">
                <a:latin typeface="Calibri" panose="020F0502020204030204" pitchFamily="34" charset="0"/>
                <a:cs typeface="Calibri" panose="020F0502020204030204" pitchFamily="34" charset="0"/>
              </a:rPr>
              <a:t>Optical Remote Sensing Basics</a:t>
            </a:r>
          </a:p>
        </p:txBody>
      </p:sp>
      <p:sp>
        <p:nvSpPr>
          <p:cNvPr id="50506" name="Rectangle 319"/>
          <p:cNvSpPr>
            <a:spLocks noChangeArrowheads="1"/>
          </p:cNvSpPr>
          <p:nvPr/>
        </p:nvSpPr>
        <p:spPr bwMode="auto">
          <a:xfrm>
            <a:off x="2362200" y="1036638"/>
            <a:ext cx="6496050" cy="707886"/>
          </a:xfrm>
          <a:prstGeom prst="rect">
            <a:avLst/>
          </a:prstGeom>
          <a:noFill/>
          <a:ln w="9525">
            <a:noFill/>
            <a:miter lim="800000"/>
            <a:headEnd/>
            <a:tailEnd/>
          </a:ln>
        </p:spPr>
        <p:txBody>
          <a:bodyPr wrap="square">
            <a:spAutoFit/>
          </a:bodyPr>
          <a:lstStyle/>
          <a:p>
            <a:r>
              <a:rPr lang="en-US" sz="2000" b="1" i="1" dirty="0">
                <a:solidFill>
                  <a:schemeClr val="bg1"/>
                </a:solidFill>
                <a:latin typeface="Calibri" panose="020F0502020204030204" pitchFamily="34" charset="0"/>
                <a:cs typeface="Calibri" panose="020F0502020204030204" pitchFamily="34" charset="0"/>
              </a:rPr>
              <a:t>The sun emits EM energy across the entire spectrum, not just the visible….</a:t>
            </a:r>
          </a:p>
        </p:txBody>
      </p:sp>
    </p:spTree>
    <p:extLst>
      <p:ext uri="{BB962C8B-B14F-4D97-AF65-F5344CB8AC3E}">
        <p14:creationId xmlns:p14="http://schemas.microsoft.com/office/powerpoint/2010/main" val="277036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Review of Spectral Signatures</a:t>
            </a:r>
          </a:p>
        </p:txBody>
      </p:sp>
      <p:sp>
        <p:nvSpPr>
          <p:cNvPr id="33" name="Rectangle 32"/>
          <p:cNvSpPr/>
          <p:nvPr/>
        </p:nvSpPr>
        <p:spPr>
          <a:xfrm>
            <a:off x="762000" y="1246094"/>
            <a:ext cx="5334000" cy="923330"/>
          </a:xfrm>
          <a:prstGeom prst="rect">
            <a:avLst/>
          </a:prstGeom>
        </p:spPr>
        <p:txBody>
          <a:bodyPr wrap="square">
            <a:spAutoFit/>
          </a:bodyPr>
          <a:lstStyle/>
          <a:p>
            <a:r>
              <a:rPr lang="en-US" b="1" dirty="0">
                <a:latin typeface="+mj-lt"/>
                <a:cs typeface="Calibri" panose="020F0502020204030204" pitchFamily="34" charset="0"/>
              </a:rPr>
              <a:t>Graphically, the spectral reflectance of green vegetation in the visible wavelengths may be represented as shown:</a:t>
            </a:r>
          </a:p>
        </p:txBody>
      </p:sp>
      <p:pic>
        <p:nvPicPr>
          <p:cNvPr id="4" name="Picture 3" descr="Graphic representing healthy green vegetation's response in the visible portion of the electromagnetic spect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3395198"/>
            <a:ext cx="8023031" cy="3158002"/>
          </a:xfrm>
          <a:prstGeom prst="rect">
            <a:avLst/>
          </a:prstGeom>
        </p:spPr>
      </p:pic>
    </p:spTree>
    <p:extLst>
      <p:ext uri="{BB962C8B-B14F-4D97-AF65-F5344CB8AC3E}">
        <p14:creationId xmlns:p14="http://schemas.microsoft.com/office/powerpoint/2010/main" val="198987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Review of Spectral Signatures</a:t>
            </a:r>
          </a:p>
        </p:txBody>
      </p:sp>
      <p:pic>
        <p:nvPicPr>
          <p:cNvPr id="4" name="Picture 3" descr="Graphic representing healthy green vegetation's response across the electromagnetic spect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2456333"/>
            <a:ext cx="8023031" cy="4096867"/>
          </a:xfrm>
          <a:prstGeom prst="rect">
            <a:avLst/>
          </a:prstGeom>
        </p:spPr>
      </p:pic>
    </p:spTree>
    <p:extLst>
      <p:ext uri="{BB962C8B-B14F-4D97-AF65-F5344CB8AC3E}">
        <p14:creationId xmlns:p14="http://schemas.microsoft.com/office/powerpoint/2010/main" val="3399680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Review of Spectral Signatures</a:t>
            </a:r>
          </a:p>
        </p:txBody>
      </p:sp>
      <p:pic>
        <p:nvPicPr>
          <p:cNvPr id="4" name="Picture 3" descr="Graphic representing healthy green vegetation's response across the electromagnetic spectr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2456333"/>
            <a:ext cx="8023031" cy="4096867"/>
          </a:xfrm>
          <a:prstGeom prst="rect">
            <a:avLst/>
          </a:prstGeom>
        </p:spPr>
      </p:pic>
    </p:spTree>
    <p:extLst>
      <p:ext uri="{BB962C8B-B14F-4D97-AF65-F5344CB8AC3E}">
        <p14:creationId xmlns:p14="http://schemas.microsoft.com/office/powerpoint/2010/main" val="314744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BF0-32D2-4031-811C-9744D7C99C7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562C3610-6D3A-4802-AC7C-F7E06F3C3D8D}"/>
              </a:ext>
            </a:extLst>
          </p:cNvPr>
          <p:cNvSpPr>
            <a:spLocks noGrp="1"/>
          </p:cNvSpPr>
          <p:nvPr>
            <p:ph idx="1"/>
          </p:nvPr>
        </p:nvSpPr>
        <p:spPr/>
        <p:txBody>
          <a:bodyPr/>
          <a:lstStyle/>
          <a:p>
            <a:r>
              <a:rPr lang="en-US" dirty="0"/>
              <a:t>Keep video off and stay on mute</a:t>
            </a:r>
          </a:p>
          <a:p>
            <a:r>
              <a:rPr lang="en-US" dirty="0"/>
              <a:t>If you have questions: </a:t>
            </a:r>
          </a:p>
          <a:p>
            <a:pPr lvl="1"/>
            <a:r>
              <a:rPr lang="en-US" dirty="0"/>
              <a:t>Raise hand in Teams</a:t>
            </a:r>
          </a:p>
          <a:p>
            <a:pPr lvl="1"/>
            <a:r>
              <a:rPr lang="en-US" dirty="0"/>
              <a:t>Respond in chat box</a:t>
            </a:r>
          </a:p>
          <a:p>
            <a:pPr lvl="1"/>
            <a:r>
              <a:rPr lang="en-US" dirty="0"/>
              <a:t>Q + A at the end</a:t>
            </a:r>
          </a:p>
          <a:p>
            <a:r>
              <a:rPr lang="en-US" dirty="0"/>
              <a:t>Closed captions are available </a:t>
            </a:r>
          </a:p>
          <a:p>
            <a:r>
              <a:rPr lang="en-US" dirty="0"/>
              <a:t>Take care of your body!</a:t>
            </a:r>
          </a:p>
          <a:p>
            <a:endParaRPr lang="en-US" dirty="0"/>
          </a:p>
          <a:p>
            <a:endParaRPr lang="en-US" dirty="0"/>
          </a:p>
        </p:txBody>
      </p:sp>
    </p:spTree>
    <p:extLst>
      <p:ext uri="{BB962C8B-B14F-4D97-AF65-F5344CB8AC3E}">
        <p14:creationId xmlns:p14="http://schemas.microsoft.com/office/powerpoint/2010/main" val="321806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Review of Spectral Signatures</a:t>
            </a:r>
          </a:p>
        </p:txBody>
      </p:sp>
      <p:pic>
        <p:nvPicPr>
          <p:cNvPr id="4" name="Picture 3" descr="Graphic representing healthy green vegetation's spectral response compared to the response in bare so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32" y="2456333"/>
            <a:ext cx="8016935" cy="4096867"/>
          </a:xfrm>
          <a:prstGeom prst="rect">
            <a:avLst/>
          </a:prstGeom>
        </p:spPr>
      </p:pic>
    </p:spTree>
    <p:extLst>
      <p:ext uri="{BB962C8B-B14F-4D97-AF65-F5344CB8AC3E}">
        <p14:creationId xmlns:p14="http://schemas.microsoft.com/office/powerpoint/2010/main" val="2389169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Review of Spectral Signatures</a:t>
            </a:r>
          </a:p>
        </p:txBody>
      </p:sp>
      <p:pic>
        <p:nvPicPr>
          <p:cNvPr id="4" name="Picture 3" descr="Graphic representing healthy green vegetation's spectral response compared to the response in bare soil and clear w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32" y="2438400"/>
            <a:ext cx="8016935" cy="4096867"/>
          </a:xfrm>
          <a:prstGeom prst="rect">
            <a:avLst/>
          </a:prstGeom>
        </p:spPr>
      </p:pic>
    </p:spTree>
    <p:extLst>
      <p:ext uri="{BB962C8B-B14F-4D97-AF65-F5344CB8AC3E}">
        <p14:creationId xmlns:p14="http://schemas.microsoft.com/office/powerpoint/2010/main" val="256903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ChangeArrowheads="1"/>
          </p:cNvSpPr>
          <p:nvPr>
            <p:ph type="title"/>
          </p:nvPr>
        </p:nvSpPr>
        <p:spPr/>
        <p:txBody>
          <a:bodyPr/>
          <a:lstStyle/>
          <a:p>
            <a:r>
              <a:rPr lang="en-US" dirty="0">
                <a:cs typeface="Calibri" panose="020F0502020204030204" pitchFamily="34" charset="0"/>
              </a:rPr>
              <a:t>Optical Remote Sensing Basics</a:t>
            </a:r>
          </a:p>
        </p:txBody>
      </p:sp>
      <p:pic>
        <p:nvPicPr>
          <p:cNvPr id="2" name="Picture 1" descr="Graphic of the spectral signature of healthy vegetation. In this figure, the signature is shown as a continuous cur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83353"/>
            <a:ext cx="3523793" cy="2597121"/>
          </a:xfrm>
          <a:prstGeom prst="rect">
            <a:avLst/>
          </a:prstGeom>
        </p:spPr>
      </p:pic>
      <p:pic>
        <p:nvPicPr>
          <p:cNvPr id="3" name="Picture 2" descr="Graphic of the spectral signature of healthy vegetation. In this figure, the signature is shown as table of discrete valu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120" y="1180481"/>
            <a:ext cx="2969009" cy="2566638"/>
          </a:xfrm>
          <a:prstGeom prst="rect">
            <a:avLst/>
          </a:prstGeom>
        </p:spPr>
      </p:pic>
      <p:pic>
        <p:nvPicPr>
          <p:cNvPr id="4" name="Picture 3" descr="Graphic of the spectral signature of healthy vegetation. In this figure, the signature is shown charted in discrete valu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886200"/>
            <a:ext cx="3523793" cy="2542252"/>
          </a:xfrm>
          <a:prstGeom prst="rect">
            <a:avLst/>
          </a:prstGeom>
        </p:spPr>
      </p:pic>
    </p:spTree>
    <p:extLst>
      <p:ext uri="{BB962C8B-B14F-4D97-AF65-F5344CB8AC3E}">
        <p14:creationId xmlns:p14="http://schemas.microsoft.com/office/powerpoint/2010/main" val="33726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normAutofit/>
          </a:bodyPr>
          <a:lstStyle/>
          <a:p>
            <a:r>
              <a:rPr lang="en-US" dirty="0">
                <a:cs typeface="Calibri" panose="020F0502020204030204" pitchFamily="34" charset="0"/>
              </a:rPr>
              <a:t>What is a raster?</a:t>
            </a:r>
          </a:p>
        </p:txBody>
      </p:sp>
      <p:sp>
        <p:nvSpPr>
          <p:cNvPr id="5" name="Content Placeholder 2"/>
          <p:cNvSpPr txBox="1">
            <a:spLocks/>
          </p:cNvSpPr>
          <p:nvPr/>
        </p:nvSpPr>
        <p:spPr bwMode="auto">
          <a:xfrm>
            <a:off x="1828800" y="1066800"/>
            <a:ext cx="6019800" cy="17526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noProof="0" dirty="0">
                <a:ln>
                  <a:noFill/>
                </a:ln>
                <a:solidFill>
                  <a:schemeClr val="tx1"/>
                </a:solidFill>
                <a:uLnTx/>
                <a:uFillTx/>
                <a:latin typeface="+mj-lt"/>
                <a:cs typeface="Calibri" panose="020F0502020204030204" pitchFamily="34" charset="0"/>
              </a:rPr>
              <a:t>A grid of data – with rows and columns, made up of cells or pixels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noProof="0" dirty="0">
                <a:ln>
                  <a:noFill/>
                </a:ln>
                <a:solidFill>
                  <a:schemeClr val="tx1"/>
                </a:solidFill>
                <a:uLnTx/>
                <a:uFillTx/>
                <a:latin typeface="+mj-lt"/>
                <a:cs typeface="Calibri" panose="020F0502020204030204" pitchFamily="34" charset="0"/>
              </a:rPr>
              <a:t>Cells/pixels represent information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noProof="0" dirty="0">
                <a:ln>
                  <a:noFill/>
                </a:ln>
                <a:solidFill>
                  <a:schemeClr val="tx1"/>
                </a:solidFill>
                <a:uLnTx/>
                <a:uFillTx/>
                <a:latin typeface="+mj-lt"/>
                <a:cs typeface="Calibri" panose="020F0502020204030204" pitchFamily="34" charset="0"/>
              </a:rPr>
              <a:t>Land cover, photograph, elevation data</a:t>
            </a:r>
          </a:p>
        </p:txBody>
      </p:sp>
      <p:pic>
        <p:nvPicPr>
          <p:cNvPr id="3" name="Picture 2" descr="Graphic depicting a small raster with visible cells of varying land cover categories. A cell is the smallest unit in a raster dataset and the size of the cell determines the level of detail represented in a raster. This is also called the spatial resolution. Cells can either qualitative or quantitative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496" y="3026936"/>
            <a:ext cx="6491704" cy="3297664"/>
          </a:xfrm>
          <a:prstGeom prst="rect">
            <a:avLst/>
          </a:prstGeom>
        </p:spPr>
      </p:pic>
    </p:spTree>
    <p:extLst>
      <p:ext uri="{BB962C8B-B14F-4D97-AF65-F5344CB8AC3E}">
        <p14:creationId xmlns:p14="http://schemas.microsoft.com/office/powerpoint/2010/main" val="35928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n image showing a seedling. A small subset of the seedling's leaf is outlined by a square, which is shown in greater detail in the accompanying graphic to the left."/>
          <p:cNvPicPr>
            <a:picLocks noChangeAspect="1" noChangeArrowheads="1"/>
          </p:cNvPicPr>
          <p:nvPr/>
        </p:nvPicPr>
        <p:blipFill>
          <a:blip r:embed="rId3" cstate="print"/>
          <a:srcRect t="11646" r="12699" b="1539"/>
          <a:stretch>
            <a:fillRect/>
          </a:stretch>
        </p:blipFill>
        <p:spPr bwMode="auto">
          <a:xfrm>
            <a:off x="4419600" y="228600"/>
            <a:ext cx="4191000" cy="6248400"/>
          </a:xfrm>
          <a:prstGeom prst="rect">
            <a:avLst/>
          </a:prstGeom>
          <a:noFill/>
        </p:spPr>
      </p:pic>
      <p:sp>
        <p:nvSpPr>
          <p:cNvPr id="6" name="Rectangle 5"/>
          <p:cNvSpPr>
            <a:spLocks noChangeAspect="1"/>
          </p:cNvSpPr>
          <p:nvPr/>
        </p:nvSpPr>
        <p:spPr bwMode="auto">
          <a:xfrm>
            <a:off x="6172200" y="1523999"/>
            <a:ext cx="517967" cy="5285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grpSp>
        <p:nvGrpSpPr>
          <p:cNvPr id="8" name="Group 7" descr="Subset of the image to the right. This image shows a close up of a portion of the seedling's leaf. At this level of zoom, you can see the indiviual pizels that comprise the image."/>
          <p:cNvGrpSpPr/>
          <p:nvPr/>
        </p:nvGrpSpPr>
        <p:grpSpPr>
          <a:xfrm>
            <a:off x="533400" y="381000"/>
            <a:ext cx="3657601" cy="3962400"/>
            <a:chOff x="533400" y="381000"/>
            <a:chExt cx="3657601" cy="3962400"/>
          </a:xfrm>
        </p:grpSpPr>
        <p:pic>
          <p:nvPicPr>
            <p:cNvPr id="5" name="Picture 2"/>
            <p:cNvPicPr>
              <a:picLocks noChangeAspect="1" noChangeArrowheads="1"/>
            </p:cNvPicPr>
            <p:nvPr/>
          </p:nvPicPr>
          <p:blipFill>
            <a:blip r:embed="rId4" cstate="print"/>
            <a:srcRect l="15896" t="28914" r="50015" b="20707"/>
            <a:stretch>
              <a:fillRect/>
            </a:stretch>
          </p:blipFill>
          <p:spPr bwMode="auto">
            <a:xfrm>
              <a:off x="533400" y="381000"/>
              <a:ext cx="3657600" cy="3933645"/>
            </a:xfrm>
            <a:prstGeom prst="rect">
              <a:avLst/>
            </a:prstGeom>
            <a:noFill/>
            <a:ln w="9525">
              <a:noFill/>
              <a:miter lim="800000"/>
              <a:headEnd/>
              <a:tailEnd/>
            </a:ln>
          </p:spPr>
        </p:pic>
        <p:sp>
          <p:nvSpPr>
            <p:cNvPr id="7" name="Rectangle 6"/>
            <p:cNvSpPr>
              <a:spLocks/>
            </p:cNvSpPr>
            <p:nvPr/>
          </p:nvSpPr>
          <p:spPr bwMode="auto">
            <a:xfrm>
              <a:off x="533401" y="381000"/>
              <a:ext cx="3657600" cy="396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grpSp>
      <p:sp>
        <p:nvSpPr>
          <p:cNvPr id="9" name="Rectangle 8"/>
          <p:cNvSpPr/>
          <p:nvPr/>
        </p:nvSpPr>
        <p:spPr>
          <a:xfrm>
            <a:off x="533400" y="4648200"/>
            <a:ext cx="3733800" cy="1600438"/>
          </a:xfrm>
          <a:prstGeom prst="rect">
            <a:avLst/>
          </a:prstGeom>
        </p:spPr>
        <p:txBody>
          <a:bodyPr wrap="square">
            <a:spAutoFit/>
          </a:bodyPr>
          <a:lstStyle/>
          <a:p>
            <a:r>
              <a:rPr lang="en-US" sz="1400" dirty="0">
                <a:latin typeface="+mj-lt"/>
                <a:cs typeface="Calibri" panose="020F0502020204030204" pitchFamily="34" charset="0"/>
              </a:rPr>
              <a:t>A raster is composed of rows and columns made up of cells, or pixels. Even in this photograph, it is apparent, once you zoom in, that it is composed of pixels (aka picture elements). Digital photographs, like this one, store three values in each pixel (red, green, and blue).</a:t>
            </a:r>
          </a:p>
        </p:txBody>
      </p:sp>
    </p:spTree>
    <p:extLst>
      <p:ext uri="{BB962C8B-B14F-4D97-AF65-F5344CB8AC3E}">
        <p14:creationId xmlns:p14="http://schemas.microsoft.com/office/powerpoint/2010/main" val="148670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ormAutofit/>
          </a:bodyPr>
          <a:lstStyle/>
          <a:p>
            <a:r>
              <a:rPr lang="en-US" dirty="0">
                <a:cs typeface="Calibri" panose="020F0502020204030204" pitchFamily="34" charset="0"/>
              </a:rPr>
              <a:t>Remote Sensing Basics</a:t>
            </a:r>
          </a:p>
        </p:txBody>
      </p:sp>
      <p:pic>
        <p:nvPicPr>
          <p:cNvPr id="628738" name="Picture 2" descr="A portion of a Landsat Thematic Mapper image shown in true (or natural) color composite. In true colors composites, things appear as they would to the human eye. "/>
          <p:cNvPicPr>
            <a:picLocks noGrp="1" noChangeAspect="1" noChangeArrowheads="1"/>
          </p:cNvPicPr>
          <p:nvPr>
            <p:ph idx="4294967295"/>
          </p:nvPr>
        </p:nvPicPr>
        <p:blipFill>
          <a:blip r:embed="rId3" cstate="print"/>
          <a:srcRect l="38983" t="20963" r="22122" b="3135"/>
          <a:stretch>
            <a:fillRect/>
          </a:stretch>
        </p:blipFill>
        <p:spPr bwMode="auto">
          <a:xfrm>
            <a:off x="2819400" y="1755636"/>
            <a:ext cx="3505200" cy="4629150"/>
          </a:xfrm>
          <a:prstGeom prst="rect">
            <a:avLst/>
          </a:prstGeom>
          <a:noFill/>
          <a:ln w="9525">
            <a:noFill/>
            <a:miter lim="800000"/>
            <a:headEnd/>
            <a:tailEnd/>
          </a:ln>
          <a:scene3d>
            <a:camera prst="orthographicFront"/>
            <a:lightRig rig="threePt" dir="t"/>
          </a:scene3d>
          <a:sp3d>
            <a:bevelT/>
          </a:sp3d>
        </p:spPr>
      </p:pic>
      <p:sp>
        <p:nvSpPr>
          <p:cNvPr id="5" name="TextBox 4"/>
          <p:cNvSpPr txBox="1"/>
          <p:nvPr/>
        </p:nvSpPr>
        <p:spPr>
          <a:xfrm>
            <a:off x="1981200" y="1044714"/>
            <a:ext cx="5562600" cy="707886"/>
          </a:xfrm>
          <a:prstGeom prst="rect">
            <a:avLst/>
          </a:prstGeom>
          <a:noFill/>
        </p:spPr>
        <p:txBody>
          <a:bodyPr wrap="square" rtlCol="0">
            <a:spAutoFit/>
          </a:bodyPr>
          <a:lstStyle/>
          <a:p>
            <a:pPr algn="ctr"/>
            <a:r>
              <a:rPr lang="en-US" sz="2000" b="1" dirty="0">
                <a:latin typeface="+mj-lt"/>
                <a:cs typeface="Calibri" panose="020F0502020204030204" pitchFamily="34" charset="0"/>
              </a:rPr>
              <a:t>Landsat imagery displayed in True Color (RGB = RED, GREEN, BLUE)</a:t>
            </a:r>
          </a:p>
        </p:txBody>
      </p:sp>
    </p:spTree>
    <p:extLst>
      <p:ext uri="{BB962C8B-B14F-4D97-AF65-F5344CB8AC3E}">
        <p14:creationId xmlns:p14="http://schemas.microsoft.com/office/powerpoint/2010/main" val="1429404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portion of a Landsat Thematic Mapper image shown in a color infrared composite. In color infrared composites, the red color gun is applied to the near infrared band, the green color gun is applied to the red band, and the blue color gun is applied to the green band."/>
          <p:cNvPicPr>
            <a:picLocks noChangeAspect="1" noChangeArrowheads="1"/>
          </p:cNvPicPr>
          <p:nvPr/>
        </p:nvPicPr>
        <p:blipFill>
          <a:blip r:embed="rId3" cstate="print"/>
          <a:srcRect l="38723" t="20748" r="21476" b="4448"/>
          <a:stretch>
            <a:fillRect/>
          </a:stretch>
        </p:blipFill>
        <p:spPr bwMode="auto">
          <a:xfrm>
            <a:off x="2802909" y="1746111"/>
            <a:ext cx="3538181" cy="4648200"/>
          </a:xfrm>
          <a:prstGeom prst="rect">
            <a:avLst/>
          </a:prstGeom>
          <a:noFill/>
          <a:ln w="9525">
            <a:noFill/>
            <a:miter lim="800000"/>
            <a:headEnd/>
            <a:tailEnd/>
          </a:ln>
          <a:scene3d>
            <a:camera prst="orthographicFront"/>
            <a:lightRig rig="threePt" dir="t"/>
          </a:scene3d>
          <a:sp3d>
            <a:bevelT/>
          </a:sp3d>
        </p:spPr>
      </p:pic>
      <p:sp>
        <p:nvSpPr>
          <p:cNvPr id="7" name="Rectangle 2"/>
          <p:cNvSpPr>
            <a:spLocks noGrp="1" noChangeArrowheads="1"/>
          </p:cNvSpPr>
          <p:nvPr>
            <p:ph type="title"/>
          </p:nvPr>
        </p:nvSpPr>
        <p:spPr/>
        <p:txBody>
          <a:bodyPr>
            <a:normAutofit/>
          </a:bodyPr>
          <a:lstStyle/>
          <a:p>
            <a:r>
              <a:rPr lang="en-US" dirty="0">
                <a:cs typeface="Calibri" panose="020F0502020204030204" pitchFamily="34" charset="0"/>
              </a:rPr>
              <a:t>Remote Sensing Basics</a:t>
            </a:r>
          </a:p>
        </p:txBody>
      </p:sp>
      <p:sp>
        <p:nvSpPr>
          <p:cNvPr id="5" name="TextBox 4"/>
          <p:cNvSpPr txBox="1"/>
          <p:nvPr/>
        </p:nvSpPr>
        <p:spPr>
          <a:xfrm>
            <a:off x="1981200" y="1044714"/>
            <a:ext cx="5562600" cy="707886"/>
          </a:xfrm>
          <a:prstGeom prst="rect">
            <a:avLst/>
          </a:prstGeom>
          <a:noFill/>
        </p:spPr>
        <p:txBody>
          <a:bodyPr wrap="square" rtlCol="0">
            <a:spAutoFit/>
          </a:bodyPr>
          <a:lstStyle/>
          <a:p>
            <a:pPr algn="ctr"/>
            <a:r>
              <a:rPr lang="en-US" sz="2000" b="1" dirty="0">
                <a:latin typeface="+mj-lt"/>
                <a:cs typeface="Calibri" panose="020F0502020204030204" pitchFamily="34" charset="0"/>
              </a:rPr>
              <a:t>Landsat imagery displayed in False Color/ Color Infrared (RGB = NIR, RED, GREEN)</a:t>
            </a:r>
          </a:p>
        </p:txBody>
      </p:sp>
    </p:spTree>
    <p:extLst>
      <p:ext uri="{BB962C8B-B14F-4D97-AF65-F5344CB8AC3E}">
        <p14:creationId xmlns:p14="http://schemas.microsoft.com/office/powerpoint/2010/main" val="234472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Grp="1" noChangeArrowheads="1"/>
          </p:cNvSpPr>
          <p:nvPr>
            <p:ph type="title"/>
          </p:nvPr>
        </p:nvSpPr>
        <p:spPr/>
        <p:txBody>
          <a:bodyPr>
            <a:normAutofit/>
          </a:bodyPr>
          <a:lstStyle/>
          <a:p>
            <a:r>
              <a:rPr lang="en-US" dirty="0">
                <a:cs typeface="Calibri" panose="020F0502020204030204" pitchFamily="34" charset="0"/>
              </a:rPr>
              <a:t>Satellite Data Attributes</a:t>
            </a:r>
          </a:p>
        </p:txBody>
      </p:sp>
      <p:sp>
        <p:nvSpPr>
          <p:cNvPr id="9" name="Content Placeholder 8"/>
          <p:cNvSpPr>
            <a:spLocks noGrp="1"/>
          </p:cNvSpPr>
          <p:nvPr>
            <p:ph idx="1"/>
          </p:nvPr>
        </p:nvSpPr>
        <p:spPr/>
        <p:txBody>
          <a:bodyPr/>
          <a:lstStyle/>
          <a:p>
            <a:pPr eaLnBrk="1" hangingPunct="1">
              <a:buFont typeface="Arial" pitchFamily="34" charset="0"/>
              <a:buChar char="•"/>
            </a:pPr>
            <a:r>
              <a:rPr lang="en-US" sz="2000" dirty="0">
                <a:latin typeface="+mj-lt"/>
              </a:rPr>
              <a:t>Space-borne platform</a:t>
            </a:r>
          </a:p>
          <a:p>
            <a:pPr eaLnBrk="1" hangingPunct="1">
              <a:buFont typeface="Arial" pitchFamily="34" charset="0"/>
              <a:buChar char="•"/>
            </a:pPr>
            <a:r>
              <a:rPr lang="en-US" sz="2000" dirty="0">
                <a:latin typeface="+mj-lt"/>
              </a:rPr>
              <a:t>Generally Optical (UV to Thermal IR on EM spectrum) Passive</a:t>
            </a:r>
            <a:endParaRPr lang="en-US" sz="1200" dirty="0">
              <a:latin typeface="+mj-lt"/>
            </a:endParaRPr>
          </a:p>
          <a:p>
            <a:r>
              <a:rPr lang="en-US" sz="2000" dirty="0">
                <a:latin typeface="+mj-lt"/>
              </a:rPr>
              <a:t>Resolution</a:t>
            </a:r>
          </a:p>
          <a:p>
            <a:pPr lvl="1"/>
            <a:r>
              <a:rPr lang="en-US" sz="1600" dirty="0">
                <a:solidFill>
                  <a:schemeClr val="accent2"/>
                </a:solidFill>
                <a:latin typeface="+mj-lt"/>
              </a:rPr>
              <a:t>Generally “Coarse Spatial Resolution”</a:t>
            </a:r>
          </a:p>
          <a:p>
            <a:pPr lvl="1"/>
            <a:r>
              <a:rPr lang="en-US" sz="1600" dirty="0">
                <a:solidFill>
                  <a:schemeClr val="accent2"/>
                </a:solidFill>
                <a:latin typeface="+mj-lt"/>
              </a:rPr>
              <a:t>High Temporal Resolution</a:t>
            </a:r>
          </a:p>
          <a:p>
            <a:pPr lvl="1"/>
            <a:r>
              <a:rPr lang="en-US" sz="1600" dirty="0">
                <a:solidFill>
                  <a:schemeClr val="accent2"/>
                </a:solidFill>
                <a:latin typeface="+mj-lt"/>
              </a:rPr>
              <a:t>Large ground area extent</a:t>
            </a:r>
          </a:p>
          <a:p>
            <a:r>
              <a:rPr lang="en-US" sz="2000" dirty="0">
                <a:latin typeface="+mj-lt"/>
              </a:rPr>
              <a:t>Inexpensive or free </a:t>
            </a:r>
          </a:p>
        </p:txBody>
      </p:sp>
      <p:pic>
        <p:nvPicPr>
          <p:cNvPr id="7170" name="Picture 2" descr="sentinel 2 satell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971800"/>
            <a:ext cx="4476751" cy="335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42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3429000" y="3594100"/>
            <a:ext cx="5065712" cy="1206500"/>
          </a:xfrm>
        </p:spPr>
        <p:txBody>
          <a:bodyPr/>
          <a:lstStyle/>
          <a:p>
            <a:pPr algn="r"/>
            <a:r>
              <a:rPr lang="en-US" sz="2800" dirty="0">
                <a:latin typeface="+mj-lt"/>
                <a:cs typeface="Calibri" panose="020F0502020204030204" pitchFamily="34" charset="0"/>
              </a:rPr>
              <a:t>Multispectral imagery &amp; spectral signatures</a:t>
            </a:r>
          </a:p>
        </p:txBody>
      </p:sp>
      <p:sp>
        <p:nvSpPr>
          <p:cNvPr id="6" name="AutoShape 3"/>
          <p:cNvSpPr>
            <a:spLocks noChangeArrowheads="1"/>
          </p:cNvSpPr>
          <p:nvPr/>
        </p:nvSpPr>
        <p:spPr bwMode="auto">
          <a:xfrm>
            <a:off x="3429000" y="3276600"/>
            <a:ext cx="5562600" cy="152400"/>
          </a:xfrm>
          <a:prstGeom prst="wave">
            <a:avLst>
              <a:gd name="adj1" fmla="val 13005"/>
              <a:gd name="adj2" fmla="val 0"/>
            </a:avLst>
          </a:prstGeom>
          <a:gradFill rotWithShape="1">
            <a:gsLst>
              <a:gs pos="0">
                <a:schemeClr val="tx2"/>
              </a:gs>
              <a:gs pos="50000">
                <a:srgbClr val="669900"/>
              </a:gs>
              <a:gs pos="100000">
                <a:schemeClr val="accent1"/>
              </a:gs>
            </a:gsLst>
            <a:lin ang="0" scaled="1"/>
          </a:gradFill>
          <a:ln w="9525">
            <a:noFill/>
            <a:round/>
            <a:headEnd/>
            <a:tailEnd/>
          </a:ln>
          <a:effectLst/>
        </p:spPr>
        <p:txBody>
          <a:bodyPr wrap="none" anchor="ctr"/>
          <a:lstStyle/>
          <a:p>
            <a:endParaRPr lang="en-US">
              <a:latin typeface="+mj-lt"/>
            </a:endParaRPr>
          </a:p>
        </p:txBody>
      </p:sp>
      <p:sp>
        <p:nvSpPr>
          <p:cNvPr id="7" name="Subtitle 4"/>
          <p:cNvSpPr txBox="1">
            <a:spLocks/>
          </p:cNvSpPr>
          <p:nvPr/>
        </p:nvSpPr>
        <p:spPr bwMode="auto">
          <a:xfrm>
            <a:off x="838200" y="2286000"/>
            <a:ext cx="7772400" cy="520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92D050"/>
                </a:solidFill>
                <a:effectLst/>
                <a:uLnTx/>
                <a:uFillTx/>
                <a:latin typeface="+mj-lt"/>
                <a:cs typeface="Calibri" panose="020F0502020204030204" pitchFamily="34" charset="0"/>
              </a:rPr>
              <a:t>Live Demo: Satellite Imagery</a:t>
            </a:r>
          </a:p>
        </p:txBody>
      </p:sp>
    </p:spTree>
    <p:extLst>
      <p:ext uri="{BB962C8B-B14F-4D97-AF65-F5344CB8AC3E}">
        <p14:creationId xmlns:p14="http://schemas.microsoft.com/office/powerpoint/2010/main" val="4034027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C792-55B1-4FC5-923F-7FEF8EBCB8A4}"/>
              </a:ext>
            </a:extLst>
          </p:cNvPr>
          <p:cNvSpPr>
            <a:spLocks noGrp="1"/>
          </p:cNvSpPr>
          <p:nvPr>
            <p:ph type="title"/>
          </p:nvPr>
        </p:nvSpPr>
        <p:spPr/>
        <p:txBody>
          <a:bodyPr/>
          <a:lstStyle/>
          <a:p>
            <a:r>
              <a:rPr lang="en-US" dirty="0"/>
              <a:t>Sensor characteristics</a:t>
            </a:r>
          </a:p>
        </p:txBody>
      </p:sp>
      <p:sp>
        <p:nvSpPr>
          <p:cNvPr id="3" name="Content Placeholder 2">
            <a:extLst>
              <a:ext uri="{FF2B5EF4-FFF2-40B4-BE49-F238E27FC236}">
                <a16:creationId xmlns:a16="http://schemas.microsoft.com/office/drawing/2014/main" id="{87ADA95C-C98B-4B29-9470-7E85F723193D}"/>
              </a:ext>
            </a:extLst>
          </p:cNvPr>
          <p:cNvSpPr>
            <a:spLocks noGrp="1"/>
          </p:cNvSpPr>
          <p:nvPr>
            <p:ph idx="1"/>
          </p:nvPr>
        </p:nvSpPr>
        <p:spPr/>
        <p:txBody>
          <a:bodyPr/>
          <a:lstStyle/>
          <a:p>
            <a:r>
              <a:rPr lang="en-US" dirty="0"/>
              <a:t>Spectral resolution</a:t>
            </a:r>
          </a:p>
          <a:p>
            <a:r>
              <a:rPr lang="en-US" dirty="0"/>
              <a:t>Spatial resolution</a:t>
            </a:r>
          </a:p>
          <a:p>
            <a:r>
              <a:rPr lang="en-US" dirty="0"/>
              <a:t>Swath width / footprint size</a:t>
            </a:r>
          </a:p>
          <a:p>
            <a:r>
              <a:rPr lang="en-US" dirty="0"/>
              <a:t>Radiometric resolution</a:t>
            </a:r>
          </a:p>
          <a:p>
            <a:r>
              <a:rPr lang="en-US" dirty="0"/>
              <a:t>Temporal resolution</a:t>
            </a:r>
          </a:p>
        </p:txBody>
      </p:sp>
    </p:spTree>
    <p:extLst>
      <p:ext uri="{BB962C8B-B14F-4D97-AF65-F5344CB8AC3E}">
        <p14:creationId xmlns:p14="http://schemas.microsoft.com/office/powerpoint/2010/main" val="199688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E1E35-CC04-4060-B8A9-9EEC8D57C40F}"/>
              </a:ext>
            </a:extLst>
          </p:cNvPr>
          <p:cNvPicPr>
            <a:picLocks noChangeAspect="1"/>
          </p:cNvPicPr>
          <p:nvPr/>
        </p:nvPicPr>
        <p:blipFill rotWithShape="1">
          <a:blip r:embed="rId3"/>
          <a:srcRect r="22918" b="14975"/>
          <a:stretch/>
        </p:blipFill>
        <p:spPr>
          <a:xfrm>
            <a:off x="4114800" y="4436429"/>
            <a:ext cx="3707606" cy="2404741"/>
          </a:xfrm>
          <a:prstGeom prst="rect">
            <a:avLst/>
          </a:prstGeom>
        </p:spPr>
      </p:pic>
      <p:sp>
        <p:nvSpPr>
          <p:cNvPr id="3" name="Title 2">
            <a:extLst>
              <a:ext uri="{FF2B5EF4-FFF2-40B4-BE49-F238E27FC236}">
                <a16:creationId xmlns:a16="http://schemas.microsoft.com/office/drawing/2014/main" id="{8B36D066-95EB-4804-BA4C-ECD085AC20F8}"/>
              </a:ext>
            </a:extLst>
          </p:cNvPr>
          <p:cNvSpPr>
            <a:spLocks noGrp="1"/>
          </p:cNvSpPr>
          <p:nvPr>
            <p:ph type="title"/>
          </p:nvPr>
        </p:nvSpPr>
        <p:spPr/>
        <p:txBody>
          <a:bodyPr/>
          <a:lstStyle/>
          <a:p>
            <a:r>
              <a:rPr lang="en-US" dirty="0">
                <a:solidFill>
                  <a:schemeClr val="accent2"/>
                </a:solidFill>
              </a:rPr>
              <a:t>Personal intro</a:t>
            </a:r>
          </a:p>
        </p:txBody>
      </p:sp>
      <p:pic>
        <p:nvPicPr>
          <p:cNvPr id="6" name="Content Placeholder 5" descr="A person smiling for the camera&#10;&#10;Description automatically generated">
            <a:extLst>
              <a:ext uri="{FF2B5EF4-FFF2-40B4-BE49-F238E27FC236}">
                <a16:creationId xmlns:a16="http://schemas.microsoft.com/office/drawing/2014/main" id="{1D95AA40-F474-4E19-B87D-0B7E9852A9B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2331" b="16602"/>
          <a:stretch/>
        </p:blipFill>
        <p:spPr>
          <a:xfrm>
            <a:off x="5105400" y="1219200"/>
            <a:ext cx="3707606" cy="3513124"/>
          </a:xfrm>
        </p:spPr>
      </p:pic>
      <p:sp>
        <p:nvSpPr>
          <p:cNvPr id="4" name="Content Placeholder 3">
            <a:extLst>
              <a:ext uri="{FF2B5EF4-FFF2-40B4-BE49-F238E27FC236}">
                <a16:creationId xmlns:a16="http://schemas.microsoft.com/office/drawing/2014/main" id="{C3A172E4-33CE-4FCD-A0E3-10EB1A3FFD68}"/>
              </a:ext>
            </a:extLst>
          </p:cNvPr>
          <p:cNvSpPr>
            <a:spLocks noGrp="1"/>
          </p:cNvSpPr>
          <p:nvPr>
            <p:ph sz="half" idx="2"/>
          </p:nvPr>
        </p:nvSpPr>
        <p:spPr>
          <a:xfrm>
            <a:off x="152400" y="1219200"/>
            <a:ext cx="4953000" cy="3513124"/>
          </a:xfrm>
        </p:spPr>
        <p:txBody>
          <a:bodyPr>
            <a:normAutofit fontScale="92500"/>
          </a:bodyPr>
          <a:lstStyle/>
          <a:p>
            <a:r>
              <a:rPr lang="en-US" sz="2400" dirty="0">
                <a:solidFill>
                  <a:schemeClr val="tx1"/>
                </a:solidFill>
              </a:rPr>
              <a:t>Lila Leatherman (they/them)</a:t>
            </a:r>
          </a:p>
          <a:p>
            <a:r>
              <a:rPr lang="en-US" sz="2400" dirty="0">
                <a:solidFill>
                  <a:schemeClr val="tx1"/>
                </a:solidFill>
              </a:rPr>
              <a:t>Remote Sensing Specialist</a:t>
            </a:r>
          </a:p>
          <a:p>
            <a:r>
              <a:rPr lang="en-US" sz="2400" dirty="0">
                <a:solidFill>
                  <a:schemeClr val="tx1"/>
                </a:solidFill>
              </a:rPr>
              <a:t>Oberlin College, Oregon State Univ.</a:t>
            </a:r>
          </a:p>
          <a:p>
            <a:r>
              <a:rPr lang="en-US" sz="2400" dirty="0">
                <a:solidFill>
                  <a:schemeClr val="tx1"/>
                </a:solidFill>
              </a:rPr>
              <a:t>Spatiotemporal stats, ecophysiology, biogeography, hyperspectral imagery, Google Earth Engine</a:t>
            </a:r>
          </a:p>
          <a:p>
            <a:r>
              <a:rPr lang="en-US" sz="2400" dirty="0"/>
              <a:t>G</a:t>
            </a:r>
            <a:r>
              <a:rPr lang="en-US" sz="2400" dirty="0">
                <a:solidFill>
                  <a:schemeClr val="tx1"/>
                </a:solidFill>
              </a:rPr>
              <a:t>rasses, climate change</a:t>
            </a:r>
          </a:p>
          <a:p>
            <a:r>
              <a:rPr lang="en-US" sz="2400" dirty="0">
                <a:solidFill>
                  <a:schemeClr val="tx1"/>
                </a:solidFill>
              </a:rPr>
              <a:t>Trail runner, rock climber, newbie mountain biker</a:t>
            </a:r>
          </a:p>
        </p:txBody>
      </p:sp>
    </p:spTree>
    <p:extLst>
      <p:ext uri="{BB962C8B-B14F-4D97-AF65-F5344CB8AC3E}">
        <p14:creationId xmlns:p14="http://schemas.microsoft.com/office/powerpoint/2010/main" val="20155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ChangeArrowheads="1"/>
          </p:cNvSpPr>
          <p:nvPr>
            <p:ph type="title"/>
          </p:nvPr>
        </p:nvSpPr>
        <p:spPr/>
        <p:txBody>
          <a:bodyPr/>
          <a:lstStyle/>
          <a:p>
            <a:r>
              <a:rPr lang="en-US" dirty="0"/>
              <a:t>Sensor Characteristics</a:t>
            </a:r>
          </a:p>
        </p:txBody>
      </p:sp>
      <p:sp>
        <p:nvSpPr>
          <p:cNvPr id="500738" name="Rectangle 3"/>
          <p:cNvSpPr>
            <a:spLocks noChangeArrowheads="1"/>
          </p:cNvSpPr>
          <p:nvPr/>
        </p:nvSpPr>
        <p:spPr bwMode="auto">
          <a:xfrm>
            <a:off x="387480" y="965537"/>
            <a:ext cx="8223120" cy="1015663"/>
          </a:xfrm>
          <a:prstGeom prst="rect">
            <a:avLst/>
          </a:prstGeom>
          <a:noFill/>
          <a:ln w="9525">
            <a:noFill/>
            <a:miter lim="800000"/>
            <a:headEnd/>
            <a:tailEnd/>
          </a:ln>
        </p:spPr>
        <p:txBody>
          <a:bodyPr wrap="square">
            <a:spAutoFit/>
          </a:bodyPr>
          <a:lstStyle/>
          <a:p>
            <a:r>
              <a:rPr lang="en-US" sz="2000" u="sng" dirty="0">
                <a:latin typeface="+mj-lt"/>
                <a:cs typeface="Calibri" panose="020F0502020204030204" pitchFamily="34" charset="0"/>
              </a:rPr>
              <a:t>Spectral resolution</a:t>
            </a:r>
            <a:r>
              <a:rPr lang="en-US" sz="2000" dirty="0">
                <a:latin typeface="+mj-lt"/>
                <a:cs typeface="Calibri" panose="020F0502020204030204" pitchFamily="34" charset="0"/>
              </a:rPr>
              <a:t>, or sensitivity, can be defined as the bandwidth (size), number, and position of specific wavelength bands that a sensor system can record.</a:t>
            </a:r>
            <a:endParaRPr lang="en-US" sz="2000" b="1" i="1" dirty="0">
              <a:latin typeface="+mj-lt"/>
              <a:cs typeface="Calibri" panose="020F0502020204030204" pitchFamily="34" charset="0"/>
            </a:endParaRPr>
          </a:p>
        </p:txBody>
      </p:sp>
      <p:pic>
        <p:nvPicPr>
          <p:cNvPr id="7170" name="Picture 2" descr="http://www.un-autre-regard-sur-la-terre.org/document/blogUARST/Satellites/Sentinel-2/Satellites%20-%20Bandes%20spectrales%20-%20Sentinel%202%20-%20Landsat%208%20-%20SPOT%20-%20Pleia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9" y="1993900"/>
            <a:ext cx="8864599" cy="396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9100" y="5955268"/>
            <a:ext cx="7962900" cy="369332"/>
          </a:xfrm>
          <a:prstGeom prst="rect">
            <a:avLst/>
          </a:prstGeom>
        </p:spPr>
        <p:txBody>
          <a:bodyPr wrap="square">
            <a:spAutoFit/>
          </a:bodyPr>
          <a:lstStyle/>
          <a:p>
            <a:r>
              <a:rPr lang="en-US" dirty="0">
                <a:latin typeface="+mj-lt"/>
                <a:cs typeface="Calibri" panose="020F0502020204030204" pitchFamily="34" charset="0"/>
                <a:hlinkClick r:id="rId4"/>
              </a:rPr>
              <a:t>Link to image source</a:t>
            </a:r>
            <a:endParaRPr lang="en-US" dirty="0">
              <a:latin typeface="+mj-lt"/>
              <a:cs typeface="Calibri" panose="020F0502020204030204" pitchFamily="34" charset="0"/>
            </a:endParaRPr>
          </a:p>
        </p:txBody>
      </p:sp>
    </p:spTree>
    <p:extLst>
      <p:ext uri="{BB962C8B-B14F-4D97-AF65-F5344CB8AC3E}">
        <p14:creationId xmlns:p14="http://schemas.microsoft.com/office/powerpoint/2010/main" val="1131406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cs typeface="Calibri" panose="020F0502020204030204" pitchFamily="34" charset="0"/>
              </a:rPr>
              <a:t>Sensor Characteristics</a:t>
            </a:r>
          </a:p>
        </p:txBody>
      </p:sp>
      <p:sp>
        <p:nvSpPr>
          <p:cNvPr id="6" name="Content Placeholder 5"/>
          <p:cNvSpPr>
            <a:spLocks noGrp="1"/>
          </p:cNvSpPr>
          <p:nvPr>
            <p:ph idx="1"/>
          </p:nvPr>
        </p:nvSpPr>
        <p:spPr/>
        <p:txBody>
          <a:bodyPr>
            <a:normAutofit/>
          </a:bodyPr>
          <a:lstStyle/>
          <a:p>
            <a:pPr>
              <a:buNone/>
            </a:pPr>
            <a:r>
              <a:rPr lang="en-US" sz="2400" u="sng" dirty="0">
                <a:latin typeface="+mj-lt"/>
                <a:cs typeface="Calibri" panose="020F0502020204030204" pitchFamily="34" charset="0"/>
              </a:rPr>
              <a:t>Spatial resolution</a:t>
            </a:r>
            <a:r>
              <a:rPr lang="en-US" sz="2400" dirty="0">
                <a:latin typeface="+mj-lt"/>
                <a:cs typeface="Calibri" panose="020F0502020204030204" pitchFamily="34" charset="0"/>
              </a:rPr>
              <a:t> is the size of the smallest object that can be detected by a satellite. In terms of the image produced, the spatial resolution is the distance on the ground that corresponds to one side of one pixel in the image. </a:t>
            </a:r>
          </a:p>
          <a:p>
            <a:pPr>
              <a:buNone/>
            </a:pPr>
            <a:endParaRPr lang="en-US" sz="2400" u="sng" dirty="0">
              <a:latin typeface="+mj-lt"/>
              <a:cs typeface="Calibri" panose="020F0502020204030204" pitchFamily="34" charset="0"/>
            </a:endParaRPr>
          </a:p>
          <a:p>
            <a:pPr>
              <a:buNone/>
            </a:pPr>
            <a:r>
              <a:rPr lang="en-US" sz="2400" dirty="0">
                <a:latin typeface="+mj-lt"/>
                <a:cs typeface="Calibri" panose="020F0502020204030204" pitchFamily="34" charset="0"/>
              </a:rPr>
              <a:t>Spatial resolution for satellite data is controlled by: </a:t>
            </a:r>
          </a:p>
          <a:p>
            <a:pPr lvl="1"/>
            <a:r>
              <a:rPr lang="en-US" sz="2400" dirty="0">
                <a:latin typeface="+mj-lt"/>
                <a:cs typeface="Calibri" panose="020F0502020204030204" pitchFamily="34" charset="0"/>
              </a:rPr>
              <a:t>Orbital Height</a:t>
            </a:r>
          </a:p>
          <a:p>
            <a:pPr lvl="1"/>
            <a:r>
              <a:rPr lang="en-US" sz="2400" dirty="0">
                <a:latin typeface="+mj-lt"/>
                <a:cs typeface="Calibri" panose="020F0502020204030204" pitchFamily="34" charset="0"/>
              </a:rPr>
              <a:t>Quality of Optics</a:t>
            </a:r>
          </a:p>
          <a:p>
            <a:pPr lvl="1"/>
            <a:r>
              <a:rPr lang="en-US" sz="2400" dirty="0">
                <a:latin typeface="+mj-lt"/>
                <a:cs typeface="Calibri" panose="020F0502020204030204" pitchFamily="34" charset="0"/>
              </a:rPr>
              <a:t>IFOV (Instantaneous Field of View)</a:t>
            </a:r>
          </a:p>
        </p:txBody>
      </p:sp>
    </p:spTree>
    <p:extLst>
      <p:ext uri="{BB962C8B-B14F-4D97-AF65-F5344CB8AC3E}">
        <p14:creationId xmlns:p14="http://schemas.microsoft.com/office/powerpoint/2010/main" val="1118792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 Characteristics</a:t>
            </a:r>
          </a:p>
        </p:txBody>
      </p:sp>
      <p:sp>
        <p:nvSpPr>
          <p:cNvPr id="21" name="Rectangle 20"/>
          <p:cNvSpPr/>
          <p:nvPr/>
        </p:nvSpPr>
        <p:spPr>
          <a:xfrm>
            <a:off x="1143000" y="1047690"/>
            <a:ext cx="7315200" cy="400110"/>
          </a:xfrm>
          <a:prstGeom prst="rect">
            <a:avLst/>
          </a:prstGeom>
        </p:spPr>
        <p:txBody>
          <a:bodyPr wrap="square">
            <a:spAutoFit/>
          </a:bodyPr>
          <a:lstStyle/>
          <a:p>
            <a:r>
              <a:rPr lang="en-US" sz="2000" b="1" dirty="0">
                <a:latin typeface="+mj-lt"/>
                <a:cs typeface="Calibri" panose="020F0502020204030204" pitchFamily="34" charset="0"/>
              </a:rPr>
              <a:t>Spatial Resolution and Extent (Area) tradeoff</a:t>
            </a:r>
          </a:p>
        </p:txBody>
      </p:sp>
      <p:cxnSp>
        <p:nvCxnSpPr>
          <p:cNvPr id="4" name="Straight Connector 3"/>
          <p:cNvCxnSpPr/>
          <p:nvPr/>
        </p:nvCxnSpPr>
        <p:spPr>
          <a:xfrm>
            <a:off x="2057400" y="1752600"/>
            <a:ext cx="0" cy="3733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057400" y="5486400"/>
            <a:ext cx="434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5879068"/>
            <a:ext cx="2819400" cy="369332"/>
          </a:xfrm>
          <a:prstGeom prst="rect">
            <a:avLst/>
          </a:prstGeom>
          <a:noFill/>
        </p:spPr>
        <p:txBody>
          <a:bodyPr wrap="square" rtlCol="0">
            <a:spAutoFit/>
          </a:bodyPr>
          <a:lstStyle/>
          <a:p>
            <a:r>
              <a:rPr lang="en-US" b="1" dirty="0">
                <a:latin typeface="+mj-lt"/>
                <a:cs typeface="Calibri" panose="020F0502020204030204" pitchFamily="34" charset="0"/>
              </a:rPr>
              <a:t>Spatial Resolution</a:t>
            </a:r>
          </a:p>
        </p:txBody>
      </p:sp>
      <p:sp>
        <p:nvSpPr>
          <p:cNvPr id="11" name="TextBox 10"/>
          <p:cNvSpPr txBox="1"/>
          <p:nvPr/>
        </p:nvSpPr>
        <p:spPr>
          <a:xfrm>
            <a:off x="1981200" y="5483423"/>
            <a:ext cx="2819400" cy="307777"/>
          </a:xfrm>
          <a:prstGeom prst="rect">
            <a:avLst/>
          </a:prstGeom>
          <a:noFill/>
        </p:spPr>
        <p:txBody>
          <a:bodyPr wrap="square" rtlCol="0">
            <a:spAutoFit/>
          </a:bodyPr>
          <a:lstStyle/>
          <a:p>
            <a:r>
              <a:rPr lang="en-US" sz="1400" dirty="0">
                <a:latin typeface="+mj-lt"/>
                <a:cs typeface="Calibri" panose="020F0502020204030204" pitchFamily="34" charset="0"/>
              </a:rPr>
              <a:t>Smaller Pixel Size</a:t>
            </a:r>
          </a:p>
        </p:txBody>
      </p:sp>
      <p:sp>
        <p:nvSpPr>
          <p:cNvPr id="12" name="TextBox 11"/>
          <p:cNvSpPr txBox="1"/>
          <p:nvPr/>
        </p:nvSpPr>
        <p:spPr>
          <a:xfrm>
            <a:off x="5181600" y="5483423"/>
            <a:ext cx="2819400" cy="307777"/>
          </a:xfrm>
          <a:prstGeom prst="rect">
            <a:avLst/>
          </a:prstGeom>
          <a:noFill/>
        </p:spPr>
        <p:txBody>
          <a:bodyPr wrap="square" rtlCol="0">
            <a:spAutoFit/>
          </a:bodyPr>
          <a:lstStyle/>
          <a:p>
            <a:r>
              <a:rPr lang="en-US" sz="1400" dirty="0">
                <a:latin typeface="+mj-lt"/>
                <a:cs typeface="Calibri" panose="020F0502020204030204" pitchFamily="34" charset="0"/>
              </a:rPr>
              <a:t>Larger Pixel Size</a:t>
            </a:r>
          </a:p>
        </p:txBody>
      </p:sp>
      <p:sp>
        <p:nvSpPr>
          <p:cNvPr id="13" name="TextBox 12"/>
          <p:cNvSpPr txBox="1"/>
          <p:nvPr/>
        </p:nvSpPr>
        <p:spPr>
          <a:xfrm rot="16200000">
            <a:off x="-140579" y="3263324"/>
            <a:ext cx="2819400" cy="369332"/>
          </a:xfrm>
          <a:prstGeom prst="rect">
            <a:avLst/>
          </a:prstGeom>
          <a:noFill/>
        </p:spPr>
        <p:txBody>
          <a:bodyPr wrap="square" rtlCol="0">
            <a:spAutoFit/>
          </a:bodyPr>
          <a:lstStyle/>
          <a:p>
            <a:r>
              <a:rPr lang="en-US" b="1" dirty="0">
                <a:latin typeface="+mj-lt"/>
                <a:cs typeface="Calibri" panose="020F0502020204030204" pitchFamily="34" charset="0"/>
              </a:rPr>
              <a:t>Extent (Swath width)</a:t>
            </a:r>
          </a:p>
        </p:txBody>
      </p:sp>
      <p:sp>
        <p:nvSpPr>
          <p:cNvPr id="14" name="TextBox 13"/>
          <p:cNvSpPr txBox="1"/>
          <p:nvPr/>
        </p:nvSpPr>
        <p:spPr>
          <a:xfrm rot="16200000">
            <a:off x="1408212" y="4837212"/>
            <a:ext cx="990599" cy="307777"/>
          </a:xfrm>
          <a:prstGeom prst="rect">
            <a:avLst/>
          </a:prstGeom>
          <a:noFill/>
        </p:spPr>
        <p:txBody>
          <a:bodyPr wrap="square" rtlCol="0">
            <a:spAutoFit/>
          </a:bodyPr>
          <a:lstStyle/>
          <a:p>
            <a:r>
              <a:rPr lang="en-US" sz="1400" dirty="0">
                <a:latin typeface="+mj-lt"/>
                <a:cs typeface="Calibri" panose="020F0502020204030204" pitchFamily="34" charset="0"/>
              </a:rPr>
              <a:t>Smaller</a:t>
            </a:r>
          </a:p>
        </p:txBody>
      </p:sp>
      <p:sp>
        <p:nvSpPr>
          <p:cNvPr id="15" name="TextBox 14"/>
          <p:cNvSpPr txBox="1"/>
          <p:nvPr/>
        </p:nvSpPr>
        <p:spPr>
          <a:xfrm rot="16200000">
            <a:off x="1522511" y="1827311"/>
            <a:ext cx="762000" cy="307777"/>
          </a:xfrm>
          <a:prstGeom prst="rect">
            <a:avLst/>
          </a:prstGeom>
          <a:noFill/>
        </p:spPr>
        <p:txBody>
          <a:bodyPr wrap="square" rtlCol="0">
            <a:spAutoFit/>
          </a:bodyPr>
          <a:lstStyle/>
          <a:p>
            <a:r>
              <a:rPr lang="en-US" sz="1400" dirty="0">
                <a:latin typeface="+mj-lt"/>
                <a:cs typeface="Calibri" panose="020F0502020204030204" pitchFamily="34" charset="0"/>
              </a:rPr>
              <a:t>Larger</a:t>
            </a:r>
          </a:p>
        </p:txBody>
      </p:sp>
      <p:cxnSp>
        <p:nvCxnSpPr>
          <p:cNvPr id="10" name="Straight Arrow Connector 9"/>
          <p:cNvCxnSpPr/>
          <p:nvPr/>
        </p:nvCxnSpPr>
        <p:spPr>
          <a:xfrm flipV="1">
            <a:off x="2057400" y="2133600"/>
            <a:ext cx="4114800" cy="3349823"/>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5999" y="4847391"/>
            <a:ext cx="1981195" cy="369332"/>
          </a:xfrm>
          <a:prstGeom prst="rect">
            <a:avLst/>
          </a:prstGeom>
          <a:solidFill>
            <a:schemeClr val="bg1"/>
          </a:solidFill>
          <a:ln>
            <a:solidFill>
              <a:schemeClr val="accent1"/>
            </a:solidFill>
          </a:ln>
        </p:spPr>
        <p:txBody>
          <a:bodyPr wrap="square" rtlCol="0">
            <a:spAutoFit/>
          </a:bodyPr>
          <a:lstStyle/>
          <a:p>
            <a:r>
              <a:rPr lang="en-US" b="1" dirty="0">
                <a:latin typeface="+mj-lt"/>
                <a:cs typeface="Calibri" panose="020F0502020204030204" pitchFamily="34" charset="0"/>
              </a:rPr>
              <a:t>e.g., </a:t>
            </a:r>
            <a:r>
              <a:rPr lang="en-US" b="1" dirty="0" err="1">
                <a:latin typeface="+mj-lt"/>
                <a:cs typeface="Calibri" panose="020F0502020204030204" pitchFamily="34" charset="0"/>
              </a:rPr>
              <a:t>WorldView</a:t>
            </a:r>
            <a:endParaRPr lang="en-US" b="1" dirty="0">
              <a:latin typeface="+mj-lt"/>
              <a:cs typeface="Calibri" panose="020F0502020204030204" pitchFamily="34" charset="0"/>
            </a:endParaRPr>
          </a:p>
        </p:txBody>
      </p:sp>
      <p:sp>
        <p:nvSpPr>
          <p:cNvPr id="19" name="TextBox 18"/>
          <p:cNvSpPr txBox="1"/>
          <p:nvPr/>
        </p:nvSpPr>
        <p:spPr>
          <a:xfrm>
            <a:off x="4724400" y="2362200"/>
            <a:ext cx="1676400" cy="369332"/>
          </a:xfrm>
          <a:prstGeom prst="rect">
            <a:avLst/>
          </a:prstGeom>
          <a:solidFill>
            <a:schemeClr val="bg1"/>
          </a:solidFill>
          <a:ln>
            <a:solidFill>
              <a:schemeClr val="accent1"/>
            </a:solidFill>
          </a:ln>
        </p:spPr>
        <p:txBody>
          <a:bodyPr wrap="square" rtlCol="0">
            <a:spAutoFit/>
          </a:bodyPr>
          <a:lstStyle/>
          <a:p>
            <a:r>
              <a:rPr lang="en-US" b="1" dirty="0">
                <a:latin typeface="+mj-lt"/>
                <a:cs typeface="Calibri" panose="020F0502020204030204" pitchFamily="34" charset="0"/>
              </a:rPr>
              <a:t>e.g., MODIS</a:t>
            </a:r>
          </a:p>
        </p:txBody>
      </p:sp>
      <p:sp>
        <p:nvSpPr>
          <p:cNvPr id="16" name="TextBox 15">
            <a:extLst>
              <a:ext uri="{FF2B5EF4-FFF2-40B4-BE49-F238E27FC236}">
                <a16:creationId xmlns:a16="http://schemas.microsoft.com/office/drawing/2014/main" id="{F9C599D3-2078-45E1-8493-34ED83D6C7DC}"/>
              </a:ext>
            </a:extLst>
          </p:cNvPr>
          <p:cNvSpPr txBox="1"/>
          <p:nvPr/>
        </p:nvSpPr>
        <p:spPr>
          <a:xfrm>
            <a:off x="3413312" y="3444226"/>
            <a:ext cx="1676400" cy="369332"/>
          </a:xfrm>
          <a:prstGeom prst="rect">
            <a:avLst/>
          </a:prstGeom>
          <a:solidFill>
            <a:schemeClr val="bg1"/>
          </a:solidFill>
          <a:ln>
            <a:solidFill>
              <a:schemeClr val="accent1"/>
            </a:solidFill>
          </a:ln>
        </p:spPr>
        <p:txBody>
          <a:bodyPr wrap="square" rtlCol="0">
            <a:spAutoFit/>
          </a:bodyPr>
          <a:lstStyle/>
          <a:p>
            <a:r>
              <a:rPr lang="en-US" b="1" dirty="0">
                <a:latin typeface="+mj-lt"/>
                <a:cs typeface="Calibri" panose="020F0502020204030204" pitchFamily="34" charset="0"/>
              </a:rPr>
              <a:t>e.g., Landsat</a:t>
            </a:r>
          </a:p>
        </p:txBody>
      </p:sp>
    </p:spTree>
    <p:extLst>
      <p:ext uri="{BB962C8B-B14F-4D97-AF65-F5344CB8AC3E}">
        <p14:creationId xmlns:p14="http://schemas.microsoft.com/office/powerpoint/2010/main" val="2325867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2"/>
          <p:cNvSpPr>
            <a:spLocks noGrp="1" noChangeArrowheads="1"/>
          </p:cNvSpPr>
          <p:nvPr>
            <p:ph type="title"/>
          </p:nvPr>
        </p:nvSpPr>
        <p:spPr/>
        <p:txBody>
          <a:bodyPr>
            <a:normAutofit/>
          </a:bodyPr>
          <a:lstStyle/>
          <a:p>
            <a:r>
              <a:rPr lang="en-US" dirty="0">
                <a:cs typeface="Calibri" panose="020F0502020204030204" pitchFamily="34" charset="0"/>
              </a:rPr>
              <a:t>Sensor Characteristics</a:t>
            </a:r>
          </a:p>
        </p:txBody>
      </p:sp>
      <p:grpSp>
        <p:nvGrpSpPr>
          <p:cNvPr id="2" name="Group 4"/>
          <p:cNvGrpSpPr>
            <a:grpSpLocks/>
          </p:cNvGrpSpPr>
          <p:nvPr/>
        </p:nvGrpSpPr>
        <p:grpSpPr bwMode="auto">
          <a:xfrm>
            <a:off x="2043112" y="3590924"/>
            <a:ext cx="5157792" cy="2981326"/>
            <a:chOff x="1296" y="2180"/>
            <a:chExt cx="3249" cy="1878"/>
          </a:xfrm>
        </p:grpSpPr>
        <p:sp>
          <p:nvSpPr>
            <p:cNvPr id="38" name="Rectangle 6"/>
            <p:cNvSpPr>
              <a:spLocks noChangeArrowheads="1"/>
            </p:cNvSpPr>
            <p:nvPr/>
          </p:nvSpPr>
          <p:spPr bwMode="auto">
            <a:xfrm>
              <a:off x="3387" y="3872"/>
              <a:ext cx="1158" cy="174"/>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latin typeface="+mj-lt"/>
                  <a:cs typeface="Calibri" panose="020F0502020204030204" pitchFamily="34" charset="0"/>
                </a:rPr>
                <a:t>WorldView-2  2m</a:t>
              </a:r>
            </a:p>
          </p:txBody>
        </p:sp>
        <p:sp>
          <p:nvSpPr>
            <p:cNvPr id="42" name="Rectangle 10"/>
            <p:cNvSpPr>
              <a:spLocks noChangeArrowheads="1"/>
            </p:cNvSpPr>
            <p:nvPr/>
          </p:nvSpPr>
          <p:spPr bwMode="auto">
            <a:xfrm>
              <a:off x="1296" y="3884"/>
              <a:ext cx="1107" cy="174"/>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latin typeface="+mj-lt"/>
                  <a:cs typeface="Calibri" panose="020F0502020204030204" pitchFamily="34" charset="0"/>
                </a:rPr>
                <a:t>Sentinel-2   10m</a:t>
              </a:r>
            </a:p>
          </p:txBody>
        </p:sp>
        <p:sp>
          <p:nvSpPr>
            <p:cNvPr id="44" name="Rectangle 12"/>
            <p:cNvSpPr>
              <a:spLocks noChangeArrowheads="1"/>
            </p:cNvSpPr>
            <p:nvPr/>
          </p:nvSpPr>
          <p:spPr bwMode="auto">
            <a:xfrm>
              <a:off x="3379" y="2180"/>
              <a:ext cx="1091" cy="174"/>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latin typeface="+mj-lt"/>
                  <a:cs typeface="Calibri" panose="020F0502020204030204" pitchFamily="34" charset="0"/>
                </a:rPr>
                <a:t>Landsat 7   30m</a:t>
              </a:r>
            </a:p>
          </p:txBody>
        </p:sp>
        <p:sp>
          <p:nvSpPr>
            <p:cNvPr id="46" name="Rectangle 14"/>
            <p:cNvSpPr>
              <a:spLocks noChangeArrowheads="1"/>
            </p:cNvSpPr>
            <p:nvPr/>
          </p:nvSpPr>
          <p:spPr bwMode="auto">
            <a:xfrm>
              <a:off x="1449" y="2180"/>
              <a:ext cx="889" cy="174"/>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latin typeface="+mj-lt"/>
                  <a:cs typeface="Calibri" panose="020F0502020204030204" pitchFamily="34" charset="0"/>
                </a:rPr>
                <a:t>MODIS 250m</a:t>
              </a:r>
            </a:p>
          </p:txBody>
        </p:sp>
      </p:grpSp>
      <p:sp>
        <p:nvSpPr>
          <p:cNvPr id="47" name="Rectangle 46"/>
          <p:cNvSpPr/>
          <p:nvPr/>
        </p:nvSpPr>
        <p:spPr>
          <a:xfrm>
            <a:off x="1143000" y="971490"/>
            <a:ext cx="6858000" cy="400110"/>
          </a:xfrm>
          <a:prstGeom prst="rect">
            <a:avLst/>
          </a:prstGeom>
        </p:spPr>
        <p:txBody>
          <a:bodyPr wrap="square">
            <a:spAutoFit/>
          </a:bodyPr>
          <a:lstStyle/>
          <a:p>
            <a:pPr algn="ctr"/>
            <a:r>
              <a:rPr lang="en-US" sz="2000" dirty="0">
                <a:latin typeface="+mj-lt"/>
                <a:cs typeface="Calibri" panose="020F0502020204030204" pitchFamily="34" charset="0"/>
              </a:rPr>
              <a:t>Simulated MODIS, Landsat, Sentinel-2, WorldView-2 data.</a:t>
            </a:r>
          </a:p>
        </p:txBody>
      </p:sp>
      <p:pic>
        <p:nvPicPr>
          <p:cNvPr id="88070" name="Picture 6" descr="Example subset of WorldView-2 (2m) imagery. As this spatial scale, an individual can make out individual trees and some of the features that comprise them (for example, branches)."/>
          <p:cNvPicPr>
            <a:picLocks noChangeAspect="1" noChangeArrowheads="1"/>
          </p:cNvPicPr>
          <p:nvPr/>
        </p:nvPicPr>
        <p:blipFill>
          <a:blip r:embed="rId3" cstate="print"/>
          <a:srcRect/>
          <a:stretch>
            <a:fillRect/>
          </a:stretch>
        </p:blipFill>
        <p:spPr bwMode="auto">
          <a:xfrm>
            <a:off x="4871664" y="3978274"/>
            <a:ext cx="2138308" cy="2114549"/>
          </a:xfrm>
          <a:prstGeom prst="rect">
            <a:avLst/>
          </a:prstGeom>
          <a:noFill/>
        </p:spPr>
      </p:pic>
      <p:pic>
        <p:nvPicPr>
          <p:cNvPr id="88071" name="Picture 7" descr="Example subset of SPOT 5 (10m) imagery. As this spatial scale, an individual can make out individual trees, but no smaller features."/>
          <p:cNvPicPr>
            <a:picLocks noChangeAspect="1" noChangeArrowheads="1"/>
          </p:cNvPicPr>
          <p:nvPr/>
        </p:nvPicPr>
        <p:blipFill>
          <a:blip r:embed="rId4" cstate="print"/>
          <a:srcRect/>
          <a:stretch>
            <a:fillRect/>
          </a:stretch>
        </p:blipFill>
        <p:spPr bwMode="auto">
          <a:xfrm>
            <a:off x="1829870" y="3959224"/>
            <a:ext cx="2161621" cy="2133599"/>
          </a:xfrm>
          <a:prstGeom prst="rect">
            <a:avLst/>
          </a:prstGeom>
          <a:noFill/>
        </p:spPr>
      </p:pic>
      <p:pic>
        <p:nvPicPr>
          <p:cNvPr id="88072" name="Picture 8" descr="Example subset of Landsat 7 (30m) imagery. As this spatial scale, an individual can make out forest stands, but no smaller features. "/>
          <p:cNvPicPr>
            <a:picLocks noChangeAspect="1" noChangeArrowheads="1"/>
          </p:cNvPicPr>
          <p:nvPr/>
        </p:nvPicPr>
        <p:blipFill>
          <a:blip r:embed="rId5" cstate="print"/>
          <a:srcRect/>
          <a:stretch>
            <a:fillRect/>
          </a:stretch>
        </p:blipFill>
        <p:spPr bwMode="auto">
          <a:xfrm>
            <a:off x="4870368" y="1336673"/>
            <a:ext cx="2139604" cy="2139604"/>
          </a:xfrm>
          <a:prstGeom prst="rect">
            <a:avLst/>
          </a:prstGeom>
          <a:noFill/>
        </p:spPr>
      </p:pic>
      <p:pic>
        <p:nvPicPr>
          <p:cNvPr id="88073" name="Picture 9" descr="Example subset of MODIS (250m) imagery. As this spatial scale, an individual can make out forests, but no smaller features. "/>
          <p:cNvPicPr>
            <a:picLocks noChangeAspect="1" noChangeArrowheads="1"/>
          </p:cNvPicPr>
          <p:nvPr/>
        </p:nvPicPr>
        <p:blipFill>
          <a:blip r:embed="rId6" cstate="print"/>
          <a:srcRect/>
          <a:stretch>
            <a:fillRect/>
          </a:stretch>
        </p:blipFill>
        <p:spPr bwMode="auto">
          <a:xfrm>
            <a:off x="1851887" y="1336673"/>
            <a:ext cx="2139604" cy="2139604"/>
          </a:xfrm>
          <a:prstGeom prst="rect">
            <a:avLst/>
          </a:prstGeom>
          <a:noFill/>
        </p:spPr>
      </p:pic>
    </p:spTree>
    <p:extLst>
      <p:ext uri="{BB962C8B-B14F-4D97-AF65-F5344CB8AC3E}">
        <p14:creationId xmlns:p14="http://schemas.microsoft.com/office/powerpoint/2010/main" val="970636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nvPr>
        </p:nvSpPr>
        <p:spPr/>
        <p:txBody>
          <a:bodyPr/>
          <a:lstStyle/>
          <a:p>
            <a:r>
              <a:rPr lang="en-US" dirty="0">
                <a:cs typeface="Calibri" panose="020F0502020204030204" pitchFamily="34" charset="0"/>
              </a:rPr>
              <a:t>Sensor Characteristics</a:t>
            </a:r>
          </a:p>
        </p:txBody>
      </p:sp>
      <p:sp>
        <p:nvSpPr>
          <p:cNvPr id="519170" name="Rectangle 3"/>
          <p:cNvSpPr>
            <a:spLocks noChangeArrowheads="1"/>
          </p:cNvSpPr>
          <p:nvPr/>
        </p:nvSpPr>
        <p:spPr bwMode="auto">
          <a:xfrm>
            <a:off x="533400" y="1219200"/>
            <a:ext cx="8001000" cy="840230"/>
          </a:xfrm>
          <a:prstGeom prst="rect">
            <a:avLst/>
          </a:prstGeom>
          <a:noFill/>
          <a:ln w="9525">
            <a:noFill/>
            <a:miter lim="800000"/>
            <a:headEnd/>
            <a:tailEnd/>
          </a:ln>
        </p:spPr>
        <p:txBody>
          <a:bodyPr wrap="square">
            <a:spAutoFit/>
          </a:bodyPr>
          <a:lstStyle/>
          <a:p>
            <a:pPr>
              <a:lnSpc>
                <a:spcPct val="90000"/>
              </a:lnSpc>
            </a:pPr>
            <a:r>
              <a:rPr lang="en-US" u="sng" dirty="0">
                <a:latin typeface="+mj-lt"/>
                <a:cs typeface="Calibri" panose="020F0502020204030204" pitchFamily="34" charset="0"/>
              </a:rPr>
              <a:t>Radiometric resolution </a:t>
            </a:r>
            <a:r>
              <a:rPr lang="en-US" dirty="0">
                <a:latin typeface="+mj-lt"/>
                <a:cs typeface="Calibri" panose="020F0502020204030204" pitchFamily="34" charset="0"/>
              </a:rPr>
              <a:t>is the number of intensity levels that a sensor system is capable of discriminating in any given bandwidth. Also referred to as “bit depth”</a:t>
            </a:r>
          </a:p>
        </p:txBody>
      </p:sp>
      <p:grpSp>
        <p:nvGrpSpPr>
          <p:cNvPr id="152580" name="Group 4" descr="Graphic of a truck shown at a bit depth of 1. This allows for two levels (black and white) of tonal discrimination."/>
          <p:cNvGrpSpPr>
            <a:grpSpLocks/>
          </p:cNvGrpSpPr>
          <p:nvPr/>
        </p:nvGrpSpPr>
        <p:grpSpPr bwMode="auto">
          <a:xfrm>
            <a:off x="838200" y="2133600"/>
            <a:ext cx="2165350" cy="1773237"/>
            <a:chOff x="489" y="1342"/>
            <a:chExt cx="1364" cy="1117"/>
          </a:xfrm>
          <a:effectLst/>
        </p:grpSpPr>
        <p:pic>
          <p:nvPicPr>
            <p:cNvPr id="152581" name="Picture 5"/>
            <p:cNvPicPr>
              <a:picLocks noChangeAspect="1" noChangeArrowheads="1"/>
            </p:cNvPicPr>
            <p:nvPr/>
          </p:nvPicPr>
          <p:blipFill>
            <a:blip r:embed="rId3" cstate="print">
              <a:grayscl/>
              <a:biLevel thresh="50000"/>
            </a:blip>
            <a:srcRect/>
            <a:stretch>
              <a:fillRect/>
            </a:stretch>
          </p:blipFill>
          <p:spPr bwMode="auto">
            <a:xfrm>
              <a:off x="507" y="1342"/>
              <a:ext cx="1341" cy="924"/>
            </a:xfrm>
            <a:prstGeom prst="rect">
              <a:avLst/>
            </a:prstGeom>
            <a:noFill/>
            <a:ln w="9525">
              <a:noFill/>
              <a:miter lim="800000"/>
              <a:headEnd/>
              <a:tailEnd/>
            </a:ln>
            <a:effectLst/>
          </p:spPr>
        </p:pic>
        <p:sp>
          <p:nvSpPr>
            <p:cNvPr id="152582" name="Rectangle 6"/>
            <p:cNvSpPr>
              <a:spLocks noChangeArrowheads="1"/>
            </p:cNvSpPr>
            <p:nvPr/>
          </p:nvSpPr>
          <p:spPr bwMode="auto">
            <a:xfrm>
              <a:off x="489" y="2247"/>
              <a:ext cx="1364" cy="212"/>
            </a:xfrm>
            <a:prstGeom prst="rect">
              <a:avLst/>
            </a:prstGeom>
            <a:noFill/>
            <a:ln w="9525">
              <a:noFill/>
              <a:miter lim="800000"/>
              <a:headEnd/>
              <a:tailEnd/>
            </a:ln>
            <a:effectLst/>
          </p:spPr>
          <p:txBody>
            <a:bodyPr>
              <a:spAutoFit/>
            </a:bodyPr>
            <a:lstStyle/>
            <a:p>
              <a:pPr algn="ctr">
                <a:defRPr/>
              </a:pPr>
              <a:r>
                <a:rPr lang="en-US" sz="1600" dirty="0">
                  <a:latin typeface="+mj-lt"/>
                  <a:cs typeface="Calibri" panose="020F0502020204030204" pitchFamily="34" charset="0"/>
                </a:rPr>
                <a:t>2</a:t>
              </a:r>
              <a:r>
                <a:rPr lang="en-US" sz="1600" baseline="30000" dirty="0">
                  <a:latin typeface="+mj-lt"/>
                  <a:cs typeface="Calibri" panose="020F0502020204030204" pitchFamily="34" charset="0"/>
                </a:rPr>
                <a:t>1</a:t>
              </a:r>
              <a:r>
                <a:rPr lang="en-US" sz="1600" dirty="0">
                  <a:latin typeface="+mj-lt"/>
                  <a:cs typeface="Calibri" panose="020F0502020204030204" pitchFamily="34" charset="0"/>
                </a:rPr>
                <a:t> = 2 levels</a:t>
              </a:r>
            </a:p>
          </p:txBody>
        </p:sp>
      </p:grpSp>
      <p:grpSp>
        <p:nvGrpSpPr>
          <p:cNvPr id="152583" name="Group 7" descr="Graphic of a truck shown at a bit depth of 2. This allows for four levels (black, white, and two grey tones) of tonal discrimination."/>
          <p:cNvGrpSpPr>
            <a:grpSpLocks/>
          </p:cNvGrpSpPr>
          <p:nvPr/>
        </p:nvGrpSpPr>
        <p:grpSpPr bwMode="auto">
          <a:xfrm>
            <a:off x="3276600" y="2133600"/>
            <a:ext cx="2165350" cy="1763713"/>
            <a:chOff x="476" y="2689"/>
            <a:chExt cx="1364" cy="1111"/>
          </a:xfrm>
        </p:grpSpPr>
        <p:pic>
          <p:nvPicPr>
            <p:cNvPr id="152584" name="Picture 8"/>
            <p:cNvPicPr>
              <a:picLocks noChangeAspect="1" noChangeArrowheads="1"/>
            </p:cNvPicPr>
            <p:nvPr/>
          </p:nvPicPr>
          <p:blipFill>
            <a:blip r:embed="rId3" cstate="print"/>
            <a:srcRect/>
            <a:stretch>
              <a:fillRect/>
            </a:stretch>
          </p:blipFill>
          <p:spPr bwMode="auto">
            <a:xfrm>
              <a:off x="494" y="2689"/>
              <a:ext cx="1341" cy="924"/>
            </a:xfrm>
            <a:prstGeom prst="rect">
              <a:avLst/>
            </a:prstGeom>
            <a:noFill/>
            <a:ln w="9525">
              <a:noFill/>
              <a:miter lim="800000"/>
              <a:headEnd/>
              <a:tailEnd/>
            </a:ln>
            <a:effectLst/>
          </p:spPr>
        </p:pic>
        <p:sp>
          <p:nvSpPr>
            <p:cNvPr id="152585" name="Rectangle 9"/>
            <p:cNvSpPr>
              <a:spLocks noChangeArrowheads="1"/>
            </p:cNvSpPr>
            <p:nvPr/>
          </p:nvSpPr>
          <p:spPr bwMode="auto">
            <a:xfrm>
              <a:off x="476" y="3588"/>
              <a:ext cx="1364" cy="212"/>
            </a:xfrm>
            <a:prstGeom prst="rect">
              <a:avLst/>
            </a:prstGeom>
            <a:noFill/>
            <a:ln w="9525">
              <a:noFill/>
              <a:miter lim="800000"/>
              <a:headEnd/>
              <a:tailEnd/>
            </a:ln>
            <a:effectLst/>
          </p:spPr>
          <p:txBody>
            <a:bodyPr>
              <a:spAutoFit/>
            </a:bodyPr>
            <a:lstStyle/>
            <a:p>
              <a:pPr algn="ctr">
                <a:defRPr/>
              </a:pPr>
              <a:r>
                <a:rPr lang="en-US" sz="1600" dirty="0">
                  <a:latin typeface="+mj-lt"/>
                  <a:cs typeface="Calibri" panose="020F0502020204030204" pitchFamily="34" charset="0"/>
                </a:rPr>
                <a:t>2</a:t>
              </a:r>
              <a:r>
                <a:rPr lang="en-US" sz="1600" baseline="30000" dirty="0">
                  <a:latin typeface="+mj-lt"/>
                  <a:cs typeface="Calibri" panose="020F0502020204030204" pitchFamily="34" charset="0"/>
                </a:rPr>
                <a:t>2</a:t>
              </a:r>
              <a:r>
                <a:rPr lang="en-US" sz="1600" dirty="0">
                  <a:latin typeface="+mj-lt"/>
                  <a:cs typeface="Calibri" panose="020F0502020204030204" pitchFamily="34" charset="0"/>
                </a:rPr>
                <a:t> = 4 levels</a:t>
              </a:r>
            </a:p>
          </p:txBody>
        </p:sp>
      </p:grpSp>
      <p:grpSp>
        <p:nvGrpSpPr>
          <p:cNvPr id="152589" name="Group 13" descr="Graphic of a truck shown at a bit depth of 4. This allows for sixteen levels of tonal discrimination."/>
          <p:cNvGrpSpPr>
            <a:grpSpLocks/>
          </p:cNvGrpSpPr>
          <p:nvPr/>
        </p:nvGrpSpPr>
        <p:grpSpPr bwMode="auto">
          <a:xfrm>
            <a:off x="685800" y="4343400"/>
            <a:ext cx="2176463" cy="1771650"/>
            <a:chOff x="2335" y="1842"/>
            <a:chExt cx="1371" cy="1116"/>
          </a:xfrm>
        </p:grpSpPr>
        <p:pic>
          <p:nvPicPr>
            <p:cNvPr id="152590" name="Picture 14"/>
            <p:cNvPicPr>
              <a:picLocks noChangeAspect="1" noChangeArrowheads="1"/>
            </p:cNvPicPr>
            <p:nvPr/>
          </p:nvPicPr>
          <p:blipFill>
            <a:blip r:embed="rId4" cstate="print"/>
            <a:srcRect/>
            <a:stretch>
              <a:fillRect/>
            </a:stretch>
          </p:blipFill>
          <p:spPr bwMode="auto">
            <a:xfrm>
              <a:off x="2349" y="1842"/>
              <a:ext cx="1357" cy="935"/>
            </a:xfrm>
            <a:prstGeom prst="rect">
              <a:avLst/>
            </a:prstGeom>
            <a:noFill/>
            <a:ln w="9525">
              <a:noFill/>
              <a:miter lim="800000"/>
              <a:headEnd/>
              <a:tailEnd/>
            </a:ln>
            <a:effectLst/>
          </p:spPr>
        </p:pic>
        <p:sp>
          <p:nvSpPr>
            <p:cNvPr id="152591" name="Rectangle 15"/>
            <p:cNvSpPr>
              <a:spLocks noChangeArrowheads="1"/>
            </p:cNvSpPr>
            <p:nvPr/>
          </p:nvSpPr>
          <p:spPr bwMode="auto">
            <a:xfrm>
              <a:off x="2335" y="2746"/>
              <a:ext cx="1364" cy="212"/>
            </a:xfrm>
            <a:prstGeom prst="rect">
              <a:avLst/>
            </a:prstGeom>
            <a:noFill/>
            <a:ln w="9525">
              <a:noFill/>
              <a:miter lim="800000"/>
              <a:headEnd/>
              <a:tailEnd/>
            </a:ln>
            <a:effectLst/>
          </p:spPr>
          <p:txBody>
            <a:bodyPr>
              <a:spAutoFit/>
            </a:bodyPr>
            <a:lstStyle/>
            <a:p>
              <a:pPr algn="ctr">
                <a:defRPr/>
              </a:pPr>
              <a:r>
                <a:rPr lang="en-US" sz="1600" dirty="0">
                  <a:latin typeface="+mj-lt"/>
                  <a:cs typeface="Calibri" panose="020F0502020204030204" pitchFamily="34" charset="0"/>
                </a:rPr>
                <a:t>2</a:t>
              </a:r>
              <a:r>
                <a:rPr lang="en-US" sz="1600" baseline="30000" dirty="0">
                  <a:latin typeface="+mj-lt"/>
                  <a:cs typeface="Calibri" panose="020F0502020204030204" pitchFamily="34" charset="0"/>
                </a:rPr>
                <a:t>4</a:t>
              </a:r>
              <a:r>
                <a:rPr lang="en-US" sz="1600" dirty="0">
                  <a:latin typeface="+mj-lt"/>
                  <a:cs typeface="Calibri" panose="020F0502020204030204" pitchFamily="34" charset="0"/>
                </a:rPr>
                <a:t> = 16 levels</a:t>
              </a:r>
            </a:p>
          </p:txBody>
        </p:sp>
      </p:grpSp>
      <p:grpSp>
        <p:nvGrpSpPr>
          <p:cNvPr id="152595" name="Group 19" descr="Graphic of a truck shown at a bit depth of 8. This allows for 256 levels of tonal discrimination."/>
          <p:cNvGrpSpPr>
            <a:grpSpLocks/>
          </p:cNvGrpSpPr>
          <p:nvPr/>
        </p:nvGrpSpPr>
        <p:grpSpPr bwMode="auto">
          <a:xfrm>
            <a:off x="3352800" y="4343400"/>
            <a:ext cx="2187575" cy="1800225"/>
            <a:chOff x="4042" y="2956"/>
            <a:chExt cx="1378" cy="1134"/>
          </a:xfrm>
        </p:grpSpPr>
        <p:pic>
          <p:nvPicPr>
            <p:cNvPr id="152596" name="Picture 20"/>
            <p:cNvPicPr>
              <a:picLocks noChangeAspect="1" noChangeArrowheads="1"/>
            </p:cNvPicPr>
            <p:nvPr/>
          </p:nvPicPr>
          <p:blipFill>
            <a:blip r:embed="rId5" cstate="print"/>
            <a:srcRect/>
            <a:stretch>
              <a:fillRect/>
            </a:stretch>
          </p:blipFill>
          <p:spPr bwMode="auto">
            <a:xfrm>
              <a:off x="4054" y="2956"/>
              <a:ext cx="1366" cy="944"/>
            </a:xfrm>
            <a:prstGeom prst="rect">
              <a:avLst/>
            </a:prstGeom>
            <a:noFill/>
            <a:ln w="9525">
              <a:noFill/>
              <a:miter lim="800000"/>
              <a:headEnd/>
              <a:tailEnd/>
            </a:ln>
            <a:effectLst/>
          </p:spPr>
        </p:pic>
        <p:sp>
          <p:nvSpPr>
            <p:cNvPr id="152597" name="Rectangle 21"/>
            <p:cNvSpPr>
              <a:spLocks noChangeArrowheads="1"/>
            </p:cNvSpPr>
            <p:nvPr/>
          </p:nvSpPr>
          <p:spPr bwMode="auto">
            <a:xfrm>
              <a:off x="4042" y="3878"/>
              <a:ext cx="1364" cy="212"/>
            </a:xfrm>
            <a:prstGeom prst="rect">
              <a:avLst/>
            </a:prstGeom>
            <a:noFill/>
            <a:ln w="9525">
              <a:noFill/>
              <a:miter lim="800000"/>
              <a:headEnd/>
              <a:tailEnd/>
            </a:ln>
            <a:effectLst/>
          </p:spPr>
          <p:txBody>
            <a:bodyPr>
              <a:spAutoFit/>
            </a:bodyPr>
            <a:lstStyle/>
            <a:p>
              <a:pPr algn="ctr">
                <a:defRPr/>
              </a:pPr>
              <a:r>
                <a:rPr lang="en-US" sz="1600" dirty="0">
                  <a:latin typeface="+mj-lt"/>
                  <a:cs typeface="Calibri" panose="020F0502020204030204" pitchFamily="34" charset="0"/>
                </a:rPr>
                <a:t>2</a:t>
              </a:r>
              <a:r>
                <a:rPr lang="en-US" sz="1600" baseline="30000" dirty="0">
                  <a:latin typeface="+mj-lt"/>
                  <a:cs typeface="Calibri" panose="020F0502020204030204" pitchFamily="34" charset="0"/>
                </a:rPr>
                <a:t>8</a:t>
              </a:r>
              <a:r>
                <a:rPr lang="en-US" sz="1600" dirty="0">
                  <a:latin typeface="+mj-lt"/>
                  <a:cs typeface="Calibri" panose="020F0502020204030204" pitchFamily="34" charset="0"/>
                </a:rPr>
                <a:t> = 256 levels</a:t>
              </a:r>
            </a:p>
          </p:txBody>
        </p:sp>
      </p:grpSp>
      <p:sp>
        <p:nvSpPr>
          <p:cNvPr id="28" name="Rectangle 27"/>
          <p:cNvSpPr/>
          <p:nvPr/>
        </p:nvSpPr>
        <p:spPr>
          <a:xfrm>
            <a:off x="5791200" y="2895600"/>
            <a:ext cx="3124200" cy="2086725"/>
          </a:xfrm>
          <a:prstGeom prst="rect">
            <a:avLst/>
          </a:prstGeom>
        </p:spPr>
        <p:txBody>
          <a:bodyPr wrap="square">
            <a:spAutoFit/>
          </a:bodyPr>
          <a:lstStyle/>
          <a:p>
            <a:pPr>
              <a:lnSpc>
                <a:spcPct val="90000"/>
              </a:lnSpc>
            </a:pPr>
            <a:r>
              <a:rPr lang="en-US" dirty="0">
                <a:latin typeface="+mj-lt"/>
                <a:cs typeface="Calibri" panose="020F0502020204030204" pitchFamily="34" charset="0"/>
              </a:rPr>
              <a:t>Higher radiometric resolution will provide better discrimination of subtle details in an image.</a:t>
            </a:r>
          </a:p>
          <a:p>
            <a:pPr>
              <a:lnSpc>
                <a:spcPct val="90000"/>
              </a:lnSpc>
            </a:pPr>
            <a:endParaRPr lang="en-US" dirty="0">
              <a:latin typeface="+mj-lt"/>
              <a:cs typeface="Calibri" panose="020F0502020204030204" pitchFamily="34" charset="0"/>
            </a:endParaRPr>
          </a:p>
          <a:p>
            <a:pPr>
              <a:lnSpc>
                <a:spcPct val="90000"/>
              </a:lnSpc>
            </a:pPr>
            <a:r>
              <a:rPr lang="en-US" dirty="0">
                <a:latin typeface="+mj-lt"/>
                <a:cs typeface="Calibri" panose="020F0502020204030204" pitchFamily="34" charset="0"/>
              </a:rPr>
              <a:t>Landsat 8 has outputs 12-bit data, which contains up to 4096 unique values.</a:t>
            </a:r>
          </a:p>
        </p:txBody>
      </p:sp>
    </p:spTree>
    <p:extLst>
      <p:ext uri="{BB962C8B-B14F-4D97-AF65-F5344CB8AC3E}">
        <p14:creationId xmlns:p14="http://schemas.microsoft.com/office/powerpoint/2010/main" val="1726019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ChangeArrowheads="1"/>
          </p:cNvSpPr>
          <p:nvPr>
            <p:ph type="title"/>
          </p:nvPr>
        </p:nvSpPr>
        <p:spPr/>
        <p:txBody>
          <a:bodyPr/>
          <a:lstStyle/>
          <a:p>
            <a:r>
              <a:rPr lang="en-US" dirty="0">
                <a:cs typeface="Calibri" panose="020F0502020204030204" pitchFamily="34" charset="0"/>
              </a:rPr>
              <a:t>Sensor Characteristics</a:t>
            </a:r>
          </a:p>
        </p:txBody>
      </p:sp>
      <p:sp>
        <p:nvSpPr>
          <p:cNvPr id="523266" name="Rectangle 3"/>
          <p:cNvSpPr>
            <a:spLocks noGrp="1" noChangeArrowheads="1"/>
          </p:cNvSpPr>
          <p:nvPr>
            <p:ph idx="1"/>
          </p:nvPr>
        </p:nvSpPr>
        <p:spPr/>
        <p:txBody>
          <a:bodyPr/>
          <a:lstStyle/>
          <a:p>
            <a:r>
              <a:rPr lang="en-US" sz="2400" dirty="0">
                <a:solidFill>
                  <a:schemeClr val="accent2"/>
                </a:solidFill>
                <a:latin typeface="+mj-lt"/>
                <a:cs typeface="Calibri" panose="020F0502020204030204" pitchFamily="34" charset="0"/>
              </a:rPr>
              <a:t>Temporal Resolution</a:t>
            </a:r>
            <a:r>
              <a:rPr lang="en-US" sz="2400" dirty="0">
                <a:solidFill>
                  <a:srgbClr val="FFFF00"/>
                </a:solidFill>
                <a:latin typeface="+mj-lt"/>
                <a:cs typeface="Calibri" panose="020F0502020204030204" pitchFamily="34" charset="0"/>
              </a:rPr>
              <a:t> </a:t>
            </a:r>
            <a:r>
              <a:rPr lang="en-US" sz="2400" dirty="0">
                <a:latin typeface="+mj-lt"/>
                <a:cs typeface="Calibri" panose="020F0502020204030204" pitchFamily="34" charset="0"/>
              </a:rPr>
              <a:t>is how often a sensor can record imagery over a particular area</a:t>
            </a:r>
          </a:p>
          <a:p>
            <a:r>
              <a:rPr lang="en-US" sz="2400" dirty="0">
                <a:latin typeface="+mj-lt"/>
                <a:cs typeface="Calibri" panose="020F0502020204030204" pitchFamily="34" charset="0"/>
              </a:rPr>
              <a:t>Temporal Resolution depends on:</a:t>
            </a:r>
          </a:p>
          <a:p>
            <a:pPr lvl="1"/>
            <a:r>
              <a:rPr lang="en-US" sz="2000" dirty="0">
                <a:latin typeface="+mj-lt"/>
                <a:cs typeface="Calibri" panose="020F0502020204030204" pitchFamily="34" charset="0"/>
              </a:rPr>
              <a:t>Orbital characteristics</a:t>
            </a:r>
          </a:p>
          <a:p>
            <a:pPr lvl="1"/>
            <a:r>
              <a:rPr lang="en-US" sz="2000" dirty="0">
                <a:latin typeface="+mj-lt"/>
                <a:cs typeface="Calibri" panose="020F0502020204030204" pitchFamily="34" charset="0"/>
              </a:rPr>
              <a:t>Image swath width / footprint </a:t>
            </a:r>
          </a:p>
          <a:p>
            <a:pPr lvl="1"/>
            <a:r>
              <a:rPr lang="en-US" sz="2000" dirty="0">
                <a:latin typeface="+mj-lt"/>
                <a:cs typeface="Calibri" panose="020F0502020204030204" pitchFamily="34" charset="0"/>
              </a:rPr>
              <a:t>Off-nadir viewing capabilities (i.e., pointable optics)</a:t>
            </a:r>
          </a:p>
          <a:p>
            <a:pPr lvl="1"/>
            <a:r>
              <a:rPr lang="en-US" sz="2000" dirty="0">
                <a:latin typeface="+mj-lt"/>
                <a:cs typeface="Calibri" panose="020F0502020204030204" pitchFamily="34" charset="0"/>
              </a:rPr>
              <a:t>Number of satellites in the family</a:t>
            </a:r>
          </a:p>
          <a:p>
            <a:pPr>
              <a:buClr>
                <a:schemeClr val="tx1"/>
              </a:buClr>
            </a:pPr>
            <a:r>
              <a:rPr lang="en-US" sz="2000" dirty="0">
                <a:solidFill>
                  <a:schemeClr val="accent2"/>
                </a:solidFill>
                <a:latin typeface="+mj-lt"/>
                <a:cs typeface="Calibri" panose="020F0502020204030204" pitchFamily="34" charset="0"/>
              </a:rPr>
              <a:t>A finer temporal resolution is almost always desirable!</a:t>
            </a:r>
          </a:p>
        </p:txBody>
      </p:sp>
    </p:spTree>
    <p:extLst>
      <p:ext uri="{BB962C8B-B14F-4D97-AF65-F5344CB8AC3E}">
        <p14:creationId xmlns:p14="http://schemas.microsoft.com/office/powerpoint/2010/main" val="3652955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806" name="Group 190" descr="Table outlining characteristics of various satellite-based sensors."/>
          <p:cNvGraphicFramePr>
            <a:graphicFrameLocks noGrp="1"/>
          </p:cNvGraphicFramePr>
          <p:nvPr>
            <p:extLst>
              <p:ext uri="{D42A27DB-BD31-4B8C-83A1-F6EECF244321}">
                <p14:modId xmlns:p14="http://schemas.microsoft.com/office/powerpoint/2010/main" val="1555198999"/>
              </p:ext>
            </p:extLst>
          </p:nvPr>
        </p:nvGraphicFramePr>
        <p:xfrm>
          <a:off x="304800" y="1708150"/>
          <a:ext cx="8458200" cy="4464050"/>
        </p:xfrm>
        <a:graphic>
          <a:graphicData uri="http://schemas.openxmlformats.org/drawingml/2006/table">
            <a:tbl>
              <a:tblPr>
                <a:tableStyleId>{6E25E649-3F16-4E02-A733-19D2CDBF48F0}</a:tableStyleId>
              </a:tblPr>
              <a:tblGrid>
                <a:gridCol w="1571625">
                  <a:extLst>
                    <a:ext uri="{9D8B030D-6E8A-4147-A177-3AD203B41FA5}">
                      <a16:colId xmlns:a16="http://schemas.microsoft.com/office/drawing/2014/main" val="20000"/>
                    </a:ext>
                  </a:extLst>
                </a:gridCol>
                <a:gridCol w="1254125">
                  <a:extLst>
                    <a:ext uri="{9D8B030D-6E8A-4147-A177-3AD203B41FA5}">
                      <a16:colId xmlns:a16="http://schemas.microsoft.com/office/drawing/2014/main" val="20001"/>
                    </a:ext>
                  </a:extLst>
                </a:gridCol>
                <a:gridCol w="1577975">
                  <a:extLst>
                    <a:ext uri="{9D8B030D-6E8A-4147-A177-3AD203B41FA5}">
                      <a16:colId xmlns:a16="http://schemas.microsoft.com/office/drawing/2014/main" val="20002"/>
                    </a:ext>
                  </a:extLst>
                </a:gridCol>
                <a:gridCol w="1158875">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Sensor</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Number of Bands</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Spatial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Temporal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Radiometric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Swath width/Footprint</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MODIS</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250 m, 500 m, 1000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*1 day</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2330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Sentinel-2</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 m, 20 m, 60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*5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290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5 &amp; 7/Pan </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7/1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*8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3"/>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8/Pan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SPOT 5/Pan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 m/10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3600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IKONOS/Pan </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4/1</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 m/1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11.3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6"/>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err="1">
                          <a:ln>
                            <a:noFill/>
                          </a:ln>
                          <a:effectLst/>
                          <a:latin typeface="+mj-lt"/>
                          <a:cs typeface="Calibri" panose="020F0502020204030204" pitchFamily="34" charset="0"/>
                        </a:rPr>
                        <a:t>QuickBird</a:t>
                      </a:r>
                      <a:r>
                        <a:rPr kumimoji="0" lang="en-US" sz="1400" u="none" strike="noStrike" cap="none" normalizeH="0" baseline="0" dirty="0">
                          <a:ln>
                            <a:noFill/>
                          </a:ln>
                          <a:effectLst/>
                          <a:latin typeface="+mj-lt"/>
                          <a:cs typeface="Calibri" panose="020F0502020204030204" pitchFamily="34" charset="0"/>
                        </a:rPr>
                        <a:t>/Pan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2.4 m/0.6 m</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2-11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16.4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25313" name="Rectangle 2"/>
          <p:cNvSpPr>
            <a:spLocks noGrp="1" noChangeArrowheads="1"/>
          </p:cNvSpPr>
          <p:nvPr>
            <p:ph type="title"/>
          </p:nvPr>
        </p:nvSpPr>
        <p:spPr/>
        <p:txBody>
          <a:bodyPr/>
          <a:lstStyle/>
          <a:p>
            <a:r>
              <a:rPr lang="en-US" dirty="0">
                <a:cs typeface="Calibri" panose="020F0502020204030204" pitchFamily="34" charset="0"/>
              </a:rPr>
              <a:t>Sensor Characteristics</a:t>
            </a:r>
          </a:p>
        </p:txBody>
      </p:sp>
    </p:spTree>
    <p:extLst>
      <p:ext uri="{BB962C8B-B14F-4D97-AF65-F5344CB8AC3E}">
        <p14:creationId xmlns:p14="http://schemas.microsoft.com/office/powerpoint/2010/main" val="1657521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Grp="1" noChangeArrowheads="1"/>
          </p:cNvSpPr>
          <p:nvPr>
            <p:ph type="title"/>
          </p:nvPr>
        </p:nvSpPr>
        <p:spPr/>
        <p:txBody>
          <a:bodyPr/>
          <a:lstStyle/>
          <a:p>
            <a:pPr lvl="0"/>
            <a:r>
              <a:rPr lang="en-US" dirty="0">
                <a:cs typeface="Calibri" panose="020F0502020204030204" pitchFamily="34" charset="0"/>
              </a:rPr>
              <a:t>Appropriate uses of satellite data</a:t>
            </a:r>
          </a:p>
        </p:txBody>
      </p:sp>
      <p:sp>
        <p:nvSpPr>
          <p:cNvPr id="537602" name="Rectangle 3"/>
          <p:cNvSpPr>
            <a:spLocks noGrp="1" noChangeArrowheads="1"/>
          </p:cNvSpPr>
          <p:nvPr>
            <p:ph idx="1"/>
          </p:nvPr>
        </p:nvSpPr>
        <p:spPr/>
        <p:txBody>
          <a:bodyPr/>
          <a:lstStyle/>
          <a:p>
            <a:r>
              <a:rPr lang="en-US" sz="2400" dirty="0">
                <a:latin typeface="+mj-lt"/>
                <a:cs typeface="Calibri" panose="020F0502020204030204" pitchFamily="34" charset="0"/>
              </a:rPr>
              <a:t>Vegetation mapping</a:t>
            </a:r>
          </a:p>
          <a:p>
            <a:r>
              <a:rPr lang="en-US" sz="2400" dirty="0">
                <a:latin typeface="+mj-lt"/>
                <a:cs typeface="Calibri" panose="020F0502020204030204" pitchFamily="34" charset="0"/>
              </a:rPr>
              <a:t>Land cover </a:t>
            </a:r>
            <a:r>
              <a:rPr lang="en-US" sz="2400" dirty="0">
                <a:cs typeface="Calibri" panose="020F0502020204030204" pitchFamily="34" charset="0"/>
              </a:rPr>
              <a:t>and land use change </a:t>
            </a:r>
          </a:p>
          <a:p>
            <a:r>
              <a:rPr lang="en-US" sz="2400" dirty="0">
                <a:cs typeface="Calibri" panose="020F0502020204030204" pitchFamily="34" charset="0"/>
              </a:rPr>
              <a:t>Fire mapping</a:t>
            </a:r>
            <a:endParaRPr lang="en-US" sz="2400" dirty="0">
              <a:latin typeface="+mj-lt"/>
              <a:cs typeface="Calibri" panose="020F0502020204030204" pitchFamily="34" charset="0"/>
            </a:endParaRPr>
          </a:p>
          <a:p>
            <a:r>
              <a:rPr lang="en-US" sz="2400" dirty="0">
                <a:latin typeface="+mj-lt"/>
                <a:cs typeface="Calibri" panose="020F0502020204030204" pitchFamily="34" charset="0"/>
              </a:rPr>
              <a:t>Change detection (e.g., insect, disease, storm damage)</a:t>
            </a:r>
          </a:p>
          <a:p>
            <a:endParaRPr lang="en-US" sz="2400" dirty="0">
              <a:latin typeface="+mj-lt"/>
              <a:cs typeface="Calibri" panose="020F0502020204030204" pitchFamily="34" charset="0"/>
            </a:endParaRPr>
          </a:p>
          <a:p>
            <a:pPr>
              <a:buNone/>
            </a:pPr>
            <a:r>
              <a:rPr lang="en-US" sz="2400" dirty="0">
                <a:latin typeface="+mj-lt"/>
                <a:cs typeface="Calibri" panose="020F0502020204030204" pitchFamily="34" charset="0"/>
              </a:rPr>
              <a:t>Important considerations when using satellite imagery:</a:t>
            </a:r>
          </a:p>
          <a:p>
            <a:pPr lvl="1"/>
            <a:r>
              <a:rPr lang="en-US" sz="2000" dirty="0">
                <a:latin typeface="+mj-lt"/>
                <a:cs typeface="Calibri" panose="020F0502020204030204" pitchFamily="34" charset="0"/>
              </a:rPr>
              <a:t>Cannot map things smaller than spatial resolution </a:t>
            </a:r>
            <a:r>
              <a:rPr lang="en-US" sz="2000" dirty="0">
                <a:solidFill>
                  <a:schemeClr val="accent2"/>
                </a:solidFill>
                <a:latin typeface="+mj-lt"/>
                <a:cs typeface="Calibri" panose="020F0502020204030204" pitchFamily="34" charset="0"/>
              </a:rPr>
              <a:t>(scale of information)</a:t>
            </a:r>
          </a:p>
          <a:p>
            <a:pPr lvl="1"/>
            <a:r>
              <a:rPr lang="en-US" sz="2000" dirty="0">
                <a:latin typeface="+mj-lt"/>
                <a:cs typeface="Calibri" panose="020F0502020204030204" pitchFamily="34" charset="0"/>
              </a:rPr>
              <a:t>Gradual changes may be more difficult to capture </a:t>
            </a:r>
            <a:r>
              <a:rPr lang="en-US" sz="2000" dirty="0">
                <a:solidFill>
                  <a:schemeClr val="accent2"/>
                </a:solidFill>
                <a:latin typeface="+mj-lt"/>
                <a:cs typeface="Calibri" panose="020F0502020204030204" pitchFamily="34" charset="0"/>
              </a:rPr>
              <a:t>(what indicates significant change – what is the threshold?)</a:t>
            </a:r>
          </a:p>
        </p:txBody>
      </p:sp>
    </p:spTree>
    <p:extLst>
      <p:ext uri="{BB962C8B-B14F-4D97-AF65-F5344CB8AC3E}">
        <p14:creationId xmlns:p14="http://schemas.microsoft.com/office/powerpoint/2010/main" val="1708483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normAutofit/>
          </a:bodyPr>
          <a:lstStyle/>
          <a:p>
            <a:pPr eaLnBrk="1" hangingPunct="1">
              <a:defRPr/>
            </a:pPr>
            <a:r>
              <a:rPr lang="en-US" b="0" dirty="0">
                <a:effectLst/>
                <a:cs typeface="Calibri" panose="020F0502020204030204" pitchFamily="34" charset="0"/>
              </a:rPr>
              <a:t>Vegetation Mapping</a:t>
            </a:r>
          </a:p>
        </p:txBody>
      </p:sp>
      <p:sp>
        <p:nvSpPr>
          <p:cNvPr id="4099" name="Rectangle 3"/>
          <p:cNvSpPr>
            <a:spLocks noGrp="1" noChangeArrowheads="1"/>
          </p:cNvSpPr>
          <p:nvPr>
            <p:ph idx="1"/>
          </p:nvPr>
        </p:nvSpPr>
        <p:spPr/>
        <p:txBody>
          <a:bodyPr/>
          <a:lstStyle/>
          <a:p>
            <a:pPr>
              <a:buClr>
                <a:schemeClr val="tx1"/>
              </a:buClr>
            </a:pPr>
            <a:r>
              <a:rPr lang="en-US" sz="2800" b="1" dirty="0">
                <a:latin typeface="+mj-lt"/>
                <a:cs typeface="Calibri" panose="020F0502020204030204" pitchFamily="34" charset="0"/>
              </a:rPr>
              <a:t>Vegetation mapping</a:t>
            </a:r>
            <a:r>
              <a:rPr lang="en-US" sz="2800" dirty="0">
                <a:latin typeface="+mj-lt"/>
                <a:cs typeface="Calibri" panose="020F0502020204030204" pitchFamily="34" charset="0"/>
              </a:rPr>
              <a:t> is the process of delineating the </a:t>
            </a:r>
            <a:r>
              <a:rPr lang="en-US" sz="2800" dirty="0">
                <a:solidFill>
                  <a:schemeClr val="accent2"/>
                </a:solidFill>
                <a:latin typeface="+mj-lt"/>
                <a:cs typeface="Calibri" panose="020F0502020204030204" pitchFamily="34" charset="0"/>
              </a:rPr>
              <a:t>geographic distribution</a:t>
            </a:r>
            <a:r>
              <a:rPr lang="en-US" sz="2800" dirty="0">
                <a:latin typeface="+mj-lt"/>
                <a:cs typeface="Calibri" panose="020F0502020204030204" pitchFamily="34" charset="0"/>
              </a:rPr>
              <a:t>, </a:t>
            </a:r>
            <a:r>
              <a:rPr lang="en-US" sz="2800" dirty="0">
                <a:solidFill>
                  <a:schemeClr val="accent2"/>
                </a:solidFill>
                <a:latin typeface="+mj-lt"/>
                <a:cs typeface="Calibri" panose="020F0502020204030204" pitchFamily="34" charset="0"/>
              </a:rPr>
              <a:t>extent</a:t>
            </a:r>
            <a:r>
              <a:rPr lang="en-US" sz="2800" dirty="0">
                <a:latin typeface="+mj-lt"/>
                <a:cs typeface="Calibri" panose="020F0502020204030204" pitchFamily="34" charset="0"/>
              </a:rPr>
              <a:t>, and </a:t>
            </a:r>
            <a:r>
              <a:rPr lang="en-US" sz="2800" dirty="0">
                <a:solidFill>
                  <a:schemeClr val="accent2"/>
                </a:solidFill>
                <a:latin typeface="+mj-lt"/>
                <a:cs typeface="Calibri" panose="020F0502020204030204" pitchFamily="34" charset="0"/>
              </a:rPr>
              <a:t>landscape patterns </a:t>
            </a:r>
            <a:r>
              <a:rPr lang="en-US" sz="2800" dirty="0">
                <a:latin typeface="+mj-lt"/>
                <a:cs typeface="Calibri" panose="020F0502020204030204" pitchFamily="34" charset="0"/>
              </a:rPr>
              <a:t>of vegetation types and/or structural characteristics. </a:t>
            </a:r>
          </a:p>
          <a:p>
            <a:r>
              <a:rPr lang="en-US" sz="2400" dirty="0">
                <a:latin typeface="+mj-lt"/>
                <a:cs typeface="Calibri" panose="020F0502020204030204" pitchFamily="34" charset="0"/>
              </a:rPr>
              <a:t>Patterns of vegetation types cannot be recognized until the </a:t>
            </a:r>
            <a:r>
              <a:rPr lang="en-US" sz="2400" dirty="0">
                <a:solidFill>
                  <a:schemeClr val="accent2"/>
                </a:solidFill>
                <a:latin typeface="+mj-lt"/>
                <a:cs typeface="Calibri" panose="020F0502020204030204" pitchFamily="34" charset="0"/>
              </a:rPr>
              <a:t>types have been defined and described</a:t>
            </a:r>
            <a:r>
              <a:rPr lang="en-US" sz="2400" dirty="0">
                <a:latin typeface="+mj-lt"/>
                <a:cs typeface="Calibri" panose="020F0502020204030204" pitchFamily="34" charset="0"/>
              </a:rPr>
              <a:t>. </a:t>
            </a:r>
          </a:p>
          <a:p>
            <a:r>
              <a:rPr lang="en-US" sz="2400" dirty="0">
                <a:latin typeface="+mj-lt"/>
                <a:cs typeface="Calibri" panose="020F0502020204030204" pitchFamily="34" charset="0"/>
              </a:rPr>
              <a:t>Consequently, consistent mapping of vegetation types requires that a </a:t>
            </a:r>
            <a:r>
              <a:rPr lang="en-US" sz="2400" dirty="0">
                <a:solidFill>
                  <a:schemeClr val="accent2"/>
                </a:solidFill>
                <a:latin typeface="+mj-lt"/>
                <a:cs typeface="Calibri" panose="020F0502020204030204" pitchFamily="34" charset="0"/>
              </a:rPr>
              <a:t>vegetation classification be developed beforehand</a:t>
            </a:r>
            <a:r>
              <a:rPr lang="en-US" sz="2400" dirty="0">
                <a:latin typeface="+mj-lt"/>
                <a:cs typeface="Calibri" panose="020F0502020204030204" pitchFamily="34" charset="0"/>
              </a:rPr>
              <a:t>. </a:t>
            </a:r>
          </a:p>
          <a:p>
            <a:r>
              <a:rPr lang="en-US" sz="2400" dirty="0">
                <a:latin typeface="+mj-lt"/>
                <a:cs typeface="Calibri" panose="020F0502020204030204" pitchFamily="34" charset="0"/>
              </a:rPr>
              <a:t>Any mapping based on vaguely defined types will be inconsistent, hard to validate, and difficult to compare with other vegetation maps.</a:t>
            </a:r>
          </a:p>
        </p:txBody>
      </p:sp>
    </p:spTree>
    <p:extLst>
      <p:ext uri="{BB962C8B-B14F-4D97-AF65-F5344CB8AC3E}">
        <p14:creationId xmlns:p14="http://schemas.microsoft.com/office/powerpoint/2010/main" val="1822802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normAutofit/>
          </a:bodyPr>
          <a:lstStyle/>
          <a:p>
            <a:pPr eaLnBrk="1" hangingPunct="1">
              <a:defRPr/>
            </a:pPr>
            <a:r>
              <a:rPr lang="en-US" b="0" dirty="0">
                <a:effectLst/>
                <a:cs typeface="Calibri" panose="020F0502020204030204" pitchFamily="34" charset="0"/>
              </a:rPr>
              <a:t>Vegetation Mapping</a:t>
            </a:r>
          </a:p>
        </p:txBody>
      </p:sp>
      <p:sp>
        <p:nvSpPr>
          <p:cNvPr id="4099" name="Rectangle 3"/>
          <p:cNvSpPr>
            <a:spLocks noGrp="1" noChangeArrowheads="1"/>
          </p:cNvSpPr>
          <p:nvPr>
            <p:ph idx="1"/>
          </p:nvPr>
        </p:nvSpPr>
        <p:spPr/>
        <p:txBody>
          <a:bodyPr/>
          <a:lstStyle/>
          <a:p>
            <a:pPr marL="533400" indent="-533400" eaLnBrk="1" hangingPunct="1">
              <a:buSzTx/>
              <a:buNone/>
            </a:pPr>
            <a:r>
              <a:rPr lang="en-US" sz="3000" dirty="0">
                <a:latin typeface="+mj-lt"/>
                <a:cs typeface="Calibri" panose="020F0502020204030204" pitchFamily="34" charset="0"/>
              </a:rPr>
              <a:t>What vegetation characteristics do we typically map using remote sensing?</a:t>
            </a:r>
          </a:p>
          <a:p>
            <a:pPr>
              <a:buSzTx/>
            </a:pPr>
            <a:r>
              <a:rPr lang="en-US" sz="3000" dirty="0">
                <a:solidFill>
                  <a:schemeClr val="accent2"/>
                </a:solidFill>
                <a:latin typeface="+mj-lt"/>
                <a:cs typeface="Calibri" panose="020F0502020204030204" pitchFamily="34" charset="0"/>
              </a:rPr>
              <a:t>Dominance type</a:t>
            </a:r>
          </a:p>
          <a:p>
            <a:pPr lvl="1">
              <a:buSzTx/>
            </a:pPr>
            <a:r>
              <a:rPr lang="en-US" sz="2600" dirty="0">
                <a:latin typeface="+mj-lt"/>
                <a:cs typeface="Calibri" panose="020F0502020204030204" pitchFamily="34" charset="0"/>
              </a:rPr>
              <a:t>E.g., conifer, aspen, shrub, etc. </a:t>
            </a:r>
          </a:p>
          <a:p>
            <a:pPr lvl="1">
              <a:buSzTx/>
            </a:pPr>
            <a:r>
              <a:rPr lang="en-US" sz="2600" dirty="0">
                <a:latin typeface="+mj-lt"/>
                <a:cs typeface="Calibri" panose="020F0502020204030204" pitchFamily="34" charset="0"/>
              </a:rPr>
              <a:t>Optical remote sensing</a:t>
            </a:r>
          </a:p>
          <a:p>
            <a:pPr>
              <a:buSzTx/>
            </a:pPr>
            <a:r>
              <a:rPr lang="en-US" sz="3000" dirty="0">
                <a:solidFill>
                  <a:schemeClr val="accent2"/>
                </a:solidFill>
                <a:latin typeface="+mj-lt"/>
                <a:cs typeface="Calibri" panose="020F0502020204030204" pitchFamily="34" charset="0"/>
              </a:rPr>
              <a:t>Canopy cover</a:t>
            </a:r>
            <a:endParaRPr lang="en-US" sz="3000" dirty="0">
              <a:latin typeface="+mj-lt"/>
              <a:cs typeface="Calibri" panose="020F0502020204030204" pitchFamily="34" charset="0"/>
            </a:endParaRPr>
          </a:p>
          <a:p>
            <a:pPr lvl="1">
              <a:buSzTx/>
            </a:pPr>
            <a:r>
              <a:rPr lang="en-US" sz="2200" dirty="0">
                <a:latin typeface="+mj-lt"/>
                <a:cs typeface="Calibri" panose="020F0502020204030204" pitchFamily="34" charset="0"/>
              </a:rPr>
              <a:t>Potentially </a:t>
            </a:r>
          </a:p>
          <a:p>
            <a:pPr lvl="2">
              <a:buSzTx/>
            </a:pPr>
            <a:r>
              <a:rPr lang="en-US" sz="1800" dirty="0">
                <a:solidFill>
                  <a:schemeClr val="accent2"/>
                </a:solidFill>
                <a:latin typeface="+mj-lt"/>
                <a:cs typeface="Calibri" panose="020F0502020204030204" pitchFamily="34" charset="0"/>
              </a:rPr>
              <a:t>Size class</a:t>
            </a:r>
            <a:r>
              <a:rPr lang="en-US" sz="1800" dirty="0">
                <a:solidFill>
                  <a:srgbClr val="FFFF00"/>
                </a:solidFill>
                <a:latin typeface="+mj-lt"/>
                <a:cs typeface="Calibri" panose="020F0502020204030204" pitchFamily="34" charset="0"/>
              </a:rPr>
              <a:t> </a:t>
            </a:r>
            <a:r>
              <a:rPr lang="en-US" sz="1800" dirty="0">
                <a:latin typeface="+mj-lt"/>
                <a:cs typeface="Calibri" panose="020F0502020204030204" pitchFamily="34" charset="0"/>
              </a:rPr>
              <a:t>(typically least accurate, exception when measured with </a:t>
            </a:r>
            <a:r>
              <a:rPr lang="en-US" sz="1800" dirty="0" err="1">
                <a:latin typeface="+mj-lt"/>
                <a:cs typeface="Calibri" panose="020F0502020204030204" pitchFamily="34" charset="0"/>
              </a:rPr>
              <a:t>lidar</a:t>
            </a:r>
            <a:r>
              <a:rPr lang="en-US" sz="1800" dirty="0">
                <a:latin typeface="+mj-lt"/>
                <a:cs typeface="Calibri" panose="020F0502020204030204" pitchFamily="34" charset="0"/>
              </a:rPr>
              <a:t>)</a:t>
            </a:r>
          </a:p>
          <a:p>
            <a:pPr lvl="2">
              <a:buSzTx/>
            </a:pPr>
            <a:r>
              <a:rPr lang="en-US" sz="1800" dirty="0">
                <a:solidFill>
                  <a:schemeClr val="accent2"/>
                </a:solidFill>
                <a:latin typeface="+mj-lt"/>
                <a:cs typeface="Calibri" panose="020F0502020204030204" pitchFamily="34" charset="0"/>
              </a:rPr>
              <a:t>Age class</a:t>
            </a:r>
            <a:r>
              <a:rPr lang="en-US" sz="1800" dirty="0">
                <a:solidFill>
                  <a:srgbClr val="FFFF00"/>
                </a:solidFill>
                <a:latin typeface="+mj-lt"/>
                <a:cs typeface="Calibri" panose="020F0502020204030204" pitchFamily="34" charset="0"/>
              </a:rPr>
              <a:t> </a:t>
            </a:r>
            <a:r>
              <a:rPr lang="en-US" sz="1800" dirty="0">
                <a:latin typeface="+mj-lt"/>
                <a:cs typeface="Calibri" panose="020F0502020204030204" pitchFamily="34" charset="0"/>
              </a:rPr>
              <a:t>(typically least accurate, exception when measured with lidar)</a:t>
            </a:r>
          </a:p>
          <a:p>
            <a:pPr lvl="1">
              <a:buSzTx/>
            </a:pPr>
            <a:r>
              <a:rPr lang="en-US" sz="2200" dirty="0">
                <a:latin typeface="+mj-lt"/>
                <a:cs typeface="Calibri" panose="020F0502020204030204" pitchFamily="34" charset="0"/>
              </a:rPr>
              <a:t>Usually need lidar</a:t>
            </a:r>
          </a:p>
        </p:txBody>
      </p:sp>
    </p:spTree>
    <p:extLst>
      <p:ext uri="{BB962C8B-B14F-4D97-AF65-F5344CB8AC3E}">
        <p14:creationId xmlns:p14="http://schemas.microsoft.com/office/powerpoint/2010/main" val="420629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p:txBody>
          <a:bodyPr/>
          <a:lstStyle/>
          <a:p>
            <a:r>
              <a:rPr lang="en-US" sz="2400" dirty="0">
                <a:solidFill>
                  <a:schemeClr val="accent2"/>
                </a:solidFill>
                <a:latin typeface="+mj-lt"/>
                <a:cs typeface="Calibri" panose="020F0502020204030204" pitchFamily="34" charset="0"/>
              </a:rPr>
              <a:t>Increase awareness </a:t>
            </a:r>
            <a:r>
              <a:rPr lang="en-US" sz="2400" dirty="0">
                <a:latin typeface="+mj-lt"/>
                <a:cs typeface="Calibri" panose="020F0502020204030204" pitchFamily="34" charset="0"/>
              </a:rPr>
              <a:t>about available remote sensing technologies</a:t>
            </a:r>
          </a:p>
          <a:p>
            <a:r>
              <a:rPr lang="en-US" sz="2400" dirty="0">
                <a:latin typeface="+mj-lt"/>
                <a:cs typeface="Calibri" panose="020F0502020204030204" pitchFamily="34" charset="0"/>
              </a:rPr>
              <a:t>Review appropriate </a:t>
            </a:r>
            <a:r>
              <a:rPr lang="en-US" sz="2400" dirty="0">
                <a:solidFill>
                  <a:schemeClr val="accent2"/>
                </a:solidFill>
                <a:latin typeface="+mj-lt"/>
                <a:cs typeface="Calibri" panose="020F0502020204030204" pitchFamily="34" charset="0"/>
              </a:rPr>
              <a:t>applications</a:t>
            </a:r>
            <a:endParaRPr lang="en-US" sz="2400" dirty="0">
              <a:solidFill>
                <a:srgbClr val="FFFF00"/>
              </a:solidFill>
              <a:latin typeface="+mj-lt"/>
              <a:cs typeface="Calibri" panose="020F0502020204030204" pitchFamily="34" charset="0"/>
            </a:endParaRPr>
          </a:p>
          <a:p>
            <a:r>
              <a:rPr lang="en-US" sz="2400" dirty="0">
                <a:latin typeface="+mj-lt"/>
                <a:cs typeface="Calibri" panose="020F0502020204030204" pitchFamily="34" charset="0"/>
              </a:rPr>
              <a:t>Create </a:t>
            </a:r>
            <a:r>
              <a:rPr lang="en-US" sz="2400" dirty="0">
                <a:solidFill>
                  <a:schemeClr val="accent2"/>
                </a:solidFill>
                <a:latin typeface="+mj-lt"/>
                <a:cs typeface="Calibri" panose="020F0502020204030204" pitchFamily="34" charset="0"/>
              </a:rPr>
              <a:t>realistic expectations </a:t>
            </a:r>
            <a:r>
              <a:rPr lang="en-US" sz="2400" dirty="0">
                <a:latin typeface="+mj-lt"/>
                <a:cs typeface="Calibri" panose="020F0502020204030204" pitchFamily="34" charset="0"/>
              </a:rPr>
              <a:t>about the information RS can provide (GIS products)</a:t>
            </a:r>
          </a:p>
          <a:p>
            <a:r>
              <a:rPr lang="en-US" sz="2400" dirty="0">
                <a:latin typeface="+mj-lt"/>
                <a:cs typeface="Calibri" panose="020F0502020204030204" pitchFamily="34" charset="0"/>
              </a:rPr>
              <a:t>Increase awareness of additional </a:t>
            </a:r>
            <a:r>
              <a:rPr lang="en-US" sz="2400" dirty="0">
                <a:solidFill>
                  <a:schemeClr val="accent2"/>
                </a:solidFill>
                <a:latin typeface="+mj-lt"/>
                <a:cs typeface="Calibri" panose="020F0502020204030204" pitchFamily="34" charset="0"/>
              </a:rPr>
              <a:t>remote sensing resources</a:t>
            </a:r>
          </a:p>
        </p:txBody>
      </p:sp>
      <p:sp>
        <p:nvSpPr>
          <p:cNvPr id="3" name="Title 2"/>
          <p:cNvSpPr>
            <a:spLocks noGrp="1"/>
          </p:cNvSpPr>
          <p:nvPr>
            <p:ph type="title"/>
          </p:nvPr>
        </p:nvSpPr>
        <p:spPr/>
        <p:txBody>
          <a:bodyPr/>
          <a:lstStyle/>
          <a:p>
            <a:r>
              <a:rPr lang="en-US" dirty="0">
                <a:cs typeface="Calibri" panose="020F0502020204030204" pitchFamily="34" charset="0"/>
              </a:rPr>
              <a:t>Objectives</a:t>
            </a:r>
          </a:p>
        </p:txBody>
      </p:sp>
    </p:spTree>
    <p:custDataLst>
      <p:tags r:id="rId1"/>
    </p:custDataLst>
    <p:extLst>
      <p:ext uri="{BB962C8B-B14F-4D97-AF65-F5344CB8AC3E}">
        <p14:creationId xmlns:p14="http://schemas.microsoft.com/office/powerpoint/2010/main" val="2635215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Autofit/>
          </a:bodyPr>
          <a:lstStyle/>
          <a:p>
            <a:r>
              <a:rPr lang="en-US" sz="3200" dirty="0">
                <a:cs typeface="Calibri" panose="020F0502020204030204" pitchFamily="34" charset="0"/>
              </a:rPr>
              <a:t>Vegetation Mapping</a:t>
            </a:r>
          </a:p>
        </p:txBody>
      </p:sp>
      <p:sp>
        <p:nvSpPr>
          <p:cNvPr id="20483" name="Rectangle 3"/>
          <p:cNvSpPr>
            <a:spLocks noGrp="1" noChangeArrowheads="1"/>
          </p:cNvSpPr>
          <p:nvPr>
            <p:ph idx="1"/>
          </p:nvPr>
        </p:nvSpPr>
        <p:spPr>
          <a:xfrm>
            <a:off x="457200" y="1447800"/>
            <a:ext cx="5334000" cy="5029200"/>
          </a:xfrm>
        </p:spPr>
        <p:txBody>
          <a:bodyPr/>
          <a:lstStyle/>
          <a:p>
            <a:r>
              <a:rPr lang="en-US" sz="2800" dirty="0">
                <a:latin typeface="+mj-lt"/>
                <a:cs typeface="Calibri" panose="020F0502020204030204" pitchFamily="34" charset="0"/>
              </a:rPr>
              <a:t>Create exhaustive list of classes</a:t>
            </a:r>
          </a:p>
          <a:p>
            <a:pPr lvl="1"/>
            <a:r>
              <a:rPr lang="en-US" sz="2400" dirty="0">
                <a:latin typeface="+mj-lt"/>
                <a:cs typeface="Calibri" panose="020F0502020204030204" pitchFamily="34" charset="0"/>
              </a:rPr>
              <a:t>Should be mutually exclusive</a:t>
            </a:r>
          </a:p>
          <a:p>
            <a:r>
              <a:rPr lang="en-US" sz="2800" dirty="0">
                <a:latin typeface="+mj-lt"/>
                <a:cs typeface="Calibri" panose="020F0502020204030204" pitchFamily="34" charset="0"/>
              </a:rPr>
              <a:t>Evaluate classification outputs at each mapping level</a:t>
            </a:r>
          </a:p>
          <a:p>
            <a:pPr lvl="1"/>
            <a:r>
              <a:rPr lang="en-US" sz="2400" dirty="0">
                <a:latin typeface="+mj-lt"/>
                <a:cs typeface="Calibri" panose="020F0502020204030204" pitchFamily="34" charset="0"/>
              </a:rPr>
              <a:t>Life-form, dominance type, sub-type, canopy cover, and size class</a:t>
            </a:r>
          </a:p>
          <a:p>
            <a:r>
              <a:rPr lang="en-US" sz="2800" dirty="0">
                <a:latin typeface="+mj-lt"/>
                <a:cs typeface="Calibri" panose="020F0502020204030204" pitchFamily="34" charset="0"/>
              </a:rPr>
              <a:t>Review with local specialists and make refinements</a:t>
            </a:r>
          </a:p>
          <a:p>
            <a:pPr lvl="1"/>
            <a:r>
              <a:rPr lang="en-US" sz="2400" dirty="0">
                <a:latin typeface="+mj-lt"/>
                <a:cs typeface="Calibri" panose="020F0502020204030204" pitchFamily="34" charset="0"/>
              </a:rPr>
              <a:t>Creating meaningful outputs from classification results</a:t>
            </a:r>
          </a:p>
        </p:txBody>
      </p:sp>
      <p:pic>
        <p:nvPicPr>
          <p:cNvPr id="8" name="Picture 2"/>
          <p:cNvPicPr>
            <a:picLocks noChangeAspect="1" noChangeArrowheads="1"/>
          </p:cNvPicPr>
          <p:nvPr/>
        </p:nvPicPr>
        <p:blipFill>
          <a:blip r:embed="rId3" cstate="print"/>
          <a:srcRect/>
          <a:stretch>
            <a:fillRect/>
          </a:stretch>
        </p:blipFill>
        <p:spPr bwMode="auto">
          <a:xfrm>
            <a:off x="5692984" y="2667000"/>
            <a:ext cx="3194409" cy="3733800"/>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7745462" y="990600"/>
            <a:ext cx="1231900" cy="4602163"/>
          </a:xfrm>
          <a:prstGeom prst="rect">
            <a:avLst/>
          </a:prstGeom>
          <a:noFill/>
          <a:ln w="19050">
            <a:solidFill>
              <a:srgbClr val="DDDDDD"/>
            </a:solidFill>
            <a:miter lim="800000"/>
            <a:headEnd/>
            <a:tailEnd/>
          </a:ln>
        </p:spPr>
      </p:pic>
      <p:sp>
        <p:nvSpPr>
          <p:cNvPr id="2" name="Rectangle 1">
            <a:extLst>
              <a:ext uri="{FF2B5EF4-FFF2-40B4-BE49-F238E27FC236}">
                <a16:creationId xmlns:a16="http://schemas.microsoft.com/office/drawing/2014/main" id="{B03F7F1E-64F5-4D47-A9DF-3F7670F804A2}"/>
              </a:ext>
            </a:extLst>
          </p:cNvPr>
          <p:cNvSpPr/>
          <p:nvPr/>
        </p:nvSpPr>
        <p:spPr>
          <a:xfrm>
            <a:off x="1711640" y="964168"/>
            <a:ext cx="5720720" cy="369332"/>
          </a:xfrm>
          <a:prstGeom prst="rect">
            <a:avLst/>
          </a:prstGeom>
        </p:spPr>
        <p:txBody>
          <a:bodyPr wrap="square">
            <a:spAutoFit/>
          </a:bodyPr>
          <a:lstStyle/>
          <a:p>
            <a:pPr algn="ctr"/>
            <a:r>
              <a:rPr lang="en-US" b="1" dirty="0">
                <a:solidFill>
                  <a:srgbClr val="01672D"/>
                </a:solidFill>
                <a:cs typeface="Calibri" panose="020F0502020204030204" pitchFamily="34" charset="0"/>
              </a:rPr>
              <a:t>Developing Classification &amp; Drafting the Map</a:t>
            </a:r>
            <a:endParaRPr lang="en-US" b="1" dirty="0">
              <a:solidFill>
                <a:srgbClr val="01672D"/>
              </a:solidFill>
            </a:endParaRPr>
          </a:p>
        </p:txBody>
      </p:sp>
    </p:spTree>
    <p:extLst>
      <p:ext uri="{BB962C8B-B14F-4D97-AF65-F5344CB8AC3E}">
        <p14:creationId xmlns:p14="http://schemas.microsoft.com/office/powerpoint/2010/main" val="3193647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normAutofit/>
          </a:bodyPr>
          <a:lstStyle/>
          <a:p>
            <a:pPr eaLnBrk="1" hangingPunct="1">
              <a:defRPr/>
            </a:pPr>
            <a:r>
              <a:rPr lang="en-US" b="0" dirty="0">
                <a:effectLst/>
                <a:cs typeface="Calibri" panose="020F0502020204030204" pitchFamily="34" charset="0"/>
              </a:rPr>
              <a:t>Image Classification </a:t>
            </a:r>
          </a:p>
        </p:txBody>
      </p:sp>
      <p:sp>
        <p:nvSpPr>
          <p:cNvPr id="12300" name="Rectangle 24"/>
          <p:cNvSpPr>
            <a:spLocks noGrp="1" noChangeArrowheads="1"/>
          </p:cNvSpPr>
          <p:nvPr>
            <p:ph idx="1"/>
          </p:nvPr>
        </p:nvSpPr>
        <p:spPr/>
        <p:txBody>
          <a:bodyPr/>
          <a:lstStyle/>
          <a:p>
            <a:r>
              <a:rPr lang="en-US" sz="2600" dirty="0">
                <a:solidFill>
                  <a:schemeClr val="accent2"/>
                </a:solidFill>
                <a:latin typeface="+mj-lt"/>
                <a:cs typeface="Calibri" panose="020F0502020204030204" pitchFamily="34" charset="0"/>
              </a:rPr>
              <a:t>Unsupervised</a:t>
            </a:r>
          </a:p>
          <a:p>
            <a:r>
              <a:rPr lang="en-US" sz="2600" dirty="0">
                <a:solidFill>
                  <a:schemeClr val="accent2"/>
                </a:solidFill>
                <a:latin typeface="+mj-lt"/>
                <a:cs typeface="Calibri" panose="020F0502020204030204" pitchFamily="34" charset="0"/>
              </a:rPr>
              <a:t>Supervised </a:t>
            </a:r>
          </a:p>
          <a:p>
            <a:r>
              <a:rPr lang="en-US" sz="2600" dirty="0">
                <a:latin typeface="+mj-lt"/>
                <a:cs typeface="Calibri" panose="020F0502020204030204" pitchFamily="34" charset="0"/>
              </a:rPr>
              <a:t>Sophisticated </a:t>
            </a:r>
            <a:r>
              <a:rPr lang="en-US" sz="2600" dirty="0">
                <a:solidFill>
                  <a:schemeClr val="accent2"/>
                </a:solidFill>
                <a:latin typeface="+mj-lt"/>
                <a:cs typeface="Calibri" panose="020F0502020204030204" pitchFamily="34" charset="0"/>
              </a:rPr>
              <a:t>data-mining</a:t>
            </a:r>
            <a:r>
              <a:rPr lang="en-US" sz="2600" dirty="0">
                <a:latin typeface="+mj-lt"/>
                <a:cs typeface="Calibri" panose="020F0502020204030204" pitchFamily="34" charset="0"/>
              </a:rPr>
              <a:t> incorporates all data layers to create complex decision-trees</a:t>
            </a:r>
          </a:p>
        </p:txBody>
      </p:sp>
      <p:sp>
        <p:nvSpPr>
          <p:cNvPr id="12291" name="Text Box 5"/>
          <p:cNvSpPr txBox="1">
            <a:spLocks noChangeArrowheads="1"/>
          </p:cNvSpPr>
          <p:nvPr/>
        </p:nvSpPr>
        <p:spPr bwMode="auto">
          <a:xfrm>
            <a:off x="406400" y="5661025"/>
            <a:ext cx="2057400" cy="298672"/>
          </a:xfrm>
          <a:prstGeom prst="rect">
            <a:avLst/>
          </a:prstGeom>
          <a:noFill/>
          <a:ln w="9525">
            <a:noFill/>
            <a:miter lim="800000"/>
            <a:headEnd/>
            <a:tailEnd/>
          </a:ln>
        </p:spPr>
        <p:txBody>
          <a:bodyPr>
            <a:spAutoFit/>
          </a:bodyPr>
          <a:lstStyle/>
          <a:p>
            <a:pPr algn="ctr">
              <a:lnSpc>
                <a:spcPct val="70000"/>
              </a:lnSpc>
              <a:spcBef>
                <a:spcPct val="50000"/>
              </a:spcBef>
              <a:buClrTx/>
              <a:buSzTx/>
              <a:buFontTx/>
              <a:buNone/>
            </a:pPr>
            <a:r>
              <a:rPr lang="en-US" dirty="0">
                <a:latin typeface="+mj-lt"/>
                <a:cs typeface="Calibri" panose="020F0502020204030204" pitchFamily="34" charset="0"/>
              </a:rPr>
              <a:t>Input image stack</a:t>
            </a:r>
          </a:p>
        </p:txBody>
      </p:sp>
      <p:sp>
        <p:nvSpPr>
          <p:cNvPr id="12292" name="Text Box 6"/>
          <p:cNvSpPr txBox="1">
            <a:spLocks noChangeArrowheads="1"/>
          </p:cNvSpPr>
          <p:nvPr/>
        </p:nvSpPr>
        <p:spPr bwMode="auto">
          <a:xfrm>
            <a:off x="2768600" y="5661025"/>
            <a:ext cx="1828800" cy="590931"/>
          </a:xfrm>
          <a:prstGeom prst="rect">
            <a:avLst/>
          </a:prstGeom>
          <a:noFill/>
          <a:ln w="9525">
            <a:noFill/>
            <a:miter lim="800000"/>
            <a:headEnd/>
            <a:tailEnd/>
          </a:ln>
        </p:spPr>
        <p:txBody>
          <a:bodyPr>
            <a:spAutoFit/>
          </a:bodyPr>
          <a:lstStyle/>
          <a:p>
            <a:pPr algn="ctr">
              <a:lnSpc>
                <a:spcPct val="90000"/>
              </a:lnSpc>
              <a:spcBef>
                <a:spcPct val="50000"/>
              </a:spcBef>
              <a:buClrTx/>
              <a:buSzTx/>
              <a:buFontTx/>
              <a:buNone/>
            </a:pPr>
            <a:r>
              <a:rPr lang="en-US" dirty="0">
                <a:latin typeface="+mj-lt"/>
                <a:cs typeface="Calibri" panose="020F0502020204030204" pitchFamily="34" charset="0"/>
              </a:rPr>
              <a:t>Field &amp; PI training sites</a:t>
            </a:r>
          </a:p>
        </p:txBody>
      </p:sp>
      <p:sp>
        <p:nvSpPr>
          <p:cNvPr id="12301" name="Text Box 25"/>
          <p:cNvSpPr txBox="1">
            <a:spLocks noChangeArrowheads="1"/>
          </p:cNvSpPr>
          <p:nvPr/>
        </p:nvSpPr>
        <p:spPr bwMode="auto">
          <a:xfrm>
            <a:off x="4673600" y="5621338"/>
            <a:ext cx="2209800" cy="840230"/>
          </a:xfrm>
          <a:prstGeom prst="rect">
            <a:avLst/>
          </a:prstGeom>
          <a:noFill/>
          <a:ln w="9525">
            <a:noFill/>
            <a:miter lim="800000"/>
            <a:headEnd/>
            <a:tailEnd/>
          </a:ln>
        </p:spPr>
        <p:txBody>
          <a:bodyPr>
            <a:spAutoFit/>
          </a:bodyPr>
          <a:lstStyle/>
          <a:p>
            <a:pPr algn="ctr">
              <a:lnSpc>
                <a:spcPct val="90000"/>
              </a:lnSpc>
              <a:spcBef>
                <a:spcPct val="50000"/>
              </a:spcBef>
              <a:buClrTx/>
              <a:buSzTx/>
              <a:buFontTx/>
              <a:buNone/>
            </a:pPr>
            <a:r>
              <a:rPr lang="en-US" dirty="0">
                <a:latin typeface="+mj-lt"/>
                <a:cs typeface="Calibri" panose="020F0502020204030204" pitchFamily="34" charset="0"/>
              </a:rPr>
              <a:t>Algorithm develops rulesets to classify veg</a:t>
            </a:r>
          </a:p>
        </p:txBody>
      </p:sp>
      <p:sp>
        <p:nvSpPr>
          <p:cNvPr id="12302" name="Rectangle 26"/>
          <p:cNvSpPr>
            <a:spLocks noChangeArrowheads="1"/>
          </p:cNvSpPr>
          <p:nvPr/>
        </p:nvSpPr>
        <p:spPr bwMode="auto">
          <a:xfrm>
            <a:off x="7162800" y="5540375"/>
            <a:ext cx="1981200" cy="923330"/>
          </a:xfrm>
          <a:prstGeom prst="rect">
            <a:avLst/>
          </a:prstGeom>
          <a:noFill/>
          <a:ln w="9525">
            <a:noFill/>
            <a:miter lim="800000"/>
            <a:headEnd/>
            <a:tailEnd/>
          </a:ln>
        </p:spPr>
        <p:txBody>
          <a:bodyPr>
            <a:spAutoFit/>
          </a:bodyPr>
          <a:lstStyle/>
          <a:p>
            <a:pPr>
              <a:spcBef>
                <a:spcPct val="0"/>
              </a:spcBef>
              <a:buClrTx/>
              <a:buSzTx/>
              <a:buFontTx/>
              <a:buNone/>
            </a:pPr>
            <a:r>
              <a:rPr lang="en-US" dirty="0">
                <a:latin typeface="+mj-lt"/>
                <a:cs typeface="Calibri" panose="020F0502020204030204" pitchFamily="34" charset="0"/>
              </a:rPr>
              <a:t>Applied to image stack to classify &amp; label segments</a:t>
            </a:r>
          </a:p>
        </p:txBody>
      </p:sp>
      <p:pic>
        <p:nvPicPr>
          <p:cNvPr id="7" name="Picture 6" descr="Graphic showing a generic image classification workflow. Training data is extracted from imagery (either a single-date image of an image cube, which conotes an image stack of the same area at multiple points in time) using a set of field or photointerpreted sites. A data-mining process, such as classification tree, is used to create a ruleset. This ruleset is then applied to the imagery, and a classification is outp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90857"/>
            <a:ext cx="8399594" cy="2243143"/>
          </a:xfrm>
          <a:prstGeom prst="rect">
            <a:avLst/>
          </a:prstGeom>
        </p:spPr>
      </p:pic>
    </p:spTree>
    <p:extLst>
      <p:ext uri="{BB962C8B-B14F-4D97-AF65-F5344CB8AC3E}">
        <p14:creationId xmlns:p14="http://schemas.microsoft.com/office/powerpoint/2010/main" val="186799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Post GIS Processing</a:t>
            </a:r>
          </a:p>
        </p:txBody>
      </p:sp>
      <p:sp>
        <p:nvSpPr>
          <p:cNvPr id="3" name="Content Placeholder 2"/>
          <p:cNvSpPr>
            <a:spLocks noGrp="1"/>
          </p:cNvSpPr>
          <p:nvPr>
            <p:ph idx="1"/>
          </p:nvPr>
        </p:nvSpPr>
        <p:spPr/>
        <p:txBody>
          <a:bodyPr/>
          <a:lstStyle/>
          <a:p>
            <a:r>
              <a:rPr lang="en-US" sz="2800" dirty="0">
                <a:latin typeface="+mj-lt"/>
                <a:cs typeface="Calibri" panose="020F0502020204030204" pitchFamily="34" charset="0"/>
              </a:rPr>
              <a:t>Implementing Minimum Map Unit (MMU)</a:t>
            </a:r>
          </a:p>
          <a:p>
            <a:r>
              <a:rPr lang="en-US" sz="2800" dirty="0">
                <a:latin typeface="+mj-lt"/>
                <a:cs typeface="Calibri" panose="020F0502020204030204" pitchFamily="34" charset="0"/>
              </a:rPr>
              <a:t>Clump and Eliminate</a:t>
            </a:r>
          </a:p>
        </p:txBody>
      </p:sp>
      <p:pic>
        <p:nvPicPr>
          <p:cNvPr id="5" name="Picture 2"/>
          <p:cNvPicPr>
            <a:picLocks noChangeAspect="1" noChangeArrowheads="1"/>
          </p:cNvPicPr>
          <p:nvPr/>
        </p:nvPicPr>
        <p:blipFill>
          <a:blip r:embed="rId3" cstate="print"/>
          <a:srcRect l="26350" t="15000" r="1694" b="8333"/>
          <a:stretch>
            <a:fillRect/>
          </a:stretch>
        </p:blipFill>
        <p:spPr bwMode="auto">
          <a:xfrm>
            <a:off x="457200" y="3428750"/>
            <a:ext cx="3763618" cy="24384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25337" t="15000" r="1694" b="8333"/>
          <a:stretch>
            <a:fillRect/>
          </a:stretch>
        </p:blipFill>
        <p:spPr bwMode="auto">
          <a:xfrm>
            <a:off x="4863549" y="3428750"/>
            <a:ext cx="3823251" cy="2442632"/>
          </a:xfrm>
          <a:prstGeom prst="rect">
            <a:avLst/>
          </a:prstGeom>
          <a:noFill/>
          <a:ln w="9525">
            <a:noFill/>
            <a:miter lim="800000"/>
            <a:headEnd/>
            <a:tailEnd/>
          </a:ln>
        </p:spPr>
      </p:pic>
      <p:sp>
        <p:nvSpPr>
          <p:cNvPr id="4" name="Arrow: Right 3">
            <a:extLst>
              <a:ext uri="{FF2B5EF4-FFF2-40B4-BE49-F238E27FC236}">
                <a16:creationId xmlns:a16="http://schemas.microsoft.com/office/drawing/2014/main" id="{B4E42846-6DC3-4FDF-805D-321DC528C31C}"/>
              </a:ext>
            </a:extLst>
          </p:cNvPr>
          <p:cNvSpPr/>
          <p:nvPr/>
        </p:nvSpPr>
        <p:spPr>
          <a:xfrm>
            <a:off x="4343400" y="46482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1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09600" y="4038600"/>
            <a:ext cx="8077200" cy="2487212"/>
          </a:xfrm>
          <a:prstGeom prst="rect">
            <a:avLst/>
          </a:prstGeom>
          <a:noFill/>
          <a:ln w="9525">
            <a:noFill/>
            <a:miter lim="800000"/>
            <a:headEnd/>
            <a:tailEnd/>
          </a:ln>
        </p:spPr>
      </p:pic>
      <p:sp>
        <p:nvSpPr>
          <p:cNvPr id="21506" name="Rectangle 2"/>
          <p:cNvSpPr>
            <a:spLocks noGrp="1" noChangeArrowheads="1"/>
          </p:cNvSpPr>
          <p:nvPr>
            <p:ph type="title"/>
          </p:nvPr>
        </p:nvSpPr>
        <p:spPr/>
        <p:txBody>
          <a:bodyPr/>
          <a:lstStyle/>
          <a:p>
            <a:r>
              <a:rPr lang="en-US" dirty="0">
                <a:cs typeface="Calibri" panose="020F0502020204030204" pitchFamily="34" charset="0"/>
              </a:rPr>
              <a:t>Accuracy Assessment</a:t>
            </a:r>
          </a:p>
        </p:txBody>
      </p:sp>
      <p:sp>
        <p:nvSpPr>
          <p:cNvPr id="21507" name="Rectangle 3"/>
          <p:cNvSpPr>
            <a:spLocks noGrp="1" noChangeArrowheads="1"/>
          </p:cNvSpPr>
          <p:nvPr>
            <p:ph idx="1"/>
          </p:nvPr>
        </p:nvSpPr>
        <p:spPr/>
        <p:txBody>
          <a:bodyPr/>
          <a:lstStyle/>
          <a:p>
            <a:pPr eaLnBrk="1" hangingPunct="1">
              <a:buFont typeface="Wingdings" pitchFamily="2" charset="2"/>
              <a:buNone/>
            </a:pPr>
            <a:r>
              <a:rPr lang="en-US" sz="1800" dirty="0">
                <a:latin typeface="+mj-lt"/>
                <a:cs typeface="Calibri" panose="020F0502020204030204" pitchFamily="34" charset="0"/>
              </a:rPr>
              <a:t>Error Matrix</a:t>
            </a:r>
          </a:p>
          <a:p>
            <a:pPr eaLnBrk="1" hangingPunct="1"/>
            <a:r>
              <a:rPr lang="en-US" sz="1800" dirty="0">
                <a:latin typeface="+mj-lt"/>
                <a:cs typeface="Calibri" panose="020F0502020204030204" pitchFamily="34" charset="0"/>
              </a:rPr>
              <a:t>Standard way of presenting results of an accuracy assessment</a:t>
            </a:r>
          </a:p>
          <a:p>
            <a:pPr eaLnBrk="1" hangingPunct="1"/>
            <a:r>
              <a:rPr lang="en-US" sz="1800" dirty="0">
                <a:latin typeface="+mj-lt"/>
                <a:cs typeface="Calibri" panose="020F0502020204030204" pitchFamily="34" charset="0"/>
              </a:rPr>
              <a:t>Errors of Omission (Producer’s Accuracy)</a:t>
            </a:r>
          </a:p>
          <a:p>
            <a:pPr lvl="1" eaLnBrk="1" hangingPunct="1"/>
            <a:r>
              <a:rPr lang="en-US" sz="1800" dirty="0">
                <a:latin typeface="+mj-lt"/>
                <a:cs typeface="Calibri" panose="020F0502020204030204" pitchFamily="34" charset="0"/>
              </a:rPr>
              <a:t>The percentage of time a class identified on the ground is classified into the same category on the map.</a:t>
            </a:r>
          </a:p>
          <a:p>
            <a:pPr eaLnBrk="1" hangingPunct="1"/>
            <a:r>
              <a:rPr lang="en-US" sz="1800" dirty="0">
                <a:latin typeface="+mj-lt"/>
                <a:cs typeface="Calibri" panose="020F0502020204030204" pitchFamily="34" charset="0"/>
              </a:rPr>
              <a:t>Errors of Commission (User’s Accuracy)</a:t>
            </a:r>
          </a:p>
          <a:p>
            <a:pPr lvl="1" eaLnBrk="1" hangingPunct="1"/>
            <a:r>
              <a:rPr lang="en-US" sz="1800" dirty="0">
                <a:latin typeface="+mj-lt"/>
                <a:cs typeface="Calibri" panose="020F0502020204030204" pitchFamily="34" charset="0"/>
              </a:rPr>
              <a:t>The percentage of time a class identified on the map is classified into the same category on the ground.</a:t>
            </a:r>
          </a:p>
        </p:txBody>
      </p:sp>
    </p:spTree>
    <p:extLst>
      <p:ext uri="{BB962C8B-B14F-4D97-AF65-F5344CB8AC3E}">
        <p14:creationId xmlns:p14="http://schemas.microsoft.com/office/powerpoint/2010/main" val="2917555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EF74D-11EC-47E2-8F71-02D52602A7E1}"/>
              </a:ext>
            </a:extLst>
          </p:cNvPr>
          <p:cNvPicPr>
            <a:picLocks noChangeAspect="1"/>
          </p:cNvPicPr>
          <p:nvPr/>
        </p:nvPicPr>
        <p:blipFill>
          <a:blip r:embed="rId3"/>
          <a:stretch>
            <a:fillRect/>
          </a:stretch>
        </p:blipFill>
        <p:spPr>
          <a:xfrm>
            <a:off x="3038589" y="2441251"/>
            <a:ext cx="6085533" cy="3886200"/>
          </a:xfrm>
          <a:prstGeom prst="rect">
            <a:avLst/>
          </a:prstGeom>
        </p:spPr>
      </p:pic>
      <p:sp>
        <p:nvSpPr>
          <p:cNvPr id="2" name="Title 1"/>
          <p:cNvSpPr>
            <a:spLocks noGrp="1"/>
          </p:cNvSpPr>
          <p:nvPr>
            <p:ph type="title"/>
          </p:nvPr>
        </p:nvSpPr>
        <p:spPr/>
        <p:txBody>
          <a:bodyPr/>
          <a:lstStyle/>
          <a:p>
            <a:r>
              <a:rPr lang="en-US" dirty="0">
                <a:cs typeface="Calibri" panose="020F0502020204030204" pitchFamily="34" charset="0"/>
              </a:rPr>
              <a:t>Final Products</a:t>
            </a:r>
          </a:p>
        </p:txBody>
      </p:sp>
      <p:sp>
        <p:nvSpPr>
          <p:cNvPr id="3" name="Content Placeholder 2"/>
          <p:cNvSpPr>
            <a:spLocks noGrp="1"/>
          </p:cNvSpPr>
          <p:nvPr>
            <p:ph idx="1"/>
          </p:nvPr>
        </p:nvSpPr>
        <p:spPr>
          <a:xfrm>
            <a:off x="457200" y="1447800"/>
            <a:ext cx="5638800" cy="5029200"/>
          </a:xfrm>
        </p:spPr>
        <p:txBody>
          <a:bodyPr/>
          <a:lstStyle/>
          <a:p>
            <a:r>
              <a:rPr lang="en-US" sz="2800" dirty="0">
                <a:latin typeface="+mj-lt"/>
                <a:cs typeface="Calibri" panose="020F0502020204030204" pitchFamily="34" charset="0"/>
              </a:rPr>
              <a:t>Hard copy and digital maps</a:t>
            </a:r>
          </a:p>
          <a:p>
            <a:r>
              <a:rPr lang="en-US" sz="2800" dirty="0">
                <a:latin typeface="+mj-lt"/>
                <a:cs typeface="Calibri" panose="020F0502020204030204" pitchFamily="34" charset="0"/>
              </a:rPr>
              <a:t>Reports</a:t>
            </a:r>
          </a:p>
          <a:p>
            <a:r>
              <a:rPr lang="en-US" sz="2800" dirty="0">
                <a:latin typeface="+mj-lt"/>
                <a:cs typeface="Calibri" panose="020F0502020204030204" pitchFamily="34" charset="0"/>
              </a:rPr>
              <a:t>Summaries</a:t>
            </a:r>
          </a:p>
          <a:p>
            <a:r>
              <a:rPr lang="en-US" sz="2800" dirty="0">
                <a:latin typeface="+mj-lt"/>
                <a:cs typeface="Calibri" panose="020F0502020204030204" pitchFamily="34" charset="0"/>
              </a:rPr>
              <a:t>Story maps</a:t>
            </a:r>
          </a:p>
          <a:p>
            <a:r>
              <a:rPr lang="en-US" sz="2800" dirty="0">
                <a:latin typeface="+mj-lt"/>
                <a:cs typeface="Calibri" panose="020F0502020204030204" pitchFamily="34" charset="0"/>
              </a:rPr>
              <a:t>Dashboards</a:t>
            </a:r>
          </a:p>
        </p:txBody>
      </p:sp>
      <p:pic>
        <p:nvPicPr>
          <p:cNvPr id="6" name="Picture 18"/>
          <p:cNvPicPr>
            <a:picLocks noChangeAspect="1" noChangeArrowheads="1"/>
          </p:cNvPicPr>
          <p:nvPr/>
        </p:nvPicPr>
        <p:blipFill>
          <a:blip r:embed="rId4" cstate="print"/>
          <a:srcRect/>
          <a:stretch>
            <a:fillRect/>
          </a:stretch>
        </p:blipFill>
        <p:spPr bwMode="auto">
          <a:xfrm>
            <a:off x="6934200" y="1295401"/>
            <a:ext cx="1976437" cy="3088950"/>
          </a:xfrm>
          <a:prstGeom prst="rect">
            <a:avLst/>
          </a:prstGeom>
          <a:noFill/>
          <a:ln w="0">
            <a:solidFill>
              <a:schemeClr val="bg2"/>
            </a:solidFill>
            <a:miter lim="800000"/>
            <a:headEnd/>
            <a:tailEnd/>
          </a:ln>
          <a:effectLst/>
        </p:spPr>
      </p:pic>
    </p:spTree>
    <p:extLst>
      <p:ext uri="{BB962C8B-B14F-4D97-AF65-F5344CB8AC3E}">
        <p14:creationId xmlns:p14="http://schemas.microsoft.com/office/powerpoint/2010/main" val="3913590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ChangeArrowheads="1"/>
          </p:cNvSpPr>
          <p:nvPr>
            <p:ph type="title"/>
          </p:nvPr>
        </p:nvSpPr>
        <p:spPr/>
        <p:txBody>
          <a:bodyPr>
            <a:normAutofit/>
          </a:bodyPr>
          <a:lstStyle/>
          <a:p>
            <a:pPr eaLnBrk="1" hangingPunct="1">
              <a:defRPr/>
            </a:pPr>
            <a:r>
              <a:rPr lang="en-US" b="0" dirty="0">
                <a:effectLst/>
                <a:cs typeface="Calibri" panose="020F0502020204030204" pitchFamily="34" charset="0"/>
              </a:rPr>
              <a:t>Vegetation Mapping</a:t>
            </a:r>
          </a:p>
        </p:txBody>
      </p:sp>
      <p:sp>
        <p:nvSpPr>
          <p:cNvPr id="4099" name="Rectangle 3"/>
          <p:cNvSpPr>
            <a:spLocks noGrp="1" noChangeArrowheads="1"/>
          </p:cNvSpPr>
          <p:nvPr>
            <p:ph idx="1"/>
          </p:nvPr>
        </p:nvSpPr>
        <p:spPr/>
        <p:txBody>
          <a:bodyPr/>
          <a:lstStyle/>
          <a:p>
            <a:pPr marL="533400" indent="-533400" eaLnBrk="1" hangingPunct="1">
              <a:buSzTx/>
              <a:buNone/>
            </a:pPr>
            <a:r>
              <a:rPr lang="en-US" sz="3000" dirty="0">
                <a:latin typeface="+mj-lt"/>
                <a:cs typeface="Calibri" panose="020F0502020204030204" pitchFamily="34" charset="0"/>
              </a:rPr>
              <a:t>Vegetation mapping entails trade-offs that consider:</a:t>
            </a:r>
          </a:p>
          <a:p>
            <a:pPr lvl="1">
              <a:buSzTx/>
            </a:pPr>
            <a:r>
              <a:rPr lang="en-US" sz="2600" dirty="0">
                <a:latin typeface="+mj-lt"/>
                <a:cs typeface="Calibri" panose="020F0502020204030204" pitchFamily="34" charset="0"/>
              </a:rPr>
              <a:t>Resolution (spatial and spectral)</a:t>
            </a:r>
          </a:p>
          <a:p>
            <a:pPr lvl="1">
              <a:buSzTx/>
            </a:pPr>
            <a:r>
              <a:rPr lang="en-US" sz="2600" dirty="0">
                <a:latin typeface="+mj-lt"/>
                <a:cs typeface="Calibri" panose="020F0502020204030204" pitchFamily="34" charset="0"/>
              </a:rPr>
              <a:t>Accuracy (thematic and spatial)</a:t>
            </a:r>
          </a:p>
          <a:p>
            <a:pPr lvl="1">
              <a:buSzTx/>
            </a:pPr>
            <a:r>
              <a:rPr lang="en-US" sz="2600" dirty="0">
                <a:latin typeface="+mj-lt"/>
                <a:cs typeface="Calibri" panose="020F0502020204030204" pitchFamily="34" charset="0"/>
              </a:rPr>
              <a:t>Cost</a:t>
            </a:r>
          </a:p>
          <a:p>
            <a:pPr lvl="1">
              <a:buSzTx/>
            </a:pPr>
            <a:r>
              <a:rPr lang="en-US" sz="2600" dirty="0">
                <a:latin typeface="+mj-lt"/>
                <a:cs typeface="Calibri" panose="020F0502020204030204" pitchFamily="34" charset="0"/>
              </a:rPr>
              <a:t>Time</a:t>
            </a:r>
          </a:p>
          <a:p>
            <a:pPr lvl="1">
              <a:buSzTx/>
            </a:pPr>
            <a:r>
              <a:rPr lang="en-US" sz="2600" dirty="0">
                <a:latin typeface="+mj-lt"/>
                <a:cs typeface="Calibri" panose="020F0502020204030204" pitchFamily="34" charset="0"/>
              </a:rPr>
              <a:t>Area of extent</a:t>
            </a:r>
          </a:p>
          <a:p>
            <a:pPr marL="533400" indent="-533400">
              <a:buNone/>
            </a:pPr>
            <a:endParaRPr lang="en-US" sz="2400" dirty="0">
              <a:solidFill>
                <a:srgbClr val="FF0000"/>
              </a:solidFill>
              <a:latin typeface="+mj-lt"/>
              <a:cs typeface="Calibri" panose="020F0502020204030204" pitchFamily="34" charset="0"/>
            </a:endParaRPr>
          </a:p>
          <a:p>
            <a:pPr marL="533400" indent="-533400">
              <a:buNone/>
            </a:pPr>
            <a:r>
              <a:rPr lang="en-US" sz="2400" dirty="0">
                <a:solidFill>
                  <a:schemeClr val="accent2"/>
                </a:solidFill>
                <a:latin typeface="+mj-lt"/>
                <a:cs typeface="Calibri" panose="020F0502020204030204" pitchFamily="34" charset="0"/>
              </a:rPr>
              <a:t>The overall goal is constrained optimization, not perfection!</a:t>
            </a:r>
          </a:p>
        </p:txBody>
      </p:sp>
    </p:spTree>
    <p:extLst>
      <p:ext uri="{BB962C8B-B14F-4D97-AF65-F5344CB8AC3E}">
        <p14:creationId xmlns:p14="http://schemas.microsoft.com/office/powerpoint/2010/main" val="362212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Change detection</a:t>
            </a:r>
          </a:p>
        </p:txBody>
      </p:sp>
      <p:sp>
        <p:nvSpPr>
          <p:cNvPr id="3" name="Content Placeholder 2"/>
          <p:cNvSpPr>
            <a:spLocks noGrp="1"/>
          </p:cNvSpPr>
          <p:nvPr>
            <p:ph idx="1"/>
          </p:nvPr>
        </p:nvSpPr>
        <p:spPr/>
        <p:txBody>
          <a:bodyPr/>
          <a:lstStyle/>
          <a:p>
            <a:r>
              <a:rPr lang="en-US" dirty="0"/>
              <a:t>Identifying landscape change from remotely sensed images</a:t>
            </a:r>
          </a:p>
          <a:p>
            <a:pPr lvl="2"/>
            <a:r>
              <a:rPr lang="en-US" dirty="0"/>
              <a:t>Analyze images from different times to map/quantify change</a:t>
            </a:r>
          </a:p>
          <a:p>
            <a:pPr lvl="2"/>
            <a:r>
              <a:rPr lang="en-US" dirty="0"/>
              <a:t>Assumption: </a:t>
            </a:r>
          </a:p>
          <a:p>
            <a:pPr marL="1371600" lvl="3" indent="0">
              <a:buNone/>
            </a:pPr>
            <a:r>
              <a:rPr lang="en-US" dirty="0"/>
              <a:t>Landscape change -&gt; Spectral change</a:t>
            </a:r>
          </a:p>
          <a:p>
            <a:pPr marL="914400" lvl="2" indent="0">
              <a:buNone/>
            </a:pPr>
            <a:endParaRPr lang="en-US" dirty="0"/>
          </a:p>
          <a:p>
            <a:pPr marL="914400" lvl="2" indent="0">
              <a:buNone/>
            </a:pPr>
            <a:endParaRPr lang="en-US" dirty="0"/>
          </a:p>
          <a:p>
            <a:pPr marL="914400" lvl="2"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8" y="4217437"/>
            <a:ext cx="4016246" cy="202761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211" y="4097695"/>
            <a:ext cx="2263092" cy="237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1027" idx="3"/>
          </p:cNvCxnSpPr>
          <p:nvPr/>
        </p:nvCxnSpPr>
        <p:spPr bwMode="auto">
          <a:xfrm flipV="1">
            <a:off x="5201234" y="5231246"/>
            <a:ext cx="2048652" cy="1"/>
          </a:xfrm>
          <a:prstGeom prst="straightConnector1">
            <a:avLst/>
          </a:prstGeom>
          <a:solidFill>
            <a:schemeClr val="accent1"/>
          </a:solidFill>
          <a:ln w="31750" cap="flat" cmpd="sng" algn="ctr">
            <a:solidFill>
              <a:srgbClr val="92D050"/>
            </a:solidFill>
            <a:prstDash val="solid"/>
            <a:round/>
            <a:headEnd type="none" w="med" len="med"/>
            <a:tailEnd type="arrow"/>
          </a:ln>
          <a:effectLst/>
        </p:spPr>
      </p:cxnSp>
      <p:sp>
        <p:nvSpPr>
          <p:cNvPr id="4" name="TextBox 3"/>
          <p:cNvSpPr txBox="1"/>
          <p:nvPr/>
        </p:nvSpPr>
        <p:spPr>
          <a:xfrm>
            <a:off x="1896155" y="6245056"/>
            <a:ext cx="2593911" cy="276999"/>
          </a:xfrm>
          <a:prstGeom prst="rect">
            <a:avLst/>
          </a:prstGeom>
          <a:noFill/>
        </p:spPr>
        <p:txBody>
          <a:bodyPr wrap="square" rtlCol="0">
            <a:spAutoFit/>
          </a:bodyPr>
          <a:lstStyle/>
          <a:p>
            <a:r>
              <a:rPr lang="en-US" sz="1200" dirty="0"/>
              <a:t>Coconino NF – Schultz fire effects</a:t>
            </a:r>
          </a:p>
        </p:txBody>
      </p:sp>
      <p:sp>
        <p:nvSpPr>
          <p:cNvPr id="8" name="TextBox 7"/>
          <p:cNvSpPr txBox="1"/>
          <p:nvPr/>
        </p:nvSpPr>
        <p:spPr>
          <a:xfrm>
            <a:off x="5575801" y="6428601"/>
            <a:ext cx="2905726" cy="276999"/>
          </a:xfrm>
          <a:prstGeom prst="rect">
            <a:avLst/>
          </a:prstGeom>
          <a:noFill/>
        </p:spPr>
        <p:txBody>
          <a:bodyPr wrap="square" rtlCol="0">
            <a:spAutoFit/>
          </a:bodyPr>
          <a:lstStyle/>
          <a:p>
            <a:r>
              <a:rPr lang="en-US" sz="1200" dirty="0"/>
              <a:t>Landsat TM5 image – 1 year post fire</a:t>
            </a:r>
          </a:p>
        </p:txBody>
      </p:sp>
    </p:spTree>
    <p:extLst>
      <p:ext uri="{BB962C8B-B14F-4D97-AF65-F5344CB8AC3E}">
        <p14:creationId xmlns:p14="http://schemas.microsoft.com/office/powerpoint/2010/main" val="40458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Rectangle 2"/>
          <p:cNvSpPr>
            <a:spLocks noGrp="1" noChangeArrowheads="1"/>
          </p:cNvSpPr>
          <p:nvPr>
            <p:ph type="title"/>
          </p:nvPr>
        </p:nvSpPr>
        <p:spPr/>
        <p:txBody>
          <a:bodyPr/>
          <a:lstStyle/>
          <a:p>
            <a:r>
              <a:rPr lang="en-US" dirty="0">
                <a:cs typeface="Calibri" panose="020F0502020204030204" pitchFamily="34" charset="0"/>
              </a:rPr>
              <a:t>Change detection</a:t>
            </a:r>
          </a:p>
        </p:txBody>
      </p:sp>
      <p:pic>
        <p:nvPicPr>
          <p:cNvPr id="1718320" name="Picture 48"/>
          <p:cNvPicPr>
            <a:picLocks noChangeAspect="1" noChangeArrowheads="1"/>
          </p:cNvPicPr>
          <p:nvPr/>
        </p:nvPicPr>
        <p:blipFill>
          <a:blip r:embed="rId3" cstate="print"/>
          <a:srcRect/>
          <a:stretch>
            <a:fillRect/>
          </a:stretch>
        </p:blipFill>
        <p:spPr bwMode="auto">
          <a:xfrm>
            <a:off x="657225" y="1906588"/>
            <a:ext cx="8162925" cy="4111625"/>
          </a:xfrm>
          <a:prstGeom prst="rect">
            <a:avLst/>
          </a:prstGeom>
          <a:noFill/>
          <a:ln w="9525">
            <a:noFill/>
            <a:miter lim="800000"/>
            <a:headEnd/>
            <a:tailEnd/>
          </a:ln>
          <a:effectLst/>
        </p:spPr>
      </p:pic>
      <p:sp>
        <p:nvSpPr>
          <p:cNvPr id="1718322" name="Rectangle 50"/>
          <p:cNvSpPr>
            <a:spLocks noChangeArrowheads="1"/>
          </p:cNvSpPr>
          <p:nvPr/>
        </p:nvSpPr>
        <p:spPr bwMode="auto">
          <a:xfrm>
            <a:off x="765175" y="1371600"/>
            <a:ext cx="8050213" cy="457200"/>
          </a:xfrm>
          <a:prstGeom prst="rect">
            <a:avLst/>
          </a:prstGeom>
          <a:noFill/>
          <a:ln w="9525">
            <a:noFill/>
            <a:miter lim="800000"/>
            <a:headEnd/>
            <a:tailEnd/>
          </a:ln>
          <a:effectLst/>
        </p:spPr>
        <p:txBody>
          <a:bodyPr>
            <a:spAutoFit/>
          </a:bodyPr>
          <a:lstStyle/>
          <a:p>
            <a:pPr algn="l">
              <a:lnSpc>
                <a:spcPct val="100000"/>
              </a:lnSpc>
              <a:spcBef>
                <a:spcPct val="0"/>
              </a:spcBef>
              <a:buClrTx/>
              <a:buSzTx/>
              <a:buFontTx/>
              <a:buNone/>
            </a:pPr>
            <a:r>
              <a:rPr lang="en-US" sz="2400" b="0" dirty="0">
                <a:latin typeface="+mj-lt"/>
                <a:cs typeface="Calibri" panose="020F0502020204030204" pitchFamily="34" charset="0"/>
              </a:rPr>
              <a:t>Exploiting spectral response curves…</a:t>
            </a:r>
          </a:p>
        </p:txBody>
      </p:sp>
      <p:sp>
        <p:nvSpPr>
          <p:cNvPr id="1718323" name="Rectangle 51"/>
          <p:cNvSpPr>
            <a:spLocks noChangeArrowheads="1"/>
          </p:cNvSpPr>
          <p:nvPr/>
        </p:nvSpPr>
        <p:spPr bwMode="auto">
          <a:xfrm>
            <a:off x="1436688" y="5218113"/>
            <a:ext cx="860172" cy="369332"/>
          </a:xfrm>
          <a:prstGeom prst="rect">
            <a:avLst/>
          </a:prstGeom>
          <a:noFill/>
          <a:ln w="9525">
            <a:noFill/>
            <a:miter lim="800000"/>
            <a:headEnd/>
            <a:tailEnd/>
          </a:ln>
          <a:effectLst/>
        </p:spPr>
        <p:txBody>
          <a:bodyPr wrap="none">
            <a:spAutoFit/>
          </a:bodyPr>
          <a:lstStyle/>
          <a:p>
            <a:pPr>
              <a:buFontTx/>
              <a:buNone/>
            </a:pPr>
            <a:r>
              <a:rPr lang="en-US" b="0" dirty="0">
                <a:latin typeface="+mj-lt"/>
              </a:rPr>
              <a:t>Visible</a:t>
            </a:r>
          </a:p>
        </p:txBody>
      </p:sp>
      <p:sp>
        <p:nvSpPr>
          <p:cNvPr id="1718324" name="Rectangle 52"/>
          <p:cNvSpPr>
            <a:spLocks noChangeArrowheads="1"/>
          </p:cNvSpPr>
          <p:nvPr/>
        </p:nvSpPr>
        <p:spPr bwMode="auto">
          <a:xfrm>
            <a:off x="3105150" y="5218113"/>
            <a:ext cx="582211" cy="369332"/>
          </a:xfrm>
          <a:prstGeom prst="rect">
            <a:avLst/>
          </a:prstGeom>
          <a:noFill/>
          <a:ln w="9525">
            <a:noFill/>
            <a:miter lim="800000"/>
            <a:headEnd/>
            <a:tailEnd/>
          </a:ln>
          <a:effectLst/>
        </p:spPr>
        <p:txBody>
          <a:bodyPr wrap="none">
            <a:spAutoFit/>
          </a:bodyPr>
          <a:lstStyle/>
          <a:p>
            <a:pPr>
              <a:buFontTx/>
              <a:buNone/>
            </a:pPr>
            <a:r>
              <a:rPr lang="en-US" b="0" dirty="0">
                <a:latin typeface="+mj-lt"/>
              </a:rPr>
              <a:t>NIR</a:t>
            </a:r>
          </a:p>
        </p:txBody>
      </p:sp>
      <p:sp>
        <p:nvSpPr>
          <p:cNvPr id="1718325" name="Rectangle 53"/>
          <p:cNvSpPr>
            <a:spLocks noChangeArrowheads="1"/>
          </p:cNvSpPr>
          <p:nvPr/>
        </p:nvSpPr>
        <p:spPr bwMode="auto">
          <a:xfrm>
            <a:off x="6137275" y="5218113"/>
            <a:ext cx="787395" cy="369332"/>
          </a:xfrm>
          <a:prstGeom prst="rect">
            <a:avLst/>
          </a:prstGeom>
          <a:noFill/>
          <a:ln w="9525">
            <a:noFill/>
            <a:miter lim="800000"/>
            <a:headEnd/>
            <a:tailEnd/>
          </a:ln>
          <a:effectLst/>
        </p:spPr>
        <p:txBody>
          <a:bodyPr wrap="none">
            <a:spAutoFit/>
          </a:bodyPr>
          <a:lstStyle/>
          <a:p>
            <a:pPr>
              <a:buFontTx/>
              <a:buNone/>
            </a:pPr>
            <a:r>
              <a:rPr lang="en-US" b="0" dirty="0">
                <a:latin typeface="+mj-lt"/>
              </a:rPr>
              <a:t>SWIR</a:t>
            </a:r>
          </a:p>
        </p:txBody>
      </p:sp>
    </p:spTree>
    <p:extLst>
      <p:ext uri="{BB962C8B-B14F-4D97-AF65-F5344CB8AC3E}">
        <p14:creationId xmlns:p14="http://schemas.microsoft.com/office/powerpoint/2010/main" val="1734499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F4359DDF-FD1B-4E43-882B-9F9F5B66876B}"/>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929407" y="2438400"/>
            <a:ext cx="5004793" cy="4393096"/>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Temporal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86436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D59781B-4B63-48F7-8D04-C5BBAA5B7F99}"/>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2043113" y="2578100"/>
            <a:ext cx="4814888" cy="4279900"/>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Spatial &amp; spectral characteristics</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72252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cs typeface="Calibri" panose="020F0502020204030204" pitchFamily="34" charset="0"/>
              </a:rPr>
              <a:t>Outline</a:t>
            </a:r>
          </a:p>
        </p:txBody>
      </p:sp>
      <p:sp>
        <p:nvSpPr>
          <p:cNvPr id="14338" name="Rectangle 3"/>
          <p:cNvSpPr>
            <a:spLocks noGrp="1" noChangeArrowheads="1"/>
          </p:cNvSpPr>
          <p:nvPr>
            <p:ph idx="1"/>
          </p:nvPr>
        </p:nvSpPr>
        <p:spPr/>
        <p:txBody>
          <a:bodyPr>
            <a:normAutofit fontScale="92500" lnSpcReduction="10000"/>
          </a:bodyPr>
          <a:lstStyle/>
          <a:p>
            <a:r>
              <a:rPr lang="en-US" sz="1800" dirty="0">
                <a:cs typeface="Calibri" panose="020F0502020204030204" pitchFamily="34" charset="0"/>
              </a:rPr>
              <a:t>Remote Sensing Basics  - Why, What, How</a:t>
            </a:r>
          </a:p>
          <a:p>
            <a:r>
              <a:rPr lang="en-US" sz="1800" dirty="0">
                <a:cs typeface="Calibri" panose="020F0502020204030204" pitchFamily="34" charset="0"/>
              </a:rPr>
              <a:t>Remote Sensing Data and Applications</a:t>
            </a:r>
          </a:p>
          <a:p>
            <a:pPr lvl="1"/>
            <a:r>
              <a:rPr lang="en-US" sz="1600" dirty="0">
                <a:cs typeface="Calibri" panose="020F0502020204030204" pitchFamily="34" charset="0"/>
              </a:rPr>
              <a:t>Satellite Imagery </a:t>
            </a:r>
          </a:p>
          <a:p>
            <a:pPr lvl="2"/>
            <a:r>
              <a:rPr lang="en-US" sz="1400" dirty="0">
                <a:cs typeface="Calibri" panose="020F0502020204030204" pitchFamily="34" charset="0"/>
              </a:rPr>
              <a:t>Sensor and Data characteristics</a:t>
            </a:r>
          </a:p>
          <a:p>
            <a:pPr lvl="2"/>
            <a:r>
              <a:rPr lang="en-US" sz="1400" dirty="0">
                <a:cs typeface="Calibri" panose="020F0502020204030204" pitchFamily="34" charset="0"/>
              </a:rPr>
              <a:t>Demo: Viewing multispectral satellite imagery</a:t>
            </a:r>
          </a:p>
          <a:p>
            <a:pPr lvl="2"/>
            <a:r>
              <a:rPr lang="en-US" sz="1400" dirty="0">
                <a:cs typeface="Calibri" panose="020F0502020204030204" pitchFamily="34" charset="0"/>
              </a:rPr>
              <a:t>Typical Data Processing Workflows </a:t>
            </a:r>
          </a:p>
          <a:p>
            <a:pPr lvl="2"/>
            <a:r>
              <a:rPr lang="en-US" sz="1400" dirty="0">
                <a:cs typeface="Calibri" panose="020F0502020204030204" pitchFamily="34" charset="0"/>
              </a:rPr>
              <a:t>Remote Sensing Products</a:t>
            </a:r>
            <a:endParaRPr lang="en-US" sz="2200" dirty="0">
              <a:cs typeface="Calibri" panose="020F0502020204030204" pitchFamily="34" charset="0"/>
            </a:endParaRPr>
          </a:p>
          <a:p>
            <a:pPr lvl="1"/>
            <a:r>
              <a:rPr lang="en-US" sz="1600" dirty="0">
                <a:cs typeface="Calibri" panose="020F0502020204030204" pitchFamily="34" charset="0"/>
              </a:rPr>
              <a:t>Aerial Photography</a:t>
            </a:r>
          </a:p>
          <a:p>
            <a:pPr lvl="2"/>
            <a:r>
              <a:rPr lang="en-US" sz="1400" dirty="0">
                <a:cs typeface="Calibri" panose="020F0502020204030204" pitchFamily="34" charset="0"/>
              </a:rPr>
              <a:t>Sensor and Data characteristics</a:t>
            </a:r>
          </a:p>
          <a:p>
            <a:pPr lvl="2"/>
            <a:r>
              <a:rPr lang="en-US" sz="1400" dirty="0">
                <a:cs typeface="Calibri" panose="020F0502020204030204" pitchFamily="34" charset="0"/>
              </a:rPr>
              <a:t>Typical Data Processing Workflows</a:t>
            </a:r>
          </a:p>
          <a:p>
            <a:pPr lvl="2"/>
            <a:r>
              <a:rPr lang="en-US" sz="1400" dirty="0">
                <a:cs typeface="Calibri" panose="020F0502020204030204" pitchFamily="34" charset="0"/>
              </a:rPr>
              <a:t>Remote Sensing Products</a:t>
            </a:r>
          </a:p>
          <a:p>
            <a:pPr lvl="1"/>
            <a:r>
              <a:rPr lang="en-US" sz="1600" dirty="0">
                <a:cs typeface="Calibri" panose="020F0502020204030204" pitchFamily="34" charset="0"/>
              </a:rPr>
              <a:t>Airborne Lidar</a:t>
            </a:r>
          </a:p>
          <a:p>
            <a:pPr lvl="2"/>
            <a:r>
              <a:rPr lang="en-US" sz="1400" dirty="0">
                <a:cs typeface="Calibri" panose="020F0502020204030204" pitchFamily="34" charset="0"/>
              </a:rPr>
              <a:t>Sensor and Data characteristics</a:t>
            </a:r>
          </a:p>
          <a:p>
            <a:pPr lvl="2"/>
            <a:r>
              <a:rPr lang="en-US" sz="1400" dirty="0">
                <a:cs typeface="Calibri" panose="020F0502020204030204" pitchFamily="34" charset="0"/>
              </a:rPr>
              <a:t>Typical Data Processing Workflows</a:t>
            </a:r>
          </a:p>
          <a:p>
            <a:pPr lvl="2"/>
            <a:r>
              <a:rPr lang="en-US" sz="1400" dirty="0">
                <a:cs typeface="Calibri" panose="020F0502020204030204" pitchFamily="34" charset="0"/>
              </a:rPr>
              <a:t>Remote Sensing Products</a:t>
            </a:r>
          </a:p>
          <a:p>
            <a:r>
              <a:rPr lang="en-US" sz="1800" dirty="0">
                <a:cs typeface="Calibri" panose="020F0502020204030204" pitchFamily="34" charset="0"/>
              </a:rPr>
              <a:t>RS Project Considerations</a:t>
            </a:r>
          </a:p>
          <a:p>
            <a:r>
              <a:rPr lang="en-US" sz="1800" dirty="0">
                <a:cs typeface="Calibri" panose="020F0502020204030204" pitchFamily="34" charset="0"/>
              </a:rPr>
              <a:t>RS Contacts &amp; Resources</a:t>
            </a:r>
          </a:p>
          <a:p>
            <a:r>
              <a:rPr lang="en-US" sz="1800" dirty="0">
                <a:cs typeface="Calibri" panose="020F0502020204030204" pitchFamily="34" charset="0"/>
              </a:rPr>
              <a:t>Accessing RS imagery</a:t>
            </a:r>
          </a:p>
          <a:p>
            <a:r>
              <a:rPr lang="en-US" sz="1800" dirty="0">
                <a:cs typeface="Calibri" panose="020F0502020204030204" pitchFamily="34" charset="0"/>
              </a:rPr>
              <a:t>Accessing additional training opportunities</a:t>
            </a:r>
            <a:endParaRPr lang="en-US" sz="1600" dirty="0">
              <a:latin typeface="+mj-lt"/>
              <a:cs typeface="Calibri" panose="020F0502020204030204" pitchFamily="34" charset="0"/>
            </a:endParaRPr>
          </a:p>
          <a:p>
            <a:pPr marL="800100" lvl="1" indent="-342900"/>
            <a:endParaRPr lang="en-US" sz="1600" dirty="0">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1816038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Common remote sensing indices</a:t>
            </a:r>
          </a:p>
        </p:txBody>
      </p:sp>
      <p:sp>
        <p:nvSpPr>
          <p:cNvPr id="101377" name="Rectangle 1"/>
          <p:cNvSpPr>
            <a:spLocks noChangeArrowheads="1"/>
          </p:cNvSpPr>
          <p:nvPr/>
        </p:nvSpPr>
        <p:spPr bwMode="auto">
          <a:xfrm>
            <a:off x="609600" y="1278523"/>
            <a:ext cx="83058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(red)</a:t>
            </a: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NDVI =   </a:t>
            </a: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(red)</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sz="2200" dirty="0">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(shortwave-infrared)</a:t>
            </a:r>
            <a:endParaRPr lang="en-US" sz="2200" dirty="0">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NDMI = </a:t>
            </a:r>
          </a:p>
          <a:p>
            <a:pPr marL="0" marR="0" lvl="0" indent="457200" algn="l" defTabSz="914400" rtl="0" eaLnBrk="0" fontAlgn="base" latinLnBrk="0" hangingPunct="0">
              <a:lnSpc>
                <a:spcPct val="100000"/>
              </a:lnSpc>
              <a:spcBef>
                <a:spcPct val="0"/>
              </a:spcBef>
              <a:spcAft>
                <a:spcPct val="0"/>
              </a:spcAft>
              <a:buClrTx/>
              <a:buSzTx/>
              <a:buFontTx/>
              <a:buNone/>
              <a:tabLst/>
            </a:pPr>
            <a:r>
              <a:rPr lang="en-US" sz="2200" dirty="0">
                <a:latin typeface="+mj-lt"/>
                <a:ea typeface="Times New Roman" pitchFamily="18" charset="0"/>
                <a:cs typeface="Calibri" panose="020F0502020204030204" pitchFamily="34" charset="0"/>
              </a:rPr>
              <a:t>                </a:t>
            </a:r>
            <a:r>
              <a:rPr kumimoji="0" lang="en-US" sz="2200" b="0" i="0" u="none" strike="noStrike" cap="none" normalizeH="0" baseline="0" dirty="0">
                <a:ln>
                  <a:noFill/>
                </a:ln>
                <a:effectLst/>
                <a:latin typeface="+mj-lt"/>
                <a:ea typeface="Times New Roman" pitchFamily="18" charset="0"/>
                <a:cs typeface="Calibri" panose="020F0502020204030204" pitchFamily="34" charset="0"/>
              </a:rPr>
              <a:t>(near-infrared) + (shortwave-infrared)</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effectLst/>
              <a:latin typeface="+mj-lt"/>
              <a:ea typeface="Times New Roman" pitchFamily="18" charset="0"/>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en-US" sz="2200" dirty="0">
              <a:latin typeface="+mj-lt"/>
              <a:cs typeface="Calibri" panose="020F0502020204030204" pitchFamily="34" charset="0"/>
            </a:endParaRPr>
          </a:p>
          <a:p>
            <a:pPr lvl="0" indent="457200" eaLnBrk="0" fontAlgn="base" hangingPunct="0">
              <a:spcBef>
                <a:spcPct val="0"/>
              </a:spcBef>
              <a:spcAft>
                <a:spcPct val="0"/>
              </a:spcAft>
            </a:pPr>
            <a:r>
              <a:rPr lang="en-US" sz="2200" dirty="0">
                <a:latin typeface="+mj-lt"/>
                <a:cs typeface="Calibri" panose="020F0502020204030204" pitchFamily="34" charset="0"/>
              </a:rPr>
              <a:t>          	</a:t>
            </a:r>
            <a:r>
              <a:rPr lang="en-US" sz="2200" dirty="0">
                <a:ea typeface="Times New Roman" pitchFamily="18" charset="0"/>
                <a:cs typeface="Calibri" panose="020F0502020204030204" pitchFamily="34" charset="0"/>
              </a:rPr>
              <a:t>(near-infrared) – (shortwave-infrared)</a:t>
            </a:r>
            <a:endParaRPr lang="en-US" sz="2200" dirty="0">
              <a:cs typeface="Calibri" panose="020F0502020204030204" pitchFamily="34" charset="0"/>
            </a:endParaRPr>
          </a:p>
          <a:p>
            <a:pPr lvl="0" indent="457200" eaLnBrk="0" fontAlgn="base" hangingPunct="0">
              <a:spcBef>
                <a:spcPct val="0"/>
              </a:spcBef>
              <a:spcAft>
                <a:spcPct val="0"/>
              </a:spcAft>
            </a:pPr>
            <a:r>
              <a:rPr lang="en-US" sz="2200" dirty="0">
                <a:ea typeface="Times New Roman" pitchFamily="18" charset="0"/>
                <a:cs typeface="Calibri" panose="020F0502020204030204" pitchFamily="34" charset="0"/>
              </a:rPr>
              <a:t>NBR = </a:t>
            </a:r>
          </a:p>
          <a:p>
            <a:pPr lvl="0" indent="457200" eaLnBrk="0" fontAlgn="base" hangingPunct="0">
              <a:spcBef>
                <a:spcPct val="0"/>
              </a:spcBef>
              <a:spcAft>
                <a:spcPct val="0"/>
              </a:spcAft>
            </a:pPr>
            <a:r>
              <a:rPr lang="en-US" sz="2200" dirty="0">
                <a:ea typeface="Times New Roman" pitchFamily="18" charset="0"/>
                <a:cs typeface="Calibri" panose="020F0502020204030204" pitchFamily="34" charset="0"/>
              </a:rPr>
              <a:t>                (near-infrared) + (shortwave-infrared)</a:t>
            </a:r>
          </a:p>
          <a:p>
            <a:pPr algn="l"/>
            <a:endParaRPr kumimoji="0" lang="en-US" sz="2200" b="0" i="0" u="none" strike="noStrike" cap="none" normalizeH="0" baseline="0" dirty="0">
              <a:ln>
                <a:noFill/>
              </a:ln>
              <a:effectLst/>
              <a:latin typeface="+mj-lt"/>
              <a:cs typeface="Calibri" panose="020F0502020204030204" pitchFamily="34" charset="0"/>
            </a:endParaRPr>
          </a:p>
        </p:txBody>
      </p:sp>
      <p:cxnSp>
        <p:nvCxnSpPr>
          <p:cNvPr id="6" name="Straight Connector 5"/>
          <p:cNvCxnSpPr/>
          <p:nvPr/>
        </p:nvCxnSpPr>
        <p:spPr bwMode="auto">
          <a:xfrm>
            <a:off x="2438400" y="1905000"/>
            <a:ext cx="2362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a:off x="2609850" y="3581400"/>
            <a:ext cx="39243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a:off x="2438400" y="5257800"/>
            <a:ext cx="441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99428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pPr eaLnBrk="1" hangingPunct="1">
              <a:defRPr/>
            </a:pPr>
            <a:r>
              <a:rPr lang="en-US" dirty="0">
                <a:cs typeface="Calibri" panose="020F0502020204030204" pitchFamily="34" charset="0"/>
              </a:rPr>
              <a:t>Fire Mapping</a:t>
            </a:r>
            <a:endParaRPr lang="en-US" sz="3200" dirty="0">
              <a:cs typeface="Calibri" panose="020F0502020204030204" pitchFamily="34" charset="0"/>
            </a:endParaRPr>
          </a:p>
        </p:txBody>
      </p:sp>
      <p:sp>
        <p:nvSpPr>
          <p:cNvPr id="4" name="Content Placeholder 3"/>
          <p:cNvSpPr>
            <a:spLocks noGrp="1"/>
          </p:cNvSpPr>
          <p:nvPr>
            <p:ph idx="1"/>
          </p:nvPr>
        </p:nvSpPr>
        <p:spPr>
          <a:xfrm>
            <a:off x="457200" y="1905000"/>
            <a:ext cx="8229600" cy="4572000"/>
          </a:xfrm>
        </p:spPr>
        <p:txBody>
          <a:bodyPr>
            <a:normAutofit/>
          </a:bodyPr>
          <a:lstStyle/>
          <a:p>
            <a:pPr>
              <a:buClr>
                <a:schemeClr val="tx2"/>
              </a:buClr>
              <a:buSzPct val="70000"/>
            </a:pPr>
            <a:r>
              <a:rPr lang="en-US" sz="2400" dirty="0">
                <a:solidFill>
                  <a:schemeClr val="accent2"/>
                </a:solidFill>
                <a:latin typeface="+mj-lt"/>
                <a:cs typeface="Calibri" panose="020F0502020204030204" pitchFamily="34" charset="0"/>
                <a:hlinkClick r:id="rId3"/>
              </a:rPr>
              <a:t>Burned Area Emergency Response (BAER) </a:t>
            </a:r>
            <a:endParaRPr lang="en-US" sz="2400" dirty="0">
              <a:solidFill>
                <a:schemeClr val="accent2"/>
              </a:solidFill>
              <a:latin typeface="+mj-lt"/>
              <a:cs typeface="Calibri" panose="020F0502020204030204" pitchFamily="34" charset="0"/>
            </a:endParaRPr>
          </a:p>
          <a:p>
            <a:pPr marL="822960" lvl="3" indent="0">
              <a:buClr>
                <a:srgbClr val="FFFF99"/>
              </a:buClr>
              <a:buSzPct val="70000"/>
              <a:buNone/>
            </a:pPr>
            <a:r>
              <a:rPr lang="en-US" sz="1800" dirty="0">
                <a:latin typeface="+mj-lt"/>
                <a:cs typeface="Calibri" panose="020F0502020204030204" pitchFamily="34" charset="0"/>
              </a:rPr>
              <a:t>Emergency Assessment</a:t>
            </a:r>
          </a:p>
          <a:p>
            <a:pPr>
              <a:buClr>
                <a:schemeClr val="tx2"/>
              </a:buClr>
              <a:buSzPct val="70000"/>
            </a:pPr>
            <a:r>
              <a:rPr lang="en-US" sz="2400" dirty="0">
                <a:solidFill>
                  <a:schemeClr val="accent2"/>
                </a:solidFill>
                <a:latin typeface="+mj-lt"/>
                <a:cs typeface="Calibri" panose="020F0502020204030204" pitchFamily="34" charset="0"/>
                <a:hlinkClick r:id="rId4"/>
              </a:rPr>
              <a:t>Rapid Assessment of Vegetation Condition after  Wildfire (RAVG)</a:t>
            </a:r>
            <a:r>
              <a:rPr lang="en-US" sz="2400" dirty="0">
                <a:solidFill>
                  <a:schemeClr val="accent2"/>
                </a:solidFill>
                <a:latin typeface="+mj-lt"/>
                <a:cs typeface="Calibri" panose="020F0502020204030204" pitchFamily="34" charset="0"/>
              </a:rPr>
              <a:t> </a:t>
            </a:r>
          </a:p>
          <a:p>
            <a:pPr lvl="3">
              <a:buClr>
                <a:schemeClr val="tx2"/>
              </a:buClr>
              <a:buSzPct val="70000"/>
            </a:pPr>
            <a:r>
              <a:rPr lang="en-US" sz="1800" dirty="0">
                <a:latin typeface="+mj-lt"/>
                <a:cs typeface="Calibri" panose="020F0502020204030204" pitchFamily="34" charset="0"/>
              </a:rPr>
              <a:t>Rapid Assessment</a:t>
            </a:r>
          </a:p>
          <a:p>
            <a:pPr>
              <a:buClr>
                <a:schemeClr val="tx2"/>
              </a:buClr>
              <a:buSzPct val="70000"/>
            </a:pPr>
            <a:r>
              <a:rPr lang="en-US" sz="2400" dirty="0">
                <a:solidFill>
                  <a:schemeClr val="accent2"/>
                </a:solidFill>
                <a:latin typeface="+mj-lt"/>
                <a:cs typeface="Calibri" panose="020F0502020204030204" pitchFamily="34" charset="0"/>
                <a:hlinkClick r:id="rId5"/>
              </a:rPr>
              <a:t>Monitoring Trends in Burn Severity (MTBS)</a:t>
            </a:r>
            <a:endParaRPr lang="en-US" sz="2400" dirty="0">
              <a:solidFill>
                <a:schemeClr val="accent2"/>
              </a:solidFill>
              <a:latin typeface="+mj-lt"/>
              <a:cs typeface="Calibri" panose="020F0502020204030204" pitchFamily="34" charset="0"/>
            </a:endParaRPr>
          </a:p>
          <a:p>
            <a:pPr lvl="2">
              <a:buClr>
                <a:schemeClr val="tx2"/>
              </a:buClr>
              <a:buSzPct val="70000"/>
            </a:pPr>
            <a:r>
              <a:rPr lang="en-US" sz="2100" dirty="0">
                <a:latin typeface="+mj-lt"/>
                <a:cs typeface="Calibri" panose="020F0502020204030204" pitchFamily="34" charset="0"/>
              </a:rPr>
              <a:t>National Fire Plan (NFP) and Healthy Forest Restoration Act (HFRA)</a:t>
            </a:r>
          </a:p>
          <a:p>
            <a:pPr lvl="3">
              <a:buClr>
                <a:schemeClr val="tx2"/>
              </a:buClr>
              <a:buSzPct val="70000"/>
            </a:pPr>
            <a:r>
              <a:rPr lang="en-US" sz="1800" dirty="0">
                <a:latin typeface="+mj-lt"/>
                <a:cs typeface="Calibri" panose="020F0502020204030204" pitchFamily="34" charset="0"/>
              </a:rPr>
              <a:t>Extended Assessment</a:t>
            </a:r>
          </a:p>
        </p:txBody>
      </p:sp>
      <p:sp>
        <p:nvSpPr>
          <p:cNvPr id="6" name="TextBox 5"/>
          <p:cNvSpPr txBox="1"/>
          <p:nvPr/>
        </p:nvSpPr>
        <p:spPr>
          <a:xfrm>
            <a:off x="228600" y="1066800"/>
            <a:ext cx="8686800" cy="1077218"/>
          </a:xfrm>
          <a:prstGeom prst="rect">
            <a:avLst/>
          </a:prstGeom>
          <a:noFill/>
        </p:spPr>
        <p:txBody>
          <a:bodyPr wrap="square" rtlCol="0">
            <a:spAutoFit/>
          </a:bodyPr>
          <a:lstStyle/>
          <a:p>
            <a:pPr algn="ctr"/>
            <a:r>
              <a:rPr lang="en-US" sz="2800" dirty="0">
                <a:latin typeface="+mj-lt"/>
                <a:cs typeface="Calibri" panose="020F0502020204030204" pitchFamily="34" charset="0"/>
              </a:rPr>
              <a:t>Operational Fire Support at GTAC</a:t>
            </a:r>
          </a:p>
          <a:p>
            <a:pPr lvl="1" algn="ctr"/>
            <a:r>
              <a:rPr lang="en-US" sz="1800" dirty="0">
                <a:latin typeface="+mj-lt"/>
                <a:cs typeface="Calibri" panose="020F0502020204030204" pitchFamily="34" charset="0"/>
              </a:rPr>
              <a:t>Post-fire Assessment – Emergency, Rapid, and Extended Timing</a:t>
            </a:r>
          </a:p>
          <a:p>
            <a:pPr algn="ctr"/>
            <a:endParaRPr lang="en-US" dirty="0">
              <a:latin typeface="+mj-lt"/>
              <a:cs typeface="Calibri" panose="020F0502020204030204" pitchFamily="34" charset="0"/>
            </a:endParaRPr>
          </a:p>
        </p:txBody>
      </p:sp>
    </p:spTree>
    <p:extLst>
      <p:ext uri="{BB962C8B-B14F-4D97-AF65-F5344CB8AC3E}">
        <p14:creationId xmlns:p14="http://schemas.microsoft.com/office/powerpoint/2010/main" val="990923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685800" y="1143000"/>
            <a:ext cx="2097088" cy="2749550"/>
            <a:chOff x="854075" y="1282700"/>
            <a:chExt cx="2097088" cy="2749550"/>
          </a:xfrm>
        </p:grpSpPr>
        <p:pic>
          <p:nvPicPr>
            <p:cNvPr id="1574915" name="Picture 3" descr="blackpine_prerefl"/>
            <p:cNvPicPr preferRelativeResize="0">
              <a:picLocks noChangeAspect="1" noChangeArrowheads="1"/>
            </p:cNvPicPr>
            <p:nvPr/>
          </p:nvPicPr>
          <p:blipFill>
            <a:blip r:embed="rId3" cstate="print"/>
            <a:srcRect/>
            <a:stretch>
              <a:fillRect/>
            </a:stretch>
          </p:blipFill>
          <p:spPr bwMode="auto">
            <a:xfrm>
              <a:off x="857250" y="1295400"/>
              <a:ext cx="2093913" cy="2736850"/>
            </a:xfrm>
            <a:prstGeom prst="rect">
              <a:avLst/>
            </a:prstGeom>
            <a:noFill/>
          </p:spPr>
        </p:pic>
        <p:sp>
          <p:nvSpPr>
            <p:cNvPr id="1574916" name="Text Box 4"/>
            <p:cNvSpPr txBox="1">
              <a:spLocks noChangeAspect="1" noChangeArrowheads="1"/>
            </p:cNvSpPr>
            <p:nvPr/>
          </p:nvSpPr>
          <p:spPr bwMode="auto">
            <a:xfrm>
              <a:off x="854075" y="1282700"/>
              <a:ext cx="1317990" cy="307777"/>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400" b="0" dirty="0">
                  <a:solidFill>
                    <a:schemeClr val="bg1"/>
                  </a:solidFill>
                  <a:effectLst>
                    <a:outerShdw blurRad="38100" dist="38100" dir="2700000" algn="tl">
                      <a:srgbClr val="000000"/>
                    </a:outerShdw>
                  </a:effectLst>
                  <a:latin typeface="+mj-lt"/>
                </a:rPr>
                <a:t>Pre-fire Image</a:t>
              </a:r>
            </a:p>
          </p:txBody>
        </p:sp>
      </p:grpSp>
      <p:sp>
        <p:nvSpPr>
          <p:cNvPr id="1574917" name="Rectangle 5"/>
          <p:cNvSpPr>
            <a:spLocks noGrp="1" noChangeArrowheads="1"/>
          </p:cNvSpPr>
          <p:nvPr>
            <p:ph type="title"/>
          </p:nvPr>
        </p:nvSpPr>
        <p:spPr/>
        <p:txBody>
          <a:bodyPr/>
          <a:lstStyle/>
          <a:p>
            <a:r>
              <a:rPr lang="en-US" sz="2800" dirty="0">
                <a:cs typeface="Calibri" panose="020F0502020204030204" pitchFamily="34" charset="0"/>
              </a:rPr>
              <a:t>Burned Area Emergency Response (BAER)</a:t>
            </a:r>
          </a:p>
        </p:txBody>
      </p:sp>
      <p:grpSp>
        <p:nvGrpSpPr>
          <p:cNvPr id="3" name="Group 18"/>
          <p:cNvGrpSpPr/>
          <p:nvPr/>
        </p:nvGrpSpPr>
        <p:grpSpPr>
          <a:xfrm>
            <a:off x="3048000" y="1143000"/>
            <a:ext cx="2101850" cy="2757488"/>
            <a:chOff x="3008313" y="1285875"/>
            <a:chExt cx="2101850" cy="2757488"/>
          </a:xfrm>
        </p:grpSpPr>
        <p:pic>
          <p:nvPicPr>
            <p:cNvPr id="1574923" name="Picture 11" descr="blackpine_postrefl"/>
            <p:cNvPicPr preferRelativeResize="0">
              <a:picLocks noChangeAspect="1" noChangeArrowheads="1"/>
            </p:cNvPicPr>
            <p:nvPr/>
          </p:nvPicPr>
          <p:blipFill>
            <a:blip r:embed="rId4" cstate="print"/>
            <a:srcRect/>
            <a:stretch>
              <a:fillRect/>
            </a:stretch>
          </p:blipFill>
          <p:spPr bwMode="auto">
            <a:xfrm>
              <a:off x="3008313" y="1295400"/>
              <a:ext cx="2101850" cy="2747963"/>
            </a:xfrm>
            <a:prstGeom prst="rect">
              <a:avLst/>
            </a:prstGeom>
            <a:noFill/>
          </p:spPr>
        </p:pic>
        <p:sp>
          <p:nvSpPr>
            <p:cNvPr id="1574924" name="Text Box 12"/>
            <p:cNvSpPr txBox="1">
              <a:spLocks noChangeAspect="1" noChangeArrowheads="1"/>
            </p:cNvSpPr>
            <p:nvPr/>
          </p:nvSpPr>
          <p:spPr bwMode="auto">
            <a:xfrm>
              <a:off x="3008313" y="1285875"/>
              <a:ext cx="1398140" cy="307777"/>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400" b="0" dirty="0">
                  <a:solidFill>
                    <a:schemeClr val="bg1"/>
                  </a:solidFill>
                  <a:effectLst>
                    <a:outerShdw blurRad="38100" dist="38100" dir="2700000" algn="tl">
                      <a:srgbClr val="000000"/>
                    </a:outerShdw>
                  </a:effectLst>
                  <a:latin typeface="+mj-lt"/>
                </a:rPr>
                <a:t>Post-fire Image</a:t>
              </a:r>
            </a:p>
          </p:txBody>
        </p:sp>
      </p:grpSp>
      <p:grpSp>
        <p:nvGrpSpPr>
          <p:cNvPr id="4" name="Group 20"/>
          <p:cNvGrpSpPr/>
          <p:nvPr/>
        </p:nvGrpSpPr>
        <p:grpSpPr>
          <a:xfrm>
            <a:off x="685800" y="3962400"/>
            <a:ext cx="2101850" cy="2751138"/>
            <a:chOff x="852488" y="4076700"/>
            <a:chExt cx="2101850" cy="2751138"/>
          </a:xfrm>
        </p:grpSpPr>
        <p:pic>
          <p:nvPicPr>
            <p:cNvPr id="1574926" name="Picture 14" descr="blackpine_dNBR"/>
            <p:cNvPicPr preferRelativeResize="0">
              <a:picLocks noChangeAspect="1" noChangeArrowheads="1"/>
            </p:cNvPicPr>
            <p:nvPr/>
          </p:nvPicPr>
          <p:blipFill>
            <a:blip r:embed="rId5" cstate="print"/>
            <a:srcRect/>
            <a:stretch>
              <a:fillRect/>
            </a:stretch>
          </p:blipFill>
          <p:spPr bwMode="auto">
            <a:xfrm>
              <a:off x="852488" y="4079875"/>
              <a:ext cx="2101850" cy="2747963"/>
            </a:xfrm>
            <a:prstGeom prst="rect">
              <a:avLst/>
            </a:prstGeom>
            <a:noFill/>
          </p:spPr>
        </p:pic>
        <p:sp>
          <p:nvSpPr>
            <p:cNvPr id="1574927" name="Text Box 15"/>
            <p:cNvSpPr txBox="1">
              <a:spLocks noChangeAspect="1" noChangeArrowheads="1"/>
            </p:cNvSpPr>
            <p:nvPr/>
          </p:nvSpPr>
          <p:spPr bwMode="auto">
            <a:xfrm>
              <a:off x="860425" y="4076700"/>
              <a:ext cx="1997663" cy="307777"/>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400" b="0" dirty="0" err="1">
                  <a:solidFill>
                    <a:schemeClr val="bg1"/>
                  </a:solidFill>
                  <a:effectLst>
                    <a:outerShdw blurRad="38100" dist="38100" dir="2700000" algn="tl">
                      <a:srgbClr val="000000"/>
                    </a:outerShdw>
                  </a:effectLst>
                  <a:latin typeface="+mj-lt"/>
                  <a:cs typeface="Calibri" panose="020F0502020204030204" pitchFamily="34" charset="0"/>
                </a:rPr>
                <a:t>dNBR</a:t>
              </a:r>
              <a:r>
                <a:rPr lang="en-US" sz="1400" b="0" dirty="0">
                  <a:solidFill>
                    <a:schemeClr val="bg1"/>
                  </a:solidFill>
                  <a:effectLst>
                    <a:outerShdw blurRad="38100" dist="38100" dir="2700000" algn="tl">
                      <a:srgbClr val="000000"/>
                    </a:outerShdw>
                  </a:effectLst>
                  <a:latin typeface="+mj-lt"/>
                  <a:cs typeface="Calibri" panose="020F0502020204030204" pitchFamily="34" charset="0"/>
                </a:rPr>
                <a:t> or </a:t>
              </a:r>
              <a:r>
                <a:rPr lang="en-US" sz="1400" b="0" dirty="0" err="1">
                  <a:solidFill>
                    <a:schemeClr val="bg1"/>
                  </a:solidFill>
                  <a:effectLst>
                    <a:outerShdw blurRad="38100" dist="38100" dir="2700000" algn="tl">
                      <a:srgbClr val="000000"/>
                    </a:outerShdw>
                  </a:effectLst>
                  <a:latin typeface="+mj-lt"/>
                  <a:cs typeface="Calibri" panose="020F0502020204030204" pitchFamily="34" charset="0"/>
                </a:rPr>
                <a:t>dNDVI</a:t>
              </a:r>
              <a:r>
                <a:rPr lang="en-US" sz="1400" b="0" dirty="0">
                  <a:solidFill>
                    <a:schemeClr val="bg1"/>
                  </a:solidFill>
                  <a:effectLst>
                    <a:outerShdw blurRad="38100" dist="38100" dir="2700000" algn="tl">
                      <a:srgbClr val="000000"/>
                    </a:outerShdw>
                  </a:effectLst>
                  <a:latin typeface="+mj-lt"/>
                  <a:cs typeface="Calibri" panose="020F0502020204030204" pitchFamily="34" charset="0"/>
                </a:rPr>
                <a:t> Image</a:t>
              </a:r>
            </a:p>
          </p:txBody>
        </p:sp>
      </p:grpSp>
      <p:grpSp>
        <p:nvGrpSpPr>
          <p:cNvPr id="5" name="Group 19"/>
          <p:cNvGrpSpPr/>
          <p:nvPr/>
        </p:nvGrpSpPr>
        <p:grpSpPr>
          <a:xfrm>
            <a:off x="3048000" y="3962400"/>
            <a:ext cx="2101850" cy="2747963"/>
            <a:chOff x="3009900" y="4079875"/>
            <a:chExt cx="2101850" cy="2747963"/>
          </a:xfrm>
        </p:grpSpPr>
        <p:pic>
          <p:nvPicPr>
            <p:cNvPr id="1574929" name="Picture 17" descr="blackpine_BARC"/>
            <p:cNvPicPr preferRelativeResize="0">
              <a:picLocks noChangeAspect="1" noChangeArrowheads="1"/>
            </p:cNvPicPr>
            <p:nvPr/>
          </p:nvPicPr>
          <p:blipFill>
            <a:blip r:embed="rId6" cstate="print"/>
            <a:srcRect/>
            <a:stretch>
              <a:fillRect/>
            </a:stretch>
          </p:blipFill>
          <p:spPr bwMode="auto">
            <a:xfrm>
              <a:off x="3009900" y="4079875"/>
              <a:ext cx="2101850" cy="2747963"/>
            </a:xfrm>
            <a:prstGeom prst="rect">
              <a:avLst/>
            </a:prstGeom>
            <a:noFill/>
          </p:spPr>
        </p:pic>
        <p:sp>
          <p:nvSpPr>
            <p:cNvPr id="1574930" name="Text Box 18"/>
            <p:cNvSpPr txBox="1">
              <a:spLocks noChangeAspect="1" noChangeArrowheads="1"/>
            </p:cNvSpPr>
            <p:nvPr/>
          </p:nvSpPr>
          <p:spPr bwMode="auto">
            <a:xfrm>
              <a:off x="3024188" y="4081463"/>
              <a:ext cx="1231427" cy="307777"/>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400" b="0" dirty="0">
                  <a:solidFill>
                    <a:schemeClr val="bg1"/>
                  </a:solidFill>
                  <a:effectLst>
                    <a:outerShdw blurRad="38100" dist="38100" dir="2700000" algn="tl">
                      <a:srgbClr val="000000"/>
                    </a:outerShdw>
                  </a:effectLst>
                  <a:latin typeface="+mj-lt"/>
                </a:rPr>
                <a:t>BARC Image</a:t>
              </a:r>
            </a:p>
          </p:txBody>
        </p:sp>
      </p:grpSp>
      <p:grpSp>
        <p:nvGrpSpPr>
          <p:cNvPr id="6" name="Group 21"/>
          <p:cNvGrpSpPr/>
          <p:nvPr/>
        </p:nvGrpSpPr>
        <p:grpSpPr>
          <a:xfrm>
            <a:off x="5486400" y="1219200"/>
            <a:ext cx="3352800" cy="2362200"/>
            <a:chOff x="5562600" y="1447800"/>
            <a:chExt cx="3198812" cy="2149475"/>
          </a:xfrm>
        </p:grpSpPr>
        <p:pic>
          <p:nvPicPr>
            <p:cNvPr id="1574934" name="Picture 22" descr="2007_MalibuCanyon_BARC"/>
            <p:cNvPicPr>
              <a:picLocks noChangeAspect="1" noChangeArrowheads="1"/>
            </p:cNvPicPr>
            <p:nvPr/>
          </p:nvPicPr>
          <p:blipFill>
            <a:blip r:embed="rId7" cstate="print"/>
            <a:srcRect/>
            <a:stretch>
              <a:fillRect/>
            </a:stretch>
          </p:blipFill>
          <p:spPr bwMode="auto">
            <a:xfrm>
              <a:off x="5562600" y="1447800"/>
              <a:ext cx="3198812" cy="2149475"/>
            </a:xfrm>
            <a:prstGeom prst="rect">
              <a:avLst/>
            </a:prstGeom>
            <a:noFill/>
          </p:spPr>
        </p:pic>
        <p:sp>
          <p:nvSpPr>
            <p:cNvPr id="1574937" name="Text Box 25"/>
            <p:cNvSpPr txBox="1">
              <a:spLocks noChangeAspect="1" noChangeArrowheads="1"/>
            </p:cNvSpPr>
            <p:nvPr/>
          </p:nvSpPr>
          <p:spPr bwMode="auto">
            <a:xfrm>
              <a:off x="5613400" y="3205163"/>
              <a:ext cx="1669900" cy="308066"/>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600" b="0" dirty="0">
                  <a:solidFill>
                    <a:schemeClr val="bg1"/>
                  </a:solidFill>
                  <a:effectLst>
                    <a:outerShdw blurRad="38100" dist="38100" dir="2700000" algn="tl">
                      <a:srgbClr val="000000"/>
                    </a:outerShdw>
                  </a:effectLst>
                  <a:latin typeface="+mj-lt"/>
                </a:rPr>
                <a:t>3D Visualizations</a:t>
              </a:r>
            </a:p>
          </p:txBody>
        </p:sp>
      </p:grpSp>
      <p:grpSp>
        <p:nvGrpSpPr>
          <p:cNvPr id="7" name="Group 35"/>
          <p:cNvGrpSpPr>
            <a:grpSpLocks/>
          </p:cNvGrpSpPr>
          <p:nvPr/>
        </p:nvGrpSpPr>
        <p:grpSpPr bwMode="auto">
          <a:xfrm>
            <a:off x="5341938" y="3884614"/>
            <a:ext cx="3656012" cy="2667000"/>
            <a:chOff x="3365" y="2399"/>
            <a:chExt cx="2303" cy="1680"/>
          </a:xfrm>
        </p:grpSpPr>
        <p:pic>
          <p:nvPicPr>
            <p:cNvPr id="1574943" name="Picture 31"/>
            <p:cNvPicPr>
              <a:picLocks noChangeAspect="1" noChangeArrowheads="1"/>
            </p:cNvPicPr>
            <p:nvPr/>
          </p:nvPicPr>
          <p:blipFill>
            <a:blip r:embed="rId8" cstate="print"/>
            <a:srcRect/>
            <a:stretch>
              <a:fillRect/>
            </a:stretch>
          </p:blipFill>
          <p:spPr bwMode="auto">
            <a:xfrm>
              <a:off x="3365" y="2399"/>
              <a:ext cx="2303" cy="1680"/>
            </a:xfrm>
            <a:prstGeom prst="rect">
              <a:avLst/>
            </a:prstGeom>
            <a:noFill/>
            <a:ln w="9525">
              <a:noFill/>
              <a:miter lim="800000"/>
              <a:headEnd/>
              <a:tailEnd/>
            </a:ln>
            <a:effectLst/>
          </p:spPr>
        </p:pic>
        <p:sp>
          <p:nvSpPr>
            <p:cNvPr id="1574946" name="Text Box 34"/>
            <p:cNvSpPr txBox="1">
              <a:spLocks noChangeAspect="1" noChangeArrowheads="1"/>
            </p:cNvSpPr>
            <p:nvPr/>
          </p:nvSpPr>
          <p:spPr bwMode="auto">
            <a:xfrm>
              <a:off x="3370" y="3862"/>
              <a:ext cx="914" cy="213"/>
            </a:xfrm>
            <a:prstGeom prst="rect">
              <a:avLst/>
            </a:prstGeom>
            <a:solidFill>
              <a:schemeClr val="accent2"/>
            </a:solidFill>
            <a:ln w="9525">
              <a:solidFill>
                <a:schemeClr val="bg2"/>
              </a:solidFill>
              <a:miter lim="800000"/>
              <a:headEnd/>
              <a:tailEnd/>
            </a:ln>
            <a:effectLst/>
          </p:spPr>
          <p:txBody>
            <a:bodyPr wrap="none">
              <a:spAutoFit/>
            </a:bodyPr>
            <a:lstStyle/>
            <a:p>
              <a:pPr algn="l">
                <a:lnSpc>
                  <a:spcPct val="100000"/>
                </a:lnSpc>
                <a:spcBef>
                  <a:spcPct val="0"/>
                </a:spcBef>
                <a:buClrTx/>
                <a:buSzTx/>
                <a:buFontTx/>
                <a:buNone/>
              </a:pPr>
              <a:r>
                <a:rPr lang="en-US" sz="1600" b="0" dirty="0">
                  <a:solidFill>
                    <a:schemeClr val="bg1"/>
                  </a:solidFill>
                  <a:effectLst>
                    <a:outerShdw blurRad="38100" dist="38100" dir="2700000" algn="tl">
                      <a:srgbClr val="000000"/>
                    </a:outerShdw>
                  </a:effectLst>
                  <a:latin typeface="+mj-lt"/>
                </a:rPr>
                <a:t>Map Products</a:t>
              </a:r>
            </a:p>
          </p:txBody>
        </p:sp>
      </p:grpSp>
    </p:spTree>
    <p:extLst>
      <p:ext uri="{BB962C8B-B14F-4D97-AF65-F5344CB8AC3E}">
        <p14:creationId xmlns:p14="http://schemas.microsoft.com/office/powerpoint/2010/main" val="2877881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Southern Pine Beetle detection</a:t>
            </a:r>
          </a:p>
        </p:txBody>
      </p:sp>
      <p:pic>
        <p:nvPicPr>
          <p:cNvPr id="4" name="Picture 3"/>
          <p:cNvPicPr>
            <a:picLocks noChangeAspect="1"/>
          </p:cNvPicPr>
          <p:nvPr/>
        </p:nvPicPr>
        <p:blipFill>
          <a:blip r:embed="rId3"/>
          <a:stretch>
            <a:fillRect/>
          </a:stretch>
        </p:blipFill>
        <p:spPr>
          <a:xfrm>
            <a:off x="311701" y="2341788"/>
            <a:ext cx="2539109" cy="2525768"/>
          </a:xfrm>
          <a:prstGeom prst="rect">
            <a:avLst/>
          </a:prstGeom>
        </p:spPr>
      </p:pic>
      <p:pic>
        <p:nvPicPr>
          <p:cNvPr id="5" name="Picture 4"/>
          <p:cNvPicPr>
            <a:picLocks noChangeAspect="1"/>
          </p:cNvPicPr>
          <p:nvPr/>
        </p:nvPicPr>
        <p:blipFill rotWithShape="1">
          <a:blip r:embed="rId4"/>
          <a:srcRect r="9687"/>
          <a:stretch/>
        </p:blipFill>
        <p:spPr>
          <a:xfrm>
            <a:off x="3313636" y="2341788"/>
            <a:ext cx="2389115" cy="2525768"/>
          </a:xfrm>
          <a:prstGeom prst="rect">
            <a:avLst/>
          </a:prstGeom>
        </p:spPr>
      </p:pic>
      <p:sp>
        <p:nvSpPr>
          <p:cNvPr id="6" name="Rectangle 5"/>
          <p:cNvSpPr/>
          <p:nvPr/>
        </p:nvSpPr>
        <p:spPr>
          <a:xfrm>
            <a:off x="664660" y="5046935"/>
            <a:ext cx="1880643" cy="738664"/>
          </a:xfrm>
          <a:prstGeom prst="rect">
            <a:avLst/>
          </a:prstGeom>
        </p:spPr>
        <p:txBody>
          <a:bodyPr wrap="none">
            <a:spAutoFit/>
          </a:bodyPr>
          <a:lstStyle/>
          <a:p>
            <a:r>
              <a:rPr lang="en-US" sz="1050" u="sng" dirty="0">
                <a:latin typeface="+mj-lt"/>
                <a:cs typeface="Calibri" panose="020F0502020204030204" pitchFamily="34" charset="0"/>
              </a:rPr>
              <a:t>Band Combination</a:t>
            </a:r>
            <a:r>
              <a:rPr lang="en-US" sz="1050" dirty="0">
                <a:latin typeface="+mj-lt"/>
                <a:cs typeface="Calibri" panose="020F0502020204030204" pitchFamily="34" charset="0"/>
              </a:rPr>
              <a:t>: </a:t>
            </a:r>
          </a:p>
          <a:p>
            <a:r>
              <a:rPr lang="en-US" sz="1050" dirty="0">
                <a:latin typeface="+mj-lt"/>
                <a:cs typeface="Calibri" panose="020F0502020204030204" pitchFamily="34" charset="0"/>
              </a:rPr>
              <a:t>Band 5 (red) – Red</a:t>
            </a:r>
          </a:p>
          <a:p>
            <a:r>
              <a:rPr lang="en-US" sz="1050" dirty="0">
                <a:latin typeface="+mj-lt"/>
                <a:cs typeface="Calibri" panose="020F0502020204030204" pitchFamily="34" charset="0"/>
              </a:rPr>
              <a:t>Band 4 (yellow) – Green</a:t>
            </a:r>
          </a:p>
          <a:p>
            <a:r>
              <a:rPr lang="en-US" sz="1050" dirty="0">
                <a:latin typeface="+mj-lt"/>
                <a:cs typeface="Calibri" panose="020F0502020204030204" pitchFamily="34" charset="0"/>
              </a:rPr>
              <a:t>Band 1 (coastal blue) – Blue</a:t>
            </a:r>
          </a:p>
        </p:txBody>
      </p:sp>
      <p:sp>
        <p:nvSpPr>
          <p:cNvPr id="7" name="TextBox 6"/>
          <p:cNvSpPr txBox="1"/>
          <p:nvPr/>
        </p:nvSpPr>
        <p:spPr>
          <a:xfrm>
            <a:off x="415716" y="2083705"/>
            <a:ext cx="1725077" cy="276999"/>
          </a:xfrm>
          <a:prstGeom prst="rect">
            <a:avLst/>
          </a:prstGeom>
          <a:noFill/>
        </p:spPr>
        <p:txBody>
          <a:bodyPr wrap="square" rtlCol="0">
            <a:spAutoFit/>
          </a:bodyPr>
          <a:lstStyle/>
          <a:p>
            <a:pPr algn="ctr"/>
            <a:r>
              <a:rPr lang="en-US" sz="1200" dirty="0">
                <a:latin typeface="+mj-lt"/>
                <a:cs typeface="Calibri" panose="020F0502020204030204" pitchFamily="34" charset="0"/>
              </a:rPr>
              <a:t>ArcMap</a:t>
            </a:r>
          </a:p>
        </p:txBody>
      </p:sp>
      <p:sp>
        <p:nvSpPr>
          <p:cNvPr id="8" name="TextBox 7"/>
          <p:cNvSpPr txBox="1"/>
          <p:nvPr/>
        </p:nvSpPr>
        <p:spPr>
          <a:xfrm>
            <a:off x="3340912" y="1874370"/>
            <a:ext cx="2361839" cy="461665"/>
          </a:xfrm>
          <a:prstGeom prst="rect">
            <a:avLst/>
          </a:prstGeom>
          <a:noFill/>
        </p:spPr>
        <p:txBody>
          <a:bodyPr wrap="square" rtlCol="0">
            <a:spAutoFit/>
          </a:bodyPr>
          <a:lstStyle/>
          <a:p>
            <a:pPr algn="ctr"/>
            <a:r>
              <a:rPr lang="en-US" sz="1200" dirty="0" err="1">
                <a:latin typeface="+mj-lt"/>
                <a:cs typeface="Calibri" panose="020F0502020204030204" pitchFamily="34" charset="0"/>
              </a:rPr>
              <a:t>eCognition</a:t>
            </a:r>
            <a:r>
              <a:rPr lang="en-US" sz="1200" dirty="0">
                <a:latin typeface="+mj-lt"/>
                <a:cs typeface="Calibri" panose="020F0502020204030204" pitchFamily="34" charset="0"/>
              </a:rPr>
              <a:t> – Segmentation and Classification</a:t>
            </a:r>
          </a:p>
        </p:txBody>
      </p:sp>
      <p:pic>
        <p:nvPicPr>
          <p:cNvPr id="9" name="Picture 8"/>
          <p:cNvPicPr>
            <a:picLocks noChangeAspect="1"/>
          </p:cNvPicPr>
          <p:nvPr/>
        </p:nvPicPr>
        <p:blipFill>
          <a:blip r:embed="rId5"/>
          <a:stretch>
            <a:fillRect/>
          </a:stretch>
        </p:blipFill>
        <p:spPr>
          <a:xfrm>
            <a:off x="6165576" y="2337619"/>
            <a:ext cx="2569654" cy="2529938"/>
          </a:xfrm>
          <a:prstGeom prst="rect">
            <a:avLst/>
          </a:prstGeom>
        </p:spPr>
      </p:pic>
      <p:sp>
        <p:nvSpPr>
          <p:cNvPr id="10" name="TextBox 9"/>
          <p:cNvSpPr txBox="1"/>
          <p:nvPr/>
        </p:nvSpPr>
        <p:spPr>
          <a:xfrm>
            <a:off x="6134200" y="2083704"/>
            <a:ext cx="2480353" cy="276999"/>
          </a:xfrm>
          <a:prstGeom prst="rect">
            <a:avLst/>
          </a:prstGeom>
          <a:noFill/>
        </p:spPr>
        <p:txBody>
          <a:bodyPr wrap="square" rtlCol="0">
            <a:spAutoFit/>
          </a:bodyPr>
          <a:lstStyle/>
          <a:p>
            <a:pPr algn="ctr"/>
            <a:r>
              <a:rPr lang="en-US" sz="1200" dirty="0">
                <a:latin typeface="+mj-lt"/>
                <a:cs typeface="Calibri" panose="020F0502020204030204" pitchFamily="34" charset="0"/>
              </a:rPr>
              <a:t>SPB Polygons</a:t>
            </a:r>
          </a:p>
        </p:txBody>
      </p:sp>
      <p:sp>
        <p:nvSpPr>
          <p:cNvPr id="11" name="Right Arrow 10"/>
          <p:cNvSpPr/>
          <p:nvPr/>
        </p:nvSpPr>
        <p:spPr>
          <a:xfrm>
            <a:off x="2935634" y="3456856"/>
            <a:ext cx="304510" cy="291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mj-lt"/>
            </a:endParaRPr>
          </a:p>
        </p:txBody>
      </p:sp>
      <p:sp>
        <p:nvSpPr>
          <p:cNvPr id="12" name="Right Arrow 11"/>
          <p:cNvSpPr/>
          <p:nvPr/>
        </p:nvSpPr>
        <p:spPr>
          <a:xfrm>
            <a:off x="5781909" y="3456856"/>
            <a:ext cx="304510" cy="291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mj-lt"/>
            </a:endParaRPr>
          </a:p>
        </p:txBody>
      </p:sp>
    </p:spTree>
    <p:extLst>
      <p:ext uri="{BB962C8B-B14F-4D97-AF65-F5344CB8AC3E}">
        <p14:creationId xmlns:p14="http://schemas.microsoft.com/office/powerpoint/2010/main" val="3589472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1CB71B-69D4-4F3C-BEFF-C0D0EA5071E2}"/>
              </a:ext>
            </a:extLst>
          </p:cNvPr>
          <p:cNvSpPr/>
          <p:nvPr/>
        </p:nvSpPr>
        <p:spPr>
          <a:xfrm>
            <a:off x="0" y="857250"/>
            <a:ext cx="6012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6AFE880A-2C1E-4D06-B90A-04FCEFA765F4}"/>
              </a:ext>
            </a:extLst>
          </p:cNvPr>
          <p:cNvSpPr>
            <a:spLocks noGrp="1"/>
          </p:cNvSpPr>
          <p:nvPr>
            <p:ph idx="1"/>
          </p:nvPr>
        </p:nvSpPr>
        <p:spPr>
          <a:xfrm>
            <a:off x="993732" y="1716066"/>
            <a:ext cx="1871597" cy="447023"/>
          </a:xfrm>
        </p:spPr>
        <p:txBody>
          <a:bodyPr>
            <a:normAutofit fontScale="85000" lnSpcReduction="20000"/>
          </a:bodyPr>
          <a:lstStyle/>
          <a:p>
            <a:pPr marL="0" indent="0">
              <a:buNone/>
            </a:pPr>
            <a:r>
              <a:rPr lang="en-US" b="1" dirty="0">
                <a:solidFill>
                  <a:schemeClr val="bg1"/>
                </a:solidFill>
              </a:rPr>
              <a:t>NAIP 2017</a:t>
            </a:r>
          </a:p>
        </p:txBody>
      </p:sp>
      <p:pic>
        <p:nvPicPr>
          <p:cNvPr id="7" name="Picture 6">
            <a:extLst>
              <a:ext uri="{FF2B5EF4-FFF2-40B4-BE49-F238E27FC236}">
                <a16:creationId xmlns:a16="http://schemas.microsoft.com/office/drawing/2014/main" id="{32F18A85-8EE1-4633-8351-394E55FE13AE}"/>
              </a:ext>
            </a:extLst>
          </p:cNvPr>
          <p:cNvPicPr>
            <a:picLocks noChangeAspect="1"/>
          </p:cNvPicPr>
          <p:nvPr/>
        </p:nvPicPr>
        <p:blipFill>
          <a:blip r:embed="rId2"/>
          <a:stretch>
            <a:fillRect/>
          </a:stretch>
        </p:blipFill>
        <p:spPr>
          <a:xfrm>
            <a:off x="1352550" y="1143000"/>
            <a:ext cx="6438900" cy="5256701"/>
          </a:xfrm>
          <a:prstGeom prst="rect">
            <a:avLst/>
          </a:prstGeom>
        </p:spPr>
      </p:pic>
      <p:sp>
        <p:nvSpPr>
          <p:cNvPr id="9" name="Title 1">
            <a:extLst>
              <a:ext uri="{FF2B5EF4-FFF2-40B4-BE49-F238E27FC236}">
                <a16:creationId xmlns:a16="http://schemas.microsoft.com/office/drawing/2014/main" id="{0C5FA6B8-5BF0-401E-9F6A-C008A3CFA76A}"/>
              </a:ext>
            </a:extLst>
          </p:cNvPr>
          <p:cNvSpPr>
            <a:spLocks noGrp="1"/>
          </p:cNvSpPr>
          <p:nvPr>
            <p:ph type="title"/>
          </p:nvPr>
        </p:nvSpPr>
        <p:spPr>
          <a:xfrm>
            <a:off x="495300" y="283989"/>
            <a:ext cx="8153400" cy="742950"/>
          </a:xfrm>
        </p:spPr>
        <p:txBody>
          <a:bodyPr>
            <a:noAutofit/>
          </a:bodyPr>
          <a:lstStyle/>
          <a:p>
            <a:r>
              <a:rPr lang="en-US" sz="3200" dirty="0"/>
              <a:t>Missoula, MT – </a:t>
            </a:r>
            <a:r>
              <a:rPr lang="en-US" sz="3200" dirty="0" err="1"/>
              <a:t>Pattee</a:t>
            </a:r>
            <a:r>
              <a:rPr lang="en-US" sz="3200" dirty="0"/>
              <a:t> Canyon</a:t>
            </a:r>
            <a:br>
              <a:rPr lang="en-US" sz="3200" dirty="0"/>
            </a:br>
            <a:r>
              <a:rPr lang="en-US" sz="3200" dirty="0"/>
              <a:t>Douglas Fir Tussock Moth</a:t>
            </a:r>
          </a:p>
        </p:txBody>
      </p:sp>
    </p:spTree>
    <p:extLst>
      <p:ext uri="{BB962C8B-B14F-4D97-AF65-F5344CB8AC3E}">
        <p14:creationId xmlns:p14="http://schemas.microsoft.com/office/powerpoint/2010/main" val="2907664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018A3-4CFA-4361-8F98-AD3842B8F5A5}"/>
              </a:ext>
            </a:extLst>
          </p:cNvPr>
          <p:cNvPicPr>
            <a:picLocks noChangeAspect="1"/>
          </p:cNvPicPr>
          <p:nvPr/>
        </p:nvPicPr>
        <p:blipFill>
          <a:blip r:embed="rId2"/>
          <a:stretch>
            <a:fillRect/>
          </a:stretch>
        </p:blipFill>
        <p:spPr>
          <a:xfrm>
            <a:off x="0" y="1143000"/>
            <a:ext cx="9216511" cy="5181600"/>
          </a:xfrm>
          <a:prstGeom prst="rect">
            <a:avLst/>
          </a:prstGeom>
        </p:spPr>
      </p:pic>
      <p:sp>
        <p:nvSpPr>
          <p:cNvPr id="3" name="Content Placeholder 2">
            <a:extLst>
              <a:ext uri="{FF2B5EF4-FFF2-40B4-BE49-F238E27FC236}">
                <a16:creationId xmlns:a16="http://schemas.microsoft.com/office/drawing/2014/main" id="{6AFE880A-2C1E-4D06-B90A-04FCEFA765F4}"/>
              </a:ext>
            </a:extLst>
          </p:cNvPr>
          <p:cNvSpPr>
            <a:spLocks noGrp="1"/>
          </p:cNvSpPr>
          <p:nvPr>
            <p:ph idx="1"/>
          </p:nvPr>
        </p:nvSpPr>
        <p:spPr>
          <a:xfrm>
            <a:off x="96795" y="1219218"/>
            <a:ext cx="2270170" cy="560534"/>
          </a:xfrm>
        </p:spPr>
        <p:txBody>
          <a:bodyPr>
            <a:normAutofit lnSpcReduction="10000"/>
          </a:bodyPr>
          <a:lstStyle/>
          <a:p>
            <a:pPr marL="0" indent="0">
              <a:buNone/>
            </a:pPr>
            <a:r>
              <a:rPr lang="en-US" b="1" dirty="0">
                <a:solidFill>
                  <a:schemeClr val="bg1"/>
                </a:solidFill>
              </a:rPr>
              <a:t>NAIP 2017</a:t>
            </a:r>
          </a:p>
        </p:txBody>
      </p:sp>
      <p:sp>
        <p:nvSpPr>
          <p:cNvPr id="7" name="Title 1">
            <a:extLst>
              <a:ext uri="{FF2B5EF4-FFF2-40B4-BE49-F238E27FC236}">
                <a16:creationId xmlns:a16="http://schemas.microsoft.com/office/drawing/2014/main" id="{698399DB-FA8B-4AA9-8884-D953363B95D8}"/>
              </a:ext>
            </a:extLst>
          </p:cNvPr>
          <p:cNvSpPr txBox="1">
            <a:spLocks/>
          </p:cNvSpPr>
          <p:nvPr/>
        </p:nvSpPr>
        <p:spPr>
          <a:xfrm>
            <a:off x="495300" y="283989"/>
            <a:ext cx="81534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sz="3200" dirty="0"/>
              <a:t>Missoula, MT – </a:t>
            </a:r>
            <a:r>
              <a:rPr lang="en-US" sz="3200" dirty="0" err="1"/>
              <a:t>Pattee</a:t>
            </a:r>
            <a:r>
              <a:rPr lang="en-US" sz="3200" dirty="0"/>
              <a:t> Canyon</a:t>
            </a:r>
            <a:br>
              <a:rPr lang="en-US" sz="3200" dirty="0"/>
            </a:br>
            <a:r>
              <a:rPr lang="en-US" sz="3200" dirty="0"/>
              <a:t>Douglas Fir Tussock Moth</a:t>
            </a:r>
          </a:p>
        </p:txBody>
      </p:sp>
    </p:spTree>
    <p:extLst>
      <p:ext uri="{BB962C8B-B14F-4D97-AF65-F5344CB8AC3E}">
        <p14:creationId xmlns:p14="http://schemas.microsoft.com/office/powerpoint/2010/main" val="2923012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068F13-AE5B-46F3-9609-D107693EE210}"/>
              </a:ext>
            </a:extLst>
          </p:cNvPr>
          <p:cNvPicPr>
            <a:picLocks noChangeAspect="1"/>
          </p:cNvPicPr>
          <p:nvPr/>
        </p:nvPicPr>
        <p:blipFill>
          <a:blip r:embed="rId2"/>
          <a:stretch>
            <a:fillRect/>
          </a:stretch>
        </p:blipFill>
        <p:spPr>
          <a:xfrm>
            <a:off x="0" y="1219200"/>
            <a:ext cx="9144000" cy="5277061"/>
          </a:xfrm>
          <a:prstGeom prst="rect">
            <a:avLst/>
          </a:prstGeom>
        </p:spPr>
      </p:pic>
      <p:sp>
        <p:nvSpPr>
          <p:cNvPr id="8" name="Rectangle 7">
            <a:extLst>
              <a:ext uri="{FF2B5EF4-FFF2-40B4-BE49-F238E27FC236}">
                <a16:creationId xmlns:a16="http://schemas.microsoft.com/office/drawing/2014/main" id="{BCC8E4DD-44EC-4A5E-9131-E37E74F0D116}"/>
              </a:ext>
            </a:extLst>
          </p:cNvPr>
          <p:cNvSpPr/>
          <p:nvPr/>
        </p:nvSpPr>
        <p:spPr>
          <a:xfrm>
            <a:off x="-1" y="1219198"/>
            <a:ext cx="5814441" cy="854080"/>
          </a:xfrm>
          <a:prstGeom prst="rect">
            <a:avLst/>
          </a:prstGeom>
        </p:spPr>
        <p:txBody>
          <a:bodyPr wrap="square">
            <a:spAutoFit/>
          </a:bodyPr>
          <a:lstStyle/>
          <a:p>
            <a:r>
              <a:rPr lang="en-US" sz="1650" b="1" dirty="0">
                <a:solidFill>
                  <a:schemeClr val="bg1"/>
                </a:solidFill>
              </a:rPr>
              <a:t>Pre-event Sentinel-2 Imagery</a:t>
            </a:r>
          </a:p>
          <a:p>
            <a:r>
              <a:rPr lang="en-US" sz="1650" b="1" dirty="0">
                <a:solidFill>
                  <a:schemeClr val="bg1"/>
                </a:solidFill>
              </a:rPr>
              <a:t>False color composite</a:t>
            </a:r>
          </a:p>
          <a:p>
            <a:r>
              <a:rPr lang="en-US" sz="1650" b="1" dirty="0">
                <a:solidFill>
                  <a:schemeClr val="bg1"/>
                </a:solidFill>
              </a:rPr>
              <a:t>2019-08-27</a:t>
            </a:r>
          </a:p>
        </p:txBody>
      </p:sp>
      <p:sp>
        <p:nvSpPr>
          <p:cNvPr id="6" name="Title 1">
            <a:extLst>
              <a:ext uri="{FF2B5EF4-FFF2-40B4-BE49-F238E27FC236}">
                <a16:creationId xmlns:a16="http://schemas.microsoft.com/office/drawing/2014/main" id="{A5FF8F27-D1A8-4A0D-B210-A73C61D0AA0C}"/>
              </a:ext>
            </a:extLst>
          </p:cNvPr>
          <p:cNvSpPr txBox="1">
            <a:spLocks/>
          </p:cNvSpPr>
          <p:nvPr/>
        </p:nvSpPr>
        <p:spPr>
          <a:xfrm>
            <a:off x="495300" y="283989"/>
            <a:ext cx="81534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sz="3200" dirty="0"/>
              <a:t>Missoula, MT – </a:t>
            </a:r>
            <a:r>
              <a:rPr lang="en-US" sz="3200" dirty="0" err="1"/>
              <a:t>Pattee</a:t>
            </a:r>
            <a:r>
              <a:rPr lang="en-US" sz="3200" dirty="0"/>
              <a:t> Canyon</a:t>
            </a:r>
            <a:br>
              <a:rPr lang="en-US" sz="3200" dirty="0"/>
            </a:br>
            <a:r>
              <a:rPr lang="en-US" sz="3200" dirty="0"/>
              <a:t>Douglas Fir Tussock Moth</a:t>
            </a:r>
          </a:p>
        </p:txBody>
      </p:sp>
    </p:spTree>
    <p:extLst>
      <p:ext uri="{BB962C8B-B14F-4D97-AF65-F5344CB8AC3E}">
        <p14:creationId xmlns:p14="http://schemas.microsoft.com/office/powerpoint/2010/main" val="531163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0E2775-5176-441C-9D9B-05E7DCAF3536}"/>
              </a:ext>
            </a:extLst>
          </p:cNvPr>
          <p:cNvSpPr/>
          <p:nvPr/>
        </p:nvSpPr>
        <p:spPr>
          <a:xfrm>
            <a:off x="0" y="857250"/>
            <a:ext cx="6012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8FD98DE5-618E-44B0-B3DE-99897D787358}"/>
              </a:ext>
            </a:extLst>
          </p:cNvPr>
          <p:cNvPicPr>
            <a:picLocks noChangeAspect="1"/>
          </p:cNvPicPr>
          <p:nvPr/>
        </p:nvPicPr>
        <p:blipFill>
          <a:blip r:embed="rId2"/>
          <a:stretch>
            <a:fillRect/>
          </a:stretch>
        </p:blipFill>
        <p:spPr>
          <a:xfrm>
            <a:off x="0" y="1143000"/>
            <a:ext cx="9144000" cy="5293894"/>
          </a:xfrm>
          <a:prstGeom prst="rect">
            <a:avLst/>
          </a:prstGeom>
        </p:spPr>
      </p:pic>
      <p:sp>
        <p:nvSpPr>
          <p:cNvPr id="7" name="Rectangle 6">
            <a:extLst>
              <a:ext uri="{FF2B5EF4-FFF2-40B4-BE49-F238E27FC236}">
                <a16:creationId xmlns:a16="http://schemas.microsoft.com/office/drawing/2014/main" id="{A5203C1D-6CEA-45BA-B979-B862CE2EA1E9}"/>
              </a:ext>
            </a:extLst>
          </p:cNvPr>
          <p:cNvSpPr/>
          <p:nvPr/>
        </p:nvSpPr>
        <p:spPr>
          <a:xfrm>
            <a:off x="-1" y="1143000"/>
            <a:ext cx="5832987" cy="854080"/>
          </a:xfrm>
          <a:prstGeom prst="rect">
            <a:avLst/>
          </a:prstGeom>
        </p:spPr>
        <p:txBody>
          <a:bodyPr wrap="square">
            <a:spAutoFit/>
          </a:bodyPr>
          <a:lstStyle/>
          <a:p>
            <a:r>
              <a:rPr lang="en-US" sz="1650" b="1" dirty="0">
                <a:solidFill>
                  <a:schemeClr val="bg1"/>
                </a:solidFill>
              </a:rPr>
              <a:t>Post-event Sentinel-2 Imagery</a:t>
            </a:r>
          </a:p>
          <a:p>
            <a:r>
              <a:rPr lang="en-US" sz="1650" b="1" dirty="0">
                <a:solidFill>
                  <a:schemeClr val="bg1"/>
                </a:solidFill>
              </a:rPr>
              <a:t>False color composite</a:t>
            </a:r>
          </a:p>
          <a:p>
            <a:r>
              <a:rPr lang="en-US" sz="1650" b="1" dirty="0">
                <a:solidFill>
                  <a:schemeClr val="bg1"/>
                </a:solidFill>
              </a:rPr>
              <a:t>2020-08-21</a:t>
            </a:r>
          </a:p>
        </p:txBody>
      </p:sp>
      <p:sp>
        <p:nvSpPr>
          <p:cNvPr id="8" name="Title 1">
            <a:extLst>
              <a:ext uri="{FF2B5EF4-FFF2-40B4-BE49-F238E27FC236}">
                <a16:creationId xmlns:a16="http://schemas.microsoft.com/office/drawing/2014/main" id="{3D8EB3E6-E57C-41B7-AB69-A0EE5CC5B803}"/>
              </a:ext>
            </a:extLst>
          </p:cNvPr>
          <p:cNvSpPr txBox="1">
            <a:spLocks/>
          </p:cNvSpPr>
          <p:nvPr/>
        </p:nvSpPr>
        <p:spPr>
          <a:xfrm>
            <a:off x="495300" y="283989"/>
            <a:ext cx="81534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sz="3200" dirty="0"/>
              <a:t>Missoula, MT – </a:t>
            </a:r>
            <a:r>
              <a:rPr lang="en-US" sz="3200" dirty="0" err="1"/>
              <a:t>Pattee</a:t>
            </a:r>
            <a:r>
              <a:rPr lang="en-US" sz="3200" dirty="0"/>
              <a:t> Canyon</a:t>
            </a:r>
            <a:br>
              <a:rPr lang="en-US" sz="3200" dirty="0"/>
            </a:br>
            <a:r>
              <a:rPr lang="en-US" sz="3200" dirty="0"/>
              <a:t>Douglas Fir Tussock Moth</a:t>
            </a:r>
          </a:p>
        </p:txBody>
      </p:sp>
    </p:spTree>
    <p:extLst>
      <p:ext uri="{BB962C8B-B14F-4D97-AF65-F5344CB8AC3E}">
        <p14:creationId xmlns:p14="http://schemas.microsoft.com/office/powerpoint/2010/main" val="3031814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045DF1-3237-42E0-AAC8-BFEFD1B1FE60}"/>
              </a:ext>
            </a:extLst>
          </p:cNvPr>
          <p:cNvSpPr/>
          <p:nvPr/>
        </p:nvSpPr>
        <p:spPr>
          <a:xfrm>
            <a:off x="0" y="857250"/>
            <a:ext cx="6012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F75E5002-CA63-427C-8D28-2DC3C2F3C311}"/>
              </a:ext>
            </a:extLst>
          </p:cNvPr>
          <p:cNvPicPr>
            <a:picLocks noChangeAspect="1"/>
          </p:cNvPicPr>
          <p:nvPr/>
        </p:nvPicPr>
        <p:blipFill>
          <a:blip r:embed="rId2"/>
          <a:stretch>
            <a:fillRect/>
          </a:stretch>
        </p:blipFill>
        <p:spPr>
          <a:xfrm>
            <a:off x="0" y="1219200"/>
            <a:ext cx="9144000" cy="5220998"/>
          </a:xfrm>
          <a:prstGeom prst="rect">
            <a:avLst/>
          </a:prstGeom>
        </p:spPr>
      </p:pic>
      <p:sp>
        <p:nvSpPr>
          <p:cNvPr id="3" name="Content Placeholder 2">
            <a:extLst>
              <a:ext uri="{FF2B5EF4-FFF2-40B4-BE49-F238E27FC236}">
                <a16:creationId xmlns:a16="http://schemas.microsoft.com/office/drawing/2014/main" id="{6AFE880A-2C1E-4D06-B90A-04FCEFA765F4}"/>
              </a:ext>
            </a:extLst>
          </p:cNvPr>
          <p:cNvSpPr>
            <a:spLocks noGrp="1"/>
          </p:cNvSpPr>
          <p:nvPr>
            <p:ph idx="1"/>
          </p:nvPr>
        </p:nvSpPr>
        <p:spPr>
          <a:xfrm>
            <a:off x="0" y="1219200"/>
            <a:ext cx="4198158" cy="1204548"/>
          </a:xfrm>
        </p:spPr>
        <p:txBody>
          <a:bodyPr>
            <a:normAutofit/>
          </a:bodyPr>
          <a:lstStyle/>
          <a:p>
            <a:pPr marL="0" indent="0">
              <a:buNone/>
            </a:pPr>
            <a:r>
              <a:rPr lang="en-US" sz="1650" b="1" dirty="0">
                <a:solidFill>
                  <a:schemeClr val="bg1"/>
                </a:solidFill>
              </a:rPr>
              <a:t>Post-event Sentinel-2 Imagery</a:t>
            </a:r>
          </a:p>
          <a:p>
            <a:pPr marL="0" indent="0">
              <a:buNone/>
            </a:pPr>
            <a:r>
              <a:rPr lang="en-US" sz="1650" b="1" dirty="0">
                <a:solidFill>
                  <a:schemeClr val="bg1"/>
                </a:solidFill>
              </a:rPr>
              <a:t>False color + change product</a:t>
            </a:r>
          </a:p>
          <a:p>
            <a:pPr marL="0" indent="0">
              <a:buNone/>
            </a:pPr>
            <a:r>
              <a:rPr lang="en-US" sz="1650" b="1" dirty="0">
                <a:solidFill>
                  <a:schemeClr val="bg1"/>
                </a:solidFill>
              </a:rPr>
              <a:t>2020-08-21</a:t>
            </a:r>
          </a:p>
        </p:txBody>
      </p:sp>
      <p:sp>
        <p:nvSpPr>
          <p:cNvPr id="8" name="Title 1">
            <a:extLst>
              <a:ext uri="{FF2B5EF4-FFF2-40B4-BE49-F238E27FC236}">
                <a16:creationId xmlns:a16="http://schemas.microsoft.com/office/drawing/2014/main" id="{977115FC-F224-4FCA-9F8B-24BDC4C53EA6}"/>
              </a:ext>
            </a:extLst>
          </p:cNvPr>
          <p:cNvSpPr txBox="1">
            <a:spLocks/>
          </p:cNvSpPr>
          <p:nvPr/>
        </p:nvSpPr>
        <p:spPr>
          <a:xfrm>
            <a:off x="495300" y="283989"/>
            <a:ext cx="81534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sz="3200" dirty="0"/>
              <a:t>Missoula, MT – </a:t>
            </a:r>
            <a:r>
              <a:rPr lang="en-US" sz="3200" dirty="0" err="1"/>
              <a:t>Pattee</a:t>
            </a:r>
            <a:r>
              <a:rPr lang="en-US" sz="3200" dirty="0"/>
              <a:t> Canyon</a:t>
            </a:r>
            <a:br>
              <a:rPr lang="en-US" sz="3200" dirty="0"/>
            </a:br>
            <a:r>
              <a:rPr lang="en-US" sz="3200" dirty="0"/>
              <a:t>Douglas Fir Tussock Moth</a:t>
            </a:r>
          </a:p>
        </p:txBody>
      </p:sp>
    </p:spTree>
    <p:extLst>
      <p:ext uri="{BB962C8B-B14F-4D97-AF65-F5344CB8AC3E}">
        <p14:creationId xmlns:p14="http://schemas.microsoft.com/office/powerpoint/2010/main" val="584357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F147-BD7C-4BFC-838D-DC52302AF0A5}"/>
              </a:ext>
            </a:extLst>
          </p:cNvPr>
          <p:cNvSpPr>
            <a:spLocks noGrp="1"/>
          </p:cNvSpPr>
          <p:nvPr>
            <p:ph type="title"/>
          </p:nvPr>
        </p:nvSpPr>
        <p:spPr/>
        <p:txBody>
          <a:bodyPr/>
          <a:lstStyle/>
          <a:p>
            <a:r>
              <a:rPr lang="en-US" dirty="0"/>
              <a:t>Ground validation</a:t>
            </a:r>
            <a:br>
              <a:rPr lang="en-US" dirty="0"/>
            </a:br>
            <a:r>
              <a:rPr lang="en-US" sz="1500" dirty="0"/>
              <a:t>Missoula, MT – Tussock Moth defoliation</a:t>
            </a:r>
          </a:p>
        </p:txBody>
      </p:sp>
      <p:sp>
        <p:nvSpPr>
          <p:cNvPr id="9" name="Rectangle 8">
            <a:extLst>
              <a:ext uri="{FF2B5EF4-FFF2-40B4-BE49-F238E27FC236}">
                <a16:creationId xmlns:a16="http://schemas.microsoft.com/office/drawing/2014/main" id="{469C9C25-C937-449F-BAF0-9FB910A6C4A2}"/>
              </a:ext>
            </a:extLst>
          </p:cNvPr>
          <p:cNvSpPr/>
          <p:nvPr/>
        </p:nvSpPr>
        <p:spPr>
          <a:xfrm>
            <a:off x="0" y="857250"/>
            <a:ext cx="6012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A mountain with a city in the background&#10;&#10;Description automatically generated">
            <a:extLst>
              <a:ext uri="{FF2B5EF4-FFF2-40B4-BE49-F238E27FC236}">
                <a16:creationId xmlns:a16="http://schemas.microsoft.com/office/drawing/2014/main" id="{C2778579-EAEE-4ECE-BFE0-E6444807C6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05"/>
          <a:stretch/>
        </p:blipFill>
        <p:spPr>
          <a:xfrm>
            <a:off x="0" y="2057401"/>
            <a:ext cx="4610100" cy="3208337"/>
          </a:xfrm>
          <a:prstGeom prst="rect">
            <a:avLst/>
          </a:prstGeom>
        </p:spPr>
      </p:pic>
      <p:pic>
        <p:nvPicPr>
          <p:cNvPr id="5" name="Picture 4">
            <a:extLst>
              <a:ext uri="{FF2B5EF4-FFF2-40B4-BE49-F238E27FC236}">
                <a16:creationId xmlns:a16="http://schemas.microsoft.com/office/drawing/2014/main" id="{22A61031-0D6A-4435-8BD1-DD39D1C5A1DE}"/>
              </a:ext>
            </a:extLst>
          </p:cNvPr>
          <p:cNvPicPr>
            <a:picLocks noChangeAspect="1"/>
          </p:cNvPicPr>
          <p:nvPr/>
        </p:nvPicPr>
        <p:blipFill rotWithShape="1">
          <a:blip r:embed="rId3"/>
          <a:srcRect r="13629"/>
          <a:stretch/>
        </p:blipFill>
        <p:spPr>
          <a:xfrm>
            <a:off x="4572000" y="2057401"/>
            <a:ext cx="4572000" cy="3208337"/>
          </a:xfrm>
          <a:prstGeom prst="rect">
            <a:avLst/>
          </a:prstGeom>
        </p:spPr>
      </p:pic>
      <p:sp>
        <p:nvSpPr>
          <p:cNvPr id="11" name="TextBox 10">
            <a:extLst>
              <a:ext uri="{FF2B5EF4-FFF2-40B4-BE49-F238E27FC236}">
                <a16:creationId xmlns:a16="http://schemas.microsoft.com/office/drawing/2014/main" id="{7D3C470D-DE4B-4B85-B7E1-565EEA6DD14A}"/>
              </a:ext>
            </a:extLst>
          </p:cNvPr>
          <p:cNvSpPr txBox="1"/>
          <p:nvPr/>
        </p:nvSpPr>
        <p:spPr>
          <a:xfrm>
            <a:off x="163657" y="2236643"/>
            <a:ext cx="2149948" cy="300082"/>
          </a:xfrm>
          <a:prstGeom prst="rect">
            <a:avLst/>
          </a:prstGeom>
          <a:solidFill>
            <a:schemeClr val="bg1"/>
          </a:solidFill>
          <a:ln>
            <a:solidFill>
              <a:schemeClr val="accent1"/>
            </a:solidFill>
          </a:ln>
        </p:spPr>
        <p:txBody>
          <a:bodyPr wrap="none" rtlCol="0">
            <a:spAutoFit/>
          </a:bodyPr>
          <a:lstStyle/>
          <a:p>
            <a:r>
              <a:rPr lang="en-US" sz="1350" b="1" dirty="0"/>
              <a:t>Aerial photos Aug. 2020</a:t>
            </a:r>
          </a:p>
        </p:txBody>
      </p:sp>
      <p:sp>
        <p:nvSpPr>
          <p:cNvPr id="14" name="TextBox 13">
            <a:extLst>
              <a:ext uri="{FF2B5EF4-FFF2-40B4-BE49-F238E27FC236}">
                <a16:creationId xmlns:a16="http://schemas.microsoft.com/office/drawing/2014/main" id="{E1CBFA9D-2585-4115-B221-8A2CD24AC73F}"/>
              </a:ext>
            </a:extLst>
          </p:cNvPr>
          <p:cNvSpPr txBox="1"/>
          <p:nvPr/>
        </p:nvSpPr>
        <p:spPr>
          <a:xfrm>
            <a:off x="4754251" y="2236643"/>
            <a:ext cx="3387530" cy="300082"/>
          </a:xfrm>
          <a:prstGeom prst="rect">
            <a:avLst/>
          </a:prstGeom>
          <a:solidFill>
            <a:schemeClr val="bg1"/>
          </a:solidFill>
          <a:ln>
            <a:solidFill>
              <a:schemeClr val="accent1"/>
            </a:solidFill>
          </a:ln>
        </p:spPr>
        <p:txBody>
          <a:bodyPr wrap="none" rtlCol="0">
            <a:spAutoFit/>
          </a:bodyPr>
          <a:lstStyle/>
          <a:p>
            <a:r>
              <a:rPr lang="en-US" sz="1350" b="1" dirty="0" err="1"/>
              <a:t>DeltaViewer</a:t>
            </a:r>
            <a:r>
              <a:rPr lang="en-US" sz="1350" b="1" dirty="0"/>
              <a:t> output Aug 2019-Aug 2020</a:t>
            </a:r>
          </a:p>
        </p:txBody>
      </p:sp>
    </p:spTree>
    <p:extLst>
      <p:ext uri="{BB962C8B-B14F-4D97-AF65-F5344CB8AC3E}">
        <p14:creationId xmlns:p14="http://schemas.microsoft.com/office/powerpoint/2010/main" val="249339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cs typeface="Calibri" panose="020F0502020204030204" pitchFamily="34" charset="0"/>
              </a:rPr>
              <a:t>Outline</a:t>
            </a:r>
          </a:p>
        </p:txBody>
      </p:sp>
      <p:sp>
        <p:nvSpPr>
          <p:cNvPr id="14338" name="Rectangle 3"/>
          <p:cNvSpPr>
            <a:spLocks noGrp="1" noChangeArrowheads="1"/>
          </p:cNvSpPr>
          <p:nvPr>
            <p:ph idx="1"/>
          </p:nvPr>
        </p:nvSpPr>
        <p:spPr/>
        <p:txBody>
          <a:bodyPr>
            <a:normAutofit fontScale="92500" lnSpcReduction="10000"/>
          </a:bodyPr>
          <a:lstStyle/>
          <a:p>
            <a:r>
              <a:rPr lang="en-US" sz="1800" dirty="0">
                <a:latin typeface="+mj-lt"/>
                <a:cs typeface="Calibri" panose="020F0502020204030204" pitchFamily="34" charset="0"/>
              </a:rPr>
              <a:t>Remote Sensing Basics  - Why, What, How</a:t>
            </a:r>
          </a:p>
          <a:p>
            <a:r>
              <a:rPr lang="en-US" sz="1800" dirty="0">
                <a:latin typeface="+mj-lt"/>
                <a:cs typeface="Calibri" panose="020F0502020204030204" pitchFamily="34" charset="0"/>
              </a:rPr>
              <a:t>Remote Sensing Data and Applications</a:t>
            </a:r>
          </a:p>
          <a:p>
            <a:pPr lvl="1"/>
            <a:r>
              <a:rPr lang="en-US" sz="1600" dirty="0">
                <a:latin typeface="+mj-lt"/>
                <a:cs typeface="Calibri" panose="020F0502020204030204" pitchFamily="34" charset="0"/>
              </a:rPr>
              <a:t>Satellite Imagery </a:t>
            </a:r>
          </a:p>
          <a:p>
            <a:pPr lvl="2"/>
            <a:r>
              <a:rPr lang="en-US" sz="1400" dirty="0">
                <a:latin typeface="+mj-lt"/>
                <a:cs typeface="Calibri" panose="020F0502020204030204" pitchFamily="34" charset="0"/>
              </a:rPr>
              <a:t>Sensor and Data characteristics</a:t>
            </a:r>
          </a:p>
          <a:p>
            <a:pPr lvl="2"/>
            <a:r>
              <a:rPr lang="en-US" sz="1400" dirty="0">
                <a:latin typeface="+mj-lt"/>
                <a:cs typeface="Calibri" panose="020F0502020204030204" pitchFamily="34" charset="0"/>
              </a:rPr>
              <a:t>Demo: Viewing multispectral satellite imagery</a:t>
            </a:r>
          </a:p>
          <a:p>
            <a:pPr lvl="2"/>
            <a:r>
              <a:rPr lang="en-US" sz="1400" dirty="0">
                <a:latin typeface="+mj-lt"/>
                <a:cs typeface="Calibri" panose="020F0502020204030204" pitchFamily="34" charset="0"/>
              </a:rPr>
              <a:t>Typical Applications</a:t>
            </a:r>
          </a:p>
          <a:p>
            <a:pPr lvl="2"/>
            <a:r>
              <a:rPr lang="en-US" sz="1400" dirty="0">
                <a:latin typeface="+mj-lt"/>
                <a:cs typeface="Calibri" panose="020F0502020204030204" pitchFamily="34" charset="0"/>
              </a:rPr>
              <a:t>Remote Sensing Products</a:t>
            </a:r>
            <a:endParaRPr lang="en-US" sz="2200" dirty="0">
              <a:latin typeface="+mj-lt"/>
              <a:cs typeface="Calibri" panose="020F0502020204030204" pitchFamily="34" charset="0"/>
            </a:endParaRPr>
          </a:p>
          <a:p>
            <a:pPr lvl="1"/>
            <a:r>
              <a:rPr lang="en-US" sz="1600" dirty="0">
                <a:latin typeface="+mj-lt"/>
                <a:cs typeface="Calibri" panose="020F0502020204030204" pitchFamily="34" charset="0"/>
              </a:rPr>
              <a:t>Aerial Photography</a:t>
            </a:r>
          </a:p>
          <a:p>
            <a:pPr lvl="2"/>
            <a:r>
              <a:rPr lang="en-US" sz="1400" dirty="0">
                <a:latin typeface="+mj-lt"/>
                <a:cs typeface="Calibri" panose="020F0502020204030204" pitchFamily="34" charset="0"/>
              </a:rPr>
              <a:t>Sensor and Data characteristics</a:t>
            </a:r>
          </a:p>
          <a:p>
            <a:pPr lvl="2"/>
            <a:r>
              <a:rPr lang="en-US" sz="1400" dirty="0">
                <a:latin typeface="+mj-lt"/>
                <a:cs typeface="Calibri" panose="020F0502020204030204" pitchFamily="34" charset="0"/>
              </a:rPr>
              <a:t>Typical Data Processing Workflows</a:t>
            </a:r>
          </a:p>
          <a:p>
            <a:pPr lvl="2"/>
            <a:r>
              <a:rPr lang="en-US" sz="1400" dirty="0">
                <a:latin typeface="+mj-lt"/>
                <a:cs typeface="Calibri" panose="020F0502020204030204" pitchFamily="34" charset="0"/>
              </a:rPr>
              <a:t>Remote Sensing Products</a:t>
            </a:r>
          </a:p>
          <a:p>
            <a:pPr lvl="1"/>
            <a:r>
              <a:rPr lang="en-US" sz="1600" dirty="0">
                <a:latin typeface="+mj-lt"/>
                <a:cs typeface="Calibri" panose="020F0502020204030204" pitchFamily="34" charset="0"/>
              </a:rPr>
              <a:t>Airborne Lidar</a:t>
            </a:r>
          </a:p>
          <a:p>
            <a:pPr lvl="2"/>
            <a:r>
              <a:rPr lang="en-US" sz="1400" dirty="0">
                <a:latin typeface="+mj-lt"/>
                <a:cs typeface="Calibri" panose="020F0502020204030204" pitchFamily="34" charset="0"/>
              </a:rPr>
              <a:t>Sensor and Data characteristics</a:t>
            </a:r>
          </a:p>
          <a:p>
            <a:pPr lvl="2"/>
            <a:r>
              <a:rPr lang="en-US" sz="1400" dirty="0">
                <a:latin typeface="+mj-lt"/>
                <a:cs typeface="Calibri" panose="020F0502020204030204" pitchFamily="34" charset="0"/>
              </a:rPr>
              <a:t>Typical Data Processing Workflows</a:t>
            </a:r>
          </a:p>
          <a:p>
            <a:pPr lvl="2"/>
            <a:r>
              <a:rPr lang="en-US" sz="1400" dirty="0">
                <a:latin typeface="+mj-lt"/>
                <a:cs typeface="Calibri" panose="020F0502020204030204" pitchFamily="34" charset="0"/>
              </a:rPr>
              <a:t>Remote Sensing Products</a:t>
            </a:r>
          </a:p>
          <a:p>
            <a:r>
              <a:rPr lang="en-US" sz="1800" dirty="0">
                <a:latin typeface="+mj-lt"/>
                <a:cs typeface="Calibri" panose="020F0502020204030204" pitchFamily="34" charset="0"/>
              </a:rPr>
              <a:t>RS Project Considerations</a:t>
            </a:r>
          </a:p>
          <a:p>
            <a:r>
              <a:rPr lang="en-US" sz="1800" dirty="0">
                <a:latin typeface="+mj-lt"/>
                <a:cs typeface="Calibri" panose="020F0502020204030204" pitchFamily="34" charset="0"/>
              </a:rPr>
              <a:t>RS Contacts &amp; Resources</a:t>
            </a:r>
          </a:p>
          <a:p>
            <a:r>
              <a:rPr lang="en-US" sz="1800" dirty="0">
                <a:latin typeface="+mj-lt"/>
                <a:cs typeface="Calibri" panose="020F0502020204030204" pitchFamily="34" charset="0"/>
              </a:rPr>
              <a:t>Accessing RS imagery</a:t>
            </a:r>
          </a:p>
          <a:p>
            <a:r>
              <a:rPr lang="en-US" sz="1800" dirty="0">
                <a:latin typeface="+mj-lt"/>
                <a:cs typeface="Calibri" panose="020F0502020204030204" pitchFamily="34" charset="0"/>
              </a:rPr>
              <a:t>Accessing additional training opportunities</a:t>
            </a:r>
          </a:p>
          <a:p>
            <a:pPr>
              <a:buNone/>
            </a:pPr>
            <a:endParaRPr lang="en-US" sz="1600" dirty="0">
              <a:latin typeface="+mj-lt"/>
              <a:cs typeface="Calibri" panose="020F0502020204030204" pitchFamily="34" charset="0"/>
            </a:endParaRPr>
          </a:p>
          <a:p>
            <a:pPr marL="800100" lvl="1" indent="-342900"/>
            <a:endParaRPr lang="en-US" sz="1600" dirty="0">
              <a:latin typeface="+mj-lt"/>
              <a:cs typeface="Calibri" panose="020F0502020204030204" pitchFamily="34" charset="0"/>
            </a:endParaRPr>
          </a:p>
        </p:txBody>
      </p:sp>
      <p:grpSp>
        <p:nvGrpSpPr>
          <p:cNvPr id="2" name="Group 1">
            <a:extLst>
              <a:ext uri="{FF2B5EF4-FFF2-40B4-BE49-F238E27FC236}">
                <a16:creationId xmlns:a16="http://schemas.microsoft.com/office/drawing/2014/main" id="{727C1D5A-7101-47EF-B942-132322833A34}"/>
              </a:ext>
            </a:extLst>
          </p:cNvPr>
          <p:cNvGrpSpPr/>
          <p:nvPr/>
        </p:nvGrpSpPr>
        <p:grpSpPr>
          <a:xfrm>
            <a:off x="457200" y="2050775"/>
            <a:ext cx="7755372" cy="3086803"/>
            <a:chOff x="304800" y="2057400"/>
            <a:chExt cx="7755372" cy="3086803"/>
          </a:xfrm>
        </p:grpSpPr>
        <p:sp>
          <p:nvSpPr>
            <p:cNvPr id="5" name="Rectangle 4">
              <a:extLst>
                <a:ext uri="{FF2B5EF4-FFF2-40B4-BE49-F238E27FC236}">
                  <a16:creationId xmlns:a16="http://schemas.microsoft.com/office/drawing/2014/main" id="{FF6279F7-34FD-4014-BF6C-D470DB702F83}"/>
                </a:ext>
              </a:extLst>
            </p:cNvPr>
            <p:cNvSpPr/>
            <p:nvPr/>
          </p:nvSpPr>
          <p:spPr bwMode="auto">
            <a:xfrm>
              <a:off x="304800" y="2057400"/>
              <a:ext cx="5867400" cy="198782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
          <p:nvSpPr>
            <p:cNvPr id="6" name="TextBox 5">
              <a:extLst>
                <a:ext uri="{FF2B5EF4-FFF2-40B4-BE49-F238E27FC236}">
                  <a16:creationId xmlns:a16="http://schemas.microsoft.com/office/drawing/2014/main" id="{B315D3B9-99C9-4E6C-8EF2-4D54788671D9}"/>
                </a:ext>
              </a:extLst>
            </p:cNvPr>
            <p:cNvSpPr txBox="1"/>
            <p:nvPr/>
          </p:nvSpPr>
          <p:spPr>
            <a:xfrm>
              <a:off x="6202771" y="2461370"/>
              <a:ext cx="1274709" cy="641335"/>
            </a:xfrm>
            <a:prstGeom prst="rect">
              <a:avLst/>
            </a:prstGeom>
            <a:noFill/>
          </p:spPr>
          <p:txBody>
            <a:bodyPr wrap="none" rtlCol="0">
              <a:spAutoFit/>
            </a:bodyPr>
            <a:lstStyle/>
            <a:p>
              <a:pPr algn="ctr"/>
              <a:r>
                <a:rPr lang="en-US" b="1" dirty="0">
                  <a:latin typeface="+mj-lt"/>
                </a:rPr>
                <a:t>Optical </a:t>
              </a:r>
            </a:p>
            <a:p>
              <a:pPr algn="ctr"/>
              <a:r>
                <a:rPr lang="en-US" b="1" dirty="0">
                  <a:latin typeface="+mj-lt"/>
                </a:rPr>
                <a:t>“Passive”</a:t>
              </a:r>
            </a:p>
          </p:txBody>
        </p:sp>
        <p:sp>
          <p:nvSpPr>
            <p:cNvPr id="7" name="Rectangle 6">
              <a:extLst>
                <a:ext uri="{FF2B5EF4-FFF2-40B4-BE49-F238E27FC236}">
                  <a16:creationId xmlns:a16="http://schemas.microsoft.com/office/drawing/2014/main" id="{4C175CE3-D479-460A-90A5-634C3F582A7D}"/>
                </a:ext>
              </a:extLst>
            </p:cNvPr>
            <p:cNvSpPr/>
            <p:nvPr/>
          </p:nvSpPr>
          <p:spPr bwMode="auto">
            <a:xfrm>
              <a:off x="304800" y="4045226"/>
              <a:ext cx="5867400" cy="9144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
          <p:nvSpPr>
            <p:cNvPr id="9" name="TextBox 8">
              <a:extLst>
                <a:ext uri="{FF2B5EF4-FFF2-40B4-BE49-F238E27FC236}">
                  <a16:creationId xmlns:a16="http://schemas.microsoft.com/office/drawing/2014/main" id="{605B40DC-9201-4209-B8B3-88E5AE25B3F4}"/>
                </a:ext>
              </a:extLst>
            </p:cNvPr>
            <p:cNvSpPr txBox="1"/>
            <p:nvPr/>
          </p:nvSpPr>
          <p:spPr>
            <a:xfrm>
              <a:off x="6157087" y="4502868"/>
              <a:ext cx="1903085" cy="641335"/>
            </a:xfrm>
            <a:prstGeom prst="rect">
              <a:avLst/>
            </a:prstGeom>
            <a:noFill/>
          </p:spPr>
          <p:txBody>
            <a:bodyPr wrap="none" rtlCol="0">
              <a:spAutoFit/>
            </a:bodyPr>
            <a:lstStyle/>
            <a:p>
              <a:pPr algn="ctr"/>
              <a:r>
                <a:rPr lang="en-US" b="1" dirty="0">
                  <a:latin typeface="+mj-lt"/>
                </a:rPr>
                <a:t>Laser Sampling</a:t>
              </a:r>
            </a:p>
            <a:p>
              <a:pPr algn="ctr"/>
              <a:r>
                <a:rPr lang="en-US" b="1" dirty="0">
                  <a:latin typeface="+mj-lt"/>
                </a:rPr>
                <a:t>“Active”</a:t>
              </a:r>
            </a:p>
          </p:txBody>
        </p:sp>
      </p:grpSp>
    </p:spTree>
    <p:custDataLst>
      <p:tags r:id="rId1"/>
    </p:custDataLst>
    <p:extLst>
      <p:ext uri="{BB962C8B-B14F-4D97-AF65-F5344CB8AC3E}">
        <p14:creationId xmlns:p14="http://schemas.microsoft.com/office/powerpoint/2010/main" val="809735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863E-C328-4B8E-AC38-B7DF66200C5B}"/>
              </a:ext>
            </a:extLst>
          </p:cNvPr>
          <p:cNvSpPr>
            <a:spLocks noGrp="1"/>
          </p:cNvSpPr>
          <p:nvPr>
            <p:ph type="title"/>
          </p:nvPr>
        </p:nvSpPr>
        <p:spPr/>
        <p:txBody>
          <a:bodyPr>
            <a:normAutofit fontScale="90000"/>
          </a:bodyPr>
          <a:lstStyle/>
          <a:p>
            <a:r>
              <a:rPr lang="en-US"/>
              <a:t>Saltwater Intrusion– </a:t>
            </a:r>
            <a:r>
              <a:rPr lang="en-US" dirty="0" err="1"/>
              <a:t>DelMarVa</a:t>
            </a:r>
            <a:r>
              <a:rPr lang="en-US" dirty="0"/>
              <a:t> Peninsula</a:t>
            </a:r>
          </a:p>
        </p:txBody>
      </p:sp>
      <p:pic>
        <p:nvPicPr>
          <p:cNvPr id="5" name="Picture 4">
            <a:extLst>
              <a:ext uri="{FF2B5EF4-FFF2-40B4-BE49-F238E27FC236}">
                <a16:creationId xmlns:a16="http://schemas.microsoft.com/office/drawing/2014/main" id="{1DA5EC2C-D9BF-4074-A2A3-D8ABFD29544F}"/>
              </a:ext>
            </a:extLst>
          </p:cNvPr>
          <p:cNvPicPr>
            <a:picLocks noChangeAspect="1"/>
          </p:cNvPicPr>
          <p:nvPr/>
        </p:nvPicPr>
        <p:blipFill>
          <a:blip r:embed="rId2"/>
          <a:stretch>
            <a:fillRect/>
          </a:stretch>
        </p:blipFill>
        <p:spPr>
          <a:xfrm>
            <a:off x="1025387" y="1295400"/>
            <a:ext cx="7093226" cy="5211493"/>
          </a:xfrm>
          <a:prstGeom prst="rect">
            <a:avLst/>
          </a:prstGeom>
        </p:spPr>
      </p:pic>
    </p:spTree>
    <p:extLst>
      <p:ext uri="{BB962C8B-B14F-4D97-AF65-F5344CB8AC3E}">
        <p14:creationId xmlns:p14="http://schemas.microsoft.com/office/powerpoint/2010/main" val="471872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863E-C328-4B8E-AC38-B7DF66200C5B}"/>
              </a:ext>
            </a:extLst>
          </p:cNvPr>
          <p:cNvSpPr>
            <a:spLocks noGrp="1"/>
          </p:cNvSpPr>
          <p:nvPr>
            <p:ph type="title"/>
          </p:nvPr>
        </p:nvSpPr>
        <p:spPr/>
        <p:txBody>
          <a:bodyPr>
            <a:normAutofit fontScale="90000"/>
          </a:bodyPr>
          <a:lstStyle/>
          <a:p>
            <a:r>
              <a:rPr lang="en-US" dirty="0"/>
              <a:t>Saltwater Intrusion – </a:t>
            </a:r>
            <a:r>
              <a:rPr lang="en-US" dirty="0" err="1"/>
              <a:t>DelMarVa</a:t>
            </a:r>
            <a:r>
              <a:rPr lang="en-US" dirty="0"/>
              <a:t> Peninsula</a:t>
            </a:r>
          </a:p>
        </p:txBody>
      </p:sp>
      <p:pic>
        <p:nvPicPr>
          <p:cNvPr id="4" name="Picture 3">
            <a:extLst>
              <a:ext uri="{FF2B5EF4-FFF2-40B4-BE49-F238E27FC236}">
                <a16:creationId xmlns:a16="http://schemas.microsoft.com/office/drawing/2014/main" id="{E58BA526-F918-456E-84E1-A3BCE14008FC}"/>
              </a:ext>
            </a:extLst>
          </p:cNvPr>
          <p:cNvPicPr>
            <a:picLocks noChangeAspect="1"/>
          </p:cNvPicPr>
          <p:nvPr/>
        </p:nvPicPr>
        <p:blipFill>
          <a:blip r:embed="rId2"/>
          <a:stretch>
            <a:fillRect/>
          </a:stretch>
        </p:blipFill>
        <p:spPr>
          <a:xfrm>
            <a:off x="1167814" y="1295400"/>
            <a:ext cx="6808371" cy="5092876"/>
          </a:xfrm>
          <a:prstGeom prst="rect">
            <a:avLst/>
          </a:prstGeom>
        </p:spPr>
      </p:pic>
      <p:sp>
        <p:nvSpPr>
          <p:cNvPr id="5" name="Content Placeholder 2">
            <a:extLst>
              <a:ext uri="{FF2B5EF4-FFF2-40B4-BE49-F238E27FC236}">
                <a16:creationId xmlns:a16="http://schemas.microsoft.com/office/drawing/2014/main" id="{0B55B8CB-A2BF-47B4-8DA7-356B52265A4A}"/>
              </a:ext>
            </a:extLst>
          </p:cNvPr>
          <p:cNvSpPr>
            <a:spLocks noGrp="1"/>
          </p:cNvSpPr>
          <p:nvPr>
            <p:ph idx="1"/>
          </p:nvPr>
        </p:nvSpPr>
        <p:spPr>
          <a:xfrm>
            <a:off x="1191005" y="5410200"/>
            <a:ext cx="4250754" cy="599672"/>
          </a:xfrm>
        </p:spPr>
        <p:txBody>
          <a:bodyPr>
            <a:noAutofit/>
          </a:bodyPr>
          <a:lstStyle/>
          <a:p>
            <a:pPr marL="0" indent="0">
              <a:buNone/>
            </a:pPr>
            <a:r>
              <a:rPr lang="en-US" sz="1500" b="1" dirty="0">
                <a:solidFill>
                  <a:schemeClr val="bg1"/>
                </a:solidFill>
              </a:rPr>
              <a:t>Change between 2017 and 2020</a:t>
            </a:r>
          </a:p>
          <a:p>
            <a:pPr marL="0" indent="0">
              <a:buNone/>
            </a:pPr>
            <a:r>
              <a:rPr lang="en-US" sz="1500" b="1" dirty="0">
                <a:solidFill>
                  <a:schemeClr val="bg1"/>
                </a:solidFill>
              </a:rPr>
              <a:t>2017 image: 7/30</a:t>
            </a:r>
          </a:p>
          <a:p>
            <a:pPr marL="0" indent="0">
              <a:buNone/>
            </a:pPr>
            <a:r>
              <a:rPr lang="en-US" sz="1500" b="1" dirty="0">
                <a:solidFill>
                  <a:schemeClr val="bg1"/>
                </a:solidFill>
              </a:rPr>
              <a:t>2020 image: 7/14</a:t>
            </a:r>
          </a:p>
        </p:txBody>
      </p:sp>
    </p:spTree>
    <p:extLst>
      <p:ext uri="{BB962C8B-B14F-4D97-AF65-F5344CB8AC3E}">
        <p14:creationId xmlns:p14="http://schemas.microsoft.com/office/powerpoint/2010/main" val="1081165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DEE3-EBC8-466F-B808-20C900F69D1F}"/>
              </a:ext>
            </a:extLst>
          </p:cNvPr>
          <p:cNvSpPr>
            <a:spLocks noGrp="1"/>
          </p:cNvSpPr>
          <p:nvPr>
            <p:ph type="title"/>
          </p:nvPr>
        </p:nvSpPr>
        <p:spPr/>
        <p:txBody>
          <a:bodyPr/>
          <a:lstStyle/>
          <a:p>
            <a:r>
              <a:rPr lang="en-US" dirty="0" err="1"/>
              <a:t>ForWarn</a:t>
            </a:r>
            <a:endParaRPr lang="en-US" dirty="0"/>
          </a:p>
        </p:txBody>
      </p:sp>
      <p:sp>
        <p:nvSpPr>
          <p:cNvPr id="4" name="TextBox 3">
            <a:extLst>
              <a:ext uri="{FF2B5EF4-FFF2-40B4-BE49-F238E27FC236}">
                <a16:creationId xmlns:a16="http://schemas.microsoft.com/office/drawing/2014/main" id="{9261BB80-36CB-41AE-847F-0503589B428A}"/>
              </a:ext>
            </a:extLst>
          </p:cNvPr>
          <p:cNvSpPr txBox="1"/>
          <p:nvPr/>
        </p:nvSpPr>
        <p:spPr>
          <a:xfrm>
            <a:off x="4572000" y="6134172"/>
            <a:ext cx="4267200" cy="369332"/>
          </a:xfrm>
          <a:prstGeom prst="rect">
            <a:avLst/>
          </a:prstGeom>
          <a:noFill/>
        </p:spPr>
        <p:txBody>
          <a:bodyPr wrap="square" rtlCol="0">
            <a:spAutoFit/>
          </a:bodyPr>
          <a:lstStyle/>
          <a:p>
            <a:r>
              <a:rPr lang="en-US" dirty="0">
                <a:hlinkClick r:id="rId3"/>
              </a:rPr>
              <a:t>https://forwarn.forestthreats.org/fcav2/</a:t>
            </a:r>
            <a:endParaRPr lang="en-US" dirty="0"/>
          </a:p>
        </p:txBody>
      </p:sp>
      <p:pic>
        <p:nvPicPr>
          <p:cNvPr id="5" name="Picture 4">
            <a:extLst>
              <a:ext uri="{FF2B5EF4-FFF2-40B4-BE49-F238E27FC236}">
                <a16:creationId xmlns:a16="http://schemas.microsoft.com/office/drawing/2014/main" id="{4827EC0C-923D-4224-896A-20C8C44A9AB3}"/>
              </a:ext>
            </a:extLst>
          </p:cNvPr>
          <p:cNvPicPr>
            <a:picLocks noChangeAspect="1"/>
          </p:cNvPicPr>
          <p:nvPr/>
        </p:nvPicPr>
        <p:blipFill>
          <a:blip r:embed="rId4"/>
          <a:stretch>
            <a:fillRect/>
          </a:stretch>
        </p:blipFill>
        <p:spPr>
          <a:xfrm>
            <a:off x="0" y="1405413"/>
            <a:ext cx="9144000" cy="4047173"/>
          </a:xfrm>
          <a:prstGeom prst="rect">
            <a:avLst/>
          </a:prstGeom>
        </p:spPr>
      </p:pic>
    </p:spTree>
    <p:extLst>
      <p:ext uri="{BB962C8B-B14F-4D97-AF65-F5344CB8AC3E}">
        <p14:creationId xmlns:p14="http://schemas.microsoft.com/office/powerpoint/2010/main" val="12875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20E4-62A1-4A83-8D5E-451BA2E6B0DE}"/>
              </a:ext>
            </a:extLst>
          </p:cNvPr>
          <p:cNvSpPr>
            <a:spLocks noGrp="1"/>
          </p:cNvSpPr>
          <p:nvPr>
            <p:ph type="title"/>
          </p:nvPr>
        </p:nvSpPr>
        <p:spPr/>
        <p:txBody>
          <a:bodyPr>
            <a:normAutofit fontScale="90000"/>
          </a:bodyPr>
          <a:lstStyle/>
          <a:p>
            <a:r>
              <a:rPr lang="en-US" dirty="0"/>
              <a:t>Landscape Change Monitoring System (LCMS)</a:t>
            </a:r>
          </a:p>
        </p:txBody>
      </p:sp>
      <p:sp>
        <p:nvSpPr>
          <p:cNvPr id="4" name="TextBox 3">
            <a:extLst>
              <a:ext uri="{FF2B5EF4-FFF2-40B4-BE49-F238E27FC236}">
                <a16:creationId xmlns:a16="http://schemas.microsoft.com/office/drawing/2014/main" id="{BBC4864A-22C4-4F11-8997-670D83CD4238}"/>
              </a:ext>
            </a:extLst>
          </p:cNvPr>
          <p:cNvSpPr txBox="1"/>
          <p:nvPr/>
        </p:nvSpPr>
        <p:spPr>
          <a:xfrm>
            <a:off x="4724400" y="5943600"/>
            <a:ext cx="4191000" cy="369332"/>
          </a:xfrm>
          <a:prstGeom prst="rect">
            <a:avLst/>
          </a:prstGeom>
          <a:noFill/>
        </p:spPr>
        <p:txBody>
          <a:bodyPr wrap="square" rtlCol="0">
            <a:spAutoFit/>
          </a:bodyPr>
          <a:lstStyle/>
          <a:p>
            <a:r>
              <a:rPr lang="en-US" dirty="0">
                <a:hlinkClick r:id="rId3"/>
              </a:rPr>
              <a:t>https://apps.fs.usda.gov/lcms-viewer/</a:t>
            </a:r>
            <a:endParaRPr lang="en-US" dirty="0"/>
          </a:p>
        </p:txBody>
      </p:sp>
      <p:pic>
        <p:nvPicPr>
          <p:cNvPr id="5" name="Picture 4">
            <a:extLst>
              <a:ext uri="{FF2B5EF4-FFF2-40B4-BE49-F238E27FC236}">
                <a16:creationId xmlns:a16="http://schemas.microsoft.com/office/drawing/2014/main" id="{89147BE9-36E1-4C88-BD78-223261FB6564}"/>
              </a:ext>
            </a:extLst>
          </p:cNvPr>
          <p:cNvPicPr>
            <a:picLocks noChangeAspect="1"/>
          </p:cNvPicPr>
          <p:nvPr/>
        </p:nvPicPr>
        <p:blipFill>
          <a:blip r:embed="rId4"/>
          <a:stretch>
            <a:fillRect/>
          </a:stretch>
        </p:blipFill>
        <p:spPr>
          <a:xfrm>
            <a:off x="0" y="1295400"/>
            <a:ext cx="9144000" cy="4509370"/>
          </a:xfrm>
          <a:prstGeom prst="rect">
            <a:avLst/>
          </a:prstGeom>
        </p:spPr>
      </p:pic>
    </p:spTree>
    <p:extLst>
      <p:ext uri="{BB962C8B-B14F-4D97-AF65-F5344CB8AC3E}">
        <p14:creationId xmlns:p14="http://schemas.microsoft.com/office/powerpoint/2010/main" val="3407597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Common remote sensing indices</a:t>
            </a:r>
          </a:p>
        </p:txBody>
      </p:sp>
      <p:sp>
        <p:nvSpPr>
          <p:cNvPr id="101377" name="Rectangle 1"/>
          <p:cNvSpPr>
            <a:spLocks noChangeArrowheads="1"/>
          </p:cNvSpPr>
          <p:nvPr/>
        </p:nvSpPr>
        <p:spPr bwMode="auto">
          <a:xfrm>
            <a:off x="609600" y="1447800"/>
            <a:ext cx="830580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(red)</a:t>
            </a: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NDVI =   </a:t>
            </a: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(red)</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sz="2200" dirty="0">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effectLst/>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                (near-infrared) – (mid-infrared)</a:t>
            </a:r>
            <a:endParaRPr lang="en-US" sz="2200" dirty="0">
              <a:latin typeface="+mj-lt"/>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a:ln>
                  <a:noFill/>
                </a:ln>
                <a:effectLst/>
                <a:latin typeface="+mj-lt"/>
                <a:ea typeface="Times New Roman" pitchFamily="18" charset="0"/>
                <a:cs typeface="Calibri" panose="020F0502020204030204" pitchFamily="34" charset="0"/>
              </a:rPr>
              <a:t>NDMI = </a:t>
            </a:r>
          </a:p>
          <a:p>
            <a:pPr marL="0" marR="0" lvl="0" indent="457200" algn="l" defTabSz="914400" rtl="0" eaLnBrk="0" fontAlgn="base" latinLnBrk="0" hangingPunct="0">
              <a:lnSpc>
                <a:spcPct val="100000"/>
              </a:lnSpc>
              <a:spcBef>
                <a:spcPct val="0"/>
              </a:spcBef>
              <a:spcAft>
                <a:spcPct val="0"/>
              </a:spcAft>
              <a:buClrTx/>
              <a:buSzTx/>
              <a:buFontTx/>
              <a:buNone/>
              <a:tabLst/>
            </a:pPr>
            <a:r>
              <a:rPr lang="en-US" sz="2200" dirty="0">
                <a:latin typeface="+mj-lt"/>
                <a:ea typeface="Times New Roman" pitchFamily="18" charset="0"/>
                <a:cs typeface="Calibri" panose="020F0502020204030204" pitchFamily="34" charset="0"/>
              </a:rPr>
              <a:t>                </a:t>
            </a:r>
            <a:r>
              <a:rPr kumimoji="0" lang="en-US" sz="2200" b="0" i="0" u="none" strike="noStrike" cap="none" normalizeH="0" baseline="0" dirty="0">
                <a:ln>
                  <a:noFill/>
                </a:ln>
                <a:effectLst/>
                <a:latin typeface="+mj-lt"/>
                <a:ea typeface="Times New Roman" pitchFamily="18" charset="0"/>
                <a:cs typeface="Calibri" panose="020F0502020204030204" pitchFamily="34" charset="0"/>
              </a:rPr>
              <a:t>(near-infrared) + (mid-infrared)</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effectLst/>
              <a:latin typeface="+mj-lt"/>
              <a:ea typeface="Times New Roman" pitchFamily="18" charset="0"/>
              <a:cs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en-US" sz="2200" dirty="0">
              <a:latin typeface="+mj-lt"/>
              <a:cs typeface="Calibri" panose="020F0502020204030204" pitchFamily="34" charset="0"/>
            </a:endParaRPr>
          </a:p>
          <a:p>
            <a:pPr algn="l"/>
            <a:r>
              <a:rPr lang="en-US" sz="2200" dirty="0">
                <a:latin typeface="+mj-lt"/>
                <a:cs typeface="Calibri" panose="020F0502020204030204" pitchFamily="34" charset="0"/>
              </a:rPr>
              <a:t>          	             NDVI + NDMI</a:t>
            </a:r>
          </a:p>
          <a:p>
            <a:pPr algn="l"/>
            <a:r>
              <a:rPr lang="en-US" sz="2200" dirty="0">
                <a:latin typeface="+mj-lt"/>
                <a:cs typeface="Calibri" panose="020F0502020204030204" pitchFamily="34" charset="0"/>
              </a:rPr>
              <a:t>      NDFI =</a:t>
            </a:r>
          </a:p>
          <a:p>
            <a:pPr algn="l"/>
            <a:r>
              <a:rPr lang="en-US" sz="2200" dirty="0">
                <a:latin typeface="+mj-lt"/>
                <a:cs typeface="Calibri" panose="020F0502020204030204" pitchFamily="34" charset="0"/>
              </a:rPr>
              <a:t>      	         	        2</a:t>
            </a:r>
            <a:endParaRPr kumimoji="0" lang="en-US" sz="2200" b="0" i="0" u="none" strike="noStrike" cap="none" normalizeH="0" baseline="0" dirty="0">
              <a:ln>
                <a:noFill/>
              </a:ln>
              <a:effectLst/>
              <a:latin typeface="+mj-lt"/>
              <a:cs typeface="Calibri" panose="020F0502020204030204" pitchFamily="34" charset="0"/>
            </a:endParaRPr>
          </a:p>
        </p:txBody>
      </p:sp>
      <p:cxnSp>
        <p:nvCxnSpPr>
          <p:cNvPr id="6" name="Straight Connector 5"/>
          <p:cNvCxnSpPr/>
          <p:nvPr/>
        </p:nvCxnSpPr>
        <p:spPr bwMode="auto">
          <a:xfrm>
            <a:off x="2209800" y="2057400"/>
            <a:ext cx="2362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2133600" y="3694569"/>
            <a:ext cx="3581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209800" y="5410200"/>
            <a:ext cx="183677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02642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044D-1073-47BE-BE29-78480BBB9820}"/>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CC6D63B6-387A-4AB8-B99D-E6C658E5C1A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5630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to1200_6in_aerial.png"/>
          <p:cNvPicPr>
            <a:picLocks noChangeAspect="1"/>
          </p:cNvPicPr>
          <p:nvPr/>
        </p:nvPicPr>
        <p:blipFill>
          <a:blip r:embed="rId3" cstate="print"/>
          <a:stretch>
            <a:fillRect/>
          </a:stretch>
        </p:blipFill>
        <p:spPr>
          <a:xfrm rot="5400000">
            <a:off x="4036535" y="1773339"/>
            <a:ext cx="5303626" cy="3680998"/>
          </a:xfrm>
          <a:prstGeom prst="rect">
            <a:avLst/>
          </a:prstGeom>
        </p:spPr>
      </p:pic>
      <p:sp>
        <p:nvSpPr>
          <p:cNvPr id="2" name="Title 1"/>
          <p:cNvSpPr>
            <a:spLocks noGrp="1"/>
          </p:cNvSpPr>
          <p:nvPr>
            <p:ph type="title"/>
          </p:nvPr>
        </p:nvSpPr>
        <p:spPr>
          <a:xfrm>
            <a:off x="457200" y="152400"/>
            <a:ext cx="8229600" cy="990600"/>
          </a:xfrm>
        </p:spPr>
        <p:txBody>
          <a:bodyPr>
            <a:normAutofit/>
          </a:bodyPr>
          <a:lstStyle/>
          <a:p>
            <a:r>
              <a:rPr lang="en-US" dirty="0">
                <a:cs typeface="Calibri" panose="020F0502020204030204" pitchFamily="34" charset="0"/>
              </a:rPr>
              <a:t>Characteristics of Aerial Imagery</a:t>
            </a:r>
          </a:p>
        </p:txBody>
      </p:sp>
      <p:sp>
        <p:nvSpPr>
          <p:cNvPr id="5" name="Content Placeholder 2"/>
          <p:cNvSpPr>
            <a:spLocks noGrp="1"/>
          </p:cNvSpPr>
          <p:nvPr>
            <p:ph idx="1"/>
          </p:nvPr>
        </p:nvSpPr>
        <p:spPr>
          <a:xfrm>
            <a:off x="457200" y="1447800"/>
            <a:ext cx="4232696" cy="4201150"/>
          </a:xfrm>
          <a:prstGeom prst="rect">
            <a:avLst/>
          </a:prstGeom>
        </p:spPr>
        <p:txBody>
          <a:bodyPr wrap="square" tIns="91440" bIns="91440">
            <a:spAutoFit/>
          </a:bodyPr>
          <a:lstStyle/>
          <a:p>
            <a:pPr>
              <a:spcBef>
                <a:spcPts val="600"/>
              </a:spcBef>
              <a:spcAft>
                <a:spcPts val="0"/>
              </a:spcAft>
            </a:pPr>
            <a:r>
              <a:rPr lang="en-US" sz="2400" dirty="0">
                <a:latin typeface="+mj-lt"/>
                <a:cs typeface="Calibri" panose="020F0502020204030204" pitchFamily="34" charset="0"/>
              </a:rPr>
              <a:t>Advantages</a:t>
            </a:r>
          </a:p>
          <a:p>
            <a:pPr lvl="1">
              <a:spcBef>
                <a:spcPts val="600"/>
              </a:spcBef>
              <a:spcAft>
                <a:spcPts val="0"/>
              </a:spcAft>
            </a:pPr>
            <a:r>
              <a:rPr lang="en-US" sz="1800" dirty="0">
                <a:latin typeface="+mj-lt"/>
                <a:cs typeface="Calibri" panose="020F0502020204030204" pitchFamily="34" charset="0"/>
              </a:rPr>
              <a:t>Increased spatial resolution</a:t>
            </a:r>
          </a:p>
          <a:p>
            <a:pPr lvl="1">
              <a:spcBef>
                <a:spcPts val="600"/>
              </a:spcBef>
              <a:spcAft>
                <a:spcPts val="0"/>
              </a:spcAft>
            </a:pPr>
            <a:r>
              <a:rPr lang="en-US" sz="1800" dirty="0">
                <a:latin typeface="+mj-lt"/>
                <a:cs typeface="Calibri" panose="020F0502020204030204" pitchFamily="34" charset="0"/>
              </a:rPr>
              <a:t>Allows for stereo viewing</a:t>
            </a:r>
          </a:p>
          <a:p>
            <a:pPr>
              <a:spcBef>
                <a:spcPts val="600"/>
              </a:spcBef>
              <a:spcAft>
                <a:spcPts val="0"/>
              </a:spcAft>
            </a:pPr>
            <a:r>
              <a:rPr lang="en-US" sz="2200" dirty="0">
                <a:latin typeface="+mj-lt"/>
                <a:cs typeface="Calibri" panose="020F0502020204030204" pitchFamily="34" charset="0"/>
              </a:rPr>
              <a:t>Disadvantages</a:t>
            </a:r>
          </a:p>
          <a:p>
            <a:pPr lvl="1">
              <a:spcBef>
                <a:spcPts val="600"/>
              </a:spcBef>
              <a:spcAft>
                <a:spcPts val="0"/>
              </a:spcAft>
            </a:pPr>
            <a:r>
              <a:rPr lang="en-US" sz="1800" dirty="0">
                <a:latin typeface="+mj-lt"/>
                <a:cs typeface="Calibri" panose="020F0502020204030204" pitchFamily="34" charset="0"/>
              </a:rPr>
              <a:t>Poor temporal resolution (NAIP imagery acquired every ~3 years vs. Landsat every 16 days)</a:t>
            </a:r>
          </a:p>
          <a:p>
            <a:pPr lvl="1">
              <a:spcBef>
                <a:spcPts val="600"/>
              </a:spcBef>
              <a:spcAft>
                <a:spcPts val="0"/>
              </a:spcAft>
            </a:pPr>
            <a:r>
              <a:rPr lang="en-US" sz="1800" dirty="0">
                <a:latin typeface="+mj-lt"/>
                <a:cs typeface="Calibri" panose="020F0502020204030204" pitchFamily="34" charset="0"/>
              </a:rPr>
              <a:t>Limited spectral sensitivity compared to satellite imagery</a:t>
            </a:r>
          </a:p>
          <a:p>
            <a:pPr lvl="1">
              <a:spcBef>
                <a:spcPts val="600"/>
              </a:spcBef>
              <a:spcAft>
                <a:spcPts val="0"/>
              </a:spcAft>
            </a:pPr>
            <a:r>
              <a:rPr lang="en-US" sz="1800" dirty="0">
                <a:latin typeface="+mj-lt"/>
                <a:cs typeface="Calibri" panose="020F0502020204030204" pitchFamily="34" charset="0"/>
              </a:rPr>
              <a:t>Often expensive (if acquisition is required)</a:t>
            </a:r>
          </a:p>
          <a:p>
            <a:pPr lvl="1">
              <a:spcBef>
                <a:spcPts val="600"/>
              </a:spcBef>
              <a:spcAft>
                <a:spcPts val="0"/>
              </a:spcAft>
            </a:pPr>
            <a:r>
              <a:rPr lang="en-US" sz="1800" dirty="0">
                <a:latin typeface="+mj-lt"/>
                <a:cs typeface="Calibri" panose="020F0502020204030204" pitchFamily="34" charset="0"/>
              </a:rPr>
              <a:t>Smaller image footprint</a:t>
            </a:r>
          </a:p>
        </p:txBody>
      </p:sp>
    </p:spTree>
    <p:extLst>
      <p:ext uri="{BB962C8B-B14F-4D97-AF65-F5344CB8AC3E}">
        <p14:creationId xmlns:p14="http://schemas.microsoft.com/office/powerpoint/2010/main" val="3136821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4343400" cy="1669688"/>
          </a:xfrm>
        </p:spPr>
        <p:txBody>
          <a:bodyPr wrap="square" tIns="91440" bIns="91440">
            <a:spAutoFit/>
          </a:bodyPr>
          <a:lstStyle/>
          <a:p>
            <a:pPr>
              <a:spcBef>
                <a:spcPts val="600"/>
              </a:spcBef>
              <a:spcAft>
                <a:spcPts val="600"/>
              </a:spcAft>
            </a:pPr>
            <a:r>
              <a:rPr lang="en-US" sz="2000" dirty="0">
                <a:latin typeface="+mj-lt"/>
                <a:cs typeface="Calibri" panose="020F0502020204030204" pitchFamily="34" charset="0"/>
              </a:rPr>
              <a:t>Increased spatial resolution</a:t>
            </a:r>
          </a:p>
          <a:p>
            <a:pPr lvl="1">
              <a:spcBef>
                <a:spcPts val="300"/>
              </a:spcBef>
              <a:spcAft>
                <a:spcPts val="0"/>
              </a:spcAft>
            </a:pPr>
            <a:r>
              <a:rPr lang="en-US" sz="1600" dirty="0">
                <a:latin typeface="+mj-lt"/>
                <a:cs typeface="Calibri" panose="020F0502020204030204" pitchFamily="34" charset="0"/>
              </a:rPr>
              <a:t>Much finer resolution compared to most satellites’ imagery</a:t>
            </a:r>
          </a:p>
          <a:p>
            <a:pPr lvl="1">
              <a:spcBef>
                <a:spcPts val="300"/>
              </a:spcBef>
              <a:spcAft>
                <a:spcPts val="0"/>
              </a:spcAft>
            </a:pPr>
            <a:r>
              <a:rPr lang="en-US" sz="1600" dirty="0">
                <a:latin typeface="+mj-lt"/>
                <a:cs typeface="Calibri" panose="020F0502020204030204" pitchFamily="34" charset="0"/>
              </a:rPr>
              <a:t>Capable of sub-foot resolution</a:t>
            </a:r>
          </a:p>
          <a:p>
            <a:pPr lvl="1">
              <a:spcBef>
                <a:spcPts val="300"/>
              </a:spcBef>
              <a:spcAft>
                <a:spcPts val="0"/>
              </a:spcAft>
            </a:pPr>
            <a:r>
              <a:rPr lang="en-US" sz="1600" dirty="0">
                <a:latin typeface="+mj-lt"/>
                <a:cs typeface="Calibri" panose="020F0502020204030204" pitchFamily="34" charset="0"/>
              </a:rPr>
              <a:t>Ability to extract additional data</a:t>
            </a:r>
            <a:endParaRPr lang="en-US" sz="2400" dirty="0">
              <a:latin typeface="+mj-lt"/>
              <a:cs typeface="Calibri" panose="020F0502020204030204" pitchFamily="34" charset="0"/>
            </a:endParaRPr>
          </a:p>
        </p:txBody>
      </p:sp>
      <p:grpSp>
        <p:nvGrpSpPr>
          <p:cNvPr id="4" name="Group 12"/>
          <p:cNvGrpSpPr/>
          <p:nvPr/>
        </p:nvGrpSpPr>
        <p:grpSpPr>
          <a:xfrm>
            <a:off x="5029200" y="1066800"/>
            <a:ext cx="3623120" cy="5083810"/>
            <a:chOff x="5029200" y="1066800"/>
            <a:chExt cx="3623120" cy="5083810"/>
          </a:xfrm>
        </p:grpSpPr>
        <p:pic>
          <p:nvPicPr>
            <p:cNvPr id="21" name="Picture 20" descr="Landsat_clip_2.png"/>
            <p:cNvPicPr>
              <a:picLocks noChangeAspect="1"/>
            </p:cNvPicPr>
            <p:nvPr/>
          </p:nvPicPr>
          <p:blipFill>
            <a:blip r:embed="rId3" cstate="print"/>
            <a:stretch>
              <a:fillRect/>
            </a:stretch>
          </p:blipFill>
          <p:spPr>
            <a:xfrm rot="16200000">
              <a:off x="4298855" y="1797145"/>
              <a:ext cx="5083810" cy="3623120"/>
            </a:xfrm>
            <a:prstGeom prst="rect">
              <a:avLst/>
            </a:prstGeom>
          </p:spPr>
        </p:pic>
        <p:sp>
          <p:nvSpPr>
            <p:cNvPr id="35" name="TextBox 34"/>
            <p:cNvSpPr txBox="1"/>
            <p:nvPr/>
          </p:nvSpPr>
          <p:spPr>
            <a:xfrm>
              <a:off x="5486400" y="1143000"/>
              <a:ext cx="2667000" cy="830997"/>
            </a:xfrm>
            <a:prstGeom prst="rect">
              <a:avLst/>
            </a:prstGeom>
            <a:solidFill>
              <a:schemeClr val="tx1">
                <a:alpha val="76000"/>
              </a:schemeClr>
            </a:solidFill>
          </p:spPr>
          <p:txBody>
            <a:bodyPr wrap="square" rtlCol="0">
              <a:spAutoFit/>
            </a:bodyPr>
            <a:lstStyle/>
            <a:p>
              <a:pPr algn="ctr"/>
              <a:r>
                <a:rPr lang="en-US" b="1" dirty="0">
                  <a:solidFill>
                    <a:schemeClr val="bg1"/>
                  </a:solidFill>
                  <a:latin typeface="+mj-lt"/>
                </a:rPr>
                <a:t>Satellite Imagery (Landsat)</a:t>
              </a:r>
            </a:p>
            <a:p>
              <a:pPr algn="ctr"/>
              <a:r>
                <a:rPr lang="en-US" sz="1200" b="1" dirty="0">
                  <a:solidFill>
                    <a:schemeClr val="bg1"/>
                  </a:solidFill>
                  <a:latin typeface="+mj-lt"/>
                </a:rPr>
                <a:t>Resolution: 30 meter </a:t>
              </a:r>
            </a:p>
          </p:txBody>
        </p:sp>
      </p:grpSp>
    </p:spTree>
    <p:extLst>
      <p:ext uri="{BB962C8B-B14F-4D97-AF65-F5344CB8AC3E}">
        <p14:creationId xmlns:p14="http://schemas.microsoft.com/office/powerpoint/2010/main" val="1440967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4572000" cy="1669688"/>
          </a:xfrm>
        </p:spPr>
        <p:txBody>
          <a:bodyPr wrap="square" tIns="91440" bIns="91440">
            <a:spAutoFit/>
          </a:bodyPr>
          <a:lstStyle/>
          <a:p>
            <a:pPr>
              <a:spcBef>
                <a:spcPts val="600"/>
              </a:spcBef>
              <a:spcAft>
                <a:spcPts val="600"/>
              </a:spcAft>
            </a:pPr>
            <a:r>
              <a:rPr lang="en-US" sz="2000" dirty="0">
                <a:latin typeface="+mj-lt"/>
                <a:cs typeface="Calibri" panose="020F0502020204030204" pitchFamily="34" charset="0"/>
              </a:rPr>
              <a:t>Increased spatial resolution</a:t>
            </a:r>
          </a:p>
          <a:p>
            <a:pPr lvl="1">
              <a:spcBef>
                <a:spcPts val="300"/>
              </a:spcBef>
              <a:spcAft>
                <a:spcPts val="0"/>
              </a:spcAft>
            </a:pPr>
            <a:r>
              <a:rPr lang="en-US" sz="1600" dirty="0">
                <a:latin typeface="+mj-lt"/>
                <a:cs typeface="Calibri" panose="020F0502020204030204" pitchFamily="34" charset="0"/>
              </a:rPr>
              <a:t>Much finer resolution compared to most satellites’ imagery</a:t>
            </a:r>
          </a:p>
          <a:p>
            <a:pPr lvl="1">
              <a:spcBef>
                <a:spcPts val="300"/>
              </a:spcBef>
              <a:spcAft>
                <a:spcPts val="0"/>
              </a:spcAft>
            </a:pPr>
            <a:r>
              <a:rPr lang="en-US" sz="1600" dirty="0">
                <a:latin typeface="+mj-lt"/>
                <a:cs typeface="Calibri" panose="020F0502020204030204" pitchFamily="34" charset="0"/>
              </a:rPr>
              <a:t>Capable of sub-foot resolution</a:t>
            </a:r>
          </a:p>
          <a:p>
            <a:pPr lvl="1">
              <a:spcBef>
                <a:spcPts val="300"/>
              </a:spcBef>
              <a:spcAft>
                <a:spcPts val="0"/>
              </a:spcAft>
            </a:pPr>
            <a:r>
              <a:rPr lang="en-US" sz="1600" dirty="0">
                <a:latin typeface="+mj-lt"/>
                <a:cs typeface="Calibri" panose="020F0502020204030204" pitchFamily="34" charset="0"/>
              </a:rPr>
              <a:t>Ability to extract additional data</a:t>
            </a:r>
            <a:endParaRPr lang="en-US" sz="2400" dirty="0">
              <a:latin typeface="+mj-lt"/>
              <a:cs typeface="Calibri" panose="020F0502020204030204" pitchFamily="34" charset="0"/>
            </a:endParaRPr>
          </a:p>
        </p:txBody>
      </p:sp>
      <p:grpSp>
        <p:nvGrpSpPr>
          <p:cNvPr id="4" name="Group 12"/>
          <p:cNvGrpSpPr/>
          <p:nvPr/>
        </p:nvGrpSpPr>
        <p:grpSpPr>
          <a:xfrm>
            <a:off x="5029200" y="1066800"/>
            <a:ext cx="3623120" cy="5083810"/>
            <a:chOff x="5029200" y="1066800"/>
            <a:chExt cx="3623120" cy="5083810"/>
          </a:xfrm>
        </p:grpSpPr>
        <p:pic>
          <p:nvPicPr>
            <p:cNvPr id="21" name="Picture 20" descr="Landsat_clip_2.png"/>
            <p:cNvPicPr>
              <a:picLocks noChangeAspect="1"/>
            </p:cNvPicPr>
            <p:nvPr/>
          </p:nvPicPr>
          <p:blipFill>
            <a:blip r:embed="rId3" cstate="print"/>
            <a:stretch>
              <a:fillRect/>
            </a:stretch>
          </p:blipFill>
          <p:spPr>
            <a:xfrm rot="16200000">
              <a:off x="4298855" y="1797145"/>
              <a:ext cx="5083810" cy="3623120"/>
            </a:xfrm>
            <a:prstGeom prst="rect">
              <a:avLst/>
            </a:prstGeom>
          </p:spPr>
        </p:pic>
        <p:sp>
          <p:nvSpPr>
            <p:cNvPr id="35" name="TextBox 34"/>
            <p:cNvSpPr txBox="1"/>
            <p:nvPr/>
          </p:nvSpPr>
          <p:spPr>
            <a:xfrm>
              <a:off x="5486400" y="1143000"/>
              <a:ext cx="2667000" cy="830997"/>
            </a:xfrm>
            <a:prstGeom prst="rect">
              <a:avLst/>
            </a:prstGeom>
            <a:solidFill>
              <a:schemeClr val="tx1">
                <a:alpha val="76000"/>
              </a:schemeClr>
            </a:solidFill>
          </p:spPr>
          <p:txBody>
            <a:bodyPr wrap="square" rtlCol="0">
              <a:spAutoFit/>
            </a:bodyPr>
            <a:lstStyle/>
            <a:p>
              <a:pPr algn="ctr"/>
              <a:r>
                <a:rPr lang="en-US" b="1" dirty="0">
                  <a:solidFill>
                    <a:schemeClr val="bg1"/>
                  </a:solidFill>
                  <a:latin typeface="+mj-lt"/>
                </a:rPr>
                <a:t>Satellite Imagery (Landsat)</a:t>
              </a:r>
            </a:p>
            <a:p>
              <a:pPr algn="ctr"/>
              <a:r>
                <a:rPr lang="en-US" sz="1200" b="1" dirty="0">
                  <a:solidFill>
                    <a:schemeClr val="bg1"/>
                  </a:solidFill>
                  <a:latin typeface="+mj-lt"/>
                </a:rPr>
                <a:t>Resolution: 30 meter </a:t>
              </a:r>
            </a:p>
          </p:txBody>
        </p:sp>
      </p:grpSp>
      <p:grpSp>
        <p:nvGrpSpPr>
          <p:cNvPr id="5" name="Group 11"/>
          <p:cNvGrpSpPr/>
          <p:nvPr/>
        </p:nvGrpSpPr>
        <p:grpSpPr>
          <a:xfrm>
            <a:off x="810883" y="3096883"/>
            <a:ext cx="6081624" cy="3165895"/>
            <a:chOff x="810883" y="3096883"/>
            <a:chExt cx="6081624" cy="3165895"/>
          </a:xfrm>
        </p:grpSpPr>
        <p:cxnSp>
          <p:nvCxnSpPr>
            <p:cNvPr id="23" name="Straight Connector 22"/>
            <p:cNvCxnSpPr/>
            <p:nvPr/>
          </p:nvCxnSpPr>
          <p:spPr bwMode="auto">
            <a:xfrm>
              <a:off x="819509" y="3122762"/>
              <a:ext cx="5331125" cy="534838"/>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sp>
          <p:nvSpPr>
            <p:cNvPr id="24" name="Rectangle 23"/>
            <p:cNvSpPr/>
            <p:nvPr/>
          </p:nvSpPr>
          <p:spPr bwMode="auto">
            <a:xfrm>
              <a:off x="6150635" y="3657600"/>
              <a:ext cx="741872" cy="6211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cxnSp>
          <p:nvCxnSpPr>
            <p:cNvPr id="27" name="Straight Connector 26"/>
            <p:cNvCxnSpPr/>
            <p:nvPr/>
          </p:nvCxnSpPr>
          <p:spPr bwMode="auto">
            <a:xfrm>
              <a:off x="4433977" y="3096883"/>
              <a:ext cx="2449902" cy="552091"/>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cxnSp>
          <p:nvCxnSpPr>
            <p:cNvPr id="29" name="Straight Connector 28"/>
            <p:cNvCxnSpPr/>
            <p:nvPr/>
          </p:nvCxnSpPr>
          <p:spPr bwMode="auto">
            <a:xfrm flipV="1">
              <a:off x="810883" y="4278702"/>
              <a:ext cx="5348377" cy="1975451"/>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cxnSp>
          <p:nvCxnSpPr>
            <p:cNvPr id="31" name="Straight Connector 30"/>
            <p:cNvCxnSpPr/>
            <p:nvPr/>
          </p:nvCxnSpPr>
          <p:spPr bwMode="auto">
            <a:xfrm flipV="1">
              <a:off x="4433977" y="4287328"/>
              <a:ext cx="2458529" cy="1975450"/>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pic>
          <p:nvPicPr>
            <p:cNvPr id="19" name="Picture 18" descr="Landsat_clip_finer.png"/>
            <p:cNvPicPr>
              <a:picLocks noChangeAspect="1"/>
            </p:cNvPicPr>
            <p:nvPr/>
          </p:nvPicPr>
          <p:blipFill>
            <a:blip r:embed="rId4" cstate="print"/>
            <a:srcRect r="38546"/>
            <a:stretch>
              <a:fillRect/>
            </a:stretch>
          </p:blipFill>
          <p:spPr>
            <a:xfrm rot="16200000">
              <a:off x="1059965" y="2893809"/>
              <a:ext cx="3124200" cy="3584982"/>
            </a:xfrm>
            <a:prstGeom prst="rect">
              <a:avLst/>
            </a:prstGeom>
            <a:ln w="31750">
              <a:solidFill>
                <a:srgbClr val="C00000"/>
              </a:solidFill>
            </a:ln>
          </p:spPr>
        </p:pic>
      </p:grpSp>
    </p:spTree>
    <p:extLst>
      <p:ext uri="{BB962C8B-B14F-4D97-AF65-F5344CB8AC3E}">
        <p14:creationId xmlns:p14="http://schemas.microsoft.com/office/powerpoint/2010/main" val="832642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3"/>
          <p:cNvGrpSpPr/>
          <p:nvPr/>
        </p:nvGrpSpPr>
        <p:grpSpPr>
          <a:xfrm>
            <a:off x="5050056" y="1066800"/>
            <a:ext cx="3618790" cy="5083810"/>
            <a:chOff x="5031365" y="1066801"/>
            <a:chExt cx="3618790" cy="5083810"/>
          </a:xfrm>
        </p:grpSpPr>
        <p:pic>
          <p:nvPicPr>
            <p:cNvPr id="15" name="Picture 14" descr="NAIP_clip.png"/>
            <p:cNvPicPr>
              <a:picLocks noChangeAspect="1"/>
            </p:cNvPicPr>
            <p:nvPr/>
          </p:nvPicPr>
          <p:blipFill>
            <a:blip r:embed="rId3" cstate="print"/>
            <a:stretch>
              <a:fillRect/>
            </a:stretch>
          </p:blipFill>
          <p:spPr>
            <a:xfrm rot="16200000">
              <a:off x="4298855" y="1799311"/>
              <a:ext cx="5083810" cy="3618790"/>
            </a:xfrm>
            <a:prstGeom prst="rect">
              <a:avLst/>
            </a:prstGeom>
          </p:spPr>
        </p:pic>
        <p:sp>
          <p:nvSpPr>
            <p:cNvPr id="16" name="TextBox 15"/>
            <p:cNvSpPr txBox="1"/>
            <p:nvPr/>
          </p:nvSpPr>
          <p:spPr>
            <a:xfrm>
              <a:off x="5486400" y="1143000"/>
              <a:ext cx="2667000" cy="553998"/>
            </a:xfrm>
            <a:prstGeom prst="rect">
              <a:avLst/>
            </a:prstGeom>
            <a:solidFill>
              <a:schemeClr val="tx1">
                <a:alpha val="76000"/>
              </a:schemeClr>
            </a:solidFill>
          </p:spPr>
          <p:txBody>
            <a:bodyPr wrap="square" rtlCol="0">
              <a:spAutoFit/>
            </a:bodyPr>
            <a:lstStyle/>
            <a:p>
              <a:pPr algn="ctr"/>
              <a:r>
                <a:rPr lang="en-US" b="1" dirty="0">
                  <a:solidFill>
                    <a:schemeClr val="bg1"/>
                  </a:solidFill>
                  <a:latin typeface="+mj-lt"/>
                </a:rPr>
                <a:t>Aerial Imagery (NAIP)</a:t>
              </a:r>
            </a:p>
            <a:p>
              <a:pPr algn="ctr"/>
              <a:r>
                <a:rPr lang="en-US" sz="1200" b="1" dirty="0">
                  <a:solidFill>
                    <a:schemeClr val="bg1"/>
                  </a:solidFill>
                  <a:latin typeface="+mj-lt"/>
                </a:rPr>
                <a:t>Resolution: 1 meter</a:t>
              </a:r>
            </a:p>
          </p:txBody>
        </p:sp>
      </p:grpSp>
      <p:grpSp>
        <p:nvGrpSpPr>
          <p:cNvPr id="7" name="Group 16"/>
          <p:cNvGrpSpPr/>
          <p:nvPr/>
        </p:nvGrpSpPr>
        <p:grpSpPr>
          <a:xfrm>
            <a:off x="829574" y="3096882"/>
            <a:ext cx="6081624" cy="3165895"/>
            <a:chOff x="810883" y="3096883"/>
            <a:chExt cx="6081624" cy="3165895"/>
          </a:xfrm>
        </p:grpSpPr>
        <p:cxnSp>
          <p:nvCxnSpPr>
            <p:cNvPr id="18" name="Straight Connector 17"/>
            <p:cNvCxnSpPr/>
            <p:nvPr/>
          </p:nvCxnSpPr>
          <p:spPr bwMode="auto">
            <a:xfrm>
              <a:off x="819509" y="3122762"/>
              <a:ext cx="5331125" cy="534838"/>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sp>
          <p:nvSpPr>
            <p:cNvPr id="20" name="Rectangle 19"/>
            <p:cNvSpPr/>
            <p:nvPr/>
          </p:nvSpPr>
          <p:spPr bwMode="auto">
            <a:xfrm>
              <a:off x="6150635" y="3657600"/>
              <a:ext cx="741872" cy="6211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cxnSp>
          <p:nvCxnSpPr>
            <p:cNvPr id="22" name="Straight Connector 21"/>
            <p:cNvCxnSpPr/>
            <p:nvPr/>
          </p:nvCxnSpPr>
          <p:spPr bwMode="auto">
            <a:xfrm>
              <a:off x="4433977" y="3096883"/>
              <a:ext cx="2449902" cy="552091"/>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cxnSp>
          <p:nvCxnSpPr>
            <p:cNvPr id="25" name="Straight Connector 24"/>
            <p:cNvCxnSpPr/>
            <p:nvPr/>
          </p:nvCxnSpPr>
          <p:spPr bwMode="auto">
            <a:xfrm flipV="1">
              <a:off x="810883" y="4278702"/>
              <a:ext cx="5348377" cy="1975451"/>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cxnSp>
          <p:nvCxnSpPr>
            <p:cNvPr id="26" name="Straight Connector 25"/>
            <p:cNvCxnSpPr/>
            <p:nvPr/>
          </p:nvCxnSpPr>
          <p:spPr bwMode="auto">
            <a:xfrm flipV="1">
              <a:off x="4433977" y="4287328"/>
              <a:ext cx="2458529" cy="1975450"/>
            </a:xfrm>
            <a:prstGeom prst="line">
              <a:avLst/>
            </a:prstGeom>
            <a:solidFill>
              <a:schemeClr val="accent1"/>
            </a:solidFill>
            <a:ln w="19050" cap="flat" cmpd="sng" algn="ctr">
              <a:solidFill>
                <a:schemeClr val="bg1"/>
              </a:solidFill>
              <a:prstDash val="solid"/>
              <a:round/>
              <a:headEnd type="none" w="med" len="med"/>
              <a:tailEnd type="none" w="med" len="med"/>
            </a:ln>
            <a:effectLst>
              <a:outerShdw blurRad="50800" dist="25400" dir="5400000" algn="ctr" rotWithShape="0">
                <a:srgbClr val="000000">
                  <a:alpha val="90000"/>
                </a:srgbClr>
              </a:outerShdw>
            </a:effectLst>
          </p:spPr>
        </p:cxnSp>
        <p:pic>
          <p:nvPicPr>
            <p:cNvPr id="28" name="Picture 27" descr="NAIP_clip_finer.png"/>
            <p:cNvPicPr>
              <a:picLocks noChangeAspect="1"/>
            </p:cNvPicPr>
            <p:nvPr/>
          </p:nvPicPr>
          <p:blipFill>
            <a:blip r:embed="rId4" cstate="print"/>
            <a:srcRect r="38546"/>
            <a:stretch>
              <a:fillRect/>
            </a:stretch>
          </p:blipFill>
          <p:spPr>
            <a:xfrm rot="16200000">
              <a:off x="1046696" y="2894184"/>
              <a:ext cx="3124200" cy="3584231"/>
            </a:xfrm>
            <a:prstGeom prst="rect">
              <a:avLst/>
            </a:prstGeom>
            <a:ln w="31750">
              <a:solidFill>
                <a:srgbClr val="C00000"/>
              </a:solidFill>
            </a:ln>
          </p:spPr>
        </p:pic>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4551136" cy="1669688"/>
          </a:xfrm>
        </p:spPr>
        <p:txBody>
          <a:bodyPr wrap="square" tIns="91440" bIns="91440">
            <a:spAutoFit/>
          </a:bodyPr>
          <a:lstStyle/>
          <a:p>
            <a:pPr>
              <a:spcBef>
                <a:spcPts val="600"/>
              </a:spcBef>
              <a:spcAft>
                <a:spcPts val="600"/>
              </a:spcAft>
            </a:pPr>
            <a:r>
              <a:rPr lang="en-US" sz="2000" dirty="0">
                <a:latin typeface="+mj-lt"/>
                <a:cs typeface="Calibri" panose="020F0502020204030204" pitchFamily="34" charset="0"/>
              </a:rPr>
              <a:t>Increased spatial resolution</a:t>
            </a:r>
          </a:p>
          <a:p>
            <a:pPr lvl="1">
              <a:spcBef>
                <a:spcPts val="300"/>
              </a:spcBef>
              <a:spcAft>
                <a:spcPts val="0"/>
              </a:spcAft>
            </a:pPr>
            <a:r>
              <a:rPr lang="en-US" sz="1600" dirty="0">
                <a:latin typeface="+mj-lt"/>
                <a:cs typeface="Calibri" panose="020F0502020204030204" pitchFamily="34" charset="0"/>
              </a:rPr>
              <a:t>Much finer resolution compared to most satellites’ imagery</a:t>
            </a:r>
          </a:p>
          <a:p>
            <a:pPr lvl="1">
              <a:spcBef>
                <a:spcPts val="300"/>
              </a:spcBef>
              <a:spcAft>
                <a:spcPts val="0"/>
              </a:spcAft>
            </a:pPr>
            <a:r>
              <a:rPr lang="en-US" sz="1600" dirty="0">
                <a:latin typeface="+mj-lt"/>
                <a:cs typeface="Calibri" panose="020F0502020204030204" pitchFamily="34" charset="0"/>
              </a:rPr>
              <a:t>Capable of sub-foot resolution</a:t>
            </a:r>
          </a:p>
          <a:p>
            <a:pPr lvl="1">
              <a:spcBef>
                <a:spcPts val="300"/>
              </a:spcBef>
              <a:spcAft>
                <a:spcPts val="0"/>
              </a:spcAft>
            </a:pPr>
            <a:r>
              <a:rPr lang="en-US" sz="1600" dirty="0">
                <a:latin typeface="+mj-lt"/>
                <a:cs typeface="Calibri" panose="020F0502020204030204" pitchFamily="34" charset="0"/>
              </a:rPr>
              <a:t>Ability to extract additional data</a:t>
            </a:r>
            <a:endParaRPr lang="en-US" sz="2400" dirty="0">
              <a:latin typeface="+mj-lt"/>
              <a:cs typeface="Calibri" panose="020F0502020204030204" pitchFamily="34" charset="0"/>
            </a:endParaRPr>
          </a:p>
        </p:txBody>
      </p:sp>
    </p:spTree>
    <p:extLst>
      <p:ext uri="{BB962C8B-B14F-4D97-AF65-F5344CB8AC3E}">
        <p14:creationId xmlns:p14="http://schemas.microsoft.com/office/powerpoint/2010/main" val="225708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457200" y="1447800"/>
            <a:ext cx="8382000" cy="4419600"/>
          </a:xfrm>
        </p:spPr>
        <p:txBody>
          <a:bodyPr>
            <a:normAutofit/>
          </a:bodyPr>
          <a:lstStyle/>
          <a:p>
            <a:pPr eaLnBrk="1" hangingPunct="1"/>
            <a:r>
              <a:rPr lang="en-US" sz="2400" dirty="0">
                <a:latin typeface="+mj-lt"/>
                <a:cs typeface="Calibri" panose="020F0502020204030204" pitchFamily="34" charset="0"/>
              </a:rPr>
              <a:t>The human eye and brain is a very effective and complex remote sensing sensor. </a:t>
            </a:r>
          </a:p>
          <a:p>
            <a:pPr eaLnBrk="1" hangingPunct="1"/>
            <a:r>
              <a:rPr lang="en-US" sz="2400" dirty="0">
                <a:latin typeface="+mj-lt"/>
                <a:cs typeface="Calibri" panose="020F0502020204030204" pitchFamily="34" charset="0"/>
              </a:rPr>
              <a:t>We derive information using the following image attributes: </a:t>
            </a:r>
          </a:p>
          <a:p>
            <a:pPr lvl="1" eaLnBrk="1" hangingPunct="1"/>
            <a:r>
              <a:rPr lang="en-US" sz="2000" dirty="0">
                <a:latin typeface="+mj-lt"/>
                <a:cs typeface="Calibri" panose="020F0502020204030204" pitchFamily="34" charset="0"/>
              </a:rPr>
              <a:t>Size</a:t>
            </a:r>
          </a:p>
          <a:p>
            <a:pPr lvl="1" eaLnBrk="1" hangingPunct="1"/>
            <a:r>
              <a:rPr lang="en-US" sz="2000" dirty="0">
                <a:latin typeface="+mj-lt"/>
                <a:cs typeface="Calibri" panose="020F0502020204030204" pitchFamily="34" charset="0"/>
              </a:rPr>
              <a:t>Shape</a:t>
            </a:r>
          </a:p>
          <a:p>
            <a:pPr lvl="1" eaLnBrk="1" hangingPunct="1"/>
            <a:r>
              <a:rPr lang="en-US" sz="2000" dirty="0">
                <a:latin typeface="+mj-lt"/>
                <a:cs typeface="Calibri" panose="020F0502020204030204" pitchFamily="34" charset="0"/>
              </a:rPr>
              <a:t>Tone/color</a:t>
            </a:r>
          </a:p>
          <a:p>
            <a:pPr lvl="1" eaLnBrk="1" hangingPunct="1"/>
            <a:r>
              <a:rPr lang="en-US" sz="2000" dirty="0">
                <a:latin typeface="+mj-lt"/>
                <a:cs typeface="Calibri" panose="020F0502020204030204" pitchFamily="34" charset="0"/>
              </a:rPr>
              <a:t>Texture</a:t>
            </a:r>
          </a:p>
          <a:p>
            <a:pPr lvl="1" eaLnBrk="1" hangingPunct="1"/>
            <a:r>
              <a:rPr lang="en-US" sz="2000" dirty="0">
                <a:latin typeface="+mj-lt"/>
                <a:cs typeface="Calibri" panose="020F0502020204030204" pitchFamily="34" charset="0"/>
              </a:rPr>
              <a:t>Shadow</a:t>
            </a:r>
          </a:p>
          <a:p>
            <a:pPr lvl="1" eaLnBrk="1" hangingPunct="1"/>
            <a:r>
              <a:rPr lang="en-US" sz="2000" dirty="0">
                <a:latin typeface="+mj-lt"/>
                <a:cs typeface="Calibri" panose="020F0502020204030204" pitchFamily="34" charset="0"/>
              </a:rPr>
              <a:t>Association</a:t>
            </a:r>
          </a:p>
          <a:p>
            <a:pPr lvl="1" eaLnBrk="1" hangingPunct="1"/>
            <a:r>
              <a:rPr lang="en-US" sz="2000" dirty="0">
                <a:latin typeface="+mj-lt"/>
                <a:cs typeface="Calibri" panose="020F0502020204030204" pitchFamily="34" charset="0"/>
              </a:rPr>
              <a:t>Pattern</a:t>
            </a:r>
          </a:p>
        </p:txBody>
      </p:sp>
      <p:pic>
        <p:nvPicPr>
          <p:cNvPr id="2" name="Picture 1" descr="Graphic depicting the human ocular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720715"/>
            <a:ext cx="4304317" cy="3276600"/>
          </a:xfrm>
          <a:prstGeom prst="rect">
            <a:avLst/>
          </a:prstGeom>
        </p:spPr>
      </p:pic>
      <p:sp>
        <p:nvSpPr>
          <p:cNvPr id="4" name="Title 3"/>
          <p:cNvSpPr>
            <a:spLocks noGrp="1"/>
          </p:cNvSpPr>
          <p:nvPr>
            <p:ph type="title"/>
          </p:nvPr>
        </p:nvSpPr>
        <p:spPr/>
        <p:txBody>
          <a:bodyPr/>
          <a:lstStyle/>
          <a:p>
            <a:r>
              <a:rPr lang="en-US" dirty="0">
                <a:cs typeface="Calibri" panose="020F0502020204030204" pitchFamily="34" charset="0"/>
              </a:rPr>
              <a:t>Remote sensing basics</a:t>
            </a:r>
          </a:p>
        </p:txBody>
      </p:sp>
    </p:spTree>
    <p:extLst>
      <p:ext uri="{BB962C8B-B14F-4D97-AF65-F5344CB8AC3E}">
        <p14:creationId xmlns:p14="http://schemas.microsoft.com/office/powerpoint/2010/main" val="2458843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p:cNvGrpSpPr/>
          <p:nvPr/>
        </p:nvGrpSpPr>
        <p:grpSpPr>
          <a:xfrm>
            <a:off x="4634333" y="1068998"/>
            <a:ext cx="4157240" cy="5238300"/>
            <a:chOff x="4634333" y="1068998"/>
            <a:chExt cx="4157240" cy="5238300"/>
          </a:xfrm>
        </p:grpSpPr>
        <p:pic>
          <p:nvPicPr>
            <p:cNvPr id="30" name="Picture 29" descr="oregon_1995.png"/>
            <p:cNvPicPr>
              <a:picLocks noChangeAspect="1"/>
            </p:cNvPicPr>
            <p:nvPr/>
          </p:nvPicPr>
          <p:blipFill>
            <a:blip r:embed="rId3" cstate="print"/>
            <a:stretch>
              <a:fillRect/>
            </a:stretch>
          </p:blipFill>
          <p:spPr>
            <a:xfrm rot="16200000">
              <a:off x="4093803" y="1609528"/>
              <a:ext cx="5238300" cy="4157240"/>
            </a:xfrm>
            <a:prstGeom prst="rect">
              <a:avLst/>
            </a:prstGeom>
          </p:spPr>
        </p:pic>
        <p:sp>
          <p:nvSpPr>
            <p:cNvPr id="55" name="TextBox 54"/>
            <p:cNvSpPr txBox="1"/>
            <p:nvPr/>
          </p:nvSpPr>
          <p:spPr>
            <a:xfrm>
              <a:off x="4800600" y="5867400"/>
              <a:ext cx="1219200" cy="369332"/>
            </a:xfrm>
            <a:prstGeom prst="rect">
              <a:avLst/>
            </a:prstGeom>
            <a:gradFill>
              <a:gsLst>
                <a:gs pos="0">
                  <a:schemeClr val="tx1">
                    <a:lumMod val="65000"/>
                    <a:lumOff val="35000"/>
                  </a:schemeClr>
                </a:gs>
                <a:gs pos="50000">
                  <a:schemeClr val="tx1">
                    <a:lumMod val="95000"/>
                    <a:lumOff val="5000"/>
                  </a:schemeClr>
                </a:gs>
                <a:gs pos="100000">
                  <a:schemeClr val="tx1">
                    <a:lumMod val="75000"/>
                    <a:lumOff val="25000"/>
                  </a:schemeClr>
                </a:gs>
              </a:gsLst>
              <a:lin ang="5400000" scaled="0"/>
            </a:gradFill>
            <a:effectLst>
              <a:outerShdw blurRad="50800" dist="50800" dir="9000000" algn="ctr" rotWithShape="0">
                <a:srgbClr val="000000">
                  <a:alpha val="50000"/>
                </a:srgbClr>
              </a:outerShdw>
            </a:effectLst>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mj-lt"/>
                </a:rPr>
                <a:t>1995</a:t>
              </a:r>
            </a:p>
          </p:txBody>
        </p:sp>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8229600" cy="2993127"/>
          </a:xfrm>
        </p:spPr>
        <p:txBody>
          <a:bodyPr wrap="square" tIns="91440" bIns="91440">
            <a:spAutoFit/>
          </a:bodyPr>
          <a:lstStyle/>
          <a:p>
            <a:pPr>
              <a:lnSpc>
                <a:spcPct val="200000"/>
              </a:lnSpc>
            </a:pPr>
            <a:r>
              <a:rPr lang="en-US" sz="2000" dirty="0">
                <a:latin typeface="+mj-lt"/>
                <a:cs typeface="Calibri" panose="020F0502020204030204" pitchFamily="34" charset="0"/>
              </a:rPr>
              <a:t>Capture a moment in time</a:t>
            </a:r>
          </a:p>
          <a:p>
            <a:pPr lvl="1">
              <a:spcBef>
                <a:spcPts val="300"/>
              </a:spcBef>
              <a:spcAft>
                <a:spcPts val="0"/>
              </a:spcAft>
            </a:pPr>
            <a:r>
              <a:rPr lang="en-US" sz="1600" dirty="0">
                <a:latin typeface="+mj-lt"/>
                <a:cs typeface="Calibri" panose="020F0502020204030204" pitchFamily="34" charset="0"/>
              </a:rPr>
              <a:t>Pause dynamic conditions</a:t>
            </a:r>
          </a:p>
          <a:p>
            <a:pPr lvl="2">
              <a:spcBef>
                <a:spcPts val="300"/>
              </a:spcBef>
              <a:spcAft>
                <a:spcPts val="0"/>
              </a:spcAft>
            </a:pPr>
            <a:r>
              <a:rPr lang="en-US" sz="1200" dirty="0">
                <a:latin typeface="+mj-lt"/>
                <a:cs typeface="Calibri" panose="020F0502020204030204" pitchFamily="34" charset="0"/>
              </a:rPr>
              <a:t>Flooding</a:t>
            </a:r>
          </a:p>
          <a:p>
            <a:pPr lvl="2">
              <a:spcBef>
                <a:spcPts val="300"/>
              </a:spcBef>
              <a:spcAft>
                <a:spcPts val="0"/>
              </a:spcAft>
            </a:pPr>
            <a:r>
              <a:rPr lang="en-US" sz="1200" dirty="0">
                <a:latin typeface="+mj-lt"/>
                <a:cs typeface="Calibri" panose="020F0502020204030204" pitchFamily="34" charset="0"/>
              </a:rPr>
              <a:t>Forest fire</a:t>
            </a:r>
          </a:p>
          <a:p>
            <a:pPr lvl="1">
              <a:spcBef>
                <a:spcPts val="300"/>
              </a:spcBef>
              <a:spcAft>
                <a:spcPts val="0"/>
              </a:spcAft>
            </a:pPr>
            <a:r>
              <a:rPr lang="en-US" sz="1600" dirty="0">
                <a:latin typeface="+mj-lt"/>
                <a:cs typeface="Calibri" panose="020F0502020204030204" pitchFamily="34" charset="0"/>
              </a:rPr>
              <a:t>Historical analysis</a:t>
            </a:r>
          </a:p>
          <a:p>
            <a:pPr lvl="2">
              <a:spcBef>
                <a:spcPts val="300"/>
              </a:spcBef>
              <a:spcAft>
                <a:spcPts val="0"/>
              </a:spcAft>
            </a:pPr>
            <a:r>
              <a:rPr lang="en-US" sz="1200" dirty="0">
                <a:latin typeface="+mj-lt"/>
                <a:cs typeface="Calibri" panose="020F0502020204030204" pitchFamily="34" charset="0"/>
              </a:rPr>
              <a:t>Imagery acquired since 1930s</a:t>
            </a:r>
          </a:p>
          <a:p>
            <a:pPr lvl="1">
              <a:spcBef>
                <a:spcPts val="300"/>
              </a:spcBef>
              <a:spcAft>
                <a:spcPts val="0"/>
              </a:spcAft>
            </a:pPr>
            <a:r>
              <a:rPr lang="en-US" sz="1600" dirty="0">
                <a:latin typeface="+mj-lt"/>
                <a:cs typeface="Calibri" panose="020F0502020204030204" pitchFamily="34" charset="0"/>
              </a:rPr>
              <a:t>Changes over time</a:t>
            </a:r>
          </a:p>
          <a:p>
            <a:pPr lvl="2">
              <a:spcBef>
                <a:spcPts val="300"/>
              </a:spcBef>
              <a:spcAft>
                <a:spcPts val="0"/>
              </a:spcAft>
            </a:pPr>
            <a:r>
              <a:rPr lang="en-US" sz="1200" dirty="0">
                <a:latin typeface="+mj-lt"/>
                <a:cs typeface="Calibri" panose="020F0502020204030204" pitchFamily="34" charset="0"/>
              </a:rPr>
              <a:t>Forest maturity</a:t>
            </a:r>
          </a:p>
          <a:p>
            <a:pPr lvl="2">
              <a:spcBef>
                <a:spcPts val="300"/>
              </a:spcBef>
              <a:spcAft>
                <a:spcPts val="0"/>
              </a:spcAft>
            </a:pPr>
            <a:r>
              <a:rPr lang="en-US" sz="1200" dirty="0">
                <a:latin typeface="+mj-lt"/>
                <a:cs typeface="Calibri" panose="020F0502020204030204" pitchFamily="34" charset="0"/>
              </a:rPr>
              <a:t>Fire severity</a:t>
            </a:r>
          </a:p>
          <a:p>
            <a:pPr lvl="2">
              <a:spcBef>
                <a:spcPts val="300"/>
              </a:spcBef>
              <a:spcAft>
                <a:spcPts val="0"/>
              </a:spcAft>
            </a:pPr>
            <a:r>
              <a:rPr lang="en-US" sz="1200" dirty="0">
                <a:latin typeface="+mj-lt"/>
                <a:cs typeface="Calibri" panose="020F0502020204030204" pitchFamily="34" charset="0"/>
              </a:rPr>
              <a:t>Urban encroachment</a:t>
            </a:r>
          </a:p>
        </p:txBody>
      </p:sp>
      <p:sp>
        <p:nvSpPr>
          <p:cNvPr id="62" name="TextBox 61"/>
          <p:cNvSpPr txBox="1"/>
          <p:nvPr/>
        </p:nvSpPr>
        <p:spPr>
          <a:xfrm>
            <a:off x="1219200" y="5629275"/>
            <a:ext cx="2819400" cy="769441"/>
          </a:xfrm>
          <a:prstGeom prst="rect">
            <a:avLst/>
          </a:prstGeom>
          <a:noFill/>
        </p:spPr>
        <p:txBody>
          <a:bodyPr wrap="square" rtlCol="0">
            <a:spAutoFit/>
          </a:bodyPr>
          <a:lstStyle/>
          <a:p>
            <a:pPr algn="ctr"/>
            <a:r>
              <a:rPr lang="en-US" dirty="0">
                <a:latin typeface="+mj-lt"/>
                <a:cs typeface="Calibri" panose="020F0502020204030204" pitchFamily="34" charset="0"/>
              </a:rPr>
              <a:t>Foresting Example</a:t>
            </a:r>
          </a:p>
          <a:p>
            <a:pPr algn="ctr"/>
            <a:r>
              <a:rPr lang="en-US" sz="1300" dirty="0">
                <a:latin typeface="+mj-lt"/>
                <a:cs typeface="Calibri" panose="020F0502020204030204" pitchFamily="34" charset="0"/>
              </a:rPr>
              <a:t>Location: western Oregon</a:t>
            </a:r>
          </a:p>
          <a:p>
            <a:pPr algn="ctr"/>
            <a:r>
              <a:rPr lang="en-US" sz="1300" dirty="0">
                <a:latin typeface="+mj-lt"/>
                <a:cs typeface="Calibri" panose="020F0502020204030204" pitchFamily="34" charset="0"/>
              </a:rPr>
              <a:t>Time Frame: 1995 - 2007</a:t>
            </a:r>
            <a:endParaRPr lang="en-US" dirty="0">
              <a:latin typeface="+mj-lt"/>
              <a:cs typeface="Calibri" panose="020F0502020204030204" pitchFamily="34" charset="0"/>
            </a:endParaRPr>
          </a:p>
        </p:txBody>
      </p:sp>
      <p:sp>
        <p:nvSpPr>
          <p:cNvPr id="63" name="Right Arrow 62"/>
          <p:cNvSpPr/>
          <p:nvPr/>
        </p:nvSpPr>
        <p:spPr bwMode="auto">
          <a:xfrm>
            <a:off x="3819525" y="5844064"/>
            <a:ext cx="533400" cy="304800"/>
          </a:xfrm>
          <a:prstGeom prst="rightArrow">
            <a:avLst/>
          </a:prstGeom>
          <a:solidFill>
            <a:schemeClr val="bg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916756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2"/>
          <p:cNvGrpSpPr/>
          <p:nvPr/>
        </p:nvGrpSpPr>
        <p:grpSpPr>
          <a:xfrm>
            <a:off x="4634334" y="1071195"/>
            <a:ext cx="4157240" cy="5233906"/>
            <a:chOff x="4634334" y="1071195"/>
            <a:chExt cx="4157240" cy="5233906"/>
          </a:xfrm>
        </p:grpSpPr>
        <p:pic>
          <p:nvPicPr>
            <p:cNvPr id="31" name="Picture 30" descr="oregon_2000.png"/>
            <p:cNvPicPr>
              <a:picLocks noChangeAspect="1"/>
            </p:cNvPicPr>
            <p:nvPr/>
          </p:nvPicPr>
          <p:blipFill>
            <a:blip r:embed="rId3" cstate="print"/>
            <a:stretch>
              <a:fillRect/>
            </a:stretch>
          </p:blipFill>
          <p:spPr>
            <a:xfrm rot="16200000">
              <a:off x="4096001" y="1609528"/>
              <a:ext cx="5233906" cy="4157240"/>
            </a:xfrm>
            <a:prstGeom prst="rect">
              <a:avLst/>
            </a:prstGeom>
          </p:spPr>
        </p:pic>
        <p:sp>
          <p:nvSpPr>
            <p:cNvPr id="51" name="TextBox 50"/>
            <p:cNvSpPr txBox="1"/>
            <p:nvPr/>
          </p:nvSpPr>
          <p:spPr>
            <a:xfrm>
              <a:off x="4800600" y="5867400"/>
              <a:ext cx="1219200" cy="369332"/>
            </a:xfrm>
            <a:prstGeom prst="rect">
              <a:avLst/>
            </a:prstGeom>
            <a:gradFill>
              <a:gsLst>
                <a:gs pos="0">
                  <a:schemeClr val="tx1">
                    <a:lumMod val="65000"/>
                    <a:lumOff val="35000"/>
                  </a:schemeClr>
                </a:gs>
                <a:gs pos="50000">
                  <a:schemeClr val="tx1">
                    <a:lumMod val="95000"/>
                    <a:lumOff val="5000"/>
                  </a:schemeClr>
                </a:gs>
                <a:gs pos="100000">
                  <a:schemeClr val="tx1">
                    <a:lumMod val="75000"/>
                    <a:lumOff val="25000"/>
                  </a:schemeClr>
                </a:gs>
              </a:gsLst>
              <a:lin ang="5400000" scaled="0"/>
            </a:gradFill>
            <a:effectLst>
              <a:outerShdw blurRad="50800" dist="50800" dir="9000000" algn="ctr" rotWithShape="0">
                <a:srgbClr val="000000">
                  <a:alpha val="50000"/>
                </a:srgbClr>
              </a:outerShdw>
            </a:effectLst>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mj-lt"/>
                </a:rPr>
                <a:t>2000</a:t>
              </a:r>
            </a:p>
          </p:txBody>
        </p:sp>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8229600" cy="2993127"/>
          </a:xfrm>
        </p:spPr>
        <p:txBody>
          <a:bodyPr wrap="square" tIns="91440" bIns="91440">
            <a:spAutoFit/>
          </a:bodyPr>
          <a:lstStyle/>
          <a:p>
            <a:pPr>
              <a:lnSpc>
                <a:spcPct val="200000"/>
              </a:lnSpc>
            </a:pPr>
            <a:r>
              <a:rPr lang="en-US" sz="2000" dirty="0">
                <a:latin typeface="+mj-lt"/>
                <a:cs typeface="Calibri" panose="020F0502020204030204" pitchFamily="34" charset="0"/>
              </a:rPr>
              <a:t>Capture a moment in time</a:t>
            </a:r>
          </a:p>
          <a:p>
            <a:pPr lvl="1">
              <a:spcBef>
                <a:spcPts val="300"/>
              </a:spcBef>
              <a:spcAft>
                <a:spcPts val="0"/>
              </a:spcAft>
            </a:pPr>
            <a:r>
              <a:rPr lang="en-US" sz="1600" dirty="0">
                <a:latin typeface="+mj-lt"/>
                <a:cs typeface="Calibri" panose="020F0502020204030204" pitchFamily="34" charset="0"/>
              </a:rPr>
              <a:t>Pause dynamic conditions</a:t>
            </a:r>
          </a:p>
          <a:p>
            <a:pPr lvl="2">
              <a:spcBef>
                <a:spcPts val="300"/>
              </a:spcBef>
              <a:spcAft>
                <a:spcPts val="0"/>
              </a:spcAft>
            </a:pPr>
            <a:r>
              <a:rPr lang="en-US" sz="1200" dirty="0">
                <a:latin typeface="+mj-lt"/>
                <a:cs typeface="Calibri" panose="020F0502020204030204" pitchFamily="34" charset="0"/>
              </a:rPr>
              <a:t>Flooding</a:t>
            </a:r>
          </a:p>
          <a:p>
            <a:pPr lvl="2">
              <a:spcBef>
                <a:spcPts val="300"/>
              </a:spcBef>
              <a:spcAft>
                <a:spcPts val="0"/>
              </a:spcAft>
            </a:pPr>
            <a:r>
              <a:rPr lang="en-US" sz="1200" dirty="0">
                <a:latin typeface="+mj-lt"/>
                <a:cs typeface="Calibri" panose="020F0502020204030204" pitchFamily="34" charset="0"/>
              </a:rPr>
              <a:t>Forest fire</a:t>
            </a:r>
          </a:p>
          <a:p>
            <a:pPr lvl="1">
              <a:spcBef>
                <a:spcPts val="300"/>
              </a:spcBef>
              <a:spcAft>
                <a:spcPts val="0"/>
              </a:spcAft>
            </a:pPr>
            <a:r>
              <a:rPr lang="en-US" sz="1600" dirty="0">
                <a:latin typeface="+mj-lt"/>
                <a:cs typeface="Calibri" panose="020F0502020204030204" pitchFamily="34" charset="0"/>
              </a:rPr>
              <a:t>Historical analysis</a:t>
            </a:r>
          </a:p>
          <a:p>
            <a:pPr lvl="2">
              <a:spcBef>
                <a:spcPts val="300"/>
              </a:spcBef>
              <a:spcAft>
                <a:spcPts val="0"/>
              </a:spcAft>
            </a:pPr>
            <a:r>
              <a:rPr lang="en-US" sz="1200" dirty="0">
                <a:latin typeface="+mj-lt"/>
                <a:cs typeface="Calibri" panose="020F0502020204030204" pitchFamily="34" charset="0"/>
              </a:rPr>
              <a:t>Imagery acquired since 1930s</a:t>
            </a:r>
          </a:p>
          <a:p>
            <a:pPr lvl="1">
              <a:spcBef>
                <a:spcPts val="300"/>
              </a:spcBef>
              <a:spcAft>
                <a:spcPts val="0"/>
              </a:spcAft>
            </a:pPr>
            <a:r>
              <a:rPr lang="en-US" sz="1600" dirty="0">
                <a:latin typeface="+mj-lt"/>
                <a:cs typeface="Calibri" panose="020F0502020204030204" pitchFamily="34" charset="0"/>
              </a:rPr>
              <a:t>Changes over time</a:t>
            </a:r>
          </a:p>
          <a:p>
            <a:pPr lvl="2">
              <a:spcBef>
                <a:spcPts val="300"/>
              </a:spcBef>
              <a:spcAft>
                <a:spcPts val="0"/>
              </a:spcAft>
            </a:pPr>
            <a:r>
              <a:rPr lang="en-US" sz="1200" dirty="0">
                <a:latin typeface="+mj-lt"/>
                <a:cs typeface="Calibri" panose="020F0502020204030204" pitchFamily="34" charset="0"/>
              </a:rPr>
              <a:t>Forest maturity</a:t>
            </a:r>
          </a:p>
          <a:p>
            <a:pPr lvl="2">
              <a:spcBef>
                <a:spcPts val="300"/>
              </a:spcBef>
              <a:spcAft>
                <a:spcPts val="0"/>
              </a:spcAft>
            </a:pPr>
            <a:r>
              <a:rPr lang="en-US" sz="1200" dirty="0">
                <a:latin typeface="+mj-lt"/>
                <a:cs typeface="Calibri" panose="020F0502020204030204" pitchFamily="34" charset="0"/>
              </a:rPr>
              <a:t>Fire severity</a:t>
            </a:r>
          </a:p>
          <a:p>
            <a:pPr lvl="2">
              <a:spcBef>
                <a:spcPts val="300"/>
              </a:spcBef>
              <a:spcAft>
                <a:spcPts val="0"/>
              </a:spcAft>
            </a:pPr>
            <a:r>
              <a:rPr lang="en-US" sz="1200" dirty="0">
                <a:latin typeface="+mj-lt"/>
                <a:cs typeface="Calibri" panose="020F0502020204030204" pitchFamily="34" charset="0"/>
              </a:rPr>
              <a:t>Urban encroachment</a:t>
            </a:r>
          </a:p>
        </p:txBody>
      </p:sp>
      <p:sp>
        <p:nvSpPr>
          <p:cNvPr id="62" name="TextBox 61"/>
          <p:cNvSpPr txBox="1"/>
          <p:nvPr/>
        </p:nvSpPr>
        <p:spPr>
          <a:xfrm>
            <a:off x="1219200" y="5629275"/>
            <a:ext cx="2819400" cy="769441"/>
          </a:xfrm>
          <a:prstGeom prst="rect">
            <a:avLst/>
          </a:prstGeom>
          <a:noFill/>
        </p:spPr>
        <p:txBody>
          <a:bodyPr wrap="square" rtlCol="0">
            <a:spAutoFit/>
          </a:bodyPr>
          <a:lstStyle/>
          <a:p>
            <a:pPr algn="ctr"/>
            <a:r>
              <a:rPr lang="en-US" dirty="0">
                <a:latin typeface="+mj-lt"/>
                <a:cs typeface="Calibri" panose="020F0502020204030204" pitchFamily="34" charset="0"/>
              </a:rPr>
              <a:t>Forestry Example</a:t>
            </a:r>
          </a:p>
          <a:p>
            <a:pPr algn="ctr"/>
            <a:r>
              <a:rPr lang="en-US" sz="1300" dirty="0">
                <a:latin typeface="+mj-lt"/>
                <a:cs typeface="Calibri" panose="020F0502020204030204" pitchFamily="34" charset="0"/>
              </a:rPr>
              <a:t>Location: western Oregon</a:t>
            </a:r>
          </a:p>
          <a:p>
            <a:pPr algn="ctr"/>
            <a:r>
              <a:rPr lang="en-US" sz="1300" dirty="0">
                <a:latin typeface="+mj-lt"/>
                <a:cs typeface="Calibri" panose="020F0502020204030204" pitchFamily="34" charset="0"/>
              </a:rPr>
              <a:t>Time Frame: 1995 - 2007</a:t>
            </a:r>
            <a:endParaRPr lang="en-US" dirty="0">
              <a:latin typeface="+mj-lt"/>
              <a:cs typeface="Calibri" panose="020F0502020204030204" pitchFamily="34" charset="0"/>
            </a:endParaRPr>
          </a:p>
        </p:txBody>
      </p:sp>
      <p:sp>
        <p:nvSpPr>
          <p:cNvPr id="63" name="Right Arrow 62"/>
          <p:cNvSpPr/>
          <p:nvPr/>
        </p:nvSpPr>
        <p:spPr bwMode="auto">
          <a:xfrm>
            <a:off x="3819525" y="5844064"/>
            <a:ext cx="533400" cy="304800"/>
          </a:xfrm>
          <a:prstGeom prst="rightArrow">
            <a:avLst/>
          </a:prstGeom>
          <a:solidFill>
            <a:schemeClr val="bg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310679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9"/>
          <p:cNvGrpSpPr/>
          <p:nvPr/>
        </p:nvGrpSpPr>
        <p:grpSpPr>
          <a:xfrm>
            <a:off x="4634333" y="1066801"/>
            <a:ext cx="4157242" cy="5242694"/>
            <a:chOff x="4634333" y="1066801"/>
            <a:chExt cx="4157242" cy="5242694"/>
          </a:xfrm>
        </p:grpSpPr>
        <p:pic>
          <p:nvPicPr>
            <p:cNvPr id="32" name="Picture 31" descr="oregon_2003.png"/>
            <p:cNvPicPr>
              <a:picLocks noChangeAspect="1"/>
            </p:cNvPicPr>
            <p:nvPr/>
          </p:nvPicPr>
          <p:blipFill>
            <a:blip r:embed="rId3" cstate="print"/>
            <a:stretch>
              <a:fillRect/>
            </a:stretch>
          </p:blipFill>
          <p:spPr>
            <a:xfrm rot="16200000">
              <a:off x="4091607" y="1609527"/>
              <a:ext cx="5242694" cy="4157242"/>
            </a:xfrm>
            <a:prstGeom prst="rect">
              <a:avLst/>
            </a:prstGeom>
          </p:spPr>
        </p:pic>
        <p:sp>
          <p:nvSpPr>
            <p:cNvPr id="47" name="TextBox 46"/>
            <p:cNvSpPr txBox="1"/>
            <p:nvPr/>
          </p:nvSpPr>
          <p:spPr>
            <a:xfrm>
              <a:off x="4800600" y="5867400"/>
              <a:ext cx="1219200" cy="369332"/>
            </a:xfrm>
            <a:prstGeom prst="rect">
              <a:avLst/>
            </a:prstGeom>
            <a:gradFill>
              <a:gsLst>
                <a:gs pos="0">
                  <a:schemeClr val="tx1">
                    <a:lumMod val="65000"/>
                    <a:lumOff val="35000"/>
                  </a:schemeClr>
                </a:gs>
                <a:gs pos="50000">
                  <a:schemeClr val="tx1">
                    <a:lumMod val="95000"/>
                    <a:lumOff val="5000"/>
                  </a:schemeClr>
                </a:gs>
                <a:gs pos="100000">
                  <a:schemeClr val="tx1">
                    <a:lumMod val="75000"/>
                    <a:lumOff val="25000"/>
                  </a:schemeClr>
                </a:gs>
              </a:gsLst>
              <a:lin ang="5400000" scaled="0"/>
            </a:gradFill>
            <a:effectLst>
              <a:outerShdw blurRad="50800" dist="50800" dir="9000000" algn="ctr" rotWithShape="0">
                <a:srgbClr val="000000">
                  <a:alpha val="50000"/>
                </a:srgbClr>
              </a:outerShdw>
            </a:effectLst>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mj-lt"/>
                </a:rPr>
                <a:t>2003</a:t>
              </a:r>
            </a:p>
          </p:txBody>
        </p:sp>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8229600" cy="2993127"/>
          </a:xfrm>
        </p:spPr>
        <p:txBody>
          <a:bodyPr wrap="square" tIns="91440" bIns="91440">
            <a:spAutoFit/>
          </a:bodyPr>
          <a:lstStyle/>
          <a:p>
            <a:pPr>
              <a:lnSpc>
                <a:spcPct val="200000"/>
              </a:lnSpc>
            </a:pPr>
            <a:r>
              <a:rPr lang="en-US" sz="2000" dirty="0">
                <a:latin typeface="+mj-lt"/>
                <a:cs typeface="Calibri" panose="020F0502020204030204" pitchFamily="34" charset="0"/>
              </a:rPr>
              <a:t>Capture a moment in time</a:t>
            </a:r>
          </a:p>
          <a:p>
            <a:pPr lvl="1">
              <a:spcBef>
                <a:spcPts val="300"/>
              </a:spcBef>
              <a:spcAft>
                <a:spcPts val="0"/>
              </a:spcAft>
            </a:pPr>
            <a:r>
              <a:rPr lang="en-US" sz="1600" dirty="0">
                <a:latin typeface="+mj-lt"/>
                <a:cs typeface="Calibri" panose="020F0502020204030204" pitchFamily="34" charset="0"/>
              </a:rPr>
              <a:t>Pause dynamic conditions</a:t>
            </a:r>
          </a:p>
          <a:p>
            <a:pPr lvl="2">
              <a:spcBef>
                <a:spcPts val="300"/>
              </a:spcBef>
              <a:spcAft>
                <a:spcPts val="0"/>
              </a:spcAft>
            </a:pPr>
            <a:r>
              <a:rPr lang="en-US" sz="1200" dirty="0">
                <a:latin typeface="+mj-lt"/>
                <a:cs typeface="Calibri" panose="020F0502020204030204" pitchFamily="34" charset="0"/>
              </a:rPr>
              <a:t>Flooding</a:t>
            </a:r>
          </a:p>
          <a:p>
            <a:pPr lvl="2">
              <a:spcBef>
                <a:spcPts val="300"/>
              </a:spcBef>
              <a:spcAft>
                <a:spcPts val="0"/>
              </a:spcAft>
            </a:pPr>
            <a:r>
              <a:rPr lang="en-US" sz="1200" dirty="0">
                <a:latin typeface="+mj-lt"/>
                <a:cs typeface="Calibri" panose="020F0502020204030204" pitchFamily="34" charset="0"/>
              </a:rPr>
              <a:t>Forest fire</a:t>
            </a:r>
          </a:p>
          <a:p>
            <a:pPr lvl="1">
              <a:spcBef>
                <a:spcPts val="300"/>
              </a:spcBef>
              <a:spcAft>
                <a:spcPts val="0"/>
              </a:spcAft>
            </a:pPr>
            <a:r>
              <a:rPr lang="en-US" sz="1600" dirty="0">
                <a:latin typeface="+mj-lt"/>
                <a:cs typeface="Calibri" panose="020F0502020204030204" pitchFamily="34" charset="0"/>
              </a:rPr>
              <a:t>Historical analysis</a:t>
            </a:r>
          </a:p>
          <a:p>
            <a:pPr lvl="2">
              <a:spcBef>
                <a:spcPts val="300"/>
              </a:spcBef>
              <a:spcAft>
                <a:spcPts val="0"/>
              </a:spcAft>
            </a:pPr>
            <a:r>
              <a:rPr lang="en-US" sz="1200" dirty="0">
                <a:latin typeface="+mj-lt"/>
                <a:cs typeface="Calibri" panose="020F0502020204030204" pitchFamily="34" charset="0"/>
              </a:rPr>
              <a:t>Imagery acquired since 1930s</a:t>
            </a:r>
          </a:p>
          <a:p>
            <a:pPr lvl="1">
              <a:spcBef>
                <a:spcPts val="300"/>
              </a:spcBef>
              <a:spcAft>
                <a:spcPts val="0"/>
              </a:spcAft>
            </a:pPr>
            <a:r>
              <a:rPr lang="en-US" sz="1600" dirty="0">
                <a:latin typeface="+mj-lt"/>
                <a:cs typeface="Calibri" panose="020F0502020204030204" pitchFamily="34" charset="0"/>
              </a:rPr>
              <a:t>Changes over time</a:t>
            </a:r>
          </a:p>
          <a:p>
            <a:pPr lvl="2">
              <a:spcBef>
                <a:spcPts val="300"/>
              </a:spcBef>
              <a:spcAft>
                <a:spcPts val="0"/>
              </a:spcAft>
            </a:pPr>
            <a:r>
              <a:rPr lang="en-US" sz="1200" dirty="0">
                <a:latin typeface="+mj-lt"/>
                <a:cs typeface="Calibri" panose="020F0502020204030204" pitchFamily="34" charset="0"/>
              </a:rPr>
              <a:t>Forest maturity</a:t>
            </a:r>
          </a:p>
          <a:p>
            <a:pPr lvl="2">
              <a:spcBef>
                <a:spcPts val="300"/>
              </a:spcBef>
              <a:spcAft>
                <a:spcPts val="0"/>
              </a:spcAft>
            </a:pPr>
            <a:r>
              <a:rPr lang="en-US" sz="1200" dirty="0">
                <a:latin typeface="+mj-lt"/>
                <a:cs typeface="Calibri" panose="020F0502020204030204" pitchFamily="34" charset="0"/>
              </a:rPr>
              <a:t>Fire severity</a:t>
            </a:r>
          </a:p>
          <a:p>
            <a:pPr lvl="2">
              <a:spcBef>
                <a:spcPts val="300"/>
              </a:spcBef>
              <a:spcAft>
                <a:spcPts val="0"/>
              </a:spcAft>
            </a:pPr>
            <a:r>
              <a:rPr lang="en-US" sz="1200" dirty="0">
                <a:latin typeface="+mj-lt"/>
                <a:cs typeface="Calibri" panose="020F0502020204030204" pitchFamily="34" charset="0"/>
              </a:rPr>
              <a:t>Urban encroachment</a:t>
            </a:r>
          </a:p>
        </p:txBody>
      </p:sp>
      <p:sp>
        <p:nvSpPr>
          <p:cNvPr id="62" name="TextBox 61"/>
          <p:cNvSpPr txBox="1"/>
          <p:nvPr/>
        </p:nvSpPr>
        <p:spPr>
          <a:xfrm>
            <a:off x="1219200" y="5629275"/>
            <a:ext cx="2819400" cy="769441"/>
          </a:xfrm>
          <a:prstGeom prst="rect">
            <a:avLst/>
          </a:prstGeom>
          <a:noFill/>
        </p:spPr>
        <p:txBody>
          <a:bodyPr wrap="square" rtlCol="0">
            <a:spAutoFit/>
          </a:bodyPr>
          <a:lstStyle/>
          <a:p>
            <a:pPr algn="ctr"/>
            <a:r>
              <a:rPr lang="en-US" dirty="0">
                <a:latin typeface="+mj-lt"/>
                <a:cs typeface="Calibri" panose="020F0502020204030204" pitchFamily="34" charset="0"/>
              </a:rPr>
              <a:t>Forestry Example</a:t>
            </a:r>
          </a:p>
          <a:p>
            <a:pPr algn="ctr"/>
            <a:r>
              <a:rPr lang="en-US" sz="1300" dirty="0">
                <a:latin typeface="+mj-lt"/>
                <a:cs typeface="Calibri" panose="020F0502020204030204" pitchFamily="34" charset="0"/>
              </a:rPr>
              <a:t>Location: western Oregon</a:t>
            </a:r>
          </a:p>
          <a:p>
            <a:pPr algn="ctr"/>
            <a:r>
              <a:rPr lang="en-US" sz="1300" dirty="0">
                <a:latin typeface="+mj-lt"/>
                <a:cs typeface="Calibri" panose="020F0502020204030204" pitchFamily="34" charset="0"/>
              </a:rPr>
              <a:t>Time Frame: 1995 - 2007</a:t>
            </a:r>
            <a:endParaRPr lang="en-US" dirty="0">
              <a:latin typeface="+mj-lt"/>
              <a:cs typeface="Calibri" panose="020F0502020204030204" pitchFamily="34" charset="0"/>
            </a:endParaRPr>
          </a:p>
        </p:txBody>
      </p:sp>
      <p:sp>
        <p:nvSpPr>
          <p:cNvPr id="63" name="Right Arrow 62"/>
          <p:cNvSpPr/>
          <p:nvPr/>
        </p:nvSpPr>
        <p:spPr bwMode="auto">
          <a:xfrm>
            <a:off x="3819525" y="5844064"/>
            <a:ext cx="533400" cy="304800"/>
          </a:xfrm>
          <a:prstGeom prst="rightArrow">
            <a:avLst/>
          </a:prstGeom>
          <a:solidFill>
            <a:schemeClr val="bg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1982741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5"/>
          <p:cNvGrpSpPr/>
          <p:nvPr/>
        </p:nvGrpSpPr>
        <p:grpSpPr>
          <a:xfrm>
            <a:off x="4634333" y="1068426"/>
            <a:ext cx="4157242" cy="5239444"/>
            <a:chOff x="4634333" y="1068426"/>
            <a:chExt cx="4157242" cy="5239444"/>
          </a:xfrm>
        </p:grpSpPr>
        <p:pic>
          <p:nvPicPr>
            <p:cNvPr id="33" name="Picture 32" descr="oregon_2005.png"/>
            <p:cNvPicPr>
              <a:picLocks noChangeAspect="1"/>
            </p:cNvPicPr>
            <p:nvPr/>
          </p:nvPicPr>
          <p:blipFill>
            <a:blip r:embed="rId3" cstate="print"/>
            <a:stretch>
              <a:fillRect/>
            </a:stretch>
          </p:blipFill>
          <p:spPr>
            <a:xfrm rot="16200000">
              <a:off x="4093232" y="1609527"/>
              <a:ext cx="5239444" cy="4157242"/>
            </a:xfrm>
            <a:prstGeom prst="rect">
              <a:avLst/>
            </a:prstGeom>
          </p:spPr>
        </p:pic>
        <p:sp>
          <p:nvSpPr>
            <p:cNvPr id="36" name="TextBox 35"/>
            <p:cNvSpPr txBox="1"/>
            <p:nvPr/>
          </p:nvSpPr>
          <p:spPr>
            <a:xfrm>
              <a:off x="4800600" y="5867400"/>
              <a:ext cx="1219200" cy="369332"/>
            </a:xfrm>
            <a:prstGeom prst="rect">
              <a:avLst/>
            </a:prstGeom>
            <a:gradFill>
              <a:gsLst>
                <a:gs pos="0">
                  <a:schemeClr val="tx1">
                    <a:lumMod val="65000"/>
                    <a:lumOff val="35000"/>
                  </a:schemeClr>
                </a:gs>
                <a:gs pos="50000">
                  <a:schemeClr val="tx1">
                    <a:lumMod val="95000"/>
                    <a:lumOff val="5000"/>
                  </a:schemeClr>
                </a:gs>
                <a:gs pos="100000">
                  <a:schemeClr val="tx1">
                    <a:lumMod val="75000"/>
                    <a:lumOff val="25000"/>
                  </a:schemeClr>
                </a:gs>
              </a:gsLst>
              <a:lin ang="5400000" scaled="0"/>
            </a:gradFill>
            <a:effectLst>
              <a:outerShdw blurRad="50800" dist="50800" dir="9000000" algn="ctr" rotWithShape="0">
                <a:srgbClr val="000000">
                  <a:alpha val="50000"/>
                </a:srgbClr>
              </a:outerShdw>
            </a:effectLst>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mj-lt"/>
                </a:rPr>
                <a:t>2005</a:t>
              </a:r>
            </a:p>
          </p:txBody>
        </p:sp>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8229600" cy="2993127"/>
          </a:xfrm>
        </p:spPr>
        <p:txBody>
          <a:bodyPr wrap="square" tIns="91440" bIns="91440">
            <a:spAutoFit/>
          </a:bodyPr>
          <a:lstStyle/>
          <a:p>
            <a:pPr>
              <a:lnSpc>
                <a:spcPct val="200000"/>
              </a:lnSpc>
            </a:pPr>
            <a:r>
              <a:rPr lang="en-US" sz="2000" dirty="0">
                <a:latin typeface="+mj-lt"/>
                <a:cs typeface="Calibri" panose="020F0502020204030204" pitchFamily="34" charset="0"/>
              </a:rPr>
              <a:t>Capture a moment in time</a:t>
            </a:r>
          </a:p>
          <a:p>
            <a:pPr lvl="1">
              <a:spcBef>
                <a:spcPts val="300"/>
              </a:spcBef>
              <a:spcAft>
                <a:spcPts val="0"/>
              </a:spcAft>
            </a:pPr>
            <a:r>
              <a:rPr lang="en-US" sz="1600" dirty="0">
                <a:latin typeface="+mj-lt"/>
                <a:cs typeface="Calibri" panose="020F0502020204030204" pitchFamily="34" charset="0"/>
              </a:rPr>
              <a:t>Pause dynamic conditions</a:t>
            </a:r>
          </a:p>
          <a:p>
            <a:pPr lvl="2">
              <a:spcBef>
                <a:spcPts val="300"/>
              </a:spcBef>
              <a:spcAft>
                <a:spcPts val="0"/>
              </a:spcAft>
            </a:pPr>
            <a:r>
              <a:rPr lang="en-US" sz="1200" dirty="0">
                <a:latin typeface="+mj-lt"/>
                <a:cs typeface="Calibri" panose="020F0502020204030204" pitchFamily="34" charset="0"/>
              </a:rPr>
              <a:t>Flooding</a:t>
            </a:r>
          </a:p>
          <a:p>
            <a:pPr lvl="2">
              <a:spcBef>
                <a:spcPts val="300"/>
              </a:spcBef>
              <a:spcAft>
                <a:spcPts val="0"/>
              </a:spcAft>
            </a:pPr>
            <a:r>
              <a:rPr lang="en-US" sz="1200" dirty="0">
                <a:latin typeface="+mj-lt"/>
                <a:cs typeface="Calibri" panose="020F0502020204030204" pitchFamily="34" charset="0"/>
              </a:rPr>
              <a:t>Forest fire</a:t>
            </a:r>
          </a:p>
          <a:p>
            <a:pPr lvl="1">
              <a:spcBef>
                <a:spcPts val="300"/>
              </a:spcBef>
              <a:spcAft>
                <a:spcPts val="0"/>
              </a:spcAft>
            </a:pPr>
            <a:r>
              <a:rPr lang="en-US" sz="1600" dirty="0">
                <a:latin typeface="+mj-lt"/>
                <a:cs typeface="Calibri" panose="020F0502020204030204" pitchFamily="34" charset="0"/>
              </a:rPr>
              <a:t>Historical analysis</a:t>
            </a:r>
          </a:p>
          <a:p>
            <a:pPr lvl="2">
              <a:spcBef>
                <a:spcPts val="300"/>
              </a:spcBef>
              <a:spcAft>
                <a:spcPts val="0"/>
              </a:spcAft>
            </a:pPr>
            <a:r>
              <a:rPr lang="en-US" sz="1200" dirty="0">
                <a:latin typeface="+mj-lt"/>
                <a:cs typeface="Calibri" panose="020F0502020204030204" pitchFamily="34" charset="0"/>
              </a:rPr>
              <a:t>Imagery acquired since 1930s</a:t>
            </a:r>
          </a:p>
          <a:p>
            <a:pPr lvl="1">
              <a:spcBef>
                <a:spcPts val="300"/>
              </a:spcBef>
              <a:spcAft>
                <a:spcPts val="0"/>
              </a:spcAft>
            </a:pPr>
            <a:r>
              <a:rPr lang="en-US" sz="1600" dirty="0">
                <a:latin typeface="+mj-lt"/>
                <a:cs typeface="Calibri" panose="020F0502020204030204" pitchFamily="34" charset="0"/>
              </a:rPr>
              <a:t>Changes over time</a:t>
            </a:r>
          </a:p>
          <a:p>
            <a:pPr lvl="2">
              <a:spcBef>
                <a:spcPts val="300"/>
              </a:spcBef>
              <a:spcAft>
                <a:spcPts val="0"/>
              </a:spcAft>
            </a:pPr>
            <a:r>
              <a:rPr lang="en-US" sz="1200" dirty="0">
                <a:latin typeface="+mj-lt"/>
                <a:cs typeface="Calibri" panose="020F0502020204030204" pitchFamily="34" charset="0"/>
              </a:rPr>
              <a:t>Forest maturity</a:t>
            </a:r>
          </a:p>
          <a:p>
            <a:pPr lvl="2">
              <a:spcBef>
                <a:spcPts val="300"/>
              </a:spcBef>
              <a:spcAft>
                <a:spcPts val="0"/>
              </a:spcAft>
            </a:pPr>
            <a:r>
              <a:rPr lang="en-US" sz="1200" dirty="0">
                <a:latin typeface="+mj-lt"/>
                <a:cs typeface="Calibri" panose="020F0502020204030204" pitchFamily="34" charset="0"/>
              </a:rPr>
              <a:t>Fire severity</a:t>
            </a:r>
          </a:p>
          <a:p>
            <a:pPr lvl="2">
              <a:spcBef>
                <a:spcPts val="300"/>
              </a:spcBef>
              <a:spcAft>
                <a:spcPts val="0"/>
              </a:spcAft>
            </a:pPr>
            <a:r>
              <a:rPr lang="en-US" sz="1200" dirty="0">
                <a:latin typeface="+mj-lt"/>
                <a:cs typeface="Calibri" panose="020F0502020204030204" pitchFamily="34" charset="0"/>
              </a:rPr>
              <a:t>Urban encroachment</a:t>
            </a:r>
          </a:p>
        </p:txBody>
      </p:sp>
      <p:sp>
        <p:nvSpPr>
          <p:cNvPr id="62" name="TextBox 61"/>
          <p:cNvSpPr txBox="1"/>
          <p:nvPr/>
        </p:nvSpPr>
        <p:spPr>
          <a:xfrm>
            <a:off x="1219200" y="5629275"/>
            <a:ext cx="2819400" cy="769441"/>
          </a:xfrm>
          <a:prstGeom prst="rect">
            <a:avLst/>
          </a:prstGeom>
          <a:noFill/>
        </p:spPr>
        <p:txBody>
          <a:bodyPr wrap="square" rtlCol="0">
            <a:spAutoFit/>
          </a:bodyPr>
          <a:lstStyle/>
          <a:p>
            <a:pPr algn="ctr"/>
            <a:r>
              <a:rPr lang="en-US" dirty="0">
                <a:latin typeface="+mj-lt"/>
                <a:cs typeface="Calibri" panose="020F0502020204030204" pitchFamily="34" charset="0"/>
              </a:rPr>
              <a:t>Forestry Example</a:t>
            </a:r>
          </a:p>
          <a:p>
            <a:pPr algn="ctr"/>
            <a:r>
              <a:rPr lang="en-US" sz="1300" dirty="0">
                <a:latin typeface="+mj-lt"/>
                <a:cs typeface="Calibri" panose="020F0502020204030204" pitchFamily="34" charset="0"/>
              </a:rPr>
              <a:t>Location: western Oregon</a:t>
            </a:r>
          </a:p>
          <a:p>
            <a:pPr algn="ctr"/>
            <a:r>
              <a:rPr lang="en-US" sz="1300" dirty="0">
                <a:latin typeface="+mj-lt"/>
                <a:cs typeface="Calibri" panose="020F0502020204030204" pitchFamily="34" charset="0"/>
              </a:rPr>
              <a:t>Time Frame: 1995 - 2007</a:t>
            </a:r>
            <a:endParaRPr lang="en-US" dirty="0">
              <a:latin typeface="+mj-lt"/>
              <a:cs typeface="Calibri" panose="020F0502020204030204" pitchFamily="34" charset="0"/>
            </a:endParaRPr>
          </a:p>
        </p:txBody>
      </p:sp>
      <p:sp>
        <p:nvSpPr>
          <p:cNvPr id="63" name="Right Arrow 62"/>
          <p:cNvSpPr/>
          <p:nvPr/>
        </p:nvSpPr>
        <p:spPr bwMode="auto">
          <a:xfrm>
            <a:off x="3819525" y="5844064"/>
            <a:ext cx="533400" cy="304800"/>
          </a:xfrm>
          <a:prstGeom prst="rightArrow">
            <a:avLst/>
          </a:prstGeom>
          <a:solidFill>
            <a:schemeClr val="bg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1149747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4"/>
          <p:cNvGrpSpPr/>
          <p:nvPr/>
        </p:nvGrpSpPr>
        <p:grpSpPr>
          <a:xfrm>
            <a:off x="4634333" y="1068426"/>
            <a:ext cx="4157242" cy="5239444"/>
            <a:chOff x="4634333" y="1068426"/>
            <a:chExt cx="4157242" cy="5239444"/>
          </a:xfrm>
        </p:grpSpPr>
        <p:pic>
          <p:nvPicPr>
            <p:cNvPr id="34" name="Picture 33" descr="oregon_2007.png"/>
            <p:cNvPicPr>
              <a:picLocks noChangeAspect="1"/>
            </p:cNvPicPr>
            <p:nvPr/>
          </p:nvPicPr>
          <p:blipFill>
            <a:blip r:embed="rId3" cstate="print"/>
            <a:stretch>
              <a:fillRect/>
            </a:stretch>
          </p:blipFill>
          <p:spPr>
            <a:xfrm rot="16200000">
              <a:off x="4093232" y="1609527"/>
              <a:ext cx="5239444" cy="4157242"/>
            </a:xfrm>
            <a:prstGeom prst="rect">
              <a:avLst/>
            </a:prstGeom>
          </p:spPr>
        </p:pic>
        <p:sp>
          <p:nvSpPr>
            <p:cNvPr id="45" name="TextBox 44"/>
            <p:cNvSpPr txBox="1"/>
            <p:nvPr/>
          </p:nvSpPr>
          <p:spPr>
            <a:xfrm>
              <a:off x="4800600" y="5864423"/>
              <a:ext cx="1219200" cy="369332"/>
            </a:xfrm>
            <a:prstGeom prst="rect">
              <a:avLst/>
            </a:prstGeom>
            <a:gradFill>
              <a:gsLst>
                <a:gs pos="0">
                  <a:schemeClr val="tx1">
                    <a:lumMod val="65000"/>
                    <a:lumOff val="35000"/>
                  </a:schemeClr>
                </a:gs>
                <a:gs pos="50000">
                  <a:schemeClr val="tx1">
                    <a:lumMod val="95000"/>
                    <a:lumOff val="5000"/>
                  </a:schemeClr>
                </a:gs>
                <a:gs pos="100000">
                  <a:schemeClr val="tx1">
                    <a:lumMod val="75000"/>
                    <a:lumOff val="25000"/>
                  </a:schemeClr>
                </a:gs>
              </a:gsLst>
              <a:lin ang="5400000" scaled="0"/>
            </a:gradFill>
            <a:effectLst>
              <a:outerShdw blurRad="50800" dist="50800" dir="9000000" algn="ctr" rotWithShape="0">
                <a:srgbClr val="000000">
                  <a:alpha val="50000"/>
                </a:srgbClr>
              </a:outerShdw>
            </a:effectLst>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mj-lt"/>
                </a:rPr>
                <a:t>2007</a:t>
              </a:r>
            </a:p>
          </p:txBody>
        </p:sp>
      </p:grpSp>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8229600" cy="2993127"/>
          </a:xfrm>
        </p:spPr>
        <p:txBody>
          <a:bodyPr wrap="square" tIns="91440" bIns="91440">
            <a:spAutoFit/>
          </a:bodyPr>
          <a:lstStyle/>
          <a:p>
            <a:pPr>
              <a:lnSpc>
                <a:spcPct val="200000"/>
              </a:lnSpc>
            </a:pPr>
            <a:r>
              <a:rPr lang="en-US" sz="2000" dirty="0">
                <a:latin typeface="+mj-lt"/>
                <a:cs typeface="Calibri" panose="020F0502020204030204" pitchFamily="34" charset="0"/>
              </a:rPr>
              <a:t>Capture a moment in time</a:t>
            </a:r>
          </a:p>
          <a:p>
            <a:pPr lvl="1">
              <a:spcBef>
                <a:spcPts val="300"/>
              </a:spcBef>
              <a:spcAft>
                <a:spcPts val="0"/>
              </a:spcAft>
            </a:pPr>
            <a:r>
              <a:rPr lang="en-US" sz="1600" dirty="0">
                <a:latin typeface="+mj-lt"/>
                <a:cs typeface="Calibri" panose="020F0502020204030204" pitchFamily="34" charset="0"/>
              </a:rPr>
              <a:t>Pause dynamic conditions</a:t>
            </a:r>
          </a:p>
          <a:p>
            <a:pPr lvl="2">
              <a:spcBef>
                <a:spcPts val="300"/>
              </a:spcBef>
              <a:spcAft>
                <a:spcPts val="0"/>
              </a:spcAft>
            </a:pPr>
            <a:r>
              <a:rPr lang="en-US" sz="1200" dirty="0">
                <a:latin typeface="+mj-lt"/>
                <a:cs typeface="Calibri" panose="020F0502020204030204" pitchFamily="34" charset="0"/>
              </a:rPr>
              <a:t>Flooding</a:t>
            </a:r>
          </a:p>
          <a:p>
            <a:pPr lvl="2">
              <a:spcBef>
                <a:spcPts val="300"/>
              </a:spcBef>
              <a:spcAft>
                <a:spcPts val="0"/>
              </a:spcAft>
            </a:pPr>
            <a:r>
              <a:rPr lang="en-US" sz="1200" dirty="0">
                <a:latin typeface="+mj-lt"/>
                <a:cs typeface="Calibri" panose="020F0502020204030204" pitchFamily="34" charset="0"/>
              </a:rPr>
              <a:t>Forest fire</a:t>
            </a:r>
          </a:p>
          <a:p>
            <a:pPr lvl="1">
              <a:spcBef>
                <a:spcPts val="300"/>
              </a:spcBef>
              <a:spcAft>
                <a:spcPts val="0"/>
              </a:spcAft>
            </a:pPr>
            <a:r>
              <a:rPr lang="en-US" sz="1600" dirty="0">
                <a:latin typeface="+mj-lt"/>
                <a:cs typeface="Calibri" panose="020F0502020204030204" pitchFamily="34" charset="0"/>
              </a:rPr>
              <a:t>Historical analysis</a:t>
            </a:r>
          </a:p>
          <a:p>
            <a:pPr lvl="2">
              <a:spcBef>
                <a:spcPts val="300"/>
              </a:spcBef>
              <a:spcAft>
                <a:spcPts val="0"/>
              </a:spcAft>
            </a:pPr>
            <a:r>
              <a:rPr lang="en-US" sz="1200" dirty="0">
                <a:latin typeface="+mj-lt"/>
                <a:cs typeface="Calibri" panose="020F0502020204030204" pitchFamily="34" charset="0"/>
              </a:rPr>
              <a:t>Imagery acquired since 1930s</a:t>
            </a:r>
          </a:p>
          <a:p>
            <a:pPr lvl="1">
              <a:spcBef>
                <a:spcPts val="300"/>
              </a:spcBef>
              <a:spcAft>
                <a:spcPts val="0"/>
              </a:spcAft>
            </a:pPr>
            <a:r>
              <a:rPr lang="en-US" sz="1600" dirty="0">
                <a:latin typeface="+mj-lt"/>
                <a:cs typeface="Calibri" panose="020F0502020204030204" pitchFamily="34" charset="0"/>
              </a:rPr>
              <a:t>Changes over time</a:t>
            </a:r>
          </a:p>
          <a:p>
            <a:pPr lvl="2">
              <a:spcBef>
                <a:spcPts val="300"/>
              </a:spcBef>
              <a:spcAft>
                <a:spcPts val="0"/>
              </a:spcAft>
            </a:pPr>
            <a:r>
              <a:rPr lang="en-US" sz="1200" dirty="0">
                <a:latin typeface="+mj-lt"/>
                <a:cs typeface="Calibri" panose="020F0502020204030204" pitchFamily="34" charset="0"/>
              </a:rPr>
              <a:t>Forest maturity</a:t>
            </a:r>
          </a:p>
          <a:p>
            <a:pPr lvl="2">
              <a:spcBef>
                <a:spcPts val="300"/>
              </a:spcBef>
              <a:spcAft>
                <a:spcPts val="0"/>
              </a:spcAft>
            </a:pPr>
            <a:r>
              <a:rPr lang="en-US" sz="1200" dirty="0">
                <a:latin typeface="+mj-lt"/>
                <a:cs typeface="Calibri" panose="020F0502020204030204" pitchFamily="34" charset="0"/>
              </a:rPr>
              <a:t>Fire severity</a:t>
            </a:r>
          </a:p>
          <a:p>
            <a:pPr lvl="2">
              <a:spcBef>
                <a:spcPts val="300"/>
              </a:spcBef>
              <a:spcAft>
                <a:spcPts val="0"/>
              </a:spcAft>
            </a:pPr>
            <a:r>
              <a:rPr lang="en-US" sz="1200" dirty="0">
                <a:latin typeface="+mj-lt"/>
                <a:cs typeface="Calibri" panose="020F0502020204030204" pitchFamily="34" charset="0"/>
              </a:rPr>
              <a:t>Urban encroachment</a:t>
            </a:r>
          </a:p>
        </p:txBody>
      </p:sp>
      <p:sp>
        <p:nvSpPr>
          <p:cNvPr id="62" name="TextBox 61"/>
          <p:cNvSpPr txBox="1"/>
          <p:nvPr/>
        </p:nvSpPr>
        <p:spPr>
          <a:xfrm>
            <a:off x="1219200" y="5629275"/>
            <a:ext cx="2819400" cy="769441"/>
          </a:xfrm>
          <a:prstGeom prst="rect">
            <a:avLst/>
          </a:prstGeom>
          <a:noFill/>
        </p:spPr>
        <p:txBody>
          <a:bodyPr wrap="square" rtlCol="0">
            <a:spAutoFit/>
          </a:bodyPr>
          <a:lstStyle/>
          <a:p>
            <a:pPr algn="ctr"/>
            <a:r>
              <a:rPr lang="en-US" dirty="0">
                <a:latin typeface="+mj-lt"/>
                <a:cs typeface="Calibri" panose="020F0502020204030204" pitchFamily="34" charset="0"/>
              </a:rPr>
              <a:t>Forestry Example</a:t>
            </a:r>
          </a:p>
          <a:p>
            <a:pPr algn="ctr"/>
            <a:r>
              <a:rPr lang="en-US" sz="1300" dirty="0">
                <a:latin typeface="+mj-lt"/>
                <a:cs typeface="Calibri" panose="020F0502020204030204" pitchFamily="34" charset="0"/>
              </a:rPr>
              <a:t>Location: western Oregon</a:t>
            </a:r>
          </a:p>
          <a:p>
            <a:pPr algn="ctr"/>
            <a:r>
              <a:rPr lang="en-US" sz="1300" dirty="0">
                <a:latin typeface="+mj-lt"/>
                <a:cs typeface="Calibri" panose="020F0502020204030204" pitchFamily="34" charset="0"/>
              </a:rPr>
              <a:t>Time Frame: 1995 - 2007</a:t>
            </a:r>
            <a:endParaRPr lang="en-US" dirty="0">
              <a:latin typeface="+mj-lt"/>
              <a:cs typeface="Calibri" panose="020F0502020204030204" pitchFamily="34" charset="0"/>
            </a:endParaRPr>
          </a:p>
        </p:txBody>
      </p:sp>
      <p:sp>
        <p:nvSpPr>
          <p:cNvPr id="63" name="Right Arrow 62"/>
          <p:cNvSpPr/>
          <p:nvPr/>
        </p:nvSpPr>
        <p:spPr bwMode="auto">
          <a:xfrm>
            <a:off x="3819525" y="5844064"/>
            <a:ext cx="533400" cy="304800"/>
          </a:xfrm>
          <a:prstGeom prst="rightArrow">
            <a:avLst/>
          </a:prstGeom>
          <a:solidFill>
            <a:schemeClr val="bg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3148538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Characteristics of Aerial Photography  </a:t>
            </a:r>
          </a:p>
        </p:txBody>
      </p:sp>
      <p:sp>
        <p:nvSpPr>
          <p:cNvPr id="3" name="Content Placeholder 2"/>
          <p:cNvSpPr>
            <a:spLocks noGrp="1"/>
          </p:cNvSpPr>
          <p:nvPr>
            <p:ph idx="1"/>
          </p:nvPr>
        </p:nvSpPr>
        <p:spPr>
          <a:xfrm>
            <a:off x="457200" y="1447800"/>
            <a:ext cx="4404774" cy="2346796"/>
          </a:xfrm>
        </p:spPr>
        <p:txBody>
          <a:bodyPr wrap="square" tIns="91440" bIns="91440">
            <a:spAutoFit/>
          </a:bodyPr>
          <a:lstStyle/>
          <a:p>
            <a:pPr>
              <a:lnSpc>
                <a:spcPct val="200000"/>
              </a:lnSpc>
            </a:pPr>
            <a:r>
              <a:rPr lang="en-US" sz="2000" dirty="0">
                <a:latin typeface="+mj-lt"/>
                <a:cs typeface="Calibri" panose="020F0502020204030204" pitchFamily="34" charset="0"/>
              </a:rPr>
              <a:t>Allows for stereo viewing</a:t>
            </a:r>
          </a:p>
          <a:p>
            <a:pPr lvl="1">
              <a:spcBef>
                <a:spcPts val="300"/>
              </a:spcBef>
              <a:spcAft>
                <a:spcPts val="0"/>
              </a:spcAft>
            </a:pPr>
            <a:r>
              <a:rPr lang="en-US" sz="1600" dirty="0">
                <a:latin typeface="+mj-lt"/>
                <a:cs typeface="Calibri" panose="020F0502020204030204" pitchFamily="34" charset="0"/>
              </a:rPr>
              <a:t>Single point perspective</a:t>
            </a:r>
            <a:endParaRPr lang="en-US" sz="1200" dirty="0">
              <a:latin typeface="+mj-lt"/>
              <a:cs typeface="Calibri" panose="020F0502020204030204" pitchFamily="34" charset="0"/>
            </a:endParaRPr>
          </a:p>
          <a:p>
            <a:pPr lvl="1">
              <a:spcBef>
                <a:spcPts val="300"/>
              </a:spcBef>
              <a:spcAft>
                <a:spcPts val="0"/>
              </a:spcAft>
            </a:pPr>
            <a:r>
              <a:rPr lang="en-US" sz="1600" dirty="0">
                <a:latin typeface="+mj-lt"/>
                <a:cs typeface="Calibri" panose="020F0502020204030204" pitchFamily="34" charset="0"/>
              </a:rPr>
              <a:t>Displacement from changes in topography</a:t>
            </a:r>
          </a:p>
          <a:p>
            <a:pPr lvl="1">
              <a:spcBef>
                <a:spcPts val="300"/>
              </a:spcBef>
              <a:spcAft>
                <a:spcPts val="0"/>
              </a:spcAft>
            </a:pPr>
            <a:r>
              <a:rPr lang="en-US" sz="1600" dirty="0">
                <a:latin typeface="+mj-lt"/>
                <a:cs typeface="Calibri" panose="020F0502020204030204" pitchFamily="34" charset="0"/>
              </a:rPr>
              <a:t>Overlap in image acquisition</a:t>
            </a:r>
          </a:p>
          <a:p>
            <a:pPr lvl="2">
              <a:spcBef>
                <a:spcPts val="300"/>
              </a:spcBef>
              <a:spcAft>
                <a:spcPts val="0"/>
              </a:spcAft>
            </a:pPr>
            <a:r>
              <a:rPr lang="en-US" sz="1200" dirty="0">
                <a:latin typeface="+mj-lt"/>
                <a:cs typeface="Calibri" panose="020F0502020204030204" pitchFamily="34" charset="0"/>
              </a:rPr>
              <a:t>60% overlap (endlap)</a:t>
            </a:r>
          </a:p>
          <a:p>
            <a:pPr lvl="2">
              <a:spcBef>
                <a:spcPts val="300"/>
              </a:spcBef>
              <a:spcAft>
                <a:spcPts val="0"/>
              </a:spcAft>
            </a:pPr>
            <a:r>
              <a:rPr lang="en-US" sz="1200" dirty="0">
                <a:latin typeface="+mj-lt"/>
                <a:cs typeface="Calibri" panose="020F0502020204030204" pitchFamily="34" charset="0"/>
              </a:rPr>
              <a:t>30% sidelap</a:t>
            </a:r>
          </a:p>
        </p:txBody>
      </p:sp>
      <p:pic>
        <p:nvPicPr>
          <p:cNvPr id="18" name="Picture 17" descr="clearcut_boundaries.png"/>
          <p:cNvPicPr>
            <a:picLocks noChangeAspect="1"/>
          </p:cNvPicPr>
          <p:nvPr/>
        </p:nvPicPr>
        <p:blipFill>
          <a:blip r:embed="rId3" cstate="print"/>
          <a:stretch>
            <a:fillRect/>
          </a:stretch>
        </p:blipFill>
        <p:spPr>
          <a:xfrm>
            <a:off x="1550998" y="3962400"/>
            <a:ext cx="1947037" cy="1917536"/>
          </a:xfrm>
          <a:prstGeom prst="rect">
            <a:avLst/>
          </a:prstGeom>
          <a:ln w="28575">
            <a:solidFill>
              <a:schemeClr val="bg1"/>
            </a:solidFill>
          </a:ln>
        </p:spPr>
      </p:pic>
      <p:sp>
        <p:nvSpPr>
          <p:cNvPr id="19" name="TextBox 18"/>
          <p:cNvSpPr txBox="1"/>
          <p:nvPr/>
        </p:nvSpPr>
        <p:spPr>
          <a:xfrm>
            <a:off x="1191017" y="5879936"/>
            <a:ext cx="2667000" cy="461665"/>
          </a:xfrm>
          <a:prstGeom prst="rect">
            <a:avLst/>
          </a:prstGeom>
          <a:noFill/>
        </p:spPr>
        <p:txBody>
          <a:bodyPr wrap="square" rtlCol="0">
            <a:spAutoFit/>
          </a:bodyPr>
          <a:lstStyle/>
          <a:p>
            <a:r>
              <a:rPr lang="en-US" sz="1200" i="1" dirty="0">
                <a:latin typeface="+mj-lt"/>
                <a:cs typeface="Calibri" panose="020F0502020204030204" pitchFamily="34" charset="0"/>
              </a:rPr>
              <a:t>These straight clearcut lines appear to be crooked due to displacement</a:t>
            </a:r>
          </a:p>
        </p:txBody>
      </p:sp>
      <p:grpSp>
        <p:nvGrpSpPr>
          <p:cNvPr id="9" name="Group 8"/>
          <p:cNvGrpSpPr/>
          <p:nvPr/>
        </p:nvGrpSpPr>
        <p:grpSpPr>
          <a:xfrm>
            <a:off x="5105400" y="1177774"/>
            <a:ext cx="3520083" cy="5150298"/>
            <a:chOff x="4675243" y="669349"/>
            <a:chExt cx="4300685" cy="6292410"/>
          </a:xfrm>
        </p:grpSpPr>
        <p:pic>
          <p:nvPicPr>
            <p:cNvPr id="29" name="Picture 28" descr="coldsprings_01.png"/>
            <p:cNvPicPr>
              <a:picLocks noChangeAspect="1"/>
            </p:cNvPicPr>
            <p:nvPr/>
          </p:nvPicPr>
          <p:blipFill>
            <a:blip r:embed="rId4" cstate="print"/>
            <a:stretch>
              <a:fillRect/>
            </a:stretch>
          </p:blipFill>
          <p:spPr>
            <a:xfrm>
              <a:off x="4691627" y="4089172"/>
              <a:ext cx="2302417" cy="2308061"/>
            </a:xfrm>
            <a:prstGeom prst="rect">
              <a:avLst/>
            </a:prstGeom>
          </p:spPr>
        </p:pic>
        <p:pic>
          <p:nvPicPr>
            <p:cNvPr id="28" name="Picture 27" descr="coldsprings_02.png"/>
            <p:cNvPicPr>
              <a:picLocks noChangeAspect="1"/>
            </p:cNvPicPr>
            <p:nvPr/>
          </p:nvPicPr>
          <p:blipFill>
            <a:blip r:embed="rId5" cstate="print"/>
            <a:stretch>
              <a:fillRect/>
            </a:stretch>
          </p:blipFill>
          <p:spPr>
            <a:xfrm>
              <a:off x="4675243" y="3107749"/>
              <a:ext cx="2302385" cy="2308061"/>
            </a:xfrm>
            <a:prstGeom prst="rect">
              <a:avLst/>
            </a:prstGeom>
          </p:spPr>
        </p:pic>
        <p:pic>
          <p:nvPicPr>
            <p:cNvPr id="27" name="Picture 26" descr="coldsprings_03.png"/>
            <p:cNvPicPr>
              <a:picLocks noChangeAspect="1"/>
            </p:cNvPicPr>
            <p:nvPr/>
          </p:nvPicPr>
          <p:blipFill>
            <a:blip r:embed="rId6" cstate="print"/>
            <a:stretch>
              <a:fillRect/>
            </a:stretch>
          </p:blipFill>
          <p:spPr>
            <a:xfrm>
              <a:off x="4691628" y="2345749"/>
              <a:ext cx="2305239" cy="2308061"/>
            </a:xfrm>
            <a:prstGeom prst="rect">
              <a:avLst/>
            </a:prstGeom>
          </p:spPr>
        </p:pic>
        <p:pic>
          <p:nvPicPr>
            <p:cNvPr id="26" name="Picture 25" descr="coldsprings_04.png"/>
            <p:cNvPicPr>
              <a:picLocks noChangeAspect="1"/>
            </p:cNvPicPr>
            <p:nvPr/>
          </p:nvPicPr>
          <p:blipFill>
            <a:blip r:embed="rId7" cstate="print"/>
            <a:stretch>
              <a:fillRect/>
            </a:stretch>
          </p:blipFill>
          <p:spPr>
            <a:xfrm>
              <a:off x="4813617" y="1583749"/>
              <a:ext cx="2305260" cy="2308061"/>
            </a:xfrm>
            <a:prstGeom prst="rect">
              <a:avLst/>
            </a:prstGeom>
          </p:spPr>
        </p:pic>
        <p:pic>
          <p:nvPicPr>
            <p:cNvPr id="25" name="Picture 24" descr="coldsprings_05.png"/>
            <p:cNvPicPr>
              <a:picLocks noChangeAspect="1"/>
            </p:cNvPicPr>
            <p:nvPr/>
          </p:nvPicPr>
          <p:blipFill>
            <a:blip r:embed="rId8" cstate="print"/>
            <a:stretch>
              <a:fillRect/>
            </a:stretch>
          </p:blipFill>
          <p:spPr>
            <a:xfrm>
              <a:off x="4767828" y="669349"/>
              <a:ext cx="2286000" cy="2308061"/>
            </a:xfrm>
            <a:prstGeom prst="rect">
              <a:avLst/>
            </a:prstGeom>
          </p:spPr>
        </p:pic>
        <p:pic>
          <p:nvPicPr>
            <p:cNvPr id="20" name="Picture 19" descr="coldsprings_10.png"/>
            <p:cNvPicPr>
              <a:picLocks noChangeAspect="1"/>
            </p:cNvPicPr>
            <p:nvPr/>
          </p:nvPicPr>
          <p:blipFill>
            <a:blip r:embed="rId9" cstate="print"/>
            <a:stretch>
              <a:fillRect/>
            </a:stretch>
          </p:blipFill>
          <p:spPr>
            <a:xfrm>
              <a:off x="5998248" y="816139"/>
              <a:ext cx="2321883" cy="2308061"/>
            </a:xfrm>
            <a:prstGeom prst="rect">
              <a:avLst/>
            </a:prstGeom>
          </p:spPr>
        </p:pic>
        <p:pic>
          <p:nvPicPr>
            <p:cNvPr id="21" name="Picture 20" descr="coldsprings_09.png"/>
            <p:cNvPicPr>
              <a:picLocks noChangeAspect="1"/>
            </p:cNvPicPr>
            <p:nvPr/>
          </p:nvPicPr>
          <p:blipFill>
            <a:blip r:embed="rId10" cstate="print"/>
            <a:stretch>
              <a:fillRect/>
            </a:stretch>
          </p:blipFill>
          <p:spPr>
            <a:xfrm>
              <a:off x="6215628" y="1550468"/>
              <a:ext cx="2318772" cy="2308061"/>
            </a:xfrm>
            <a:prstGeom prst="rect">
              <a:avLst/>
            </a:prstGeom>
          </p:spPr>
        </p:pic>
        <p:pic>
          <p:nvPicPr>
            <p:cNvPr id="22" name="Picture 21" descr="coldsprings_08.png"/>
            <p:cNvPicPr>
              <a:picLocks noChangeAspect="1"/>
            </p:cNvPicPr>
            <p:nvPr/>
          </p:nvPicPr>
          <p:blipFill>
            <a:blip r:embed="rId11" cstate="print"/>
            <a:stretch>
              <a:fillRect/>
            </a:stretch>
          </p:blipFill>
          <p:spPr>
            <a:xfrm>
              <a:off x="6207213" y="2421949"/>
              <a:ext cx="2319321" cy="2308061"/>
            </a:xfrm>
            <a:prstGeom prst="rect">
              <a:avLst/>
            </a:prstGeom>
          </p:spPr>
        </p:pic>
        <p:pic>
          <p:nvPicPr>
            <p:cNvPr id="23" name="Picture 22" descr="coldsprings_07.png"/>
            <p:cNvPicPr>
              <a:picLocks noChangeAspect="1"/>
            </p:cNvPicPr>
            <p:nvPr/>
          </p:nvPicPr>
          <p:blipFill>
            <a:blip r:embed="rId12" cstate="print"/>
            <a:stretch>
              <a:fillRect/>
            </a:stretch>
          </p:blipFill>
          <p:spPr>
            <a:xfrm>
              <a:off x="6063228" y="3381375"/>
              <a:ext cx="2324826" cy="2308061"/>
            </a:xfrm>
            <a:prstGeom prst="rect">
              <a:avLst/>
            </a:prstGeom>
          </p:spPr>
        </p:pic>
        <p:pic>
          <p:nvPicPr>
            <p:cNvPr id="24" name="Picture 23" descr="coldsprings_06.png"/>
            <p:cNvPicPr>
              <a:picLocks noChangeAspect="1"/>
            </p:cNvPicPr>
            <p:nvPr/>
          </p:nvPicPr>
          <p:blipFill>
            <a:blip r:embed="rId13" cstate="print"/>
            <a:stretch>
              <a:fillRect/>
            </a:stretch>
          </p:blipFill>
          <p:spPr>
            <a:xfrm>
              <a:off x="6139428" y="4181475"/>
              <a:ext cx="2329784" cy="2308061"/>
            </a:xfrm>
            <a:prstGeom prst="rect">
              <a:avLst/>
            </a:prstGeom>
          </p:spPr>
        </p:pic>
        <p:grpSp>
          <p:nvGrpSpPr>
            <p:cNvPr id="6" name="Group 40"/>
            <p:cNvGrpSpPr/>
            <p:nvPr/>
          </p:nvGrpSpPr>
          <p:grpSpPr>
            <a:xfrm rot="16200000">
              <a:off x="6540941" y="5981478"/>
              <a:ext cx="360362" cy="1600200"/>
              <a:chOff x="8454980" y="4411642"/>
              <a:chExt cx="360362" cy="1600200"/>
            </a:xfrm>
          </p:grpSpPr>
          <p:cxnSp>
            <p:nvCxnSpPr>
              <p:cNvPr id="42" name="Straight Arrow Connector 41"/>
              <p:cNvCxnSpPr/>
              <p:nvPr/>
            </p:nvCxnSpPr>
            <p:spPr bwMode="auto">
              <a:xfrm rot="16200000">
                <a:off x="8266905" y="5219701"/>
                <a:ext cx="991393" cy="794"/>
              </a:xfrm>
              <a:prstGeom prst="straightConnector1">
                <a:avLst/>
              </a:prstGeom>
              <a:solidFill>
                <a:schemeClr val="accent1"/>
              </a:solidFill>
              <a:ln w="19050" cap="flat" cmpd="sng" algn="ctr">
                <a:solidFill>
                  <a:schemeClr val="bg1"/>
                </a:solidFill>
                <a:prstDash val="solid"/>
                <a:round/>
                <a:headEnd type="none" w="sm" len="sm"/>
                <a:tailEnd type="none" w="sm" len="sm"/>
              </a:ln>
              <a:effectLst/>
            </p:spPr>
          </p:cxnSp>
          <p:cxnSp>
            <p:nvCxnSpPr>
              <p:cNvPr id="44" name="Straight Connector 43"/>
              <p:cNvCxnSpPr/>
              <p:nvPr/>
            </p:nvCxnSpPr>
            <p:spPr bwMode="auto">
              <a:xfrm rot="10800000" flipH="1" flipV="1">
                <a:off x="8713963" y="5709697"/>
                <a:ext cx="101379" cy="5302"/>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45" name="TextBox 44"/>
              <p:cNvSpPr txBox="1"/>
              <p:nvPr/>
            </p:nvSpPr>
            <p:spPr>
              <a:xfrm rot="5400000">
                <a:off x="7824093" y="5042529"/>
                <a:ext cx="1600200" cy="338426"/>
              </a:xfrm>
              <a:prstGeom prst="rect">
                <a:avLst/>
              </a:prstGeom>
              <a:noFill/>
            </p:spPr>
            <p:txBody>
              <a:bodyPr wrap="square" rtlCol="0">
                <a:spAutoFit/>
              </a:bodyPr>
              <a:lstStyle/>
              <a:p>
                <a:pPr algn="ctr"/>
                <a:r>
                  <a:rPr lang="en-US" sz="1200" i="1" dirty="0">
                    <a:latin typeface="+mj-lt"/>
                  </a:rPr>
                  <a:t>30% sidelap </a:t>
                </a:r>
              </a:p>
            </p:txBody>
          </p:sp>
          <p:cxnSp>
            <p:nvCxnSpPr>
              <p:cNvPr id="54" name="Straight Connector 53"/>
              <p:cNvCxnSpPr/>
              <p:nvPr/>
            </p:nvCxnSpPr>
            <p:spPr bwMode="auto">
              <a:xfrm rot="10800000" flipH="1" flipV="1">
                <a:off x="8713963" y="4724394"/>
                <a:ext cx="101379" cy="5302"/>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
          <p:nvSpPr>
            <p:cNvPr id="58" name="TextBox 57"/>
            <p:cNvSpPr txBox="1"/>
            <p:nvPr/>
          </p:nvSpPr>
          <p:spPr>
            <a:xfrm rot="5400000">
              <a:off x="8006616" y="5010734"/>
              <a:ext cx="1600200" cy="338425"/>
            </a:xfrm>
            <a:prstGeom prst="rect">
              <a:avLst/>
            </a:prstGeom>
            <a:noFill/>
          </p:spPr>
          <p:txBody>
            <a:bodyPr wrap="square" rtlCol="0">
              <a:spAutoFit/>
            </a:bodyPr>
            <a:lstStyle/>
            <a:p>
              <a:pPr algn="ctr"/>
              <a:r>
                <a:rPr lang="en-US" sz="1200" i="1" dirty="0">
                  <a:latin typeface="+mj-lt"/>
                </a:rPr>
                <a:t>60% overlap</a:t>
              </a:r>
            </a:p>
          </p:txBody>
        </p:sp>
        <p:cxnSp>
          <p:nvCxnSpPr>
            <p:cNvPr id="56" name="Straight Arrow Connector 55"/>
            <p:cNvCxnSpPr/>
            <p:nvPr/>
          </p:nvCxnSpPr>
          <p:spPr bwMode="auto">
            <a:xfrm rot="5400000" flipH="1" flipV="1">
              <a:off x="7943551" y="5142843"/>
              <a:ext cx="1456553" cy="10069"/>
            </a:xfrm>
            <a:prstGeom prst="straightConnector1">
              <a:avLst/>
            </a:prstGeom>
            <a:solidFill>
              <a:schemeClr val="accent1"/>
            </a:solidFill>
            <a:ln w="19050" cap="flat" cmpd="sng" algn="ctr">
              <a:solidFill>
                <a:schemeClr val="bg1"/>
              </a:solidFill>
              <a:prstDash val="solid"/>
              <a:round/>
              <a:headEnd type="none" w="sm" len="sm"/>
              <a:tailEnd type="none" w="sm" len="sm"/>
            </a:ln>
            <a:effectLst/>
          </p:spPr>
        </p:cxnSp>
        <p:cxnSp>
          <p:nvCxnSpPr>
            <p:cNvPr id="57" name="Straight Connector 56"/>
            <p:cNvCxnSpPr/>
            <p:nvPr/>
          </p:nvCxnSpPr>
          <p:spPr bwMode="auto">
            <a:xfrm rot="10800000" flipH="1" flipV="1">
              <a:off x="8618551" y="5870055"/>
              <a:ext cx="101379" cy="5302"/>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59" name="Straight Connector 58"/>
            <p:cNvCxnSpPr/>
            <p:nvPr/>
          </p:nvCxnSpPr>
          <p:spPr bwMode="auto">
            <a:xfrm rot="10800000" flipH="1" flipV="1">
              <a:off x="8618551" y="4419600"/>
              <a:ext cx="101379" cy="5302"/>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291865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Using Processed Aerial Imagery</a:t>
            </a:r>
          </a:p>
        </p:txBody>
      </p:sp>
      <p:sp>
        <p:nvSpPr>
          <p:cNvPr id="4" name="Content Placeholder 3"/>
          <p:cNvSpPr>
            <a:spLocks noGrp="1"/>
          </p:cNvSpPr>
          <p:nvPr>
            <p:ph idx="1"/>
          </p:nvPr>
        </p:nvSpPr>
        <p:spPr/>
        <p:txBody>
          <a:bodyPr>
            <a:normAutofit/>
          </a:bodyPr>
          <a:lstStyle/>
          <a:p>
            <a:pPr marL="285750" indent="-285750" eaLnBrk="0" hangingPunct="0">
              <a:spcBef>
                <a:spcPts val="300"/>
              </a:spcBef>
            </a:pPr>
            <a:r>
              <a:rPr lang="en-US" sz="1600" kern="0" dirty="0">
                <a:latin typeface="+mj-lt"/>
                <a:cs typeface="Calibri" panose="020F0502020204030204" pitchFamily="34" charset="0"/>
              </a:rPr>
              <a:t>Definition: three-dimensional vision produced by the fusion of two slightly different views of a scene on each retina</a:t>
            </a:r>
          </a:p>
          <a:p>
            <a:pPr marL="285750" indent="-285750" eaLnBrk="0" hangingPunct="0">
              <a:spcBef>
                <a:spcPts val="300"/>
              </a:spcBef>
            </a:pPr>
            <a:r>
              <a:rPr lang="en-US" sz="1600" kern="0" dirty="0">
                <a:latin typeface="+mj-lt"/>
                <a:cs typeface="Calibri" panose="020F0502020204030204" pitchFamily="34" charset="0"/>
              </a:rPr>
              <a:t>Capable due to:</a:t>
            </a:r>
          </a:p>
          <a:p>
            <a:pPr marL="742950" lvl="1" indent="-285750" eaLnBrk="0" hangingPunct="0">
              <a:spcBef>
                <a:spcPts val="300"/>
              </a:spcBef>
            </a:pPr>
            <a:r>
              <a:rPr lang="en-US" sz="1600" kern="0" dirty="0">
                <a:latin typeface="+mj-lt"/>
                <a:cs typeface="Calibri" panose="020F0502020204030204" pitchFamily="34" charset="0"/>
              </a:rPr>
              <a:t>Displacement from single point perspective view</a:t>
            </a:r>
          </a:p>
          <a:p>
            <a:pPr marL="742950" lvl="1" indent="-285750" eaLnBrk="0" hangingPunct="0">
              <a:spcBef>
                <a:spcPts val="300"/>
              </a:spcBef>
            </a:pPr>
            <a:r>
              <a:rPr lang="en-US" sz="1600" kern="0" dirty="0">
                <a:latin typeface="+mj-lt"/>
                <a:cs typeface="Calibri" panose="020F0502020204030204" pitchFamily="34" charset="0"/>
              </a:rPr>
              <a:t>Overlap in imagery acquisition</a:t>
            </a:r>
          </a:p>
          <a:p>
            <a:pPr marL="285750" indent="-285750" eaLnBrk="0" hangingPunct="0">
              <a:spcBef>
                <a:spcPts val="300"/>
              </a:spcBef>
            </a:pPr>
            <a:r>
              <a:rPr lang="en-US" sz="1600" kern="0" dirty="0">
                <a:latin typeface="+mj-lt"/>
                <a:cs typeface="Calibri" panose="020F0502020204030204" pitchFamily="34" charset="0"/>
              </a:rPr>
              <a:t>Method for viewing stereo imagery</a:t>
            </a:r>
          </a:p>
          <a:p>
            <a:pPr marL="742950" lvl="1" indent="-285750" eaLnBrk="0" hangingPunct="0">
              <a:spcBef>
                <a:spcPts val="300"/>
              </a:spcBef>
            </a:pPr>
            <a:r>
              <a:rPr lang="en-US" sz="1600" kern="0" dirty="0">
                <a:latin typeface="+mj-lt"/>
                <a:cs typeface="Calibri" panose="020F0502020204030204" pitchFamily="34" charset="0"/>
              </a:rPr>
              <a:t>Stereoscope and overlapping image hardcopies</a:t>
            </a:r>
          </a:p>
          <a:p>
            <a:pPr marL="742950" lvl="1" indent="-285750" eaLnBrk="0" hangingPunct="0">
              <a:spcBef>
                <a:spcPts val="300"/>
              </a:spcBef>
            </a:pPr>
            <a:r>
              <a:rPr lang="en-US" sz="1600" kern="0" dirty="0">
                <a:latin typeface="+mj-lt"/>
                <a:cs typeface="Calibri" panose="020F0502020204030204" pitchFamily="34" charset="0"/>
              </a:rPr>
              <a:t>Digital stereo viewers and a block file of overlapping images (created in LPS)</a:t>
            </a:r>
          </a:p>
          <a:p>
            <a:pPr marL="1200150" lvl="2" indent="-285750" eaLnBrk="0" hangingPunct="0">
              <a:spcBef>
                <a:spcPts val="300"/>
              </a:spcBef>
            </a:pPr>
            <a:r>
              <a:rPr lang="en-US" sz="1600" kern="0" dirty="0">
                <a:latin typeface="+mj-lt"/>
                <a:cs typeface="Calibri" panose="020F0502020204030204" pitchFamily="34" charset="0"/>
              </a:rPr>
              <a:t>Summit Evolution and Stereo Analyst</a:t>
            </a:r>
          </a:p>
        </p:txBody>
      </p:sp>
      <p:sp>
        <p:nvSpPr>
          <p:cNvPr id="18" name="TextBox 17"/>
          <p:cNvSpPr txBox="1"/>
          <p:nvPr/>
        </p:nvSpPr>
        <p:spPr>
          <a:xfrm>
            <a:off x="734679" y="1084906"/>
            <a:ext cx="1788388" cy="353943"/>
          </a:xfrm>
          <a:prstGeom prst="rect">
            <a:avLst/>
          </a:prstGeom>
          <a:noFill/>
        </p:spPr>
        <p:txBody>
          <a:bodyPr wrap="square" rtlCol="0">
            <a:spAutoFit/>
          </a:bodyPr>
          <a:lstStyle/>
          <a:p>
            <a:pPr algn="ctr"/>
            <a:r>
              <a:rPr lang="en-US" sz="1700" b="1" dirty="0">
                <a:solidFill>
                  <a:schemeClr val="accent2"/>
                </a:solidFill>
                <a:latin typeface="+mj-lt"/>
              </a:rPr>
              <a:t>Stereo Viewing</a:t>
            </a:r>
          </a:p>
        </p:txBody>
      </p:sp>
      <p:sp>
        <p:nvSpPr>
          <p:cNvPr id="19" name="TextBox 18"/>
          <p:cNvSpPr txBox="1"/>
          <p:nvPr/>
        </p:nvSpPr>
        <p:spPr>
          <a:xfrm>
            <a:off x="2705978" y="1084906"/>
            <a:ext cx="1686466"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Map Backdrop</a:t>
            </a:r>
          </a:p>
        </p:txBody>
      </p:sp>
      <p:sp>
        <p:nvSpPr>
          <p:cNvPr id="20" name="TextBox 19"/>
          <p:cNvSpPr txBox="1"/>
          <p:nvPr/>
        </p:nvSpPr>
        <p:spPr>
          <a:xfrm>
            <a:off x="4575355" y="1084906"/>
            <a:ext cx="2330152"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GIS Data Extraction</a:t>
            </a:r>
          </a:p>
        </p:txBody>
      </p:sp>
      <p:cxnSp>
        <p:nvCxnSpPr>
          <p:cNvPr id="23" name="Straight Connector 22"/>
          <p:cNvCxnSpPr/>
          <p:nvPr/>
        </p:nvCxnSpPr>
        <p:spPr bwMode="auto">
          <a:xfrm>
            <a:off x="457200" y="1447800"/>
            <a:ext cx="8534400" cy="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sp>
        <p:nvSpPr>
          <p:cNvPr id="8" name="TextBox 7"/>
          <p:cNvSpPr txBox="1"/>
          <p:nvPr/>
        </p:nvSpPr>
        <p:spPr>
          <a:xfrm>
            <a:off x="7088418" y="1084906"/>
            <a:ext cx="1649182"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Training Data</a:t>
            </a:r>
          </a:p>
        </p:txBody>
      </p:sp>
      <p:pic>
        <p:nvPicPr>
          <p:cNvPr id="11" name="Picture 10" descr="trad_SA.PNG"/>
          <p:cNvPicPr>
            <a:picLocks noChangeAspect="1"/>
          </p:cNvPicPr>
          <p:nvPr>
            <p:custDataLst>
              <p:tags r:id="rId1"/>
            </p:custDataLst>
          </p:nvPr>
        </p:nvPicPr>
        <p:blipFill>
          <a:blip r:embed="rId4" cstate="print"/>
          <a:srcRect b="7807"/>
          <a:stretch>
            <a:fillRect/>
          </a:stretch>
        </p:blipFill>
        <p:spPr>
          <a:xfrm>
            <a:off x="1408530" y="3964096"/>
            <a:ext cx="2819615" cy="2131904"/>
          </a:xfrm>
          <a:prstGeom prst="rect">
            <a:avLst/>
          </a:prstGeom>
        </p:spPr>
      </p:pic>
      <p:sp>
        <p:nvSpPr>
          <p:cNvPr id="12" name="TextBox 11"/>
          <p:cNvSpPr txBox="1"/>
          <p:nvPr/>
        </p:nvSpPr>
        <p:spPr>
          <a:xfrm>
            <a:off x="1626344" y="6107178"/>
            <a:ext cx="2383986" cy="276999"/>
          </a:xfrm>
          <a:prstGeom prst="rect">
            <a:avLst/>
          </a:prstGeom>
          <a:noFill/>
        </p:spPr>
        <p:txBody>
          <a:bodyPr wrap="none" rtlCol="0">
            <a:spAutoFit/>
          </a:bodyPr>
          <a:lstStyle/>
          <a:p>
            <a:r>
              <a:rPr lang="en-US" sz="1200" i="1" dirty="0">
                <a:latin typeface="+mj-lt"/>
                <a:cs typeface="Calibri" panose="020F0502020204030204" pitchFamily="34" charset="0"/>
              </a:rPr>
              <a:t>Stereo viewing with stereoscope</a:t>
            </a:r>
          </a:p>
        </p:txBody>
      </p:sp>
      <p:sp>
        <p:nvSpPr>
          <p:cNvPr id="14" name="TextBox 13"/>
          <p:cNvSpPr txBox="1"/>
          <p:nvPr/>
        </p:nvSpPr>
        <p:spPr>
          <a:xfrm>
            <a:off x="5066130" y="6090077"/>
            <a:ext cx="3392275" cy="276999"/>
          </a:xfrm>
          <a:prstGeom prst="rect">
            <a:avLst/>
          </a:prstGeom>
          <a:noFill/>
        </p:spPr>
        <p:txBody>
          <a:bodyPr wrap="none" rtlCol="0">
            <a:spAutoFit/>
          </a:bodyPr>
          <a:lstStyle/>
          <a:p>
            <a:r>
              <a:rPr lang="en-US" sz="1200" i="1" dirty="0">
                <a:latin typeface="+mj-lt"/>
                <a:cs typeface="Calibri" panose="020F0502020204030204" pitchFamily="34" charset="0"/>
              </a:rPr>
              <a:t>Stereo viewing with shutter glasses and emitter</a:t>
            </a:r>
          </a:p>
        </p:txBody>
      </p:sp>
      <p:pic>
        <p:nvPicPr>
          <p:cNvPr id="5" name="Picture 4" descr="A picture containing photo, person, different, young&#10;&#10;Description automatically generated">
            <a:extLst>
              <a:ext uri="{FF2B5EF4-FFF2-40B4-BE49-F238E27FC236}">
                <a16:creationId xmlns:a16="http://schemas.microsoft.com/office/drawing/2014/main" id="{FD7083C1-FE0F-49EF-B8CE-EE264BC82B30}"/>
              </a:ext>
            </a:extLst>
          </p:cNvPr>
          <p:cNvPicPr>
            <a:picLocks noChangeAspect="1"/>
          </p:cNvPicPr>
          <p:nvPr/>
        </p:nvPicPr>
        <p:blipFill rotWithShape="1">
          <a:blip r:embed="rId5">
            <a:extLst>
              <a:ext uri="{28A0092B-C50C-407E-A947-70E740481C1C}">
                <a14:useLocalDpi xmlns:a14="http://schemas.microsoft.com/office/drawing/2010/main" val="0"/>
              </a:ext>
            </a:extLst>
          </a:blip>
          <a:srcRect l="67891" t="50486"/>
          <a:stretch/>
        </p:blipFill>
        <p:spPr>
          <a:xfrm>
            <a:off x="5503912" y="3741026"/>
            <a:ext cx="2701983" cy="2340099"/>
          </a:xfrm>
          <a:prstGeom prst="rect">
            <a:avLst/>
          </a:prstGeom>
        </p:spPr>
      </p:pic>
    </p:spTree>
    <p:extLst>
      <p:ext uri="{BB962C8B-B14F-4D97-AF65-F5344CB8AC3E}">
        <p14:creationId xmlns:p14="http://schemas.microsoft.com/office/powerpoint/2010/main" val="4323611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Using Processed Aerial Imagery</a:t>
            </a:r>
          </a:p>
        </p:txBody>
      </p:sp>
      <p:sp>
        <p:nvSpPr>
          <p:cNvPr id="4" name="Content Placeholder 3"/>
          <p:cNvSpPr>
            <a:spLocks noGrp="1"/>
          </p:cNvSpPr>
          <p:nvPr>
            <p:ph idx="1"/>
          </p:nvPr>
        </p:nvSpPr>
        <p:spPr>
          <a:xfrm>
            <a:off x="457200" y="1447800"/>
            <a:ext cx="8229600" cy="1828800"/>
          </a:xfrm>
        </p:spPr>
        <p:txBody>
          <a:bodyPr>
            <a:normAutofit/>
          </a:bodyPr>
          <a:lstStyle/>
          <a:p>
            <a:pPr marL="285750" indent="-285750" eaLnBrk="0" hangingPunct="0">
              <a:spcBef>
                <a:spcPts val="300"/>
              </a:spcBef>
            </a:pPr>
            <a:r>
              <a:rPr lang="en-US" sz="1600" kern="0" dirty="0">
                <a:latin typeface="+mj-lt"/>
                <a:cs typeface="Calibri" panose="020F0502020204030204" pitchFamily="34" charset="0"/>
              </a:rPr>
              <a:t>Imagery can be displayed behind other geospatial layers</a:t>
            </a:r>
          </a:p>
          <a:p>
            <a:pPr marL="285750" indent="-285750" eaLnBrk="0" hangingPunct="0">
              <a:spcBef>
                <a:spcPts val="300"/>
              </a:spcBef>
            </a:pPr>
            <a:r>
              <a:rPr lang="en-US" sz="1600" kern="0" dirty="0">
                <a:latin typeface="+mj-lt"/>
                <a:cs typeface="Calibri" panose="020F0502020204030204" pitchFamily="34" charset="0"/>
              </a:rPr>
              <a:t>Imagery can be draped over a DEM to add detail</a:t>
            </a:r>
          </a:p>
          <a:p>
            <a:pPr marL="285750" indent="-285750" eaLnBrk="0" hangingPunct="0">
              <a:spcBef>
                <a:spcPts val="300"/>
              </a:spcBef>
            </a:pPr>
            <a:r>
              <a:rPr lang="en-US" sz="1600" kern="0" dirty="0">
                <a:latin typeface="+mj-lt"/>
                <a:cs typeface="Calibri" panose="020F0502020204030204" pitchFamily="34" charset="0"/>
              </a:rPr>
              <a:t>Examples of services for acquiring imagery backdrops</a:t>
            </a:r>
          </a:p>
          <a:p>
            <a:pPr marL="742950" lvl="1" indent="-285750" eaLnBrk="0" hangingPunct="0">
              <a:spcBef>
                <a:spcPts val="300"/>
              </a:spcBef>
            </a:pPr>
            <a:r>
              <a:rPr lang="en-US" sz="1600" kern="0" dirty="0">
                <a:latin typeface="+mj-lt"/>
                <a:cs typeface="Calibri" panose="020F0502020204030204" pitchFamily="34" charset="0"/>
              </a:rPr>
              <a:t>ArcGIS Image Server</a:t>
            </a:r>
          </a:p>
          <a:p>
            <a:pPr marL="742950" lvl="1" indent="-285750" eaLnBrk="0" hangingPunct="0">
              <a:spcBef>
                <a:spcPts val="300"/>
              </a:spcBef>
            </a:pPr>
            <a:r>
              <a:rPr lang="en-US" sz="1600" kern="0" dirty="0" err="1">
                <a:latin typeface="+mj-lt"/>
                <a:cs typeface="Calibri" panose="020F0502020204030204" pitchFamily="34" charset="0"/>
              </a:rPr>
              <a:t>ArcExplorer</a:t>
            </a:r>
            <a:endParaRPr lang="en-US" sz="1600" kern="0" dirty="0">
              <a:latin typeface="+mj-lt"/>
              <a:cs typeface="Calibri" panose="020F0502020204030204" pitchFamily="34" charset="0"/>
            </a:endParaRPr>
          </a:p>
          <a:p>
            <a:pPr marL="742950" lvl="1" indent="-285750" eaLnBrk="0" hangingPunct="0">
              <a:spcBef>
                <a:spcPts val="300"/>
              </a:spcBef>
            </a:pPr>
            <a:r>
              <a:rPr lang="en-US" sz="1600" kern="0" dirty="0">
                <a:latin typeface="+mj-lt"/>
                <a:cs typeface="Calibri" panose="020F0502020204030204" pitchFamily="34" charset="0"/>
              </a:rPr>
              <a:t>Google Maps</a:t>
            </a:r>
          </a:p>
        </p:txBody>
      </p:sp>
      <p:sp>
        <p:nvSpPr>
          <p:cNvPr id="18" name="TextBox 17"/>
          <p:cNvSpPr txBox="1"/>
          <p:nvPr/>
        </p:nvSpPr>
        <p:spPr>
          <a:xfrm>
            <a:off x="734679" y="1084906"/>
            <a:ext cx="1788388" cy="353943"/>
          </a:xfrm>
          <a:prstGeom prst="rect">
            <a:avLst/>
          </a:prstGeom>
          <a:noFill/>
        </p:spPr>
        <p:txBody>
          <a:bodyPr wrap="square" rtlCol="0">
            <a:spAutoFit/>
          </a:bodyPr>
          <a:lstStyle/>
          <a:p>
            <a:pPr algn="ctr"/>
            <a:r>
              <a:rPr lang="en-US" sz="1700" b="1" dirty="0">
                <a:latin typeface="+mj-lt"/>
              </a:rPr>
              <a:t>Stereo Viewing</a:t>
            </a:r>
          </a:p>
        </p:txBody>
      </p:sp>
      <p:sp>
        <p:nvSpPr>
          <p:cNvPr id="19" name="TextBox 18"/>
          <p:cNvSpPr txBox="1"/>
          <p:nvPr/>
        </p:nvSpPr>
        <p:spPr>
          <a:xfrm>
            <a:off x="2705978" y="1084906"/>
            <a:ext cx="1686466" cy="353943"/>
          </a:xfrm>
          <a:prstGeom prst="rect">
            <a:avLst/>
          </a:prstGeom>
          <a:noFill/>
        </p:spPr>
        <p:txBody>
          <a:bodyPr wrap="square" rtlCol="0">
            <a:spAutoFit/>
          </a:bodyPr>
          <a:lstStyle/>
          <a:p>
            <a:pPr algn="ctr"/>
            <a:r>
              <a:rPr lang="en-US" sz="1700" b="1" dirty="0">
                <a:solidFill>
                  <a:schemeClr val="accent2"/>
                </a:solidFill>
                <a:latin typeface="+mj-lt"/>
              </a:rPr>
              <a:t>Map Backdrop</a:t>
            </a:r>
          </a:p>
        </p:txBody>
      </p:sp>
      <p:sp>
        <p:nvSpPr>
          <p:cNvPr id="20" name="TextBox 19"/>
          <p:cNvSpPr txBox="1"/>
          <p:nvPr/>
        </p:nvSpPr>
        <p:spPr>
          <a:xfrm>
            <a:off x="4575355" y="1084906"/>
            <a:ext cx="2330152"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GIS Data Extraction</a:t>
            </a:r>
          </a:p>
        </p:txBody>
      </p:sp>
      <p:cxnSp>
        <p:nvCxnSpPr>
          <p:cNvPr id="23" name="Straight Connector 22"/>
          <p:cNvCxnSpPr/>
          <p:nvPr/>
        </p:nvCxnSpPr>
        <p:spPr bwMode="auto">
          <a:xfrm>
            <a:off x="457200" y="1447800"/>
            <a:ext cx="8534400" cy="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sp>
        <p:nvSpPr>
          <p:cNvPr id="8" name="TextBox 7"/>
          <p:cNvSpPr txBox="1"/>
          <p:nvPr/>
        </p:nvSpPr>
        <p:spPr>
          <a:xfrm>
            <a:off x="7088418" y="1084906"/>
            <a:ext cx="1649182"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Training Data</a:t>
            </a:r>
          </a:p>
        </p:txBody>
      </p:sp>
      <p:pic>
        <p:nvPicPr>
          <p:cNvPr id="13" name="Picture 12" descr="google_earth_clip.png"/>
          <p:cNvPicPr>
            <a:picLocks noChangeAspect="1"/>
          </p:cNvPicPr>
          <p:nvPr/>
        </p:nvPicPr>
        <p:blipFill>
          <a:blip r:embed="rId3" cstate="print"/>
          <a:stretch>
            <a:fillRect/>
          </a:stretch>
        </p:blipFill>
        <p:spPr>
          <a:xfrm>
            <a:off x="4877928" y="2464657"/>
            <a:ext cx="3983524" cy="3250342"/>
          </a:xfrm>
          <a:prstGeom prst="rect">
            <a:avLst/>
          </a:prstGeom>
        </p:spPr>
      </p:pic>
      <p:pic>
        <p:nvPicPr>
          <p:cNvPr id="15" name="Picture 14" descr="arcScene_clip.png"/>
          <p:cNvPicPr>
            <a:picLocks noChangeAspect="1"/>
          </p:cNvPicPr>
          <p:nvPr/>
        </p:nvPicPr>
        <p:blipFill>
          <a:blip r:embed="rId4" cstate="print"/>
          <a:stretch>
            <a:fillRect/>
          </a:stretch>
        </p:blipFill>
        <p:spPr>
          <a:xfrm>
            <a:off x="381000" y="3304601"/>
            <a:ext cx="4496928" cy="2792446"/>
          </a:xfrm>
          <a:prstGeom prst="rect">
            <a:avLst/>
          </a:prstGeom>
        </p:spPr>
      </p:pic>
      <p:sp>
        <p:nvSpPr>
          <p:cNvPr id="16" name="TextBox 15"/>
          <p:cNvSpPr txBox="1"/>
          <p:nvPr/>
        </p:nvSpPr>
        <p:spPr>
          <a:xfrm>
            <a:off x="4908803" y="5744570"/>
            <a:ext cx="4044697" cy="276999"/>
          </a:xfrm>
          <a:prstGeom prst="rect">
            <a:avLst/>
          </a:prstGeom>
          <a:noFill/>
        </p:spPr>
        <p:txBody>
          <a:bodyPr wrap="none" rtlCol="0">
            <a:spAutoFit/>
          </a:bodyPr>
          <a:lstStyle/>
          <a:p>
            <a:r>
              <a:rPr lang="en-US" sz="1200" i="1" dirty="0">
                <a:latin typeface="+mj-lt"/>
                <a:cs typeface="Calibri" panose="020F0502020204030204" pitchFamily="34" charset="0"/>
              </a:rPr>
              <a:t>Google Earth roads layer displayed above aerial imagery</a:t>
            </a:r>
          </a:p>
        </p:txBody>
      </p:sp>
      <p:sp>
        <p:nvSpPr>
          <p:cNvPr id="17" name="TextBox 16"/>
          <p:cNvSpPr txBox="1"/>
          <p:nvPr/>
        </p:nvSpPr>
        <p:spPr>
          <a:xfrm>
            <a:off x="1371600" y="5986548"/>
            <a:ext cx="1911805" cy="276999"/>
          </a:xfrm>
          <a:prstGeom prst="rect">
            <a:avLst/>
          </a:prstGeom>
          <a:noFill/>
        </p:spPr>
        <p:txBody>
          <a:bodyPr wrap="none" rtlCol="0">
            <a:spAutoFit/>
          </a:bodyPr>
          <a:lstStyle/>
          <a:p>
            <a:r>
              <a:rPr lang="en-US" sz="1200" i="1" dirty="0">
                <a:latin typeface="+mj-lt"/>
                <a:cs typeface="Calibri" panose="020F0502020204030204" pitchFamily="34" charset="0"/>
              </a:rPr>
              <a:t>NAIP draped over a DEM</a:t>
            </a:r>
          </a:p>
        </p:txBody>
      </p:sp>
    </p:spTree>
    <p:extLst>
      <p:ext uri="{BB962C8B-B14F-4D97-AF65-F5344CB8AC3E}">
        <p14:creationId xmlns:p14="http://schemas.microsoft.com/office/powerpoint/2010/main" val="38448537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Using Processed Aerial Imagery</a:t>
            </a:r>
          </a:p>
        </p:txBody>
      </p:sp>
      <p:sp>
        <p:nvSpPr>
          <p:cNvPr id="4" name="Content Placeholder 3"/>
          <p:cNvSpPr>
            <a:spLocks noGrp="1"/>
          </p:cNvSpPr>
          <p:nvPr>
            <p:ph idx="1"/>
          </p:nvPr>
        </p:nvSpPr>
        <p:spPr>
          <a:xfrm>
            <a:off x="457200" y="1447800"/>
            <a:ext cx="8229600" cy="1828800"/>
          </a:xfrm>
        </p:spPr>
        <p:txBody>
          <a:bodyPr>
            <a:normAutofit/>
          </a:bodyPr>
          <a:lstStyle/>
          <a:p>
            <a:pPr marL="285750" indent="-285750" eaLnBrk="0" hangingPunct="0">
              <a:spcBef>
                <a:spcPts val="300"/>
              </a:spcBef>
            </a:pPr>
            <a:r>
              <a:rPr lang="en-US" sz="1600" kern="0" dirty="0">
                <a:latin typeface="+mj-lt"/>
                <a:cs typeface="Calibri" panose="020F0502020204030204" pitchFamily="34" charset="0"/>
              </a:rPr>
              <a:t>Identification and delineation of features </a:t>
            </a:r>
          </a:p>
          <a:p>
            <a:pPr marL="742950" lvl="1" indent="-285750" eaLnBrk="0" hangingPunct="0">
              <a:spcBef>
                <a:spcPts val="300"/>
              </a:spcBef>
            </a:pPr>
            <a:r>
              <a:rPr lang="en-US" sz="1600" kern="0" dirty="0">
                <a:latin typeface="+mj-lt"/>
                <a:cs typeface="Calibri" panose="020F0502020204030204" pitchFamily="34" charset="0"/>
              </a:rPr>
              <a:t>Feature Analyst – an ArcGIS extension used for extracting resource information from imagery </a:t>
            </a:r>
          </a:p>
          <a:p>
            <a:pPr marL="742950" lvl="1" indent="-285750" eaLnBrk="0" hangingPunct="0">
              <a:spcBef>
                <a:spcPts val="300"/>
              </a:spcBef>
            </a:pPr>
            <a:r>
              <a:rPr lang="en-US" sz="1600" kern="0" dirty="0">
                <a:latin typeface="+mj-lt"/>
                <a:cs typeface="Calibri" panose="020F0502020204030204" pitchFamily="34" charset="0"/>
              </a:rPr>
              <a:t>Digital Mylar – a tool designed to attribute land cover classes and vegetation characteristics</a:t>
            </a:r>
          </a:p>
        </p:txBody>
      </p:sp>
      <p:sp>
        <p:nvSpPr>
          <p:cNvPr id="18" name="TextBox 17"/>
          <p:cNvSpPr txBox="1"/>
          <p:nvPr/>
        </p:nvSpPr>
        <p:spPr>
          <a:xfrm>
            <a:off x="734679" y="1084906"/>
            <a:ext cx="1788388" cy="353943"/>
          </a:xfrm>
          <a:prstGeom prst="rect">
            <a:avLst/>
          </a:prstGeom>
          <a:noFill/>
        </p:spPr>
        <p:txBody>
          <a:bodyPr wrap="square" rtlCol="0">
            <a:spAutoFit/>
          </a:bodyPr>
          <a:lstStyle/>
          <a:p>
            <a:pPr algn="ctr"/>
            <a:r>
              <a:rPr lang="en-US" sz="1700" b="1" dirty="0">
                <a:latin typeface="+mj-lt"/>
              </a:rPr>
              <a:t>Stereo Viewing</a:t>
            </a:r>
          </a:p>
        </p:txBody>
      </p:sp>
      <p:sp>
        <p:nvSpPr>
          <p:cNvPr id="19" name="TextBox 18"/>
          <p:cNvSpPr txBox="1"/>
          <p:nvPr/>
        </p:nvSpPr>
        <p:spPr>
          <a:xfrm>
            <a:off x="2705978" y="1084906"/>
            <a:ext cx="1686466" cy="353943"/>
          </a:xfrm>
          <a:prstGeom prst="rect">
            <a:avLst/>
          </a:prstGeom>
          <a:noFill/>
        </p:spPr>
        <p:txBody>
          <a:bodyPr wrap="square" rtlCol="0">
            <a:spAutoFit/>
          </a:bodyPr>
          <a:lstStyle/>
          <a:p>
            <a:pPr algn="ctr"/>
            <a:r>
              <a:rPr lang="en-US" sz="1700" b="1" dirty="0">
                <a:latin typeface="+mj-lt"/>
              </a:rPr>
              <a:t>Map Backdrop</a:t>
            </a:r>
          </a:p>
        </p:txBody>
      </p:sp>
      <p:sp>
        <p:nvSpPr>
          <p:cNvPr id="20" name="TextBox 19"/>
          <p:cNvSpPr txBox="1"/>
          <p:nvPr/>
        </p:nvSpPr>
        <p:spPr>
          <a:xfrm>
            <a:off x="4575355" y="1084906"/>
            <a:ext cx="2330152" cy="353943"/>
          </a:xfrm>
          <a:prstGeom prst="rect">
            <a:avLst/>
          </a:prstGeom>
          <a:noFill/>
        </p:spPr>
        <p:txBody>
          <a:bodyPr wrap="square" rtlCol="0">
            <a:spAutoFit/>
          </a:bodyPr>
          <a:lstStyle/>
          <a:p>
            <a:pPr algn="ctr"/>
            <a:r>
              <a:rPr lang="en-US" sz="1700" b="1" dirty="0">
                <a:solidFill>
                  <a:schemeClr val="accent2"/>
                </a:solidFill>
                <a:latin typeface="+mj-lt"/>
              </a:rPr>
              <a:t>GIS Data Extraction</a:t>
            </a:r>
          </a:p>
        </p:txBody>
      </p:sp>
      <p:cxnSp>
        <p:nvCxnSpPr>
          <p:cNvPr id="23" name="Straight Connector 22"/>
          <p:cNvCxnSpPr/>
          <p:nvPr/>
        </p:nvCxnSpPr>
        <p:spPr bwMode="auto">
          <a:xfrm>
            <a:off x="457200" y="1447800"/>
            <a:ext cx="8534400" cy="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sp>
        <p:nvSpPr>
          <p:cNvPr id="8" name="TextBox 7"/>
          <p:cNvSpPr txBox="1"/>
          <p:nvPr/>
        </p:nvSpPr>
        <p:spPr>
          <a:xfrm>
            <a:off x="7088418" y="1084906"/>
            <a:ext cx="1649182" cy="353943"/>
          </a:xfrm>
          <a:prstGeom prst="rect">
            <a:avLst/>
          </a:prstGeom>
          <a:noFill/>
        </p:spPr>
        <p:txBody>
          <a:bodyPr wrap="square" rtlCol="0">
            <a:spAutoFit/>
          </a:bodyPr>
          <a:lstStyle/>
          <a:p>
            <a:pPr algn="ctr"/>
            <a:r>
              <a:rPr lang="en-US" sz="1700" b="1" dirty="0">
                <a:solidFill>
                  <a:schemeClr val="tx1">
                    <a:lumMod val="75000"/>
                    <a:lumOff val="25000"/>
                  </a:schemeClr>
                </a:solidFill>
                <a:latin typeface="+mj-lt"/>
              </a:rPr>
              <a:t>Training Data</a:t>
            </a:r>
          </a:p>
        </p:txBody>
      </p:sp>
      <p:pic>
        <p:nvPicPr>
          <p:cNvPr id="14" name="Picture 266"/>
          <p:cNvPicPr>
            <a:picLocks noChangeAspect="1" noChangeArrowheads="1"/>
          </p:cNvPicPr>
          <p:nvPr/>
        </p:nvPicPr>
        <p:blipFill>
          <a:blip r:embed="rId3" cstate="print"/>
          <a:srcRect l="30937" t="20898" r="14999" b="11719"/>
          <a:stretch>
            <a:fillRect/>
          </a:stretch>
        </p:blipFill>
        <p:spPr bwMode="auto">
          <a:xfrm>
            <a:off x="5230479" y="2971800"/>
            <a:ext cx="3067238" cy="3058380"/>
          </a:xfrm>
          <a:prstGeom prst="rect">
            <a:avLst/>
          </a:prstGeom>
          <a:noFill/>
          <a:ln w="9525">
            <a:noFill/>
            <a:miter lim="800000"/>
            <a:headEnd/>
            <a:tailEnd/>
          </a:ln>
        </p:spPr>
      </p:pic>
      <p:pic>
        <p:nvPicPr>
          <p:cNvPr id="21" name="Picture 267"/>
          <p:cNvPicPr>
            <a:picLocks noChangeAspect="1" noChangeArrowheads="1"/>
          </p:cNvPicPr>
          <p:nvPr/>
        </p:nvPicPr>
        <p:blipFill>
          <a:blip r:embed="rId4" cstate="print"/>
          <a:srcRect t="14844" r="76407" b="71484"/>
          <a:stretch>
            <a:fillRect/>
          </a:stretch>
        </p:blipFill>
        <p:spPr bwMode="auto">
          <a:xfrm>
            <a:off x="6068679" y="5020733"/>
            <a:ext cx="2719264" cy="1260300"/>
          </a:xfrm>
          <a:prstGeom prst="rect">
            <a:avLst/>
          </a:prstGeom>
          <a:noFill/>
          <a:ln w="9525">
            <a:noFill/>
            <a:miter lim="800000"/>
            <a:headEnd/>
            <a:tailEnd/>
          </a:ln>
        </p:spPr>
      </p:pic>
      <p:pic>
        <p:nvPicPr>
          <p:cNvPr id="22" name="Picture 8"/>
          <p:cNvPicPr>
            <a:picLocks noChangeAspect="1" noChangeArrowheads="1"/>
          </p:cNvPicPr>
          <p:nvPr/>
        </p:nvPicPr>
        <p:blipFill>
          <a:blip r:embed="rId5" cstate="print"/>
          <a:srcRect l="23022" t="18718" r="22639" b="12958"/>
          <a:stretch>
            <a:fillRect/>
          </a:stretch>
        </p:blipFill>
        <p:spPr bwMode="auto">
          <a:xfrm>
            <a:off x="734679" y="2971800"/>
            <a:ext cx="3886200" cy="3052763"/>
          </a:xfrm>
          <a:prstGeom prst="rect">
            <a:avLst/>
          </a:prstGeom>
          <a:noFill/>
          <a:ln w="9525">
            <a:noFill/>
            <a:miter lim="800000"/>
            <a:headEnd/>
            <a:tailEnd/>
          </a:ln>
        </p:spPr>
      </p:pic>
      <p:pic>
        <p:nvPicPr>
          <p:cNvPr id="24" name="Picture 270"/>
          <p:cNvPicPr>
            <a:picLocks noChangeAspect="1" noChangeArrowheads="1"/>
          </p:cNvPicPr>
          <p:nvPr/>
        </p:nvPicPr>
        <p:blipFill>
          <a:blip r:embed="rId6" cstate="print"/>
          <a:srcRect l="777" t="7708" r="66759" b="89382"/>
          <a:stretch>
            <a:fillRect/>
          </a:stretch>
        </p:blipFill>
        <p:spPr bwMode="auto">
          <a:xfrm>
            <a:off x="5789280" y="3219962"/>
            <a:ext cx="2913682" cy="209038"/>
          </a:xfrm>
          <a:prstGeom prst="rect">
            <a:avLst/>
          </a:prstGeom>
          <a:noFill/>
          <a:ln w="9525">
            <a:noFill/>
            <a:miter lim="800000"/>
            <a:headEnd/>
            <a:tailEnd/>
          </a:ln>
        </p:spPr>
      </p:pic>
      <p:pic>
        <p:nvPicPr>
          <p:cNvPr id="25" name="Picture 270"/>
          <p:cNvPicPr>
            <a:picLocks noChangeAspect="1" noChangeArrowheads="1"/>
          </p:cNvPicPr>
          <p:nvPr/>
        </p:nvPicPr>
        <p:blipFill>
          <a:blip r:embed="rId6" cstate="print"/>
          <a:srcRect l="33111" t="7708" r="32187" b="89382"/>
          <a:stretch>
            <a:fillRect/>
          </a:stretch>
        </p:blipFill>
        <p:spPr bwMode="auto">
          <a:xfrm>
            <a:off x="5611479" y="2991362"/>
            <a:ext cx="3114554" cy="209038"/>
          </a:xfrm>
          <a:prstGeom prst="rect">
            <a:avLst/>
          </a:prstGeom>
          <a:noFill/>
          <a:ln w="9525">
            <a:noFill/>
            <a:miter lim="800000"/>
            <a:headEnd/>
            <a:tailEnd/>
          </a:ln>
        </p:spPr>
      </p:pic>
      <p:sp>
        <p:nvSpPr>
          <p:cNvPr id="26" name="TextBox 25"/>
          <p:cNvSpPr txBox="1"/>
          <p:nvPr/>
        </p:nvSpPr>
        <p:spPr>
          <a:xfrm>
            <a:off x="4991960" y="6172200"/>
            <a:ext cx="3954609" cy="276999"/>
          </a:xfrm>
          <a:prstGeom prst="rect">
            <a:avLst/>
          </a:prstGeom>
          <a:noFill/>
        </p:spPr>
        <p:txBody>
          <a:bodyPr wrap="none" rtlCol="0">
            <a:spAutoFit/>
          </a:bodyPr>
          <a:lstStyle/>
          <a:p>
            <a:pPr algn="ctr"/>
            <a:r>
              <a:rPr lang="en-US" sz="1200" i="1" dirty="0">
                <a:latin typeface="+mj-lt"/>
                <a:cs typeface="Calibri" panose="020F0502020204030204" pitchFamily="34" charset="0"/>
              </a:rPr>
              <a:t>Digital Mylar Toolbar, dot grid overlay, and content table</a:t>
            </a:r>
          </a:p>
        </p:txBody>
      </p:sp>
      <p:sp>
        <p:nvSpPr>
          <p:cNvPr id="27" name="TextBox 26"/>
          <p:cNvSpPr txBox="1"/>
          <p:nvPr/>
        </p:nvSpPr>
        <p:spPr>
          <a:xfrm>
            <a:off x="957535" y="6172200"/>
            <a:ext cx="3682418" cy="276999"/>
          </a:xfrm>
          <a:prstGeom prst="rect">
            <a:avLst/>
          </a:prstGeom>
          <a:noFill/>
        </p:spPr>
        <p:txBody>
          <a:bodyPr wrap="none" rtlCol="0">
            <a:spAutoFit/>
          </a:bodyPr>
          <a:lstStyle/>
          <a:p>
            <a:pPr algn="ctr"/>
            <a:r>
              <a:rPr lang="en-US" sz="1200" i="1" dirty="0">
                <a:latin typeface="+mj-lt"/>
                <a:cs typeface="Calibri" panose="020F0502020204030204" pitchFamily="34" charset="0"/>
              </a:rPr>
              <a:t>Insect damaged trees identified with feature analyst</a:t>
            </a:r>
          </a:p>
        </p:txBody>
      </p:sp>
    </p:spTree>
    <p:extLst>
      <p:ext uri="{BB962C8B-B14F-4D97-AF65-F5344CB8AC3E}">
        <p14:creationId xmlns:p14="http://schemas.microsoft.com/office/powerpoint/2010/main" val="988002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Using Processed Aerial Imagery</a:t>
            </a:r>
          </a:p>
        </p:txBody>
      </p:sp>
      <p:sp>
        <p:nvSpPr>
          <p:cNvPr id="4" name="Content Placeholder 3"/>
          <p:cNvSpPr>
            <a:spLocks noGrp="1"/>
          </p:cNvSpPr>
          <p:nvPr>
            <p:ph idx="1"/>
          </p:nvPr>
        </p:nvSpPr>
        <p:spPr>
          <a:xfrm>
            <a:off x="457200" y="1447800"/>
            <a:ext cx="8229600" cy="1828800"/>
          </a:xfrm>
        </p:spPr>
        <p:txBody>
          <a:bodyPr>
            <a:normAutofit/>
          </a:bodyPr>
          <a:lstStyle/>
          <a:p>
            <a:pPr marL="285750" indent="-285750" eaLnBrk="0" hangingPunct="0">
              <a:spcBef>
                <a:spcPts val="300"/>
              </a:spcBef>
            </a:pPr>
            <a:r>
              <a:rPr lang="en-US" sz="1600" kern="0" dirty="0">
                <a:latin typeface="+mj-lt"/>
                <a:cs typeface="Calibri" panose="020F0502020204030204" pitchFamily="34" charset="0"/>
              </a:rPr>
              <a:t>Aerial Imagery is critical in a satellite mapping project</a:t>
            </a:r>
          </a:p>
          <a:p>
            <a:pPr marL="742950" lvl="1" indent="-285750" eaLnBrk="0" hangingPunct="0">
              <a:spcBef>
                <a:spcPts val="300"/>
              </a:spcBef>
            </a:pPr>
            <a:r>
              <a:rPr lang="en-US" sz="1600" kern="0" dirty="0">
                <a:latin typeface="+mj-lt"/>
                <a:cs typeface="Calibri" panose="020F0502020204030204" pitchFamily="34" charset="0"/>
              </a:rPr>
              <a:t>Efficient and effective for developing image classification</a:t>
            </a:r>
          </a:p>
          <a:p>
            <a:pPr marL="742950" lvl="1" indent="-285750" eaLnBrk="0" hangingPunct="0">
              <a:spcBef>
                <a:spcPts val="300"/>
              </a:spcBef>
            </a:pPr>
            <a:r>
              <a:rPr lang="en-US" sz="1600" kern="0" dirty="0">
                <a:latin typeface="+mj-lt"/>
                <a:cs typeface="Calibri" panose="020F0502020204030204" pitchFamily="34" charset="0"/>
              </a:rPr>
              <a:t>Best tool for verification of a classification</a:t>
            </a:r>
          </a:p>
          <a:p>
            <a:pPr marL="742950" lvl="1" indent="-285750" eaLnBrk="0" hangingPunct="0">
              <a:spcBef>
                <a:spcPts val="300"/>
              </a:spcBef>
            </a:pPr>
            <a:r>
              <a:rPr lang="en-US" sz="1600" kern="0" dirty="0">
                <a:latin typeface="+mj-lt"/>
                <a:cs typeface="Calibri" panose="020F0502020204030204" pitchFamily="34" charset="0"/>
              </a:rPr>
              <a:t>Invaluable for reclassification and editing</a:t>
            </a:r>
          </a:p>
          <a:p>
            <a:pPr marL="742950" lvl="1" indent="-285750" eaLnBrk="0" hangingPunct="0">
              <a:spcBef>
                <a:spcPts val="300"/>
              </a:spcBef>
            </a:pPr>
            <a:r>
              <a:rPr lang="en-US" sz="1600" kern="0" dirty="0">
                <a:latin typeface="+mj-lt"/>
                <a:cs typeface="Calibri" panose="020F0502020204030204" pitchFamily="34" charset="0"/>
              </a:rPr>
              <a:t>Provides an efficient means of determining classification accuracy</a:t>
            </a:r>
          </a:p>
        </p:txBody>
      </p:sp>
      <p:sp>
        <p:nvSpPr>
          <p:cNvPr id="18" name="TextBox 17"/>
          <p:cNvSpPr txBox="1"/>
          <p:nvPr/>
        </p:nvSpPr>
        <p:spPr>
          <a:xfrm>
            <a:off x="734679" y="1084906"/>
            <a:ext cx="1788388" cy="353943"/>
          </a:xfrm>
          <a:prstGeom prst="rect">
            <a:avLst/>
          </a:prstGeom>
          <a:noFill/>
        </p:spPr>
        <p:txBody>
          <a:bodyPr wrap="square" rtlCol="0">
            <a:spAutoFit/>
          </a:bodyPr>
          <a:lstStyle/>
          <a:p>
            <a:pPr algn="ctr"/>
            <a:r>
              <a:rPr lang="en-US" sz="1700" b="1" dirty="0">
                <a:latin typeface="+mj-lt"/>
              </a:rPr>
              <a:t>Stereo Viewing</a:t>
            </a:r>
          </a:p>
        </p:txBody>
      </p:sp>
      <p:sp>
        <p:nvSpPr>
          <p:cNvPr id="19" name="TextBox 18"/>
          <p:cNvSpPr txBox="1"/>
          <p:nvPr/>
        </p:nvSpPr>
        <p:spPr>
          <a:xfrm>
            <a:off x="2705978" y="1084906"/>
            <a:ext cx="1686466" cy="353943"/>
          </a:xfrm>
          <a:prstGeom prst="rect">
            <a:avLst/>
          </a:prstGeom>
          <a:noFill/>
        </p:spPr>
        <p:txBody>
          <a:bodyPr wrap="square" rtlCol="0">
            <a:spAutoFit/>
          </a:bodyPr>
          <a:lstStyle/>
          <a:p>
            <a:pPr algn="ctr"/>
            <a:r>
              <a:rPr lang="en-US" sz="1700" b="1" dirty="0">
                <a:latin typeface="+mj-lt"/>
              </a:rPr>
              <a:t>Map Backdrop</a:t>
            </a:r>
          </a:p>
        </p:txBody>
      </p:sp>
      <p:sp>
        <p:nvSpPr>
          <p:cNvPr id="20" name="TextBox 19"/>
          <p:cNvSpPr txBox="1"/>
          <p:nvPr/>
        </p:nvSpPr>
        <p:spPr>
          <a:xfrm>
            <a:off x="4575355" y="1084906"/>
            <a:ext cx="2330152" cy="353943"/>
          </a:xfrm>
          <a:prstGeom prst="rect">
            <a:avLst/>
          </a:prstGeom>
          <a:noFill/>
        </p:spPr>
        <p:txBody>
          <a:bodyPr wrap="square" rtlCol="0">
            <a:spAutoFit/>
          </a:bodyPr>
          <a:lstStyle/>
          <a:p>
            <a:pPr algn="ctr"/>
            <a:r>
              <a:rPr lang="en-US" sz="1700" b="1" dirty="0">
                <a:latin typeface="+mj-lt"/>
              </a:rPr>
              <a:t>GIS Data Extraction</a:t>
            </a:r>
          </a:p>
        </p:txBody>
      </p:sp>
      <p:cxnSp>
        <p:nvCxnSpPr>
          <p:cNvPr id="23" name="Straight Connector 22"/>
          <p:cNvCxnSpPr/>
          <p:nvPr/>
        </p:nvCxnSpPr>
        <p:spPr bwMode="auto">
          <a:xfrm>
            <a:off x="457200" y="1447800"/>
            <a:ext cx="8534400" cy="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sp>
        <p:nvSpPr>
          <p:cNvPr id="8" name="TextBox 7"/>
          <p:cNvSpPr txBox="1"/>
          <p:nvPr/>
        </p:nvSpPr>
        <p:spPr>
          <a:xfrm>
            <a:off x="7088418" y="1084906"/>
            <a:ext cx="1649182" cy="353943"/>
          </a:xfrm>
          <a:prstGeom prst="rect">
            <a:avLst/>
          </a:prstGeom>
          <a:noFill/>
        </p:spPr>
        <p:txBody>
          <a:bodyPr wrap="square" rtlCol="0">
            <a:spAutoFit/>
          </a:bodyPr>
          <a:lstStyle/>
          <a:p>
            <a:pPr algn="ctr"/>
            <a:r>
              <a:rPr lang="en-US" sz="1700" b="1" dirty="0">
                <a:solidFill>
                  <a:schemeClr val="accent2"/>
                </a:solidFill>
                <a:latin typeface="+mj-lt"/>
              </a:rPr>
              <a:t>Training Data</a:t>
            </a:r>
          </a:p>
        </p:txBody>
      </p:sp>
      <p:pic>
        <p:nvPicPr>
          <p:cNvPr id="16" name="Picture 15" descr="training_data.png"/>
          <p:cNvPicPr>
            <a:picLocks noChangeAspect="1"/>
          </p:cNvPicPr>
          <p:nvPr/>
        </p:nvPicPr>
        <p:blipFill>
          <a:blip r:embed="rId3" cstate="print"/>
          <a:stretch>
            <a:fillRect/>
          </a:stretch>
        </p:blipFill>
        <p:spPr>
          <a:xfrm>
            <a:off x="2514600" y="3100368"/>
            <a:ext cx="4758268" cy="3452832"/>
          </a:xfrm>
          <a:prstGeom prst="rect">
            <a:avLst/>
          </a:prstGeom>
        </p:spPr>
      </p:pic>
      <p:sp>
        <p:nvSpPr>
          <p:cNvPr id="17" name="TextBox 16"/>
          <p:cNvSpPr txBox="1"/>
          <p:nvPr/>
        </p:nvSpPr>
        <p:spPr>
          <a:xfrm>
            <a:off x="1302470" y="5867400"/>
            <a:ext cx="3421930" cy="461665"/>
          </a:xfrm>
          <a:prstGeom prst="rect">
            <a:avLst/>
          </a:prstGeom>
          <a:noFill/>
        </p:spPr>
        <p:txBody>
          <a:bodyPr wrap="square" rtlCol="0">
            <a:spAutoFit/>
          </a:bodyPr>
          <a:lstStyle/>
          <a:p>
            <a:r>
              <a:rPr lang="en-US" sz="1200" i="1" dirty="0">
                <a:latin typeface="+mj-lt"/>
                <a:cs typeface="Calibri" panose="020F0502020204030204" pitchFamily="34" charset="0"/>
              </a:rPr>
              <a:t>Aerial photography used as training data more moderate scale satellite mapping project</a:t>
            </a:r>
          </a:p>
        </p:txBody>
      </p:sp>
    </p:spTree>
    <p:extLst>
      <p:ext uri="{BB962C8B-B14F-4D97-AF65-F5344CB8AC3E}">
        <p14:creationId xmlns:p14="http://schemas.microsoft.com/office/powerpoint/2010/main" val="122474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Calibri" panose="020F0502020204030204" pitchFamily="34" charset="0"/>
              </a:rPr>
              <a:t>Remote sensing basics</a:t>
            </a:r>
          </a:p>
        </p:txBody>
      </p:sp>
      <p:sp>
        <p:nvSpPr>
          <p:cNvPr id="18434" name="Content Placeholder 1"/>
          <p:cNvSpPr>
            <a:spLocks noGrp="1"/>
          </p:cNvSpPr>
          <p:nvPr>
            <p:ph idx="1"/>
          </p:nvPr>
        </p:nvSpPr>
        <p:spPr/>
        <p:txBody>
          <a:bodyPr>
            <a:normAutofit/>
          </a:bodyPr>
          <a:lstStyle/>
          <a:p>
            <a:r>
              <a:rPr lang="en-US" sz="2800" dirty="0">
                <a:latin typeface="+mj-lt"/>
                <a:cs typeface="Calibri" panose="020F0502020204030204" pitchFamily="34" charset="0"/>
              </a:rPr>
              <a:t>Remote sensing technology attempts to duplicate that process </a:t>
            </a:r>
          </a:p>
          <a:p>
            <a:r>
              <a:rPr lang="en-US" sz="2800" dirty="0">
                <a:latin typeface="+mj-lt"/>
                <a:cs typeface="Calibri" panose="020F0502020204030204" pitchFamily="34" charset="0"/>
              </a:rPr>
              <a:t>Generally uses only a couple of the attributes listed previously</a:t>
            </a:r>
          </a:p>
          <a:p>
            <a:r>
              <a:rPr lang="en-US" sz="2800" dirty="0">
                <a:latin typeface="+mj-lt"/>
                <a:cs typeface="Calibri" panose="020F0502020204030204" pitchFamily="34" charset="0"/>
              </a:rPr>
              <a:t>Advantages of technology:</a:t>
            </a:r>
          </a:p>
          <a:p>
            <a:pPr lvl="1"/>
            <a:r>
              <a:rPr lang="en-US" sz="2000" dirty="0">
                <a:latin typeface="+mj-lt"/>
                <a:cs typeface="Calibri" panose="020F0502020204030204" pitchFamily="34" charset="0"/>
              </a:rPr>
              <a:t>Virtually </a:t>
            </a:r>
            <a:r>
              <a:rPr lang="en-US" sz="2000" dirty="0">
                <a:solidFill>
                  <a:schemeClr val="accent2"/>
                </a:solidFill>
                <a:latin typeface="+mj-lt"/>
                <a:cs typeface="Calibri" panose="020F0502020204030204" pitchFamily="34" charset="0"/>
              </a:rPr>
              <a:t>unlimited storage </a:t>
            </a:r>
            <a:r>
              <a:rPr lang="en-US" sz="2000" dirty="0">
                <a:latin typeface="+mj-lt"/>
                <a:cs typeface="Calibri" panose="020F0502020204030204" pitchFamily="34" charset="0"/>
              </a:rPr>
              <a:t>capacity</a:t>
            </a:r>
          </a:p>
          <a:p>
            <a:pPr lvl="1"/>
            <a:r>
              <a:rPr lang="en-US" sz="2000" dirty="0">
                <a:latin typeface="+mj-lt"/>
                <a:cs typeface="Calibri" panose="020F0502020204030204" pitchFamily="34" charset="0"/>
              </a:rPr>
              <a:t>Computer </a:t>
            </a:r>
            <a:r>
              <a:rPr lang="en-US" sz="2000" dirty="0">
                <a:solidFill>
                  <a:schemeClr val="accent2"/>
                </a:solidFill>
                <a:latin typeface="+mj-lt"/>
                <a:cs typeface="Calibri" panose="020F0502020204030204" pitchFamily="34" charset="0"/>
              </a:rPr>
              <a:t>processing power</a:t>
            </a:r>
          </a:p>
          <a:p>
            <a:pPr lvl="1"/>
            <a:r>
              <a:rPr lang="en-US" sz="2000" dirty="0">
                <a:solidFill>
                  <a:schemeClr val="accent2"/>
                </a:solidFill>
                <a:latin typeface="+mj-lt"/>
                <a:cs typeface="Calibri" panose="020F0502020204030204" pitchFamily="34" charset="0"/>
              </a:rPr>
              <a:t>Automated</a:t>
            </a:r>
            <a:r>
              <a:rPr lang="en-US" sz="2000" dirty="0">
                <a:latin typeface="+mj-lt"/>
                <a:cs typeface="Calibri" panose="020F0502020204030204" pitchFamily="34" charset="0"/>
              </a:rPr>
              <a:t> processing</a:t>
            </a:r>
          </a:p>
          <a:p>
            <a:pPr lvl="1"/>
            <a:r>
              <a:rPr lang="en-US" sz="2000" dirty="0">
                <a:solidFill>
                  <a:schemeClr val="accent2"/>
                </a:solidFill>
                <a:latin typeface="+mj-lt"/>
                <a:cs typeface="Calibri" panose="020F0502020204030204" pitchFamily="34" charset="0"/>
              </a:rPr>
              <a:t>Large landscapes </a:t>
            </a:r>
            <a:r>
              <a:rPr lang="en-US" sz="2000" dirty="0">
                <a:latin typeface="+mj-lt"/>
                <a:cs typeface="Calibri" panose="020F0502020204030204" pitchFamily="34" charset="0"/>
              </a:rPr>
              <a:t>at multiple scales</a:t>
            </a:r>
          </a:p>
          <a:p>
            <a:pPr lvl="1"/>
            <a:r>
              <a:rPr lang="en-US" sz="2000" dirty="0">
                <a:latin typeface="+mj-lt"/>
                <a:cs typeface="Calibri" panose="020F0502020204030204" pitchFamily="34" charset="0"/>
              </a:rPr>
              <a:t>Analyze the </a:t>
            </a:r>
            <a:r>
              <a:rPr lang="en-US" sz="2000" dirty="0">
                <a:solidFill>
                  <a:schemeClr val="accent2"/>
                </a:solidFill>
                <a:latin typeface="+mj-lt"/>
                <a:cs typeface="Calibri" panose="020F0502020204030204" pitchFamily="34" charset="0"/>
              </a:rPr>
              <a:t>full EM spectrum</a:t>
            </a:r>
            <a:endParaRPr lang="en-US" sz="3600" kern="0" dirty="0">
              <a:solidFill>
                <a:schemeClr val="accent2"/>
              </a:solidFill>
              <a:latin typeface="+mj-lt"/>
              <a:cs typeface="Calibri" panose="020F0502020204030204" pitchFamily="34" charset="0"/>
            </a:endParaRPr>
          </a:p>
        </p:txBody>
      </p:sp>
      <p:pic>
        <p:nvPicPr>
          <p:cNvPr id="6" name="Picture 5" descr="Graphic depicting the sequence of events in a remote sensing system."/>
          <p:cNvPicPr>
            <a:picLocks noChangeAspect="1" noChangeArrowheads="1"/>
          </p:cNvPicPr>
          <p:nvPr/>
        </p:nvPicPr>
        <p:blipFill>
          <a:blip r:embed="rId3" cstate="print"/>
          <a:srcRect/>
          <a:stretch>
            <a:fillRect/>
          </a:stretch>
        </p:blipFill>
        <p:spPr bwMode="auto">
          <a:xfrm>
            <a:off x="5181600" y="2895600"/>
            <a:ext cx="3810000" cy="3111758"/>
          </a:xfrm>
          <a:prstGeom prst="rect">
            <a:avLst/>
          </a:prstGeom>
          <a:noFill/>
          <a:ln w="9525">
            <a:noFill/>
            <a:miter lim="800000"/>
            <a:headEnd/>
            <a:tailEnd/>
          </a:ln>
        </p:spPr>
      </p:pic>
    </p:spTree>
    <p:extLst>
      <p:ext uri="{BB962C8B-B14F-4D97-AF65-F5344CB8AC3E}">
        <p14:creationId xmlns:p14="http://schemas.microsoft.com/office/powerpoint/2010/main" val="3516597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Aerial Photography Types</a:t>
            </a:r>
          </a:p>
        </p:txBody>
      </p:sp>
      <p:grpSp>
        <p:nvGrpSpPr>
          <p:cNvPr id="3" name="Group 51"/>
          <p:cNvGrpSpPr/>
          <p:nvPr/>
        </p:nvGrpSpPr>
        <p:grpSpPr>
          <a:xfrm>
            <a:off x="533400" y="1219200"/>
            <a:ext cx="2590800" cy="5164052"/>
            <a:chOff x="590550" y="1647825"/>
            <a:chExt cx="2590800" cy="5164052"/>
          </a:xfrm>
        </p:grpSpPr>
        <p:pic>
          <p:nvPicPr>
            <p:cNvPr id="29" name="Picture 28" descr="film.png"/>
            <p:cNvPicPr>
              <a:picLocks noChangeAspect="1"/>
            </p:cNvPicPr>
            <p:nvPr/>
          </p:nvPicPr>
          <p:blipFill>
            <a:blip r:embed="rId3" cstate="print"/>
            <a:stretch>
              <a:fillRect/>
            </a:stretch>
          </p:blipFill>
          <p:spPr>
            <a:xfrm>
              <a:off x="622077" y="4543425"/>
              <a:ext cx="2527746" cy="2268452"/>
            </a:xfrm>
            <a:prstGeom prst="rect">
              <a:avLst/>
            </a:prstGeom>
          </p:spPr>
        </p:pic>
        <p:sp>
          <p:nvSpPr>
            <p:cNvPr id="38" name="Content Placeholder 2"/>
            <p:cNvSpPr txBox="1">
              <a:spLocks/>
            </p:cNvSpPr>
            <p:nvPr/>
          </p:nvSpPr>
          <p:spPr bwMode="auto">
            <a:xfrm>
              <a:off x="590550" y="1647825"/>
              <a:ext cx="2590800" cy="2808461"/>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algn="ctr" eaLnBrk="0" hangingPunct="0">
                <a:spcBef>
                  <a:spcPts val="300"/>
                </a:spcBef>
                <a:spcAft>
                  <a:spcPts val="0"/>
                </a:spcAft>
              </a:pPr>
              <a:r>
                <a:rPr kumimoji="0" lang="en-US" b="1" i="0" u="none" strike="noStrike" kern="0" cap="none" spc="0" normalizeH="0" baseline="0" noProof="0" dirty="0">
                  <a:ln>
                    <a:noFill/>
                  </a:ln>
                  <a:solidFill>
                    <a:schemeClr val="accent2"/>
                  </a:solidFill>
                  <a:effectLst/>
                  <a:uLnTx/>
                  <a:uFillTx/>
                  <a:latin typeface="+mj-lt"/>
                  <a:cs typeface="Calibri" panose="020F0502020204030204" pitchFamily="34" charset="0"/>
                </a:rPr>
                <a:t>Film Imagery</a:t>
              </a:r>
            </a:p>
            <a:p>
              <a:pPr marL="285750" indent="-285750" eaLnBrk="0" hangingPunct="0">
                <a:spcBef>
                  <a:spcPts val="300"/>
                </a:spcBef>
                <a:spcAft>
                  <a:spcPts val="0"/>
                </a:spcAft>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Scale</a:t>
              </a:r>
              <a:r>
                <a:rPr kumimoji="0" lang="en-US" sz="1400" b="0" i="0" u="none" strike="noStrike" kern="0" cap="none" spc="0" normalizeH="0" noProof="0" dirty="0">
                  <a:ln>
                    <a:noFill/>
                  </a:ln>
                  <a:effectLst/>
                  <a:uLnTx/>
                  <a:uFillTx/>
                  <a:latin typeface="+mj-lt"/>
                  <a:cs typeface="Calibri" panose="020F0502020204030204" pitchFamily="34" charset="0"/>
                </a:rPr>
                <a:t> typically ranges from 1:8000 to 1:40,000</a:t>
              </a:r>
            </a:p>
            <a:p>
              <a:pPr marL="285750" indent="-285750" eaLnBrk="0" hangingPunct="0">
                <a:spcBef>
                  <a:spcPts val="300"/>
                </a:spcBef>
                <a:spcAft>
                  <a:spcPts val="0"/>
                </a:spcAft>
                <a:buFont typeface="Arial" pitchFamily="34" charset="0"/>
                <a:buChar char="•"/>
              </a:pPr>
              <a:r>
                <a:rPr lang="en-US" sz="1400" kern="0" noProof="0" dirty="0">
                  <a:latin typeface="+mj-lt"/>
                  <a:cs typeface="Calibri" panose="020F0502020204030204" pitchFamily="34" charset="0"/>
                </a:rPr>
                <a:t>Spectral Format  of natural color (as shown), color infrared, panchromatic and panchromatic infrared</a:t>
              </a:r>
            </a:p>
            <a:p>
              <a:pPr marL="285750" indent="-285750" eaLnBrk="0" hangingPunct="0">
                <a:spcBef>
                  <a:spcPts val="300"/>
                </a:spcBef>
                <a:spcAft>
                  <a:spcPts val="0"/>
                </a:spcAft>
                <a:buFont typeface="Arial" pitchFamily="34" charset="0"/>
                <a:buChar char="•"/>
              </a:pPr>
              <a:r>
                <a:rPr lang="en-US" sz="1400" kern="0" noProof="0" dirty="0">
                  <a:latin typeface="+mj-lt"/>
                  <a:cs typeface="Calibri" panose="020F0502020204030204" pitchFamily="34" charset="0"/>
                </a:rPr>
                <a:t>Dates back to 1932</a:t>
              </a:r>
            </a:p>
            <a:p>
              <a:pPr marL="285750" indent="-285750" eaLnBrk="0" hangingPunct="0">
                <a:spcBef>
                  <a:spcPts val="300"/>
                </a:spcBef>
                <a:spcAft>
                  <a:spcPts val="0"/>
                </a:spcAft>
                <a:buFont typeface="Arial" pitchFamily="34" charset="0"/>
                <a:buChar char="•"/>
              </a:pPr>
              <a:r>
                <a:rPr lang="en-US" sz="1400" kern="0" dirty="0">
                  <a:latin typeface="+mj-lt"/>
                  <a:cs typeface="Calibri" panose="020F0502020204030204" pitchFamily="34" charset="0"/>
                </a:rPr>
                <a:t>Requires scanning of film and georeferencing</a:t>
              </a:r>
              <a:endParaRPr lang="en-US" sz="1400" kern="0" noProof="0" dirty="0">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endParaRPr kumimoji="0" lang="en-US" sz="14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4" name="Group 50"/>
          <p:cNvGrpSpPr/>
          <p:nvPr/>
        </p:nvGrpSpPr>
        <p:grpSpPr>
          <a:xfrm>
            <a:off x="3376612" y="1219200"/>
            <a:ext cx="2667000" cy="5181600"/>
            <a:chOff x="3457575" y="1647825"/>
            <a:chExt cx="2667000" cy="5181600"/>
          </a:xfrm>
        </p:grpSpPr>
        <p:pic>
          <p:nvPicPr>
            <p:cNvPr id="31" name="Picture 30" descr="digital.png"/>
            <p:cNvPicPr>
              <a:picLocks noChangeAspect="1"/>
            </p:cNvPicPr>
            <p:nvPr/>
          </p:nvPicPr>
          <p:blipFill>
            <a:blip r:embed="rId4" cstate="print"/>
            <a:stretch>
              <a:fillRect/>
            </a:stretch>
          </p:blipFill>
          <p:spPr>
            <a:xfrm>
              <a:off x="3506419" y="4568677"/>
              <a:ext cx="2569312" cy="2260748"/>
            </a:xfrm>
            <a:prstGeom prst="rect">
              <a:avLst/>
            </a:prstGeom>
          </p:spPr>
        </p:pic>
        <p:sp>
          <p:nvSpPr>
            <p:cNvPr id="40" name="Content Placeholder 2"/>
            <p:cNvSpPr txBox="1">
              <a:spLocks/>
            </p:cNvSpPr>
            <p:nvPr/>
          </p:nvSpPr>
          <p:spPr bwMode="auto">
            <a:xfrm>
              <a:off x="3457575" y="1647825"/>
              <a:ext cx="2667000" cy="3239348"/>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algn="ctr" eaLnBrk="0" hangingPunct="0">
                <a:spcBef>
                  <a:spcPts val="300"/>
                </a:spcBef>
                <a:spcAft>
                  <a:spcPts val="0"/>
                </a:spcAft>
              </a:pPr>
              <a:r>
                <a:rPr kumimoji="0" lang="en-US" b="1" i="0" u="none" strike="noStrike" kern="0" cap="none" spc="0" normalizeH="0" baseline="0" noProof="0" dirty="0">
                  <a:ln>
                    <a:noFill/>
                  </a:ln>
                  <a:solidFill>
                    <a:schemeClr val="accent2"/>
                  </a:solidFill>
                  <a:effectLst/>
                  <a:uLnTx/>
                  <a:uFillTx/>
                  <a:latin typeface="+mj-lt"/>
                  <a:cs typeface="Calibri" panose="020F0502020204030204" pitchFamily="34" charset="0"/>
                </a:rPr>
                <a:t>Digital Imagery</a:t>
              </a:r>
            </a:p>
            <a:p>
              <a:pPr marL="285750" indent="-285750" eaLnBrk="0" hangingPunct="0">
                <a:spcBef>
                  <a:spcPts val="300"/>
                </a:spcBef>
                <a:spcAft>
                  <a:spcPts val="0"/>
                </a:spcAft>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Capable of sub foot resolution (6” resolution below)</a:t>
              </a:r>
              <a:endParaRPr kumimoji="0" lang="en-US" sz="1400" b="0" i="0" u="none" strike="noStrike" kern="0" cap="none" spc="0" normalizeH="0" noProof="0" dirty="0">
                <a:ln>
                  <a:noFill/>
                </a:ln>
                <a:effectLst/>
                <a:uLnTx/>
                <a:uFillTx/>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r>
                <a:rPr lang="en-US" sz="1400" kern="0" noProof="0" dirty="0">
                  <a:latin typeface="+mj-lt"/>
                  <a:cs typeface="Calibri" panose="020F0502020204030204" pitchFamily="34" charset="0"/>
                </a:rPr>
                <a:t>Spectral Format –  same as film</a:t>
              </a:r>
            </a:p>
            <a:p>
              <a:pPr marL="285750" indent="-285750" eaLnBrk="0" hangingPunct="0">
                <a:spcBef>
                  <a:spcPts val="300"/>
                </a:spcBef>
                <a:spcAft>
                  <a:spcPts val="0"/>
                </a:spcAft>
                <a:buFont typeface="Arial" pitchFamily="34" charset="0"/>
                <a:buChar char="•"/>
              </a:pPr>
              <a:r>
                <a:rPr lang="en-US" sz="1400" kern="0" dirty="0">
                  <a:latin typeface="+mj-lt"/>
                  <a:cs typeface="Calibri" panose="020F0502020204030204" pitchFamily="34" charset="0"/>
                </a:rPr>
                <a:t>Digital cameras taking over film cameras</a:t>
              </a:r>
              <a:endParaRPr lang="en-US" sz="1400" kern="0" noProof="0" dirty="0">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r>
                <a:rPr lang="en-US" sz="1400" kern="0" dirty="0">
                  <a:latin typeface="+mj-lt"/>
                  <a:cs typeface="Calibri" panose="020F0502020204030204" pitchFamily="34" charset="0"/>
                </a:rPr>
                <a:t>Georeferencing made easy with IMU and GPS data recorded simultaneously with imagery</a:t>
              </a:r>
              <a:endParaRPr lang="en-US" sz="1400" kern="0" noProof="0" dirty="0">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endParaRPr kumimoji="0" lang="en-US" sz="14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5" name="Group 52"/>
          <p:cNvGrpSpPr/>
          <p:nvPr/>
        </p:nvGrpSpPr>
        <p:grpSpPr>
          <a:xfrm>
            <a:off x="6257925" y="1219200"/>
            <a:ext cx="2667000" cy="5152494"/>
            <a:chOff x="6315075" y="1619548"/>
            <a:chExt cx="2667000" cy="5152494"/>
          </a:xfrm>
        </p:grpSpPr>
        <p:pic>
          <p:nvPicPr>
            <p:cNvPr id="30" name="Picture 29" descr="ortho.png"/>
            <p:cNvPicPr>
              <a:picLocks noChangeAspect="1"/>
            </p:cNvPicPr>
            <p:nvPr/>
          </p:nvPicPr>
          <p:blipFill>
            <a:blip r:embed="rId5" cstate="print"/>
            <a:stretch>
              <a:fillRect/>
            </a:stretch>
          </p:blipFill>
          <p:spPr>
            <a:xfrm>
              <a:off x="6398809" y="4515148"/>
              <a:ext cx="2499532" cy="2256894"/>
            </a:xfrm>
            <a:prstGeom prst="rect">
              <a:avLst/>
            </a:prstGeom>
          </p:spPr>
        </p:pic>
        <p:sp>
          <p:nvSpPr>
            <p:cNvPr id="41" name="Content Placeholder 2"/>
            <p:cNvSpPr txBox="1">
              <a:spLocks/>
            </p:cNvSpPr>
            <p:nvPr/>
          </p:nvSpPr>
          <p:spPr bwMode="auto">
            <a:xfrm>
              <a:off x="6315075" y="1619548"/>
              <a:ext cx="2667000" cy="3239348"/>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algn="ctr" eaLnBrk="0" hangingPunct="0">
                <a:spcBef>
                  <a:spcPts val="300"/>
                </a:spcBef>
                <a:spcAft>
                  <a:spcPts val="0"/>
                </a:spcAft>
              </a:pPr>
              <a:r>
                <a:rPr kumimoji="0" lang="en-US" b="1" u="none" strike="noStrike" kern="0" cap="none" spc="0" normalizeH="0" baseline="0" noProof="0" dirty="0" err="1">
                  <a:ln>
                    <a:noFill/>
                  </a:ln>
                  <a:solidFill>
                    <a:schemeClr val="accent2"/>
                  </a:solidFill>
                  <a:effectLst/>
                  <a:uLnTx/>
                  <a:uFillTx/>
                  <a:latin typeface="+mj-lt"/>
                  <a:cs typeface="Calibri" panose="020F0502020204030204" pitchFamily="34" charset="0"/>
                </a:rPr>
                <a:t>Orthos</a:t>
              </a:r>
              <a:endParaRPr kumimoji="0" lang="en-US" b="1" u="none" strike="noStrike" kern="0" cap="none" spc="0" normalizeH="0" baseline="0" noProof="0" dirty="0">
                <a:ln>
                  <a:noFill/>
                </a:ln>
                <a:solidFill>
                  <a:schemeClr val="accent2"/>
                </a:solidFill>
                <a:effectLst/>
                <a:uLnTx/>
                <a:uFillTx/>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Images that have been extensively</a:t>
              </a:r>
              <a:r>
                <a:rPr kumimoji="0" lang="en-US" sz="1400" b="0" i="0" u="none" strike="noStrike" kern="0" cap="none" spc="0" normalizeH="0" noProof="0" dirty="0">
                  <a:ln>
                    <a:noFill/>
                  </a:ln>
                  <a:effectLst/>
                  <a:uLnTx/>
                  <a:uFillTx/>
                  <a:latin typeface="+mj-lt"/>
                  <a:cs typeface="Calibri" panose="020F0502020204030204" pitchFamily="34" charset="0"/>
                </a:rPr>
                <a:t> georeferenced &amp; corrected for terrain displacement (using a DEM).</a:t>
              </a:r>
              <a:endParaRPr kumimoji="0" lang="en-US" sz="1400" b="0" i="0" u="none" strike="noStrike" kern="0" cap="none" spc="0" normalizeH="0" baseline="0" noProof="0" dirty="0">
                <a:ln>
                  <a:noFill/>
                </a:ln>
                <a:effectLst/>
                <a:uLnTx/>
                <a:uFillTx/>
                <a:latin typeface="+mj-lt"/>
                <a:cs typeface="Calibri" panose="020F0502020204030204" pitchFamily="34" charset="0"/>
              </a:endParaRPr>
            </a:p>
            <a:p>
              <a:pPr marL="285750" indent="-285750" eaLnBrk="0" hangingPunct="0">
                <a:spcBef>
                  <a:spcPts val="300"/>
                </a:spcBef>
                <a:spcAft>
                  <a:spcPts val="0"/>
                </a:spcAft>
                <a:buFont typeface="Arial" pitchFamily="34" charset="0"/>
                <a:buChar char="•"/>
              </a:pPr>
              <a:r>
                <a:rPr kumimoji="0" lang="en-US" sz="1400" b="0" i="0" u="none" strike="noStrike" kern="0" cap="none" spc="0" normalizeH="0" baseline="0" noProof="0" dirty="0">
                  <a:ln>
                    <a:noFill/>
                  </a:ln>
                  <a:effectLst/>
                  <a:uLnTx/>
                  <a:uFillTx/>
                  <a:latin typeface="+mj-lt"/>
                  <a:cs typeface="Calibri" panose="020F0502020204030204" pitchFamily="34" charset="0"/>
                </a:rPr>
                <a:t>Can be derived from either  film or digital</a:t>
              </a:r>
              <a:r>
                <a:rPr kumimoji="0" lang="en-US" sz="1400" b="0" i="0" u="none" strike="noStrike" kern="0" cap="none" spc="0" normalizeH="0" noProof="0" dirty="0">
                  <a:ln>
                    <a:noFill/>
                  </a:ln>
                  <a:effectLst/>
                  <a:uLnTx/>
                  <a:uFillTx/>
                  <a:latin typeface="+mj-lt"/>
                  <a:cs typeface="Calibri" panose="020F0502020204030204" pitchFamily="34" charset="0"/>
                </a:rPr>
                <a:t> images</a:t>
              </a:r>
            </a:p>
            <a:p>
              <a:pPr marL="285750" indent="-285750" eaLnBrk="0" hangingPunct="0">
                <a:spcBef>
                  <a:spcPts val="300"/>
                </a:spcBef>
                <a:spcAft>
                  <a:spcPts val="0"/>
                </a:spcAft>
                <a:buFont typeface="Arial" pitchFamily="34" charset="0"/>
                <a:buChar char="•"/>
              </a:pPr>
              <a:r>
                <a:rPr lang="en-US" sz="1400" kern="0" dirty="0">
                  <a:latin typeface="+mj-lt"/>
                  <a:cs typeface="Calibri" panose="020F0502020204030204" pitchFamily="34" charset="0"/>
                </a:rPr>
                <a:t>Provide the accuracy and scale of a map</a:t>
              </a:r>
            </a:p>
            <a:p>
              <a:pPr marL="285750" indent="-285750" eaLnBrk="0" hangingPunct="0">
                <a:spcBef>
                  <a:spcPts val="300"/>
                </a:spcBef>
                <a:spcAft>
                  <a:spcPts val="0"/>
                </a:spcAft>
                <a:buFont typeface="Arial" pitchFamily="34" charset="0"/>
                <a:buChar char="•"/>
              </a:pPr>
              <a:r>
                <a:rPr lang="en-US" sz="1400" kern="0" dirty="0">
                  <a:latin typeface="+mj-lt"/>
                  <a:cs typeface="Calibri" panose="020F0502020204030204" pitchFamily="34" charset="0"/>
                </a:rPr>
                <a:t>DOQQ (Digital Orthophoto Quarter Quad)</a:t>
              </a:r>
            </a:p>
            <a:p>
              <a:pPr marL="285750" indent="-285750" eaLnBrk="0" hangingPunct="0">
                <a:spcBef>
                  <a:spcPts val="300"/>
                </a:spcBef>
                <a:spcAft>
                  <a:spcPts val="0"/>
                </a:spcAft>
                <a:buFont typeface="Arial" pitchFamily="34" charset="0"/>
                <a:buChar char="•"/>
              </a:pPr>
              <a:endParaRPr kumimoji="0" lang="en-US" sz="1400" b="0" i="0" u="none" strike="noStrike" kern="0" cap="none" spc="0" normalizeH="0" noProof="0" dirty="0">
                <a:ln>
                  <a:noFill/>
                </a:ln>
                <a:effectLst/>
                <a:uLnTx/>
                <a:uFillTx/>
                <a:latin typeface="+mj-lt"/>
                <a:cs typeface="Calibri" panose="020F0502020204030204" pitchFamily="34" charset="0"/>
              </a:endParaRPr>
            </a:p>
          </p:txBody>
        </p:sp>
      </p:grpSp>
    </p:spTree>
    <p:extLst>
      <p:ext uri="{BB962C8B-B14F-4D97-AF65-F5344CB8AC3E}">
        <p14:creationId xmlns:p14="http://schemas.microsoft.com/office/powerpoint/2010/main" val="2370335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normAutofit/>
          </a:bodyPr>
          <a:lstStyle/>
          <a:p>
            <a:r>
              <a:rPr lang="en-US" dirty="0">
                <a:cs typeface="Calibri" panose="020F0502020204030204" pitchFamily="34" charset="0"/>
              </a:rPr>
              <a:t>Champion Mine</a:t>
            </a:r>
          </a:p>
        </p:txBody>
      </p:sp>
      <p:pic>
        <p:nvPicPr>
          <p:cNvPr id="9" name="Picture 8"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278"/>
          <a:stretch/>
        </p:blipFill>
        <p:spPr>
          <a:xfrm>
            <a:off x="4622144" y="2745111"/>
            <a:ext cx="4389120" cy="3720557"/>
          </a:xfrm>
          <a:prstGeom prst="rect">
            <a:avLst/>
          </a:prstGeom>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11" y="2735824"/>
            <a:ext cx="4389120" cy="3729844"/>
          </a:xfrm>
          <a:prstGeom prst="rect">
            <a:avLst/>
          </a:prstGeom>
        </p:spPr>
      </p:pic>
      <p:sp>
        <p:nvSpPr>
          <p:cNvPr id="3" name="Rectangle 2"/>
          <p:cNvSpPr/>
          <p:nvPr/>
        </p:nvSpPr>
        <p:spPr>
          <a:xfrm>
            <a:off x="140359" y="6160868"/>
            <a:ext cx="4387571" cy="3048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cs typeface="Calibri" panose="020F0502020204030204" pitchFamily="34" charset="0"/>
              </a:rPr>
              <a:t>Orthomosaic</a:t>
            </a:r>
          </a:p>
        </p:txBody>
      </p:sp>
      <p:sp>
        <p:nvSpPr>
          <p:cNvPr id="8" name="Rectangle 7"/>
          <p:cNvSpPr/>
          <p:nvPr/>
        </p:nvSpPr>
        <p:spPr>
          <a:xfrm>
            <a:off x="4622142" y="6160868"/>
            <a:ext cx="4389121" cy="3048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cs typeface="Calibri" panose="020F0502020204030204" pitchFamily="34" charset="0"/>
              </a:rPr>
              <a:t>Digital Surface Model</a:t>
            </a:r>
          </a:p>
        </p:txBody>
      </p:sp>
      <p:pic>
        <p:nvPicPr>
          <p:cNvPr id="11" name="Picture 10" descr="Image result for 3dr sol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063951"/>
            <a:ext cx="3201293" cy="1384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ricoh gr I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200" y="1524000"/>
            <a:ext cx="1121689" cy="70105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838200"/>
            <a:ext cx="4343400" cy="1828800"/>
          </a:xfrm>
        </p:spPr>
        <p:txBody>
          <a:bodyPr>
            <a:normAutofit lnSpcReduction="10000"/>
          </a:bodyPr>
          <a:lstStyle/>
          <a:p>
            <a:pPr lvl="0"/>
            <a:r>
              <a:rPr lang="en-US" sz="2000" b="1" dirty="0">
                <a:latin typeface="+mj-lt"/>
                <a:cs typeface="Calibri" panose="020F0502020204030204" pitchFamily="34" charset="0"/>
              </a:rPr>
              <a:t>Pilot</a:t>
            </a:r>
            <a:r>
              <a:rPr lang="en-US" sz="2000" dirty="0">
                <a:latin typeface="+mj-lt"/>
                <a:cs typeface="Calibri" panose="020F0502020204030204" pitchFamily="34" charset="0"/>
              </a:rPr>
              <a:t>: DOI</a:t>
            </a:r>
          </a:p>
          <a:p>
            <a:pPr lvl="0"/>
            <a:r>
              <a:rPr lang="en-US" sz="2000" b="1" dirty="0">
                <a:latin typeface="+mj-lt"/>
                <a:cs typeface="Calibri" panose="020F0502020204030204" pitchFamily="34" charset="0"/>
              </a:rPr>
              <a:t>Area</a:t>
            </a:r>
            <a:r>
              <a:rPr lang="en-US" sz="2000" dirty="0">
                <a:latin typeface="+mj-lt"/>
                <a:cs typeface="Calibri" panose="020F0502020204030204" pitchFamily="34" charset="0"/>
              </a:rPr>
              <a:t>: 15 acres</a:t>
            </a:r>
          </a:p>
          <a:p>
            <a:pPr lvl="0"/>
            <a:r>
              <a:rPr lang="en-US" sz="2000" b="1" dirty="0">
                <a:latin typeface="+mj-lt"/>
                <a:cs typeface="Calibri" panose="020F0502020204030204" pitchFamily="34" charset="0"/>
              </a:rPr>
              <a:t>Location</a:t>
            </a:r>
            <a:r>
              <a:rPr lang="en-US" sz="2000" dirty="0">
                <a:latin typeface="+mj-lt"/>
                <a:cs typeface="Calibri" panose="020F0502020204030204" pitchFamily="34" charset="0"/>
              </a:rPr>
              <a:t>: R6 Willamette NF</a:t>
            </a:r>
          </a:p>
          <a:p>
            <a:pPr lvl="0"/>
            <a:r>
              <a:rPr lang="en-US" sz="2000" b="1" dirty="0">
                <a:latin typeface="+mj-lt"/>
                <a:cs typeface="Calibri" panose="020F0502020204030204" pitchFamily="34" charset="0"/>
              </a:rPr>
              <a:t>Platform</a:t>
            </a:r>
            <a:r>
              <a:rPr lang="en-US" sz="2000" dirty="0">
                <a:latin typeface="+mj-lt"/>
                <a:cs typeface="Calibri" panose="020F0502020204030204" pitchFamily="34" charset="0"/>
              </a:rPr>
              <a:t>: 3DR Solo</a:t>
            </a:r>
          </a:p>
          <a:p>
            <a:pPr lvl="0"/>
            <a:r>
              <a:rPr lang="en-US" sz="2000" b="1" dirty="0">
                <a:latin typeface="+mj-lt"/>
                <a:cs typeface="Calibri" panose="020F0502020204030204" pitchFamily="34" charset="0"/>
              </a:rPr>
              <a:t>Sensor</a:t>
            </a:r>
            <a:r>
              <a:rPr lang="en-US" sz="2000" dirty="0">
                <a:latin typeface="+mj-lt"/>
                <a:cs typeface="Calibri" panose="020F0502020204030204" pitchFamily="34" charset="0"/>
              </a:rPr>
              <a:t>: Ricoh GRII</a:t>
            </a:r>
          </a:p>
        </p:txBody>
      </p:sp>
    </p:spTree>
    <p:extLst>
      <p:ext uri="{BB962C8B-B14F-4D97-AF65-F5344CB8AC3E}">
        <p14:creationId xmlns:p14="http://schemas.microsoft.com/office/powerpoint/2010/main" val="3726791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normAutofit/>
          </a:bodyPr>
          <a:lstStyle/>
          <a:p>
            <a:r>
              <a:rPr lang="en-US" dirty="0">
                <a:cs typeface="Calibri" panose="020F0502020204030204" pitchFamily="34" charset="0"/>
              </a:rPr>
              <a:t>Champion Mine</a:t>
            </a:r>
          </a:p>
        </p:txBody>
      </p:sp>
      <p:sp>
        <p:nvSpPr>
          <p:cNvPr id="5" name="Title 3"/>
          <p:cNvSpPr txBox="1">
            <a:spLocks/>
          </p:cNvSpPr>
          <p:nvPr/>
        </p:nvSpPr>
        <p:spPr>
          <a:xfrm>
            <a:off x="2171703" y="781050"/>
            <a:ext cx="4800594" cy="40005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000" kern="1200" spc="-100" baseline="0">
                <a:solidFill>
                  <a:srgbClr val="01672D"/>
                </a:solidFill>
                <a:latin typeface="+mj-lt"/>
                <a:ea typeface="+mj-ea"/>
                <a:cs typeface="+mj-cs"/>
              </a:defRPr>
            </a:lvl1pPr>
          </a:lstStyle>
          <a:p>
            <a:r>
              <a:rPr lang="en-US" sz="2400" dirty="0">
                <a:solidFill>
                  <a:srgbClr val="80C692"/>
                </a:solidFill>
                <a:cs typeface="Calibri" panose="020F0502020204030204" pitchFamily="34" charset="0"/>
              </a:rPr>
              <a:t>Digital Surface Model comparison</a:t>
            </a:r>
          </a:p>
        </p:txBody>
      </p:sp>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7364" y="1726031"/>
            <a:ext cx="5103676" cy="4191612"/>
          </a:xfrm>
          <a:prstGeom prst="rect">
            <a:avLst/>
          </a:prstGeom>
          <a:solidFill>
            <a:schemeClr val="tx1">
              <a:alpha val="58000"/>
            </a:schemeClr>
          </a:solidFill>
          <a:ln>
            <a:noFill/>
          </a:ln>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825" y="1731321"/>
            <a:ext cx="5103676" cy="4181032"/>
          </a:xfrm>
          <a:prstGeom prst="rect">
            <a:avLst/>
          </a:prstGeom>
        </p:spPr>
      </p:pic>
      <p:sp>
        <p:nvSpPr>
          <p:cNvPr id="3" name="Rectangle 2"/>
          <p:cNvSpPr/>
          <p:nvPr/>
        </p:nvSpPr>
        <p:spPr>
          <a:xfrm>
            <a:off x="338668" y="6068875"/>
            <a:ext cx="4191612" cy="3048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cs typeface="Calibri" panose="020F0502020204030204" pitchFamily="34" charset="0"/>
              </a:rPr>
              <a:t>UAS Image-derived DSM – 1cm GSD</a:t>
            </a:r>
          </a:p>
        </p:txBody>
      </p:sp>
      <p:sp>
        <p:nvSpPr>
          <p:cNvPr id="8" name="Rectangle 7"/>
          <p:cNvSpPr/>
          <p:nvPr/>
        </p:nvSpPr>
        <p:spPr>
          <a:xfrm>
            <a:off x="4691147" y="6068875"/>
            <a:ext cx="4191612" cy="3048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cs typeface="Calibri" panose="020F0502020204030204" pitchFamily="34" charset="0"/>
              </a:rPr>
              <a:t>Lidar-derived DSM – 1m GSD</a:t>
            </a:r>
          </a:p>
        </p:txBody>
      </p:sp>
    </p:spTree>
    <p:extLst>
      <p:ext uri="{BB962C8B-B14F-4D97-AF65-F5344CB8AC3E}">
        <p14:creationId xmlns:p14="http://schemas.microsoft.com/office/powerpoint/2010/main" val="3978068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normAutofit/>
          </a:bodyPr>
          <a:lstStyle/>
          <a:p>
            <a:r>
              <a:rPr lang="en-US" dirty="0">
                <a:cs typeface="Calibri" panose="020F0502020204030204" pitchFamily="34" charset="0"/>
              </a:rPr>
              <a:t>Bluebird Mine</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320"/>
            <a:ext cx="9144000" cy="5397780"/>
          </a:xfrm>
          <a:prstGeom prst="rect">
            <a:avLst/>
          </a:prstGeom>
        </p:spPr>
      </p:pic>
      <p:sp>
        <p:nvSpPr>
          <p:cNvPr id="13" name="Title 3"/>
          <p:cNvSpPr txBox="1">
            <a:spLocks/>
          </p:cNvSpPr>
          <p:nvPr/>
        </p:nvSpPr>
        <p:spPr>
          <a:xfrm>
            <a:off x="2171703" y="781050"/>
            <a:ext cx="4800594" cy="40005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000" kern="1200" spc="-100" baseline="0">
                <a:solidFill>
                  <a:srgbClr val="01672D"/>
                </a:solidFill>
                <a:latin typeface="+mj-lt"/>
                <a:ea typeface="+mj-ea"/>
                <a:cs typeface="+mj-cs"/>
              </a:defRPr>
            </a:lvl1pPr>
          </a:lstStyle>
          <a:p>
            <a:r>
              <a:rPr lang="en-US" sz="2400" dirty="0">
                <a:solidFill>
                  <a:srgbClr val="80C692"/>
                </a:solidFill>
                <a:cs typeface="Calibri" panose="020F0502020204030204" pitchFamily="34" charset="0"/>
              </a:rPr>
              <a:t>UAS Image-derived Point Cloud</a:t>
            </a:r>
          </a:p>
        </p:txBody>
      </p:sp>
    </p:spTree>
    <p:extLst>
      <p:ext uri="{BB962C8B-B14F-4D97-AF65-F5344CB8AC3E}">
        <p14:creationId xmlns:p14="http://schemas.microsoft.com/office/powerpoint/2010/main" val="3423179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normAutofit/>
          </a:bodyPr>
          <a:lstStyle/>
          <a:p>
            <a:r>
              <a:rPr lang="en-US" dirty="0">
                <a:cs typeface="Calibri" panose="020F0502020204030204" pitchFamily="34" charset="0"/>
              </a:rPr>
              <a:t>Bluebird Mine</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085"/>
            <a:ext cx="9144000" cy="5402540"/>
          </a:xfrm>
          <a:prstGeom prst="rect">
            <a:avLst/>
          </a:prstGeom>
        </p:spPr>
      </p:pic>
      <p:sp>
        <p:nvSpPr>
          <p:cNvPr id="5" name="Title 3"/>
          <p:cNvSpPr txBox="1">
            <a:spLocks/>
          </p:cNvSpPr>
          <p:nvPr/>
        </p:nvSpPr>
        <p:spPr>
          <a:xfrm>
            <a:off x="2171703" y="781050"/>
            <a:ext cx="4800594" cy="40005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000" kern="1200" spc="-100" baseline="0">
                <a:solidFill>
                  <a:srgbClr val="01672D"/>
                </a:solidFill>
                <a:latin typeface="+mj-lt"/>
                <a:ea typeface="+mj-ea"/>
                <a:cs typeface="+mj-cs"/>
              </a:defRPr>
            </a:lvl1pPr>
          </a:lstStyle>
          <a:p>
            <a:r>
              <a:rPr lang="en-US" sz="2400" dirty="0">
                <a:solidFill>
                  <a:srgbClr val="80C692"/>
                </a:solidFill>
                <a:cs typeface="Calibri" panose="020F0502020204030204" pitchFamily="34" charset="0"/>
              </a:rPr>
              <a:t>Classified Point Cloud</a:t>
            </a:r>
          </a:p>
        </p:txBody>
      </p:sp>
    </p:spTree>
    <p:extLst>
      <p:ext uri="{BB962C8B-B14F-4D97-AF65-F5344CB8AC3E}">
        <p14:creationId xmlns:p14="http://schemas.microsoft.com/office/powerpoint/2010/main" val="1838132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pitchFamily="34" charset="0"/>
              </a:rPr>
              <a:t>Historic Preservation</a:t>
            </a:r>
          </a:p>
        </p:txBody>
      </p:sp>
      <p:pic>
        <p:nvPicPr>
          <p:cNvPr id="8" name="Picture 2" descr="Image result for 3dr s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883" y="1388372"/>
            <a:ext cx="3201293" cy="13849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ricoh gr I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3684" y="2891331"/>
            <a:ext cx="1121689" cy="7010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4294967295"/>
          </p:nvPr>
        </p:nvSpPr>
        <p:spPr>
          <a:xfrm>
            <a:off x="764023" y="1005857"/>
            <a:ext cx="4791388" cy="2953669"/>
          </a:xfrm>
          <a:prstGeom prst="rect">
            <a:avLst/>
          </a:prstGeom>
        </p:spPr>
        <p:txBody>
          <a:bodyPr/>
          <a:lstStyle/>
          <a:p>
            <a:pPr marL="347663" indent="-339725">
              <a:buFont typeface="Arial" panose="020B0604020202020204" pitchFamily="34" charset="0"/>
              <a:buChar char="•"/>
            </a:pPr>
            <a:r>
              <a:rPr lang="en-US" sz="1800" dirty="0">
                <a:latin typeface="+mj-lt"/>
                <a:cs typeface="Calibri" panose="020F0502020204030204" pitchFamily="34" charset="0"/>
              </a:rPr>
              <a:t>Project: </a:t>
            </a:r>
            <a:r>
              <a:rPr lang="en-US" sz="1800" b="0" dirty="0">
                <a:latin typeface="+mj-lt"/>
                <a:cs typeface="Calibri" panose="020F0502020204030204" pitchFamily="34" charset="0"/>
              </a:rPr>
              <a:t>Purgatoire River Dinosaur Footprint site</a:t>
            </a:r>
          </a:p>
          <a:p>
            <a:pPr marL="347663" indent="-339725">
              <a:buFont typeface="Arial" panose="020B0604020202020204" pitchFamily="34" charset="0"/>
              <a:buChar char="•"/>
            </a:pPr>
            <a:r>
              <a:rPr lang="en-US" sz="1800" dirty="0">
                <a:latin typeface="+mj-lt"/>
                <a:cs typeface="Calibri" panose="020F0502020204030204" pitchFamily="34" charset="0"/>
              </a:rPr>
              <a:t>Area</a:t>
            </a:r>
            <a:r>
              <a:rPr lang="en-US" sz="1800" b="0" dirty="0">
                <a:latin typeface="+mj-lt"/>
                <a:cs typeface="Calibri" panose="020F0502020204030204" pitchFamily="34" charset="0"/>
              </a:rPr>
              <a:t>: 1.5 acres (0.6 hectares)</a:t>
            </a:r>
          </a:p>
          <a:p>
            <a:pPr marL="347663" indent="-339725">
              <a:buFont typeface="Arial" panose="020B0604020202020204" pitchFamily="34" charset="0"/>
              <a:buChar char="•"/>
            </a:pPr>
            <a:r>
              <a:rPr lang="en-US" sz="1800" dirty="0">
                <a:latin typeface="+mj-lt"/>
                <a:cs typeface="Calibri" panose="020F0502020204030204" pitchFamily="34" charset="0"/>
              </a:rPr>
              <a:t>Location</a:t>
            </a:r>
            <a:r>
              <a:rPr lang="en-US" sz="1800" b="0" dirty="0">
                <a:latin typeface="+mj-lt"/>
                <a:cs typeface="Calibri" panose="020F0502020204030204" pitchFamily="34" charset="0"/>
              </a:rPr>
              <a:t>: R2 Comanche National Grassland (Colorado)</a:t>
            </a:r>
          </a:p>
          <a:p>
            <a:pPr marL="347663" indent="-339725">
              <a:buFont typeface="Arial" panose="020B0604020202020204" pitchFamily="34" charset="0"/>
              <a:buChar char="•"/>
            </a:pPr>
            <a:r>
              <a:rPr lang="en-US" sz="1800" dirty="0">
                <a:latin typeface="+mj-lt"/>
                <a:cs typeface="Calibri" panose="020F0502020204030204" pitchFamily="34" charset="0"/>
              </a:rPr>
              <a:t>Platform:</a:t>
            </a:r>
            <a:r>
              <a:rPr lang="en-US" sz="1800" b="0" dirty="0">
                <a:latin typeface="+mj-lt"/>
                <a:cs typeface="Calibri" panose="020F0502020204030204" pitchFamily="34" charset="0"/>
              </a:rPr>
              <a:t> 3DR Solo</a:t>
            </a:r>
            <a:endParaRPr lang="en-US" sz="1800" dirty="0">
              <a:latin typeface="+mj-lt"/>
              <a:cs typeface="Calibri" panose="020F0502020204030204" pitchFamily="34" charset="0"/>
            </a:endParaRPr>
          </a:p>
          <a:p>
            <a:pPr marL="347663" indent="-339725">
              <a:buFont typeface="Arial" panose="020B0604020202020204" pitchFamily="34" charset="0"/>
              <a:buChar char="•"/>
            </a:pPr>
            <a:r>
              <a:rPr lang="en-US" sz="1800" dirty="0">
                <a:latin typeface="+mj-lt"/>
                <a:cs typeface="Calibri" panose="020F0502020204030204" pitchFamily="34" charset="0"/>
              </a:rPr>
              <a:t>Sensor: </a:t>
            </a:r>
            <a:r>
              <a:rPr lang="en-US" sz="1800" b="0" dirty="0">
                <a:latin typeface="+mj-lt"/>
                <a:cs typeface="Calibri" panose="020F0502020204030204" pitchFamily="34" charset="0"/>
              </a:rPr>
              <a:t>Ricoh GRII (RGB)</a:t>
            </a:r>
          </a:p>
          <a:p>
            <a:pPr marL="347663" indent="-339725">
              <a:buFont typeface="Arial" panose="020B0604020202020204" pitchFamily="34" charset="0"/>
              <a:buChar char="•"/>
            </a:pPr>
            <a:r>
              <a:rPr lang="en-US" sz="1800" dirty="0">
                <a:latin typeface="+mj-lt"/>
                <a:cs typeface="Calibri" panose="020F0502020204030204" pitchFamily="34" charset="0"/>
              </a:rPr>
              <a:t>Goal:</a:t>
            </a:r>
            <a:r>
              <a:rPr lang="en-US" sz="1800" b="0" dirty="0">
                <a:latin typeface="+mj-lt"/>
                <a:cs typeface="Calibri" panose="020F0502020204030204" pitchFamily="34" charset="0"/>
              </a:rPr>
              <a:t> model dinosaur footprints to preserve record</a:t>
            </a:r>
            <a:endParaRPr lang="en-US" sz="1800" dirty="0">
              <a:latin typeface="+mj-lt"/>
              <a:cs typeface="Calibri" panose="020F0502020204030204" pitchFamily="34" charset="0"/>
            </a:endParaRPr>
          </a:p>
        </p:txBody>
      </p:sp>
      <p:grpSp>
        <p:nvGrpSpPr>
          <p:cNvPr id="7" name="Group 6"/>
          <p:cNvGrpSpPr/>
          <p:nvPr/>
        </p:nvGrpSpPr>
        <p:grpSpPr>
          <a:xfrm>
            <a:off x="4944658" y="4158108"/>
            <a:ext cx="4027668" cy="2356992"/>
            <a:chOff x="573523" y="4203940"/>
            <a:chExt cx="4164008" cy="2436778"/>
          </a:xfrm>
        </p:grpSpPr>
        <p:pic>
          <p:nvPicPr>
            <p:cNvPr id="23" name="Picture 22"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23" y="4203940"/>
              <a:ext cx="4164008" cy="2436778"/>
            </a:xfrm>
            <a:prstGeom prst="rect">
              <a:avLst/>
            </a:prstGeom>
          </p:spPr>
        </p:pic>
        <p:sp>
          <p:nvSpPr>
            <p:cNvPr id="24" name="Rectangle 23"/>
            <p:cNvSpPr/>
            <p:nvPr/>
          </p:nvSpPr>
          <p:spPr>
            <a:xfrm>
              <a:off x="573523" y="6420146"/>
              <a:ext cx="4164008" cy="220572"/>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Hillshade and DSM</a:t>
              </a:r>
            </a:p>
          </p:txBody>
        </p:sp>
      </p:grpSp>
      <p:grpSp>
        <p:nvGrpSpPr>
          <p:cNvPr id="9" name="Group 8"/>
          <p:cNvGrpSpPr/>
          <p:nvPr/>
        </p:nvGrpSpPr>
        <p:grpSpPr>
          <a:xfrm>
            <a:off x="643375" y="4096776"/>
            <a:ext cx="4173990" cy="2422506"/>
            <a:chOff x="4796275" y="4178320"/>
            <a:chExt cx="4173990" cy="2422506"/>
          </a:xfrm>
        </p:grpSpPr>
        <p:pic>
          <p:nvPicPr>
            <p:cNvPr id="6" name="Picture 5"/>
            <p:cNvPicPr>
              <a:picLocks noChangeAspect="1"/>
            </p:cNvPicPr>
            <p:nvPr/>
          </p:nvPicPr>
          <p:blipFill rotWithShape="1">
            <a:blip r:embed="rId6"/>
            <a:srcRect l="17911" t="29605" r="22283" b="30951"/>
            <a:stretch/>
          </p:blipFill>
          <p:spPr>
            <a:xfrm>
              <a:off x="4796275" y="4178320"/>
              <a:ext cx="4173990" cy="2422506"/>
            </a:xfrm>
            <a:prstGeom prst="rect">
              <a:avLst/>
            </a:prstGeom>
          </p:spPr>
        </p:pic>
        <p:sp>
          <p:nvSpPr>
            <p:cNvPr id="26" name="Rectangle 25"/>
            <p:cNvSpPr/>
            <p:nvPr/>
          </p:nvSpPr>
          <p:spPr>
            <a:xfrm>
              <a:off x="4796275" y="6387475"/>
              <a:ext cx="4173990" cy="21335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Orthomosaic of main site</a:t>
              </a:r>
            </a:p>
          </p:txBody>
        </p:sp>
      </p:grpSp>
      <p:sp>
        <p:nvSpPr>
          <p:cNvPr id="10" name="Rectangle 9"/>
          <p:cNvSpPr/>
          <p:nvPr/>
        </p:nvSpPr>
        <p:spPr bwMode="auto">
          <a:xfrm rot="1502760">
            <a:off x="944157" y="4824857"/>
            <a:ext cx="827225" cy="48056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j-lt"/>
            </a:endParaRPr>
          </a:p>
        </p:txBody>
      </p:sp>
    </p:spTree>
    <p:extLst>
      <p:ext uri="{BB962C8B-B14F-4D97-AF65-F5344CB8AC3E}">
        <p14:creationId xmlns:p14="http://schemas.microsoft.com/office/powerpoint/2010/main" val="3412164579"/>
      </p:ext>
    </p:extLst>
  </p:cSld>
  <p:clrMapOvr>
    <a:masterClrMapping/>
  </p:clrMapOvr>
  <mc:AlternateContent xmlns:mc="http://schemas.openxmlformats.org/markup-compatibility/2006" xmlns:p14="http://schemas.microsoft.com/office/powerpoint/2010/main">
    <mc:Choice Requires="p14">
      <p:transition spd="slow" p14:dur="2000" advTm="94962"/>
    </mc:Choice>
    <mc:Fallback xmlns="">
      <p:transition spd="slow" advTm="94962"/>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cs typeface="Calibri" panose="020F0502020204030204" pitchFamily="34" charset="0"/>
              </a:rPr>
              <a:t>PhotoScan</a:t>
            </a:r>
            <a:r>
              <a:rPr lang="en-US" dirty="0">
                <a:cs typeface="Calibri" panose="020F0502020204030204" pitchFamily="34" charset="0"/>
              </a:rPr>
              <a:t> (now </a:t>
            </a:r>
            <a:r>
              <a:rPr lang="en-US" dirty="0" err="1">
                <a:cs typeface="Calibri" panose="020F0502020204030204" pitchFamily="34" charset="0"/>
              </a:rPr>
              <a:t>MetaShape</a:t>
            </a:r>
            <a:r>
              <a:rPr lang="en-US" dirty="0">
                <a:cs typeface="Calibri" panose="020F0502020204030204" pitchFamily="34" charset="0"/>
              </a:rPr>
              <a:t>) Outputs</a:t>
            </a:r>
          </a:p>
        </p:txBody>
      </p:sp>
      <p:grpSp>
        <p:nvGrpSpPr>
          <p:cNvPr id="13" name="Group 12"/>
          <p:cNvGrpSpPr/>
          <p:nvPr/>
        </p:nvGrpSpPr>
        <p:grpSpPr>
          <a:xfrm>
            <a:off x="576465" y="1670713"/>
            <a:ext cx="2761698" cy="2177768"/>
            <a:chOff x="106391" y="1202683"/>
            <a:chExt cx="2926080" cy="2307395"/>
          </a:xfrm>
        </p:grpSpPr>
        <p:pic>
          <p:nvPicPr>
            <p:cNvPr id="29" name="Picture 28"/>
            <p:cNvPicPr>
              <a:picLocks noChangeAspect="1"/>
            </p:cNvPicPr>
            <p:nvPr/>
          </p:nvPicPr>
          <p:blipFill rotWithShape="1">
            <a:blip r:embed="rId2"/>
            <a:srcRect l="4925" r="5801"/>
            <a:stretch/>
          </p:blipFill>
          <p:spPr>
            <a:xfrm>
              <a:off x="106391" y="1202683"/>
              <a:ext cx="2926080" cy="2307395"/>
            </a:xfrm>
            <a:prstGeom prst="rect">
              <a:avLst/>
            </a:prstGeom>
          </p:spPr>
        </p:pic>
        <p:sp>
          <p:nvSpPr>
            <p:cNvPr id="30" name="Rectangle 29"/>
            <p:cNvSpPr/>
            <p:nvPr/>
          </p:nvSpPr>
          <p:spPr>
            <a:xfrm>
              <a:off x="111034" y="327659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Dense Point Cloud</a:t>
              </a:r>
            </a:p>
          </p:txBody>
        </p:sp>
      </p:grpSp>
      <p:grpSp>
        <p:nvGrpSpPr>
          <p:cNvPr id="14" name="Group 13"/>
          <p:cNvGrpSpPr/>
          <p:nvPr/>
        </p:nvGrpSpPr>
        <p:grpSpPr>
          <a:xfrm>
            <a:off x="3435530" y="1665080"/>
            <a:ext cx="2761698" cy="2177768"/>
            <a:chOff x="3104602" y="1197050"/>
            <a:chExt cx="2926080" cy="2307395"/>
          </a:xfrm>
        </p:grpSpPr>
        <p:pic>
          <p:nvPicPr>
            <p:cNvPr id="27" name="Picture 26"/>
            <p:cNvPicPr>
              <a:picLocks noChangeAspect="1"/>
            </p:cNvPicPr>
            <p:nvPr/>
          </p:nvPicPr>
          <p:blipFill rotWithShape="1">
            <a:blip r:embed="rId3"/>
            <a:srcRect r="13081" b="4927"/>
            <a:stretch/>
          </p:blipFill>
          <p:spPr>
            <a:xfrm>
              <a:off x="3104602" y="1197050"/>
              <a:ext cx="2926080" cy="2307395"/>
            </a:xfrm>
            <a:prstGeom prst="rect">
              <a:avLst/>
            </a:prstGeom>
          </p:spPr>
        </p:pic>
        <p:sp>
          <p:nvSpPr>
            <p:cNvPr id="28" name="Rectangle 27"/>
            <p:cNvSpPr/>
            <p:nvPr/>
          </p:nvSpPr>
          <p:spPr>
            <a:xfrm>
              <a:off x="3104602" y="327659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Orthomosaic</a:t>
              </a:r>
            </a:p>
          </p:txBody>
        </p:sp>
      </p:grpSp>
      <p:grpSp>
        <p:nvGrpSpPr>
          <p:cNvPr id="15" name="Group 14"/>
          <p:cNvGrpSpPr/>
          <p:nvPr/>
        </p:nvGrpSpPr>
        <p:grpSpPr>
          <a:xfrm>
            <a:off x="6292704" y="4059186"/>
            <a:ext cx="2761698" cy="2177768"/>
            <a:chOff x="6098174" y="1202683"/>
            <a:chExt cx="2926080" cy="2307395"/>
          </a:xfrm>
        </p:grpSpPr>
        <p:pic>
          <p:nvPicPr>
            <p:cNvPr id="25" name="Picture 24"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8174" y="1202683"/>
              <a:ext cx="2926080" cy="2307395"/>
            </a:xfrm>
            <a:prstGeom prst="rect">
              <a:avLst/>
            </a:prstGeom>
          </p:spPr>
        </p:pic>
        <p:sp>
          <p:nvSpPr>
            <p:cNvPr id="26" name="Rectangle 25"/>
            <p:cNvSpPr/>
            <p:nvPr/>
          </p:nvSpPr>
          <p:spPr>
            <a:xfrm>
              <a:off x="6109059" y="327659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Contour Lines</a:t>
              </a:r>
            </a:p>
          </p:txBody>
        </p:sp>
      </p:grpSp>
      <p:grpSp>
        <p:nvGrpSpPr>
          <p:cNvPr id="16" name="Group 15"/>
          <p:cNvGrpSpPr/>
          <p:nvPr/>
        </p:nvGrpSpPr>
        <p:grpSpPr>
          <a:xfrm>
            <a:off x="575665" y="4058608"/>
            <a:ext cx="2761698" cy="2178928"/>
            <a:chOff x="100148" y="3580786"/>
            <a:chExt cx="2926080" cy="2308623"/>
          </a:xfrm>
        </p:grpSpPr>
        <p:pic>
          <p:nvPicPr>
            <p:cNvPr id="23" name="Picture 22"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0148" y="3580786"/>
              <a:ext cx="2926080" cy="2308623"/>
            </a:xfrm>
            <a:prstGeom prst="rect">
              <a:avLst/>
            </a:prstGeom>
          </p:spPr>
        </p:pic>
        <p:sp>
          <p:nvSpPr>
            <p:cNvPr id="24" name="Rectangle 23"/>
            <p:cNvSpPr/>
            <p:nvPr/>
          </p:nvSpPr>
          <p:spPr>
            <a:xfrm>
              <a:off x="100148" y="566094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Digital Terrain Model (DTM)</a:t>
              </a:r>
            </a:p>
          </p:txBody>
        </p:sp>
      </p:grpSp>
      <p:grpSp>
        <p:nvGrpSpPr>
          <p:cNvPr id="17" name="Group 16"/>
          <p:cNvGrpSpPr/>
          <p:nvPr/>
        </p:nvGrpSpPr>
        <p:grpSpPr>
          <a:xfrm>
            <a:off x="6303587" y="1665079"/>
            <a:ext cx="2761698" cy="2177768"/>
            <a:chOff x="3104602" y="3581400"/>
            <a:chExt cx="2926080" cy="2307394"/>
          </a:xfrm>
        </p:grpSpPr>
        <p:pic>
          <p:nvPicPr>
            <p:cNvPr id="21" name="Picture 20"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602" y="3581400"/>
              <a:ext cx="2926080" cy="2307394"/>
            </a:xfrm>
            <a:prstGeom prst="rect">
              <a:avLst/>
            </a:prstGeom>
          </p:spPr>
        </p:pic>
        <p:sp>
          <p:nvSpPr>
            <p:cNvPr id="22" name="Rectangle 21"/>
            <p:cNvSpPr/>
            <p:nvPr/>
          </p:nvSpPr>
          <p:spPr>
            <a:xfrm>
              <a:off x="3104605" y="566094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Digital Surface Model (DSM)</a:t>
              </a:r>
            </a:p>
          </p:txBody>
        </p:sp>
      </p:grpSp>
      <p:grpSp>
        <p:nvGrpSpPr>
          <p:cNvPr id="18" name="Group 17"/>
          <p:cNvGrpSpPr/>
          <p:nvPr/>
        </p:nvGrpSpPr>
        <p:grpSpPr>
          <a:xfrm>
            <a:off x="3440395" y="4053551"/>
            <a:ext cx="2762750" cy="2177770"/>
            <a:chOff x="6097062" y="3581400"/>
            <a:chExt cx="2927194" cy="2307394"/>
          </a:xfrm>
        </p:grpSpPr>
        <p:pic>
          <p:nvPicPr>
            <p:cNvPr id="19" name="Picture 18"/>
            <p:cNvPicPr>
              <a:picLocks noChangeAspect="1"/>
            </p:cNvPicPr>
            <p:nvPr/>
          </p:nvPicPr>
          <p:blipFill>
            <a:blip r:embed="rId7"/>
            <a:stretch>
              <a:fillRect/>
            </a:stretch>
          </p:blipFill>
          <p:spPr>
            <a:xfrm>
              <a:off x="6097062" y="3581400"/>
              <a:ext cx="2926080" cy="2307394"/>
            </a:xfrm>
            <a:prstGeom prst="rect">
              <a:avLst/>
            </a:prstGeom>
          </p:spPr>
        </p:pic>
        <p:sp>
          <p:nvSpPr>
            <p:cNvPr id="20" name="Rectangle 19"/>
            <p:cNvSpPr/>
            <p:nvPr/>
          </p:nvSpPr>
          <p:spPr>
            <a:xfrm>
              <a:off x="6109062" y="5660949"/>
              <a:ext cx="2915194" cy="227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cs typeface="Calibri" panose="020F0502020204030204" pitchFamily="34" charset="0"/>
                </a:rPr>
                <a:t>Canopy Height Model (CSM)</a:t>
              </a:r>
            </a:p>
          </p:txBody>
        </p:sp>
      </p:grpSp>
    </p:spTree>
    <p:extLst>
      <p:ext uri="{BB962C8B-B14F-4D97-AF65-F5344CB8AC3E}">
        <p14:creationId xmlns:p14="http://schemas.microsoft.com/office/powerpoint/2010/main" val="1379494662"/>
      </p:ext>
    </p:extLst>
  </p:cSld>
  <p:clrMapOvr>
    <a:masterClrMapping/>
  </p:clrMapOvr>
  <mc:AlternateContent xmlns:mc="http://schemas.openxmlformats.org/markup-compatibility/2006" xmlns:p14="http://schemas.microsoft.com/office/powerpoint/2010/main">
    <mc:Choice Requires="p14">
      <p:transition spd="slow" p14:dur="2000" advTm="74497"/>
    </mc:Choice>
    <mc:Fallback xmlns="">
      <p:transition spd="slow" advTm="74497"/>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r>
              <a:rPr lang="en-US" dirty="0">
                <a:cs typeface="Calibri" panose="020F0502020204030204" pitchFamily="34" charset="0"/>
              </a:rPr>
              <a:t>Lidar in the Forest Service</a:t>
            </a:r>
          </a:p>
        </p:txBody>
      </p:sp>
      <p:sp>
        <p:nvSpPr>
          <p:cNvPr id="16386" name="Content Placeholder 2"/>
          <p:cNvSpPr>
            <a:spLocks noGrp="1"/>
          </p:cNvSpPr>
          <p:nvPr>
            <p:ph idx="1"/>
          </p:nvPr>
        </p:nvSpPr>
        <p:spPr/>
        <p:txBody>
          <a:bodyPr>
            <a:normAutofit lnSpcReduction="10000"/>
          </a:bodyPr>
          <a:lstStyle/>
          <a:p>
            <a:pPr marL="0" indent="0">
              <a:buNone/>
            </a:pPr>
            <a:r>
              <a:rPr lang="en-US" sz="2400" dirty="0">
                <a:latin typeface="+mj-lt"/>
                <a:cs typeface="Calibri" panose="020F0502020204030204" pitchFamily="34" charset="0"/>
              </a:rPr>
              <a:t>Lidar is a </a:t>
            </a:r>
            <a:r>
              <a:rPr lang="en-US" sz="2400" dirty="0">
                <a:solidFill>
                  <a:schemeClr val="accent2"/>
                </a:solidFill>
                <a:latin typeface="+mj-lt"/>
                <a:cs typeface="Calibri" panose="020F0502020204030204" pitchFamily="34" charset="0"/>
              </a:rPr>
              <a:t>tool</a:t>
            </a:r>
            <a:r>
              <a:rPr lang="en-US" sz="2400" dirty="0">
                <a:latin typeface="+mj-lt"/>
                <a:cs typeface="Calibri" panose="020F0502020204030204" pitchFamily="34" charset="0"/>
              </a:rPr>
              <a:t> to help us make better resource management decisions</a:t>
            </a:r>
          </a:p>
          <a:p>
            <a:pPr eaLnBrk="1" hangingPunct="1"/>
            <a:r>
              <a:rPr lang="en-US" sz="2400" dirty="0">
                <a:latin typeface="+mj-lt"/>
                <a:cs typeface="Calibri" panose="020F0502020204030204" pitchFamily="34" charset="0"/>
              </a:rPr>
              <a:t>Inventory – how much is there?</a:t>
            </a:r>
          </a:p>
          <a:p>
            <a:pPr lvl="1" eaLnBrk="1" hangingPunct="1"/>
            <a:r>
              <a:rPr lang="en-US" sz="2000" dirty="0">
                <a:latin typeface="+mj-lt"/>
                <a:cs typeface="Calibri" panose="020F0502020204030204" pitchFamily="34" charset="0"/>
              </a:rPr>
              <a:t>Canopy Height</a:t>
            </a:r>
          </a:p>
          <a:p>
            <a:pPr lvl="1" eaLnBrk="1" hangingPunct="1"/>
            <a:r>
              <a:rPr lang="en-US" sz="2000" dirty="0">
                <a:latin typeface="+mj-lt"/>
                <a:cs typeface="Calibri" panose="020F0502020204030204" pitchFamily="34" charset="0"/>
              </a:rPr>
              <a:t>Canopy Closure</a:t>
            </a:r>
          </a:p>
          <a:p>
            <a:pPr lvl="1" eaLnBrk="1" hangingPunct="1"/>
            <a:r>
              <a:rPr lang="en-US" sz="2000" dirty="0">
                <a:latin typeface="+mj-lt"/>
                <a:cs typeface="Calibri" panose="020F0502020204030204" pitchFamily="34" charset="0"/>
              </a:rPr>
              <a:t>Vegetation Density</a:t>
            </a:r>
          </a:p>
          <a:p>
            <a:pPr lvl="1" eaLnBrk="1" hangingPunct="1"/>
            <a:r>
              <a:rPr lang="en-US" sz="2000" dirty="0">
                <a:latin typeface="+mj-lt"/>
                <a:cs typeface="Calibri" panose="020F0502020204030204" pitchFamily="34" charset="0"/>
              </a:rPr>
              <a:t>Biomass, Basal Area, Volume etc…</a:t>
            </a:r>
          </a:p>
          <a:p>
            <a:pPr eaLnBrk="1" hangingPunct="1"/>
            <a:r>
              <a:rPr lang="en-US" sz="2400" dirty="0">
                <a:latin typeface="+mj-lt"/>
                <a:cs typeface="Calibri" panose="020F0502020204030204" pitchFamily="34" charset="0"/>
              </a:rPr>
              <a:t>Mapping – where is it?</a:t>
            </a:r>
          </a:p>
          <a:p>
            <a:pPr lvl="1" eaLnBrk="1" hangingPunct="1"/>
            <a:r>
              <a:rPr lang="en-US" sz="2000" dirty="0">
                <a:latin typeface="+mj-lt"/>
                <a:cs typeface="Calibri" panose="020F0502020204030204" pitchFamily="34" charset="0"/>
              </a:rPr>
              <a:t>Spatial pattern on the landscape</a:t>
            </a:r>
          </a:p>
          <a:p>
            <a:pPr eaLnBrk="1" hangingPunct="1"/>
            <a:r>
              <a:rPr lang="en-US" sz="2400" dirty="0">
                <a:latin typeface="+mj-lt"/>
                <a:cs typeface="Calibri" panose="020F0502020204030204" pitchFamily="34" charset="0"/>
              </a:rPr>
              <a:t>Classification – what is it?</a:t>
            </a:r>
          </a:p>
          <a:p>
            <a:pPr lvl="1" eaLnBrk="1" hangingPunct="1"/>
            <a:r>
              <a:rPr lang="en-US" sz="2000" dirty="0">
                <a:latin typeface="+mj-lt"/>
                <a:cs typeface="Calibri" panose="020F0502020204030204" pitchFamily="34" charset="0"/>
              </a:rPr>
              <a:t>Species</a:t>
            </a:r>
          </a:p>
          <a:p>
            <a:pPr eaLnBrk="1" hangingPunct="1"/>
            <a:r>
              <a:rPr lang="en-US" sz="2400" dirty="0">
                <a:latin typeface="+mj-lt"/>
                <a:cs typeface="Calibri" panose="020F0502020204030204" pitchFamily="34" charset="0"/>
              </a:rPr>
              <a:t>Monitoring – has it changed?</a:t>
            </a:r>
          </a:p>
          <a:p>
            <a:pPr lvl="1" eaLnBrk="1" hangingPunct="1"/>
            <a:r>
              <a:rPr lang="en-US" sz="2000" dirty="0">
                <a:latin typeface="+mj-lt"/>
                <a:cs typeface="Calibri" panose="020F0502020204030204" pitchFamily="34" charset="0"/>
              </a:rPr>
              <a:t>Multiple acquisitions</a:t>
            </a:r>
          </a:p>
        </p:txBody>
      </p:sp>
    </p:spTree>
    <p:extLst>
      <p:ext uri="{BB962C8B-B14F-4D97-AF65-F5344CB8AC3E}">
        <p14:creationId xmlns:p14="http://schemas.microsoft.com/office/powerpoint/2010/main" val="676923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r>
              <a:rPr lang="en-US" dirty="0">
                <a:cs typeface="Calibri" panose="020F0502020204030204" pitchFamily="34" charset="0"/>
              </a:rPr>
              <a:t>Lidar in the Forest Service</a:t>
            </a:r>
          </a:p>
        </p:txBody>
      </p:sp>
      <p:sp>
        <p:nvSpPr>
          <p:cNvPr id="16386" name="Content Placeholder 2"/>
          <p:cNvSpPr>
            <a:spLocks noGrp="1"/>
          </p:cNvSpPr>
          <p:nvPr>
            <p:ph idx="1"/>
          </p:nvPr>
        </p:nvSpPr>
        <p:spPr/>
        <p:txBody>
          <a:bodyPr>
            <a:normAutofit lnSpcReduction="10000"/>
          </a:bodyPr>
          <a:lstStyle/>
          <a:p>
            <a:pPr marL="0" indent="0">
              <a:buNone/>
            </a:pPr>
            <a:r>
              <a:rPr lang="en-US" sz="2400" dirty="0">
                <a:latin typeface="+mj-lt"/>
                <a:cs typeface="Calibri" panose="020F0502020204030204" pitchFamily="34" charset="0"/>
              </a:rPr>
              <a:t>Lidar is a </a:t>
            </a:r>
            <a:r>
              <a:rPr lang="en-US" sz="2400" dirty="0">
                <a:solidFill>
                  <a:schemeClr val="accent2"/>
                </a:solidFill>
                <a:latin typeface="+mj-lt"/>
                <a:cs typeface="Calibri" panose="020F0502020204030204" pitchFamily="34" charset="0"/>
              </a:rPr>
              <a:t>tool</a:t>
            </a:r>
            <a:r>
              <a:rPr lang="en-US" sz="2400" dirty="0">
                <a:latin typeface="+mj-lt"/>
                <a:cs typeface="Calibri" panose="020F0502020204030204" pitchFamily="34" charset="0"/>
              </a:rPr>
              <a:t> to help us make better resource management decisions</a:t>
            </a:r>
          </a:p>
          <a:p>
            <a:pPr eaLnBrk="1" hangingPunct="1"/>
            <a:r>
              <a:rPr lang="en-US" sz="2400" dirty="0">
                <a:latin typeface="+mj-lt"/>
                <a:cs typeface="Calibri" panose="020F0502020204030204" pitchFamily="34" charset="0"/>
              </a:rPr>
              <a:t>Inventory – how much is there?</a:t>
            </a:r>
          </a:p>
          <a:p>
            <a:pPr lvl="1" eaLnBrk="1" hangingPunct="1"/>
            <a:r>
              <a:rPr lang="en-US" sz="2000" dirty="0">
                <a:latin typeface="+mj-lt"/>
                <a:cs typeface="Calibri" panose="020F0502020204030204" pitchFamily="34" charset="0"/>
              </a:rPr>
              <a:t>Canopy Height</a:t>
            </a:r>
          </a:p>
          <a:p>
            <a:pPr lvl="1" eaLnBrk="1" hangingPunct="1"/>
            <a:r>
              <a:rPr lang="en-US" sz="2000" dirty="0">
                <a:latin typeface="+mj-lt"/>
                <a:cs typeface="Calibri" panose="020F0502020204030204" pitchFamily="34" charset="0"/>
              </a:rPr>
              <a:t>Canopy Closure</a:t>
            </a:r>
          </a:p>
          <a:p>
            <a:pPr lvl="1" eaLnBrk="1" hangingPunct="1"/>
            <a:r>
              <a:rPr lang="en-US" sz="2000" dirty="0">
                <a:latin typeface="+mj-lt"/>
                <a:cs typeface="Calibri" panose="020F0502020204030204" pitchFamily="34" charset="0"/>
              </a:rPr>
              <a:t>Vegetation Density</a:t>
            </a:r>
          </a:p>
          <a:p>
            <a:pPr lvl="1" eaLnBrk="1" hangingPunct="1"/>
            <a:r>
              <a:rPr lang="en-US" sz="2000" dirty="0">
                <a:latin typeface="+mj-lt"/>
                <a:cs typeface="Calibri" panose="020F0502020204030204" pitchFamily="34" charset="0"/>
              </a:rPr>
              <a:t>Biomass, Basal Area, Volume etc…</a:t>
            </a:r>
          </a:p>
          <a:p>
            <a:pPr eaLnBrk="1" hangingPunct="1"/>
            <a:r>
              <a:rPr lang="en-US" sz="2400" dirty="0">
                <a:latin typeface="+mj-lt"/>
                <a:cs typeface="Calibri" panose="020F0502020204030204" pitchFamily="34" charset="0"/>
              </a:rPr>
              <a:t>Mapping – where is it?</a:t>
            </a:r>
          </a:p>
          <a:p>
            <a:pPr lvl="1" eaLnBrk="1" hangingPunct="1"/>
            <a:r>
              <a:rPr lang="en-US" sz="2000" dirty="0">
                <a:latin typeface="+mj-lt"/>
                <a:cs typeface="Calibri" panose="020F0502020204030204" pitchFamily="34" charset="0"/>
              </a:rPr>
              <a:t>Spatial pattern on the landscape</a:t>
            </a:r>
          </a:p>
          <a:p>
            <a:pPr eaLnBrk="1" hangingPunct="1"/>
            <a:r>
              <a:rPr lang="en-US" sz="2400" dirty="0">
                <a:latin typeface="+mj-lt"/>
                <a:cs typeface="Calibri" panose="020F0502020204030204" pitchFamily="34" charset="0"/>
              </a:rPr>
              <a:t>Classification – what is it?</a:t>
            </a:r>
          </a:p>
          <a:p>
            <a:pPr lvl="1" eaLnBrk="1" hangingPunct="1"/>
            <a:r>
              <a:rPr lang="en-US" sz="2000" dirty="0">
                <a:latin typeface="+mj-lt"/>
                <a:cs typeface="Calibri" panose="020F0502020204030204" pitchFamily="34" charset="0"/>
              </a:rPr>
              <a:t>Species</a:t>
            </a:r>
          </a:p>
          <a:p>
            <a:pPr eaLnBrk="1" hangingPunct="1"/>
            <a:r>
              <a:rPr lang="en-US" sz="2400" dirty="0">
                <a:latin typeface="+mj-lt"/>
                <a:cs typeface="Calibri" panose="020F0502020204030204" pitchFamily="34" charset="0"/>
              </a:rPr>
              <a:t>Monitoring – has it changed?</a:t>
            </a:r>
          </a:p>
          <a:p>
            <a:pPr lvl="1" eaLnBrk="1" hangingPunct="1"/>
            <a:r>
              <a:rPr lang="en-US" sz="2000" dirty="0">
                <a:latin typeface="+mj-lt"/>
                <a:cs typeface="Calibri" panose="020F0502020204030204" pitchFamily="34" charset="0"/>
              </a:rPr>
              <a:t>Multiple acquisitions</a:t>
            </a:r>
          </a:p>
          <a:p>
            <a:pPr eaLnBrk="1" hangingPunct="1"/>
            <a:endParaRPr lang="en-US" sz="2000" dirty="0">
              <a:latin typeface="+mj-lt"/>
              <a:cs typeface="Calibri" panose="020F0502020204030204" pitchFamily="34" charset="0"/>
            </a:endParaRPr>
          </a:p>
          <a:p>
            <a:pPr eaLnBrk="1" hangingPunct="1"/>
            <a:endParaRPr lang="en-US" sz="2000" dirty="0">
              <a:latin typeface="+mj-lt"/>
              <a:cs typeface="Calibri" panose="020F0502020204030204" pitchFamily="34" charset="0"/>
            </a:endParaRPr>
          </a:p>
        </p:txBody>
      </p:sp>
      <p:grpSp>
        <p:nvGrpSpPr>
          <p:cNvPr id="4" name="Group 8"/>
          <p:cNvGrpSpPr/>
          <p:nvPr/>
        </p:nvGrpSpPr>
        <p:grpSpPr>
          <a:xfrm>
            <a:off x="495300" y="2133600"/>
            <a:ext cx="8153400" cy="2590800"/>
            <a:chOff x="838200" y="2438400"/>
            <a:chExt cx="8153400" cy="863600"/>
          </a:xfrm>
        </p:grpSpPr>
        <p:sp>
          <p:nvSpPr>
            <p:cNvPr id="5" name="Rectangle 4"/>
            <p:cNvSpPr/>
            <p:nvPr/>
          </p:nvSpPr>
          <p:spPr bwMode="auto">
            <a:xfrm>
              <a:off x="838200" y="2438400"/>
              <a:ext cx="4953000" cy="863600"/>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a:ln>
                  <a:noFill/>
                </a:ln>
                <a:solidFill>
                  <a:schemeClr val="tx1"/>
                </a:solidFill>
                <a:effectLst/>
                <a:latin typeface="+mj-lt"/>
              </a:endParaRPr>
            </a:p>
          </p:txBody>
        </p:sp>
        <p:sp>
          <p:nvSpPr>
            <p:cNvPr id="6" name="TextBox 5"/>
            <p:cNvSpPr txBox="1"/>
            <p:nvPr/>
          </p:nvSpPr>
          <p:spPr>
            <a:xfrm>
              <a:off x="5867400" y="2514600"/>
              <a:ext cx="3124200" cy="215444"/>
            </a:xfrm>
            <a:prstGeom prst="rect">
              <a:avLst/>
            </a:prstGeom>
            <a:noFill/>
          </p:spPr>
          <p:txBody>
            <a:bodyPr wrap="square" rtlCol="0">
              <a:spAutoFit/>
            </a:bodyPr>
            <a:lstStyle/>
            <a:p>
              <a:pPr algn="l"/>
              <a:r>
                <a:rPr lang="en-US" u="none" dirty="0">
                  <a:solidFill>
                    <a:schemeClr val="accent2"/>
                  </a:solidFill>
                  <a:latin typeface="+mj-lt"/>
                  <a:cs typeface="Calibri" panose="020F0502020204030204" pitchFamily="34" charset="0"/>
                </a:rPr>
                <a:t>Successfully accomplished with </a:t>
              </a:r>
              <a:r>
                <a:rPr lang="en-US" dirty="0" err="1">
                  <a:solidFill>
                    <a:schemeClr val="accent2"/>
                  </a:solidFill>
                  <a:latin typeface="+mj-lt"/>
                  <a:cs typeface="Calibri" panose="020F0502020204030204" pitchFamily="34" charset="0"/>
                </a:rPr>
                <a:t>l</a:t>
              </a:r>
              <a:r>
                <a:rPr lang="en-US" u="none" dirty="0" err="1">
                  <a:solidFill>
                    <a:schemeClr val="accent2"/>
                  </a:solidFill>
                  <a:latin typeface="+mj-lt"/>
                  <a:cs typeface="Calibri" panose="020F0502020204030204" pitchFamily="34" charset="0"/>
                </a:rPr>
                <a:t>idar</a:t>
              </a:r>
              <a:r>
                <a:rPr lang="en-US" u="none" dirty="0">
                  <a:solidFill>
                    <a:schemeClr val="accent2"/>
                  </a:solidFill>
                  <a:latin typeface="+mj-lt"/>
                  <a:cs typeface="Calibri" panose="020F0502020204030204" pitchFamily="34" charset="0"/>
                </a:rPr>
                <a:t> technology</a:t>
              </a:r>
            </a:p>
          </p:txBody>
        </p:sp>
      </p:grpSp>
    </p:spTree>
    <p:extLst>
      <p:ext uri="{BB962C8B-B14F-4D97-AF65-F5344CB8AC3E}">
        <p14:creationId xmlns:p14="http://schemas.microsoft.com/office/powerpoint/2010/main" val="17954196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panose="020F0502020204030204" pitchFamily="34" charset="0"/>
              </a:rPr>
              <a:t>Forest Service </a:t>
            </a:r>
            <a:r>
              <a:rPr lang="en-US" dirty="0" err="1">
                <a:cs typeface="Calibri" panose="020F0502020204030204" pitchFamily="34" charset="0"/>
              </a:rPr>
              <a:t>Lidar</a:t>
            </a:r>
            <a:r>
              <a:rPr lang="en-US" dirty="0">
                <a:cs typeface="Calibri" panose="020F0502020204030204" pitchFamily="34" charset="0"/>
              </a:rPr>
              <a:t> Applications</a:t>
            </a:r>
          </a:p>
        </p:txBody>
      </p:sp>
      <p:sp>
        <p:nvSpPr>
          <p:cNvPr id="3" name="Content Placeholder 2"/>
          <p:cNvSpPr>
            <a:spLocks noGrp="1"/>
          </p:cNvSpPr>
          <p:nvPr>
            <p:ph idx="1"/>
          </p:nvPr>
        </p:nvSpPr>
        <p:spPr/>
        <p:txBody>
          <a:bodyPr>
            <a:normAutofit fontScale="92500" lnSpcReduction="20000"/>
          </a:bodyPr>
          <a:lstStyle/>
          <a:p>
            <a:r>
              <a:rPr lang="en-US" sz="2000" dirty="0">
                <a:latin typeface="+mj-lt"/>
                <a:cs typeface="Calibri" panose="020F0502020204030204" pitchFamily="34" charset="0"/>
              </a:rPr>
              <a:t>Timber inventory and management</a:t>
            </a:r>
          </a:p>
          <a:p>
            <a:pPr lvl="1"/>
            <a:r>
              <a:rPr lang="en-US" sz="1400" dirty="0">
                <a:latin typeface="+mj-lt"/>
                <a:cs typeface="Calibri" panose="020F0502020204030204" pitchFamily="34" charset="0"/>
              </a:rPr>
              <a:t>Stand level characteristics</a:t>
            </a:r>
          </a:p>
          <a:p>
            <a:pPr lvl="1"/>
            <a:r>
              <a:rPr lang="en-US" sz="1400" dirty="0">
                <a:latin typeface="+mj-lt"/>
                <a:cs typeface="Calibri" panose="020F0502020204030204" pitchFamily="34" charset="0"/>
              </a:rPr>
              <a:t>Cataloging and mapping current treatments</a:t>
            </a:r>
          </a:p>
          <a:p>
            <a:pPr lvl="1"/>
            <a:r>
              <a:rPr lang="en-US" sz="1400" dirty="0">
                <a:latin typeface="+mj-lt"/>
                <a:cs typeface="Calibri" panose="020F0502020204030204" pitchFamily="34" charset="0"/>
              </a:rPr>
              <a:t>Predicting Forest Inventory parameters</a:t>
            </a:r>
          </a:p>
          <a:p>
            <a:r>
              <a:rPr lang="en-US" sz="2000" dirty="0">
                <a:latin typeface="+mj-lt"/>
                <a:cs typeface="Calibri" panose="020F0502020204030204" pitchFamily="34" charset="0"/>
              </a:rPr>
              <a:t>Habitat Analysis	</a:t>
            </a:r>
          </a:p>
          <a:p>
            <a:pPr lvl="1"/>
            <a:r>
              <a:rPr lang="en-US" sz="1400" dirty="0">
                <a:latin typeface="+mj-lt"/>
                <a:cs typeface="Calibri" panose="020F0502020204030204" pitchFamily="34" charset="0"/>
              </a:rPr>
              <a:t>Wildlife cover and habitat characteristics</a:t>
            </a:r>
          </a:p>
          <a:p>
            <a:pPr lvl="1"/>
            <a:r>
              <a:rPr lang="en-US" sz="1400" dirty="0">
                <a:latin typeface="+mj-lt"/>
                <a:cs typeface="Calibri" panose="020F0502020204030204" pitchFamily="34" charset="0"/>
              </a:rPr>
              <a:t>Stream Shading and Erosion</a:t>
            </a:r>
          </a:p>
          <a:p>
            <a:r>
              <a:rPr lang="en-US" sz="2000" dirty="0">
                <a:latin typeface="+mj-lt"/>
                <a:cs typeface="Calibri" panose="020F0502020204030204" pitchFamily="34" charset="0"/>
              </a:rPr>
              <a:t>Fire</a:t>
            </a:r>
          </a:p>
          <a:p>
            <a:pPr lvl="1"/>
            <a:r>
              <a:rPr lang="en-US" sz="1400" dirty="0">
                <a:latin typeface="+mj-lt"/>
                <a:cs typeface="Calibri" panose="020F0502020204030204" pitchFamily="34" charset="0"/>
              </a:rPr>
              <a:t>Predictive fire-fuels modeling</a:t>
            </a:r>
          </a:p>
          <a:p>
            <a:pPr lvl="1"/>
            <a:r>
              <a:rPr lang="en-US" sz="1400" dirty="0">
                <a:latin typeface="+mj-lt"/>
                <a:cs typeface="Calibri" panose="020F0502020204030204" pitchFamily="34" charset="0"/>
              </a:rPr>
              <a:t>Post fire restoration</a:t>
            </a:r>
          </a:p>
          <a:p>
            <a:r>
              <a:rPr lang="en-US" sz="2000" dirty="0">
                <a:latin typeface="+mj-lt"/>
                <a:cs typeface="Calibri" panose="020F0502020204030204" pitchFamily="34" charset="0"/>
              </a:rPr>
              <a:t>Hydrology</a:t>
            </a:r>
          </a:p>
          <a:p>
            <a:pPr lvl="1"/>
            <a:r>
              <a:rPr lang="en-US" sz="1400" dirty="0">
                <a:latin typeface="+mj-lt"/>
                <a:cs typeface="Calibri" panose="020F0502020204030204" pitchFamily="34" charset="0"/>
              </a:rPr>
              <a:t>Watershed analysis</a:t>
            </a:r>
          </a:p>
          <a:p>
            <a:pPr lvl="1"/>
            <a:r>
              <a:rPr lang="en-US" sz="1400" dirty="0">
                <a:latin typeface="+mj-lt"/>
                <a:cs typeface="Calibri" panose="020F0502020204030204" pitchFamily="34" charset="0"/>
              </a:rPr>
              <a:t>Stream location</a:t>
            </a:r>
          </a:p>
          <a:p>
            <a:pPr lvl="1"/>
            <a:r>
              <a:rPr lang="en-US" sz="1400" dirty="0">
                <a:latin typeface="+mj-lt"/>
                <a:cs typeface="Calibri" panose="020F0502020204030204" pitchFamily="34" charset="0"/>
              </a:rPr>
              <a:t>Flood mapping</a:t>
            </a:r>
          </a:p>
          <a:p>
            <a:r>
              <a:rPr lang="en-US" sz="2000" dirty="0">
                <a:latin typeface="+mj-lt"/>
                <a:cs typeface="Calibri" panose="020F0502020204030204" pitchFamily="34" charset="0"/>
              </a:rPr>
              <a:t>Archeology</a:t>
            </a:r>
          </a:p>
          <a:p>
            <a:r>
              <a:rPr lang="en-US" sz="2000" dirty="0">
                <a:latin typeface="+mj-lt"/>
                <a:cs typeface="Calibri" panose="020F0502020204030204" pitchFamily="34" charset="0"/>
              </a:rPr>
              <a:t>Geology and Engineering</a:t>
            </a:r>
          </a:p>
          <a:p>
            <a:pPr lvl="1"/>
            <a:r>
              <a:rPr lang="en-US" sz="1400" dirty="0">
                <a:latin typeface="+mj-lt"/>
                <a:cs typeface="Calibri" panose="020F0502020204030204" pitchFamily="34" charset="0"/>
              </a:rPr>
              <a:t>Site suitability</a:t>
            </a:r>
          </a:p>
          <a:p>
            <a:pPr lvl="1"/>
            <a:r>
              <a:rPr lang="en-US" sz="1400" dirty="0">
                <a:latin typeface="+mj-lt"/>
                <a:cs typeface="Calibri" panose="020F0502020204030204" pitchFamily="34" charset="0"/>
              </a:rPr>
              <a:t>Landslide hazard assessment</a:t>
            </a:r>
          </a:p>
          <a:p>
            <a:r>
              <a:rPr lang="en-US" sz="2000" dirty="0">
                <a:latin typeface="+mj-lt"/>
                <a:cs typeface="Calibri" panose="020F0502020204030204" pitchFamily="34" charset="0"/>
              </a:rPr>
              <a:t>Forest Recreation Management</a:t>
            </a:r>
          </a:p>
          <a:p>
            <a:pPr lvl="1"/>
            <a:r>
              <a:rPr lang="en-US" sz="1400" dirty="0">
                <a:latin typeface="+mj-lt"/>
                <a:cs typeface="Calibri" panose="020F0502020204030204" pitchFamily="34" charset="0"/>
              </a:rPr>
              <a:t>Campground site selection</a:t>
            </a:r>
          </a:p>
          <a:p>
            <a:pPr>
              <a:buNone/>
            </a:pPr>
            <a:endParaRPr lang="en-US" sz="1600" dirty="0">
              <a:latin typeface="+mj-lt"/>
              <a:cs typeface="Calibri" panose="020F0502020204030204" pitchFamily="34" charset="0"/>
            </a:endParaRPr>
          </a:p>
          <a:p>
            <a:endParaRPr lang="en-US" dirty="0">
              <a:latin typeface="+mj-lt"/>
              <a:cs typeface="Calibri" panose="020F0502020204030204" pitchFamily="34" charset="0"/>
            </a:endParaRPr>
          </a:p>
        </p:txBody>
      </p:sp>
    </p:spTree>
    <p:extLst>
      <p:ext uri="{BB962C8B-B14F-4D97-AF65-F5344CB8AC3E}">
        <p14:creationId xmlns:p14="http://schemas.microsoft.com/office/powerpoint/2010/main" val="162214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cs typeface="Calibri" panose="020F0502020204030204" pitchFamily="34" charset="0"/>
              </a:rPr>
              <a:t>Remote sensing basics</a:t>
            </a:r>
          </a:p>
        </p:txBody>
      </p:sp>
      <p:sp>
        <p:nvSpPr>
          <p:cNvPr id="16386" name="Content Placeholder 2"/>
          <p:cNvSpPr>
            <a:spLocks noGrp="1"/>
          </p:cNvSpPr>
          <p:nvPr>
            <p:ph idx="1"/>
          </p:nvPr>
        </p:nvSpPr>
        <p:spPr/>
        <p:txBody>
          <a:bodyPr/>
          <a:lstStyle/>
          <a:p>
            <a:pPr eaLnBrk="1" hangingPunct="1">
              <a:buClr>
                <a:schemeClr val="tx1"/>
              </a:buClr>
            </a:pPr>
            <a:r>
              <a:rPr lang="en-US" sz="2400" dirty="0">
                <a:latin typeface="+mj-lt"/>
                <a:cs typeface="Calibri" panose="020F0502020204030204" pitchFamily="34" charset="0"/>
              </a:rPr>
              <a:t>Why is remote sensing valuable?</a:t>
            </a:r>
          </a:p>
          <a:p>
            <a:pPr lvl="1">
              <a:buClr>
                <a:schemeClr val="tx1"/>
              </a:buClr>
            </a:pPr>
            <a:r>
              <a:rPr lang="en-US" sz="2000" dirty="0">
                <a:latin typeface="+mj-lt"/>
                <a:cs typeface="Calibri" panose="020F0502020204030204" pitchFamily="34" charset="0"/>
              </a:rPr>
              <a:t>Remotely sensed data are </a:t>
            </a:r>
            <a:r>
              <a:rPr lang="en-US" sz="2000" dirty="0">
                <a:solidFill>
                  <a:schemeClr val="accent2"/>
                </a:solidFill>
                <a:latin typeface="+mj-lt"/>
                <a:cs typeface="Calibri" panose="020F0502020204030204" pitchFamily="34" charset="0"/>
              </a:rPr>
              <a:t>tools</a:t>
            </a:r>
            <a:r>
              <a:rPr lang="en-US" sz="2000" dirty="0">
                <a:latin typeface="+mj-lt"/>
                <a:cs typeface="Calibri" panose="020F0502020204030204" pitchFamily="34" charset="0"/>
              </a:rPr>
              <a:t> to help us make better resource management decisions</a:t>
            </a:r>
          </a:p>
          <a:p>
            <a:pPr>
              <a:buClr>
                <a:schemeClr val="tx1"/>
              </a:buClr>
            </a:pPr>
            <a:r>
              <a:rPr lang="en-US" dirty="0">
                <a:latin typeface="+mj-lt"/>
                <a:cs typeface="Calibri" panose="020F0502020204030204" pitchFamily="34" charset="0"/>
              </a:rPr>
              <a:t>Questions it can answer:</a:t>
            </a:r>
          </a:p>
          <a:p>
            <a:pPr lvl="1"/>
            <a:r>
              <a:rPr lang="en-US" sz="2000" dirty="0">
                <a:latin typeface="+mj-lt"/>
                <a:cs typeface="Calibri" panose="020F0502020204030204" pitchFamily="34" charset="0"/>
              </a:rPr>
              <a:t>Classification – what is it?</a:t>
            </a:r>
          </a:p>
          <a:p>
            <a:pPr lvl="1"/>
            <a:r>
              <a:rPr lang="en-US" sz="2000" dirty="0">
                <a:latin typeface="+mj-lt"/>
                <a:cs typeface="Calibri" panose="020F0502020204030204" pitchFamily="34" charset="0"/>
              </a:rPr>
              <a:t>Inventory – how much is there?</a:t>
            </a:r>
          </a:p>
          <a:p>
            <a:pPr lvl="1"/>
            <a:r>
              <a:rPr lang="en-US" sz="2000" dirty="0">
                <a:latin typeface="+mj-lt"/>
                <a:cs typeface="Calibri" panose="020F0502020204030204" pitchFamily="34" charset="0"/>
              </a:rPr>
              <a:t>Mapping – where is it?</a:t>
            </a:r>
          </a:p>
          <a:p>
            <a:pPr lvl="1"/>
            <a:r>
              <a:rPr lang="en-US" sz="2000" dirty="0">
                <a:latin typeface="+mj-lt"/>
                <a:cs typeface="Calibri" panose="020F0502020204030204" pitchFamily="34" charset="0"/>
              </a:rPr>
              <a:t>Monitoring – has it changed?</a:t>
            </a:r>
          </a:p>
        </p:txBody>
      </p:sp>
    </p:spTree>
    <p:extLst>
      <p:ext uri="{BB962C8B-B14F-4D97-AF65-F5344CB8AC3E}">
        <p14:creationId xmlns:p14="http://schemas.microsoft.com/office/powerpoint/2010/main" val="3446297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609600" y="1143000"/>
            <a:ext cx="39184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effectLst/>
                <a:uLnTx/>
                <a:uFillTx/>
                <a:latin typeface="+mj-lt"/>
                <a:cs typeface="Calibri" panose="020F0502020204030204" pitchFamily="34" charset="0"/>
              </a:rPr>
              <a:t>High</a:t>
            </a:r>
            <a:r>
              <a:rPr kumimoji="0" lang="en-US" sz="1800" b="0" i="0" u="none" strike="noStrike" kern="0" cap="none" spc="0" normalizeH="0" noProof="0" dirty="0">
                <a:ln>
                  <a:noFill/>
                </a:ln>
                <a:effectLst/>
                <a:uLnTx/>
                <a:uFillTx/>
                <a:latin typeface="+mj-lt"/>
                <a:cs typeface="Calibri" panose="020F0502020204030204" pitchFamily="34" charset="0"/>
              </a:rPr>
              <a:t> Resolution (1 meter) </a:t>
            </a:r>
            <a:r>
              <a:rPr kumimoji="0" lang="en-US" sz="1800" b="0" i="0" u="none" strike="noStrike" kern="0" cap="none" spc="0" normalizeH="0" baseline="0" noProof="0" dirty="0">
                <a:ln>
                  <a:noFill/>
                </a:ln>
                <a:effectLst/>
                <a:uLnTx/>
                <a:uFillTx/>
                <a:latin typeface="+mj-lt"/>
                <a:cs typeface="Calibri" panose="020F0502020204030204" pitchFamily="34" charset="0"/>
              </a:rPr>
              <a:t>“Bare</a:t>
            </a:r>
            <a:r>
              <a:rPr kumimoji="0" lang="en-US" sz="1800" b="0" i="0" u="none" strike="noStrike" kern="0" cap="none" spc="0" normalizeH="0" noProof="0" dirty="0">
                <a:ln>
                  <a:noFill/>
                </a:ln>
                <a:effectLst/>
                <a:uLnTx/>
                <a:uFillTx/>
                <a:latin typeface="+mj-lt"/>
                <a:cs typeface="Calibri" panose="020F0502020204030204" pitchFamily="34" charset="0"/>
              </a:rPr>
              <a:t> Earth Surface” or DEM</a:t>
            </a:r>
            <a:endParaRPr kumimoji="0" lang="en-US" sz="1800" b="0" i="0" u="none" strike="noStrike" kern="0" cap="none" spc="0" normalizeH="0" baseline="0" noProof="0" dirty="0">
              <a:ln>
                <a:noFill/>
              </a:ln>
              <a:effectLst/>
              <a:uLnTx/>
              <a:uFillTx/>
              <a:latin typeface="+mj-lt"/>
              <a:cs typeface="Calibri" panose="020F0502020204030204" pitchFamily="34" charset="0"/>
            </a:endParaRPr>
          </a:p>
        </p:txBody>
      </p:sp>
      <p:sp>
        <p:nvSpPr>
          <p:cNvPr id="2" name="Title 1"/>
          <p:cNvSpPr>
            <a:spLocks noGrp="1"/>
          </p:cNvSpPr>
          <p:nvPr>
            <p:ph type="title"/>
          </p:nvPr>
        </p:nvSpPr>
        <p:spPr/>
        <p:txBody>
          <a:bodyPr>
            <a:normAutofit/>
          </a:bodyPr>
          <a:lstStyle/>
          <a:p>
            <a:r>
              <a:rPr lang="en-US" dirty="0">
                <a:cs typeface="Calibri" panose="020F0502020204030204" pitchFamily="34" charset="0"/>
              </a:rPr>
              <a:t>What information can </a:t>
            </a:r>
            <a:r>
              <a:rPr lang="en-US" dirty="0" err="1">
                <a:cs typeface="Calibri" panose="020F0502020204030204" pitchFamily="34" charset="0"/>
              </a:rPr>
              <a:t>lidar</a:t>
            </a:r>
            <a:r>
              <a:rPr lang="en-US" dirty="0">
                <a:cs typeface="Calibri" panose="020F0502020204030204" pitchFamily="34" charset="0"/>
              </a:rPr>
              <a:t> provide?</a:t>
            </a:r>
          </a:p>
        </p:txBody>
      </p:sp>
      <p:pic>
        <p:nvPicPr>
          <p:cNvPr id="8" name="Picture 2"/>
          <p:cNvPicPr>
            <a:picLocks noChangeAspect="1" noChangeArrowheads="1"/>
          </p:cNvPicPr>
          <p:nvPr/>
        </p:nvPicPr>
        <p:blipFill>
          <a:blip r:embed="rId3" cstate="print"/>
          <a:srcRect l="7273" t="11636" r="1818" b="12727"/>
          <a:stretch>
            <a:fillRect/>
          </a:stretch>
        </p:blipFill>
        <p:spPr bwMode="auto">
          <a:xfrm>
            <a:off x="6753161" y="1140852"/>
            <a:ext cx="2165838" cy="1126236"/>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l="7273" t="11636" r="1818" b="12727"/>
          <a:stretch>
            <a:fillRect/>
          </a:stretch>
        </p:blipFill>
        <p:spPr bwMode="auto">
          <a:xfrm>
            <a:off x="6753161" y="2111513"/>
            <a:ext cx="2165838" cy="1126236"/>
          </a:xfrm>
          <a:prstGeom prst="rect">
            <a:avLst/>
          </a:prstGeom>
          <a:noFill/>
          <a:ln w="9525">
            <a:noFill/>
            <a:miter lim="800000"/>
            <a:headEnd/>
            <a:tailEnd/>
          </a:ln>
        </p:spPr>
      </p:pic>
    </p:spTree>
    <p:extLst>
      <p:ext uri="{BB962C8B-B14F-4D97-AF65-F5344CB8AC3E}">
        <p14:creationId xmlns:p14="http://schemas.microsoft.com/office/powerpoint/2010/main" val="23462975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7273" t="11636" r="1818" b="12727"/>
          <a:stretch>
            <a:fillRect/>
          </a:stretch>
        </p:blipFill>
        <p:spPr bwMode="auto">
          <a:xfrm>
            <a:off x="6753161" y="1140852"/>
            <a:ext cx="2165838" cy="1126236"/>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l="7273" t="11636" r="1818" b="12727"/>
          <a:stretch>
            <a:fillRect/>
          </a:stretch>
        </p:blipFill>
        <p:spPr bwMode="auto">
          <a:xfrm>
            <a:off x="6753161" y="2111513"/>
            <a:ext cx="2165838" cy="1126236"/>
          </a:xfrm>
          <a:prstGeom prst="rect">
            <a:avLst/>
          </a:prstGeom>
          <a:noFill/>
          <a:ln w="9525">
            <a:noFill/>
            <a:miter lim="800000"/>
            <a:headEnd/>
            <a:tailEnd/>
          </a:ln>
        </p:spPr>
      </p:pic>
      <p:sp>
        <p:nvSpPr>
          <p:cNvPr id="12" name="Content Placeholder 2"/>
          <p:cNvSpPr txBox="1">
            <a:spLocks/>
          </p:cNvSpPr>
          <p:nvPr/>
        </p:nvSpPr>
        <p:spPr bwMode="auto">
          <a:xfrm>
            <a:off x="609600" y="1143000"/>
            <a:ext cx="39184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effectLst/>
                <a:uLnTx/>
                <a:uFillTx/>
                <a:latin typeface="+mj-lt"/>
                <a:cs typeface="Calibri" panose="020F0502020204030204" pitchFamily="34" charset="0"/>
              </a:rPr>
              <a:t>High</a:t>
            </a:r>
            <a:r>
              <a:rPr kumimoji="0" lang="en-US" sz="1800" b="0" i="0" u="none" strike="noStrike" kern="0" cap="none" spc="0" normalizeH="0" noProof="0" dirty="0">
                <a:ln>
                  <a:noFill/>
                </a:ln>
                <a:effectLst/>
                <a:uLnTx/>
                <a:uFillTx/>
                <a:latin typeface="+mj-lt"/>
                <a:cs typeface="Calibri" panose="020F0502020204030204" pitchFamily="34" charset="0"/>
              </a:rPr>
              <a:t> Resolution (1 meter) </a:t>
            </a:r>
            <a:r>
              <a:rPr kumimoji="0" lang="en-US" sz="1800" b="0" i="0" u="none" strike="noStrike" kern="0" cap="none" spc="0" normalizeH="0" baseline="0" noProof="0" dirty="0">
                <a:ln>
                  <a:noFill/>
                </a:ln>
                <a:effectLst/>
                <a:uLnTx/>
                <a:uFillTx/>
                <a:latin typeface="+mj-lt"/>
                <a:cs typeface="Calibri" panose="020F0502020204030204" pitchFamily="34" charset="0"/>
              </a:rPr>
              <a:t>“Bare</a:t>
            </a:r>
            <a:r>
              <a:rPr kumimoji="0" lang="en-US" sz="1800" b="0" i="0" u="none" strike="noStrike" kern="0" cap="none" spc="0" normalizeH="0" noProof="0" dirty="0">
                <a:ln>
                  <a:noFill/>
                </a:ln>
                <a:effectLst/>
                <a:uLnTx/>
                <a:uFillTx/>
                <a:latin typeface="+mj-lt"/>
                <a:cs typeface="Calibri" panose="020F0502020204030204" pitchFamily="34" charset="0"/>
              </a:rPr>
              <a:t> Earth Surface” or DEM</a:t>
            </a:r>
          </a:p>
          <a:p>
            <a:pPr marL="342900" indent="-342900" fontAlgn="base">
              <a:spcBef>
                <a:spcPct val="20000"/>
              </a:spcBef>
              <a:spcAft>
                <a:spcPct val="0"/>
              </a:spcAft>
              <a:buFontTx/>
              <a:buChar char="•"/>
              <a:defRPr/>
            </a:pPr>
            <a:r>
              <a:rPr lang="en-US" kern="0" dirty="0">
                <a:latin typeface="+mj-lt"/>
                <a:cs typeface="Calibri" panose="020F0502020204030204" pitchFamily="34" charset="0"/>
              </a:rPr>
              <a:t>Roads, Structures and other Surface features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effectLst/>
              <a:uLnTx/>
              <a:uFillTx/>
              <a:latin typeface="+mj-lt"/>
              <a:cs typeface="Calibri" panose="020F0502020204030204" pitchFamily="34" charset="0"/>
            </a:endParaRPr>
          </a:p>
        </p:txBody>
      </p:sp>
      <p:sp>
        <p:nvSpPr>
          <p:cNvPr id="2" name="Title 1"/>
          <p:cNvSpPr>
            <a:spLocks noGrp="1"/>
          </p:cNvSpPr>
          <p:nvPr>
            <p:ph type="title"/>
          </p:nvPr>
        </p:nvSpPr>
        <p:spPr/>
        <p:txBody>
          <a:bodyPr>
            <a:normAutofit/>
          </a:bodyPr>
          <a:lstStyle/>
          <a:p>
            <a:r>
              <a:rPr lang="en-US" dirty="0">
                <a:cs typeface="Calibri" panose="020F0502020204030204" pitchFamily="34" charset="0"/>
              </a:rPr>
              <a:t>What information can </a:t>
            </a:r>
            <a:r>
              <a:rPr lang="en-US" dirty="0" err="1">
                <a:cs typeface="Calibri" panose="020F0502020204030204" pitchFamily="34" charset="0"/>
              </a:rPr>
              <a:t>lidar</a:t>
            </a:r>
            <a:r>
              <a:rPr lang="en-US" dirty="0">
                <a:cs typeface="Calibri" panose="020F0502020204030204" pitchFamily="34" charset="0"/>
              </a:rPr>
              <a:t> provide?</a:t>
            </a:r>
          </a:p>
        </p:txBody>
      </p:sp>
      <p:grpSp>
        <p:nvGrpSpPr>
          <p:cNvPr id="6" name="Group 14"/>
          <p:cNvGrpSpPr/>
          <p:nvPr/>
        </p:nvGrpSpPr>
        <p:grpSpPr>
          <a:xfrm>
            <a:off x="4314761" y="2286000"/>
            <a:ext cx="2438400" cy="2399411"/>
            <a:chOff x="4876800" y="2248789"/>
            <a:chExt cx="2438400" cy="2399411"/>
          </a:xfrm>
        </p:grpSpPr>
        <p:pic>
          <p:nvPicPr>
            <p:cNvPr id="7" name="Picture 4" descr="what_is_measured_01"/>
            <p:cNvPicPr>
              <a:picLocks noChangeAspect="1" noChangeArrowheads="1"/>
            </p:cNvPicPr>
            <p:nvPr/>
          </p:nvPicPr>
          <p:blipFill rotWithShape="1">
            <a:blip r:embed="rId5" cstate="print">
              <a:clrChange>
                <a:clrFrom>
                  <a:srgbClr val="000000"/>
                </a:clrFrom>
                <a:clrTo>
                  <a:srgbClr val="000000">
                    <a:alpha val="0"/>
                  </a:srgbClr>
                </a:clrTo>
              </a:clrChange>
            </a:blip>
            <a:srcRect t="20103" b="8971"/>
            <a:stretch/>
          </p:blipFill>
          <p:spPr bwMode="auto">
            <a:xfrm>
              <a:off x="4876800" y="2248789"/>
              <a:ext cx="2438400" cy="1158124"/>
            </a:xfrm>
            <a:prstGeom prst="rect">
              <a:avLst/>
            </a:prstGeom>
            <a:noFill/>
            <a:ln w="9525">
              <a:noFill/>
              <a:miter lim="800000"/>
              <a:headEnd/>
              <a:tailEnd/>
            </a:ln>
          </p:spPr>
        </p:pic>
        <p:pic>
          <p:nvPicPr>
            <p:cNvPr id="8" name="Picture 5" descr="what_is_measured_02"/>
            <p:cNvPicPr>
              <a:picLocks noChangeAspect="1" noChangeArrowheads="1"/>
            </p:cNvPicPr>
            <p:nvPr/>
          </p:nvPicPr>
          <p:blipFill>
            <a:blip r:embed="rId6" cstate="print">
              <a:clrChange>
                <a:clrFrom>
                  <a:srgbClr val="000000"/>
                </a:clrFrom>
                <a:clrTo>
                  <a:srgbClr val="000000">
                    <a:alpha val="0"/>
                  </a:srgbClr>
                </a:clrTo>
              </a:clrChange>
            </a:blip>
            <a:srcRect l="15257" t="22729" r="15257" b="17593"/>
            <a:stretch>
              <a:fillRect/>
            </a:stretch>
          </p:blipFill>
          <p:spPr bwMode="auto">
            <a:xfrm>
              <a:off x="4914900" y="3429000"/>
              <a:ext cx="2120348" cy="1219200"/>
            </a:xfrm>
            <a:prstGeom prst="rect">
              <a:avLst/>
            </a:prstGeom>
            <a:noFill/>
            <a:ln w="9525">
              <a:noFill/>
              <a:miter lim="800000"/>
              <a:headEnd/>
              <a:tailEnd/>
            </a:ln>
          </p:spPr>
        </p:pic>
      </p:grpSp>
    </p:spTree>
    <p:extLst>
      <p:ext uri="{BB962C8B-B14F-4D97-AF65-F5344CB8AC3E}">
        <p14:creationId xmlns:p14="http://schemas.microsoft.com/office/powerpoint/2010/main" val="23545476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7273" t="11636" r="1818" b="12727"/>
          <a:stretch>
            <a:fillRect/>
          </a:stretch>
        </p:blipFill>
        <p:spPr bwMode="auto">
          <a:xfrm>
            <a:off x="6753161" y="1140852"/>
            <a:ext cx="2165838" cy="1126236"/>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l="7273" t="11636" r="1818" b="12727"/>
          <a:stretch>
            <a:fillRect/>
          </a:stretch>
        </p:blipFill>
        <p:spPr bwMode="auto">
          <a:xfrm>
            <a:off x="6753161" y="2111513"/>
            <a:ext cx="2165838" cy="1126236"/>
          </a:xfrm>
          <a:prstGeom prst="rect">
            <a:avLst/>
          </a:prstGeom>
          <a:noFill/>
          <a:ln w="9525">
            <a:noFill/>
            <a:miter lim="800000"/>
            <a:headEnd/>
            <a:tailEnd/>
          </a:ln>
        </p:spPr>
      </p:pic>
      <p:sp>
        <p:nvSpPr>
          <p:cNvPr id="12" name="Content Placeholder 2"/>
          <p:cNvSpPr txBox="1">
            <a:spLocks/>
          </p:cNvSpPr>
          <p:nvPr/>
        </p:nvSpPr>
        <p:spPr bwMode="auto">
          <a:xfrm>
            <a:off x="609600" y="1143000"/>
            <a:ext cx="39184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effectLst/>
                <a:uLnTx/>
                <a:uFillTx/>
                <a:latin typeface="+mj-lt"/>
                <a:cs typeface="Calibri" panose="020F0502020204030204" pitchFamily="34" charset="0"/>
              </a:rPr>
              <a:t>High</a:t>
            </a:r>
            <a:r>
              <a:rPr kumimoji="0" lang="en-US" sz="1800" b="0" i="0" u="none" strike="noStrike" kern="0" cap="none" spc="0" normalizeH="0" noProof="0" dirty="0">
                <a:ln>
                  <a:noFill/>
                </a:ln>
                <a:effectLst/>
                <a:uLnTx/>
                <a:uFillTx/>
                <a:latin typeface="+mj-lt"/>
                <a:cs typeface="Calibri" panose="020F0502020204030204" pitchFamily="34" charset="0"/>
              </a:rPr>
              <a:t> Resolution (1 meter) </a:t>
            </a:r>
            <a:r>
              <a:rPr kumimoji="0" lang="en-US" sz="1800" b="0" i="0" u="none" strike="noStrike" kern="0" cap="none" spc="0" normalizeH="0" baseline="0" noProof="0" dirty="0">
                <a:ln>
                  <a:noFill/>
                </a:ln>
                <a:effectLst/>
                <a:uLnTx/>
                <a:uFillTx/>
                <a:latin typeface="+mj-lt"/>
                <a:cs typeface="Calibri" panose="020F0502020204030204" pitchFamily="34" charset="0"/>
              </a:rPr>
              <a:t>“Bare</a:t>
            </a:r>
            <a:r>
              <a:rPr kumimoji="0" lang="en-US" sz="1800" b="0" i="0" u="none" strike="noStrike" kern="0" cap="none" spc="0" normalizeH="0" noProof="0" dirty="0">
                <a:ln>
                  <a:noFill/>
                </a:ln>
                <a:effectLst/>
                <a:uLnTx/>
                <a:uFillTx/>
                <a:latin typeface="+mj-lt"/>
                <a:cs typeface="Calibri" panose="020F0502020204030204" pitchFamily="34" charset="0"/>
              </a:rPr>
              <a:t> Earth Surface” or DEM</a:t>
            </a:r>
          </a:p>
          <a:p>
            <a:pPr marL="342900" indent="-342900" fontAlgn="base">
              <a:spcBef>
                <a:spcPct val="20000"/>
              </a:spcBef>
              <a:spcAft>
                <a:spcPct val="0"/>
              </a:spcAft>
              <a:buFontTx/>
              <a:buChar char="•"/>
              <a:defRPr/>
            </a:pPr>
            <a:r>
              <a:rPr lang="en-US" kern="0" dirty="0">
                <a:latin typeface="+mj-lt"/>
                <a:cs typeface="Calibri" panose="020F0502020204030204" pitchFamily="34" charset="0"/>
              </a:rPr>
              <a:t>Roads, Structures and other Surface features</a:t>
            </a:r>
          </a:p>
          <a:p>
            <a:pPr marL="342900" lvl="0" indent="-342900" fontAlgn="base">
              <a:spcBef>
                <a:spcPct val="20000"/>
              </a:spcBef>
              <a:spcAft>
                <a:spcPct val="0"/>
              </a:spcAft>
              <a:buFontTx/>
              <a:buChar char="•"/>
              <a:defRPr/>
            </a:pPr>
            <a:r>
              <a:rPr lang="en-US" kern="0" dirty="0">
                <a:latin typeface="+mj-lt"/>
                <a:cs typeface="Calibri" panose="020F0502020204030204" pitchFamily="34" charset="0"/>
              </a:rPr>
              <a:t>Vegetation</a:t>
            </a:r>
          </a:p>
          <a:p>
            <a:pPr marL="800100" lvl="1" indent="-342900" fontAlgn="base">
              <a:spcBef>
                <a:spcPct val="20000"/>
              </a:spcBef>
              <a:spcAft>
                <a:spcPct val="0"/>
              </a:spcAft>
              <a:buFontTx/>
              <a:buChar char="•"/>
              <a:defRPr/>
            </a:pPr>
            <a:r>
              <a:rPr kumimoji="0" lang="en-US" b="0" i="0" u="none" strike="noStrike" kern="0" cap="none" spc="0" normalizeH="0" baseline="0" noProof="0" dirty="0">
                <a:ln>
                  <a:noFill/>
                </a:ln>
                <a:effectLst/>
                <a:uLnTx/>
                <a:uFillTx/>
                <a:latin typeface="+mj-lt"/>
                <a:cs typeface="Calibri" panose="020F0502020204030204" pitchFamily="34" charset="0"/>
              </a:rPr>
              <a:t>Canopy height</a:t>
            </a:r>
          </a:p>
          <a:p>
            <a:pPr marL="800100" lvl="1" indent="-342900" fontAlgn="base">
              <a:spcBef>
                <a:spcPct val="20000"/>
              </a:spcBef>
              <a:spcAft>
                <a:spcPct val="0"/>
              </a:spcAft>
              <a:buFontTx/>
              <a:buChar char="•"/>
              <a:defRPr/>
            </a:pPr>
            <a:r>
              <a:rPr lang="en-US" kern="0" dirty="0">
                <a:latin typeface="+mj-lt"/>
                <a:cs typeface="Calibri" panose="020F0502020204030204" pitchFamily="34" charset="0"/>
              </a:rPr>
              <a:t>Canopy closure</a:t>
            </a:r>
          </a:p>
          <a:p>
            <a:pPr marL="800100" lvl="1" indent="-342900" fontAlgn="base">
              <a:spcBef>
                <a:spcPct val="20000"/>
              </a:spcBef>
              <a:spcAft>
                <a:spcPct val="0"/>
              </a:spcAft>
              <a:buFontTx/>
              <a:buChar char="•"/>
              <a:defRPr/>
            </a:pPr>
            <a:r>
              <a:rPr lang="en-US" kern="0" dirty="0">
                <a:latin typeface="+mj-lt"/>
                <a:cs typeface="Calibri" panose="020F0502020204030204" pitchFamily="34" charset="0"/>
              </a:rPr>
              <a:t>Individual tree crown identification</a:t>
            </a:r>
          </a:p>
        </p:txBody>
      </p:sp>
      <p:sp>
        <p:nvSpPr>
          <p:cNvPr id="2" name="Title 1"/>
          <p:cNvSpPr>
            <a:spLocks noGrp="1"/>
          </p:cNvSpPr>
          <p:nvPr>
            <p:ph type="title"/>
          </p:nvPr>
        </p:nvSpPr>
        <p:spPr/>
        <p:txBody>
          <a:bodyPr>
            <a:normAutofit/>
          </a:bodyPr>
          <a:lstStyle/>
          <a:p>
            <a:r>
              <a:rPr lang="en-US" dirty="0">
                <a:cs typeface="Calibri" panose="020F0502020204030204" pitchFamily="34" charset="0"/>
              </a:rPr>
              <a:t>What information can </a:t>
            </a:r>
            <a:r>
              <a:rPr lang="en-US" dirty="0" err="1">
                <a:cs typeface="Calibri" panose="020F0502020204030204" pitchFamily="34" charset="0"/>
              </a:rPr>
              <a:t>lidar</a:t>
            </a:r>
            <a:r>
              <a:rPr lang="en-US" dirty="0">
                <a:cs typeface="Calibri" panose="020F0502020204030204" pitchFamily="34" charset="0"/>
              </a:rPr>
              <a:t> provide?</a:t>
            </a:r>
          </a:p>
        </p:txBody>
      </p:sp>
      <p:grpSp>
        <p:nvGrpSpPr>
          <p:cNvPr id="6" name="Group 14"/>
          <p:cNvGrpSpPr/>
          <p:nvPr/>
        </p:nvGrpSpPr>
        <p:grpSpPr>
          <a:xfrm>
            <a:off x="4314761" y="2286000"/>
            <a:ext cx="2438400" cy="2399411"/>
            <a:chOff x="4876800" y="2248789"/>
            <a:chExt cx="2438400" cy="2399411"/>
          </a:xfrm>
        </p:grpSpPr>
        <p:pic>
          <p:nvPicPr>
            <p:cNvPr id="7" name="Picture 4" descr="what_is_measured_01"/>
            <p:cNvPicPr>
              <a:picLocks noChangeAspect="1" noChangeArrowheads="1"/>
            </p:cNvPicPr>
            <p:nvPr/>
          </p:nvPicPr>
          <p:blipFill rotWithShape="1">
            <a:blip r:embed="rId5" cstate="print">
              <a:clrChange>
                <a:clrFrom>
                  <a:srgbClr val="000000"/>
                </a:clrFrom>
                <a:clrTo>
                  <a:srgbClr val="000000">
                    <a:alpha val="0"/>
                  </a:srgbClr>
                </a:clrTo>
              </a:clrChange>
            </a:blip>
            <a:srcRect t="20103" b="8971"/>
            <a:stretch/>
          </p:blipFill>
          <p:spPr bwMode="auto">
            <a:xfrm>
              <a:off x="4876800" y="2248789"/>
              <a:ext cx="2438400" cy="1158124"/>
            </a:xfrm>
            <a:prstGeom prst="rect">
              <a:avLst/>
            </a:prstGeom>
            <a:noFill/>
            <a:ln w="9525">
              <a:noFill/>
              <a:miter lim="800000"/>
              <a:headEnd/>
              <a:tailEnd/>
            </a:ln>
          </p:spPr>
        </p:pic>
        <p:pic>
          <p:nvPicPr>
            <p:cNvPr id="8" name="Picture 5" descr="what_is_measured_02"/>
            <p:cNvPicPr>
              <a:picLocks noChangeAspect="1" noChangeArrowheads="1"/>
            </p:cNvPicPr>
            <p:nvPr/>
          </p:nvPicPr>
          <p:blipFill>
            <a:blip r:embed="rId6" cstate="print">
              <a:clrChange>
                <a:clrFrom>
                  <a:srgbClr val="000000"/>
                </a:clrFrom>
                <a:clrTo>
                  <a:srgbClr val="000000">
                    <a:alpha val="0"/>
                  </a:srgbClr>
                </a:clrTo>
              </a:clrChange>
            </a:blip>
            <a:srcRect l="15257" t="22729" r="15257" b="17593"/>
            <a:stretch>
              <a:fillRect/>
            </a:stretch>
          </p:blipFill>
          <p:spPr bwMode="auto">
            <a:xfrm>
              <a:off x="4914900" y="3429000"/>
              <a:ext cx="2120348" cy="1219200"/>
            </a:xfrm>
            <a:prstGeom prst="rect">
              <a:avLst/>
            </a:prstGeom>
            <a:noFill/>
            <a:ln w="9525">
              <a:noFill/>
              <a:miter lim="800000"/>
              <a:headEnd/>
              <a:tailEnd/>
            </a:ln>
          </p:spPr>
        </p:pic>
      </p:grpSp>
      <p:pic>
        <p:nvPicPr>
          <p:cNvPr id="9" name="Picture 4" descr="profile_10m_all_returns"/>
          <p:cNvPicPr>
            <a:picLocks noChangeAspect="1" noChangeArrowheads="1"/>
          </p:cNvPicPr>
          <p:nvPr/>
        </p:nvPicPr>
        <p:blipFill>
          <a:blip r:embed="rId7" cstate="print"/>
          <a:srcRect t="10172" b="10172"/>
          <a:stretch>
            <a:fillRect/>
          </a:stretch>
        </p:blipFill>
        <p:spPr bwMode="auto">
          <a:xfrm>
            <a:off x="4343400" y="4914900"/>
            <a:ext cx="4549775" cy="714375"/>
          </a:xfrm>
          <a:prstGeom prst="rect">
            <a:avLst/>
          </a:prstGeom>
          <a:noFill/>
          <a:ln w="9525">
            <a:noFill/>
            <a:miter lim="800000"/>
            <a:headEnd/>
            <a:tailEnd/>
          </a:ln>
        </p:spPr>
      </p:pic>
    </p:spTree>
    <p:extLst>
      <p:ext uri="{BB962C8B-B14F-4D97-AF65-F5344CB8AC3E}">
        <p14:creationId xmlns:p14="http://schemas.microsoft.com/office/powerpoint/2010/main" val="155892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srcRect/>
          <a:stretch>
            <a:fillRect/>
          </a:stretch>
        </p:blipFill>
        <p:spPr bwMode="auto">
          <a:xfrm>
            <a:off x="1828801" y="3089354"/>
            <a:ext cx="5029200" cy="3273345"/>
          </a:xfrm>
          <a:prstGeom prst="rect">
            <a:avLst/>
          </a:prstGeom>
          <a:noFill/>
          <a:ln w="15875">
            <a:solidFill>
              <a:schemeClr val="bg2"/>
            </a:solidFill>
            <a:miter lim="800000"/>
            <a:headEnd/>
            <a:tailEnd/>
          </a:ln>
          <a:effectLst/>
        </p:spPr>
      </p:pic>
      <p:sp>
        <p:nvSpPr>
          <p:cNvPr id="2" name="Title 1"/>
          <p:cNvSpPr>
            <a:spLocks noGrp="1"/>
          </p:cNvSpPr>
          <p:nvPr>
            <p:ph type="title"/>
          </p:nvPr>
        </p:nvSpPr>
        <p:spPr/>
        <p:txBody>
          <a:bodyPr>
            <a:normAutofit/>
          </a:bodyPr>
          <a:lstStyle/>
          <a:p>
            <a:r>
              <a:rPr lang="en-US" dirty="0">
                <a:cs typeface="Calibri" panose="020F0502020204030204" pitchFamily="34" charset="0"/>
              </a:rPr>
              <a:t>Vendor Deliverables</a:t>
            </a:r>
          </a:p>
        </p:txBody>
      </p:sp>
      <p:sp>
        <p:nvSpPr>
          <p:cNvPr id="3" name="Content Placeholder 2"/>
          <p:cNvSpPr>
            <a:spLocks noGrp="1"/>
          </p:cNvSpPr>
          <p:nvPr>
            <p:ph idx="1"/>
          </p:nvPr>
        </p:nvSpPr>
        <p:spPr/>
        <p:txBody>
          <a:bodyPr/>
          <a:lstStyle/>
          <a:p>
            <a:r>
              <a:rPr lang="en-US" sz="2000" dirty="0">
                <a:latin typeface="+mj-lt"/>
                <a:cs typeface="Calibri" panose="020F0502020204030204" pitchFamily="34" charset="0"/>
              </a:rPr>
              <a:t>Moderate Resolution Topographic Products (e.g. ≥ 2 m </a:t>
            </a:r>
            <a:r>
              <a:rPr lang="en-US" sz="2000" dirty="0" err="1">
                <a:latin typeface="+mj-lt"/>
                <a:cs typeface="Calibri" panose="020F0502020204030204" pitchFamily="34" charset="0"/>
              </a:rPr>
              <a:t>lidar</a:t>
            </a:r>
            <a:r>
              <a:rPr lang="en-US" sz="2000" dirty="0">
                <a:latin typeface="+mj-lt"/>
                <a:cs typeface="Calibri" panose="020F0502020204030204" pitchFamily="34" charset="0"/>
              </a:rPr>
              <a:t>-derived DEM</a:t>
            </a:r>
          </a:p>
          <a:p>
            <a:pPr lvl="1"/>
            <a:r>
              <a:rPr lang="en-US" sz="1600" dirty="0">
                <a:latin typeface="+mj-lt"/>
                <a:cs typeface="Calibri" panose="020F0502020204030204" pitchFamily="34" charset="0"/>
              </a:rPr>
              <a:t>Increased resolution can be used to improve forest management models that incorporate topography.  </a:t>
            </a:r>
          </a:p>
          <a:p>
            <a:pPr lvl="1"/>
            <a:r>
              <a:rPr lang="en-US" sz="2000" dirty="0">
                <a:solidFill>
                  <a:schemeClr val="accent2"/>
                </a:solidFill>
                <a:latin typeface="+mj-lt"/>
                <a:cs typeface="Calibri" panose="020F0502020204030204" pitchFamily="34" charset="0"/>
              </a:rPr>
              <a:t>2 m </a:t>
            </a:r>
            <a:r>
              <a:rPr lang="en-US" sz="2000" dirty="0" err="1">
                <a:solidFill>
                  <a:schemeClr val="accent2"/>
                </a:solidFill>
                <a:latin typeface="+mj-lt"/>
                <a:cs typeface="Calibri" panose="020F0502020204030204" pitchFamily="34" charset="0"/>
              </a:rPr>
              <a:t>lidar</a:t>
            </a:r>
            <a:r>
              <a:rPr lang="en-US" sz="2000" dirty="0">
                <a:solidFill>
                  <a:schemeClr val="accent2"/>
                </a:solidFill>
                <a:latin typeface="+mj-lt"/>
                <a:cs typeface="Calibri" panose="020F0502020204030204" pitchFamily="34" charset="0"/>
              </a:rPr>
              <a:t>-derived DEM (left)</a:t>
            </a:r>
            <a:r>
              <a:rPr lang="en-US" sz="2000" dirty="0">
                <a:latin typeface="+mj-lt"/>
                <a:cs typeface="Calibri" panose="020F0502020204030204" pitchFamily="34" charset="0"/>
              </a:rPr>
              <a:t>; 30 m USGS DEM (right)</a:t>
            </a:r>
          </a:p>
        </p:txBody>
      </p:sp>
    </p:spTree>
    <p:extLst>
      <p:ext uri="{BB962C8B-B14F-4D97-AF65-F5344CB8AC3E}">
        <p14:creationId xmlns:p14="http://schemas.microsoft.com/office/powerpoint/2010/main" val="7096418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2D050"/>
                </a:solidFill>
                <a:cs typeface="Calibri" panose="020F0502020204030204" pitchFamily="34" charset="0"/>
              </a:rPr>
              <a:t>Vegetation Derivatives</a:t>
            </a:r>
          </a:p>
        </p:txBody>
      </p:sp>
      <p:pic>
        <p:nvPicPr>
          <p:cNvPr id="5" name="Picture 3" descr="sample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219200"/>
            <a:ext cx="8839200" cy="5106987"/>
          </a:xfrm>
          <a:prstGeom prst="rect">
            <a:avLst/>
          </a:prstGeom>
          <a:noFill/>
          <a:ln w="9525">
            <a:noFill/>
            <a:miter lim="800000"/>
            <a:headEnd/>
            <a:tailEnd/>
          </a:ln>
        </p:spPr>
      </p:pic>
      <p:sp>
        <p:nvSpPr>
          <p:cNvPr id="22" name="Text Box 20"/>
          <p:cNvSpPr txBox="1">
            <a:spLocks noChangeArrowheads="1"/>
          </p:cNvSpPr>
          <p:nvPr/>
        </p:nvSpPr>
        <p:spPr bwMode="auto">
          <a:xfrm>
            <a:off x="5638800" y="6160294"/>
            <a:ext cx="2743200" cy="304800"/>
          </a:xfrm>
          <a:prstGeom prst="rect">
            <a:avLst/>
          </a:prstGeom>
          <a:noFill/>
          <a:ln w="25400" algn="ctr">
            <a:noFill/>
            <a:miter lim="800000"/>
            <a:headEnd/>
            <a:tailEnd/>
          </a:ln>
          <a:effectLst/>
        </p:spPr>
        <p:txBody>
          <a:bodyPr>
            <a:spAutoFit/>
          </a:bodyPr>
          <a:lstStyle/>
          <a:p>
            <a:pPr>
              <a:defRPr/>
            </a:pPr>
            <a:r>
              <a:rPr lang="en-US" sz="1400" i="0" dirty="0">
                <a:latin typeface="+mj-lt"/>
                <a:cs typeface="Calibri" panose="020F0502020204030204" pitchFamily="34" charset="0"/>
              </a:rPr>
              <a:t>Return data colored by height</a:t>
            </a:r>
          </a:p>
        </p:txBody>
      </p:sp>
    </p:spTree>
    <p:extLst>
      <p:ext uri="{BB962C8B-B14F-4D97-AF65-F5344CB8AC3E}">
        <p14:creationId xmlns:p14="http://schemas.microsoft.com/office/powerpoint/2010/main" val="28864714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2D050"/>
                </a:solidFill>
                <a:cs typeface="Calibri" panose="020F0502020204030204" pitchFamily="34" charset="0"/>
              </a:rPr>
              <a:t>Vegetation Derivatives</a:t>
            </a:r>
          </a:p>
        </p:txBody>
      </p:sp>
      <p:pic>
        <p:nvPicPr>
          <p:cNvPr id="5" name="Picture 3" descr="sample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219200"/>
            <a:ext cx="8839200" cy="5106987"/>
          </a:xfrm>
          <a:prstGeom prst="rect">
            <a:avLst/>
          </a:prstGeom>
          <a:noFill/>
          <a:ln w="9525">
            <a:noFill/>
            <a:miter lim="800000"/>
            <a:headEnd/>
            <a:tailEnd/>
          </a:ln>
        </p:spPr>
      </p:pic>
      <p:grpSp>
        <p:nvGrpSpPr>
          <p:cNvPr id="6" name="Group 8"/>
          <p:cNvGrpSpPr>
            <a:grpSpLocks/>
          </p:cNvGrpSpPr>
          <p:nvPr/>
        </p:nvGrpSpPr>
        <p:grpSpPr bwMode="auto">
          <a:xfrm>
            <a:off x="1828800" y="3325812"/>
            <a:ext cx="3905250" cy="1323975"/>
            <a:chOff x="1056" y="2382"/>
            <a:chExt cx="2460" cy="834"/>
          </a:xfrm>
        </p:grpSpPr>
        <p:sp>
          <p:nvSpPr>
            <p:cNvPr id="11" name="Oval 9"/>
            <p:cNvSpPr>
              <a:spLocks noChangeArrowheads="1"/>
            </p:cNvSpPr>
            <p:nvPr/>
          </p:nvSpPr>
          <p:spPr bwMode="auto">
            <a:xfrm>
              <a:off x="1056" y="2544"/>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sp>
          <p:nvSpPr>
            <p:cNvPr id="12" name="Oval 10"/>
            <p:cNvSpPr>
              <a:spLocks noChangeArrowheads="1"/>
            </p:cNvSpPr>
            <p:nvPr/>
          </p:nvSpPr>
          <p:spPr bwMode="auto">
            <a:xfrm>
              <a:off x="2274" y="2382"/>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sp>
          <p:nvSpPr>
            <p:cNvPr id="13" name="Oval 11"/>
            <p:cNvSpPr>
              <a:spLocks noChangeArrowheads="1"/>
            </p:cNvSpPr>
            <p:nvPr/>
          </p:nvSpPr>
          <p:spPr bwMode="auto">
            <a:xfrm>
              <a:off x="3180" y="2406"/>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grpSp>
      <p:sp>
        <p:nvSpPr>
          <p:cNvPr id="14" name="Text Box 20"/>
          <p:cNvSpPr txBox="1">
            <a:spLocks noChangeArrowheads="1"/>
          </p:cNvSpPr>
          <p:nvPr/>
        </p:nvSpPr>
        <p:spPr bwMode="auto">
          <a:xfrm>
            <a:off x="5638800" y="6160294"/>
            <a:ext cx="2743200" cy="304800"/>
          </a:xfrm>
          <a:prstGeom prst="rect">
            <a:avLst/>
          </a:prstGeom>
          <a:noFill/>
          <a:ln w="25400" algn="ctr">
            <a:noFill/>
            <a:miter lim="800000"/>
            <a:headEnd/>
            <a:tailEnd/>
          </a:ln>
          <a:effectLst/>
        </p:spPr>
        <p:txBody>
          <a:bodyPr>
            <a:spAutoFit/>
          </a:bodyPr>
          <a:lstStyle/>
          <a:p>
            <a:pPr>
              <a:defRPr/>
            </a:pPr>
            <a:r>
              <a:rPr lang="en-US" sz="1400" i="0" dirty="0">
                <a:latin typeface="+mj-lt"/>
                <a:cs typeface="Calibri" panose="020F0502020204030204" pitchFamily="34" charset="0"/>
              </a:rPr>
              <a:t>Return data colored by height</a:t>
            </a:r>
          </a:p>
        </p:txBody>
      </p:sp>
    </p:spTree>
    <p:extLst>
      <p:ext uri="{BB962C8B-B14F-4D97-AF65-F5344CB8AC3E}">
        <p14:creationId xmlns:p14="http://schemas.microsoft.com/office/powerpoint/2010/main" val="1412600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2D050"/>
                </a:solidFill>
                <a:cs typeface="Calibri" panose="020F0502020204030204" pitchFamily="34" charset="0"/>
              </a:rPr>
              <a:t>Vegetation Derivatives</a:t>
            </a:r>
          </a:p>
        </p:txBody>
      </p:sp>
      <p:pic>
        <p:nvPicPr>
          <p:cNvPr id="5" name="Picture 3" descr="sample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219200"/>
            <a:ext cx="8839200" cy="5106987"/>
          </a:xfrm>
          <a:prstGeom prst="rect">
            <a:avLst/>
          </a:prstGeom>
          <a:noFill/>
          <a:ln w="9525">
            <a:noFill/>
            <a:miter lim="800000"/>
            <a:headEnd/>
            <a:tailEnd/>
          </a:ln>
        </p:spPr>
      </p:pic>
      <p:grpSp>
        <p:nvGrpSpPr>
          <p:cNvPr id="3" name="Group 4"/>
          <p:cNvGrpSpPr>
            <a:grpSpLocks/>
          </p:cNvGrpSpPr>
          <p:nvPr/>
        </p:nvGrpSpPr>
        <p:grpSpPr bwMode="auto">
          <a:xfrm>
            <a:off x="1143000" y="1065212"/>
            <a:ext cx="5370513" cy="2668588"/>
            <a:chOff x="624" y="768"/>
            <a:chExt cx="3383" cy="1681"/>
          </a:xfrm>
        </p:grpSpPr>
        <p:pic>
          <p:nvPicPr>
            <p:cNvPr id="7" name="Picture 5" descr="sample2"/>
            <p:cNvPicPr>
              <a:picLocks noChangeAspect="1" noChangeArrowheads="1"/>
            </p:cNvPicPr>
            <p:nvPr/>
          </p:nvPicPr>
          <p:blipFill>
            <a:blip r:embed="rId4" cstate="print"/>
            <a:srcRect/>
            <a:stretch>
              <a:fillRect/>
            </a:stretch>
          </p:blipFill>
          <p:spPr bwMode="auto">
            <a:xfrm>
              <a:off x="624" y="768"/>
              <a:ext cx="1152" cy="1681"/>
            </a:xfrm>
            <a:prstGeom prst="rect">
              <a:avLst/>
            </a:prstGeom>
            <a:noFill/>
            <a:ln w="9525">
              <a:noFill/>
              <a:miter lim="800000"/>
              <a:headEnd/>
              <a:tailEnd/>
            </a:ln>
          </p:spPr>
        </p:pic>
        <p:pic>
          <p:nvPicPr>
            <p:cNvPr id="8" name="Picture 6" descr="sample3"/>
            <p:cNvPicPr>
              <a:picLocks noChangeAspect="1" noChangeArrowheads="1"/>
            </p:cNvPicPr>
            <p:nvPr/>
          </p:nvPicPr>
          <p:blipFill>
            <a:blip r:embed="rId5" cstate="print"/>
            <a:srcRect/>
            <a:stretch>
              <a:fillRect/>
            </a:stretch>
          </p:blipFill>
          <p:spPr bwMode="auto">
            <a:xfrm>
              <a:off x="2112" y="768"/>
              <a:ext cx="691" cy="1628"/>
            </a:xfrm>
            <a:prstGeom prst="rect">
              <a:avLst/>
            </a:prstGeom>
            <a:noFill/>
            <a:ln w="9525">
              <a:noFill/>
              <a:miter lim="800000"/>
              <a:headEnd/>
              <a:tailEnd/>
            </a:ln>
          </p:spPr>
        </p:pic>
        <p:pic>
          <p:nvPicPr>
            <p:cNvPr id="9" name="Picture 7" descr="sample4"/>
            <p:cNvPicPr>
              <a:picLocks noChangeAspect="1" noChangeArrowheads="1"/>
            </p:cNvPicPr>
            <p:nvPr/>
          </p:nvPicPr>
          <p:blipFill>
            <a:blip r:embed="rId6" cstate="print"/>
            <a:srcRect/>
            <a:stretch>
              <a:fillRect/>
            </a:stretch>
          </p:blipFill>
          <p:spPr bwMode="auto">
            <a:xfrm>
              <a:off x="2976" y="816"/>
              <a:ext cx="1031" cy="1578"/>
            </a:xfrm>
            <a:prstGeom prst="rect">
              <a:avLst/>
            </a:prstGeom>
            <a:noFill/>
            <a:ln w="9525">
              <a:noFill/>
              <a:miter lim="800000"/>
              <a:headEnd/>
              <a:tailEnd/>
            </a:ln>
          </p:spPr>
        </p:pic>
      </p:grpSp>
      <p:grpSp>
        <p:nvGrpSpPr>
          <p:cNvPr id="6" name="Group 8"/>
          <p:cNvGrpSpPr>
            <a:grpSpLocks/>
          </p:cNvGrpSpPr>
          <p:nvPr/>
        </p:nvGrpSpPr>
        <p:grpSpPr bwMode="auto">
          <a:xfrm>
            <a:off x="1828800" y="3325812"/>
            <a:ext cx="3905250" cy="1323975"/>
            <a:chOff x="1056" y="2382"/>
            <a:chExt cx="2460" cy="834"/>
          </a:xfrm>
        </p:grpSpPr>
        <p:sp>
          <p:nvSpPr>
            <p:cNvPr id="11" name="Oval 9"/>
            <p:cNvSpPr>
              <a:spLocks noChangeArrowheads="1"/>
            </p:cNvSpPr>
            <p:nvPr/>
          </p:nvSpPr>
          <p:spPr bwMode="auto">
            <a:xfrm>
              <a:off x="1056" y="2544"/>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sp>
          <p:nvSpPr>
            <p:cNvPr id="12" name="Oval 10"/>
            <p:cNvSpPr>
              <a:spLocks noChangeArrowheads="1"/>
            </p:cNvSpPr>
            <p:nvPr/>
          </p:nvSpPr>
          <p:spPr bwMode="auto">
            <a:xfrm>
              <a:off x="2274" y="2382"/>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sp>
          <p:nvSpPr>
            <p:cNvPr id="13" name="Oval 11"/>
            <p:cNvSpPr>
              <a:spLocks noChangeArrowheads="1"/>
            </p:cNvSpPr>
            <p:nvPr/>
          </p:nvSpPr>
          <p:spPr bwMode="auto">
            <a:xfrm>
              <a:off x="3180" y="2406"/>
              <a:ext cx="336" cy="672"/>
            </a:xfrm>
            <a:prstGeom prst="ellipse">
              <a:avLst/>
            </a:prstGeom>
            <a:noFill/>
            <a:ln w="38100" algn="ctr">
              <a:solidFill>
                <a:srgbClr val="FF0000"/>
              </a:solidFill>
              <a:round/>
              <a:headEnd/>
              <a:tailEnd/>
            </a:ln>
            <a:effectLst/>
          </p:spPr>
          <p:txBody>
            <a:bodyPr wrap="none" anchor="ctr"/>
            <a:lstStyle/>
            <a:p>
              <a:pPr algn="ctr">
                <a:spcBef>
                  <a:spcPct val="0"/>
                </a:spcBef>
                <a:defRPr/>
              </a:pPr>
              <a:endParaRPr lang="en-US" sz="2000" i="0">
                <a:effectLst>
                  <a:outerShdw blurRad="38100" dist="38100" dir="2700000" algn="tl">
                    <a:srgbClr val="000000"/>
                  </a:outerShdw>
                </a:effectLst>
                <a:latin typeface="+mj-lt"/>
              </a:endParaRPr>
            </a:p>
          </p:txBody>
        </p:sp>
      </p:grpSp>
      <p:sp>
        <p:nvSpPr>
          <p:cNvPr id="16" name="Text Box 20"/>
          <p:cNvSpPr txBox="1">
            <a:spLocks noChangeArrowheads="1"/>
          </p:cNvSpPr>
          <p:nvPr/>
        </p:nvSpPr>
        <p:spPr bwMode="auto">
          <a:xfrm>
            <a:off x="5638800" y="6160294"/>
            <a:ext cx="2743200" cy="304800"/>
          </a:xfrm>
          <a:prstGeom prst="rect">
            <a:avLst/>
          </a:prstGeom>
          <a:noFill/>
          <a:ln w="25400" algn="ctr">
            <a:noFill/>
            <a:miter lim="800000"/>
            <a:headEnd/>
            <a:tailEnd/>
          </a:ln>
          <a:effectLst/>
        </p:spPr>
        <p:txBody>
          <a:bodyPr>
            <a:spAutoFit/>
          </a:bodyPr>
          <a:lstStyle/>
          <a:p>
            <a:pPr>
              <a:defRPr/>
            </a:pPr>
            <a:r>
              <a:rPr lang="en-US" sz="1400" i="0" dirty="0">
                <a:latin typeface="+mj-lt"/>
                <a:cs typeface="Calibri" panose="020F0502020204030204" pitchFamily="34" charset="0"/>
              </a:rPr>
              <a:t>Return data colored by height</a:t>
            </a:r>
          </a:p>
        </p:txBody>
      </p:sp>
    </p:spTree>
    <p:extLst>
      <p:ext uri="{BB962C8B-B14F-4D97-AF65-F5344CB8AC3E}">
        <p14:creationId xmlns:p14="http://schemas.microsoft.com/office/powerpoint/2010/main" val="2789710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2D050"/>
                </a:solidFill>
                <a:cs typeface="Calibri" panose="020F0502020204030204" pitchFamily="34" charset="0"/>
              </a:rPr>
              <a:t>Vegetation Derivatives</a:t>
            </a:r>
          </a:p>
        </p:txBody>
      </p:sp>
      <p:pic>
        <p:nvPicPr>
          <p:cNvPr id="5" name="Picture 3" descr="sample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219200"/>
            <a:ext cx="8839200" cy="5106987"/>
          </a:xfrm>
          <a:prstGeom prst="rect">
            <a:avLst/>
          </a:prstGeom>
          <a:noFill/>
          <a:ln w="9525">
            <a:noFill/>
            <a:miter lim="800000"/>
            <a:headEnd/>
            <a:tailEnd/>
          </a:ln>
        </p:spPr>
      </p:pic>
      <p:grpSp>
        <p:nvGrpSpPr>
          <p:cNvPr id="16" name="Group 17"/>
          <p:cNvGrpSpPr>
            <a:grpSpLocks/>
          </p:cNvGrpSpPr>
          <p:nvPr/>
        </p:nvGrpSpPr>
        <p:grpSpPr bwMode="auto">
          <a:xfrm>
            <a:off x="1066800" y="4725987"/>
            <a:ext cx="6324600" cy="533400"/>
            <a:chOff x="576" y="3264"/>
            <a:chExt cx="3984" cy="336"/>
          </a:xfrm>
        </p:grpSpPr>
        <p:sp>
          <p:nvSpPr>
            <p:cNvPr id="20" name="Line 18"/>
            <p:cNvSpPr>
              <a:spLocks noChangeShapeType="1"/>
            </p:cNvSpPr>
            <p:nvPr/>
          </p:nvSpPr>
          <p:spPr bwMode="auto">
            <a:xfrm>
              <a:off x="3360" y="3600"/>
              <a:ext cx="1200" cy="0"/>
            </a:xfrm>
            <a:prstGeom prst="line">
              <a:avLst/>
            </a:prstGeom>
            <a:noFill/>
            <a:ln w="50800">
              <a:solidFill>
                <a:srgbClr val="FF0000"/>
              </a:solidFill>
              <a:round/>
              <a:headEnd/>
              <a:tailEnd/>
            </a:ln>
          </p:spPr>
          <p:txBody>
            <a:bodyPr wrap="none" anchor="ctr"/>
            <a:lstStyle/>
            <a:p>
              <a:endParaRPr lang="en-US">
                <a:latin typeface="+mj-lt"/>
              </a:endParaRPr>
            </a:p>
          </p:txBody>
        </p:sp>
        <p:sp>
          <p:nvSpPr>
            <p:cNvPr id="21" name="Line 19"/>
            <p:cNvSpPr>
              <a:spLocks noChangeShapeType="1"/>
            </p:cNvSpPr>
            <p:nvPr/>
          </p:nvSpPr>
          <p:spPr bwMode="auto">
            <a:xfrm>
              <a:off x="576" y="3264"/>
              <a:ext cx="1344" cy="192"/>
            </a:xfrm>
            <a:prstGeom prst="line">
              <a:avLst/>
            </a:prstGeom>
            <a:noFill/>
            <a:ln w="50800">
              <a:solidFill>
                <a:srgbClr val="FF0000"/>
              </a:solidFill>
              <a:round/>
              <a:headEnd/>
              <a:tailEnd/>
            </a:ln>
          </p:spPr>
          <p:txBody>
            <a:bodyPr wrap="none" anchor="ctr"/>
            <a:lstStyle/>
            <a:p>
              <a:endParaRPr lang="en-US">
                <a:latin typeface="+mj-lt"/>
              </a:endParaRPr>
            </a:p>
          </p:txBody>
        </p:sp>
      </p:grpSp>
      <p:sp>
        <p:nvSpPr>
          <p:cNvPr id="10" name="Text Box 20"/>
          <p:cNvSpPr txBox="1">
            <a:spLocks noChangeArrowheads="1"/>
          </p:cNvSpPr>
          <p:nvPr/>
        </p:nvSpPr>
        <p:spPr bwMode="auto">
          <a:xfrm>
            <a:off x="5638800" y="6160294"/>
            <a:ext cx="2743200" cy="304800"/>
          </a:xfrm>
          <a:prstGeom prst="rect">
            <a:avLst/>
          </a:prstGeom>
          <a:noFill/>
          <a:ln w="25400" algn="ctr">
            <a:noFill/>
            <a:miter lim="800000"/>
            <a:headEnd/>
            <a:tailEnd/>
          </a:ln>
          <a:effectLst/>
        </p:spPr>
        <p:txBody>
          <a:bodyPr>
            <a:spAutoFit/>
          </a:bodyPr>
          <a:lstStyle/>
          <a:p>
            <a:pPr>
              <a:defRPr/>
            </a:pPr>
            <a:r>
              <a:rPr lang="en-US" sz="1400" i="0" dirty="0">
                <a:latin typeface="+mj-lt"/>
                <a:cs typeface="Calibri" panose="020F0502020204030204" pitchFamily="34" charset="0"/>
              </a:rPr>
              <a:t>Return data colored by height</a:t>
            </a:r>
          </a:p>
        </p:txBody>
      </p:sp>
    </p:spTree>
    <p:extLst>
      <p:ext uri="{BB962C8B-B14F-4D97-AF65-F5344CB8AC3E}">
        <p14:creationId xmlns:p14="http://schemas.microsoft.com/office/powerpoint/2010/main" val="2193138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2D050"/>
                </a:solidFill>
                <a:cs typeface="Calibri" panose="020F0502020204030204" pitchFamily="34" charset="0"/>
              </a:rPr>
              <a:t>Vegetation Derivatives</a:t>
            </a:r>
          </a:p>
        </p:txBody>
      </p:sp>
      <p:pic>
        <p:nvPicPr>
          <p:cNvPr id="5" name="Picture 3" descr="sample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219200"/>
            <a:ext cx="8839200" cy="5106987"/>
          </a:xfrm>
          <a:prstGeom prst="rect">
            <a:avLst/>
          </a:prstGeom>
          <a:noFill/>
          <a:ln w="9525">
            <a:noFill/>
            <a:miter lim="800000"/>
            <a:headEnd/>
            <a:tailEnd/>
          </a:ln>
        </p:spPr>
      </p:pic>
      <p:grpSp>
        <p:nvGrpSpPr>
          <p:cNvPr id="10" name="Group 14"/>
          <p:cNvGrpSpPr>
            <a:grpSpLocks/>
          </p:cNvGrpSpPr>
          <p:nvPr/>
        </p:nvGrpSpPr>
        <p:grpSpPr bwMode="auto">
          <a:xfrm>
            <a:off x="1066800" y="2820987"/>
            <a:ext cx="6384925" cy="1277938"/>
            <a:chOff x="576" y="2064"/>
            <a:chExt cx="4022" cy="805"/>
          </a:xfrm>
        </p:grpSpPr>
        <p:pic>
          <p:nvPicPr>
            <p:cNvPr id="17" name="Picture 15" descr="sample6"/>
            <p:cNvPicPr>
              <a:picLocks noChangeAspect="1" noChangeArrowheads="1"/>
            </p:cNvPicPr>
            <p:nvPr/>
          </p:nvPicPr>
          <p:blipFill>
            <a:blip r:embed="rId4" cstate="print"/>
            <a:srcRect/>
            <a:stretch>
              <a:fillRect/>
            </a:stretch>
          </p:blipFill>
          <p:spPr bwMode="auto">
            <a:xfrm>
              <a:off x="3360" y="2064"/>
              <a:ext cx="1238" cy="765"/>
            </a:xfrm>
            <a:prstGeom prst="rect">
              <a:avLst/>
            </a:prstGeom>
            <a:noFill/>
            <a:ln w="9525">
              <a:noFill/>
              <a:miter lim="800000"/>
              <a:headEnd/>
              <a:tailEnd/>
            </a:ln>
          </p:spPr>
        </p:pic>
        <p:pic>
          <p:nvPicPr>
            <p:cNvPr id="18" name="Picture 16" descr="sample7"/>
            <p:cNvPicPr>
              <a:picLocks noChangeAspect="1" noChangeArrowheads="1"/>
            </p:cNvPicPr>
            <p:nvPr/>
          </p:nvPicPr>
          <p:blipFill>
            <a:blip r:embed="rId5" cstate="print"/>
            <a:srcRect/>
            <a:stretch>
              <a:fillRect/>
            </a:stretch>
          </p:blipFill>
          <p:spPr bwMode="auto">
            <a:xfrm>
              <a:off x="576" y="2064"/>
              <a:ext cx="1307" cy="805"/>
            </a:xfrm>
            <a:prstGeom prst="rect">
              <a:avLst/>
            </a:prstGeom>
            <a:noFill/>
            <a:ln w="9525">
              <a:noFill/>
              <a:miter lim="800000"/>
              <a:headEnd/>
              <a:tailEnd/>
            </a:ln>
          </p:spPr>
        </p:pic>
      </p:grpSp>
      <p:grpSp>
        <p:nvGrpSpPr>
          <p:cNvPr id="16" name="Group 17"/>
          <p:cNvGrpSpPr>
            <a:grpSpLocks/>
          </p:cNvGrpSpPr>
          <p:nvPr/>
        </p:nvGrpSpPr>
        <p:grpSpPr bwMode="auto">
          <a:xfrm>
            <a:off x="1066800" y="4725987"/>
            <a:ext cx="6324600" cy="533400"/>
            <a:chOff x="576" y="3264"/>
            <a:chExt cx="3984" cy="336"/>
          </a:xfrm>
        </p:grpSpPr>
        <p:sp>
          <p:nvSpPr>
            <p:cNvPr id="20" name="Line 18"/>
            <p:cNvSpPr>
              <a:spLocks noChangeShapeType="1"/>
            </p:cNvSpPr>
            <p:nvPr/>
          </p:nvSpPr>
          <p:spPr bwMode="auto">
            <a:xfrm>
              <a:off x="3360" y="3600"/>
              <a:ext cx="1200" cy="0"/>
            </a:xfrm>
            <a:prstGeom prst="line">
              <a:avLst/>
            </a:prstGeom>
            <a:noFill/>
            <a:ln w="50800">
              <a:solidFill>
                <a:srgbClr val="FF0000"/>
              </a:solidFill>
              <a:round/>
              <a:headEnd/>
              <a:tailEnd/>
            </a:ln>
          </p:spPr>
          <p:txBody>
            <a:bodyPr wrap="none" anchor="ctr"/>
            <a:lstStyle/>
            <a:p>
              <a:endParaRPr lang="en-US">
                <a:latin typeface="+mj-lt"/>
              </a:endParaRPr>
            </a:p>
          </p:txBody>
        </p:sp>
        <p:sp>
          <p:nvSpPr>
            <p:cNvPr id="21" name="Line 19"/>
            <p:cNvSpPr>
              <a:spLocks noChangeShapeType="1"/>
            </p:cNvSpPr>
            <p:nvPr/>
          </p:nvSpPr>
          <p:spPr bwMode="auto">
            <a:xfrm>
              <a:off x="576" y="3264"/>
              <a:ext cx="1344" cy="192"/>
            </a:xfrm>
            <a:prstGeom prst="line">
              <a:avLst/>
            </a:prstGeom>
            <a:noFill/>
            <a:ln w="50800">
              <a:solidFill>
                <a:srgbClr val="FF0000"/>
              </a:solidFill>
              <a:round/>
              <a:headEnd/>
              <a:tailEnd/>
            </a:ln>
          </p:spPr>
          <p:txBody>
            <a:bodyPr wrap="none" anchor="ctr"/>
            <a:lstStyle/>
            <a:p>
              <a:endParaRPr lang="en-US">
                <a:latin typeface="+mj-lt"/>
              </a:endParaRPr>
            </a:p>
          </p:txBody>
        </p:sp>
      </p:grpSp>
      <p:sp>
        <p:nvSpPr>
          <p:cNvPr id="13" name="Text Box 20"/>
          <p:cNvSpPr txBox="1">
            <a:spLocks noChangeArrowheads="1"/>
          </p:cNvSpPr>
          <p:nvPr/>
        </p:nvSpPr>
        <p:spPr bwMode="auto">
          <a:xfrm>
            <a:off x="5638800" y="6160294"/>
            <a:ext cx="2743200" cy="304800"/>
          </a:xfrm>
          <a:prstGeom prst="rect">
            <a:avLst/>
          </a:prstGeom>
          <a:noFill/>
          <a:ln w="25400" algn="ctr">
            <a:noFill/>
            <a:miter lim="800000"/>
            <a:headEnd/>
            <a:tailEnd/>
          </a:ln>
          <a:effectLst/>
        </p:spPr>
        <p:txBody>
          <a:bodyPr>
            <a:spAutoFit/>
          </a:bodyPr>
          <a:lstStyle/>
          <a:p>
            <a:pPr>
              <a:defRPr/>
            </a:pPr>
            <a:r>
              <a:rPr lang="en-US" sz="1400" i="0" dirty="0">
                <a:latin typeface="+mj-lt"/>
                <a:cs typeface="Calibri" panose="020F0502020204030204" pitchFamily="34" charset="0"/>
              </a:rPr>
              <a:t>Return data colored by height</a:t>
            </a:r>
          </a:p>
        </p:txBody>
      </p:sp>
    </p:spTree>
    <p:extLst>
      <p:ext uri="{BB962C8B-B14F-4D97-AF65-F5344CB8AC3E}">
        <p14:creationId xmlns:p14="http://schemas.microsoft.com/office/powerpoint/2010/main" val="3239885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85" name="Picture 1257"/>
          <p:cNvPicPr>
            <a:picLocks noChangeAspect="1" noChangeArrowheads="1"/>
          </p:cNvPicPr>
          <p:nvPr/>
        </p:nvPicPr>
        <p:blipFill>
          <a:blip r:embed="rId3" cstate="print"/>
          <a:srcRect l="35070" t="23529" r="21462" b="8567"/>
          <a:stretch>
            <a:fillRect/>
          </a:stretch>
        </p:blipFill>
        <p:spPr bwMode="auto">
          <a:xfrm>
            <a:off x="628650" y="995623"/>
            <a:ext cx="5324475" cy="5057775"/>
          </a:xfrm>
          <a:prstGeom prst="rect">
            <a:avLst/>
          </a:prstGeom>
          <a:noFill/>
          <a:ln w="9525">
            <a:solidFill>
              <a:schemeClr val="bg2"/>
            </a:solidFill>
            <a:miter lim="800000"/>
            <a:headEnd/>
            <a:tailEnd/>
          </a:ln>
        </p:spPr>
      </p:pic>
      <p:sp>
        <p:nvSpPr>
          <p:cNvPr id="2" name="Title 1"/>
          <p:cNvSpPr>
            <a:spLocks noGrp="1"/>
          </p:cNvSpPr>
          <p:nvPr>
            <p:ph type="title"/>
          </p:nvPr>
        </p:nvSpPr>
        <p:spPr>
          <a:xfrm>
            <a:off x="457200" y="152400"/>
            <a:ext cx="8229600" cy="990600"/>
          </a:xfrm>
        </p:spPr>
        <p:txBody>
          <a:bodyPr/>
          <a:lstStyle/>
          <a:p>
            <a:r>
              <a:rPr lang="en-US" dirty="0">
                <a:cs typeface="Calibri" panose="020F0502020204030204" pitchFamily="34" charset="0"/>
              </a:rPr>
              <a:t>First Order Derivatives</a:t>
            </a:r>
          </a:p>
        </p:txBody>
      </p:sp>
      <p:sp>
        <p:nvSpPr>
          <p:cNvPr id="8" name="Rectangle 7"/>
          <p:cNvSpPr/>
          <p:nvPr/>
        </p:nvSpPr>
        <p:spPr bwMode="auto">
          <a:xfrm>
            <a:off x="6332238" y="1252798"/>
            <a:ext cx="2611737" cy="1666875"/>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effectLst/>
              <a:latin typeface="+mj-lt"/>
            </a:endParaRPr>
          </a:p>
        </p:txBody>
      </p:sp>
      <p:sp>
        <p:nvSpPr>
          <p:cNvPr id="15" name="Rectangle 3"/>
          <p:cNvSpPr txBox="1">
            <a:spLocks noChangeArrowheads="1"/>
          </p:cNvSpPr>
          <p:nvPr/>
        </p:nvSpPr>
        <p:spPr bwMode="auto">
          <a:xfrm>
            <a:off x="7075766" y="914400"/>
            <a:ext cx="905848" cy="30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1400" b="0" i="0" u="none" strike="noStrike" kern="0" cap="none" spc="0" normalizeH="0" baseline="0" noProof="0" dirty="0">
                <a:ln>
                  <a:noFill/>
                </a:ln>
                <a:effectLst/>
                <a:uLnTx/>
                <a:uFillTx/>
                <a:latin typeface="+mj-lt"/>
                <a:cs typeface="Calibri" panose="020F0502020204030204" pitchFamily="34" charset="0"/>
              </a:rPr>
              <a:t>Legend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nvGrpSpPr>
          <p:cNvPr id="3" name="Group 1276"/>
          <p:cNvGrpSpPr/>
          <p:nvPr/>
        </p:nvGrpSpPr>
        <p:grpSpPr>
          <a:xfrm>
            <a:off x="6400801" y="1371600"/>
            <a:ext cx="2743199" cy="660473"/>
            <a:chOff x="6400801" y="1415977"/>
            <a:chExt cx="2743199" cy="660473"/>
          </a:xfrm>
        </p:grpSpPr>
        <p:sp>
          <p:nvSpPr>
            <p:cNvPr id="18" name="Rectangle 3"/>
            <p:cNvSpPr txBox="1">
              <a:spLocks noChangeArrowheads="1"/>
            </p:cNvSpPr>
            <p:nvPr/>
          </p:nvSpPr>
          <p:spPr bwMode="auto">
            <a:xfrm>
              <a:off x="6879663" y="1415977"/>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Mature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22540" name="Rectangle 12"/>
            <p:cNvSpPr>
              <a:spLocks noChangeArrowheads="1"/>
            </p:cNvSpPr>
            <p:nvPr/>
          </p:nvSpPr>
          <p:spPr bwMode="auto">
            <a:xfrm>
              <a:off x="6437312" y="1423988"/>
              <a:ext cx="373063" cy="176212"/>
            </a:xfrm>
            <a:prstGeom prst="rect">
              <a:avLst/>
            </a:prstGeom>
            <a:noFill/>
            <a:ln w="1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4" name="Rectangle 3"/>
            <p:cNvSpPr txBox="1">
              <a:spLocks noChangeArrowheads="1"/>
            </p:cNvSpPr>
            <p:nvPr/>
          </p:nvSpPr>
          <p:spPr bwMode="auto">
            <a:xfrm>
              <a:off x="6400801" y="1616002"/>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85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65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4" name="Group 1277"/>
          <p:cNvGrpSpPr/>
          <p:nvPr/>
        </p:nvGrpSpPr>
        <p:grpSpPr>
          <a:xfrm>
            <a:off x="6400801" y="2085975"/>
            <a:ext cx="2743199" cy="717623"/>
            <a:chOff x="6400801" y="2187502"/>
            <a:chExt cx="2743199" cy="717623"/>
          </a:xfrm>
        </p:grpSpPr>
        <p:sp>
          <p:nvSpPr>
            <p:cNvPr id="22542" name="Rectangle 14"/>
            <p:cNvSpPr>
              <a:spLocks noChangeArrowheads="1"/>
            </p:cNvSpPr>
            <p:nvPr/>
          </p:nvSpPr>
          <p:spPr bwMode="auto">
            <a:xfrm>
              <a:off x="6446837" y="2214563"/>
              <a:ext cx="392113" cy="196850"/>
            </a:xfrm>
            <a:prstGeom prst="rect">
              <a:avLst/>
            </a:prstGeom>
            <a:noFill/>
            <a:ln w="15">
              <a:solidFill>
                <a:srgbClr val="55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5" name="Rectangle 3"/>
            <p:cNvSpPr txBox="1">
              <a:spLocks noChangeArrowheads="1"/>
            </p:cNvSpPr>
            <p:nvPr/>
          </p:nvSpPr>
          <p:spPr bwMode="auto">
            <a:xfrm>
              <a:off x="6965388" y="2187502"/>
              <a:ext cx="1997637" cy="241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1050" b="1" kern="0" noProof="0" dirty="0">
                  <a:latin typeface="+mj-lt"/>
                  <a:cs typeface="Calibri" panose="020F0502020204030204" pitchFamily="34" charset="0"/>
                </a:rPr>
                <a:t>Young Loblolly Stand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
          <p:nvSpPr>
            <p:cNvPr id="1276" name="Rectangle 3"/>
            <p:cNvSpPr txBox="1">
              <a:spLocks noChangeArrowheads="1"/>
            </p:cNvSpPr>
            <p:nvPr/>
          </p:nvSpPr>
          <p:spPr bwMode="auto">
            <a:xfrm>
              <a:off x="6400801" y="2444677"/>
              <a:ext cx="2743199" cy="460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1" i="0" u="none" strike="noStrike" kern="0" cap="none" spc="0" normalizeH="0" baseline="0" dirty="0">
                  <a:ln>
                    <a:noFill/>
                  </a:ln>
                  <a:effectLst/>
                  <a:uLnTx/>
                  <a:uFillTx/>
                  <a:latin typeface="+mj-lt"/>
                  <a:cs typeface="Calibri" panose="020F0502020204030204" pitchFamily="34" charset="0"/>
                </a:rPr>
                <a:t>19 years old</a:t>
              </a:r>
            </a:p>
            <a:p>
              <a:pPr marL="182880" marR="0" lvl="0" indent="-9144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1050" b="1" kern="0" dirty="0">
                  <a:latin typeface="+mj-lt"/>
                  <a:cs typeface="Calibri" panose="020F0502020204030204" pitchFamily="34" charset="0"/>
                </a:rPr>
                <a:t>Area = </a:t>
              </a:r>
              <a:r>
                <a:rPr kumimoji="0" lang="en-US" sz="1050" b="1" i="0" u="none" strike="noStrike" kern="0" cap="none" spc="0" normalizeH="0" dirty="0">
                  <a:ln>
                    <a:noFill/>
                  </a:ln>
                  <a:effectLst/>
                  <a:uLnTx/>
                  <a:uFillTx/>
                  <a:latin typeface="+mj-lt"/>
                  <a:cs typeface="Calibri" panose="020F0502020204030204" pitchFamily="34" charset="0"/>
                </a:rPr>
                <a:t>62 acres</a:t>
              </a:r>
              <a:endParaRPr kumimoji="0" lang="en-US" sz="1050" b="1" i="0" u="none" strike="noStrike" kern="0" cap="none" spc="0" normalizeH="0" baseline="0" noProof="0" dirty="0">
                <a:ln>
                  <a:noFill/>
                </a:ln>
                <a:effectLst/>
                <a:uLnTx/>
                <a:uFillTx/>
                <a:latin typeface="+mj-lt"/>
                <a:cs typeface="Calibri" panose="020F0502020204030204" pitchFamily="34" charset="0"/>
              </a:endParaRPr>
            </a:p>
            <a:p>
              <a:pPr marL="18288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grpSp>
      <p:sp>
        <p:nvSpPr>
          <p:cNvPr id="1294" name="Rectangle 3"/>
          <p:cNvSpPr txBox="1">
            <a:spLocks noChangeArrowheads="1"/>
          </p:cNvSpPr>
          <p:nvPr/>
        </p:nvSpPr>
        <p:spPr bwMode="auto">
          <a:xfrm>
            <a:off x="914400" y="6057900"/>
            <a:ext cx="5029200" cy="4451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l">
              <a:spcBef>
                <a:spcPct val="20000"/>
              </a:spcBef>
            </a:pPr>
            <a:r>
              <a:rPr lang="en-US" sz="1000" kern="0" dirty="0">
                <a:latin typeface="+mj-lt"/>
                <a:cs typeface="Calibri" panose="020F0502020204030204" pitchFamily="34" charset="0"/>
              </a:rPr>
              <a:t>Background image represents a subset (1150 acres) of </a:t>
            </a:r>
            <a:r>
              <a:rPr kumimoji="0" lang="en-US" sz="1000" b="0" i="0" u="none" strike="noStrike" kern="0" cap="none" spc="0" normalizeH="0" baseline="0" noProof="0" dirty="0">
                <a:ln>
                  <a:noFill/>
                </a:ln>
                <a:effectLst/>
                <a:uLnTx/>
                <a:uFillTx/>
                <a:latin typeface="+mj-lt"/>
                <a:cs typeface="Calibri" panose="020F0502020204030204" pitchFamily="34" charset="0"/>
              </a:rPr>
              <a:t>the</a:t>
            </a:r>
            <a:r>
              <a:rPr kumimoji="0" lang="en-US" sz="1000" b="0" i="0" u="none" strike="noStrike" kern="0" cap="none" spc="0" normalizeH="0" noProof="0" dirty="0">
                <a:ln>
                  <a:noFill/>
                </a:ln>
                <a:effectLst/>
                <a:uLnTx/>
                <a:uFillTx/>
                <a:latin typeface="+mj-lt"/>
                <a:cs typeface="Calibri" panose="020F0502020204030204" pitchFamily="34" charset="0"/>
              </a:rPr>
              <a:t> Sabine  National Forest, TX.   (NAIP 08, 1 meter resolution)</a:t>
            </a:r>
            <a:endParaRPr kumimoji="0" lang="en-US" sz="10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effectLst/>
              <a:uLnTx/>
              <a:uFillTx/>
              <a:latin typeface="+mj-lt"/>
              <a:cs typeface="Calibri" panose="020F0502020204030204" pitchFamily="34" charset="0"/>
            </a:endParaRPr>
          </a:p>
        </p:txBody>
      </p:sp>
    </p:spTree>
    <p:extLst>
      <p:ext uri="{BB962C8B-B14F-4D97-AF65-F5344CB8AC3E}">
        <p14:creationId xmlns:p14="http://schemas.microsoft.com/office/powerpoint/2010/main" val="3941572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4a567d60-58a0-46cf-a438-ff0beecc78c8"/>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4a567d60-58a0-46cf-a438-ff0beecc78c8"/>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a567d60-58a0-46cf-a438-ff0beecc78c8"/>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webb02\LOCALS~1\Temp\articulate\presenter\imgtemp\HUPXB0Va_files\slide0001_image001.pn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12995</TotalTime>
  <Words>8318</Words>
  <Application>Microsoft Office PowerPoint</Application>
  <PresentationFormat>On-screen Show (4:3)</PresentationFormat>
  <Paragraphs>1278</Paragraphs>
  <Slides>118</Slides>
  <Notes>101</Notes>
  <HiddenSlides>3</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23" baseType="lpstr">
      <vt:lpstr>Arial</vt:lpstr>
      <vt:lpstr>Calibri</vt:lpstr>
      <vt:lpstr>Wingdings</vt:lpstr>
      <vt:lpstr>Clarity</vt:lpstr>
      <vt:lpstr>Drawing</vt:lpstr>
      <vt:lpstr>Overview of Remote Sensing in the USFS</vt:lpstr>
      <vt:lpstr>Housekeeping</vt:lpstr>
      <vt:lpstr>Personal intro</vt:lpstr>
      <vt:lpstr>Objectives</vt:lpstr>
      <vt:lpstr>Outline</vt:lpstr>
      <vt:lpstr>Outline</vt:lpstr>
      <vt:lpstr>Remote sensing basics</vt:lpstr>
      <vt:lpstr>Remote sensing basics</vt:lpstr>
      <vt:lpstr>Remote sensing basics</vt:lpstr>
      <vt:lpstr>Questions for Remotely Sensed Data</vt:lpstr>
      <vt:lpstr>Optical Remote Sensing Basics</vt:lpstr>
      <vt:lpstr>Optical Remote Sensing Basics</vt:lpstr>
      <vt:lpstr>Optical Remote Sensing Basics</vt:lpstr>
      <vt:lpstr>Optical Remote Sensing Basics</vt:lpstr>
      <vt:lpstr>Optical Remote Sensing Basics</vt:lpstr>
      <vt:lpstr>Optical Remote Sensing Basics</vt:lpstr>
      <vt:lpstr>Review of Spectral Signatures</vt:lpstr>
      <vt:lpstr>Review of Spectral Signatures</vt:lpstr>
      <vt:lpstr>Review of Spectral Signatures</vt:lpstr>
      <vt:lpstr>Review of Spectral Signatures</vt:lpstr>
      <vt:lpstr>Review of Spectral Signatures</vt:lpstr>
      <vt:lpstr>Optical Remote Sensing Basics</vt:lpstr>
      <vt:lpstr>What is a raster?</vt:lpstr>
      <vt:lpstr>PowerPoint Presentation</vt:lpstr>
      <vt:lpstr>Remote Sensing Basics</vt:lpstr>
      <vt:lpstr>Remote Sensing Basics</vt:lpstr>
      <vt:lpstr>Satellite Data Attributes</vt:lpstr>
      <vt:lpstr>PowerPoint Presentation</vt:lpstr>
      <vt:lpstr>Sensor characteristics</vt:lpstr>
      <vt:lpstr>Sensor Characteristics</vt:lpstr>
      <vt:lpstr>Sensor Characteristics</vt:lpstr>
      <vt:lpstr>Sensor Characteristics</vt:lpstr>
      <vt:lpstr>Sensor Characteristics</vt:lpstr>
      <vt:lpstr>Sensor Characteristics</vt:lpstr>
      <vt:lpstr>Sensor Characteristics</vt:lpstr>
      <vt:lpstr>Sensor Characteristics</vt:lpstr>
      <vt:lpstr>Appropriate uses of satellite data</vt:lpstr>
      <vt:lpstr>Vegetation Mapping</vt:lpstr>
      <vt:lpstr>Vegetation Mapping</vt:lpstr>
      <vt:lpstr>Vegetation Mapping</vt:lpstr>
      <vt:lpstr>Image Classification </vt:lpstr>
      <vt:lpstr>Post GIS Processing</vt:lpstr>
      <vt:lpstr>Accuracy Assessment</vt:lpstr>
      <vt:lpstr>Final Products</vt:lpstr>
      <vt:lpstr>Vegetation Mapping</vt:lpstr>
      <vt:lpstr>Change detection</vt:lpstr>
      <vt:lpstr>Change detection</vt:lpstr>
      <vt:lpstr>Temporal characteristics</vt:lpstr>
      <vt:lpstr>Spatial &amp; spectral characteristics</vt:lpstr>
      <vt:lpstr>Common remote sensing indices</vt:lpstr>
      <vt:lpstr>Fire Mapping</vt:lpstr>
      <vt:lpstr>Burned Area Emergency Response (BAER)</vt:lpstr>
      <vt:lpstr>Southern Pine Beetle detection</vt:lpstr>
      <vt:lpstr>Missoula, MT – Pattee Canyon Douglas Fir Tussock Moth</vt:lpstr>
      <vt:lpstr>PowerPoint Presentation</vt:lpstr>
      <vt:lpstr>PowerPoint Presentation</vt:lpstr>
      <vt:lpstr>PowerPoint Presentation</vt:lpstr>
      <vt:lpstr>PowerPoint Presentation</vt:lpstr>
      <vt:lpstr>Ground validation Missoula, MT – Tussock Moth defoliation</vt:lpstr>
      <vt:lpstr>Saltwater Intrusion– DelMarVa Peninsula</vt:lpstr>
      <vt:lpstr>Saltwater Intrusion – DelMarVa Peninsula</vt:lpstr>
      <vt:lpstr>ForWarn</vt:lpstr>
      <vt:lpstr>Landscape Change Monitoring System (LCMS)</vt:lpstr>
      <vt:lpstr>Common remote sensing indices</vt:lpstr>
      <vt:lpstr>Break</vt:lpstr>
      <vt:lpstr>Characteristics of Aerial Imagery</vt:lpstr>
      <vt:lpstr>Characteristics of Aerial Photography  </vt:lpstr>
      <vt:lpstr>Characteristics of Aerial Photography  </vt:lpstr>
      <vt:lpstr>Characteristics of Aerial Photography  </vt:lpstr>
      <vt:lpstr>Characteristics of Aerial Photography  </vt:lpstr>
      <vt:lpstr>Characteristics of Aerial Photography  </vt:lpstr>
      <vt:lpstr>Characteristics of Aerial Photography  </vt:lpstr>
      <vt:lpstr>Characteristics of Aerial Photography  </vt:lpstr>
      <vt:lpstr>Characteristics of Aerial Photography  </vt:lpstr>
      <vt:lpstr>Characteristics of Aerial Photography  </vt:lpstr>
      <vt:lpstr>Using Processed Aerial Imagery</vt:lpstr>
      <vt:lpstr>Using Processed Aerial Imagery</vt:lpstr>
      <vt:lpstr>Using Processed Aerial Imagery</vt:lpstr>
      <vt:lpstr>Using Processed Aerial Imagery</vt:lpstr>
      <vt:lpstr>Aerial Photography Types</vt:lpstr>
      <vt:lpstr>Champion Mine</vt:lpstr>
      <vt:lpstr>Champion Mine</vt:lpstr>
      <vt:lpstr>Bluebird Mine</vt:lpstr>
      <vt:lpstr>Bluebird Mine</vt:lpstr>
      <vt:lpstr>Historic Preservation</vt:lpstr>
      <vt:lpstr>PhotoScan (now MetaShape) Outputs</vt:lpstr>
      <vt:lpstr>Lidar in the Forest Service</vt:lpstr>
      <vt:lpstr>Lidar in the Forest Service</vt:lpstr>
      <vt:lpstr>Forest Service Lidar Applications</vt:lpstr>
      <vt:lpstr>What information can lidar provide?</vt:lpstr>
      <vt:lpstr>What information can lidar provide?</vt:lpstr>
      <vt:lpstr>What information can lidar provide?</vt:lpstr>
      <vt:lpstr>Vendor Deliverables</vt:lpstr>
      <vt:lpstr>Vegetation Derivatives</vt:lpstr>
      <vt:lpstr>Vegetation Derivatives</vt:lpstr>
      <vt:lpstr>Vegetation Derivatives</vt:lpstr>
      <vt:lpstr>Vegetation Derivatives</vt:lpstr>
      <vt:lpstr>Vegetation Derivatives</vt:lpstr>
      <vt:lpstr>First Order Derivatives</vt:lpstr>
      <vt:lpstr>First Order Derivatives</vt:lpstr>
      <vt:lpstr>First Order Derivatives</vt:lpstr>
      <vt:lpstr>Potential landing zones</vt:lpstr>
      <vt:lpstr>Tree crown identification and delineation</vt:lpstr>
      <vt:lpstr>High Pulse Density (≥ 8 Pulses/m2)</vt:lpstr>
      <vt:lpstr>FUSION Software </vt:lpstr>
      <vt:lpstr>Radar</vt:lpstr>
      <vt:lpstr>Remote Sensing Project Considerations</vt:lpstr>
      <vt:lpstr>Remote Sensing Software in FS</vt:lpstr>
      <vt:lpstr>Regional Remote Sensing Coordinators</vt:lpstr>
      <vt:lpstr>Geospatial Training and Awareness</vt:lpstr>
      <vt:lpstr>Upcoming training opportunities</vt:lpstr>
      <vt:lpstr>GTAC Remote Sensing SME Contacts</vt:lpstr>
      <vt:lpstr>PowerPoint Presentation</vt:lpstr>
      <vt:lpstr>Geospatial Help Desk</vt:lpstr>
      <vt:lpstr>GIS Help Desk</vt:lpstr>
      <vt:lpstr>Remote Sensing Help Desk</vt:lpstr>
      <vt:lpstr>Remote Sensing Help Desk</vt:lpstr>
      <vt:lpstr>Questions/Comments? Lila.Leatherman@usda.gov</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197</cp:revision>
  <dcterms:created xsi:type="dcterms:W3CDTF">2015-04-03T20:09:37Z</dcterms:created>
  <dcterms:modified xsi:type="dcterms:W3CDTF">2021-01-28T16:46:38Z</dcterms:modified>
</cp:coreProperties>
</file>