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notesSlides/notesSlide1.xml" ContentType="application/vnd.openxmlformats-officedocument.presentationml.notesSlide+xml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20.jpg" ContentType="image/jpg"/>
  <Override PartName="/ppt/media/image23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9"/>
  </p:notesMasterIdLst>
  <p:sldIdLst>
    <p:sldId id="256" r:id="rId2"/>
    <p:sldId id="295" r:id="rId3"/>
    <p:sldId id="292" r:id="rId4"/>
    <p:sldId id="293" r:id="rId5"/>
    <p:sldId id="298" r:id="rId6"/>
    <p:sldId id="299" r:id="rId7"/>
    <p:sldId id="262" r:id="rId8"/>
    <p:sldId id="266" r:id="rId9"/>
    <p:sldId id="267" r:id="rId10"/>
    <p:sldId id="265" r:id="rId11"/>
    <p:sldId id="271" r:id="rId12"/>
    <p:sldId id="272" r:id="rId13"/>
    <p:sldId id="301" r:id="rId14"/>
    <p:sldId id="300" r:id="rId15"/>
    <p:sldId id="274" r:id="rId16"/>
    <p:sldId id="290" r:id="rId17"/>
    <p:sldId id="30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9F25"/>
    <a:srgbClr val="009900"/>
    <a:srgbClr val="0167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89" autoAdjust="0"/>
  </p:normalViewPr>
  <p:slideViewPr>
    <p:cSldViewPr>
      <p:cViewPr varScale="1">
        <p:scale>
          <a:sx n="66" d="100"/>
          <a:sy n="66" d="100"/>
        </p:scale>
        <p:origin x="150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C3D09-C2B8-435B-B74B-8080F16A9809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4BC40-D27F-4543-B231-813B17742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59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4BC40-D27F-4543-B231-813B17742A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51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20882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848600" cy="1927225"/>
          </a:xfrm>
        </p:spPr>
        <p:txBody>
          <a:bodyPr anchor="b">
            <a:noAutofit/>
          </a:bodyPr>
          <a:lstStyle>
            <a:lvl1pPr algn="r">
              <a:defRPr sz="54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62400"/>
            <a:ext cx="78486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808412"/>
            <a:ext cx="78486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3838575" cy="55514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>
            <a:lvl1pPr>
              <a:buClr>
                <a:schemeClr val="tx2">
                  <a:lumMod val="75000"/>
                </a:schemeClr>
              </a:buClr>
              <a:defRPr sz="3200"/>
            </a:lvl1pPr>
            <a:lvl2pPr>
              <a:buClr>
                <a:schemeClr val="accent4">
                  <a:lumMod val="75000"/>
                </a:schemeClr>
              </a:buClr>
              <a:defRPr sz="2800"/>
            </a:lvl2pPr>
            <a:lvl3pPr>
              <a:buClr>
                <a:schemeClr val="bg2">
                  <a:lumMod val="50000"/>
                </a:schemeClr>
              </a:buClr>
              <a:defRPr sz="2400"/>
            </a:lvl3pPr>
            <a:lvl4pPr>
              <a:buClr>
                <a:schemeClr val="accent6">
                  <a:lumMod val="75000"/>
                </a:schemeClr>
              </a:buCl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9438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9438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Shape 69"/>
          <p:cNvGrpSpPr/>
          <p:nvPr/>
        </p:nvGrpSpPr>
        <p:grpSpPr>
          <a:xfrm>
            <a:off x="-13" y="-12186"/>
            <a:ext cx="8005727" cy="1612561"/>
            <a:chOff x="-13" y="-12187"/>
            <a:chExt cx="8005727" cy="1161900"/>
          </a:xfrm>
        </p:grpSpPr>
        <p:sp>
          <p:nvSpPr>
            <p:cNvPr id="70" name="Shape 70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  <p:sp>
          <p:nvSpPr>
            <p:cNvPr id="71" name="Shape 71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</p:grp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1" y="134801"/>
            <a:ext cx="7315499" cy="1351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229600" cy="4840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425676" y="6162767"/>
            <a:ext cx="548699" cy="695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00875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53200"/>
            <a:ext cx="9144000" cy="32788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96225" y="6681151"/>
            <a:ext cx="18659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="1" i="1" dirty="0" smtClean="0">
                <a:solidFill>
                  <a:schemeClr val="bg1"/>
                </a:solidFill>
              </a:rPr>
              <a:t>Forest Service</a:t>
            </a:r>
            <a:endParaRPr lang="en-US" sz="800" b="1" i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84950"/>
            <a:ext cx="265249" cy="2944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4" r:id="rId3"/>
    <p:sldLayoutId id="2147483966" r:id="rId4"/>
    <p:sldLayoutId id="2147483967" r:id="rId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bmschwert@fs.fed.us" TargetMode="External"/><Relationship Id="rId2" Type="http://schemas.openxmlformats.org/officeDocument/2006/relationships/hyperlink" Target="mailto:krtenneson@fs.fed.u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remotesensing.usgs.gov/gallery/gallery.php?cat=3#13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28800"/>
            <a:ext cx="8534400" cy="1927225"/>
          </a:xfrm>
        </p:spPr>
        <p:txBody>
          <a:bodyPr/>
          <a:lstStyle/>
          <a:p>
            <a:r>
              <a:rPr lang="en-US" dirty="0" smtClean="0"/>
              <a:t>Remote Sensing for Forest Cover Change Detection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Karis Tenneson &amp; </a:t>
            </a:r>
            <a:r>
              <a:rPr lang="en-US" sz="1800" dirty="0" smtClean="0"/>
              <a:t>Brenna Schwert</a:t>
            </a:r>
          </a:p>
          <a:p>
            <a:r>
              <a:rPr lang="en-US" sz="1800" dirty="0" smtClean="0"/>
              <a:t>Remote </a:t>
            </a:r>
            <a:r>
              <a:rPr lang="en-US" sz="1800" dirty="0" smtClean="0"/>
              <a:t>Sensing Specialists at USFS</a:t>
            </a:r>
          </a:p>
          <a:p>
            <a:r>
              <a:rPr lang="en-US" sz="1800" dirty="0" smtClean="0"/>
              <a:t>Geospatial Technology and Applications Center (GTAC)</a:t>
            </a:r>
          </a:p>
        </p:txBody>
      </p:sp>
    </p:spTree>
    <p:extLst>
      <p:ext uri="{BB962C8B-B14F-4D97-AF65-F5344CB8AC3E}">
        <p14:creationId xmlns:p14="http://schemas.microsoft.com/office/powerpoint/2010/main" val="190948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8657" y="243371"/>
            <a:ext cx="788860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600" spc="-90" dirty="0" smtClean="0"/>
              <a:t>Benefits of m</a:t>
            </a:r>
            <a:r>
              <a:rPr sz="3600" spc="-90" dirty="0" smtClean="0"/>
              <a:t>onitoring </a:t>
            </a:r>
            <a:r>
              <a:rPr lang="en-US" sz="3600" spc="-80" dirty="0"/>
              <a:t>c</a:t>
            </a:r>
            <a:r>
              <a:rPr sz="3600" spc="-80" dirty="0" smtClean="0"/>
              <a:t>hange </a:t>
            </a:r>
            <a:r>
              <a:rPr sz="3600" spc="-75" dirty="0"/>
              <a:t>with </a:t>
            </a:r>
            <a:r>
              <a:rPr lang="en-US" sz="3600" spc="-80" dirty="0" smtClean="0"/>
              <a:t>r</a:t>
            </a:r>
            <a:r>
              <a:rPr sz="3600" spc="-80" dirty="0" smtClean="0"/>
              <a:t>emote</a:t>
            </a:r>
            <a:r>
              <a:rPr sz="3600" spc="-660" dirty="0" smtClean="0"/>
              <a:t> </a:t>
            </a:r>
            <a:r>
              <a:rPr lang="en-US" sz="3600" spc="-85" dirty="0" smtClean="0"/>
              <a:t>s</a:t>
            </a:r>
            <a:r>
              <a:rPr sz="3600" spc="-85" dirty="0" smtClean="0"/>
              <a:t>ensing</a:t>
            </a:r>
            <a:endParaRPr sz="3600" dirty="0"/>
          </a:p>
        </p:txBody>
      </p:sp>
      <p:sp>
        <p:nvSpPr>
          <p:cNvPr id="4" name="object 4"/>
          <p:cNvSpPr txBox="1"/>
          <p:nvPr/>
        </p:nvSpPr>
        <p:spPr>
          <a:xfrm>
            <a:off x="535940" y="1486153"/>
            <a:ext cx="7597140" cy="2297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buClr>
                <a:srgbClr val="A43925"/>
              </a:buClr>
              <a:buSzPct val="85416"/>
              <a:buChar char="•"/>
              <a:tabLst>
                <a:tab pos="195580" algn="l"/>
              </a:tabLst>
            </a:pP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Satellite and aerial sensors</a:t>
            </a:r>
            <a:r>
              <a:rPr sz="2400" spc="7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provide:</a:t>
            </a:r>
            <a:endParaRPr sz="2400" dirty="0">
              <a:latin typeface="Arial"/>
              <a:cs typeface="Arial"/>
            </a:endParaRPr>
          </a:p>
          <a:p>
            <a:pPr marL="469900" lvl="1" indent="-182880">
              <a:lnSpc>
                <a:spcPct val="100000"/>
              </a:lnSpc>
              <a:spcBef>
                <a:spcPts val="575"/>
              </a:spcBef>
              <a:buClr>
                <a:srgbClr val="394350"/>
              </a:buClr>
              <a:buSzPct val="83333"/>
              <a:buChar char="•"/>
              <a:tabLst>
                <a:tab pos="470534" algn="l"/>
              </a:tabLst>
            </a:pP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Consistent, repeatable</a:t>
            </a:r>
            <a:r>
              <a:rPr sz="2400" spc="6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measurements</a:t>
            </a:r>
            <a:endParaRPr sz="2400" dirty="0">
              <a:latin typeface="Arial"/>
              <a:cs typeface="Arial"/>
            </a:endParaRPr>
          </a:p>
          <a:p>
            <a:pPr marL="469900" lvl="1" indent="-182880">
              <a:lnSpc>
                <a:spcPct val="100000"/>
              </a:lnSpc>
              <a:spcBef>
                <a:spcPts val="570"/>
              </a:spcBef>
              <a:buClr>
                <a:srgbClr val="394350"/>
              </a:buClr>
              <a:buSzPct val="85416"/>
              <a:buChar char="•"/>
              <a:tabLst>
                <a:tab pos="470534" algn="l"/>
              </a:tabLst>
            </a:pP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An ever-growing archive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of</a:t>
            </a:r>
            <a:r>
              <a:rPr sz="2400" spc="5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imagery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469900" marR="5080">
              <a:lnSpc>
                <a:spcPct val="100000"/>
              </a:lnSpc>
              <a:spcBef>
                <a:spcPts val="5"/>
              </a:spcBef>
            </a:pPr>
            <a:r>
              <a:rPr sz="2000" i="1" dirty="0">
                <a:solidFill>
                  <a:srgbClr val="292934"/>
                </a:solidFill>
                <a:latin typeface="Arial"/>
                <a:cs typeface="Arial"/>
              </a:rPr>
              <a:t>Several sensors/image programs available with different</a:t>
            </a:r>
            <a:r>
              <a:rPr sz="2000" i="1" spc="-155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292934"/>
                </a:solidFill>
                <a:latin typeface="Arial"/>
                <a:cs typeface="Arial"/>
              </a:rPr>
              <a:t>spatial  scales, spectral resolutions and return</a:t>
            </a:r>
            <a:r>
              <a:rPr sz="2000" i="1" spc="-15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292934"/>
                </a:solidFill>
                <a:latin typeface="Arial"/>
                <a:cs typeface="Arial"/>
              </a:rPr>
              <a:t>intervals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 descr="landsat sensor"/>
          <p:cNvSpPr/>
          <p:nvPr/>
        </p:nvSpPr>
        <p:spPr>
          <a:xfrm>
            <a:off x="1028700" y="4720465"/>
            <a:ext cx="1714500" cy="1600200"/>
          </a:xfrm>
          <a:prstGeom prst="rect">
            <a:avLst/>
          </a:prstGeom>
          <a:blipFill>
            <a:blip r:embed="rId2" cstate="print"/>
            <a:srcRect/>
            <a:stretch>
              <a:fillRect b="-3906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 descr="modis sensor"/>
          <p:cNvSpPr/>
          <p:nvPr/>
        </p:nvSpPr>
        <p:spPr>
          <a:xfrm>
            <a:off x="3319432" y="4720465"/>
            <a:ext cx="2313432" cy="1600200"/>
          </a:xfrm>
          <a:prstGeom prst="rect">
            <a:avLst/>
          </a:prstGeom>
          <a:blipFill>
            <a:blip r:embed="rId3" cstate="print"/>
            <a:srcRect/>
            <a:stretch>
              <a:fillRect t="-36322" b="1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 descr="spot sensor"/>
          <p:cNvSpPr>
            <a:spLocks noChangeAspect="1"/>
          </p:cNvSpPr>
          <p:nvPr/>
        </p:nvSpPr>
        <p:spPr>
          <a:xfrm>
            <a:off x="6116068" y="4720465"/>
            <a:ext cx="2113532" cy="1600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848667" y="4349497"/>
            <a:ext cx="6483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292934"/>
                </a:solidFill>
                <a:latin typeface="Arial"/>
                <a:cs typeface="Arial"/>
              </a:rPr>
              <a:t>SPOT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88481" y="4349498"/>
            <a:ext cx="77533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MODIS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67485" y="4336302"/>
            <a:ext cx="836930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292934"/>
                </a:solidFill>
                <a:latin typeface="Arial"/>
                <a:cs typeface="Arial"/>
              </a:rPr>
              <a:t>L</a:t>
            </a:r>
            <a:r>
              <a:rPr sz="1800" spc="-15" dirty="0">
                <a:solidFill>
                  <a:srgbClr val="292934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292934"/>
                </a:solidFill>
                <a:latin typeface="Arial"/>
                <a:cs typeface="Arial"/>
              </a:rPr>
              <a:t>n</a:t>
            </a:r>
            <a:r>
              <a:rPr sz="1800" spc="-15" dirty="0">
                <a:solidFill>
                  <a:srgbClr val="292934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292934"/>
                </a:solidFill>
                <a:latin typeface="Arial"/>
                <a:cs typeface="Arial"/>
              </a:rPr>
              <a:t>sat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4901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97989" y="481329"/>
            <a:ext cx="4758690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90" dirty="0"/>
              <a:t>Analysis</a:t>
            </a:r>
            <a:r>
              <a:rPr spc="-305" dirty="0"/>
              <a:t> </a:t>
            </a:r>
            <a:r>
              <a:rPr spc="-95" dirty="0"/>
              <a:t>Prerequisites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482471"/>
            <a:ext cx="7842250" cy="48910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buClr>
                <a:srgbClr val="A43925"/>
              </a:buClr>
              <a:buSzPct val="84375"/>
              <a:buChar char="•"/>
              <a:tabLst>
                <a:tab pos="195580" algn="l"/>
              </a:tabLst>
            </a:pPr>
            <a:r>
              <a:rPr sz="3200" spc="-5" dirty="0">
                <a:solidFill>
                  <a:srgbClr val="292934"/>
                </a:solidFill>
                <a:latin typeface="Arial"/>
                <a:cs typeface="Arial"/>
              </a:rPr>
              <a:t>Clearly define</a:t>
            </a:r>
            <a:r>
              <a:rPr sz="3200" spc="-7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92934"/>
                </a:solidFill>
                <a:latin typeface="Arial"/>
                <a:cs typeface="Arial"/>
              </a:rPr>
              <a:t>objectives</a:t>
            </a:r>
            <a:endParaRPr sz="3200" dirty="0">
              <a:latin typeface="Arial"/>
              <a:cs typeface="Arial"/>
            </a:endParaRPr>
          </a:p>
          <a:p>
            <a:pPr marL="469900" lvl="1" indent="-182880">
              <a:lnSpc>
                <a:spcPct val="100000"/>
              </a:lnSpc>
              <a:spcBef>
                <a:spcPts val="685"/>
              </a:spcBef>
              <a:buClr>
                <a:srgbClr val="394350"/>
              </a:buClr>
              <a:buSzPct val="83928"/>
              <a:buChar char="•"/>
              <a:tabLst>
                <a:tab pos="470534" algn="l"/>
              </a:tabLst>
            </a:pPr>
            <a:r>
              <a:rPr sz="2800" dirty="0">
                <a:solidFill>
                  <a:srgbClr val="292934"/>
                </a:solidFill>
                <a:latin typeface="Arial"/>
                <a:cs typeface="Arial"/>
              </a:rPr>
              <a:t>Identify </a:t>
            </a:r>
            <a:r>
              <a:rPr sz="2800" spc="-5" dirty="0">
                <a:solidFill>
                  <a:srgbClr val="292934"/>
                </a:solidFill>
                <a:latin typeface="Arial"/>
                <a:cs typeface="Arial"/>
              </a:rPr>
              <a:t>the</a:t>
            </a:r>
            <a:r>
              <a:rPr sz="2800" spc="-6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292934"/>
                </a:solidFill>
                <a:latin typeface="Arial"/>
                <a:cs typeface="Arial"/>
              </a:rPr>
              <a:t>problem:</a:t>
            </a:r>
            <a:endParaRPr sz="2800" dirty="0">
              <a:latin typeface="Arial"/>
              <a:cs typeface="Arial"/>
            </a:endParaRPr>
          </a:p>
          <a:p>
            <a:pPr marL="744220" lvl="2" indent="-182880">
              <a:lnSpc>
                <a:spcPct val="100000"/>
              </a:lnSpc>
              <a:spcBef>
                <a:spcPts val="585"/>
              </a:spcBef>
              <a:buClr>
                <a:srgbClr val="ACA73A"/>
              </a:buClr>
              <a:buSzPct val="89583"/>
              <a:buChar char="•"/>
              <a:tabLst>
                <a:tab pos="744855" algn="l"/>
              </a:tabLst>
            </a:pP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Change phenomena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interest </a:t>
            </a:r>
            <a:r>
              <a:rPr sz="2400" i="1" dirty="0" smtClean="0">
                <a:solidFill>
                  <a:srgbClr val="FF0000"/>
                </a:solidFill>
                <a:latin typeface="Arial"/>
                <a:cs typeface="Arial"/>
              </a:rPr>
              <a:t>(e.g., fire</a:t>
            </a:r>
            <a:r>
              <a:rPr sz="2400" i="1" spc="2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i="1" dirty="0" smtClean="0">
                <a:solidFill>
                  <a:srgbClr val="FF0000"/>
                </a:solidFill>
                <a:latin typeface="Arial"/>
                <a:cs typeface="Arial"/>
              </a:rPr>
              <a:t>effects,</a:t>
            </a:r>
            <a:endParaRPr sz="24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744220">
              <a:lnSpc>
                <a:spcPct val="100000"/>
              </a:lnSpc>
            </a:pPr>
            <a:r>
              <a:rPr sz="2400" i="1" spc="-5" dirty="0" smtClean="0">
                <a:solidFill>
                  <a:srgbClr val="FF0000"/>
                </a:solidFill>
                <a:latin typeface="Arial"/>
                <a:cs typeface="Arial"/>
              </a:rPr>
              <a:t>forest </a:t>
            </a:r>
            <a:r>
              <a:rPr sz="2400" i="1" spc="-25" dirty="0" smtClean="0">
                <a:solidFill>
                  <a:srgbClr val="FF0000"/>
                </a:solidFill>
                <a:latin typeface="Arial"/>
                <a:cs typeface="Arial"/>
              </a:rPr>
              <a:t>mortality, </a:t>
            </a:r>
            <a:r>
              <a:rPr sz="2400" i="1" dirty="0" smtClean="0">
                <a:solidFill>
                  <a:srgbClr val="FF0000"/>
                </a:solidFill>
                <a:latin typeface="Arial"/>
                <a:cs typeface="Arial"/>
              </a:rPr>
              <a:t>stream </a:t>
            </a:r>
            <a:r>
              <a:rPr sz="2400" i="1" spc="-5" dirty="0" smtClean="0">
                <a:solidFill>
                  <a:srgbClr val="FF0000"/>
                </a:solidFill>
                <a:latin typeface="Arial"/>
                <a:cs typeface="Arial"/>
              </a:rPr>
              <a:t>channel changes,</a:t>
            </a:r>
            <a:r>
              <a:rPr sz="2400" i="1" spc="9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i="1" dirty="0" smtClean="0">
                <a:solidFill>
                  <a:srgbClr val="FF0000"/>
                </a:solidFill>
                <a:latin typeface="Arial"/>
                <a:cs typeface="Arial"/>
              </a:rPr>
              <a:t>etc.)</a:t>
            </a:r>
            <a:endParaRPr sz="24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744220" lvl="2" indent="-182880">
              <a:lnSpc>
                <a:spcPct val="100000"/>
              </a:lnSpc>
              <a:spcBef>
                <a:spcPts val="575"/>
              </a:spcBef>
              <a:buClr>
                <a:srgbClr val="ACA73A"/>
              </a:buClr>
              <a:buSzPct val="89583"/>
              <a:buChar char="•"/>
              <a:tabLst>
                <a:tab pos="744855" algn="l"/>
              </a:tabLst>
            </a:pPr>
            <a:r>
              <a:rPr sz="2400" spc="-5" dirty="0" smtClean="0">
                <a:solidFill>
                  <a:srgbClr val="292934"/>
                </a:solidFill>
                <a:latin typeface="Arial"/>
                <a:cs typeface="Arial"/>
              </a:rPr>
              <a:t>Define </a:t>
            </a:r>
            <a:r>
              <a:rPr sz="2400" dirty="0" smtClean="0">
                <a:solidFill>
                  <a:srgbClr val="292934"/>
                </a:solidFill>
                <a:latin typeface="Arial"/>
                <a:cs typeface="Arial"/>
              </a:rPr>
              <a:t>study</a:t>
            </a:r>
            <a:r>
              <a:rPr sz="2400" spc="-50" dirty="0" smtClean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spc="-5" dirty="0" smtClean="0">
                <a:solidFill>
                  <a:srgbClr val="292934"/>
                </a:solidFill>
                <a:latin typeface="Arial"/>
                <a:cs typeface="Arial"/>
              </a:rPr>
              <a:t>area</a:t>
            </a:r>
            <a:endParaRPr sz="2400" dirty="0" smtClean="0">
              <a:latin typeface="Arial"/>
              <a:cs typeface="Arial"/>
            </a:endParaRPr>
          </a:p>
          <a:p>
            <a:pPr marL="744220" lvl="2" indent="-182880">
              <a:lnSpc>
                <a:spcPct val="100000"/>
              </a:lnSpc>
              <a:spcBef>
                <a:spcPts val="570"/>
              </a:spcBef>
              <a:buClr>
                <a:srgbClr val="ACA73A"/>
              </a:buClr>
              <a:buSzPct val="89583"/>
              <a:buChar char="•"/>
              <a:tabLst>
                <a:tab pos="744855" algn="l"/>
              </a:tabLst>
            </a:pPr>
            <a:r>
              <a:rPr sz="2400" spc="-5" dirty="0" smtClean="0">
                <a:solidFill>
                  <a:srgbClr val="292934"/>
                </a:solidFill>
                <a:latin typeface="Arial"/>
                <a:cs typeface="Arial"/>
              </a:rPr>
              <a:t>Determine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frequency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for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change analysis</a:t>
            </a:r>
            <a:r>
              <a:rPr sz="2400" spc="9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FF0000"/>
                </a:solidFill>
                <a:latin typeface="Arial"/>
                <a:cs typeface="Arial"/>
              </a:rPr>
              <a:t>(e.g.,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744220">
              <a:lnSpc>
                <a:spcPct val="100000"/>
              </a:lnSpc>
            </a:pPr>
            <a:r>
              <a:rPr sz="2400" i="1" spc="-5" dirty="0">
                <a:solidFill>
                  <a:srgbClr val="FF0000"/>
                </a:solidFill>
                <a:latin typeface="Arial"/>
                <a:cs typeface="Arial"/>
              </a:rPr>
              <a:t>seasonal, annual, biennial,</a:t>
            </a:r>
            <a:r>
              <a:rPr sz="2400" i="1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FF0000"/>
                </a:solidFill>
                <a:latin typeface="Arial"/>
                <a:cs typeface="Arial"/>
              </a:rPr>
              <a:t>etc.)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744220" lvl="2" indent="-182880">
              <a:lnSpc>
                <a:spcPct val="100000"/>
              </a:lnSpc>
              <a:spcBef>
                <a:spcPts val="575"/>
              </a:spcBef>
              <a:buClr>
                <a:srgbClr val="ACA73A"/>
              </a:buClr>
              <a:buSzPct val="89583"/>
              <a:buChar char="•"/>
              <a:tabLst>
                <a:tab pos="744855" algn="l"/>
              </a:tabLst>
            </a:pP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Consider</a:t>
            </a:r>
            <a:r>
              <a:rPr sz="2400" spc="-25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limitations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0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400" i="1" spc="-5" dirty="0">
                <a:solidFill>
                  <a:srgbClr val="FF0000"/>
                </a:solidFill>
                <a:latin typeface="Arial"/>
                <a:cs typeface="Arial"/>
              </a:rPr>
              <a:t>These considerations determine appropriate methods and  whether or not change can even be</a:t>
            </a:r>
            <a:r>
              <a:rPr sz="2400" i="1" spc="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FF0000"/>
                </a:solidFill>
                <a:latin typeface="Arial"/>
                <a:cs typeface="Arial"/>
              </a:rPr>
              <a:t>detected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0539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66694" y="481329"/>
            <a:ext cx="2624455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95" dirty="0"/>
              <a:t>Approaches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484503"/>
            <a:ext cx="4193540" cy="2580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buClr>
                <a:srgbClr val="A43925"/>
              </a:buClr>
              <a:buSzPct val="83928"/>
              <a:buChar char="•"/>
              <a:tabLst>
                <a:tab pos="195580" algn="l"/>
              </a:tabLst>
            </a:pPr>
            <a:r>
              <a:rPr sz="2800" spc="-5" dirty="0">
                <a:solidFill>
                  <a:srgbClr val="292934"/>
                </a:solidFill>
                <a:latin typeface="Arial"/>
                <a:cs typeface="Arial"/>
              </a:rPr>
              <a:t>Manual</a:t>
            </a:r>
            <a:endParaRPr sz="2800" dirty="0">
              <a:latin typeface="Arial"/>
              <a:cs typeface="Arial"/>
            </a:endParaRPr>
          </a:p>
          <a:p>
            <a:pPr marL="744220" lvl="1" indent="-182880">
              <a:lnSpc>
                <a:spcPct val="100000"/>
              </a:lnSpc>
              <a:spcBef>
                <a:spcPts val="500"/>
              </a:spcBef>
              <a:buClr>
                <a:srgbClr val="ACA73A"/>
              </a:buClr>
              <a:buSzPct val="90000"/>
              <a:buChar char="•"/>
              <a:tabLst>
                <a:tab pos="744855" algn="l"/>
              </a:tabLst>
            </a:pPr>
            <a:r>
              <a:rPr sz="2000" dirty="0">
                <a:solidFill>
                  <a:srgbClr val="292934"/>
                </a:solidFill>
                <a:latin typeface="Arial"/>
                <a:cs typeface="Arial"/>
              </a:rPr>
              <a:t>Image</a:t>
            </a:r>
            <a:r>
              <a:rPr sz="2000" spc="-11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34"/>
                </a:solidFill>
                <a:latin typeface="Arial"/>
                <a:cs typeface="Arial"/>
              </a:rPr>
              <a:t>interpretation</a:t>
            </a:r>
            <a:endParaRPr sz="2000" dirty="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650"/>
              </a:spcBef>
              <a:buClr>
                <a:srgbClr val="A43925"/>
              </a:buClr>
              <a:buSzPct val="83928"/>
              <a:buChar char="•"/>
              <a:tabLst>
                <a:tab pos="195580" algn="l"/>
              </a:tabLst>
            </a:pPr>
            <a:r>
              <a:rPr sz="2800" spc="-5" dirty="0">
                <a:solidFill>
                  <a:srgbClr val="292934"/>
                </a:solidFill>
                <a:latin typeface="Arial"/>
                <a:cs typeface="Arial"/>
              </a:rPr>
              <a:t>Automated</a:t>
            </a:r>
            <a:endParaRPr sz="2800" dirty="0">
              <a:latin typeface="Arial"/>
              <a:cs typeface="Arial"/>
            </a:endParaRPr>
          </a:p>
          <a:p>
            <a:pPr marL="744220" lvl="1" indent="-182880">
              <a:lnSpc>
                <a:spcPct val="100000"/>
              </a:lnSpc>
              <a:spcBef>
                <a:spcPts val="990"/>
              </a:spcBef>
              <a:buClr>
                <a:srgbClr val="ACA73A"/>
              </a:buClr>
              <a:buSzPct val="90000"/>
              <a:buChar char="•"/>
              <a:tabLst>
                <a:tab pos="744855" algn="l"/>
              </a:tabLst>
            </a:pPr>
            <a:r>
              <a:rPr sz="2000" spc="-15" dirty="0">
                <a:solidFill>
                  <a:srgbClr val="292934"/>
                </a:solidFill>
                <a:latin typeface="Arial"/>
                <a:cs typeface="Arial"/>
              </a:rPr>
              <a:t>Two-date </a:t>
            </a:r>
            <a:r>
              <a:rPr sz="2000" dirty="0">
                <a:solidFill>
                  <a:srgbClr val="292934"/>
                </a:solidFill>
                <a:latin typeface="Arial"/>
                <a:cs typeface="Arial"/>
              </a:rPr>
              <a:t>change</a:t>
            </a:r>
            <a:r>
              <a:rPr sz="2000" spc="-9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34"/>
                </a:solidFill>
                <a:latin typeface="Arial"/>
                <a:cs typeface="Arial"/>
              </a:rPr>
              <a:t>detection</a:t>
            </a:r>
            <a:endParaRPr sz="2000" dirty="0">
              <a:latin typeface="Arial"/>
              <a:cs typeface="Arial"/>
            </a:endParaRPr>
          </a:p>
          <a:p>
            <a:pPr marL="744220" lvl="1" indent="-182880">
              <a:lnSpc>
                <a:spcPct val="100000"/>
              </a:lnSpc>
              <a:spcBef>
                <a:spcPts val="970"/>
              </a:spcBef>
              <a:buClr>
                <a:srgbClr val="ACA73A"/>
              </a:buClr>
              <a:buSzPct val="90000"/>
              <a:buChar char="•"/>
              <a:tabLst>
                <a:tab pos="744855" algn="l"/>
              </a:tabLst>
            </a:pPr>
            <a:r>
              <a:rPr sz="2000" spc="-15" dirty="0" smtClean="0">
                <a:solidFill>
                  <a:srgbClr val="292934"/>
                </a:solidFill>
                <a:latin typeface="Arial"/>
                <a:cs typeface="Arial"/>
              </a:rPr>
              <a:t>Trend</a:t>
            </a:r>
            <a:r>
              <a:rPr sz="2000" spc="-105" dirty="0" smtClean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34"/>
                </a:solidFill>
                <a:latin typeface="Arial"/>
                <a:cs typeface="Arial"/>
              </a:rPr>
              <a:t>analysis</a:t>
            </a:r>
            <a:endParaRPr sz="2000" dirty="0">
              <a:latin typeface="Arial"/>
              <a:cs typeface="Arial"/>
            </a:endParaRPr>
          </a:p>
          <a:p>
            <a:pPr marL="1018540" lvl="2" indent="-182880">
              <a:lnSpc>
                <a:spcPct val="100000"/>
              </a:lnSpc>
              <a:spcBef>
                <a:spcPts val="565"/>
              </a:spcBef>
              <a:buClr>
                <a:srgbClr val="5B352D"/>
              </a:buClr>
              <a:buChar char="•"/>
              <a:tabLst>
                <a:tab pos="1019175" algn="l"/>
              </a:tabLst>
            </a:pPr>
            <a:r>
              <a:rPr sz="2000" dirty="0">
                <a:solidFill>
                  <a:srgbClr val="292934"/>
                </a:solidFill>
                <a:latin typeface="Arial"/>
                <a:cs typeface="Arial"/>
              </a:rPr>
              <a:t>Multi-temporal image</a:t>
            </a:r>
            <a:r>
              <a:rPr sz="2000" spc="-114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34"/>
                </a:solidFill>
                <a:latin typeface="Arial"/>
                <a:cs typeface="Arial"/>
              </a:rPr>
              <a:t>stacks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 descr="prefire image"/>
          <p:cNvSpPr/>
          <p:nvPr/>
        </p:nvSpPr>
        <p:spPr>
          <a:xfrm>
            <a:off x="5987796" y="2092451"/>
            <a:ext cx="1127759" cy="152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83223" y="2087879"/>
            <a:ext cx="1137285" cy="1533525"/>
          </a:xfrm>
          <a:custGeom>
            <a:avLst/>
            <a:gdLst/>
            <a:ahLst/>
            <a:cxnLst/>
            <a:rect l="l" t="t" r="r" b="b"/>
            <a:pathLst>
              <a:path w="1137284" h="1533525">
                <a:moveTo>
                  <a:pt x="0" y="1533143"/>
                </a:moveTo>
                <a:lnTo>
                  <a:pt x="1136903" y="1533143"/>
                </a:lnTo>
                <a:lnTo>
                  <a:pt x="1136903" y="0"/>
                </a:lnTo>
                <a:lnTo>
                  <a:pt x="0" y="0"/>
                </a:lnTo>
                <a:lnTo>
                  <a:pt x="0" y="1533143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83223" y="1848612"/>
            <a:ext cx="565403" cy="297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068059" y="1895983"/>
            <a:ext cx="39878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 descr="postfire image"/>
          <p:cNvSpPr/>
          <p:nvPr/>
        </p:nvSpPr>
        <p:spPr>
          <a:xfrm>
            <a:off x="7353300" y="1472184"/>
            <a:ext cx="1132331" cy="15300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48728" y="1467612"/>
            <a:ext cx="1141730" cy="1539240"/>
          </a:xfrm>
          <a:custGeom>
            <a:avLst/>
            <a:gdLst/>
            <a:ahLst/>
            <a:cxnLst/>
            <a:rect l="l" t="t" r="r" b="b"/>
            <a:pathLst>
              <a:path w="1141729" h="1539239">
                <a:moveTo>
                  <a:pt x="0" y="1539239"/>
                </a:moveTo>
                <a:lnTo>
                  <a:pt x="1141476" y="1539239"/>
                </a:lnTo>
                <a:lnTo>
                  <a:pt x="1141476" y="0"/>
                </a:lnTo>
                <a:lnTo>
                  <a:pt x="0" y="0"/>
                </a:lnTo>
                <a:lnTo>
                  <a:pt x="0" y="1539239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48728" y="1219200"/>
            <a:ext cx="621792" cy="298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433818" y="1266825"/>
            <a:ext cx="45529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ost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 descr="two-date change detection product"/>
          <p:cNvSpPr/>
          <p:nvPr/>
        </p:nvSpPr>
        <p:spPr>
          <a:xfrm>
            <a:off x="7353300" y="3736847"/>
            <a:ext cx="1132331" cy="15300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48728" y="3732276"/>
            <a:ext cx="1141730" cy="1539240"/>
          </a:xfrm>
          <a:custGeom>
            <a:avLst/>
            <a:gdLst/>
            <a:ahLst/>
            <a:cxnLst/>
            <a:rect l="l" t="t" r="r" b="b"/>
            <a:pathLst>
              <a:path w="1141729" h="1539239">
                <a:moveTo>
                  <a:pt x="0" y="1539240"/>
                </a:moveTo>
                <a:lnTo>
                  <a:pt x="1141476" y="1539240"/>
                </a:lnTo>
                <a:lnTo>
                  <a:pt x="1141476" y="0"/>
                </a:lnTo>
                <a:lnTo>
                  <a:pt x="0" y="0"/>
                </a:lnTo>
                <a:lnTo>
                  <a:pt x="0" y="153924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48728" y="3493008"/>
            <a:ext cx="633984" cy="2971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433818" y="3540379"/>
            <a:ext cx="46799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Cha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ge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504938" y="2326894"/>
            <a:ext cx="98425" cy="153035"/>
          </a:xfrm>
          <a:custGeom>
            <a:avLst/>
            <a:gdLst/>
            <a:ahLst/>
            <a:cxnLst/>
            <a:rect l="l" t="t" r="r" b="b"/>
            <a:pathLst>
              <a:path w="98425" h="153035">
                <a:moveTo>
                  <a:pt x="13461" y="93471"/>
                </a:moveTo>
                <a:lnTo>
                  <a:pt x="9651" y="94614"/>
                </a:lnTo>
                <a:lnTo>
                  <a:pt x="8000" y="97789"/>
                </a:lnTo>
                <a:lnTo>
                  <a:pt x="6350" y="100837"/>
                </a:lnTo>
                <a:lnTo>
                  <a:pt x="7619" y="104775"/>
                </a:lnTo>
                <a:lnTo>
                  <a:pt x="10667" y="106298"/>
                </a:lnTo>
                <a:lnTo>
                  <a:pt x="98297" y="152653"/>
                </a:lnTo>
                <a:lnTo>
                  <a:pt x="98090" y="145287"/>
                </a:lnTo>
                <a:lnTo>
                  <a:pt x="86232" y="145287"/>
                </a:lnTo>
                <a:lnTo>
                  <a:pt x="73794" y="125284"/>
                </a:lnTo>
                <a:lnTo>
                  <a:pt x="13461" y="93471"/>
                </a:lnTo>
                <a:close/>
              </a:path>
              <a:path w="98425" h="153035">
                <a:moveTo>
                  <a:pt x="73794" y="125284"/>
                </a:moveTo>
                <a:lnTo>
                  <a:pt x="86232" y="145287"/>
                </a:lnTo>
                <a:lnTo>
                  <a:pt x="91324" y="142112"/>
                </a:lnTo>
                <a:lnTo>
                  <a:pt x="85343" y="142112"/>
                </a:lnTo>
                <a:lnTo>
                  <a:pt x="85029" y="131213"/>
                </a:lnTo>
                <a:lnTo>
                  <a:pt x="73794" y="125284"/>
                </a:lnTo>
                <a:close/>
              </a:path>
              <a:path w="98425" h="153035">
                <a:moveTo>
                  <a:pt x="92455" y="47243"/>
                </a:moveTo>
                <a:lnTo>
                  <a:pt x="85470" y="47497"/>
                </a:lnTo>
                <a:lnTo>
                  <a:pt x="82676" y="50418"/>
                </a:lnTo>
                <a:lnTo>
                  <a:pt x="82803" y="53975"/>
                </a:lnTo>
                <a:lnTo>
                  <a:pt x="84670" y="118729"/>
                </a:lnTo>
                <a:lnTo>
                  <a:pt x="97027" y="138556"/>
                </a:lnTo>
                <a:lnTo>
                  <a:pt x="86232" y="145287"/>
                </a:lnTo>
                <a:lnTo>
                  <a:pt x="98090" y="145287"/>
                </a:lnTo>
                <a:lnTo>
                  <a:pt x="95514" y="53975"/>
                </a:lnTo>
                <a:lnTo>
                  <a:pt x="95376" y="50037"/>
                </a:lnTo>
                <a:lnTo>
                  <a:pt x="92455" y="47243"/>
                </a:lnTo>
                <a:close/>
              </a:path>
              <a:path w="98425" h="153035">
                <a:moveTo>
                  <a:pt x="85029" y="131213"/>
                </a:moveTo>
                <a:lnTo>
                  <a:pt x="85343" y="142112"/>
                </a:lnTo>
                <a:lnTo>
                  <a:pt x="94614" y="136270"/>
                </a:lnTo>
                <a:lnTo>
                  <a:pt x="85029" y="131213"/>
                </a:lnTo>
                <a:close/>
              </a:path>
              <a:path w="98425" h="153035">
                <a:moveTo>
                  <a:pt x="84670" y="118729"/>
                </a:moveTo>
                <a:lnTo>
                  <a:pt x="85029" y="131213"/>
                </a:lnTo>
                <a:lnTo>
                  <a:pt x="94614" y="136270"/>
                </a:lnTo>
                <a:lnTo>
                  <a:pt x="85343" y="142112"/>
                </a:lnTo>
                <a:lnTo>
                  <a:pt x="91324" y="142112"/>
                </a:lnTo>
                <a:lnTo>
                  <a:pt x="97027" y="138556"/>
                </a:lnTo>
                <a:lnTo>
                  <a:pt x="84670" y="118729"/>
                </a:lnTo>
                <a:close/>
              </a:path>
              <a:path w="98425" h="153035">
                <a:moveTo>
                  <a:pt x="10667" y="0"/>
                </a:moveTo>
                <a:lnTo>
                  <a:pt x="0" y="6603"/>
                </a:lnTo>
                <a:lnTo>
                  <a:pt x="73794" y="125284"/>
                </a:lnTo>
                <a:lnTo>
                  <a:pt x="85029" y="131213"/>
                </a:lnTo>
                <a:lnTo>
                  <a:pt x="84670" y="118729"/>
                </a:lnTo>
                <a:lnTo>
                  <a:pt x="10667" y="0"/>
                </a:lnTo>
                <a:close/>
              </a:path>
            </a:pathLst>
          </a:custGeom>
          <a:solidFill>
            <a:srgbClr val="808D9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 descr="landsat time series dat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629" y="4588764"/>
            <a:ext cx="4706520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06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219200"/>
            <a:ext cx="8305800" cy="5334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Module 1</a:t>
            </a:r>
            <a:r>
              <a:rPr lang="en-US" b="1" dirty="0"/>
              <a:t>: </a:t>
            </a:r>
            <a:r>
              <a:rPr lang="en-US" dirty="0"/>
              <a:t>Project Planning and Documentation </a:t>
            </a:r>
          </a:p>
          <a:p>
            <a:r>
              <a:rPr lang="en-US" dirty="0" smtClean="0"/>
              <a:t>Articulate project </a:t>
            </a:r>
            <a:r>
              <a:rPr lang="en-US" dirty="0"/>
              <a:t>goals </a:t>
            </a:r>
            <a:endParaRPr lang="en-US" dirty="0" smtClean="0"/>
          </a:p>
          <a:p>
            <a:r>
              <a:rPr lang="en-US" dirty="0" smtClean="0"/>
              <a:t>Plan </a:t>
            </a:r>
            <a:r>
              <a:rPr lang="en-US" dirty="0"/>
              <a:t>your remote sensing approach </a:t>
            </a:r>
            <a:endParaRPr lang="en-US" dirty="0" smtClean="0"/>
          </a:p>
          <a:p>
            <a:r>
              <a:rPr lang="en-US" dirty="0" smtClean="0"/>
              <a:t>Document methods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Module </a:t>
            </a:r>
            <a:r>
              <a:rPr lang="en-US" b="1" dirty="0"/>
              <a:t>2: </a:t>
            </a:r>
            <a:r>
              <a:rPr lang="en-US" dirty="0" smtClean="0"/>
              <a:t>Land Cover Mapping with SEPAL</a:t>
            </a:r>
          </a:p>
          <a:p>
            <a:r>
              <a:rPr lang="en-US" dirty="0" smtClean="0"/>
              <a:t>Create Landsat mosaic </a:t>
            </a:r>
          </a:p>
          <a:p>
            <a:r>
              <a:rPr lang="en-US" dirty="0" smtClean="0"/>
              <a:t>Reference Data Collection</a:t>
            </a:r>
          </a:p>
          <a:p>
            <a:r>
              <a:rPr lang="en-US" dirty="0" smtClean="0"/>
              <a:t>Random forest Classification</a:t>
            </a:r>
          </a:p>
          <a:p>
            <a:r>
              <a:rPr lang="en-US" dirty="0" smtClean="0"/>
              <a:t>Accuracy Assessment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Module 3: </a:t>
            </a:r>
            <a:r>
              <a:rPr lang="en-US" dirty="0"/>
              <a:t>Mapping and Classifying Areas of </a:t>
            </a:r>
            <a:r>
              <a:rPr lang="en-US" dirty="0" smtClean="0"/>
              <a:t>Change with SEPAL</a:t>
            </a:r>
          </a:p>
          <a:p>
            <a:r>
              <a:rPr lang="en-US" dirty="0" smtClean="0"/>
              <a:t>Create two Landsat mosaics (2010 and 2016)</a:t>
            </a:r>
          </a:p>
          <a:p>
            <a:r>
              <a:rPr lang="en-US" dirty="0" smtClean="0"/>
              <a:t>Reference Data Collection</a:t>
            </a:r>
          </a:p>
          <a:p>
            <a:r>
              <a:rPr lang="en-US" dirty="0" smtClean="0"/>
              <a:t>Classify Change</a:t>
            </a:r>
          </a:p>
          <a:p>
            <a:r>
              <a:rPr lang="en-US" dirty="0" smtClean="0"/>
              <a:t>Accuracy Assessment </a:t>
            </a:r>
          </a:p>
        </p:txBody>
      </p:sp>
    </p:spTree>
    <p:extLst>
      <p:ext uri="{BB962C8B-B14F-4D97-AF65-F5344CB8AC3E}">
        <p14:creationId xmlns:p14="http://schemas.microsoft.com/office/powerpoint/2010/main" val="2739790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Sensing Tools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8229600" cy="4943856"/>
          </a:xfrm>
        </p:spPr>
        <p:txBody>
          <a:bodyPr/>
          <a:lstStyle/>
          <a:p>
            <a:r>
              <a:rPr lang="en-US" dirty="0" smtClean="0"/>
              <a:t>Image processing and data </a:t>
            </a:r>
            <a:r>
              <a:rPr lang="en-US" dirty="0"/>
              <a:t>d</a:t>
            </a:r>
            <a:r>
              <a:rPr lang="en-US" dirty="0" smtClean="0"/>
              <a:t>ownload: </a:t>
            </a:r>
          </a:p>
          <a:p>
            <a:pPr lvl="1"/>
            <a:r>
              <a:rPr lang="en-US" dirty="0" smtClean="0"/>
              <a:t>SEPAL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Image analysis: </a:t>
            </a:r>
          </a:p>
          <a:p>
            <a:pPr lvl="1"/>
            <a:r>
              <a:rPr lang="en-US" dirty="0" smtClean="0"/>
              <a:t>SEPAL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Reference data collection: </a:t>
            </a:r>
          </a:p>
          <a:p>
            <a:pPr lvl="1"/>
            <a:r>
              <a:rPr lang="en-US" dirty="0" smtClean="0"/>
              <a:t>CEO-SEPAL</a:t>
            </a:r>
          </a:p>
        </p:txBody>
      </p:sp>
    </p:spTree>
    <p:extLst>
      <p:ext uri="{BB962C8B-B14F-4D97-AF65-F5344CB8AC3E}">
        <p14:creationId xmlns:p14="http://schemas.microsoft.com/office/powerpoint/2010/main" val="3574536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72434" y="481329"/>
            <a:ext cx="2212340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95" dirty="0"/>
              <a:t>Challenge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482471"/>
            <a:ext cx="8036559" cy="412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marR="5080" indent="-182880">
              <a:lnSpc>
                <a:spcPct val="100000"/>
              </a:lnSpc>
              <a:buClr>
                <a:srgbClr val="A43925"/>
              </a:buClr>
              <a:buSzPct val="84375"/>
              <a:buChar char="•"/>
              <a:tabLst>
                <a:tab pos="195580" algn="l"/>
              </a:tabLst>
            </a:pPr>
            <a:r>
              <a:rPr sz="3200" spc="-5" dirty="0">
                <a:solidFill>
                  <a:srgbClr val="292934"/>
                </a:solidFill>
                <a:latin typeface="Arial"/>
                <a:cs typeface="Arial"/>
              </a:rPr>
              <a:t>Separate </a:t>
            </a:r>
            <a:r>
              <a:rPr sz="3200" b="1" i="1" dirty="0">
                <a:solidFill>
                  <a:srgbClr val="292934"/>
                </a:solidFill>
                <a:latin typeface="Arial"/>
                <a:cs typeface="Arial"/>
              </a:rPr>
              <a:t>real </a:t>
            </a:r>
            <a:r>
              <a:rPr sz="3200" dirty="0">
                <a:solidFill>
                  <a:srgbClr val="292934"/>
                </a:solidFill>
                <a:latin typeface="Arial"/>
                <a:cs typeface="Arial"/>
              </a:rPr>
              <a:t>change from spectral</a:t>
            </a:r>
            <a:r>
              <a:rPr sz="3200" spc="-16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92934"/>
                </a:solidFill>
                <a:latin typeface="Arial"/>
                <a:cs typeface="Arial"/>
              </a:rPr>
              <a:t>change  caused</a:t>
            </a:r>
            <a:r>
              <a:rPr sz="3200" spc="-12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92934"/>
                </a:solidFill>
                <a:latin typeface="Arial"/>
                <a:cs typeface="Arial"/>
              </a:rPr>
              <a:t>by:</a:t>
            </a:r>
            <a:endParaRPr sz="3200" dirty="0">
              <a:latin typeface="Arial"/>
              <a:cs typeface="Arial"/>
            </a:endParaRPr>
          </a:p>
          <a:p>
            <a:pPr marL="469900" lvl="1" indent="-182880">
              <a:lnSpc>
                <a:spcPct val="100000"/>
              </a:lnSpc>
              <a:spcBef>
                <a:spcPts val="685"/>
              </a:spcBef>
              <a:buClr>
                <a:srgbClr val="394350"/>
              </a:buClr>
              <a:buSzPct val="83928"/>
              <a:buChar char="•"/>
              <a:tabLst>
                <a:tab pos="470534" algn="l"/>
              </a:tabLst>
            </a:pPr>
            <a:r>
              <a:rPr sz="2800" spc="-5" dirty="0">
                <a:solidFill>
                  <a:srgbClr val="292934"/>
                </a:solidFill>
                <a:latin typeface="Arial"/>
                <a:cs typeface="Arial"/>
              </a:rPr>
              <a:t>Seasonal </a:t>
            </a:r>
            <a:r>
              <a:rPr sz="2800" dirty="0">
                <a:solidFill>
                  <a:srgbClr val="292934"/>
                </a:solidFill>
                <a:latin typeface="Arial"/>
                <a:cs typeface="Arial"/>
              </a:rPr>
              <a:t>variation and</a:t>
            </a:r>
            <a:r>
              <a:rPr sz="2800" spc="1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292934"/>
                </a:solidFill>
                <a:latin typeface="Arial"/>
                <a:cs typeface="Arial"/>
              </a:rPr>
              <a:t>phenology</a:t>
            </a:r>
            <a:endParaRPr sz="2800" dirty="0">
              <a:latin typeface="Arial"/>
              <a:cs typeface="Arial"/>
            </a:endParaRPr>
          </a:p>
          <a:p>
            <a:pPr marL="469900" lvl="1" indent="-182880">
              <a:lnSpc>
                <a:spcPct val="100000"/>
              </a:lnSpc>
              <a:spcBef>
                <a:spcPts val="670"/>
              </a:spcBef>
              <a:buClr>
                <a:srgbClr val="394350"/>
              </a:buClr>
              <a:buSzPct val="83928"/>
              <a:buChar char="•"/>
              <a:tabLst>
                <a:tab pos="470534" algn="l"/>
              </a:tabLst>
            </a:pPr>
            <a:r>
              <a:rPr sz="2800" spc="-5" dirty="0">
                <a:solidFill>
                  <a:srgbClr val="292934"/>
                </a:solidFill>
                <a:latin typeface="Arial"/>
                <a:cs typeface="Arial"/>
              </a:rPr>
              <a:t>Image</a:t>
            </a:r>
            <a:r>
              <a:rPr sz="2800" spc="-6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92934"/>
                </a:solidFill>
                <a:latin typeface="Arial"/>
                <a:cs typeface="Arial"/>
              </a:rPr>
              <a:t>misregistration</a:t>
            </a:r>
            <a:endParaRPr sz="2800" dirty="0">
              <a:latin typeface="Arial"/>
              <a:cs typeface="Arial"/>
            </a:endParaRPr>
          </a:p>
          <a:p>
            <a:pPr marL="469900" lvl="1" indent="-182880">
              <a:lnSpc>
                <a:spcPct val="100000"/>
              </a:lnSpc>
              <a:spcBef>
                <a:spcPts val="670"/>
              </a:spcBef>
              <a:buClr>
                <a:srgbClr val="394350"/>
              </a:buClr>
              <a:buSzPct val="83928"/>
              <a:buChar char="•"/>
              <a:tabLst>
                <a:tab pos="470534" algn="l"/>
              </a:tabLst>
            </a:pPr>
            <a:r>
              <a:rPr sz="2800" spc="-5" dirty="0">
                <a:solidFill>
                  <a:srgbClr val="292934"/>
                </a:solidFill>
                <a:latin typeface="Arial"/>
                <a:cs typeface="Arial"/>
              </a:rPr>
              <a:t>Clouds and</a:t>
            </a:r>
            <a:r>
              <a:rPr sz="2800" spc="-55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92934"/>
                </a:solidFill>
                <a:latin typeface="Arial"/>
                <a:cs typeface="Arial"/>
              </a:rPr>
              <a:t>shadows</a:t>
            </a:r>
            <a:endParaRPr sz="2800" dirty="0">
              <a:latin typeface="Arial"/>
              <a:cs typeface="Arial"/>
            </a:endParaRPr>
          </a:p>
          <a:p>
            <a:pPr marL="469900" lvl="1" indent="-182880">
              <a:lnSpc>
                <a:spcPct val="100000"/>
              </a:lnSpc>
              <a:spcBef>
                <a:spcPts val="670"/>
              </a:spcBef>
              <a:buClr>
                <a:srgbClr val="394350"/>
              </a:buClr>
              <a:buSzPct val="83928"/>
              <a:buChar char="•"/>
              <a:tabLst>
                <a:tab pos="470534" algn="l"/>
              </a:tabLst>
            </a:pPr>
            <a:r>
              <a:rPr sz="2800" spc="-5" dirty="0">
                <a:solidFill>
                  <a:srgbClr val="292934"/>
                </a:solidFill>
                <a:latin typeface="Arial"/>
                <a:cs typeface="Arial"/>
              </a:rPr>
              <a:t>Radiometric</a:t>
            </a:r>
            <a:r>
              <a:rPr sz="2800" spc="-2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92934"/>
                </a:solidFill>
                <a:latin typeface="Arial"/>
                <a:cs typeface="Arial"/>
              </a:rPr>
              <a:t>inconsistencies</a:t>
            </a:r>
            <a:endParaRPr sz="2800" dirty="0">
              <a:latin typeface="Arial"/>
              <a:cs typeface="Arial"/>
            </a:endParaRPr>
          </a:p>
          <a:p>
            <a:pPr marL="1018540" lvl="2" indent="-182880">
              <a:lnSpc>
                <a:spcPct val="100000"/>
              </a:lnSpc>
              <a:spcBef>
                <a:spcPts val="495"/>
              </a:spcBef>
              <a:buClr>
                <a:srgbClr val="5B352D"/>
              </a:buClr>
              <a:buChar char="•"/>
              <a:tabLst>
                <a:tab pos="1019175" algn="l"/>
              </a:tabLst>
            </a:pPr>
            <a:r>
              <a:rPr sz="2000" dirty="0">
                <a:solidFill>
                  <a:srgbClr val="292934"/>
                </a:solidFill>
                <a:latin typeface="Arial"/>
                <a:cs typeface="Arial"/>
              </a:rPr>
              <a:t>Sensor</a:t>
            </a:r>
            <a:endParaRPr sz="2000" dirty="0">
              <a:latin typeface="Arial"/>
              <a:cs typeface="Arial"/>
            </a:endParaRPr>
          </a:p>
          <a:p>
            <a:pPr marL="1018540" lvl="2" indent="-182880">
              <a:lnSpc>
                <a:spcPct val="100000"/>
              </a:lnSpc>
              <a:spcBef>
                <a:spcPts val="475"/>
              </a:spcBef>
              <a:buClr>
                <a:srgbClr val="5B352D"/>
              </a:buClr>
              <a:buChar char="•"/>
              <a:tabLst>
                <a:tab pos="1019175" algn="l"/>
              </a:tabLst>
            </a:pPr>
            <a:r>
              <a:rPr sz="2000" spc="-15" dirty="0">
                <a:solidFill>
                  <a:srgbClr val="292934"/>
                </a:solidFill>
                <a:latin typeface="Arial"/>
                <a:cs typeface="Arial"/>
              </a:rPr>
              <a:t>Variability </a:t>
            </a:r>
            <a:r>
              <a:rPr sz="2000" dirty="0">
                <a:solidFill>
                  <a:srgbClr val="292934"/>
                </a:solidFill>
                <a:latin typeface="Arial"/>
                <a:cs typeface="Arial"/>
              </a:rPr>
              <a:t>in illumination (sun-angle, sensor</a:t>
            </a:r>
            <a:r>
              <a:rPr sz="2000" spc="-85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34"/>
                </a:solidFill>
                <a:latin typeface="Arial"/>
                <a:cs typeface="Arial"/>
              </a:rPr>
              <a:t>position)</a:t>
            </a:r>
            <a:endParaRPr sz="2000" dirty="0">
              <a:latin typeface="Arial"/>
              <a:cs typeface="Arial"/>
            </a:endParaRPr>
          </a:p>
          <a:p>
            <a:pPr marL="1018540" lvl="2" indent="-182880">
              <a:lnSpc>
                <a:spcPct val="100000"/>
              </a:lnSpc>
              <a:spcBef>
                <a:spcPts val="475"/>
              </a:spcBef>
              <a:buClr>
                <a:srgbClr val="5B352D"/>
              </a:buClr>
              <a:buChar char="•"/>
              <a:tabLst>
                <a:tab pos="1019175" algn="l"/>
              </a:tabLst>
            </a:pPr>
            <a:r>
              <a:rPr sz="2000" dirty="0">
                <a:solidFill>
                  <a:srgbClr val="292934"/>
                </a:solidFill>
                <a:latin typeface="Arial"/>
                <a:cs typeface="Arial"/>
              </a:rPr>
              <a:t>Atmospheric</a:t>
            </a:r>
            <a:r>
              <a:rPr sz="2000" spc="-114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92934"/>
                </a:solidFill>
                <a:latin typeface="Arial"/>
                <a:cs typeface="Arial"/>
              </a:rPr>
              <a:t>effects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5726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63648" y="481329"/>
            <a:ext cx="5628640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90" dirty="0"/>
              <a:t>Overall </a:t>
            </a:r>
            <a:r>
              <a:rPr spc="-85" dirty="0"/>
              <a:t>Goal: </a:t>
            </a:r>
            <a:r>
              <a:rPr spc="-50" dirty="0"/>
              <a:t>In </a:t>
            </a:r>
            <a:r>
              <a:rPr spc="-5" dirty="0"/>
              <a:t>a</a:t>
            </a:r>
            <a:r>
              <a:rPr spc="-645" dirty="0"/>
              <a:t> </a:t>
            </a:r>
            <a:r>
              <a:rPr spc="-90" dirty="0"/>
              <a:t>Nutshell</a:t>
            </a:r>
          </a:p>
        </p:txBody>
      </p:sp>
      <p:sp>
        <p:nvSpPr>
          <p:cNvPr id="4" name="object 4"/>
          <p:cNvSpPr/>
          <p:nvPr/>
        </p:nvSpPr>
        <p:spPr>
          <a:xfrm>
            <a:off x="2697479" y="1531619"/>
            <a:ext cx="4419600" cy="28788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64792" y="4372355"/>
            <a:ext cx="6396228" cy="679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26920" y="4738115"/>
            <a:ext cx="4299204" cy="679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20740" y="4738115"/>
            <a:ext cx="1981200" cy="6797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84903" y="5103876"/>
            <a:ext cx="1470660" cy="679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42338" y="4464684"/>
            <a:ext cx="5930900" cy="1114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2400" b="1" dirty="0">
                <a:solidFill>
                  <a:srgbClr val="D2523B"/>
                </a:solidFill>
                <a:latin typeface="Arial"/>
                <a:cs typeface="Arial"/>
              </a:rPr>
              <a:t>Minimize </a:t>
            </a:r>
            <a:r>
              <a:rPr sz="2400" b="1" spc="-5" dirty="0">
                <a:solidFill>
                  <a:srgbClr val="D2523B"/>
                </a:solidFill>
                <a:latin typeface="Arial"/>
                <a:cs typeface="Arial"/>
              </a:rPr>
              <a:t>noise </a:t>
            </a:r>
            <a:r>
              <a:rPr sz="2400" b="1" dirty="0">
                <a:solidFill>
                  <a:srgbClr val="D2523B"/>
                </a:solidFill>
                <a:latin typeface="Arial"/>
                <a:cs typeface="Arial"/>
              </a:rPr>
              <a:t>and </a:t>
            </a:r>
            <a:r>
              <a:rPr sz="2400" b="1" spc="-5" dirty="0">
                <a:solidFill>
                  <a:srgbClr val="D2523B"/>
                </a:solidFill>
                <a:latin typeface="Arial"/>
                <a:cs typeface="Arial"/>
              </a:rPr>
              <a:t>map spectral</a:t>
            </a:r>
            <a:r>
              <a:rPr sz="2400" b="1" spc="-60" dirty="0">
                <a:solidFill>
                  <a:srgbClr val="D2523B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D2523B"/>
                </a:solidFill>
                <a:latin typeface="Arial"/>
                <a:cs typeface="Arial"/>
              </a:rPr>
              <a:t>change  that represents </a:t>
            </a:r>
            <a:r>
              <a:rPr sz="2400" b="1" dirty="0">
                <a:solidFill>
                  <a:srgbClr val="D2523B"/>
                </a:solidFill>
                <a:latin typeface="Arial"/>
                <a:cs typeface="Arial"/>
              </a:rPr>
              <a:t>significant </a:t>
            </a:r>
            <a:r>
              <a:rPr sz="2400" b="1" spc="-5" dirty="0">
                <a:solidFill>
                  <a:srgbClr val="D2523B"/>
                </a:solidFill>
                <a:latin typeface="Arial"/>
                <a:cs typeface="Arial"/>
              </a:rPr>
              <a:t>landscape  </a:t>
            </a:r>
            <a:r>
              <a:rPr sz="2400" b="1" spc="-10" dirty="0">
                <a:solidFill>
                  <a:srgbClr val="D2523B"/>
                </a:solidFill>
                <a:latin typeface="Arial"/>
                <a:cs typeface="Arial"/>
              </a:rPr>
              <a:t>change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5236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6862" y="1295400"/>
            <a:ext cx="8147538" cy="2460625"/>
          </a:xfrm>
        </p:spPr>
        <p:txBody>
          <a:bodyPr/>
          <a:lstStyle/>
          <a:p>
            <a:r>
              <a:rPr lang="en-US" sz="2000" dirty="0" smtClean="0"/>
              <a:t>If you have questions please contact: </a:t>
            </a:r>
            <a:br>
              <a:rPr lang="en-US" sz="2000" dirty="0" smtClean="0"/>
            </a:br>
            <a:r>
              <a:rPr lang="en-US" sz="2000" dirty="0" smtClean="0"/>
              <a:t>Karis Tenneson, PhD</a:t>
            </a:r>
            <a:br>
              <a:rPr lang="en-US" sz="2000" dirty="0" smtClean="0"/>
            </a:br>
            <a:r>
              <a:rPr lang="en-US" sz="2000" dirty="0" smtClean="0"/>
              <a:t>Remote Sensing Specialist at USFS GTAC 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2000" dirty="0" smtClean="0">
                <a:hlinkClick r:id="rId2"/>
              </a:rPr>
              <a:t>krtenneson@fs.fed.us</a:t>
            </a:r>
            <a:r>
              <a:rPr lang="en-US" sz="2000" dirty="0" smtClean="0"/>
              <a:t>, 801-975-3768</a:t>
            </a:r>
            <a:br>
              <a:rPr lang="en-US" sz="2000" dirty="0" smtClean="0"/>
            </a:br>
            <a:r>
              <a:rPr lang="en-US" sz="2000" dirty="0" smtClean="0"/>
              <a:t>or</a:t>
            </a:r>
            <a:br>
              <a:rPr lang="en-US" sz="2000" dirty="0" smtClean="0"/>
            </a:br>
            <a:r>
              <a:rPr lang="en-US" sz="2000" dirty="0" smtClean="0"/>
              <a:t>Brenna Schwert</a:t>
            </a:r>
            <a:br>
              <a:rPr lang="en-US" sz="2000" dirty="0" smtClean="0"/>
            </a:br>
            <a:r>
              <a:rPr lang="en-US" sz="2000" dirty="0" smtClean="0"/>
              <a:t>Remote Sensing Specialist at USFS GTAC</a:t>
            </a:r>
            <a:br>
              <a:rPr lang="en-US" sz="2000" dirty="0" smtClean="0"/>
            </a:br>
            <a:r>
              <a:rPr lang="en-US" sz="2000" dirty="0" smtClean="0">
                <a:hlinkClick r:id="rId3"/>
              </a:rPr>
              <a:t>bmschwert@fs.fed.us</a:t>
            </a:r>
            <a:r>
              <a:rPr lang="en-US" sz="2000" dirty="0" smtClean="0"/>
              <a:t>, 801-975-3821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733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landscape change?</a:t>
            </a:r>
          </a:p>
          <a:p>
            <a:endParaRPr lang="en-US" dirty="0" smtClean="0"/>
          </a:p>
          <a:p>
            <a:r>
              <a:rPr lang="en-US" dirty="0" smtClean="0"/>
              <a:t>How is it mapped and measured?</a:t>
            </a:r>
          </a:p>
          <a:p>
            <a:endParaRPr lang="en-US" dirty="0" smtClean="0"/>
          </a:p>
          <a:p>
            <a:r>
              <a:rPr lang="en-US" dirty="0" smtClean="0"/>
              <a:t>Considerations for your own project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Workflow</a:t>
            </a:r>
          </a:p>
        </p:txBody>
      </p:sp>
    </p:spTree>
    <p:extLst>
      <p:ext uri="{BB962C8B-B14F-4D97-AF65-F5344CB8AC3E}">
        <p14:creationId xmlns:p14="http://schemas.microsoft.com/office/powerpoint/2010/main" val="377445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492323"/>
            <a:ext cx="82296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lang="en-US" spc="-80" dirty="0" smtClean="0"/>
              <a:t>Example</a:t>
            </a:r>
            <a:r>
              <a:rPr spc="-55" dirty="0" smtClean="0"/>
              <a:t> </a:t>
            </a:r>
            <a:r>
              <a:rPr lang="en-US" spc="-55" dirty="0" smtClean="0"/>
              <a:t>of landscape c</a:t>
            </a:r>
            <a:r>
              <a:rPr spc="-90" dirty="0" smtClean="0"/>
              <a:t>hange</a:t>
            </a:r>
            <a:endParaRPr spc="-9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59" y="2841951"/>
            <a:ext cx="8646882" cy="2800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90800" y="6172200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https://remotesensing.usgs.gov/gallery/gallery.php?cat=3#353</a:t>
            </a:r>
          </a:p>
        </p:txBody>
      </p:sp>
      <p:sp>
        <p:nvSpPr>
          <p:cNvPr id="7" name="object 4"/>
          <p:cNvSpPr txBox="1"/>
          <p:nvPr/>
        </p:nvSpPr>
        <p:spPr>
          <a:xfrm>
            <a:off x="535940" y="1482471"/>
            <a:ext cx="805688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marR="5080" indent="-182880">
              <a:lnSpc>
                <a:spcPct val="100000"/>
              </a:lnSpc>
              <a:buClr>
                <a:srgbClr val="A43925"/>
              </a:buClr>
              <a:buSzPct val="84375"/>
              <a:buChar char="•"/>
              <a:tabLst>
                <a:tab pos="195580" algn="l"/>
              </a:tabLst>
            </a:pPr>
            <a:r>
              <a:rPr lang="en-US" sz="3200" spc="-5" dirty="0" smtClean="0">
                <a:solidFill>
                  <a:srgbClr val="292934"/>
                </a:solidFill>
                <a:latin typeface="Arial"/>
                <a:cs typeface="Arial"/>
              </a:rPr>
              <a:t>32 years of shoreline changes in Incheon, South Korea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2477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492323"/>
            <a:ext cx="82296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lang="en-US" spc="-80" dirty="0" smtClean="0"/>
              <a:t>Example</a:t>
            </a:r>
            <a:r>
              <a:rPr spc="-55" dirty="0" smtClean="0"/>
              <a:t> </a:t>
            </a:r>
            <a:r>
              <a:rPr lang="en-US" spc="-55" dirty="0" smtClean="0"/>
              <a:t>of landscape c</a:t>
            </a:r>
            <a:r>
              <a:rPr spc="-90" dirty="0" smtClean="0"/>
              <a:t>hange</a:t>
            </a:r>
            <a:endParaRPr spc="-95" dirty="0"/>
          </a:p>
        </p:txBody>
      </p:sp>
      <p:sp>
        <p:nvSpPr>
          <p:cNvPr id="5" name="Rectangle 4"/>
          <p:cNvSpPr/>
          <p:nvPr/>
        </p:nvSpPr>
        <p:spPr>
          <a:xfrm>
            <a:off x="2590800" y="6172200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remotesensing.usgs.gov/gallery/gallery.php?cat=3#137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object 4"/>
          <p:cNvSpPr txBox="1"/>
          <p:nvPr/>
        </p:nvSpPr>
        <p:spPr>
          <a:xfrm>
            <a:off x="535940" y="1482471"/>
            <a:ext cx="805688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marR="5080" indent="-182880">
              <a:lnSpc>
                <a:spcPct val="100000"/>
              </a:lnSpc>
              <a:buClr>
                <a:srgbClr val="A43925"/>
              </a:buClr>
              <a:buSzPct val="84375"/>
              <a:buChar char="•"/>
              <a:tabLst>
                <a:tab pos="195580" algn="l"/>
              </a:tabLst>
            </a:pPr>
            <a:r>
              <a:rPr lang="en-US" sz="3200" spc="-5" dirty="0" smtClean="0">
                <a:solidFill>
                  <a:srgbClr val="292934"/>
                </a:solidFill>
                <a:latin typeface="Arial"/>
                <a:cs typeface="Arial"/>
              </a:rPr>
              <a:t>Forest cover changes in Bolivia, 1986-2000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" y="2133600"/>
            <a:ext cx="76962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22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03982" y="481329"/>
            <a:ext cx="3350895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90" dirty="0"/>
              <a:t>Change</a:t>
            </a:r>
            <a:r>
              <a:rPr spc="-484" dirty="0"/>
              <a:t> </a:t>
            </a:r>
            <a:r>
              <a:rPr spc="-85" dirty="0"/>
              <a:t>Agents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5940" y="1371600"/>
            <a:ext cx="8303260" cy="189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182880">
              <a:spcBef>
                <a:spcPts val="500"/>
              </a:spcBef>
              <a:buClr>
                <a:srgbClr val="ACA73A"/>
              </a:buClr>
              <a:buSzPct val="90000"/>
              <a:buChar char="•"/>
              <a:tabLst>
                <a:tab pos="744855" algn="l"/>
              </a:tabLst>
            </a:pPr>
            <a:r>
              <a:rPr sz="2000" dirty="0" smtClean="0">
                <a:solidFill>
                  <a:srgbClr val="292934"/>
                </a:solidFill>
                <a:latin typeface="Arial"/>
                <a:cs typeface="Arial"/>
              </a:rPr>
              <a:t>Change </a:t>
            </a:r>
            <a:r>
              <a:rPr sz="2000" dirty="0">
                <a:solidFill>
                  <a:srgbClr val="292934"/>
                </a:solidFill>
                <a:latin typeface="Arial"/>
                <a:cs typeface="Arial"/>
              </a:rPr>
              <a:t>agents </a:t>
            </a:r>
            <a:r>
              <a:rPr sz="2000" spc="-5" dirty="0">
                <a:solidFill>
                  <a:srgbClr val="292934"/>
                </a:solidFill>
                <a:latin typeface="Arial"/>
                <a:cs typeface="Arial"/>
              </a:rPr>
              <a:t>affecting</a:t>
            </a:r>
            <a:r>
              <a:rPr sz="2000" spc="-12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000" dirty="0" smtClean="0">
                <a:solidFill>
                  <a:srgbClr val="292934"/>
                </a:solidFill>
                <a:latin typeface="Arial"/>
                <a:cs typeface="Arial"/>
              </a:rPr>
              <a:t>forests</a:t>
            </a:r>
            <a:endParaRPr sz="2000" dirty="0">
              <a:latin typeface="Arial"/>
              <a:cs typeface="Arial"/>
            </a:endParaRPr>
          </a:p>
          <a:p>
            <a:pPr marL="561340" marR="93345" lvl="1" indent="-182880">
              <a:spcBef>
                <a:spcPts val="440"/>
              </a:spcBef>
              <a:buClr>
                <a:srgbClr val="5B352D"/>
              </a:buClr>
              <a:buChar char="•"/>
              <a:tabLst>
                <a:tab pos="1019175" algn="l"/>
              </a:tabLst>
            </a:pPr>
            <a:r>
              <a:rPr lang="en-US" spc="-5" dirty="0" smtClean="0">
                <a:solidFill>
                  <a:srgbClr val="292934"/>
                </a:solidFill>
                <a:latin typeface="Arial"/>
                <a:cs typeface="Arial"/>
              </a:rPr>
              <a:t>Natural disturbances: w</a:t>
            </a:r>
            <a:r>
              <a:rPr spc="-5" dirty="0" smtClean="0">
                <a:solidFill>
                  <a:srgbClr val="292934"/>
                </a:solidFill>
                <a:latin typeface="Arial"/>
                <a:cs typeface="Arial"/>
              </a:rPr>
              <a:t>ildfire</a:t>
            </a:r>
            <a:r>
              <a:rPr spc="-5" dirty="0">
                <a:solidFill>
                  <a:srgbClr val="292934"/>
                </a:solidFill>
                <a:latin typeface="Arial"/>
                <a:cs typeface="Arial"/>
              </a:rPr>
              <a:t>, insect outbreaks, </a:t>
            </a:r>
            <a:r>
              <a:rPr spc="-5" dirty="0" smtClean="0">
                <a:solidFill>
                  <a:srgbClr val="292934"/>
                </a:solidFill>
                <a:latin typeface="Arial"/>
                <a:cs typeface="Arial"/>
              </a:rPr>
              <a:t>drought </a:t>
            </a:r>
            <a:r>
              <a:rPr spc="-5" dirty="0">
                <a:solidFill>
                  <a:srgbClr val="292934"/>
                </a:solidFill>
                <a:latin typeface="Arial"/>
                <a:cs typeface="Arial"/>
              </a:rPr>
              <a:t>or climate </a:t>
            </a:r>
            <a:r>
              <a:rPr spc="-5" dirty="0" smtClean="0">
                <a:solidFill>
                  <a:srgbClr val="292934"/>
                </a:solidFill>
                <a:latin typeface="Arial"/>
                <a:cs typeface="Arial"/>
              </a:rPr>
              <a:t>change</a:t>
            </a:r>
            <a:r>
              <a:rPr lang="en-US" spc="-5" dirty="0" smtClean="0">
                <a:solidFill>
                  <a:srgbClr val="292934"/>
                </a:solidFill>
                <a:cs typeface="Arial"/>
              </a:rPr>
              <a:t>, </a:t>
            </a:r>
            <a:r>
              <a:rPr lang="en-US" dirty="0" smtClean="0">
                <a:solidFill>
                  <a:srgbClr val="292934"/>
                </a:solidFill>
                <a:cs typeface="Arial"/>
              </a:rPr>
              <a:t>storms, </a:t>
            </a:r>
            <a:r>
              <a:rPr lang="en-US" spc="-5" dirty="0">
                <a:solidFill>
                  <a:srgbClr val="292934"/>
                </a:solidFill>
                <a:cs typeface="Arial"/>
              </a:rPr>
              <a:t>invasive </a:t>
            </a:r>
            <a:r>
              <a:rPr lang="en-US" spc="-5" dirty="0" smtClean="0">
                <a:solidFill>
                  <a:srgbClr val="292934"/>
                </a:solidFill>
                <a:cs typeface="Arial"/>
              </a:rPr>
              <a:t>species, etc.</a:t>
            </a:r>
            <a:endParaRPr lang="en-US" spc="-5" dirty="0" smtClean="0">
              <a:solidFill>
                <a:srgbClr val="292934"/>
              </a:solidFill>
              <a:latin typeface="Arial"/>
              <a:cs typeface="Arial"/>
            </a:endParaRPr>
          </a:p>
          <a:p>
            <a:pPr marL="561340" marR="93345" lvl="1" indent="-182880">
              <a:spcBef>
                <a:spcPts val="440"/>
              </a:spcBef>
              <a:buClr>
                <a:srgbClr val="5B352D"/>
              </a:buClr>
              <a:buChar char="•"/>
              <a:tabLst>
                <a:tab pos="1019175" algn="l"/>
              </a:tabLst>
            </a:pPr>
            <a:r>
              <a:rPr lang="en-US" spc="-5" dirty="0" smtClean="0">
                <a:solidFill>
                  <a:srgbClr val="292934"/>
                </a:solidFill>
                <a:latin typeface="Arial"/>
                <a:cs typeface="Arial"/>
              </a:rPr>
              <a:t>Growth cycle: r</a:t>
            </a:r>
            <a:r>
              <a:rPr spc="-5" dirty="0" smtClean="0">
                <a:solidFill>
                  <a:srgbClr val="292934"/>
                </a:solidFill>
                <a:latin typeface="Arial"/>
                <a:cs typeface="Arial"/>
              </a:rPr>
              <a:t>egeneration</a:t>
            </a:r>
            <a:r>
              <a:rPr dirty="0" smtClean="0">
                <a:solidFill>
                  <a:srgbClr val="292934"/>
                </a:solidFill>
                <a:latin typeface="Arial"/>
                <a:cs typeface="Arial"/>
              </a:rPr>
              <a:t>,</a:t>
            </a:r>
            <a:r>
              <a:rPr spc="-40" dirty="0" smtClean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solidFill>
                  <a:srgbClr val="292934"/>
                </a:solidFill>
                <a:cs typeface="Arial"/>
              </a:rPr>
              <a:t>succession, </a:t>
            </a:r>
            <a:r>
              <a:rPr spc="-5" dirty="0" smtClean="0">
                <a:solidFill>
                  <a:srgbClr val="292934"/>
                </a:solidFill>
                <a:latin typeface="Arial"/>
                <a:cs typeface="Arial"/>
              </a:rPr>
              <a:t>etc</a:t>
            </a:r>
            <a:r>
              <a:rPr spc="-5" dirty="0">
                <a:solidFill>
                  <a:srgbClr val="292934"/>
                </a:solidFill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marL="561340" marR="5080" lvl="1" indent="-182880">
              <a:spcBef>
                <a:spcPts val="430"/>
              </a:spcBef>
              <a:buClr>
                <a:srgbClr val="5B352D"/>
              </a:buClr>
              <a:buChar char="•"/>
              <a:tabLst>
                <a:tab pos="1019175" algn="l"/>
              </a:tabLst>
            </a:pPr>
            <a:r>
              <a:rPr lang="en-US" spc="-5" dirty="0" smtClean="0">
                <a:solidFill>
                  <a:srgbClr val="292934"/>
                </a:solidFill>
                <a:latin typeface="Arial"/>
                <a:cs typeface="Arial"/>
              </a:rPr>
              <a:t>Management: h</a:t>
            </a:r>
            <a:r>
              <a:rPr spc="-5" dirty="0" smtClean="0">
                <a:solidFill>
                  <a:srgbClr val="292934"/>
                </a:solidFill>
                <a:latin typeface="Arial"/>
                <a:cs typeface="Arial"/>
              </a:rPr>
              <a:t>arvest</a:t>
            </a:r>
            <a:r>
              <a:rPr lang="en-US" spc="-5" dirty="0" smtClean="0">
                <a:solidFill>
                  <a:srgbClr val="292934"/>
                </a:solidFill>
                <a:latin typeface="Arial"/>
                <a:cs typeface="Arial"/>
              </a:rPr>
              <a:t>, thinning, etc.</a:t>
            </a:r>
          </a:p>
          <a:p>
            <a:pPr marL="561340" marR="5080" lvl="1" indent="-182880">
              <a:spcBef>
                <a:spcPts val="430"/>
              </a:spcBef>
              <a:buClr>
                <a:srgbClr val="5B352D"/>
              </a:buClr>
              <a:buChar char="•"/>
              <a:tabLst>
                <a:tab pos="1019175" algn="l"/>
              </a:tabLst>
            </a:pPr>
            <a:r>
              <a:rPr lang="en-US" spc="-5" dirty="0" smtClean="0">
                <a:solidFill>
                  <a:srgbClr val="292934"/>
                </a:solidFill>
                <a:latin typeface="Arial"/>
                <a:cs typeface="Arial"/>
              </a:rPr>
              <a:t>Land use change: urban </a:t>
            </a:r>
            <a:r>
              <a:rPr spc="-5" dirty="0" smtClean="0">
                <a:solidFill>
                  <a:srgbClr val="292934"/>
                </a:solidFill>
                <a:latin typeface="Arial"/>
                <a:cs typeface="Arial"/>
              </a:rPr>
              <a:t>development,  </a:t>
            </a:r>
            <a:r>
              <a:rPr lang="en-US" spc="-5" dirty="0" smtClean="0">
                <a:solidFill>
                  <a:srgbClr val="292934"/>
                </a:solidFill>
                <a:latin typeface="Arial"/>
                <a:cs typeface="Arial"/>
              </a:rPr>
              <a:t>agriculture, </a:t>
            </a:r>
            <a:r>
              <a:rPr dirty="0" smtClean="0">
                <a:solidFill>
                  <a:srgbClr val="292934"/>
                </a:solidFill>
                <a:latin typeface="Arial"/>
                <a:cs typeface="Arial"/>
              </a:rPr>
              <a:t>etc</a:t>
            </a:r>
            <a:r>
              <a:rPr dirty="0">
                <a:solidFill>
                  <a:srgbClr val="292934"/>
                </a:solidFill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18" y="3276600"/>
            <a:ext cx="7772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47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15692" y="481329"/>
            <a:ext cx="4925695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95" dirty="0"/>
              <a:t>Dimensions </a:t>
            </a:r>
            <a:r>
              <a:rPr spc="-55" dirty="0"/>
              <a:t>of</a:t>
            </a:r>
            <a:r>
              <a:rPr spc="-350" dirty="0"/>
              <a:t> </a:t>
            </a:r>
            <a:r>
              <a:rPr spc="-90" dirty="0"/>
              <a:t>Change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482471"/>
            <a:ext cx="7429500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marR="5080" indent="-182880">
              <a:lnSpc>
                <a:spcPct val="100000"/>
              </a:lnSpc>
              <a:buClr>
                <a:srgbClr val="A43925"/>
              </a:buClr>
              <a:buSzPct val="84375"/>
              <a:buChar char="•"/>
              <a:tabLst>
                <a:tab pos="195580" algn="l"/>
              </a:tabLst>
            </a:pPr>
            <a:r>
              <a:rPr sz="3200" spc="-5" dirty="0">
                <a:solidFill>
                  <a:srgbClr val="292934"/>
                </a:solidFill>
                <a:latin typeface="Arial"/>
                <a:cs typeface="Arial"/>
              </a:rPr>
              <a:t>Changes occur </a:t>
            </a:r>
            <a:r>
              <a:rPr sz="3200" dirty="0">
                <a:solidFill>
                  <a:srgbClr val="292934"/>
                </a:solidFill>
                <a:latin typeface="Arial"/>
                <a:cs typeface="Arial"/>
              </a:rPr>
              <a:t>across </a:t>
            </a:r>
            <a:r>
              <a:rPr sz="3200" spc="-5" dirty="0">
                <a:solidFill>
                  <a:srgbClr val="292934"/>
                </a:solidFill>
                <a:latin typeface="Arial"/>
                <a:cs typeface="Arial"/>
              </a:rPr>
              <a:t>variable</a:t>
            </a:r>
            <a:r>
              <a:rPr sz="3200" spc="-75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92934"/>
                </a:solidFill>
                <a:latin typeface="Arial"/>
                <a:cs typeface="Arial"/>
              </a:rPr>
              <a:t>spectral,  spatial </a:t>
            </a:r>
            <a:r>
              <a:rPr sz="3200" spc="-5" dirty="0">
                <a:solidFill>
                  <a:srgbClr val="292934"/>
                </a:solidFill>
                <a:latin typeface="Arial"/>
                <a:cs typeface="Arial"/>
              </a:rPr>
              <a:t>and temporal</a:t>
            </a:r>
            <a:r>
              <a:rPr sz="3200" spc="-10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92934"/>
                </a:solidFill>
                <a:latin typeface="Arial"/>
                <a:cs typeface="Arial"/>
              </a:rPr>
              <a:t>scales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 descr="chart showing the temporal dimensions of certain landscape disturbances. on the x axis, we see how quickly the disturbances appear on the landscape. on the y axis, we see how long the disturbances persist on the landscape."/>
          <p:cNvSpPr/>
          <p:nvPr/>
        </p:nvSpPr>
        <p:spPr>
          <a:xfrm>
            <a:off x="457200" y="2590800"/>
            <a:ext cx="4114800" cy="3585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 descr="chart showing the spatial dimensions of certain landscape disturbances. on the x axis, we see how large the disturbance is relative to pixel size. on the y axis, we see how significant the change in spectral value is after change."/>
          <p:cNvSpPr/>
          <p:nvPr/>
        </p:nvSpPr>
        <p:spPr>
          <a:xfrm>
            <a:off x="4747259" y="2590800"/>
            <a:ext cx="4168140" cy="3584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9491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492323"/>
            <a:ext cx="82296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lang="en-US" spc="-80" dirty="0" smtClean="0"/>
              <a:t>How do we map these c</a:t>
            </a:r>
            <a:r>
              <a:rPr spc="-90" dirty="0" smtClean="0"/>
              <a:t>hange</a:t>
            </a:r>
            <a:r>
              <a:rPr lang="en-US" spc="-90" dirty="0" smtClean="0"/>
              <a:t>s</a:t>
            </a:r>
            <a:r>
              <a:rPr spc="-95" dirty="0" smtClean="0"/>
              <a:t>?</a:t>
            </a:r>
            <a:endParaRPr spc="-95" dirty="0"/>
          </a:p>
        </p:txBody>
      </p:sp>
      <p:sp>
        <p:nvSpPr>
          <p:cNvPr id="4" name="object 4"/>
          <p:cNvSpPr txBox="1"/>
          <p:nvPr/>
        </p:nvSpPr>
        <p:spPr>
          <a:xfrm>
            <a:off x="535940" y="1482471"/>
            <a:ext cx="8056880" cy="2589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marR="5080" indent="-182880">
              <a:lnSpc>
                <a:spcPct val="100000"/>
              </a:lnSpc>
              <a:buClr>
                <a:srgbClr val="A43925"/>
              </a:buClr>
              <a:buSzPct val="84375"/>
              <a:buChar char="•"/>
              <a:tabLst>
                <a:tab pos="195580" algn="l"/>
              </a:tabLst>
            </a:pPr>
            <a:r>
              <a:rPr sz="3200" spc="-5" dirty="0">
                <a:solidFill>
                  <a:srgbClr val="292934"/>
                </a:solidFill>
                <a:latin typeface="Arial"/>
                <a:cs typeface="Arial"/>
              </a:rPr>
              <a:t>Identifying landscape </a:t>
            </a:r>
            <a:r>
              <a:rPr sz="3200" dirty="0">
                <a:solidFill>
                  <a:srgbClr val="292934"/>
                </a:solidFill>
                <a:latin typeface="Arial"/>
                <a:cs typeface="Arial"/>
              </a:rPr>
              <a:t>change from</a:t>
            </a:r>
            <a:r>
              <a:rPr sz="3200" spc="-85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292934"/>
                </a:solidFill>
                <a:latin typeface="Arial"/>
                <a:cs typeface="Arial"/>
              </a:rPr>
              <a:t>remotely  </a:t>
            </a:r>
            <a:r>
              <a:rPr sz="3200" dirty="0">
                <a:solidFill>
                  <a:srgbClr val="292934"/>
                </a:solidFill>
                <a:latin typeface="Arial"/>
                <a:cs typeface="Arial"/>
              </a:rPr>
              <a:t>sensed</a:t>
            </a:r>
            <a:r>
              <a:rPr sz="3200" spc="-11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292934"/>
                </a:solidFill>
                <a:latin typeface="Arial"/>
                <a:cs typeface="Arial"/>
              </a:rPr>
              <a:t>images</a:t>
            </a:r>
            <a:endParaRPr sz="3200" dirty="0">
              <a:latin typeface="Arial"/>
              <a:cs typeface="Arial"/>
            </a:endParaRPr>
          </a:p>
          <a:p>
            <a:pPr marL="744220" lvl="1" indent="-182880">
              <a:lnSpc>
                <a:spcPct val="100000"/>
              </a:lnSpc>
              <a:spcBef>
                <a:spcPts val="605"/>
              </a:spcBef>
              <a:buClr>
                <a:srgbClr val="ACA73A"/>
              </a:buClr>
              <a:buSzPct val="89583"/>
              <a:buChar char="•"/>
              <a:tabLst>
                <a:tab pos="744855" algn="l"/>
              </a:tabLst>
            </a:pP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Analyze images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from </a:t>
            </a:r>
            <a:r>
              <a:rPr sz="2400" spc="-10" dirty="0">
                <a:solidFill>
                  <a:srgbClr val="292934"/>
                </a:solidFill>
                <a:latin typeface="Arial"/>
                <a:cs typeface="Arial"/>
              </a:rPr>
              <a:t>different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times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to</a:t>
            </a:r>
            <a:r>
              <a:rPr sz="2400" spc="10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map/quantify</a:t>
            </a:r>
            <a:endParaRPr sz="2400" dirty="0">
              <a:latin typeface="Arial"/>
              <a:cs typeface="Arial"/>
            </a:endParaRPr>
          </a:p>
          <a:p>
            <a:pPr marL="744220">
              <a:lnSpc>
                <a:spcPct val="100000"/>
              </a:lnSpc>
            </a:pP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change</a:t>
            </a:r>
            <a:endParaRPr sz="2400" dirty="0">
              <a:latin typeface="Arial"/>
              <a:cs typeface="Arial"/>
            </a:endParaRPr>
          </a:p>
          <a:p>
            <a:pPr marL="744220" lvl="1" indent="-182880">
              <a:lnSpc>
                <a:spcPct val="100000"/>
              </a:lnSpc>
              <a:spcBef>
                <a:spcPts val="575"/>
              </a:spcBef>
              <a:buClr>
                <a:srgbClr val="ACA73A"/>
              </a:buClr>
              <a:buSzPct val="89583"/>
              <a:buChar char="•"/>
              <a:tabLst>
                <a:tab pos="744855" algn="l"/>
              </a:tabLst>
            </a:pP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Assumption:</a:t>
            </a:r>
            <a:endParaRPr sz="2400" dirty="0">
              <a:latin typeface="Arial"/>
              <a:cs typeface="Arial"/>
            </a:endParaRPr>
          </a:p>
          <a:p>
            <a:pPr marL="13843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292934"/>
                </a:solidFill>
                <a:latin typeface="Arial"/>
                <a:cs typeface="Arial"/>
              </a:rPr>
              <a:t>Landscape change -&gt; Spectral</a:t>
            </a:r>
            <a:r>
              <a:rPr sz="2000" spc="-14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34"/>
                </a:solidFill>
                <a:latin typeface="Arial"/>
                <a:cs typeface="Arial"/>
              </a:rPr>
              <a:t>change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 descr="photograph of the shultz fire in northern arizona"/>
          <p:cNvSpPr/>
          <p:nvPr/>
        </p:nvSpPr>
        <p:spPr>
          <a:xfrm>
            <a:off x="1185672" y="4216908"/>
            <a:ext cx="4015740" cy="2028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81100" y="4212335"/>
            <a:ext cx="4025265" cy="2037714"/>
          </a:xfrm>
          <a:custGeom>
            <a:avLst/>
            <a:gdLst/>
            <a:ahLst/>
            <a:cxnLst/>
            <a:rect l="l" t="t" r="r" b="b"/>
            <a:pathLst>
              <a:path w="4025265" h="2037714">
                <a:moveTo>
                  <a:pt x="0" y="2037588"/>
                </a:moveTo>
                <a:lnTo>
                  <a:pt x="4024884" y="2037588"/>
                </a:lnTo>
                <a:lnTo>
                  <a:pt x="4024884" y="0"/>
                </a:lnTo>
                <a:lnTo>
                  <a:pt x="0" y="0"/>
                </a:lnTo>
                <a:lnTo>
                  <a:pt x="0" y="2037588"/>
                </a:lnTo>
                <a:close/>
              </a:path>
            </a:pathLst>
          </a:custGeom>
          <a:ln w="9144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 descr="landsat image of the shultz fire shown in a color infrared composite. the fire appears grey, while healthy vegetation appears red."/>
          <p:cNvSpPr/>
          <p:nvPr/>
        </p:nvSpPr>
        <p:spPr>
          <a:xfrm>
            <a:off x="5715000" y="4094987"/>
            <a:ext cx="2263140" cy="2150365"/>
          </a:xfrm>
          <a:prstGeom prst="rect">
            <a:avLst/>
          </a:prstGeom>
          <a:blipFill>
            <a:blip r:embed="rId3" cstate="print"/>
            <a:srcRect/>
            <a:stretch>
              <a:fillRect b="-10630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75230" y="6287719"/>
            <a:ext cx="622363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292934"/>
                </a:solidFill>
                <a:latin typeface="Arial"/>
                <a:cs typeface="Arial"/>
              </a:rPr>
              <a:t>Coconino NF </a:t>
            </a:r>
            <a:r>
              <a:rPr sz="1200" spc="-5" dirty="0">
                <a:solidFill>
                  <a:srgbClr val="292934"/>
                </a:solidFill>
                <a:latin typeface="Arial"/>
                <a:cs typeface="Arial"/>
              </a:rPr>
              <a:t>– </a:t>
            </a:r>
            <a:r>
              <a:rPr sz="1200" dirty="0">
                <a:solidFill>
                  <a:srgbClr val="292934"/>
                </a:solidFill>
                <a:latin typeface="Arial"/>
                <a:cs typeface="Arial"/>
              </a:rPr>
              <a:t>Schultz fire</a:t>
            </a:r>
            <a:r>
              <a:rPr sz="1200" spc="-135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1200" spc="-5" dirty="0" smtClean="0">
                <a:solidFill>
                  <a:srgbClr val="292934"/>
                </a:solidFill>
                <a:latin typeface="Arial"/>
                <a:cs typeface="Arial"/>
              </a:rPr>
              <a:t>effects</a:t>
            </a:r>
            <a:r>
              <a:rPr lang="en-US" sz="1200" spc="-5" dirty="0" smtClean="0">
                <a:solidFill>
                  <a:srgbClr val="292934"/>
                </a:solidFill>
                <a:latin typeface="Arial"/>
                <a:cs typeface="Arial"/>
              </a:rPr>
              <a:t>		</a:t>
            </a:r>
            <a:r>
              <a:rPr sz="1200" spc="-5" dirty="0" smtClean="0">
                <a:solidFill>
                  <a:srgbClr val="292934"/>
                </a:solidFill>
                <a:latin typeface="Arial"/>
                <a:cs typeface="Arial"/>
              </a:rPr>
              <a:t>Landsat </a:t>
            </a:r>
            <a:r>
              <a:rPr sz="1200" dirty="0">
                <a:solidFill>
                  <a:srgbClr val="292934"/>
                </a:solidFill>
                <a:latin typeface="Arial"/>
                <a:cs typeface="Arial"/>
              </a:rPr>
              <a:t>TM5 </a:t>
            </a:r>
            <a:r>
              <a:rPr sz="1200" spc="-5" dirty="0">
                <a:solidFill>
                  <a:srgbClr val="292934"/>
                </a:solidFill>
                <a:latin typeface="Arial"/>
                <a:cs typeface="Arial"/>
              </a:rPr>
              <a:t>image – 1 year </a:t>
            </a:r>
            <a:r>
              <a:rPr sz="1200" dirty="0">
                <a:solidFill>
                  <a:srgbClr val="292934"/>
                </a:solidFill>
                <a:latin typeface="Arial"/>
                <a:cs typeface="Arial"/>
              </a:rPr>
              <a:t>post</a:t>
            </a:r>
            <a:r>
              <a:rPr sz="1200" spc="-105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92934"/>
                </a:solidFill>
                <a:latin typeface="Arial"/>
                <a:cs typeface="Arial"/>
              </a:rPr>
              <a:t>fire</a:t>
            </a:r>
            <a:endParaRPr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0898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4753" y="304800"/>
            <a:ext cx="7874000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80" dirty="0"/>
              <a:t>Review</a:t>
            </a:r>
            <a:r>
              <a:rPr sz="3600" spc="-254" dirty="0"/>
              <a:t> </a:t>
            </a:r>
            <a:r>
              <a:rPr sz="3600" dirty="0"/>
              <a:t>-</a:t>
            </a:r>
            <a:r>
              <a:rPr sz="3600" spc="-200" dirty="0"/>
              <a:t> </a:t>
            </a:r>
            <a:r>
              <a:rPr sz="3600" spc="-85" dirty="0"/>
              <a:t>Optical</a:t>
            </a:r>
            <a:r>
              <a:rPr sz="3600" spc="-235" dirty="0"/>
              <a:t> </a:t>
            </a:r>
            <a:r>
              <a:rPr sz="3600" spc="-80" dirty="0" smtClean="0"/>
              <a:t>Remote</a:t>
            </a:r>
            <a:r>
              <a:rPr sz="3600" spc="-235" dirty="0" smtClean="0"/>
              <a:t> </a:t>
            </a:r>
            <a:r>
              <a:rPr sz="3600" spc="-80" dirty="0"/>
              <a:t>Sensing</a:t>
            </a:r>
            <a:r>
              <a:rPr sz="3600" spc="-250" dirty="0"/>
              <a:t> </a:t>
            </a:r>
            <a:r>
              <a:rPr sz="3600" spc="-80" dirty="0"/>
              <a:t>Basics</a:t>
            </a:r>
            <a:endParaRPr sz="3600" dirty="0"/>
          </a:p>
        </p:txBody>
      </p:sp>
      <p:sp>
        <p:nvSpPr>
          <p:cNvPr id="33" name="object 33"/>
          <p:cNvSpPr txBox="1"/>
          <p:nvPr/>
        </p:nvSpPr>
        <p:spPr>
          <a:xfrm>
            <a:off x="5324602" y="1108126"/>
            <a:ext cx="3373754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US" sz="2000" b="1" i="1" dirty="0" smtClean="0">
                <a:solidFill>
                  <a:srgbClr val="292934"/>
                </a:solidFill>
                <a:latin typeface="Arial"/>
                <a:cs typeface="Arial"/>
              </a:rPr>
              <a:t>Spectral Signatures</a:t>
            </a:r>
          </a:p>
          <a:p>
            <a:pPr marL="12700" marR="5080">
              <a:lnSpc>
                <a:spcPct val="100000"/>
              </a:lnSpc>
            </a:pPr>
            <a:r>
              <a:rPr sz="2000" dirty="0" smtClean="0">
                <a:solidFill>
                  <a:srgbClr val="292934"/>
                </a:solidFill>
                <a:latin typeface="Arial"/>
                <a:cs typeface="Arial"/>
              </a:rPr>
              <a:t>Remote </a:t>
            </a:r>
            <a:r>
              <a:rPr sz="2000" dirty="0">
                <a:solidFill>
                  <a:srgbClr val="292934"/>
                </a:solidFill>
                <a:latin typeface="Arial"/>
                <a:cs typeface="Arial"/>
              </a:rPr>
              <a:t>sensing relies on the  fact that </a:t>
            </a:r>
            <a:r>
              <a:rPr sz="2000" spc="-5" dirty="0">
                <a:solidFill>
                  <a:srgbClr val="292934"/>
                </a:solidFill>
                <a:latin typeface="Arial"/>
                <a:cs typeface="Arial"/>
              </a:rPr>
              <a:t>different </a:t>
            </a:r>
            <a:r>
              <a:rPr sz="2000" dirty="0">
                <a:solidFill>
                  <a:srgbClr val="292934"/>
                </a:solidFill>
                <a:latin typeface="Arial"/>
                <a:cs typeface="Arial"/>
              </a:rPr>
              <a:t>targets</a:t>
            </a:r>
            <a:r>
              <a:rPr sz="2000" spc="-155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34"/>
                </a:solidFill>
                <a:latin typeface="Arial"/>
                <a:cs typeface="Arial"/>
              </a:rPr>
              <a:t>have  unique responses to  Electromagnetic (EM)</a:t>
            </a:r>
            <a:r>
              <a:rPr sz="2000" spc="-11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34"/>
                </a:solidFill>
                <a:latin typeface="Arial"/>
                <a:cs typeface="Arial"/>
              </a:rPr>
              <a:t>energy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324602" y="2802890"/>
            <a:ext cx="3523615" cy="930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i="1" spc="-15" dirty="0">
                <a:solidFill>
                  <a:srgbClr val="292934"/>
                </a:solidFill>
                <a:latin typeface="Arial"/>
                <a:cs typeface="Arial"/>
              </a:rPr>
              <a:t>We </a:t>
            </a:r>
            <a:r>
              <a:rPr sz="2000" i="1" dirty="0">
                <a:solidFill>
                  <a:srgbClr val="292934"/>
                </a:solidFill>
                <a:latin typeface="Arial"/>
                <a:cs typeface="Arial"/>
              </a:rPr>
              <a:t>can distinguish land-cover  types spectrally and track</a:t>
            </a:r>
            <a:r>
              <a:rPr sz="2000" i="1" spc="-14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292934"/>
                </a:solidFill>
                <a:latin typeface="Arial"/>
                <a:cs typeface="Arial"/>
              </a:rPr>
              <a:t>them  through</a:t>
            </a:r>
            <a:r>
              <a:rPr sz="2000" i="1" spc="-125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292934"/>
                </a:solidFill>
                <a:latin typeface="Arial"/>
                <a:cs typeface="Arial"/>
              </a:rPr>
              <a:t>time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39" name="Picture 38" descr="basic spectral responses of three key image features, healthy green vegetation, built, and water, in the visible portion of the electromagnetic spectru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038714"/>
            <a:ext cx="6425741" cy="4590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5800" y="5715000"/>
            <a:ext cx="1752600" cy="5847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electromagnetic spectrum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62251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8657" y="513841"/>
            <a:ext cx="7889240" cy="56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65" dirty="0"/>
              <a:t>How</a:t>
            </a:r>
            <a:r>
              <a:rPr sz="3600" spc="-220" dirty="0"/>
              <a:t> </a:t>
            </a:r>
            <a:r>
              <a:rPr sz="3600" spc="-50" dirty="0"/>
              <a:t>do</a:t>
            </a:r>
            <a:r>
              <a:rPr sz="3600" spc="-204" dirty="0"/>
              <a:t> </a:t>
            </a:r>
            <a:r>
              <a:rPr sz="3600" spc="-50" dirty="0"/>
              <a:t>we</a:t>
            </a:r>
            <a:r>
              <a:rPr sz="3600" spc="-220" dirty="0"/>
              <a:t> </a:t>
            </a:r>
            <a:r>
              <a:rPr sz="3600" spc="-80" dirty="0"/>
              <a:t>detect</a:t>
            </a:r>
            <a:r>
              <a:rPr sz="3600" spc="-225" dirty="0"/>
              <a:t> </a:t>
            </a:r>
            <a:r>
              <a:rPr sz="3600" spc="-80" dirty="0"/>
              <a:t>change</a:t>
            </a:r>
            <a:r>
              <a:rPr sz="3600" spc="-245" dirty="0"/>
              <a:t> </a:t>
            </a:r>
            <a:r>
              <a:rPr sz="3600" spc="-75" dirty="0"/>
              <a:t>from</a:t>
            </a:r>
            <a:r>
              <a:rPr sz="3600" spc="-204" dirty="0"/>
              <a:t> </a:t>
            </a:r>
            <a:r>
              <a:rPr sz="3600" spc="-85" dirty="0"/>
              <a:t>imagery?</a:t>
            </a:r>
            <a:endParaRPr sz="3600"/>
          </a:p>
        </p:txBody>
      </p:sp>
      <p:sp>
        <p:nvSpPr>
          <p:cNvPr id="12" name="object 12"/>
          <p:cNvSpPr txBox="1"/>
          <p:nvPr/>
        </p:nvSpPr>
        <p:spPr>
          <a:xfrm>
            <a:off x="535940" y="1482471"/>
            <a:ext cx="8037830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marR="5080" indent="-182880" algn="just">
              <a:lnSpc>
                <a:spcPct val="100000"/>
              </a:lnSpc>
              <a:buClr>
                <a:srgbClr val="A43925"/>
              </a:buClr>
              <a:buSzPct val="84375"/>
              <a:buChar char="•"/>
              <a:tabLst>
                <a:tab pos="195580" algn="l"/>
              </a:tabLst>
            </a:pPr>
            <a:r>
              <a:rPr sz="3200" spc="-5" dirty="0">
                <a:solidFill>
                  <a:srgbClr val="292934"/>
                </a:solidFill>
                <a:latin typeface="Arial"/>
                <a:cs typeface="Arial"/>
              </a:rPr>
              <a:t>Changes </a:t>
            </a:r>
            <a:r>
              <a:rPr sz="3200" spc="-10" dirty="0">
                <a:solidFill>
                  <a:srgbClr val="292934"/>
                </a:solidFill>
                <a:latin typeface="Arial"/>
                <a:cs typeface="Arial"/>
              </a:rPr>
              <a:t>on </a:t>
            </a:r>
            <a:r>
              <a:rPr sz="3200" dirty="0">
                <a:solidFill>
                  <a:srgbClr val="292934"/>
                </a:solidFill>
                <a:latin typeface="Arial"/>
                <a:cs typeface="Arial"/>
              </a:rPr>
              <a:t>the </a:t>
            </a:r>
            <a:r>
              <a:rPr sz="3200" spc="-5" dirty="0">
                <a:solidFill>
                  <a:srgbClr val="292934"/>
                </a:solidFill>
                <a:latin typeface="Arial"/>
                <a:cs typeface="Arial"/>
              </a:rPr>
              <a:t>landscape </a:t>
            </a:r>
            <a:r>
              <a:rPr sz="3200" dirty="0">
                <a:solidFill>
                  <a:srgbClr val="292934"/>
                </a:solidFill>
                <a:latin typeface="Arial"/>
                <a:cs typeface="Arial"/>
              </a:rPr>
              <a:t>can be</a:t>
            </a:r>
            <a:r>
              <a:rPr sz="3200" spc="-6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292934"/>
                </a:solidFill>
                <a:latin typeface="Arial"/>
                <a:cs typeface="Arial"/>
              </a:rPr>
              <a:t>detected  </a:t>
            </a:r>
            <a:r>
              <a:rPr sz="3200" dirty="0">
                <a:solidFill>
                  <a:srgbClr val="292934"/>
                </a:solidFill>
                <a:latin typeface="Arial"/>
                <a:cs typeface="Arial"/>
              </a:rPr>
              <a:t>as </a:t>
            </a:r>
            <a:r>
              <a:rPr sz="3200" spc="-5" dirty="0">
                <a:solidFill>
                  <a:srgbClr val="292934"/>
                </a:solidFill>
                <a:latin typeface="Arial"/>
                <a:cs typeface="Arial"/>
              </a:rPr>
              <a:t>changes </a:t>
            </a:r>
            <a:r>
              <a:rPr sz="3200" dirty="0">
                <a:solidFill>
                  <a:srgbClr val="292934"/>
                </a:solidFill>
                <a:latin typeface="Arial"/>
                <a:cs typeface="Arial"/>
              </a:rPr>
              <a:t>in the ‘</a:t>
            </a:r>
            <a:r>
              <a:rPr sz="3200" i="1" dirty="0">
                <a:solidFill>
                  <a:srgbClr val="292934"/>
                </a:solidFill>
                <a:latin typeface="Arial"/>
                <a:cs typeface="Arial"/>
              </a:rPr>
              <a:t>spectral space</a:t>
            </a:r>
            <a:r>
              <a:rPr sz="3200" dirty="0">
                <a:solidFill>
                  <a:srgbClr val="292934"/>
                </a:solidFill>
                <a:latin typeface="Arial"/>
                <a:cs typeface="Arial"/>
              </a:rPr>
              <a:t>’</a:t>
            </a:r>
            <a:r>
              <a:rPr sz="3200" spc="-235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292934"/>
                </a:solidFill>
                <a:latin typeface="Arial"/>
                <a:cs typeface="Arial"/>
              </a:rPr>
              <a:t>occupied  </a:t>
            </a:r>
            <a:r>
              <a:rPr sz="3200" dirty="0">
                <a:solidFill>
                  <a:srgbClr val="292934"/>
                </a:solidFill>
                <a:latin typeface="Arial"/>
                <a:cs typeface="Arial"/>
              </a:rPr>
              <a:t>by an </a:t>
            </a:r>
            <a:r>
              <a:rPr sz="3200" spc="-5" dirty="0">
                <a:solidFill>
                  <a:srgbClr val="292934"/>
                </a:solidFill>
                <a:latin typeface="Arial"/>
                <a:cs typeface="Arial"/>
              </a:rPr>
              <a:t>image</a:t>
            </a:r>
            <a:r>
              <a:rPr sz="3200" spc="-12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3200" dirty="0" smtClean="0">
                <a:solidFill>
                  <a:srgbClr val="292934"/>
                </a:solidFill>
                <a:latin typeface="Arial"/>
                <a:cs typeface="Arial"/>
              </a:rPr>
              <a:t>pixel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18" name="Picture 17" descr="comparison of spectral signatures for healthy green vegetation and burned vegeta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504962"/>
            <a:ext cx="6980525" cy="27434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94863" y="6248400"/>
            <a:ext cx="6919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electromagnetic spectrum</a:t>
            </a:r>
            <a:endParaRPr lang="en-US" sz="1600" dirty="0"/>
          </a:p>
        </p:txBody>
      </p:sp>
      <p:sp>
        <p:nvSpPr>
          <p:cNvPr id="6" name="object 5" descr="prefire image"/>
          <p:cNvSpPr/>
          <p:nvPr/>
        </p:nvSpPr>
        <p:spPr>
          <a:xfrm>
            <a:off x="76200" y="3127313"/>
            <a:ext cx="1331365" cy="1737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 descr="postfire image"/>
          <p:cNvSpPr/>
          <p:nvPr/>
        </p:nvSpPr>
        <p:spPr>
          <a:xfrm>
            <a:off x="1490469" y="3124200"/>
            <a:ext cx="1290857" cy="1737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76200" y="4871339"/>
            <a:ext cx="1331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Pre-fire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1488036" y="4865041"/>
            <a:ext cx="1331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Post-fire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428127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1227</TotalTime>
  <Words>518</Words>
  <Application>Microsoft Office PowerPoint</Application>
  <PresentationFormat>On-screen Show (4:3)</PresentationFormat>
  <Paragraphs>112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Clarity</vt:lpstr>
      <vt:lpstr>Remote Sensing for Forest Cover Change Detection</vt:lpstr>
      <vt:lpstr>Outline</vt:lpstr>
      <vt:lpstr>Example of landscape change</vt:lpstr>
      <vt:lpstr>Example of landscape change</vt:lpstr>
      <vt:lpstr>Change Agents</vt:lpstr>
      <vt:lpstr>Dimensions of Change</vt:lpstr>
      <vt:lpstr>How do we map these changes?</vt:lpstr>
      <vt:lpstr>Review - Optical Remote Sensing Basics</vt:lpstr>
      <vt:lpstr>How do we detect change from imagery?</vt:lpstr>
      <vt:lpstr>Benefits of monitoring change with remote sensing</vt:lpstr>
      <vt:lpstr>Analysis Prerequisites</vt:lpstr>
      <vt:lpstr>Approaches</vt:lpstr>
      <vt:lpstr>Workflow</vt:lpstr>
      <vt:lpstr>Remote Sensing Tools</vt:lpstr>
      <vt:lpstr>Challenge</vt:lpstr>
      <vt:lpstr>Overall Goal: In a Nutshell</vt:lpstr>
      <vt:lpstr>If you have questions please contact:  Karis Tenneson, PhD Remote Sensing Specialist at USFS GTAC   krtenneson@fs.fed.us, 801-975-3768 or Brenna Schwert Remote Sensing Specialist at USFS GTAC bmschwert@fs.fed.us, 801-975-3821</vt:lpstr>
    </vt:vector>
  </TitlesOfParts>
  <Company>Forest Service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USDA Forest Service</dc:creator>
  <cp:lastModifiedBy>Schwert, Brenna M -FS</cp:lastModifiedBy>
  <cp:revision>112</cp:revision>
  <dcterms:created xsi:type="dcterms:W3CDTF">2015-04-03T20:09:37Z</dcterms:created>
  <dcterms:modified xsi:type="dcterms:W3CDTF">2018-03-14T21:40:36Z</dcterms:modified>
</cp:coreProperties>
</file>