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1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unds, Eric - FS, Salt Lake City, UT" initials="RE-FSLCU" lastIdx="2" clrIdx="0">
    <p:extLst>
      <p:ext uri="{19B8F6BF-5375-455C-9EA6-DF929625EA0E}">
        <p15:presenceInfo xmlns:p15="http://schemas.microsoft.com/office/powerpoint/2012/main" userId="S-1-5-21-2443529608-3098792306-3041422421-8009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7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1-08T10:51:16.475" idx="2">
    <p:pos x="1786" y="1236"/>
    <p:text>classes in activity data??</p:text>
    <p:extLst>
      <p:ext uri="{C676402C-5697-4E1C-873F-D02D1690AC5C}">
        <p15:threadingInfo xmlns:p15="http://schemas.microsoft.com/office/powerpoint/2012/main" timeZoneBias="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9CDC13-A7F5-4115-9F24-E79C1B36255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A5498C-F0F5-42FC-9A98-340A044BA5FB}">
      <dgm:prSet phldrT="[Text]" custT="1"/>
      <dgm:spPr/>
      <dgm:t>
        <a:bodyPr/>
        <a:lstStyle/>
        <a:p>
          <a:r>
            <a:rPr lang="en-US" sz="1400" dirty="0" smtClean="0"/>
            <a:t>Has there been land use change from or to the Forest Class?</a:t>
          </a:r>
          <a:endParaRPr lang="en-US" sz="1400" dirty="0"/>
        </a:p>
      </dgm:t>
    </dgm:pt>
    <dgm:pt modelId="{314E9E5E-7F07-4BF4-83B3-9D647A944BB5}" type="parTrans" cxnId="{04425813-9440-491E-96D4-F6278ABEC22F}">
      <dgm:prSet/>
      <dgm:spPr/>
      <dgm:t>
        <a:bodyPr/>
        <a:lstStyle/>
        <a:p>
          <a:endParaRPr lang="en-US"/>
        </a:p>
      </dgm:t>
    </dgm:pt>
    <dgm:pt modelId="{BA0BFC20-6914-4306-90A9-E90D78E2B770}" type="sibTrans" cxnId="{04425813-9440-491E-96D4-F6278ABEC22F}">
      <dgm:prSet/>
      <dgm:spPr/>
      <dgm:t>
        <a:bodyPr/>
        <a:lstStyle/>
        <a:p>
          <a:endParaRPr lang="en-US"/>
        </a:p>
      </dgm:t>
    </dgm:pt>
    <dgm:pt modelId="{B5FD82A5-0FA9-4074-8A11-C97ED5A552B9}" type="asst">
      <dgm:prSet phldrT="[Text]"/>
      <dgm:spPr/>
      <dgm:t>
        <a:bodyPr/>
        <a:lstStyle/>
        <a:p>
          <a:r>
            <a:rPr lang="en-US" dirty="0" smtClean="0"/>
            <a:t>Develop carbon emission or removal estimates</a:t>
          </a:r>
        </a:p>
      </dgm:t>
    </dgm:pt>
    <dgm:pt modelId="{888676BE-C29B-418F-82E8-A4A5BCD0F04F}" type="parTrans" cxnId="{88D066D3-DE77-401E-A0DF-E300A2966FE1}">
      <dgm:prSet/>
      <dgm:spPr/>
      <dgm:t>
        <a:bodyPr/>
        <a:lstStyle/>
        <a:p>
          <a:endParaRPr lang="en-US"/>
        </a:p>
      </dgm:t>
    </dgm:pt>
    <dgm:pt modelId="{5DC3A21F-D475-4738-8122-AF9BBC84FC06}" type="sibTrans" cxnId="{88D066D3-DE77-401E-A0DF-E300A2966FE1}">
      <dgm:prSet/>
      <dgm:spPr/>
      <dgm:t>
        <a:bodyPr/>
        <a:lstStyle/>
        <a:p>
          <a:endParaRPr lang="en-US"/>
        </a:p>
      </dgm:t>
    </dgm:pt>
    <dgm:pt modelId="{3DE4F68F-02D3-4E8D-A626-1985D6E6C220}">
      <dgm:prSet phldrT="[Text]" custT="1"/>
      <dgm:spPr/>
      <dgm:t>
        <a:bodyPr/>
        <a:lstStyle/>
        <a:p>
          <a:pPr algn="l"/>
          <a:r>
            <a:rPr lang="en-US" sz="1200" dirty="0" smtClean="0"/>
            <a:t>Stratify Forest Area (primary, modified natural, planted)</a:t>
          </a:r>
          <a:endParaRPr lang="en-US" sz="1200" dirty="0"/>
        </a:p>
      </dgm:t>
    </dgm:pt>
    <dgm:pt modelId="{3C43349B-92A2-4E89-BF4A-8662A02EA195}" type="parTrans" cxnId="{ED040A7E-A8B4-4595-8F84-E7946D9B9B98}">
      <dgm:prSet/>
      <dgm:spPr/>
      <dgm:t>
        <a:bodyPr/>
        <a:lstStyle/>
        <a:p>
          <a:endParaRPr lang="en-US"/>
        </a:p>
      </dgm:t>
    </dgm:pt>
    <dgm:pt modelId="{FADD3C36-D3B7-4AE9-8F5E-7D9C188D29E1}" type="sibTrans" cxnId="{ED040A7E-A8B4-4595-8F84-E7946D9B9B98}">
      <dgm:prSet/>
      <dgm:spPr/>
      <dgm:t>
        <a:bodyPr/>
        <a:lstStyle/>
        <a:p>
          <a:endParaRPr lang="en-US"/>
        </a:p>
      </dgm:t>
    </dgm:pt>
    <dgm:pt modelId="{050ECC8A-4447-4291-91C6-0DB233C39F95}">
      <dgm:prSet phldrT="[Text]" custT="1"/>
      <dgm:spPr/>
      <dgm:t>
        <a:bodyPr/>
        <a:lstStyle/>
        <a:p>
          <a:pPr algn="l"/>
          <a:r>
            <a:rPr lang="en-US" sz="1200" dirty="0" smtClean="0"/>
            <a:t>Obtain average biomass carbon densities for identified stratum and/or land use classes</a:t>
          </a:r>
          <a:endParaRPr lang="en-US" sz="1200" dirty="0"/>
        </a:p>
      </dgm:t>
    </dgm:pt>
    <dgm:pt modelId="{B813DDDF-CCFB-4480-BA1D-0B7EA23722FF}" type="parTrans" cxnId="{3601216D-2738-453E-8CD8-5AF73A3889A5}">
      <dgm:prSet/>
      <dgm:spPr/>
      <dgm:t>
        <a:bodyPr/>
        <a:lstStyle/>
        <a:p>
          <a:endParaRPr lang="en-US"/>
        </a:p>
      </dgm:t>
    </dgm:pt>
    <dgm:pt modelId="{E39EFFE5-1FFD-462D-9D4F-40D874240E5D}" type="sibTrans" cxnId="{3601216D-2738-453E-8CD8-5AF73A3889A5}">
      <dgm:prSet/>
      <dgm:spPr/>
      <dgm:t>
        <a:bodyPr/>
        <a:lstStyle/>
        <a:p>
          <a:endParaRPr lang="en-US"/>
        </a:p>
      </dgm:t>
    </dgm:pt>
    <dgm:pt modelId="{023AC92F-F3A3-41E6-BB4E-B9DCB2E86BDC}">
      <dgm:prSet phldrT="[Text]" custT="1"/>
      <dgm:spPr/>
      <dgm:t>
        <a:bodyPr/>
        <a:lstStyle/>
        <a:p>
          <a:r>
            <a:rPr lang="en-US" sz="1200" dirty="0" smtClean="0"/>
            <a:t>Estimate area of change within the forest between stratum and/or between forest  and other land use classes</a:t>
          </a:r>
          <a:endParaRPr lang="en-US" sz="1200" dirty="0"/>
        </a:p>
      </dgm:t>
    </dgm:pt>
    <dgm:pt modelId="{3D443B5A-EDFA-429A-9434-C891B4E57400}" type="parTrans" cxnId="{740F8C5D-C45D-47DD-8FC0-C1AA5493C0F4}">
      <dgm:prSet/>
      <dgm:spPr/>
      <dgm:t>
        <a:bodyPr/>
        <a:lstStyle/>
        <a:p>
          <a:endParaRPr lang="en-US"/>
        </a:p>
      </dgm:t>
    </dgm:pt>
    <dgm:pt modelId="{28A7EB1F-D0B1-4AEC-B068-61E18F6F6E1D}" type="sibTrans" cxnId="{740F8C5D-C45D-47DD-8FC0-C1AA5493C0F4}">
      <dgm:prSet/>
      <dgm:spPr/>
      <dgm:t>
        <a:bodyPr/>
        <a:lstStyle/>
        <a:p>
          <a:endParaRPr lang="en-US"/>
        </a:p>
      </dgm:t>
    </dgm:pt>
    <dgm:pt modelId="{D3B477E4-74E2-43AF-A605-4E62C5A079FE}">
      <dgm:prSet phldrT="[Text]"/>
      <dgm:spPr/>
      <dgm:t>
        <a:bodyPr/>
        <a:lstStyle/>
        <a:p>
          <a:endParaRPr lang="en-US" sz="700" dirty="0"/>
        </a:p>
      </dgm:t>
    </dgm:pt>
    <dgm:pt modelId="{2F631D61-528D-4975-A1D7-92884DC810CA}" type="parTrans" cxnId="{69A68187-7379-46F1-A228-E7AFFEB10937}">
      <dgm:prSet/>
      <dgm:spPr/>
      <dgm:t>
        <a:bodyPr/>
        <a:lstStyle/>
        <a:p>
          <a:endParaRPr lang="en-US"/>
        </a:p>
      </dgm:t>
    </dgm:pt>
    <dgm:pt modelId="{8BD0AF47-40B3-4A22-B1D1-8DB52666905A}" type="sibTrans" cxnId="{69A68187-7379-46F1-A228-E7AFFEB10937}">
      <dgm:prSet/>
      <dgm:spPr/>
      <dgm:t>
        <a:bodyPr/>
        <a:lstStyle/>
        <a:p>
          <a:endParaRPr lang="en-US"/>
        </a:p>
      </dgm:t>
    </dgm:pt>
    <dgm:pt modelId="{E2737F95-F661-41A6-B271-CD05C4A275DC}" type="asst">
      <dgm:prSet phldrT="[Text]" custT="1"/>
      <dgm:spPr/>
      <dgm:t>
        <a:bodyPr/>
        <a:lstStyle/>
        <a:p>
          <a:r>
            <a:rPr lang="en-US" sz="1800" dirty="0" smtClean="0"/>
            <a:t>Create Baseline Forest Map </a:t>
          </a:r>
        </a:p>
        <a:p>
          <a:r>
            <a:rPr lang="en-US" sz="1400" dirty="0" smtClean="0"/>
            <a:t>Can include other IPCC land use classes cropland, grassland, wetlands, settlements or other land</a:t>
          </a:r>
          <a:endParaRPr lang="en-US" sz="1400" dirty="0"/>
        </a:p>
      </dgm:t>
    </dgm:pt>
    <dgm:pt modelId="{F5EB5E60-4DFA-4113-BDE7-20751DD4EDC2}" type="parTrans" cxnId="{904163F0-CF1F-4E34-94AC-7C8BB3094BEC}">
      <dgm:prSet/>
      <dgm:spPr/>
      <dgm:t>
        <a:bodyPr/>
        <a:lstStyle/>
        <a:p>
          <a:endParaRPr lang="en-US"/>
        </a:p>
      </dgm:t>
    </dgm:pt>
    <dgm:pt modelId="{62BAD3D4-92CF-471B-B08C-0E2327607FA3}" type="sibTrans" cxnId="{904163F0-CF1F-4E34-94AC-7C8BB3094BEC}">
      <dgm:prSet/>
      <dgm:spPr/>
      <dgm:t>
        <a:bodyPr/>
        <a:lstStyle/>
        <a:p>
          <a:endParaRPr lang="en-US"/>
        </a:p>
      </dgm:t>
    </dgm:pt>
    <dgm:pt modelId="{E661ECEE-56F0-4E2B-974F-1C19A9A8E83F}" type="asst">
      <dgm:prSet phldrT="[Text]"/>
      <dgm:spPr/>
      <dgm:t>
        <a:bodyPr/>
        <a:lstStyle/>
        <a:p>
          <a:r>
            <a:rPr lang="en-US" dirty="0" smtClean="0"/>
            <a:t>Develop carbon emission or removal estimates</a:t>
          </a:r>
          <a:endParaRPr lang="en-US" dirty="0"/>
        </a:p>
      </dgm:t>
    </dgm:pt>
    <dgm:pt modelId="{7197CF16-623E-4043-A6BF-ECC2F457119D}" type="parTrans" cxnId="{2CCEA670-C3CD-412B-B02E-802C7E575A0F}">
      <dgm:prSet/>
      <dgm:spPr/>
      <dgm:t>
        <a:bodyPr/>
        <a:lstStyle/>
        <a:p>
          <a:endParaRPr lang="en-US"/>
        </a:p>
      </dgm:t>
    </dgm:pt>
    <dgm:pt modelId="{F7C8A823-6017-4F49-850A-DD77994C8279}" type="sibTrans" cxnId="{2CCEA670-C3CD-412B-B02E-802C7E575A0F}">
      <dgm:prSet/>
      <dgm:spPr/>
      <dgm:t>
        <a:bodyPr/>
        <a:lstStyle/>
        <a:p>
          <a:endParaRPr lang="en-US"/>
        </a:p>
      </dgm:t>
    </dgm:pt>
    <dgm:pt modelId="{D01362F0-73E7-45CF-A687-2118B605F10F}">
      <dgm:prSet phldrT="[Text]" custT="1"/>
      <dgm:spPr/>
      <dgm:t>
        <a:bodyPr/>
        <a:lstStyle/>
        <a:p>
          <a:r>
            <a:rPr lang="en-US" sz="1200" dirty="0" smtClean="0"/>
            <a:t>Change due to degradation or sequestration</a:t>
          </a:r>
          <a:endParaRPr lang="en-US" sz="1200" dirty="0"/>
        </a:p>
      </dgm:t>
    </dgm:pt>
    <dgm:pt modelId="{5036F77E-1F1B-4247-977C-460A435EAF8A}" type="parTrans" cxnId="{0DC4C4FD-6F7B-4B15-A599-D71C0E46FF4B}">
      <dgm:prSet/>
      <dgm:spPr/>
      <dgm:t>
        <a:bodyPr/>
        <a:lstStyle/>
        <a:p>
          <a:endParaRPr lang="en-US"/>
        </a:p>
      </dgm:t>
    </dgm:pt>
    <dgm:pt modelId="{7B67423A-640A-473E-9823-EB9A21687F7F}" type="sibTrans" cxnId="{0DC4C4FD-6F7B-4B15-A599-D71C0E46FF4B}">
      <dgm:prSet/>
      <dgm:spPr/>
      <dgm:t>
        <a:bodyPr/>
        <a:lstStyle/>
        <a:p>
          <a:endParaRPr lang="en-US"/>
        </a:p>
      </dgm:t>
    </dgm:pt>
    <dgm:pt modelId="{D08C6000-540C-44EB-B290-A720D031AA81}" type="asst">
      <dgm:prSet phldrT="[Text]" custT="1"/>
      <dgm:spPr/>
      <dgm:t>
        <a:bodyPr/>
        <a:lstStyle/>
        <a:p>
          <a:r>
            <a:rPr lang="en-US" sz="1200" dirty="0" smtClean="0"/>
            <a:t>Change due to Deforestation, Afforestation or Reforestation?</a:t>
          </a:r>
        </a:p>
      </dgm:t>
    </dgm:pt>
    <dgm:pt modelId="{128F0265-A3FC-48D4-8F40-35FE5FF601C8}" type="parTrans" cxnId="{D5ACE2A2-2D48-40EF-9995-90153403EC06}">
      <dgm:prSet/>
      <dgm:spPr/>
      <dgm:t>
        <a:bodyPr/>
        <a:lstStyle/>
        <a:p>
          <a:endParaRPr lang="en-US"/>
        </a:p>
      </dgm:t>
    </dgm:pt>
    <dgm:pt modelId="{9EFFDB22-E70E-44EE-8275-13C20CD56E5C}" type="sibTrans" cxnId="{D5ACE2A2-2D48-40EF-9995-90153403EC06}">
      <dgm:prSet/>
      <dgm:spPr/>
      <dgm:t>
        <a:bodyPr/>
        <a:lstStyle/>
        <a:p>
          <a:endParaRPr lang="en-US"/>
        </a:p>
      </dgm:t>
    </dgm:pt>
    <dgm:pt modelId="{6888B1CE-C2D6-4AB8-9648-821F62D8D3A8}" type="pres">
      <dgm:prSet presAssocID="{2D9CDC13-A7F5-4115-9F24-E79C1B36255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6E56E24-07D0-464C-B598-EE42F8B3298A}" type="pres">
      <dgm:prSet presAssocID="{CBA5498C-F0F5-42FC-9A98-340A044BA5FB}" presName="root" presStyleCnt="0"/>
      <dgm:spPr/>
    </dgm:pt>
    <dgm:pt modelId="{B5C0E5BB-E288-48A9-BE71-3CC40B336151}" type="pres">
      <dgm:prSet presAssocID="{CBA5498C-F0F5-42FC-9A98-340A044BA5FB}" presName="rootComposite" presStyleCnt="0"/>
      <dgm:spPr/>
    </dgm:pt>
    <dgm:pt modelId="{9417898A-FB0F-494E-81A0-C16D10FB7298}" type="pres">
      <dgm:prSet presAssocID="{CBA5498C-F0F5-42FC-9A98-340A044BA5FB}" presName="rootText" presStyleLbl="node1" presStyleIdx="0" presStyleCnt="4" custScaleX="222265" custScaleY="404933" custLinFactX="300000" custLinFactY="500000" custLinFactNeighborX="300564" custLinFactNeighborY="582857"/>
      <dgm:spPr/>
      <dgm:t>
        <a:bodyPr/>
        <a:lstStyle/>
        <a:p>
          <a:endParaRPr lang="en-US"/>
        </a:p>
      </dgm:t>
    </dgm:pt>
    <dgm:pt modelId="{A5CF1707-2F88-49ED-8138-5F56D2D85E0E}" type="pres">
      <dgm:prSet presAssocID="{CBA5498C-F0F5-42FC-9A98-340A044BA5FB}" presName="rootConnector" presStyleLbl="node1" presStyleIdx="0" presStyleCnt="4"/>
      <dgm:spPr/>
      <dgm:t>
        <a:bodyPr/>
        <a:lstStyle/>
        <a:p>
          <a:endParaRPr lang="en-US"/>
        </a:p>
      </dgm:t>
    </dgm:pt>
    <dgm:pt modelId="{0C680937-843A-4C65-9345-EE2DBCA3962D}" type="pres">
      <dgm:prSet presAssocID="{CBA5498C-F0F5-42FC-9A98-340A044BA5FB}" presName="childShape" presStyleCnt="0"/>
      <dgm:spPr/>
    </dgm:pt>
    <dgm:pt modelId="{CB8EE755-7844-4814-8CE8-B21519E898BF}" type="pres">
      <dgm:prSet presAssocID="{B5FD82A5-0FA9-4074-8A11-C97ED5A552B9}" presName="root" presStyleCnt="0"/>
      <dgm:spPr/>
    </dgm:pt>
    <dgm:pt modelId="{8ABCACEB-B3DC-4E93-90ED-DE9F0A2DAEF4}" type="pres">
      <dgm:prSet presAssocID="{B5FD82A5-0FA9-4074-8A11-C97ED5A552B9}" presName="rootComposite" presStyleCnt="0"/>
      <dgm:spPr/>
    </dgm:pt>
    <dgm:pt modelId="{935377FD-C11C-49AC-9734-C06596D5024F}" type="pres">
      <dgm:prSet presAssocID="{B5FD82A5-0FA9-4074-8A11-C97ED5A552B9}" presName="rootText" presStyleLbl="node1" presStyleIdx="1" presStyleCnt="4" custScaleX="284650" custScaleY="321722" custLinFactX="-100000" custLinFactNeighborX="-109729" custLinFactNeighborY="60767"/>
      <dgm:spPr/>
      <dgm:t>
        <a:bodyPr/>
        <a:lstStyle/>
        <a:p>
          <a:endParaRPr lang="en-US"/>
        </a:p>
      </dgm:t>
    </dgm:pt>
    <dgm:pt modelId="{EF11731E-6EEF-4F73-8F26-8CFC32D8C27E}" type="pres">
      <dgm:prSet presAssocID="{B5FD82A5-0FA9-4074-8A11-C97ED5A552B9}" presName="rootConnector" presStyleLbl="asst0" presStyleIdx="0" presStyleCnt="0"/>
      <dgm:spPr/>
      <dgm:t>
        <a:bodyPr/>
        <a:lstStyle/>
        <a:p>
          <a:endParaRPr lang="en-US"/>
        </a:p>
      </dgm:t>
    </dgm:pt>
    <dgm:pt modelId="{668DF639-0AC6-4D73-BB3C-FFCEA65A8F7A}" type="pres">
      <dgm:prSet presAssocID="{B5FD82A5-0FA9-4074-8A11-C97ED5A552B9}" presName="childShape" presStyleCnt="0"/>
      <dgm:spPr/>
    </dgm:pt>
    <dgm:pt modelId="{2331DCF2-0712-4273-AAFB-C08D7927D46A}" type="pres">
      <dgm:prSet presAssocID="{128F0265-A3FC-48D4-8F40-35FE5FF601C8}" presName="Name13" presStyleLbl="parChTrans1D2" presStyleIdx="0" presStyleCnt="5"/>
      <dgm:spPr/>
      <dgm:t>
        <a:bodyPr/>
        <a:lstStyle/>
        <a:p>
          <a:endParaRPr lang="en-US"/>
        </a:p>
      </dgm:t>
    </dgm:pt>
    <dgm:pt modelId="{EBDDE1E3-B02F-462A-8848-A3B9640F3A2F}" type="pres">
      <dgm:prSet presAssocID="{D08C6000-540C-44EB-B290-A720D031AA81}" presName="childText" presStyleLbl="bgAcc1" presStyleIdx="0" presStyleCnt="5" custScaleX="287875" custScaleY="284128" custLinFactX="-100000" custLinFactY="83360" custLinFactNeighborX="-12638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809B8-C0A3-483C-8A71-B9FBF6640953}" type="pres">
      <dgm:prSet presAssocID="{E2737F95-F661-41A6-B271-CD05C4A275DC}" presName="root" presStyleCnt="0"/>
      <dgm:spPr/>
    </dgm:pt>
    <dgm:pt modelId="{3F2043C2-BBAE-461A-A48D-4520F6B668DA}" type="pres">
      <dgm:prSet presAssocID="{E2737F95-F661-41A6-B271-CD05C4A275DC}" presName="rootComposite" presStyleCnt="0"/>
      <dgm:spPr/>
    </dgm:pt>
    <dgm:pt modelId="{0F58FF48-C915-48F2-8B5E-19F52998838C}" type="pres">
      <dgm:prSet presAssocID="{E2737F95-F661-41A6-B271-CD05C4A275DC}" presName="rootText" presStyleLbl="node1" presStyleIdx="2" presStyleCnt="4" custScaleX="540758" custScaleY="342540" custLinFactX="-26818" custLinFactY="-124357" custLinFactNeighborX="-100000" custLinFactNeighborY="-200000"/>
      <dgm:spPr/>
      <dgm:t>
        <a:bodyPr/>
        <a:lstStyle/>
        <a:p>
          <a:endParaRPr lang="en-US"/>
        </a:p>
      </dgm:t>
    </dgm:pt>
    <dgm:pt modelId="{D1BB60C7-7C90-4AE3-9301-41A499FCD9C3}" type="pres">
      <dgm:prSet presAssocID="{E2737F95-F661-41A6-B271-CD05C4A275DC}" presName="rootConnector" presStyleLbl="asst0" presStyleIdx="0" presStyleCnt="0"/>
      <dgm:spPr/>
      <dgm:t>
        <a:bodyPr/>
        <a:lstStyle/>
        <a:p>
          <a:endParaRPr lang="en-US"/>
        </a:p>
      </dgm:t>
    </dgm:pt>
    <dgm:pt modelId="{B17B0B80-E6A5-4E02-9B69-470DC07395C8}" type="pres">
      <dgm:prSet presAssocID="{E2737F95-F661-41A6-B271-CD05C4A275DC}" presName="childShape" presStyleCnt="0"/>
      <dgm:spPr/>
    </dgm:pt>
    <dgm:pt modelId="{A37BAA47-DD94-46C8-AD86-0C1F9C97BA68}" type="pres">
      <dgm:prSet presAssocID="{3C43349B-92A2-4E89-BF4A-8662A02EA195}" presName="Name13" presStyleLbl="parChTrans1D2" presStyleIdx="1" presStyleCnt="5"/>
      <dgm:spPr/>
      <dgm:t>
        <a:bodyPr/>
        <a:lstStyle/>
        <a:p>
          <a:endParaRPr lang="en-US"/>
        </a:p>
      </dgm:t>
    </dgm:pt>
    <dgm:pt modelId="{ABEDA345-4866-4D94-9E54-E018EAD521D5}" type="pres">
      <dgm:prSet presAssocID="{3DE4F68F-02D3-4E8D-A626-1985D6E6C220}" presName="childText" presStyleLbl="bgAcc1" presStyleIdx="1" presStyleCnt="5" custScaleX="445975" custScaleY="266073" custLinFactX="-69097" custLinFactY="-100000" custLinFactNeighborX="-100000" custLinFactNeighborY="-1710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471537-00CC-4C5A-9051-552847B7A7E2}" type="pres">
      <dgm:prSet presAssocID="{B813DDDF-CCFB-4480-BA1D-0B7EA23722FF}" presName="Name13" presStyleLbl="parChTrans1D2" presStyleIdx="2" presStyleCnt="5"/>
      <dgm:spPr/>
      <dgm:t>
        <a:bodyPr/>
        <a:lstStyle/>
        <a:p>
          <a:endParaRPr lang="en-US"/>
        </a:p>
      </dgm:t>
    </dgm:pt>
    <dgm:pt modelId="{33E13E45-E5A8-4857-B78D-3942BD7B1188}" type="pres">
      <dgm:prSet presAssocID="{050ECC8A-4447-4291-91C6-0DB233C39F95}" presName="childText" presStyleLbl="bgAcc1" presStyleIdx="2" presStyleCnt="5" custScaleX="445975" custScaleY="266074" custLinFactX="-67908" custLinFactY="-100000" custLinFactNeighborX="-100000" custLinFactNeighborY="-170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97F778-C95C-4448-A441-45D8FDA7584D}" type="pres">
      <dgm:prSet presAssocID="{3D443B5A-EDFA-429A-9434-C891B4E57400}" presName="Name13" presStyleLbl="parChTrans1D2" presStyleIdx="3" presStyleCnt="5"/>
      <dgm:spPr/>
      <dgm:t>
        <a:bodyPr/>
        <a:lstStyle/>
        <a:p>
          <a:endParaRPr lang="en-US"/>
        </a:p>
      </dgm:t>
    </dgm:pt>
    <dgm:pt modelId="{26127438-3F7A-442E-80A2-87723C7107AE}" type="pres">
      <dgm:prSet presAssocID="{023AC92F-F3A3-41E6-BB4E-B9DCB2E86BDC}" presName="childText" presStyleLbl="bgAcc1" presStyleIdx="3" presStyleCnt="5" custScaleX="445975" custScaleY="266073" custLinFactX="-61385" custLinFactY="-100000" custLinFactNeighborX="-100000" custLinFactNeighborY="-1664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882C9-825A-41F9-8041-3C36E6B773AC}" type="pres">
      <dgm:prSet presAssocID="{E661ECEE-56F0-4E2B-974F-1C19A9A8E83F}" presName="root" presStyleCnt="0"/>
      <dgm:spPr/>
    </dgm:pt>
    <dgm:pt modelId="{6CA0A8C7-2C8B-4446-AE37-771120A33780}" type="pres">
      <dgm:prSet presAssocID="{E661ECEE-56F0-4E2B-974F-1C19A9A8E83F}" presName="rootComposite" presStyleCnt="0"/>
      <dgm:spPr/>
    </dgm:pt>
    <dgm:pt modelId="{962CD66D-361B-415D-9C6A-1F350A95772C}" type="pres">
      <dgm:prSet presAssocID="{E661ECEE-56F0-4E2B-974F-1C19A9A8E83F}" presName="rootText" presStyleLbl="node1" presStyleIdx="3" presStyleCnt="4" custScaleX="284996" custScaleY="322045" custLinFactNeighborX="-28163" custLinFactNeighborY="74917"/>
      <dgm:spPr/>
      <dgm:t>
        <a:bodyPr/>
        <a:lstStyle/>
        <a:p>
          <a:endParaRPr lang="en-US"/>
        </a:p>
      </dgm:t>
    </dgm:pt>
    <dgm:pt modelId="{2C03B99D-CEAE-4B72-8662-4E91273673EC}" type="pres">
      <dgm:prSet presAssocID="{E661ECEE-56F0-4E2B-974F-1C19A9A8E83F}" presName="rootConnector" presStyleLbl="asst0" presStyleIdx="0" presStyleCnt="0"/>
      <dgm:spPr/>
      <dgm:t>
        <a:bodyPr/>
        <a:lstStyle/>
        <a:p>
          <a:endParaRPr lang="en-US"/>
        </a:p>
      </dgm:t>
    </dgm:pt>
    <dgm:pt modelId="{8B5E27D4-52BE-4678-94C6-BE95D5CA382D}" type="pres">
      <dgm:prSet presAssocID="{E661ECEE-56F0-4E2B-974F-1C19A9A8E83F}" presName="childShape" presStyleCnt="0"/>
      <dgm:spPr/>
    </dgm:pt>
    <dgm:pt modelId="{51B77419-DBB3-4D4A-83A8-7E0FA2CE30B4}" type="pres">
      <dgm:prSet presAssocID="{5036F77E-1F1B-4247-977C-460A435EAF8A}" presName="Name13" presStyleLbl="parChTrans1D2" presStyleIdx="4" presStyleCnt="5" custSzX="155771" custSzY="623712"/>
      <dgm:spPr/>
      <dgm:t>
        <a:bodyPr/>
        <a:lstStyle/>
        <a:p>
          <a:endParaRPr lang="en-US"/>
        </a:p>
      </dgm:t>
    </dgm:pt>
    <dgm:pt modelId="{C8BAE16A-6784-4813-ACAA-44957A26FDF7}" type="pres">
      <dgm:prSet presAssocID="{D01362F0-73E7-45CF-A687-2118B605F10F}" presName="childText" presStyleLbl="bgAcc1" presStyleIdx="4" presStyleCnt="5" custScaleX="288640" custScaleY="283735" custLinFactY="100000" custLinFactNeighborX="-27485" custLinFactNeighborY="102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40B5F6-9F8E-432D-B151-F70F55BEB39E}" type="presOf" srcId="{3C43349B-92A2-4E89-BF4A-8662A02EA195}" destId="{A37BAA47-DD94-46C8-AD86-0C1F9C97BA68}" srcOrd="0" destOrd="0" presId="urn:microsoft.com/office/officeart/2005/8/layout/hierarchy3"/>
    <dgm:cxn modelId="{5F22C4E9-31C5-4F92-BA3B-DDF7B30114F3}" type="presOf" srcId="{5036F77E-1F1B-4247-977C-460A435EAF8A}" destId="{51B77419-DBB3-4D4A-83A8-7E0FA2CE30B4}" srcOrd="0" destOrd="0" presId="urn:microsoft.com/office/officeart/2005/8/layout/hierarchy3"/>
    <dgm:cxn modelId="{736A8E74-ADB3-4347-85DE-873498105765}" type="presOf" srcId="{CBA5498C-F0F5-42FC-9A98-340A044BA5FB}" destId="{9417898A-FB0F-494E-81A0-C16D10FB7298}" srcOrd="0" destOrd="0" presId="urn:microsoft.com/office/officeart/2005/8/layout/hierarchy3"/>
    <dgm:cxn modelId="{C1C8EB2D-E44A-4A48-8923-C6437962E4E8}" type="presOf" srcId="{3DE4F68F-02D3-4E8D-A626-1985D6E6C220}" destId="{ABEDA345-4866-4D94-9E54-E018EAD521D5}" srcOrd="0" destOrd="0" presId="urn:microsoft.com/office/officeart/2005/8/layout/hierarchy3"/>
    <dgm:cxn modelId="{9A3E9F1C-1EED-4ED3-8573-131D76026411}" type="presOf" srcId="{B5FD82A5-0FA9-4074-8A11-C97ED5A552B9}" destId="{935377FD-C11C-49AC-9734-C06596D5024F}" srcOrd="0" destOrd="0" presId="urn:microsoft.com/office/officeart/2005/8/layout/hierarchy3"/>
    <dgm:cxn modelId="{40332A12-5ACB-4F1A-B8DA-251B0C0F5458}" type="presOf" srcId="{128F0265-A3FC-48D4-8F40-35FE5FF601C8}" destId="{2331DCF2-0712-4273-AAFB-C08D7927D46A}" srcOrd="0" destOrd="0" presId="urn:microsoft.com/office/officeart/2005/8/layout/hierarchy3"/>
    <dgm:cxn modelId="{A436551E-5872-4E3E-B5DA-A484BD3EF665}" type="presOf" srcId="{023AC92F-F3A3-41E6-BB4E-B9DCB2E86BDC}" destId="{26127438-3F7A-442E-80A2-87723C7107AE}" srcOrd="0" destOrd="0" presId="urn:microsoft.com/office/officeart/2005/8/layout/hierarchy3"/>
    <dgm:cxn modelId="{B5CF8D0B-D554-4850-AEBF-D72A372FF452}" type="presOf" srcId="{B813DDDF-CCFB-4480-BA1D-0B7EA23722FF}" destId="{B1471537-00CC-4C5A-9051-552847B7A7E2}" srcOrd="0" destOrd="0" presId="urn:microsoft.com/office/officeart/2005/8/layout/hierarchy3"/>
    <dgm:cxn modelId="{0DC4C4FD-6F7B-4B15-A599-D71C0E46FF4B}" srcId="{E661ECEE-56F0-4E2B-974F-1C19A9A8E83F}" destId="{D01362F0-73E7-45CF-A687-2118B605F10F}" srcOrd="0" destOrd="0" parTransId="{5036F77E-1F1B-4247-977C-460A435EAF8A}" sibTransId="{7B67423A-640A-473E-9823-EB9A21687F7F}"/>
    <dgm:cxn modelId="{A06BDF8A-68A1-4629-9BB6-E8DF44A2F842}" type="presOf" srcId="{D3B477E4-74E2-43AF-A605-4E62C5A079FE}" destId="{26127438-3F7A-442E-80A2-87723C7107AE}" srcOrd="0" destOrd="1" presId="urn:microsoft.com/office/officeart/2005/8/layout/hierarchy3"/>
    <dgm:cxn modelId="{CFA1FB62-ADFD-48BE-8AFC-B28EE60A038A}" type="presOf" srcId="{D01362F0-73E7-45CF-A687-2118B605F10F}" destId="{C8BAE16A-6784-4813-ACAA-44957A26FDF7}" srcOrd="0" destOrd="0" presId="urn:microsoft.com/office/officeart/2005/8/layout/hierarchy3"/>
    <dgm:cxn modelId="{82E7CDE3-EA97-470B-A4A5-150E03B27EBA}" type="presOf" srcId="{2D9CDC13-A7F5-4115-9F24-E79C1B362552}" destId="{6888B1CE-C2D6-4AB8-9648-821F62D8D3A8}" srcOrd="0" destOrd="0" presId="urn:microsoft.com/office/officeart/2005/8/layout/hierarchy3"/>
    <dgm:cxn modelId="{D5ACE2A2-2D48-40EF-9995-90153403EC06}" srcId="{B5FD82A5-0FA9-4074-8A11-C97ED5A552B9}" destId="{D08C6000-540C-44EB-B290-A720D031AA81}" srcOrd="0" destOrd="0" parTransId="{128F0265-A3FC-48D4-8F40-35FE5FF601C8}" sibTransId="{9EFFDB22-E70E-44EE-8275-13C20CD56E5C}"/>
    <dgm:cxn modelId="{740F8C5D-C45D-47DD-8FC0-C1AA5493C0F4}" srcId="{E2737F95-F661-41A6-B271-CD05C4A275DC}" destId="{023AC92F-F3A3-41E6-BB4E-B9DCB2E86BDC}" srcOrd="2" destOrd="0" parTransId="{3D443B5A-EDFA-429A-9434-C891B4E57400}" sibTransId="{28A7EB1F-D0B1-4AEC-B068-61E18F6F6E1D}"/>
    <dgm:cxn modelId="{FF6F827E-A066-4381-8E83-62001C24D07B}" type="presOf" srcId="{D08C6000-540C-44EB-B290-A720D031AA81}" destId="{EBDDE1E3-B02F-462A-8848-A3B9640F3A2F}" srcOrd="0" destOrd="0" presId="urn:microsoft.com/office/officeart/2005/8/layout/hierarchy3"/>
    <dgm:cxn modelId="{CCD3C198-15D4-4F50-B1A0-7E055743308C}" type="presOf" srcId="{3D443B5A-EDFA-429A-9434-C891B4E57400}" destId="{CF97F778-C95C-4448-A441-45D8FDA7584D}" srcOrd="0" destOrd="0" presId="urn:microsoft.com/office/officeart/2005/8/layout/hierarchy3"/>
    <dgm:cxn modelId="{ED040A7E-A8B4-4595-8F84-E7946D9B9B98}" srcId="{E2737F95-F661-41A6-B271-CD05C4A275DC}" destId="{3DE4F68F-02D3-4E8D-A626-1985D6E6C220}" srcOrd="0" destOrd="0" parTransId="{3C43349B-92A2-4E89-BF4A-8662A02EA195}" sibTransId="{FADD3C36-D3B7-4AE9-8F5E-7D9C188D29E1}"/>
    <dgm:cxn modelId="{B848A0A7-EDDB-44BB-90A9-EF2CDC65F73D}" type="presOf" srcId="{E2737F95-F661-41A6-B271-CD05C4A275DC}" destId="{D1BB60C7-7C90-4AE3-9301-41A499FCD9C3}" srcOrd="1" destOrd="0" presId="urn:microsoft.com/office/officeart/2005/8/layout/hierarchy3"/>
    <dgm:cxn modelId="{04425813-9440-491E-96D4-F6278ABEC22F}" srcId="{2D9CDC13-A7F5-4115-9F24-E79C1B362552}" destId="{CBA5498C-F0F5-42FC-9A98-340A044BA5FB}" srcOrd="0" destOrd="0" parTransId="{314E9E5E-7F07-4BF4-83B3-9D647A944BB5}" sibTransId="{BA0BFC20-6914-4306-90A9-E90D78E2B770}"/>
    <dgm:cxn modelId="{88D066D3-DE77-401E-A0DF-E300A2966FE1}" srcId="{2D9CDC13-A7F5-4115-9F24-E79C1B362552}" destId="{B5FD82A5-0FA9-4074-8A11-C97ED5A552B9}" srcOrd="1" destOrd="0" parTransId="{888676BE-C29B-418F-82E8-A4A5BCD0F04F}" sibTransId="{5DC3A21F-D475-4738-8122-AF9BBC84FC06}"/>
    <dgm:cxn modelId="{3601216D-2738-453E-8CD8-5AF73A3889A5}" srcId="{E2737F95-F661-41A6-B271-CD05C4A275DC}" destId="{050ECC8A-4447-4291-91C6-0DB233C39F95}" srcOrd="1" destOrd="0" parTransId="{B813DDDF-CCFB-4480-BA1D-0B7EA23722FF}" sibTransId="{E39EFFE5-1FFD-462D-9D4F-40D874240E5D}"/>
    <dgm:cxn modelId="{4C26D048-6077-4E38-9CC0-7B7090DAFECB}" type="presOf" srcId="{E661ECEE-56F0-4E2B-974F-1C19A9A8E83F}" destId="{962CD66D-361B-415D-9C6A-1F350A95772C}" srcOrd="0" destOrd="0" presId="urn:microsoft.com/office/officeart/2005/8/layout/hierarchy3"/>
    <dgm:cxn modelId="{B5E9813C-E5B2-4B5D-93ED-2A5101D1A818}" type="presOf" srcId="{E2737F95-F661-41A6-B271-CD05C4A275DC}" destId="{0F58FF48-C915-48F2-8B5E-19F52998838C}" srcOrd="0" destOrd="0" presId="urn:microsoft.com/office/officeart/2005/8/layout/hierarchy3"/>
    <dgm:cxn modelId="{1AD151FE-C03A-4839-B7A3-FC785BB114F1}" type="presOf" srcId="{E661ECEE-56F0-4E2B-974F-1C19A9A8E83F}" destId="{2C03B99D-CEAE-4B72-8662-4E91273673EC}" srcOrd="1" destOrd="0" presId="urn:microsoft.com/office/officeart/2005/8/layout/hierarchy3"/>
    <dgm:cxn modelId="{904163F0-CF1F-4E34-94AC-7C8BB3094BEC}" srcId="{2D9CDC13-A7F5-4115-9F24-E79C1B362552}" destId="{E2737F95-F661-41A6-B271-CD05C4A275DC}" srcOrd="2" destOrd="0" parTransId="{F5EB5E60-4DFA-4113-BDE7-20751DD4EDC2}" sibTransId="{62BAD3D4-92CF-471B-B08C-0E2327607FA3}"/>
    <dgm:cxn modelId="{2CCEA670-C3CD-412B-B02E-802C7E575A0F}" srcId="{2D9CDC13-A7F5-4115-9F24-E79C1B362552}" destId="{E661ECEE-56F0-4E2B-974F-1C19A9A8E83F}" srcOrd="3" destOrd="0" parTransId="{7197CF16-623E-4043-A6BF-ECC2F457119D}" sibTransId="{F7C8A823-6017-4F49-850A-DD77994C8279}"/>
    <dgm:cxn modelId="{69A68187-7379-46F1-A228-E7AFFEB10937}" srcId="{023AC92F-F3A3-41E6-BB4E-B9DCB2E86BDC}" destId="{D3B477E4-74E2-43AF-A605-4E62C5A079FE}" srcOrd="0" destOrd="0" parTransId="{2F631D61-528D-4975-A1D7-92884DC810CA}" sibTransId="{8BD0AF47-40B3-4A22-B1D1-8DB52666905A}"/>
    <dgm:cxn modelId="{3F464E0D-7E69-4720-B085-E5C84A6928A5}" type="presOf" srcId="{050ECC8A-4447-4291-91C6-0DB233C39F95}" destId="{33E13E45-E5A8-4857-B78D-3942BD7B1188}" srcOrd="0" destOrd="0" presId="urn:microsoft.com/office/officeart/2005/8/layout/hierarchy3"/>
    <dgm:cxn modelId="{183C2FE8-1669-4CC2-82FE-C0312D68B747}" type="presOf" srcId="{B5FD82A5-0FA9-4074-8A11-C97ED5A552B9}" destId="{EF11731E-6EEF-4F73-8F26-8CFC32D8C27E}" srcOrd="1" destOrd="0" presId="urn:microsoft.com/office/officeart/2005/8/layout/hierarchy3"/>
    <dgm:cxn modelId="{EFB05B0A-645D-4A05-8664-0116C1B4D783}" type="presOf" srcId="{CBA5498C-F0F5-42FC-9A98-340A044BA5FB}" destId="{A5CF1707-2F88-49ED-8138-5F56D2D85E0E}" srcOrd="1" destOrd="0" presId="urn:microsoft.com/office/officeart/2005/8/layout/hierarchy3"/>
    <dgm:cxn modelId="{F30FFB03-BCA5-4E13-A97C-DDFD5E8A30CE}" type="presParOf" srcId="{6888B1CE-C2D6-4AB8-9648-821F62D8D3A8}" destId="{96E56E24-07D0-464C-B598-EE42F8B3298A}" srcOrd="0" destOrd="0" presId="urn:microsoft.com/office/officeart/2005/8/layout/hierarchy3"/>
    <dgm:cxn modelId="{93FC1CFE-4256-4312-A911-4F6C6603FF9A}" type="presParOf" srcId="{96E56E24-07D0-464C-B598-EE42F8B3298A}" destId="{B5C0E5BB-E288-48A9-BE71-3CC40B336151}" srcOrd="0" destOrd="0" presId="urn:microsoft.com/office/officeart/2005/8/layout/hierarchy3"/>
    <dgm:cxn modelId="{96DF2508-4AEB-44B8-873C-134D7717A8D6}" type="presParOf" srcId="{B5C0E5BB-E288-48A9-BE71-3CC40B336151}" destId="{9417898A-FB0F-494E-81A0-C16D10FB7298}" srcOrd="0" destOrd="0" presId="urn:microsoft.com/office/officeart/2005/8/layout/hierarchy3"/>
    <dgm:cxn modelId="{8254541E-DBCC-4B65-844C-9E45906E581D}" type="presParOf" srcId="{B5C0E5BB-E288-48A9-BE71-3CC40B336151}" destId="{A5CF1707-2F88-49ED-8138-5F56D2D85E0E}" srcOrd="1" destOrd="0" presId="urn:microsoft.com/office/officeart/2005/8/layout/hierarchy3"/>
    <dgm:cxn modelId="{826936CD-FE26-424A-83DC-96A66F332EEB}" type="presParOf" srcId="{96E56E24-07D0-464C-B598-EE42F8B3298A}" destId="{0C680937-843A-4C65-9345-EE2DBCA3962D}" srcOrd="1" destOrd="0" presId="urn:microsoft.com/office/officeart/2005/8/layout/hierarchy3"/>
    <dgm:cxn modelId="{BFE1D04F-9C32-4589-BAE7-75E25E148F06}" type="presParOf" srcId="{6888B1CE-C2D6-4AB8-9648-821F62D8D3A8}" destId="{CB8EE755-7844-4814-8CE8-B21519E898BF}" srcOrd="1" destOrd="0" presId="urn:microsoft.com/office/officeart/2005/8/layout/hierarchy3"/>
    <dgm:cxn modelId="{8858A6C2-2F7D-44F0-BB03-9761DDF5BB1E}" type="presParOf" srcId="{CB8EE755-7844-4814-8CE8-B21519E898BF}" destId="{8ABCACEB-B3DC-4E93-90ED-DE9F0A2DAEF4}" srcOrd="0" destOrd="0" presId="urn:microsoft.com/office/officeart/2005/8/layout/hierarchy3"/>
    <dgm:cxn modelId="{52052092-A379-4E07-AB87-C5EBAF599EA3}" type="presParOf" srcId="{8ABCACEB-B3DC-4E93-90ED-DE9F0A2DAEF4}" destId="{935377FD-C11C-49AC-9734-C06596D5024F}" srcOrd="0" destOrd="0" presId="urn:microsoft.com/office/officeart/2005/8/layout/hierarchy3"/>
    <dgm:cxn modelId="{4C9E2D6F-D5DB-4E20-ADA8-DC644D297BDE}" type="presParOf" srcId="{8ABCACEB-B3DC-4E93-90ED-DE9F0A2DAEF4}" destId="{EF11731E-6EEF-4F73-8F26-8CFC32D8C27E}" srcOrd="1" destOrd="0" presId="urn:microsoft.com/office/officeart/2005/8/layout/hierarchy3"/>
    <dgm:cxn modelId="{C0A9753A-4A8D-482F-A2C8-6DD76301721C}" type="presParOf" srcId="{CB8EE755-7844-4814-8CE8-B21519E898BF}" destId="{668DF639-0AC6-4D73-BB3C-FFCEA65A8F7A}" srcOrd="1" destOrd="0" presId="urn:microsoft.com/office/officeart/2005/8/layout/hierarchy3"/>
    <dgm:cxn modelId="{9C61CC0B-6307-41D7-A953-08DBB9BE0BE9}" type="presParOf" srcId="{668DF639-0AC6-4D73-BB3C-FFCEA65A8F7A}" destId="{2331DCF2-0712-4273-AAFB-C08D7927D46A}" srcOrd="0" destOrd="0" presId="urn:microsoft.com/office/officeart/2005/8/layout/hierarchy3"/>
    <dgm:cxn modelId="{A0D27DCC-86B1-47B8-9D2C-29338EDAF9C2}" type="presParOf" srcId="{668DF639-0AC6-4D73-BB3C-FFCEA65A8F7A}" destId="{EBDDE1E3-B02F-462A-8848-A3B9640F3A2F}" srcOrd="1" destOrd="0" presId="urn:microsoft.com/office/officeart/2005/8/layout/hierarchy3"/>
    <dgm:cxn modelId="{7C837189-D965-4A72-AC2A-1C32F7E24B07}" type="presParOf" srcId="{6888B1CE-C2D6-4AB8-9648-821F62D8D3A8}" destId="{2F6809B8-C0A3-483C-8A71-B9FBF6640953}" srcOrd="2" destOrd="0" presId="urn:microsoft.com/office/officeart/2005/8/layout/hierarchy3"/>
    <dgm:cxn modelId="{1EABA996-53E0-4DD2-92EA-8DA0BD189166}" type="presParOf" srcId="{2F6809B8-C0A3-483C-8A71-B9FBF6640953}" destId="{3F2043C2-BBAE-461A-A48D-4520F6B668DA}" srcOrd="0" destOrd="0" presId="urn:microsoft.com/office/officeart/2005/8/layout/hierarchy3"/>
    <dgm:cxn modelId="{8747700D-7E1F-4DCA-9A87-1C177258B705}" type="presParOf" srcId="{3F2043C2-BBAE-461A-A48D-4520F6B668DA}" destId="{0F58FF48-C915-48F2-8B5E-19F52998838C}" srcOrd="0" destOrd="0" presId="urn:microsoft.com/office/officeart/2005/8/layout/hierarchy3"/>
    <dgm:cxn modelId="{82D14718-C174-4EE5-865B-0959D42A1A49}" type="presParOf" srcId="{3F2043C2-BBAE-461A-A48D-4520F6B668DA}" destId="{D1BB60C7-7C90-4AE3-9301-41A499FCD9C3}" srcOrd="1" destOrd="0" presId="urn:microsoft.com/office/officeart/2005/8/layout/hierarchy3"/>
    <dgm:cxn modelId="{00B414E9-85C5-4877-B3BF-204CD4424739}" type="presParOf" srcId="{2F6809B8-C0A3-483C-8A71-B9FBF6640953}" destId="{B17B0B80-E6A5-4E02-9B69-470DC07395C8}" srcOrd="1" destOrd="0" presId="urn:microsoft.com/office/officeart/2005/8/layout/hierarchy3"/>
    <dgm:cxn modelId="{F2B93027-08CD-4B75-93DD-10A3FC648921}" type="presParOf" srcId="{B17B0B80-E6A5-4E02-9B69-470DC07395C8}" destId="{A37BAA47-DD94-46C8-AD86-0C1F9C97BA68}" srcOrd="0" destOrd="0" presId="urn:microsoft.com/office/officeart/2005/8/layout/hierarchy3"/>
    <dgm:cxn modelId="{B61D1365-AB20-49E4-BBC7-B27487ACC3E5}" type="presParOf" srcId="{B17B0B80-E6A5-4E02-9B69-470DC07395C8}" destId="{ABEDA345-4866-4D94-9E54-E018EAD521D5}" srcOrd="1" destOrd="0" presId="urn:microsoft.com/office/officeart/2005/8/layout/hierarchy3"/>
    <dgm:cxn modelId="{4172D821-9D31-4707-8053-327B21D854AE}" type="presParOf" srcId="{B17B0B80-E6A5-4E02-9B69-470DC07395C8}" destId="{B1471537-00CC-4C5A-9051-552847B7A7E2}" srcOrd="2" destOrd="0" presId="urn:microsoft.com/office/officeart/2005/8/layout/hierarchy3"/>
    <dgm:cxn modelId="{506C3132-F5F5-4CEF-A7C1-FD59F577B77D}" type="presParOf" srcId="{B17B0B80-E6A5-4E02-9B69-470DC07395C8}" destId="{33E13E45-E5A8-4857-B78D-3942BD7B1188}" srcOrd="3" destOrd="0" presId="urn:microsoft.com/office/officeart/2005/8/layout/hierarchy3"/>
    <dgm:cxn modelId="{E717FF3C-7022-42F1-9616-3AF46E29B4A9}" type="presParOf" srcId="{B17B0B80-E6A5-4E02-9B69-470DC07395C8}" destId="{CF97F778-C95C-4448-A441-45D8FDA7584D}" srcOrd="4" destOrd="0" presId="urn:microsoft.com/office/officeart/2005/8/layout/hierarchy3"/>
    <dgm:cxn modelId="{09F6BC23-30E3-468A-BF31-CA2BECFE4964}" type="presParOf" srcId="{B17B0B80-E6A5-4E02-9B69-470DC07395C8}" destId="{26127438-3F7A-442E-80A2-87723C7107AE}" srcOrd="5" destOrd="0" presId="urn:microsoft.com/office/officeart/2005/8/layout/hierarchy3"/>
    <dgm:cxn modelId="{5227C939-B97E-4E42-9829-96DFAB9603E4}" type="presParOf" srcId="{6888B1CE-C2D6-4AB8-9648-821F62D8D3A8}" destId="{449882C9-825A-41F9-8041-3C36E6B773AC}" srcOrd="3" destOrd="0" presId="urn:microsoft.com/office/officeart/2005/8/layout/hierarchy3"/>
    <dgm:cxn modelId="{759F2110-9737-4C52-A0E3-92AC9574E70B}" type="presParOf" srcId="{449882C9-825A-41F9-8041-3C36E6B773AC}" destId="{6CA0A8C7-2C8B-4446-AE37-771120A33780}" srcOrd="0" destOrd="0" presId="urn:microsoft.com/office/officeart/2005/8/layout/hierarchy3"/>
    <dgm:cxn modelId="{A3AD3194-4D59-4D93-94EA-5B51F6924B2C}" type="presParOf" srcId="{6CA0A8C7-2C8B-4446-AE37-771120A33780}" destId="{962CD66D-361B-415D-9C6A-1F350A95772C}" srcOrd="0" destOrd="0" presId="urn:microsoft.com/office/officeart/2005/8/layout/hierarchy3"/>
    <dgm:cxn modelId="{4E09EA9E-8B44-4B02-AC73-2926E2725787}" type="presParOf" srcId="{6CA0A8C7-2C8B-4446-AE37-771120A33780}" destId="{2C03B99D-CEAE-4B72-8662-4E91273673EC}" srcOrd="1" destOrd="0" presId="urn:microsoft.com/office/officeart/2005/8/layout/hierarchy3"/>
    <dgm:cxn modelId="{B68D82EB-F583-4148-BF94-1BF68E1A54F0}" type="presParOf" srcId="{449882C9-825A-41F9-8041-3C36E6B773AC}" destId="{8B5E27D4-52BE-4678-94C6-BE95D5CA382D}" srcOrd="1" destOrd="0" presId="urn:microsoft.com/office/officeart/2005/8/layout/hierarchy3"/>
    <dgm:cxn modelId="{99DB036C-4835-4261-BE26-623958B147D6}" type="presParOf" srcId="{8B5E27D4-52BE-4678-94C6-BE95D5CA382D}" destId="{51B77419-DBB3-4D4A-83A8-7E0FA2CE30B4}" srcOrd="0" destOrd="0" presId="urn:microsoft.com/office/officeart/2005/8/layout/hierarchy3"/>
    <dgm:cxn modelId="{09AEC56E-A7B9-49F4-B666-FB6CFA6C9996}" type="presParOf" srcId="{8B5E27D4-52BE-4678-94C6-BE95D5CA382D}" destId="{C8BAE16A-6784-4813-ACAA-44957A26FDF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C7493-A240-43BE-B137-28BDEAED0D3C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676C7-A29D-4A79-880A-4F2F5B780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48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676C7-A29D-4A79-880A-4F2F5B7802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37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94ADE-05F9-4BBD-8A5B-D87EACD0C4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1EA43-B658-4A67-8383-D0C8877D614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74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This is your typical display of a remote sensing system.  Just to provide a visual of all the components it can be composed of.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4E91F5-FC11-4F44-A258-6D9E63997F12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99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20882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848600" cy="1927225"/>
          </a:xfrm>
        </p:spPr>
        <p:txBody>
          <a:bodyPr anchor="b">
            <a:noAutofit/>
          </a:bodyPr>
          <a:lstStyle>
            <a:lvl1pPr algn="r">
              <a:defRPr sz="54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62400"/>
            <a:ext cx="78486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808412"/>
            <a:ext cx="78486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"/>
            <a:ext cx="3838575" cy="55514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>
            <a:lvl1pPr>
              <a:buClr>
                <a:schemeClr val="tx2">
                  <a:lumMod val="75000"/>
                </a:schemeClr>
              </a:buClr>
              <a:defRPr sz="3200"/>
            </a:lvl1pPr>
            <a:lvl2pPr>
              <a:buClr>
                <a:schemeClr val="accent4">
                  <a:lumMod val="75000"/>
                </a:schemeClr>
              </a:buClr>
              <a:defRPr sz="2800"/>
            </a:lvl2pPr>
            <a:lvl3pPr>
              <a:buClr>
                <a:schemeClr val="bg2">
                  <a:lumMod val="50000"/>
                </a:schemeClr>
              </a:buClr>
              <a:defRPr sz="2400"/>
            </a:lvl3pPr>
            <a:lvl4pPr>
              <a:buClr>
                <a:schemeClr val="accent6">
                  <a:lumMod val="75000"/>
                </a:schemeClr>
              </a:buCl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9438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9438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53200"/>
            <a:ext cx="9144000" cy="32788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96225" y="6681151"/>
            <a:ext cx="18659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="1" i="1" dirty="0" smtClean="0">
                <a:solidFill>
                  <a:schemeClr val="bg1"/>
                </a:solidFill>
              </a:rPr>
              <a:t>Forest Service</a:t>
            </a:r>
            <a:endParaRPr lang="en-US" sz="800" b="1" i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84950"/>
            <a:ext cx="265249" cy="2944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4" r:id="rId3"/>
    <p:sldLayoutId id="2147483966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bmschwert@fs.fed.us" TargetMode="External"/><Relationship Id="rId2" Type="http://schemas.openxmlformats.org/officeDocument/2006/relationships/hyperlink" Target="mailto:krtenneson@fs.fed.u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ddcompass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Objectives and guiding principles for change detection using remote sensing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Developed </a:t>
            </a:r>
            <a:r>
              <a:rPr lang="en-US" sz="1800" dirty="0" smtClean="0"/>
              <a:t>by:</a:t>
            </a:r>
          </a:p>
          <a:p>
            <a:r>
              <a:rPr lang="en-US" sz="1800" dirty="0" smtClean="0"/>
              <a:t>USFS </a:t>
            </a:r>
            <a:r>
              <a:rPr lang="en-US" sz="1800" dirty="0"/>
              <a:t>Geospatial Technology </a:t>
            </a:r>
            <a:endParaRPr lang="en-US" sz="1800" dirty="0" smtClean="0"/>
          </a:p>
          <a:p>
            <a:r>
              <a:rPr lang="en-US" sz="1800" dirty="0" smtClean="0"/>
              <a:t>and </a:t>
            </a:r>
            <a:r>
              <a:rPr lang="en-US" sz="1800" dirty="0"/>
              <a:t>Applications Center (GTAC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Salt </a:t>
            </a:r>
            <a:r>
              <a:rPr lang="en-US" sz="1800" dirty="0"/>
              <a:t>Lake City, Utah</a:t>
            </a:r>
          </a:p>
        </p:txBody>
      </p:sp>
    </p:spTree>
    <p:extLst>
      <p:ext uri="{BB962C8B-B14F-4D97-AF65-F5344CB8AC3E}">
        <p14:creationId xmlns:p14="http://schemas.microsoft.com/office/powerpoint/2010/main" val="190948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Guiding Principle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0625"/>
            <a:ext cx="8229600" cy="5029200"/>
          </a:xfrm>
        </p:spPr>
        <p:txBody>
          <a:bodyPr/>
          <a:lstStyle/>
          <a:p>
            <a:r>
              <a:rPr lang="en-US" dirty="0" smtClean="0"/>
              <a:t>Time series Analysis and Consistency</a:t>
            </a:r>
          </a:p>
          <a:p>
            <a:r>
              <a:rPr lang="en-US" sz="2000" dirty="0"/>
              <a:t>When data are available from many time-steps, it is better to use the information from the entire time series of images rather than comparing only the end-dates.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426964" y="2532992"/>
            <a:ext cx="45148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//GEE provides access to the entire Landsat Archive</a:t>
            </a:r>
          </a:p>
          <a:p>
            <a:r>
              <a:rPr lang="en-US" sz="1400" dirty="0" smtClean="0"/>
              <a:t>//</a:t>
            </a:r>
            <a:r>
              <a:rPr lang="en-US" sz="1400" dirty="0"/>
              <a:t>Composite time period</a:t>
            </a:r>
          </a:p>
          <a:p>
            <a:r>
              <a:rPr lang="en-US" sz="1400" dirty="0" err="1"/>
              <a:t>var</a:t>
            </a:r>
            <a:r>
              <a:rPr lang="en-US" sz="1400" dirty="0"/>
              <a:t> years = [2008, 2013]; </a:t>
            </a:r>
          </a:p>
          <a:p>
            <a:r>
              <a:rPr lang="en-US" sz="1400" dirty="0" err="1"/>
              <a:t>var</a:t>
            </a:r>
            <a:r>
              <a:rPr lang="en-US" sz="1400" dirty="0"/>
              <a:t> </a:t>
            </a:r>
            <a:r>
              <a:rPr lang="en-US" sz="1400" dirty="0" err="1"/>
              <a:t>startJulian</a:t>
            </a:r>
            <a:r>
              <a:rPr lang="en-US" sz="1400" dirty="0"/>
              <a:t> = 305; </a:t>
            </a:r>
          </a:p>
          <a:p>
            <a:r>
              <a:rPr lang="en-US" sz="1400" dirty="0" err="1"/>
              <a:t>var</a:t>
            </a:r>
            <a:r>
              <a:rPr lang="en-US" sz="1400" dirty="0"/>
              <a:t> </a:t>
            </a:r>
            <a:r>
              <a:rPr lang="en-US" sz="1400" dirty="0" err="1"/>
              <a:t>endJulian</a:t>
            </a:r>
            <a:r>
              <a:rPr lang="en-US" sz="1400" dirty="0"/>
              <a:t> = 90; </a:t>
            </a:r>
          </a:p>
          <a:p>
            <a:r>
              <a:rPr lang="en-US" sz="1400" dirty="0" err="1"/>
              <a:t>var</a:t>
            </a:r>
            <a:r>
              <a:rPr lang="en-US" sz="1400" dirty="0"/>
              <a:t> </a:t>
            </a:r>
            <a:r>
              <a:rPr lang="en-US" sz="1400" dirty="0" err="1"/>
              <a:t>compositingPeriod</a:t>
            </a:r>
            <a:r>
              <a:rPr lang="en-US" sz="1400" dirty="0"/>
              <a:t> = 2; </a:t>
            </a:r>
          </a:p>
        </p:txBody>
      </p:sp>
      <p:pic>
        <p:nvPicPr>
          <p:cNvPr id="5" name="Picture 4" descr="landsat 5 composite"/>
          <p:cNvPicPr/>
          <p:nvPr/>
        </p:nvPicPr>
        <p:blipFill>
          <a:blip r:embed="rId2"/>
          <a:stretch>
            <a:fillRect/>
          </a:stretch>
        </p:blipFill>
        <p:spPr>
          <a:xfrm>
            <a:off x="372139" y="4251362"/>
            <a:ext cx="3779873" cy="23018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865778" y="3942464"/>
            <a:ext cx="2638425" cy="314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solidFill>
                  <a:schemeClr val="tx1"/>
                </a:solidFill>
                <a:effectLst/>
                <a:ea typeface="Times New Roman"/>
                <a:cs typeface="Times New Roman"/>
              </a:rPr>
              <a:t>1986-1989 Landsat 5 Composite</a:t>
            </a:r>
            <a:endParaRPr lang="en-US" sz="1100" dirty="0">
              <a:solidFill>
                <a:schemeClr val="tx1"/>
              </a:solidFill>
              <a:effectLst/>
              <a:ea typeface="Times New Roman"/>
              <a:cs typeface="Times New Roman"/>
            </a:endParaRPr>
          </a:p>
        </p:txBody>
      </p:sp>
      <p:pic>
        <p:nvPicPr>
          <p:cNvPr id="7" name="Picture 6" descr="landsat 8 composite"/>
          <p:cNvPicPr/>
          <p:nvPr/>
        </p:nvPicPr>
        <p:blipFill>
          <a:blip r:embed="rId3"/>
          <a:stretch>
            <a:fillRect/>
          </a:stretch>
        </p:blipFill>
        <p:spPr>
          <a:xfrm>
            <a:off x="4767040" y="4251362"/>
            <a:ext cx="3834699" cy="22964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5489001" y="3984662"/>
            <a:ext cx="2655539" cy="26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solidFill>
                  <a:schemeClr val="tx1"/>
                </a:solidFill>
                <a:effectLst/>
                <a:ea typeface="Times New Roman"/>
                <a:cs typeface="Times New Roman"/>
              </a:rPr>
              <a:t>2013-2015 Landsat 8 Composite</a:t>
            </a:r>
            <a:endParaRPr lang="en-US" sz="1100" dirty="0">
              <a:solidFill>
                <a:schemeClr val="tx1"/>
              </a:solidFill>
              <a:effectLst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245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Guiding Principle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8147"/>
            <a:ext cx="8229600" cy="5029200"/>
          </a:xfrm>
        </p:spPr>
        <p:txBody>
          <a:bodyPr/>
          <a:lstStyle/>
          <a:p>
            <a:r>
              <a:rPr lang="en-US" dirty="0" smtClean="0"/>
              <a:t>Always assess results from remote sensing</a:t>
            </a:r>
          </a:p>
          <a:p>
            <a:pPr lvl="1"/>
            <a:r>
              <a:rPr lang="en-US" sz="1800" dirty="0"/>
              <a:t>The goal of the remote sensing analysis is to estimate the areas of the classes in activity data </a:t>
            </a:r>
            <a:r>
              <a:rPr lang="en-US" sz="1800" dirty="0" smtClean="0"/>
              <a:t>or </a:t>
            </a:r>
            <a:r>
              <a:rPr lang="en-US" sz="1800" dirty="0"/>
              <a:t>provide information that can be used to guide sampling </a:t>
            </a:r>
            <a:r>
              <a:rPr lang="en-US" sz="1800" dirty="0" smtClean="0"/>
              <a:t>strategies.</a:t>
            </a:r>
            <a:endParaRPr lang="en-US" sz="1800" dirty="0"/>
          </a:p>
        </p:txBody>
      </p:sp>
      <p:pic>
        <p:nvPicPr>
          <p:cNvPr id="4" name="Picture 3" descr="google map"/>
          <p:cNvPicPr/>
          <p:nvPr/>
        </p:nvPicPr>
        <p:blipFill rotWithShape="1">
          <a:blip r:embed="rId2"/>
          <a:srcRect l="44516" t="3142" r="17945" b="43830"/>
          <a:stretch/>
        </p:blipFill>
        <p:spPr bwMode="auto">
          <a:xfrm>
            <a:off x="187807" y="3223908"/>
            <a:ext cx="4299134" cy="3142039"/>
          </a:xfrm>
          <a:prstGeom prst="rect">
            <a:avLst/>
          </a:prstGeom>
          <a:ln>
            <a:solidFill>
              <a:schemeClr val="accent1">
                <a:shade val="60000"/>
                <a:hueOff val="0"/>
                <a:satOff val="0"/>
                <a:lumOff val="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title="labels"/>
          <p:cNvPicPr/>
          <p:nvPr/>
        </p:nvPicPr>
        <p:blipFill>
          <a:blip r:embed="rId3"/>
          <a:stretch>
            <a:fillRect/>
          </a:stretch>
        </p:blipFill>
        <p:spPr>
          <a:xfrm>
            <a:off x="4877686" y="3720683"/>
            <a:ext cx="3989867" cy="1691285"/>
          </a:xfrm>
          <a:prstGeom prst="rect">
            <a:avLst/>
          </a:prstGeom>
          <a:ln>
            <a:solidFill>
              <a:schemeClr val="accent1">
                <a:shade val="60000"/>
                <a:hueOff val="0"/>
                <a:satOff val="0"/>
                <a:lumOff val="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52407" y="2810642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Collect Reference Data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87652" y="3351351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Generate an Error 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22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Guiding Principle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Document and archive steps taken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4328" y="2256644"/>
            <a:ext cx="3027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 Planning Worksheet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29625" y="2278172"/>
            <a:ext cx="2899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Documentation Worksheet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1875" t="15833" r="11094" b="2778"/>
          <a:stretch/>
        </p:blipFill>
        <p:spPr>
          <a:xfrm>
            <a:off x="970117" y="2625976"/>
            <a:ext cx="2795853" cy="33232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1875" t="15694" r="11250" b="2500"/>
          <a:stretch/>
        </p:blipFill>
        <p:spPr>
          <a:xfrm>
            <a:off x="5281294" y="2647504"/>
            <a:ext cx="2795853" cy="33470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30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Remote Sensing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/>
          <a:lstStyle/>
          <a:p>
            <a:r>
              <a:rPr lang="en-US" altLang="en-US" i="1" dirty="0" smtClean="0"/>
              <a:t>Creating good remote sensing models is an iterative process.</a:t>
            </a:r>
          </a:p>
          <a:p>
            <a:endParaRPr lang="en-US" altLang="en-US" i="1" dirty="0" smtClean="0"/>
          </a:p>
          <a:p>
            <a:r>
              <a:rPr lang="en-US" altLang="en-US" i="1" dirty="0" smtClean="0"/>
              <a:t>“</a:t>
            </a:r>
            <a:r>
              <a:rPr lang="en-US" altLang="en-US" i="1" dirty="0"/>
              <a:t>All models are wrong, but some are </a:t>
            </a:r>
            <a:r>
              <a:rPr lang="en-US" altLang="en-US" i="1" dirty="0" smtClean="0"/>
              <a:t>useful” - </a:t>
            </a:r>
            <a:r>
              <a:rPr lang="en-US" altLang="en-US" sz="1800" dirty="0" smtClean="0"/>
              <a:t>George </a:t>
            </a:r>
            <a:r>
              <a:rPr lang="en-US" altLang="en-US" sz="1800" dirty="0"/>
              <a:t>Box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85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Project Planning</a:t>
            </a:r>
            <a:endParaRPr lang="en-US" sz="4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9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3262"/>
            <a:ext cx="7696200" cy="5448299"/>
          </a:xfrm>
        </p:spPr>
        <p:txBody>
          <a:bodyPr/>
          <a:lstStyle/>
          <a:p>
            <a:r>
              <a:rPr lang="en-US" sz="2800" dirty="0" smtClean="0"/>
              <a:t>Bridge the gap between training and project implementation.</a:t>
            </a:r>
          </a:p>
          <a:p>
            <a:pPr lvl="1"/>
            <a:r>
              <a:rPr lang="en-US" sz="2400" dirty="0" smtClean="0"/>
              <a:t>Share </a:t>
            </a:r>
            <a:r>
              <a:rPr lang="en-US" sz="2400" dirty="0" smtClean="0">
                <a:solidFill>
                  <a:srgbClr val="FF0000"/>
                </a:solidFill>
              </a:rPr>
              <a:t>appropriate remote sensing workflows </a:t>
            </a:r>
            <a:r>
              <a:rPr lang="en-US" sz="2400" dirty="0" smtClean="0"/>
              <a:t>and project development strategies (hands on materials)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Develop a </a:t>
            </a:r>
            <a:r>
              <a:rPr lang="en-US" sz="2400" dirty="0" smtClean="0">
                <a:solidFill>
                  <a:srgbClr val="FF0000"/>
                </a:solidFill>
              </a:rPr>
              <a:t>preliminary workflow </a:t>
            </a:r>
            <a:r>
              <a:rPr lang="en-US" sz="2400" dirty="0" smtClean="0"/>
              <a:t>for participants (project planning document)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/>
              <a:t>Provide </a:t>
            </a:r>
            <a:r>
              <a:rPr lang="en-US" sz="2400" dirty="0">
                <a:solidFill>
                  <a:srgbClr val="FF0000"/>
                </a:solidFill>
              </a:rPr>
              <a:t>assistance and project </a:t>
            </a:r>
            <a:r>
              <a:rPr lang="en-US" sz="2400" dirty="0" smtClean="0">
                <a:solidFill>
                  <a:srgbClr val="FF0000"/>
                </a:solidFill>
              </a:rPr>
              <a:t>consultation </a:t>
            </a:r>
            <a:r>
              <a:rPr lang="en-US" sz="2400" dirty="0" smtClean="0"/>
              <a:t>(capstone project)</a:t>
            </a:r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32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761998" y="1166502"/>
            <a:ext cx="5534025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Clearly define project scope and objectives: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What are the information needs?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Communicate with end users (…</a:t>
            </a:r>
            <a:r>
              <a:rPr lang="en-US" sz="2000" dirty="0" err="1" smtClean="0">
                <a:solidFill>
                  <a:schemeClr val="tx1"/>
                </a:solidFill>
              </a:rPr>
              <a:t>ologists</a:t>
            </a:r>
            <a:r>
              <a:rPr lang="en-US" sz="2000" dirty="0" smtClean="0">
                <a:solidFill>
                  <a:schemeClr val="tx1"/>
                </a:solidFill>
              </a:rPr>
              <a:t> other ministries)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What will be a useable product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What are their expectations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Project area: size, shape, ruggedness, remoteness…?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Scale, resolution, and extent?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Is timing a concern?</a:t>
            </a:r>
          </a:p>
        </p:txBody>
      </p:sp>
      <p:grpSp>
        <p:nvGrpSpPr>
          <p:cNvPr id="5" name="Group 4" descr="when you have a new hammer"/>
          <p:cNvGrpSpPr/>
          <p:nvPr/>
        </p:nvGrpSpPr>
        <p:grpSpPr>
          <a:xfrm>
            <a:off x="6534150" y="1047750"/>
            <a:ext cx="2305050" cy="4582418"/>
            <a:chOff x="6400800" y="1676400"/>
            <a:chExt cx="2305050" cy="4582418"/>
          </a:xfrm>
        </p:grpSpPr>
        <p:pic>
          <p:nvPicPr>
            <p:cNvPr id="6" name="Picture 2" descr="Square Peg in a Round Hole_056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00800" y="1676400"/>
              <a:ext cx="2305050" cy="328612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6400800" y="5181600"/>
              <a:ext cx="2286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 smtClean="0">
                  <a:solidFill>
                    <a:srgbClr val="FF0000"/>
                  </a:solidFill>
                </a:rPr>
                <a:t>When you have a new hammer, every problem looks like a nail…</a:t>
              </a:r>
              <a:endParaRPr lang="en-US" sz="1600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457200" y="304800"/>
            <a:ext cx="8229600" cy="863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Remote Sensing Applicability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28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 descr="the wheel has been invented"/>
          <p:cNvGrpSpPr/>
          <p:nvPr/>
        </p:nvGrpSpPr>
        <p:grpSpPr>
          <a:xfrm>
            <a:off x="4133850" y="3429000"/>
            <a:ext cx="4429248" cy="3352800"/>
            <a:chOff x="3733800" y="2895600"/>
            <a:chExt cx="5181600" cy="3962400"/>
          </a:xfrm>
        </p:grpSpPr>
        <p:pic>
          <p:nvPicPr>
            <p:cNvPr id="10" name="Picture 2" descr="stone wheel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919" r="5947" b="-6394"/>
            <a:stretch>
              <a:fillRect/>
            </a:stretch>
          </p:blipFill>
          <p:spPr bwMode="auto">
            <a:xfrm>
              <a:off x="5527343" y="2895600"/>
              <a:ext cx="3388057" cy="3962400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3733800" y="5562600"/>
              <a:ext cx="2286000" cy="691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i="1" dirty="0" smtClean="0">
                  <a:solidFill>
                    <a:srgbClr val="FF0000"/>
                  </a:solidFill>
                </a:rPr>
                <a:t>The wheel has been invented!</a:t>
              </a:r>
              <a:endParaRPr lang="en-US" sz="1600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63929"/>
          </a:xfrm>
        </p:spPr>
        <p:txBody>
          <a:bodyPr/>
          <a:lstStyle/>
          <a:p>
            <a:r>
              <a:rPr lang="en-US" dirty="0" smtClean="0"/>
              <a:t>Remote Sensing Applicability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662049" y="1168729"/>
            <a:ext cx="7696200" cy="5287963"/>
          </a:xfrm>
        </p:spPr>
        <p:txBody>
          <a:bodyPr/>
          <a:lstStyle/>
          <a:p>
            <a:r>
              <a:rPr lang="en-US" dirty="0" smtClean="0"/>
              <a:t> Identify similar work to yours:</a:t>
            </a:r>
          </a:p>
          <a:p>
            <a:pPr lvl="1"/>
            <a:r>
              <a:rPr lang="en-US" dirty="0" smtClean="0"/>
              <a:t>Research results, explore end products, what did/not work  </a:t>
            </a:r>
          </a:p>
          <a:p>
            <a:pPr lvl="1"/>
            <a:r>
              <a:rPr lang="en-US" dirty="0" smtClean="0"/>
              <a:t>Contact key staff involved in similar work to yours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09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5" descr="remote sensing diag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581400"/>
            <a:ext cx="3200400" cy="261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533400" y="3764540"/>
            <a:ext cx="533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800" kern="0" dirty="0" smtClean="0">
                <a:latin typeface="+mn-lt"/>
              </a:rPr>
              <a:t>Remote Sensing technology attempts to duplicate that process, generally using only a couple of  the attributes listed above.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kern="0" dirty="0" smtClean="0">
                <a:latin typeface="+mn-lt"/>
              </a:rPr>
              <a:t>Advantages of remote sensing technology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kern="0" dirty="0" smtClean="0">
                <a:latin typeface="+mn-lt"/>
              </a:rPr>
              <a:t>Virtually </a:t>
            </a:r>
            <a:r>
              <a:rPr lang="en-US" sz="1600" kern="0" dirty="0" smtClean="0">
                <a:solidFill>
                  <a:srgbClr val="FF0000"/>
                </a:solidFill>
                <a:latin typeface="+mn-lt"/>
              </a:rPr>
              <a:t>unlimited storage </a:t>
            </a:r>
            <a:r>
              <a:rPr lang="en-US" sz="1600" kern="0" dirty="0" smtClean="0">
                <a:latin typeface="+mn-lt"/>
              </a:rPr>
              <a:t>capacity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Computer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Processing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 power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kern="0" noProof="0" dirty="0" smtClean="0">
                <a:solidFill>
                  <a:srgbClr val="FF0000"/>
                </a:solidFill>
                <a:latin typeface="+mn-lt"/>
              </a:rPr>
              <a:t>Automated</a:t>
            </a:r>
            <a:r>
              <a:rPr lang="en-US" sz="1600" kern="0" noProof="0" dirty="0" smtClean="0">
                <a:latin typeface="+mn-lt"/>
              </a:rPr>
              <a:t> processing</a:t>
            </a:r>
            <a:endParaRPr lang="en-US" sz="1600" kern="0" noProof="0" dirty="0" smtClean="0">
              <a:solidFill>
                <a:srgbClr val="FF0000"/>
              </a:solidFill>
              <a:latin typeface="+mn-lt"/>
            </a:endParaRP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kern="0" dirty="0" smtClean="0">
                <a:solidFill>
                  <a:srgbClr val="FF0000"/>
                </a:solidFill>
                <a:latin typeface="+mn-lt"/>
              </a:rPr>
              <a:t>Large landscapes </a:t>
            </a:r>
            <a:r>
              <a:rPr lang="en-US" sz="1600" kern="0" dirty="0" smtClean="0">
                <a:latin typeface="+mn-lt"/>
              </a:rPr>
              <a:t>at multiple scales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kern="0" noProof="0" dirty="0" smtClean="0">
                <a:latin typeface="+mn-lt"/>
              </a:rPr>
              <a:t>Analyze </a:t>
            </a:r>
            <a:r>
              <a:rPr lang="en-US" sz="1600" kern="0" noProof="0" dirty="0" smtClean="0">
                <a:solidFill>
                  <a:srgbClr val="FF0000"/>
                </a:solidFill>
                <a:latin typeface="+mn-lt"/>
              </a:rPr>
              <a:t>full EM spectrum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2" name="Picture 7" descr="human brains and ey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947410"/>
            <a:ext cx="1366838" cy="168900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85800" y="1136006"/>
            <a:ext cx="6477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1800" dirty="0" smtClean="0"/>
              <a:t>The </a:t>
            </a:r>
            <a:r>
              <a:rPr lang="en-US" sz="1800" dirty="0"/>
              <a:t>human eye and brain is a very effective and complex remote sensing </a:t>
            </a:r>
            <a:r>
              <a:rPr lang="en-US" sz="1800" dirty="0" smtClean="0"/>
              <a:t>sensor. We </a:t>
            </a:r>
            <a:r>
              <a:rPr lang="en-US" sz="1800" dirty="0"/>
              <a:t>derive information using the following image attributes </a:t>
            </a:r>
            <a:endParaRPr lang="en-US" sz="1800" dirty="0" smtClean="0"/>
          </a:p>
          <a:p>
            <a:pPr marL="628650" lvl="1" indent="-171450" eaLnBrk="1" hangingPunct="1">
              <a:buFont typeface="Wingdings" pitchFamily="2" charset="2"/>
              <a:buChar char="Ø"/>
            </a:pPr>
            <a:r>
              <a:rPr lang="en-US" sz="1200" dirty="0" smtClean="0"/>
              <a:t>Size</a:t>
            </a:r>
            <a:endParaRPr lang="en-US" sz="1200" dirty="0"/>
          </a:p>
          <a:p>
            <a:pPr marL="628650" lvl="1" indent="-171450" eaLnBrk="1" hangingPunct="1">
              <a:buFont typeface="Wingdings" pitchFamily="2" charset="2"/>
              <a:buChar char="Ø"/>
            </a:pPr>
            <a:r>
              <a:rPr lang="en-US" sz="1200" dirty="0"/>
              <a:t>Shape</a:t>
            </a:r>
          </a:p>
          <a:p>
            <a:pPr marL="628650" lvl="1" indent="-171450" eaLnBrk="1" hangingPunct="1">
              <a:buFont typeface="Wingdings" pitchFamily="2" charset="2"/>
              <a:buChar char="Ø"/>
            </a:pPr>
            <a:r>
              <a:rPr lang="en-US" sz="1200" dirty="0"/>
              <a:t>Tone/color</a:t>
            </a:r>
          </a:p>
          <a:p>
            <a:pPr marL="628650" lvl="1" indent="-171450" eaLnBrk="1" hangingPunct="1">
              <a:buFont typeface="Wingdings" pitchFamily="2" charset="2"/>
              <a:buChar char="Ø"/>
            </a:pPr>
            <a:r>
              <a:rPr lang="en-US" sz="1200" dirty="0"/>
              <a:t>Texture</a:t>
            </a:r>
          </a:p>
          <a:p>
            <a:pPr marL="628650" lvl="1" indent="-171450" eaLnBrk="1" hangingPunct="1">
              <a:buFont typeface="Wingdings" pitchFamily="2" charset="2"/>
              <a:buChar char="Ø"/>
            </a:pPr>
            <a:r>
              <a:rPr lang="en-US" sz="1200" dirty="0"/>
              <a:t>Shadow</a:t>
            </a:r>
          </a:p>
          <a:p>
            <a:pPr marL="628650" lvl="1" indent="-171450" eaLnBrk="1" hangingPunct="1">
              <a:buFont typeface="Wingdings" pitchFamily="2" charset="2"/>
              <a:buChar char="Ø"/>
            </a:pPr>
            <a:r>
              <a:rPr lang="en-US" sz="1200" dirty="0"/>
              <a:t>Association</a:t>
            </a:r>
          </a:p>
          <a:p>
            <a:pPr marL="628650" lvl="1" indent="-171450" eaLnBrk="1" hangingPunct="1">
              <a:buFont typeface="Wingdings" pitchFamily="2" charset="2"/>
              <a:buChar char="Ø"/>
            </a:pPr>
            <a:r>
              <a:rPr lang="en-US" sz="1200" dirty="0"/>
              <a:t>Pattern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63929"/>
          </a:xfrm>
        </p:spPr>
        <p:txBody>
          <a:bodyPr/>
          <a:lstStyle/>
          <a:p>
            <a:r>
              <a:rPr lang="en-US" dirty="0" smtClean="0"/>
              <a:t>Remote Sensing Applicability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1370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6862" y="1295400"/>
            <a:ext cx="8147538" cy="2460625"/>
          </a:xfrm>
        </p:spPr>
        <p:txBody>
          <a:bodyPr/>
          <a:lstStyle/>
          <a:p>
            <a:r>
              <a:rPr lang="en-US" sz="2000" dirty="0" smtClean="0"/>
              <a:t>If you have questions please contact: </a:t>
            </a:r>
            <a:br>
              <a:rPr lang="en-US" sz="2000" dirty="0" smtClean="0"/>
            </a:br>
            <a:r>
              <a:rPr lang="en-US" sz="2000" dirty="0" smtClean="0"/>
              <a:t>Karis Tenneson, PhD</a:t>
            </a:r>
            <a:br>
              <a:rPr lang="en-US" sz="2000" dirty="0" smtClean="0"/>
            </a:br>
            <a:r>
              <a:rPr lang="en-US" sz="2000" dirty="0" smtClean="0"/>
              <a:t>Remote Sensing Specialist at USFS GTAC 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2000" dirty="0" smtClean="0">
                <a:hlinkClick r:id="rId2"/>
              </a:rPr>
              <a:t>krtenneson@fs.fed.us</a:t>
            </a:r>
            <a:r>
              <a:rPr lang="en-US" sz="2000" dirty="0" smtClean="0"/>
              <a:t>, 801-975-3768</a:t>
            </a:r>
            <a:br>
              <a:rPr lang="en-US" sz="2000" dirty="0" smtClean="0"/>
            </a:br>
            <a:r>
              <a:rPr lang="en-US" sz="2000" dirty="0" smtClean="0"/>
              <a:t>or</a:t>
            </a:r>
            <a:br>
              <a:rPr lang="en-US" sz="2000" dirty="0" smtClean="0"/>
            </a:br>
            <a:r>
              <a:rPr lang="en-US" sz="2000" dirty="0" smtClean="0"/>
              <a:t>Brenna Schwert</a:t>
            </a:r>
            <a:br>
              <a:rPr lang="en-US" sz="2000" dirty="0" smtClean="0"/>
            </a:br>
            <a:r>
              <a:rPr lang="en-US" sz="2000" dirty="0" smtClean="0"/>
              <a:t>Remote Sensing Specialist at USFS GTAC</a:t>
            </a:r>
            <a:br>
              <a:rPr lang="en-US" sz="2000" dirty="0" smtClean="0"/>
            </a:br>
            <a:r>
              <a:rPr lang="en-US" sz="2000" dirty="0" smtClean="0">
                <a:hlinkClick r:id="rId3"/>
              </a:rPr>
              <a:t>bmschwert@fs.fed.us</a:t>
            </a:r>
            <a:r>
              <a:rPr lang="en-US" sz="2000" smtClean="0"/>
              <a:t>, </a:t>
            </a:r>
            <a:r>
              <a:rPr lang="en-US" sz="2000" smtClean="0"/>
              <a:t>801-975-3821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34827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en-US" dirty="0" smtClean="0"/>
              <a:t>Build capacity and knowledge of remote sensing image processing </a:t>
            </a:r>
            <a:endParaRPr lang="en-US" dirty="0"/>
          </a:p>
          <a:p>
            <a:pPr lvl="1">
              <a:buClrTx/>
            </a:pPr>
            <a:r>
              <a:rPr lang="en-US" dirty="0" smtClean="0"/>
              <a:t>Specifically in regards to detecting and monitoring landscape change </a:t>
            </a:r>
          </a:p>
        </p:txBody>
      </p:sp>
    </p:spTree>
    <p:extLst>
      <p:ext uri="{BB962C8B-B14F-4D97-AF65-F5344CB8AC3E}">
        <p14:creationId xmlns:p14="http://schemas.microsoft.com/office/powerpoint/2010/main" val="163657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remote sensing?</a:t>
            </a:r>
            <a:endParaRPr lang="en-US" dirty="0"/>
          </a:p>
        </p:txBody>
      </p:sp>
      <p:pic>
        <p:nvPicPr>
          <p:cNvPr id="1026" name="Picture 2" descr="carbon cycle diagr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6" t="23874" r="21076" b="29034"/>
          <a:stretch/>
        </p:blipFill>
        <p:spPr bwMode="auto">
          <a:xfrm>
            <a:off x="2147777" y="3505200"/>
            <a:ext cx="4710223" cy="300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09354" y="1213884"/>
            <a:ext cx="8229600" cy="2417745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dirty="0" smtClean="0"/>
              <a:t>We want to </a:t>
            </a:r>
            <a:r>
              <a:rPr lang="en-US" b="1" u="sng" dirty="0" smtClean="0"/>
              <a:t>inventory</a:t>
            </a:r>
            <a:r>
              <a:rPr lang="en-US" dirty="0" smtClean="0"/>
              <a:t> and </a:t>
            </a:r>
            <a:r>
              <a:rPr lang="en-US" b="1" u="sng" dirty="0" smtClean="0"/>
              <a:t>monitor</a:t>
            </a:r>
            <a:r>
              <a:rPr lang="en-US" dirty="0" smtClean="0"/>
              <a:t> our resources in the most cost effective and efficient manner (save money and time)</a:t>
            </a:r>
          </a:p>
          <a:p>
            <a:pPr>
              <a:buClrTx/>
            </a:pPr>
            <a:r>
              <a:rPr lang="en-US" dirty="0" smtClean="0"/>
              <a:t>Our focus is on Forest Resources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40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will this help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It will provide you with the </a:t>
            </a:r>
            <a:r>
              <a:rPr lang="en-US" sz="2400" b="1" i="1" u="sng" dirty="0" smtClean="0"/>
              <a:t>knowledge</a:t>
            </a:r>
            <a:r>
              <a:rPr lang="en-US" sz="2400" dirty="0" smtClean="0"/>
              <a:t> and a set of associated </a:t>
            </a:r>
            <a:r>
              <a:rPr lang="en-US" sz="2400" b="1" i="1" u="sng" dirty="0"/>
              <a:t>tools </a:t>
            </a:r>
            <a:r>
              <a:rPr lang="en-US" sz="2400" dirty="0" smtClean="0"/>
              <a:t>to implement a processing </a:t>
            </a:r>
            <a:r>
              <a:rPr lang="en-US" sz="2400" b="1" i="1" u="sng" dirty="0" smtClean="0"/>
              <a:t>workflow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You will be able to… “Produce reliable, consistent and comparable reports on </a:t>
            </a:r>
            <a:r>
              <a:rPr lang="en-US" sz="2400" b="1" u="sng" dirty="0" smtClean="0"/>
              <a:t>change in forest cover and forest use</a:t>
            </a:r>
            <a:r>
              <a:rPr lang="en-US" sz="2400" dirty="0" smtClean="0"/>
              <a:t> and associated anthropogenic greenhouse gas emissions or removals”</a:t>
            </a:r>
          </a:p>
          <a:p>
            <a:endParaRPr lang="en-US" sz="1300" dirty="0" smtClean="0"/>
          </a:p>
          <a:p>
            <a:endParaRPr lang="en-US" sz="1300" dirty="0"/>
          </a:p>
          <a:p>
            <a:endParaRPr lang="en-US" sz="1300" dirty="0" smtClean="0"/>
          </a:p>
          <a:p>
            <a:endParaRPr lang="en-US" sz="1300" dirty="0" smtClean="0"/>
          </a:p>
          <a:p>
            <a:pPr marL="0" indent="0">
              <a:buNone/>
            </a:pPr>
            <a:r>
              <a:rPr lang="en-US" sz="1300" dirty="0" smtClean="0"/>
              <a:t>GFOI </a:t>
            </a:r>
            <a:r>
              <a:rPr lang="en-US" sz="1300" dirty="0"/>
              <a:t>(2013) Integrating remote-sensing and ground-based observations for estimation of emissions and removals of greenhouse gases in forests: Methods and Guidance from the Global Forest Observations Initiative: Pub: Group on Earth Observations, Geneva, Switzerland, </a:t>
            </a:r>
            <a:r>
              <a:rPr lang="en-US" sz="1300" dirty="0" smtClean="0"/>
              <a:t>2014.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424199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Remote Sensing for Forest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Remote Sensing </a:t>
            </a:r>
            <a:r>
              <a:rPr lang="en-US" dirty="0"/>
              <a:t>is a </a:t>
            </a:r>
            <a:r>
              <a:rPr lang="en-US" dirty="0">
                <a:solidFill>
                  <a:srgbClr val="FF0000"/>
                </a:solidFill>
              </a:rPr>
              <a:t>tool </a:t>
            </a:r>
            <a:r>
              <a:rPr lang="en-US" dirty="0"/>
              <a:t>to help us make better Resource Management </a:t>
            </a:r>
            <a:r>
              <a:rPr lang="en-US" dirty="0" smtClean="0"/>
              <a:t>Decisions</a:t>
            </a:r>
          </a:p>
          <a:p>
            <a:endParaRPr lang="en-US" dirty="0" smtClean="0"/>
          </a:p>
          <a:p>
            <a:r>
              <a:rPr lang="en-US" dirty="0" smtClean="0"/>
              <a:t>It can inform us in 4 areas:</a:t>
            </a:r>
            <a:endParaRPr lang="en-US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Inventory </a:t>
            </a:r>
            <a:r>
              <a:rPr lang="en-US" sz="2000" dirty="0"/>
              <a:t>– how much is </a:t>
            </a:r>
            <a:r>
              <a:rPr lang="en-US" sz="2000" dirty="0" smtClean="0"/>
              <a:t>there (hectares)?</a:t>
            </a:r>
            <a:endParaRPr lang="en-US" sz="2000" dirty="0"/>
          </a:p>
          <a:p>
            <a:pPr lvl="1"/>
            <a:r>
              <a:rPr lang="en-US" sz="2000" dirty="0" smtClean="0"/>
              <a:t>Mapping </a:t>
            </a:r>
            <a:r>
              <a:rPr lang="en-US" sz="2000" dirty="0"/>
              <a:t>– where is </a:t>
            </a:r>
            <a:r>
              <a:rPr lang="en-US" sz="2000" dirty="0" smtClean="0"/>
              <a:t>it (map)?</a:t>
            </a:r>
            <a:endParaRPr lang="en-US" sz="2000" dirty="0"/>
          </a:p>
          <a:p>
            <a:pPr lvl="1"/>
            <a:r>
              <a:rPr lang="en-US" sz="2000" dirty="0" smtClean="0"/>
              <a:t>Classification </a:t>
            </a:r>
            <a:r>
              <a:rPr lang="en-US" sz="2000" dirty="0"/>
              <a:t>– what is </a:t>
            </a:r>
            <a:r>
              <a:rPr lang="en-US" sz="2000" dirty="0" smtClean="0"/>
              <a:t>it (stratum)?</a:t>
            </a:r>
            <a:endParaRPr lang="en-US" sz="2000" dirty="0"/>
          </a:p>
          <a:p>
            <a:pPr lvl="1"/>
            <a:r>
              <a:rPr lang="en-US" sz="2000" dirty="0" smtClean="0"/>
              <a:t>Monitoring </a:t>
            </a:r>
            <a:r>
              <a:rPr lang="en-US" sz="2000" dirty="0"/>
              <a:t>– has it </a:t>
            </a:r>
            <a:r>
              <a:rPr lang="en-US" sz="2000" dirty="0" smtClean="0"/>
              <a:t>changed (gain or loss of forest)?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95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 descr="Forest Emissions and Removal Workflow"/>
          <p:cNvGraphicFramePr/>
          <p:nvPr>
            <p:extLst/>
          </p:nvPr>
        </p:nvGraphicFramePr>
        <p:xfrm>
          <a:off x="353085" y="1127050"/>
          <a:ext cx="8383978" cy="5601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64864" y="209107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Forest Emissions and Removal Workflow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065186" y="5855732"/>
            <a:ext cx="56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512405" y="585573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51" name="Rectangle 50" descr="Create Baseline Forest Map"/>
          <p:cNvSpPr/>
          <p:nvPr/>
        </p:nvSpPr>
        <p:spPr>
          <a:xfrm>
            <a:off x="2775097" y="1052623"/>
            <a:ext cx="3488365" cy="12333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 descr="Stratify Forest Area"/>
          <p:cNvSpPr/>
          <p:nvPr/>
        </p:nvSpPr>
        <p:spPr>
          <a:xfrm>
            <a:off x="3388817" y="2286001"/>
            <a:ext cx="2352764" cy="9728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 descr="Estimate Area of Change"/>
          <p:cNvSpPr/>
          <p:nvPr/>
        </p:nvSpPr>
        <p:spPr>
          <a:xfrm>
            <a:off x="3482035" y="4114800"/>
            <a:ext cx="2248913" cy="9037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 descr="Has there been land use change"/>
          <p:cNvSpPr/>
          <p:nvPr/>
        </p:nvSpPr>
        <p:spPr>
          <a:xfrm>
            <a:off x="3835382" y="5337543"/>
            <a:ext cx="1509824" cy="12156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 descr="yes"/>
          <p:cNvSpPr/>
          <p:nvPr/>
        </p:nvSpPr>
        <p:spPr>
          <a:xfrm>
            <a:off x="3103819" y="5859645"/>
            <a:ext cx="483783" cy="3841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 descr="no"/>
          <p:cNvSpPr/>
          <p:nvPr/>
        </p:nvSpPr>
        <p:spPr>
          <a:xfrm>
            <a:off x="5510322" y="5859645"/>
            <a:ext cx="483783" cy="3841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Down Arrow 68" descr="down arrow"/>
          <p:cNvSpPr/>
          <p:nvPr/>
        </p:nvSpPr>
        <p:spPr>
          <a:xfrm>
            <a:off x="4497016" y="5029200"/>
            <a:ext cx="157632" cy="2339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3" name="Straight Connector 82" descr="line"/>
          <p:cNvCxnSpPr/>
          <p:nvPr/>
        </p:nvCxnSpPr>
        <p:spPr>
          <a:xfrm>
            <a:off x="5241851" y="5841187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 descr="line"/>
          <p:cNvCxnSpPr/>
          <p:nvPr/>
        </p:nvCxnSpPr>
        <p:spPr>
          <a:xfrm flipV="1">
            <a:off x="6156251" y="2934586"/>
            <a:ext cx="0" cy="2906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 descr="arrow"/>
          <p:cNvCxnSpPr/>
          <p:nvPr/>
        </p:nvCxnSpPr>
        <p:spPr>
          <a:xfrm>
            <a:off x="6156251" y="2934586"/>
            <a:ext cx="6804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 descr="line"/>
          <p:cNvCxnSpPr/>
          <p:nvPr/>
        </p:nvCxnSpPr>
        <p:spPr>
          <a:xfrm flipH="1">
            <a:off x="2892628" y="5830554"/>
            <a:ext cx="10414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 descr="line"/>
          <p:cNvCxnSpPr/>
          <p:nvPr/>
        </p:nvCxnSpPr>
        <p:spPr>
          <a:xfrm flipV="1">
            <a:off x="2874335" y="2923954"/>
            <a:ext cx="0" cy="290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 descr="arrow"/>
          <p:cNvCxnSpPr/>
          <p:nvPr/>
        </p:nvCxnSpPr>
        <p:spPr>
          <a:xfrm flipH="1">
            <a:off x="2286000" y="2923953"/>
            <a:ext cx="5883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496493" y="1052623"/>
            <a:ext cx="21457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Highlighted Sections will be covered in these PowerPoints and exercises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66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7" grpId="0" animBg="1"/>
      <p:bldP spid="58" grpId="0" animBg="1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Resulting Map Products</a:t>
            </a:r>
            <a:endParaRPr lang="en-US" dirty="0"/>
          </a:p>
        </p:txBody>
      </p:sp>
      <p:graphicFrame>
        <p:nvGraphicFramePr>
          <p:cNvPr id="5" name="Content Placeholder 4" descr="resulting map products"/>
          <p:cNvGraphicFramePr>
            <a:graphicFrameLocks noGrp="1"/>
          </p:cNvGraphicFramePr>
          <p:nvPr>
            <p:ph idx="1"/>
            <p:extLst/>
          </p:nvPr>
        </p:nvGraphicFramePr>
        <p:xfrm>
          <a:off x="318977" y="1180215"/>
          <a:ext cx="8537944" cy="5350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8972"/>
                <a:gridCol w="4268972"/>
              </a:tblGrid>
              <a:tr h="331605">
                <a:tc>
                  <a:txBody>
                    <a:bodyPr/>
                    <a:lstStyle/>
                    <a:p>
                      <a:r>
                        <a:rPr lang="en-US" dirty="0" smtClean="0"/>
                        <a:t>Map Products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4220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Forest</a:t>
                      </a:r>
                      <a:r>
                        <a:rPr lang="en-US" sz="1400" baseline="0" dirty="0" smtClean="0"/>
                        <a:t>/Non-Forest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Maps of</a:t>
                      </a:r>
                      <a:r>
                        <a:rPr lang="en-US" sz="1400" baseline="0" dirty="0" smtClean="0"/>
                        <a:t> forest cover through time</a:t>
                      </a:r>
                      <a:endParaRPr lang="en-US" sz="1400" dirty="0"/>
                    </a:p>
                  </a:txBody>
                  <a:tcPr/>
                </a:tc>
              </a:tr>
              <a:tr h="58030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Forest/Non</a:t>
                      </a:r>
                      <a:r>
                        <a:rPr lang="en-US" sz="1400" baseline="0" dirty="0" smtClean="0"/>
                        <a:t>-Forest Change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Maps of</a:t>
                      </a:r>
                      <a:r>
                        <a:rPr lang="en-US" sz="1400" baseline="0" dirty="0" smtClean="0"/>
                        <a:t> change in the area of forest land</a:t>
                      </a:r>
                      <a:endParaRPr lang="en-US" sz="1400" dirty="0"/>
                    </a:p>
                  </a:txBody>
                  <a:tcPr/>
                </a:tc>
              </a:tr>
              <a:tr h="132641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Forest Stratification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Forest</a:t>
                      </a:r>
                      <a:r>
                        <a:rPr lang="en-US" sz="1400" baseline="0" dirty="0" smtClean="0"/>
                        <a:t>/Non-Forest map, but with forest stratification according to primary forest, modified natural forest, and planted forest (or equivalent national stratification)</a:t>
                      </a:r>
                      <a:endParaRPr lang="en-US" sz="1400" dirty="0"/>
                    </a:p>
                  </a:txBody>
                  <a:tcPr/>
                </a:tc>
              </a:tr>
              <a:tr h="132641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All Land Use</a:t>
                      </a:r>
                      <a:r>
                        <a:rPr lang="en-US" sz="1400" baseline="0" dirty="0" smtClean="0"/>
                        <a:t> Categories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Default is the UN-FAO</a:t>
                      </a:r>
                      <a:r>
                        <a:rPr lang="en-US" sz="1400" baseline="0" dirty="0" smtClean="0"/>
                        <a:t> Land cover Classification (forest, cropland, grassland, wetland, settlements and other land) or an equivalent national classification</a:t>
                      </a:r>
                      <a:endParaRPr lang="en-US" sz="1400" dirty="0"/>
                    </a:p>
                  </a:txBody>
                  <a:tcPr/>
                </a:tc>
              </a:tr>
              <a:tr h="82901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Land Use Change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Map of conversions between</a:t>
                      </a:r>
                      <a:r>
                        <a:rPr lang="en-US" sz="1400" baseline="0" dirty="0" smtClean="0"/>
                        <a:t> the six IPCC land categories, can include forest stratification</a:t>
                      </a:r>
                      <a:endParaRPr lang="en-US" sz="1400" dirty="0"/>
                    </a:p>
                  </a:txBody>
                  <a:tcPr/>
                </a:tc>
              </a:tr>
              <a:tr h="58030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Change within Forest Land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Map</a:t>
                      </a:r>
                      <a:r>
                        <a:rPr lang="en-US" sz="1400" baseline="0" dirty="0" smtClean="0"/>
                        <a:t> of conversions between forest stratum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862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Guiding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 Forest Observation Initiative (GFOI) – Guiding principles for remote sensing data sources and methods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These principles are suggested to help countries decide on the combination of data sources and methods used to support reporting on GHG emissions and removals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www.reddcompass.org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573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Guiding Principle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0625"/>
            <a:ext cx="8229600" cy="5029200"/>
          </a:xfrm>
        </p:spPr>
        <p:txBody>
          <a:bodyPr/>
          <a:lstStyle/>
          <a:p>
            <a:r>
              <a:rPr lang="en-US" dirty="0" smtClean="0"/>
              <a:t>To find change, compare images, not maps</a:t>
            </a:r>
          </a:p>
          <a:p>
            <a:r>
              <a:rPr lang="en-US" dirty="0" smtClean="0"/>
              <a:t>Images contain more information and are collected on a frequent basis</a:t>
            </a:r>
            <a:endParaRPr lang="en-US" dirty="0"/>
          </a:p>
        </p:txBody>
      </p:sp>
      <p:pic>
        <p:nvPicPr>
          <p:cNvPr id="4" name="Picture 3" title="NBR transform examples"/>
          <p:cNvPicPr/>
          <p:nvPr/>
        </p:nvPicPr>
        <p:blipFill rotWithShape="1">
          <a:blip r:embed="rId2"/>
          <a:srcRect t="53210"/>
          <a:stretch/>
        </p:blipFill>
        <p:spPr>
          <a:xfrm>
            <a:off x="409578" y="3456700"/>
            <a:ext cx="3949776" cy="28506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title="NBR transform examples"/>
          <p:cNvPicPr/>
          <p:nvPr/>
        </p:nvPicPr>
        <p:blipFill rotWithShape="1">
          <a:blip r:embed="rId2"/>
          <a:srcRect l="16228" r="7736" b="46029"/>
          <a:stretch/>
        </p:blipFill>
        <p:spPr>
          <a:xfrm>
            <a:off x="5603358" y="3456700"/>
            <a:ext cx="3083442" cy="28506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ight Arrow 5" descr="right arrow"/>
          <p:cNvSpPr/>
          <p:nvPr/>
        </p:nvSpPr>
        <p:spPr>
          <a:xfrm>
            <a:off x="4710223" y="4786866"/>
            <a:ext cx="584791" cy="393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6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265</TotalTime>
  <Words>971</Words>
  <Application>Microsoft Office PowerPoint</Application>
  <PresentationFormat>On-screen Show (4:3)</PresentationFormat>
  <Paragraphs>135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Clarity</vt:lpstr>
      <vt:lpstr>Objectives and guiding principles for change detection using remote sensing</vt:lpstr>
      <vt:lpstr>Objectives</vt:lpstr>
      <vt:lpstr>Why use remote sensing?</vt:lpstr>
      <vt:lpstr>How will this help you?</vt:lpstr>
      <vt:lpstr>Remote Sensing for Forest Monitoring</vt:lpstr>
      <vt:lpstr>Forest Emissions and Removal Workflow</vt:lpstr>
      <vt:lpstr>Resulting Map Products</vt:lpstr>
      <vt:lpstr>Guiding Principles</vt:lpstr>
      <vt:lpstr>Guiding Principle 1</vt:lpstr>
      <vt:lpstr>Guiding Principle 2</vt:lpstr>
      <vt:lpstr>Guiding Principle 3</vt:lpstr>
      <vt:lpstr>Guiding Principle 4</vt:lpstr>
      <vt:lpstr>Useful Remote Sensing Tips</vt:lpstr>
      <vt:lpstr>Project Planning</vt:lpstr>
      <vt:lpstr>Objectives</vt:lpstr>
      <vt:lpstr>PowerPoint Presentation</vt:lpstr>
      <vt:lpstr>Remote Sensing Applicability</vt:lpstr>
      <vt:lpstr>Remote Sensing Applicability</vt:lpstr>
      <vt:lpstr>If you have questions please contact:  Karis Tenneson, PhD Remote Sensing Specialist at USFS GTAC   krtenneson@fs.fed.us, 801-975-3768 or Brenna Schwert Remote Sensing Specialist at USFS GTAC bmschwert@fs.fed.us, 801-975-3821  </vt:lpstr>
    </vt:vector>
  </TitlesOfParts>
  <Company>Forest Service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USDA Forest Service</dc:creator>
  <cp:lastModifiedBy>Schwert, Brenna M -FS</cp:lastModifiedBy>
  <cp:revision>32</cp:revision>
  <dcterms:created xsi:type="dcterms:W3CDTF">2015-04-03T20:09:37Z</dcterms:created>
  <dcterms:modified xsi:type="dcterms:W3CDTF">2018-03-14T21:40:51Z</dcterms:modified>
</cp:coreProperties>
</file>