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46"/>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81492-2F90-4DB0-A07D-64A4E8EE7162}" type="datetimeFigureOut">
              <a:rPr lang="en-US" smtClean="0"/>
              <a:t>3/14/2018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F8425-F6F9-4D47-97C3-C948DD4F3EA9}" type="slidenum">
              <a:rPr lang="en-US" smtClean="0"/>
              <a:t>‹#›</a:t>
            </a:fld>
            <a:endParaRPr lang="en-US"/>
          </a:p>
        </p:txBody>
      </p:sp>
    </p:spTree>
    <p:extLst>
      <p:ext uri="{BB962C8B-B14F-4D97-AF65-F5344CB8AC3E}">
        <p14:creationId xmlns:p14="http://schemas.microsoft.com/office/powerpoint/2010/main" val="3478096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US" smtClean="0"/>
          </a:p>
        </p:txBody>
      </p:sp>
      <p:sp>
        <p:nvSpPr>
          <p:cNvPr id="30724" name="Slide Number Placeholder 3"/>
          <p:cNvSpPr>
            <a:spLocks noGrp="1"/>
          </p:cNvSpPr>
          <p:nvPr>
            <p:ph type="sldNum" sz="quarter" idx="5"/>
          </p:nvPr>
        </p:nvSpPr>
        <p:spPr>
          <a:noFill/>
        </p:spPr>
        <p:txBody>
          <a:bodyPr/>
          <a:lstStyle/>
          <a:p>
            <a:fld id="{0F8D8B4D-C4A0-4903-9193-C3FDCDE427DC}" type="slidenum">
              <a:rPr lang="en-US" smtClean="0"/>
              <a:pPr/>
              <a:t>3</a:t>
            </a:fld>
            <a:endParaRPr lang="en-US" smtClean="0"/>
          </a:p>
        </p:txBody>
      </p:sp>
    </p:spTree>
    <p:extLst>
      <p:ext uri="{BB962C8B-B14F-4D97-AF65-F5344CB8AC3E}">
        <p14:creationId xmlns:p14="http://schemas.microsoft.com/office/powerpoint/2010/main" val="1705052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dirty="0" smtClean="0"/>
              <a:t>Omission-</a:t>
            </a:r>
            <a:r>
              <a:rPr lang="en-US" baseline="0" dirty="0" smtClean="0"/>
              <a:t> omitted from the correct class</a:t>
            </a:r>
          </a:p>
          <a:p>
            <a:r>
              <a:rPr lang="en-US" baseline="0" dirty="0" smtClean="0"/>
              <a:t>Commission – committed to the wrong class. </a:t>
            </a:r>
            <a:endParaRPr lang="en-US" dirty="0" smtClean="0"/>
          </a:p>
        </p:txBody>
      </p:sp>
      <p:sp>
        <p:nvSpPr>
          <p:cNvPr id="38916" name="Slide Number Placeholder 3"/>
          <p:cNvSpPr>
            <a:spLocks noGrp="1"/>
          </p:cNvSpPr>
          <p:nvPr>
            <p:ph type="sldNum" sz="quarter" idx="5"/>
          </p:nvPr>
        </p:nvSpPr>
        <p:spPr>
          <a:noFill/>
        </p:spPr>
        <p:txBody>
          <a:bodyPr/>
          <a:lstStyle/>
          <a:p>
            <a:fld id="{58DA8ED0-181E-442A-A0AF-9C5440189379}" type="slidenum">
              <a:rPr lang="en-US" smtClean="0">
                <a:solidFill>
                  <a:prstClr val="black"/>
                </a:solidFill>
              </a:rPr>
              <a:pPr/>
              <a:t>21</a:t>
            </a:fld>
            <a:endParaRPr lang="en-US" smtClean="0">
              <a:solidFill>
                <a:prstClr val="black"/>
              </a:solidFill>
            </a:endParaRPr>
          </a:p>
        </p:txBody>
      </p:sp>
    </p:spTree>
    <p:extLst>
      <p:ext uri="{BB962C8B-B14F-4D97-AF65-F5344CB8AC3E}">
        <p14:creationId xmlns:p14="http://schemas.microsoft.com/office/powerpoint/2010/main" val="306799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94ADE-05F9-4BBD-8A5B-D87EACD0C437}" type="slidenum">
              <a:rPr lang="en-US" smtClean="0"/>
              <a:t>31</a:t>
            </a:fld>
            <a:endParaRPr lang="en-US"/>
          </a:p>
        </p:txBody>
      </p:sp>
    </p:spTree>
    <p:extLst>
      <p:ext uri="{BB962C8B-B14F-4D97-AF65-F5344CB8AC3E}">
        <p14:creationId xmlns:p14="http://schemas.microsoft.com/office/powerpoint/2010/main" val="1556877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dirty="0" smtClean="0"/>
              <a:t>Solid</a:t>
            </a:r>
            <a:r>
              <a:rPr lang="en-US" baseline="0" dirty="0" smtClean="0"/>
              <a:t> background consists of local knowledge of the resources, topography, conditions in which the resources grow. If the interpreter doesn’t have this knowledge base, then it is important for them to lean on the knowledge of local experts and/or spend time building this background about the area of interest.</a:t>
            </a:r>
            <a:endParaRPr lang="en-US" dirty="0" smtClean="0"/>
          </a:p>
        </p:txBody>
      </p:sp>
      <p:sp>
        <p:nvSpPr>
          <p:cNvPr id="4" name="Slide Number Placeholder 3"/>
          <p:cNvSpPr>
            <a:spLocks noGrp="1"/>
          </p:cNvSpPr>
          <p:nvPr>
            <p:ph type="sldNum" sz="quarter" idx="10"/>
          </p:nvPr>
        </p:nvSpPr>
        <p:spPr/>
        <p:txBody>
          <a:bodyPr/>
          <a:lstStyle/>
          <a:p>
            <a:fld id="{E6594ADE-05F9-4BBD-8A5B-D87EACD0C437}" type="slidenum">
              <a:rPr lang="en-US" smtClean="0"/>
              <a:t>32</a:t>
            </a:fld>
            <a:endParaRPr lang="en-US"/>
          </a:p>
        </p:txBody>
      </p:sp>
    </p:spTree>
    <p:extLst>
      <p:ext uri="{BB962C8B-B14F-4D97-AF65-F5344CB8AC3E}">
        <p14:creationId xmlns:p14="http://schemas.microsoft.com/office/powerpoint/2010/main" val="4193251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dirty="0" smtClean="0"/>
              <a:t>In</a:t>
            </a:r>
            <a:r>
              <a:rPr lang="en-US" baseline="0" dirty="0" smtClean="0"/>
              <a:t> many cases i</a:t>
            </a:r>
            <a:r>
              <a:rPr lang="en-US" dirty="0" smtClean="0"/>
              <a:t>mage interpretation and digitizing</a:t>
            </a:r>
            <a:r>
              <a:rPr lang="en-US" baseline="0" dirty="0" smtClean="0"/>
              <a:t> features is still a more cost efficient method than semi-automated methods of feature or information extraction. Humans’ ability to interpret and judge the significance of features in an image is unmatched by any software programs.</a:t>
            </a:r>
            <a:endParaRPr lang="en-US" dirty="0" smtClean="0"/>
          </a:p>
        </p:txBody>
      </p:sp>
      <p:sp>
        <p:nvSpPr>
          <p:cNvPr id="4" name="Slide Number Placeholder 3"/>
          <p:cNvSpPr>
            <a:spLocks noGrp="1"/>
          </p:cNvSpPr>
          <p:nvPr>
            <p:ph type="sldNum" sz="quarter" idx="10"/>
          </p:nvPr>
        </p:nvSpPr>
        <p:spPr/>
        <p:txBody>
          <a:bodyPr/>
          <a:lstStyle/>
          <a:p>
            <a:fld id="{E6594ADE-05F9-4BBD-8A5B-D87EACD0C437}" type="slidenum">
              <a:rPr lang="en-US" smtClean="0"/>
              <a:t>33</a:t>
            </a:fld>
            <a:endParaRPr lang="en-US"/>
          </a:p>
        </p:txBody>
      </p:sp>
    </p:spTree>
    <p:extLst>
      <p:ext uri="{BB962C8B-B14F-4D97-AF65-F5344CB8AC3E}">
        <p14:creationId xmlns:p14="http://schemas.microsoft.com/office/powerpoint/2010/main" val="319737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5000"/>
              </a:lnSpc>
              <a:spcBef>
                <a:spcPct val="60000"/>
              </a:spcBef>
            </a:pPr>
            <a:r>
              <a:rPr lang="en-US" dirty="0" smtClean="0"/>
              <a:t>While it is possible to use computing power and ever-advancing technology to teach a computer what a tiger “looks like” it is still tough, and usually requires good quality imagery, training data and a robust machine learning algorithm.</a:t>
            </a:r>
          </a:p>
          <a:p>
            <a:pPr>
              <a:lnSpc>
                <a:spcPct val="105000"/>
              </a:lnSpc>
              <a:spcBef>
                <a:spcPct val="60000"/>
              </a:spcBef>
            </a:pPr>
            <a:endParaRPr lang="en-US" dirty="0" smtClean="0"/>
          </a:p>
          <a:p>
            <a:pPr>
              <a:lnSpc>
                <a:spcPct val="105000"/>
              </a:lnSpc>
              <a:spcBef>
                <a:spcPct val="60000"/>
              </a:spcBef>
            </a:pPr>
            <a:r>
              <a:rPr lang="en-US" dirty="0" smtClean="0"/>
              <a:t>If you don’t have the time or resources for this method, image interpretation is a fit alternative.</a:t>
            </a:r>
            <a:endParaRPr lang="en-US" sz="2000" dirty="0"/>
          </a:p>
        </p:txBody>
      </p:sp>
      <p:sp>
        <p:nvSpPr>
          <p:cNvPr id="4" name="Slide Number Placeholder 3"/>
          <p:cNvSpPr>
            <a:spLocks noGrp="1"/>
          </p:cNvSpPr>
          <p:nvPr>
            <p:ph type="sldNum" sz="quarter" idx="10"/>
          </p:nvPr>
        </p:nvSpPr>
        <p:spPr/>
        <p:txBody>
          <a:bodyPr/>
          <a:lstStyle/>
          <a:p>
            <a:fld id="{E6594ADE-05F9-4BBD-8A5B-D87EACD0C437}" type="slidenum">
              <a:rPr lang="en-US" smtClean="0"/>
              <a:t>34</a:t>
            </a:fld>
            <a:endParaRPr lang="en-US"/>
          </a:p>
        </p:txBody>
      </p:sp>
    </p:spTree>
    <p:extLst>
      <p:ext uri="{BB962C8B-B14F-4D97-AF65-F5344CB8AC3E}">
        <p14:creationId xmlns:p14="http://schemas.microsoft.com/office/powerpoint/2010/main" val="1053136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720">
              <a:lnSpc>
                <a:spcPct val="105000"/>
              </a:lnSpc>
              <a:spcBef>
                <a:spcPct val="60000"/>
              </a:spcBef>
              <a:defRPr/>
            </a:pPr>
            <a:r>
              <a:rPr lang="en-US" sz="2000" dirty="0"/>
              <a:t>Spectral classifiers (e.g. Supervised classification, Random Forest, </a:t>
            </a:r>
            <a:r>
              <a:rPr lang="en-US" sz="2000" dirty="0" err="1"/>
              <a:t>etc</a:t>
            </a:r>
            <a:r>
              <a:rPr lang="en-US" sz="2000" dirty="0"/>
              <a:t>), such as those classification algorithms found in image analysis software such as ERDAS Imagine, ENVI, eCognition and even ArcMap use just the spectral or color component of the image to classify. Using our suite of interpretation characteristics we can often interpret things a classifier cannot. An interpreter will use elements that are inherent to an image to recognize and make calls about objects of interest. We, as humans, though are subject to making mistakes and being inconsistent – computer programs that classify an image may have limits but they are very good at being consistent and results are very reproducible.  </a:t>
            </a:r>
          </a:p>
          <a:p>
            <a:pPr>
              <a:lnSpc>
                <a:spcPct val="105000"/>
              </a:lnSpc>
              <a:spcBef>
                <a:spcPct val="60000"/>
              </a:spcBef>
            </a:pPr>
            <a:endParaRPr lang="en-US" sz="2000" dirty="0"/>
          </a:p>
          <a:p>
            <a:pPr>
              <a:lnSpc>
                <a:spcPct val="105000"/>
              </a:lnSpc>
              <a:spcBef>
                <a:spcPct val="60000"/>
              </a:spcBef>
            </a:pPr>
            <a:r>
              <a:rPr lang="en-US" sz="2000" dirty="0"/>
              <a:t>However, it can be tedious, slow and subject to inconsistent interpretations</a:t>
            </a:r>
          </a:p>
          <a:p>
            <a:pPr lvl="1">
              <a:lnSpc>
                <a:spcPct val="105000"/>
              </a:lnSpc>
              <a:spcBef>
                <a:spcPct val="60000"/>
              </a:spcBef>
            </a:pPr>
            <a:r>
              <a:rPr lang="en-US" sz="1800" dirty="0"/>
              <a:t>- We’ll discuss some tools (Image Sampler and Cover Interpreter) that lend consistency...but first we must discuss the seven characteristics used in image interpretation.</a:t>
            </a:r>
          </a:p>
        </p:txBody>
      </p:sp>
      <p:sp>
        <p:nvSpPr>
          <p:cNvPr id="4" name="Slide Number Placeholder 3"/>
          <p:cNvSpPr>
            <a:spLocks noGrp="1"/>
          </p:cNvSpPr>
          <p:nvPr>
            <p:ph type="sldNum" sz="quarter" idx="10"/>
          </p:nvPr>
        </p:nvSpPr>
        <p:spPr/>
        <p:txBody>
          <a:bodyPr/>
          <a:lstStyle/>
          <a:p>
            <a:fld id="{E6594ADE-05F9-4BBD-8A5B-D87EACD0C437}" type="slidenum">
              <a:rPr lang="en-US" smtClean="0"/>
              <a:t>35</a:t>
            </a:fld>
            <a:endParaRPr lang="en-US"/>
          </a:p>
        </p:txBody>
      </p:sp>
    </p:spTree>
    <p:extLst>
      <p:ext uri="{BB962C8B-B14F-4D97-AF65-F5344CB8AC3E}">
        <p14:creationId xmlns:p14="http://schemas.microsoft.com/office/powerpoint/2010/main" val="97185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94ADE-05F9-4BBD-8A5B-D87EACD0C437}" type="slidenum">
              <a:rPr lang="en-US" smtClean="0"/>
              <a:t>43</a:t>
            </a:fld>
            <a:endParaRPr lang="en-US"/>
          </a:p>
        </p:txBody>
      </p:sp>
    </p:spTree>
    <p:extLst>
      <p:ext uri="{BB962C8B-B14F-4D97-AF65-F5344CB8AC3E}">
        <p14:creationId xmlns:p14="http://schemas.microsoft.com/office/powerpoint/2010/main" val="3980437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533400"/>
            <a:ext cx="3838575"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smtClean="0">
                <a:solidFill>
                  <a:schemeClr val="bg1"/>
                </a:solidFill>
              </a:rPr>
              <a:t>Forest Service</a:t>
            </a:r>
            <a:endParaRPr lang="en-US" sz="800" b="1" i="1" dirty="0">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00" y="6584950"/>
            <a:ext cx="265249"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bmschwert@fs.fed.us" TargetMode="External"/><Relationship Id="rId2" Type="http://schemas.openxmlformats.org/officeDocument/2006/relationships/hyperlink" Target="mailto:krtenneson@fs.fed.us"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Quantitative accuracy </a:t>
            </a:r>
            <a:r>
              <a:rPr lang="en-US" dirty="0" smtClean="0"/>
              <a:t>assessment</a:t>
            </a:r>
            <a:endParaRPr lang="en-US" dirty="0"/>
          </a:p>
        </p:txBody>
      </p:sp>
      <p:sp>
        <p:nvSpPr>
          <p:cNvPr id="5" name="Subtitle 2"/>
          <p:cNvSpPr>
            <a:spLocks noGrp="1"/>
          </p:cNvSpPr>
          <p:nvPr>
            <p:ph type="subTitle" idx="1"/>
          </p:nvPr>
        </p:nvSpPr>
        <p:spPr>
          <a:xfrm>
            <a:off x="4659922" y="3962400"/>
            <a:ext cx="3874477" cy="1752600"/>
          </a:xfrm>
        </p:spPr>
        <p:txBody>
          <a:bodyPr>
            <a:normAutofit/>
          </a:bodyPr>
          <a:lstStyle/>
          <a:p>
            <a:r>
              <a:rPr lang="en-US" sz="1600" dirty="0" smtClean="0"/>
              <a:t>Developed by remote sensing specialists at the USFS Geospatial Technology and Applications Center (GTAC), located in Salt Lake City, Utah</a:t>
            </a:r>
            <a:endParaRPr lang="en-US" sz="1600" dirty="0"/>
          </a:p>
        </p:txBody>
      </p:sp>
    </p:spTree>
    <p:extLst>
      <p:ext uri="{BB962C8B-B14F-4D97-AF65-F5344CB8AC3E}">
        <p14:creationId xmlns:p14="http://schemas.microsoft.com/office/powerpoint/2010/main" val="3550577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Reference Data Collection</a:t>
            </a:r>
          </a:p>
        </p:txBody>
      </p:sp>
      <p:sp>
        <p:nvSpPr>
          <p:cNvPr id="60419" name="Rectangle 3"/>
          <p:cNvSpPr>
            <a:spLocks noGrp="1" noChangeArrowheads="1"/>
          </p:cNvSpPr>
          <p:nvPr>
            <p:ph type="body" idx="1"/>
          </p:nvPr>
        </p:nvSpPr>
        <p:spPr>
          <a:xfrm>
            <a:off x="966788" y="2103438"/>
            <a:ext cx="7904162" cy="3651250"/>
          </a:xfrm>
        </p:spPr>
        <p:txBody>
          <a:bodyPr/>
          <a:lstStyle/>
          <a:p>
            <a:pPr>
              <a:buClrTx/>
            </a:pPr>
            <a:r>
              <a:rPr lang="en-US" altLang="en-US" dirty="0"/>
              <a:t>Sources of reference data may be:</a:t>
            </a:r>
          </a:p>
          <a:p>
            <a:pPr lvl="1">
              <a:buClrTx/>
            </a:pPr>
            <a:r>
              <a:rPr lang="en-US" altLang="en-US" dirty="0"/>
              <a:t>An existing map</a:t>
            </a:r>
          </a:p>
          <a:p>
            <a:pPr lvl="1">
              <a:buClrTx/>
            </a:pPr>
            <a:r>
              <a:rPr lang="en-US" altLang="en-US" dirty="0"/>
              <a:t>Existing inventory data</a:t>
            </a:r>
          </a:p>
          <a:p>
            <a:pPr lvl="1">
              <a:buClrTx/>
            </a:pPr>
            <a:r>
              <a:rPr lang="en-US" altLang="en-US" dirty="0"/>
              <a:t>Photo-interpreted</a:t>
            </a:r>
          </a:p>
          <a:p>
            <a:pPr lvl="1">
              <a:buClrTx/>
            </a:pPr>
            <a:r>
              <a:rPr lang="en-US" altLang="en-US" dirty="0"/>
              <a:t>Collected on the ground (usually preferred although most expensive)</a:t>
            </a:r>
          </a:p>
        </p:txBody>
      </p:sp>
      <p:sp>
        <p:nvSpPr>
          <p:cNvPr id="60423" name="Rectangle 7"/>
          <p:cNvSpPr>
            <a:spLocks noChangeArrowheads="1"/>
          </p:cNvSpPr>
          <p:nvPr/>
        </p:nvSpPr>
        <p:spPr bwMode="auto">
          <a:xfrm>
            <a:off x="887412" y="1250950"/>
            <a:ext cx="4402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Reference data are assumed true!</a:t>
            </a:r>
          </a:p>
        </p:txBody>
      </p:sp>
    </p:spTree>
    <p:extLst>
      <p:ext uri="{BB962C8B-B14F-4D97-AF65-F5344CB8AC3E}">
        <p14:creationId xmlns:p14="http://schemas.microsoft.com/office/powerpoint/2010/main" val="271518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dirty="0"/>
              <a:t>Reference Data Collection</a:t>
            </a:r>
          </a:p>
        </p:txBody>
      </p:sp>
      <p:sp>
        <p:nvSpPr>
          <p:cNvPr id="61443" name="Rectangle 3"/>
          <p:cNvSpPr>
            <a:spLocks noGrp="1" noChangeArrowheads="1"/>
          </p:cNvSpPr>
          <p:nvPr>
            <p:ph type="body" idx="1"/>
          </p:nvPr>
        </p:nvSpPr>
        <p:spPr>
          <a:xfrm>
            <a:off x="966788" y="2105025"/>
            <a:ext cx="7904162" cy="3898900"/>
          </a:xfrm>
        </p:spPr>
        <p:txBody>
          <a:bodyPr>
            <a:normAutofit fontScale="92500"/>
          </a:bodyPr>
          <a:lstStyle/>
          <a:p>
            <a:pPr>
              <a:buClrTx/>
            </a:pPr>
            <a:r>
              <a:rPr lang="en-US" altLang="en-US" dirty="0"/>
              <a:t>To avoid introducing errors because of poor reference data, the reference data must:</a:t>
            </a:r>
          </a:p>
          <a:p>
            <a:pPr lvl="1">
              <a:buClrTx/>
            </a:pPr>
            <a:r>
              <a:rPr lang="en-US" altLang="en-US" dirty="0"/>
              <a:t>Be consistent (use standardized forms)</a:t>
            </a:r>
          </a:p>
          <a:p>
            <a:pPr lvl="1">
              <a:buClrTx/>
            </a:pPr>
            <a:r>
              <a:rPr lang="en-US" altLang="en-US" dirty="0"/>
              <a:t>Use the same classification system as the map</a:t>
            </a:r>
          </a:p>
          <a:p>
            <a:pPr lvl="1">
              <a:buClrTx/>
            </a:pPr>
            <a:r>
              <a:rPr lang="en-US" altLang="en-US" dirty="0"/>
              <a:t>Account for changes over time</a:t>
            </a:r>
          </a:p>
          <a:p>
            <a:pPr lvl="1">
              <a:buClrTx/>
            </a:pPr>
            <a:r>
              <a:rPr lang="en-US" altLang="en-US" dirty="0"/>
              <a:t>Be precisely located</a:t>
            </a:r>
          </a:p>
          <a:p>
            <a:pPr lvl="1">
              <a:buClrTx/>
            </a:pPr>
            <a:r>
              <a:rPr lang="en-US" altLang="en-US" dirty="0"/>
              <a:t>Have quality control</a:t>
            </a:r>
          </a:p>
        </p:txBody>
      </p:sp>
      <p:sp>
        <p:nvSpPr>
          <p:cNvPr id="61447" name="Rectangle 7"/>
          <p:cNvSpPr>
            <a:spLocks noChangeArrowheads="1"/>
          </p:cNvSpPr>
          <p:nvPr/>
        </p:nvSpPr>
        <p:spPr bwMode="auto">
          <a:xfrm>
            <a:off x="966788" y="1241425"/>
            <a:ext cx="4402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Reference data are assumed true!</a:t>
            </a:r>
          </a:p>
        </p:txBody>
      </p:sp>
    </p:spTree>
    <p:extLst>
      <p:ext uri="{BB962C8B-B14F-4D97-AF65-F5344CB8AC3E}">
        <p14:creationId xmlns:p14="http://schemas.microsoft.com/office/powerpoint/2010/main" val="2995567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Assessing Accuracy</a:t>
            </a:r>
          </a:p>
        </p:txBody>
      </p:sp>
      <p:sp>
        <p:nvSpPr>
          <p:cNvPr id="59395" name="Rectangle 3"/>
          <p:cNvSpPr>
            <a:spLocks noGrp="1" noChangeArrowheads="1"/>
          </p:cNvSpPr>
          <p:nvPr>
            <p:ph type="body" idx="1"/>
          </p:nvPr>
        </p:nvSpPr>
        <p:spPr>
          <a:xfrm>
            <a:off x="1014413" y="1776413"/>
            <a:ext cx="7904162" cy="4519612"/>
          </a:xfrm>
        </p:spPr>
        <p:txBody>
          <a:bodyPr>
            <a:normAutofit fontScale="92500" lnSpcReduction="10000"/>
          </a:bodyPr>
          <a:lstStyle/>
          <a:p>
            <a:pPr>
              <a:buClr>
                <a:schemeClr val="bg1"/>
              </a:buClr>
            </a:pPr>
            <a:r>
              <a:rPr lang="en-US" altLang="en-US" dirty="0"/>
              <a:t>By far, the most expensive component of an accuracy assessment is the reference data collection:</a:t>
            </a:r>
          </a:p>
          <a:p>
            <a:pPr lvl="1">
              <a:buClr>
                <a:schemeClr val="bg1"/>
              </a:buClr>
            </a:pPr>
            <a:r>
              <a:rPr lang="en-US" altLang="en-US" dirty="0"/>
              <a:t>Number of sample sites</a:t>
            </a:r>
          </a:p>
          <a:p>
            <a:pPr lvl="1">
              <a:buClr>
                <a:schemeClr val="bg1"/>
              </a:buClr>
            </a:pPr>
            <a:r>
              <a:rPr lang="en-US" altLang="en-US" dirty="0"/>
              <a:t>Type of sites (e.g., field vs photo)</a:t>
            </a:r>
          </a:p>
          <a:p>
            <a:pPr lvl="1">
              <a:buClr>
                <a:schemeClr val="bg1"/>
              </a:buClr>
            </a:pPr>
            <a:r>
              <a:rPr lang="en-US" altLang="en-US" dirty="0"/>
              <a:t>Distribution of sites and ease of access to sites</a:t>
            </a:r>
          </a:p>
          <a:p>
            <a:pPr lvl="1">
              <a:buClr>
                <a:schemeClr val="bg1"/>
              </a:buClr>
            </a:pPr>
            <a:r>
              <a:rPr lang="en-US" altLang="en-US" dirty="0"/>
              <a:t>Amount of data collected at each site</a:t>
            </a:r>
          </a:p>
          <a:p>
            <a:pPr lvl="1">
              <a:buClr>
                <a:schemeClr val="bg1"/>
              </a:buClr>
            </a:pPr>
            <a:r>
              <a:rPr lang="en-US" altLang="en-US" dirty="0"/>
              <a:t>Level of effort required for measurement on the site</a:t>
            </a:r>
          </a:p>
          <a:p>
            <a:pPr lvl="1">
              <a:buClr>
                <a:schemeClr val="bg1"/>
              </a:buClr>
            </a:pPr>
            <a:r>
              <a:rPr lang="en-US" altLang="en-US" dirty="0"/>
              <a:t>Reference data quality control.</a:t>
            </a:r>
          </a:p>
        </p:txBody>
      </p:sp>
      <p:sp>
        <p:nvSpPr>
          <p:cNvPr id="59399" name="Rectangle 7"/>
          <p:cNvSpPr>
            <a:spLocks noChangeArrowheads="1"/>
          </p:cNvSpPr>
          <p:nvPr/>
        </p:nvSpPr>
        <p:spPr bwMode="auto">
          <a:xfrm>
            <a:off x="917575" y="1065213"/>
            <a:ext cx="2382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Budget Factors...</a:t>
            </a:r>
          </a:p>
        </p:txBody>
      </p:sp>
    </p:spTree>
    <p:extLst>
      <p:ext uri="{BB962C8B-B14F-4D97-AF65-F5344CB8AC3E}">
        <p14:creationId xmlns:p14="http://schemas.microsoft.com/office/powerpoint/2010/main" val="3304937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Assessment Process</a:t>
            </a:r>
          </a:p>
        </p:txBody>
      </p:sp>
      <p:sp>
        <p:nvSpPr>
          <p:cNvPr id="3" name="Content Placeholder 2"/>
          <p:cNvSpPr>
            <a:spLocks noGrp="1"/>
          </p:cNvSpPr>
          <p:nvPr>
            <p:ph idx="1"/>
          </p:nvPr>
        </p:nvSpPr>
        <p:spPr/>
        <p:txBody>
          <a:bodyPr/>
          <a:lstStyle/>
          <a:p>
            <a:pPr marL="514350" indent="-514350">
              <a:buClrTx/>
              <a:buFont typeface="+mj-lt"/>
              <a:buAutoNum type="arabicPeriod"/>
            </a:pPr>
            <a:r>
              <a:rPr lang="en-US" dirty="0" smtClean="0"/>
              <a:t>Sample design</a:t>
            </a:r>
          </a:p>
          <a:p>
            <a:pPr marL="514350" indent="-514350">
              <a:buClrTx/>
              <a:buFont typeface="+mj-lt"/>
              <a:buAutoNum type="arabicPeriod"/>
            </a:pPr>
            <a:r>
              <a:rPr lang="en-US" dirty="0" smtClean="0"/>
              <a:t>Response design</a:t>
            </a:r>
          </a:p>
          <a:p>
            <a:pPr marL="514350" indent="-514350">
              <a:buClrTx/>
              <a:buFont typeface="+mj-lt"/>
              <a:buAutoNum type="arabicPeriod"/>
            </a:pPr>
            <a:r>
              <a:rPr lang="en-US" dirty="0" smtClean="0"/>
              <a:t>Analysis: error matrix</a:t>
            </a:r>
          </a:p>
          <a:p>
            <a:pPr marL="0" indent="0">
              <a:buClrTx/>
              <a:buNone/>
            </a:pPr>
            <a:endParaRPr lang="en-US" dirty="0" smtClean="0"/>
          </a:p>
          <a:p>
            <a:pPr>
              <a:buClrTx/>
            </a:pPr>
            <a:endParaRPr lang="en-US" dirty="0"/>
          </a:p>
        </p:txBody>
      </p:sp>
      <p:pic>
        <p:nvPicPr>
          <p:cNvPr id="5" name="Picture 4" descr="error matrix for change and non-change. the red box contains pixels that are within the map. the right column includes row totals. the bottom row includes column totals. The lower right cell contains the total number of pixels in the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560" y="2895600"/>
            <a:ext cx="3669290" cy="3443265"/>
          </a:xfrm>
          <a:prstGeom prst="rect">
            <a:avLst/>
          </a:prstGeom>
          <a:solidFill>
            <a:schemeClr val="bg1">
              <a:lumMod val="50000"/>
            </a:schemeClr>
          </a:solidFill>
        </p:spPr>
      </p:pic>
    </p:spTree>
    <p:extLst>
      <p:ext uri="{BB962C8B-B14F-4D97-AF65-F5344CB8AC3E}">
        <p14:creationId xmlns:p14="http://schemas.microsoft.com/office/powerpoint/2010/main" val="3466999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dirty="0"/>
              <a:t>The Error Matrix</a:t>
            </a:r>
          </a:p>
        </p:txBody>
      </p:sp>
      <p:sp>
        <p:nvSpPr>
          <p:cNvPr id="62467" name="Rectangle 3"/>
          <p:cNvSpPr>
            <a:spLocks noGrp="1" noChangeArrowheads="1"/>
          </p:cNvSpPr>
          <p:nvPr>
            <p:ph type="body" idx="1"/>
          </p:nvPr>
        </p:nvSpPr>
        <p:spPr>
          <a:xfrm>
            <a:off x="942975" y="2257425"/>
            <a:ext cx="7904163" cy="4086225"/>
          </a:xfrm>
        </p:spPr>
        <p:txBody>
          <a:bodyPr>
            <a:normAutofit fontScale="92500"/>
          </a:bodyPr>
          <a:lstStyle/>
          <a:p>
            <a:pPr>
              <a:lnSpc>
                <a:spcPct val="90000"/>
              </a:lnSpc>
              <a:buClr>
                <a:schemeClr val="bg1"/>
              </a:buClr>
            </a:pPr>
            <a:r>
              <a:rPr lang="en-US" altLang="en-US" dirty="0"/>
              <a:t>An error matrix is the standard way of presenting an accuracy assessment</a:t>
            </a:r>
          </a:p>
          <a:p>
            <a:pPr lvl="1">
              <a:lnSpc>
                <a:spcPct val="90000"/>
              </a:lnSpc>
              <a:buClr>
                <a:schemeClr val="bg1"/>
              </a:buClr>
            </a:pPr>
            <a:r>
              <a:rPr lang="en-US" altLang="en-US" dirty="0"/>
              <a:t>The error matrix is a square array in which accuracy assessment sites are tallied by both their classified category in the image and their actual category according to the reference data</a:t>
            </a:r>
          </a:p>
          <a:p>
            <a:pPr lvl="1">
              <a:lnSpc>
                <a:spcPct val="90000"/>
              </a:lnSpc>
              <a:buClr>
                <a:schemeClr val="bg1"/>
              </a:buClr>
            </a:pPr>
            <a:r>
              <a:rPr lang="en-US" altLang="en-US" dirty="0"/>
              <a:t>For example, you classified an image into 3 categories: Hardwoods, Conifers and Other.  You field collected reference data from 100 randomly selected sites and built this 3x3 error matrix…</a:t>
            </a:r>
          </a:p>
        </p:txBody>
      </p:sp>
      <p:sp>
        <p:nvSpPr>
          <p:cNvPr id="62471" name="Rectangle 7"/>
          <p:cNvSpPr>
            <a:spLocks noChangeArrowheads="1"/>
          </p:cNvSpPr>
          <p:nvPr/>
        </p:nvSpPr>
        <p:spPr bwMode="auto">
          <a:xfrm>
            <a:off x="901700" y="1041400"/>
            <a:ext cx="3898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Comparing the reference data</a:t>
            </a:r>
          </a:p>
          <a:p>
            <a:pPr>
              <a:spcBef>
                <a:spcPct val="0"/>
              </a:spcBef>
            </a:pPr>
            <a:r>
              <a:rPr lang="en-US" altLang="en-US" sz="2000" b="1" i="1" dirty="0">
                <a:latin typeface="Comic Sans MS" pitchFamily="66" charset="0"/>
              </a:rPr>
              <a:t>to the classified map...</a:t>
            </a:r>
          </a:p>
        </p:txBody>
      </p:sp>
    </p:spTree>
    <p:extLst>
      <p:ext uri="{BB962C8B-B14F-4D97-AF65-F5344CB8AC3E}">
        <p14:creationId xmlns:p14="http://schemas.microsoft.com/office/powerpoint/2010/main" val="809648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Error Matrix Components</a:t>
            </a:r>
          </a:p>
        </p:txBody>
      </p:sp>
      <p:pic>
        <p:nvPicPr>
          <p:cNvPr id="2" name="Picture 1"/>
          <p:cNvPicPr>
            <a:picLocks noChangeAspect="1"/>
          </p:cNvPicPr>
          <p:nvPr/>
        </p:nvPicPr>
        <p:blipFill>
          <a:blip r:embed="rId2"/>
          <a:stretch>
            <a:fillRect/>
          </a:stretch>
        </p:blipFill>
        <p:spPr>
          <a:xfrm>
            <a:off x="940633" y="1371600"/>
            <a:ext cx="7262734" cy="4800600"/>
          </a:xfrm>
          <a:prstGeom prst="rect">
            <a:avLst/>
          </a:prstGeom>
        </p:spPr>
      </p:pic>
    </p:spTree>
    <p:extLst>
      <p:ext uri="{BB962C8B-B14F-4D97-AF65-F5344CB8AC3E}">
        <p14:creationId xmlns:p14="http://schemas.microsoft.com/office/powerpoint/2010/main" val="3062930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Error Matrix Components</a:t>
            </a:r>
          </a:p>
        </p:txBody>
      </p:sp>
      <p:pic>
        <p:nvPicPr>
          <p:cNvPr id="2" name="Picture 1"/>
          <p:cNvPicPr>
            <a:picLocks noChangeAspect="1"/>
          </p:cNvPicPr>
          <p:nvPr/>
        </p:nvPicPr>
        <p:blipFill>
          <a:blip r:embed="rId2"/>
          <a:stretch>
            <a:fillRect/>
          </a:stretch>
        </p:blipFill>
        <p:spPr>
          <a:xfrm>
            <a:off x="974013" y="1143000"/>
            <a:ext cx="7195973" cy="5105400"/>
          </a:xfrm>
          <a:prstGeom prst="rect">
            <a:avLst/>
          </a:prstGeom>
        </p:spPr>
      </p:pic>
    </p:spTree>
    <p:extLst>
      <p:ext uri="{BB962C8B-B14F-4D97-AF65-F5344CB8AC3E}">
        <p14:creationId xmlns:p14="http://schemas.microsoft.com/office/powerpoint/2010/main" val="1697627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dirty="0"/>
              <a:t>Error Matrix Components</a:t>
            </a:r>
          </a:p>
        </p:txBody>
      </p:sp>
      <p:pic>
        <p:nvPicPr>
          <p:cNvPr id="2" name="Picture 1"/>
          <p:cNvPicPr>
            <a:picLocks noChangeAspect="1"/>
          </p:cNvPicPr>
          <p:nvPr/>
        </p:nvPicPr>
        <p:blipFill>
          <a:blip r:embed="rId2"/>
          <a:stretch>
            <a:fillRect/>
          </a:stretch>
        </p:blipFill>
        <p:spPr>
          <a:xfrm>
            <a:off x="817862" y="1143000"/>
            <a:ext cx="7508275" cy="5291546"/>
          </a:xfrm>
          <a:prstGeom prst="rect">
            <a:avLst/>
          </a:prstGeom>
        </p:spPr>
      </p:pic>
    </p:spTree>
    <p:extLst>
      <p:ext uri="{BB962C8B-B14F-4D97-AF65-F5344CB8AC3E}">
        <p14:creationId xmlns:p14="http://schemas.microsoft.com/office/powerpoint/2010/main" val="2162534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Measures of Accuracy</a:t>
            </a:r>
          </a:p>
        </p:txBody>
      </p:sp>
      <p:pic>
        <p:nvPicPr>
          <p:cNvPr id="2" name="Picture 1"/>
          <p:cNvPicPr>
            <a:picLocks noChangeAspect="1"/>
          </p:cNvPicPr>
          <p:nvPr/>
        </p:nvPicPr>
        <p:blipFill>
          <a:blip r:embed="rId2"/>
          <a:stretch>
            <a:fillRect/>
          </a:stretch>
        </p:blipFill>
        <p:spPr>
          <a:xfrm>
            <a:off x="681789" y="1295400"/>
            <a:ext cx="7780421" cy="5060716"/>
          </a:xfrm>
          <a:prstGeom prst="rect">
            <a:avLst/>
          </a:prstGeom>
        </p:spPr>
      </p:pic>
    </p:spTree>
    <p:extLst>
      <p:ext uri="{BB962C8B-B14F-4D97-AF65-F5344CB8AC3E}">
        <p14:creationId xmlns:p14="http://schemas.microsoft.com/office/powerpoint/2010/main" val="972237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Measures of Accuracy</a:t>
            </a:r>
          </a:p>
        </p:txBody>
      </p:sp>
      <p:pic>
        <p:nvPicPr>
          <p:cNvPr id="2" name="Picture 1"/>
          <p:cNvPicPr>
            <a:picLocks noChangeAspect="1"/>
          </p:cNvPicPr>
          <p:nvPr/>
        </p:nvPicPr>
        <p:blipFill>
          <a:blip r:embed="rId2"/>
          <a:stretch>
            <a:fillRect/>
          </a:stretch>
        </p:blipFill>
        <p:spPr>
          <a:xfrm>
            <a:off x="533400" y="1337807"/>
            <a:ext cx="8077200" cy="4986793"/>
          </a:xfrm>
          <a:prstGeom prst="rect">
            <a:avLst/>
          </a:prstGeom>
        </p:spPr>
      </p:pic>
    </p:spTree>
    <p:extLst>
      <p:ext uri="{BB962C8B-B14F-4D97-AF65-F5344CB8AC3E}">
        <p14:creationId xmlns:p14="http://schemas.microsoft.com/office/powerpoint/2010/main" val="3039105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Accuracy Assessment</a:t>
            </a:r>
          </a:p>
        </p:txBody>
      </p:sp>
      <p:sp>
        <p:nvSpPr>
          <p:cNvPr id="52227" name="Rectangle 3"/>
          <p:cNvSpPr>
            <a:spLocks noGrp="1" noChangeArrowheads="1"/>
          </p:cNvSpPr>
          <p:nvPr>
            <p:ph type="body" idx="1"/>
          </p:nvPr>
        </p:nvSpPr>
        <p:spPr>
          <a:xfrm>
            <a:off x="924144" y="1780080"/>
            <a:ext cx="7904163" cy="3616325"/>
          </a:xfrm>
        </p:spPr>
        <p:txBody>
          <a:bodyPr>
            <a:normAutofit lnSpcReduction="10000"/>
          </a:bodyPr>
          <a:lstStyle/>
          <a:p>
            <a:pPr>
              <a:lnSpc>
                <a:spcPct val="90000"/>
              </a:lnSpc>
              <a:buClr>
                <a:schemeClr val="bg1"/>
              </a:buClr>
            </a:pPr>
            <a:r>
              <a:rPr lang="en-US" altLang="en-US" dirty="0"/>
              <a:t>Accuracy Assessment…</a:t>
            </a:r>
          </a:p>
          <a:p>
            <a:pPr lvl="1">
              <a:lnSpc>
                <a:spcPct val="90000"/>
              </a:lnSpc>
              <a:buClr>
                <a:schemeClr val="bg1"/>
              </a:buClr>
            </a:pPr>
            <a:r>
              <a:rPr lang="en-US" altLang="en-US" dirty="0"/>
              <a:t>is the process by which the accuracy or correctness of an image classification is evaluated </a:t>
            </a:r>
          </a:p>
          <a:p>
            <a:pPr lvl="1">
              <a:lnSpc>
                <a:spcPct val="90000"/>
              </a:lnSpc>
              <a:buClr>
                <a:schemeClr val="bg1"/>
              </a:buClr>
            </a:pPr>
            <a:r>
              <a:rPr lang="en-US" altLang="en-US" dirty="0"/>
              <a:t>involves the comparison of the image classification to reference data that are assumed to be true</a:t>
            </a:r>
          </a:p>
          <a:p>
            <a:pPr lvl="1">
              <a:lnSpc>
                <a:spcPct val="90000"/>
              </a:lnSpc>
              <a:buClr>
                <a:schemeClr val="bg1"/>
              </a:buClr>
            </a:pPr>
            <a:r>
              <a:rPr lang="en-US" altLang="en-US" dirty="0"/>
              <a:t>supports the spatial information used in the decision making process</a:t>
            </a:r>
          </a:p>
        </p:txBody>
      </p:sp>
      <p:sp>
        <p:nvSpPr>
          <p:cNvPr id="52231" name="Rectangle 7"/>
          <p:cNvSpPr>
            <a:spLocks noChangeArrowheads="1"/>
          </p:cNvSpPr>
          <p:nvPr/>
        </p:nvSpPr>
        <p:spPr bwMode="auto">
          <a:xfrm>
            <a:off x="924144" y="1096962"/>
            <a:ext cx="762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i="1" dirty="0">
                <a:latin typeface="Comic Sans MS" pitchFamily="66" charset="0"/>
              </a:rPr>
              <a:t>What is it and what is its role?</a:t>
            </a:r>
          </a:p>
        </p:txBody>
      </p:sp>
    </p:spTree>
    <p:extLst>
      <p:ext uri="{BB962C8B-B14F-4D97-AF65-F5344CB8AC3E}">
        <p14:creationId xmlns:p14="http://schemas.microsoft.com/office/powerpoint/2010/main" val="1585113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Measures of Accuracy</a:t>
            </a:r>
          </a:p>
        </p:txBody>
      </p:sp>
      <p:sp>
        <p:nvSpPr>
          <p:cNvPr id="68611" name="Rectangle 3"/>
          <p:cNvSpPr>
            <a:spLocks noGrp="1" noChangeArrowheads="1"/>
          </p:cNvSpPr>
          <p:nvPr>
            <p:ph type="body" idx="1"/>
          </p:nvPr>
        </p:nvSpPr>
        <p:spPr>
          <a:xfrm>
            <a:off x="990600" y="2714625"/>
            <a:ext cx="7904163" cy="3686175"/>
          </a:xfrm>
        </p:spPr>
        <p:txBody>
          <a:bodyPr>
            <a:normAutofit lnSpcReduction="10000"/>
          </a:bodyPr>
          <a:lstStyle/>
          <a:p>
            <a:pPr>
              <a:buClrTx/>
            </a:pPr>
            <a:r>
              <a:rPr lang="en-US" altLang="en-US" dirty="0"/>
              <a:t>There are two types of errors: Omission and Commission</a:t>
            </a:r>
          </a:p>
          <a:p>
            <a:pPr>
              <a:buClrTx/>
            </a:pPr>
            <a:r>
              <a:rPr lang="en-US" altLang="en-US" dirty="0"/>
              <a:t>Any site that is omitted from the correct class is committed to an incorrect class</a:t>
            </a:r>
          </a:p>
          <a:p>
            <a:pPr>
              <a:buClrTx/>
            </a:pPr>
            <a:r>
              <a:rPr lang="en-US" altLang="en-US" dirty="0"/>
              <a:t>These two types of errors correspond to two types of class accuracies: User’s and Producer’s...</a:t>
            </a:r>
          </a:p>
        </p:txBody>
      </p:sp>
      <p:sp>
        <p:nvSpPr>
          <p:cNvPr id="68615" name="Rectangle 7"/>
          <p:cNvSpPr>
            <a:spLocks noChangeArrowheads="1"/>
          </p:cNvSpPr>
          <p:nvPr/>
        </p:nvSpPr>
        <p:spPr bwMode="auto">
          <a:xfrm>
            <a:off x="895350" y="1041400"/>
            <a:ext cx="3638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Individual Class Accuracy...</a:t>
            </a:r>
          </a:p>
        </p:txBody>
      </p:sp>
      <p:sp>
        <p:nvSpPr>
          <p:cNvPr id="68616" name="Rectangle 8"/>
          <p:cNvSpPr>
            <a:spLocks noChangeArrowheads="1"/>
          </p:cNvSpPr>
          <p:nvPr/>
        </p:nvSpPr>
        <p:spPr bwMode="auto">
          <a:xfrm>
            <a:off x="830263" y="1871663"/>
            <a:ext cx="7951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400" dirty="0">
                <a:latin typeface="Comic Sans MS" pitchFamily="66" charset="0"/>
              </a:rPr>
              <a:t>How can there be two values and what do they mean...?</a:t>
            </a:r>
          </a:p>
        </p:txBody>
      </p:sp>
    </p:spTree>
    <p:extLst>
      <p:ext uri="{BB962C8B-B14F-4D97-AF65-F5344CB8AC3E}">
        <p14:creationId xmlns:p14="http://schemas.microsoft.com/office/powerpoint/2010/main" val="1248572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Measures of Accuracy</a:t>
            </a:r>
          </a:p>
        </p:txBody>
      </p:sp>
      <p:sp>
        <p:nvSpPr>
          <p:cNvPr id="16387" name="Content Placeholder 2"/>
          <p:cNvSpPr>
            <a:spLocks noGrp="1"/>
          </p:cNvSpPr>
          <p:nvPr>
            <p:ph idx="1"/>
          </p:nvPr>
        </p:nvSpPr>
        <p:spPr>
          <a:xfrm>
            <a:off x="609600" y="1101725"/>
            <a:ext cx="8280400" cy="4983163"/>
          </a:xfrm>
        </p:spPr>
        <p:txBody>
          <a:bodyPr>
            <a:normAutofit fontScale="92500" lnSpcReduction="10000"/>
          </a:bodyPr>
          <a:lstStyle/>
          <a:p>
            <a:pPr marL="0" indent="0" eaLnBrk="1" hangingPunct="1">
              <a:buClrTx/>
              <a:buNone/>
            </a:pPr>
            <a:r>
              <a:rPr lang="en-US" sz="2800" b="1" dirty="0" smtClean="0"/>
              <a:t>Producer’s Accuracy</a:t>
            </a:r>
          </a:p>
          <a:p>
            <a:pPr lvl="1" eaLnBrk="1" hangingPunct="1">
              <a:buClrTx/>
            </a:pPr>
            <a:r>
              <a:rPr lang="en-US" dirty="0" smtClean="0"/>
              <a:t>The percentage of time a class identified on the ground is classified into the same category on the map.</a:t>
            </a:r>
          </a:p>
          <a:p>
            <a:pPr lvl="1">
              <a:buClrTx/>
            </a:pPr>
            <a:r>
              <a:rPr lang="en-US" dirty="0" smtClean="0"/>
              <a:t>(Forest) Omission – When forest is classified as other. </a:t>
            </a:r>
          </a:p>
          <a:p>
            <a:pPr marL="0" indent="0" eaLnBrk="1" hangingPunct="1">
              <a:buClrTx/>
              <a:buNone/>
            </a:pPr>
            <a:r>
              <a:rPr lang="en-US" sz="2800" b="1" dirty="0" smtClean="0"/>
              <a:t>User’s Accuracy</a:t>
            </a:r>
          </a:p>
          <a:p>
            <a:pPr lvl="1" eaLnBrk="1" hangingPunct="1">
              <a:buClrTx/>
            </a:pPr>
            <a:r>
              <a:rPr lang="en-US" dirty="0" smtClean="0"/>
              <a:t>The percentage of time a class identified on the map is classified into the same category on the ground.</a:t>
            </a:r>
          </a:p>
          <a:p>
            <a:pPr lvl="1" eaLnBrk="1" hangingPunct="1">
              <a:buClrTx/>
            </a:pPr>
            <a:r>
              <a:rPr lang="en-US" dirty="0" smtClean="0"/>
              <a:t>(Forest) Commission – When other is classified as forest. </a:t>
            </a:r>
          </a:p>
        </p:txBody>
      </p:sp>
    </p:spTree>
    <p:extLst>
      <p:ext uri="{BB962C8B-B14F-4D97-AF65-F5344CB8AC3E}">
        <p14:creationId xmlns:p14="http://schemas.microsoft.com/office/powerpoint/2010/main" val="395510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Measures of Accuracy</a:t>
            </a:r>
          </a:p>
        </p:txBody>
      </p:sp>
      <p:pic>
        <p:nvPicPr>
          <p:cNvPr id="2" name="Picture 1"/>
          <p:cNvPicPr>
            <a:picLocks noChangeAspect="1"/>
          </p:cNvPicPr>
          <p:nvPr/>
        </p:nvPicPr>
        <p:blipFill>
          <a:blip r:embed="rId2"/>
          <a:stretch>
            <a:fillRect/>
          </a:stretch>
        </p:blipFill>
        <p:spPr>
          <a:xfrm>
            <a:off x="533400" y="1143000"/>
            <a:ext cx="8077200" cy="5306872"/>
          </a:xfrm>
          <a:prstGeom prst="rect">
            <a:avLst/>
          </a:prstGeom>
        </p:spPr>
      </p:pic>
    </p:spTree>
    <p:extLst>
      <p:ext uri="{BB962C8B-B14F-4D97-AF65-F5344CB8AC3E}">
        <p14:creationId xmlns:p14="http://schemas.microsoft.com/office/powerpoint/2010/main" val="116682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Measures of Accuracy</a:t>
            </a:r>
          </a:p>
        </p:txBody>
      </p:sp>
      <p:pic>
        <p:nvPicPr>
          <p:cNvPr id="2" name="Picture 1"/>
          <p:cNvPicPr>
            <a:picLocks noChangeAspect="1"/>
          </p:cNvPicPr>
          <p:nvPr/>
        </p:nvPicPr>
        <p:blipFill>
          <a:blip r:embed="rId2"/>
          <a:stretch>
            <a:fillRect/>
          </a:stretch>
        </p:blipFill>
        <p:spPr>
          <a:xfrm>
            <a:off x="571500" y="1295400"/>
            <a:ext cx="8001000" cy="5241235"/>
          </a:xfrm>
          <a:prstGeom prst="rect">
            <a:avLst/>
          </a:prstGeom>
        </p:spPr>
      </p:pic>
    </p:spTree>
    <p:extLst>
      <p:ext uri="{BB962C8B-B14F-4D97-AF65-F5344CB8AC3E}">
        <p14:creationId xmlns:p14="http://schemas.microsoft.com/office/powerpoint/2010/main" val="1442216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Measures of Accuracy</a:t>
            </a:r>
          </a:p>
        </p:txBody>
      </p:sp>
      <p:pic>
        <p:nvPicPr>
          <p:cNvPr id="2" name="Picture 1"/>
          <p:cNvPicPr>
            <a:picLocks noChangeAspect="1"/>
          </p:cNvPicPr>
          <p:nvPr/>
        </p:nvPicPr>
        <p:blipFill>
          <a:blip r:embed="rId2"/>
          <a:stretch>
            <a:fillRect/>
          </a:stretch>
        </p:blipFill>
        <p:spPr>
          <a:xfrm>
            <a:off x="533400" y="1219200"/>
            <a:ext cx="8077200" cy="4970585"/>
          </a:xfrm>
          <a:prstGeom prst="rect">
            <a:avLst/>
          </a:prstGeom>
        </p:spPr>
      </p:pic>
    </p:spTree>
    <p:extLst>
      <p:ext uri="{BB962C8B-B14F-4D97-AF65-F5344CB8AC3E}">
        <p14:creationId xmlns:p14="http://schemas.microsoft.com/office/powerpoint/2010/main" val="2229692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Error vs Difference Matrix</a:t>
            </a:r>
          </a:p>
        </p:txBody>
      </p:sp>
      <p:sp>
        <p:nvSpPr>
          <p:cNvPr id="72707" name="Rectangle 3"/>
          <p:cNvSpPr>
            <a:spLocks noGrp="1" noChangeArrowheads="1"/>
          </p:cNvSpPr>
          <p:nvPr>
            <p:ph type="body" idx="1"/>
          </p:nvPr>
        </p:nvSpPr>
        <p:spPr>
          <a:xfrm>
            <a:off x="955675" y="2009775"/>
            <a:ext cx="7904163" cy="4237038"/>
          </a:xfrm>
        </p:spPr>
        <p:txBody>
          <a:bodyPr/>
          <a:lstStyle/>
          <a:p>
            <a:pPr>
              <a:lnSpc>
                <a:spcPct val="90000"/>
              </a:lnSpc>
              <a:buClrTx/>
            </a:pPr>
            <a:r>
              <a:rPr lang="en-US" altLang="en-US" sz="2400" dirty="0"/>
              <a:t>Some reasons for differences:</a:t>
            </a:r>
          </a:p>
          <a:p>
            <a:pPr lvl="1">
              <a:lnSpc>
                <a:spcPct val="90000"/>
              </a:lnSpc>
              <a:buClrTx/>
            </a:pPr>
            <a:r>
              <a:rPr lang="en-US" altLang="en-US" sz="2000" dirty="0">
                <a:solidFill>
                  <a:srgbClr val="FF0000"/>
                </a:solidFill>
              </a:rPr>
              <a:t>Classification errors</a:t>
            </a:r>
          </a:p>
          <a:p>
            <a:pPr lvl="1">
              <a:lnSpc>
                <a:spcPct val="90000"/>
              </a:lnSpc>
              <a:buClrTx/>
            </a:pPr>
            <a:r>
              <a:rPr lang="en-US" altLang="en-US" sz="2000" dirty="0"/>
              <a:t>Registration differences between the reference and map data</a:t>
            </a:r>
          </a:p>
          <a:p>
            <a:pPr lvl="2">
              <a:lnSpc>
                <a:spcPct val="90000"/>
              </a:lnSpc>
              <a:buClrTx/>
            </a:pPr>
            <a:r>
              <a:rPr lang="en-US" altLang="en-US" sz="1800" dirty="0"/>
              <a:t>Projections, </a:t>
            </a:r>
            <a:r>
              <a:rPr lang="en-US" altLang="en-US" sz="1800" dirty="0" err="1"/>
              <a:t>datums</a:t>
            </a:r>
            <a:r>
              <a:rPr lang="en-US" altLang="en-US" sz="1800" dirty="0"/>
              <a:t>, poor quality control</a:t>
            </a:r>
          </a:p>
          <a:p>
            <a:pPr lvl="2">
              <a:lnSpc>
                <a:spcPct val="90000"/>
              </a:lnSpc>
              <a:buClrTx/>
            </a:pPr>
            <a:r>
              <a:rPr lang="en-US" altLang="en-US" sz="1800" dirty="0"/>
              <a:t>Lost--on the ground, image, or map</a:t>
            </a:r>
          </a:p>
          <a:p>
            <a:pPr lvl="1">
              <a:lnSpc>
                <a:spcPct val="90000"/>
              </a:lnSpc>
              <a:buClrTx/>
            </a:pPr>
            <a:r>
              <a:rPr lang="en-US" altLang="en-US" sz="2000" dirty="0"/>
              <a:t>Changes in land cover between map and reference data (i.e., time)</a:t>
            </a:r>
          </a:p>
          <a:p>
            <a:pPr lvl="1">
              <a:lnSpc>
                <a:spcPct val="90000"/>
              </a:lnSpc>
              <a:buClrTx/>
            </a:pPr>
            <a:r>
              <a:rPr lang="en-US" altLang="en-US" sz="2000" dirty="0"/>
              <a:t>Variation in interpretation of reference data</a:t>
            </a:r>
          </a:p>
          <a:p>
            <a:pPr lvl="1">
              <a:lnSpc>
                <a:spcPct val="90000"/>
              </a:lnSpc>
              <a:buClrTx/>
            </a:pPr>
            <a:r>
              <a:rPr lang="en-US" altLang="en-US" sz="2000" dirty="0"/>
              <a:t>Mistakes in labeling the reference data</a:t>
            </a:r>
          </a:p>
          <a:p>
            <a:pPr lvl="1">
              <a:lnSpc>
                <a:spcPct val="90000"/>
              </a:lnSpc>
              <a:buClrTx/>
            </a:pPr>
            <a:r>
              <a:rPr lang="en-US" altLang="en-US" sz="2000" dirty="0"/>
              <a:t>Data entry errors</a:t>
            </a:r>
          </a:p>
          <a:p>
            <a:pPr lvl="1">
              <a:lnSpc>
                <a:spcPct val="90000"/>
              </a:lnSpc>
              <a:buClrTx/>
            </a:pPr>
            <a:r>
              <a:rPr lang="en-US" altLang="en-US" sz="2000" dirty="0"/>
              <a:t>Digitizing errors</a:t>
            </a:r>
          </a:p>
        </p:txBody>
      </p:sp>
      <p:sp>
        <p:nvSpPr>
          <p:cNvPr id="72711" name="Rectangle 7"/>
          <p:cNvSpPr>
            <a:spLocks noChangeArrowheads="1"/>
          </p:cNvSpPr>
          <p:nvPr/>
        </p:nvSpPr>
        <p:spPr bwMode="auto">
          <a:xfrm>
            <a:off x="644525" y="1077259"/>
            <a:ext cx="82756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The error matrix really measures </a:t>
            </a:r>
            <a:r>
              <a:rPr lang="en-US" altLang="en-US" sz="2000" b="1" i="1" u="sng" dirty="0">
                <a:latin typeface="Comic Sans MS" pitchFamily="66" charset="0"/>
              </a:rPr>
              <a:t>differences</a:t>
            </a:r>
            <a:r>
              <a:rPr lang="en-US" altLang="en-US" sz="2000" b="1" i="1" dirty="0">
                <a:latin typeface="Comic Sans MS" pitchFamily="66" charset="0"/>
              </a:rPr>
              <a:t> between reference</a:t>
            </a:r>
          </a:p>
          <a:p>
            <a:pPr>
              <a:spcBef>
                <a:spcPct val="0"/>
              </a:spcBef>
            </a:pPr>
            <a:r>
              <a:rPr lang="en-US" altLang="en-US" sz="2000" b="1" i="1" dirty="0">
                <a:latin typeface="Comic Sans MS" pitchFamily="66" charset="0"/>
              </a:rPr>
              <a:t>and classification labels and may not be classification </a:t>
            </a:r>
            <a:r>
              <a:rPr lang="en-US" altLang="en-US" sz="2000" b="1" i="1" u="sng" dirty="0">
                <a:latin typeface="Comic Sans MS" pitchFamily="66" charset="0"/>
              </a:rPr>
              <a:t>error</a:t>
            </a:r>
            <a:r>
              <a:rPr lang="en-US" altLang="en-US" sz="2000" b="1" i="1" dirty="0">
                <a:latin typeface="Comic Sans MS" pitchFamily="66" charset="0"/>
              </a:rPr>
              <a:t>...</a:t>
            </a:r>
          </a:p>
        </p:txBody>
      </p:sp>
    </p:spTree>
    <p:extLst>
      <p:ext uri="{BB962C8B-B14F-4D97-AF65-F5344CB8AC3E}">
        <p14:creationId xmlns:p14="http://schemas.microsoft.com/office/powerpoint/2010/main" val="587518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Error vs Difference Matrix</a:t>
            </a:r>
          </a:p>
        </p:txBody>
      </p:sp>
      <p:sp>
        <p:nvSpPr>
          <p:cNvPr id="73731" name="Rectangle 3"/>
          <p:cNvSpPr>
            <a:spLocks noGrp="1" noChangeArrowheads="1"/>
          </p:cNvSpPr>
          <p:nvPr>
            <p:ph type="body" idx="1"/>
          </p:nvPr>
        </p:nvSpPr>
        <p:spPr>
          <a:xfrm>
            <a:off x="979488" y="1939925"/>
            <a:ext cx="7904162" cy="3921125"/>
          </a:xfrm>
        </p:spPr>
        <p:txBody>
          <a:bodyPr/>
          <a:lstStyle/>
          <a:p>
            <a:pPr>
              <a:buClrTx/>
            </a:pPr>
            <a:r>
              <a:rPr lang="en-US" altLang="en-US" dirty="0"/>
              <a:t>Imposing rigorous quality control</a:t>
            </a:r>
          </a:p>
          <a:p>
            <a:pPr>
              <a:buClrTx/>
            </a:pPr>
            <a:r>
              <a:rPr lang="en-US" altLang="en-US" dirty="0"/>
              <a:t>Locating accuracy assessment sites close to polygon centers:</a:t>
            </a:r>
          </a:p>
          <a:p>
            <a:pPr lvl="1">
              <a:buClrTx/>
            </a:pPr>
            <a:r>
              <a:rPr lang="en-US" altLang="en-US" dirty="0"/>
              <a:t>Avoids sampling mixed classes near polygon boundaries and</a:t>
            </a:r>
          </a:p>
          <a:p>
            <a:pPr lvl="1">
              <a:buClrTx/>
            </a:pPr>
            <a:r>
              <a:rPr lang="en-US" altLang="en-US" dirty="0"/>
              <a:t>Reduces errors due to </a:t>
            </a:r>
            <a:r>
              <a:rPr lang="en-US" altLang="en-US" dirty="0" err="1"/>
              <a:t>mis</a:t>
            </a:r>
            <a:r>
              <a:rPr lang="en-US" altLang="en-US" dirty="0"/>
              <a:t>-registration</a:t>
            </a:r>
          </a:p>
          <a:p>
            <a:pPr>
              <a:buClrTx/>
            </a:pPr>
            <a:r>
              <a:rPr lang="en-US" altLang="en-US" dirty="0"/>
              <a:t>Measure variance within sites</a:t>
            </a:r>
          </a:p>
        </p:txBody>
      </p:sp>
      <p:sp>
        <p:nvSpPr>
          <p:cNvPr id="73735" name="Rectangle 7"/>
          <p:cNvSpPr>
            <a:spLocks noChangeArrowheads="1"/>
          </p:cNvSpPr>
          <p:nvPr/>
        </p:nvSpPr>
        <p:spPr bwMode="auto">
          <a:xfrm>
            <a:off x="928688" y="1030288"/>
            <a:ext cx="47037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Minimize reference label error by...</a:t>
            </a:r>
          </a:p>
        </p:txBody>
      </p:sp>
    </p:spTree>
    <p:extLst>
      <p:ext uri="{BB962C8B-B14F-4D97-AF65-F5344CB8AC3E}">
        <p14:creationId xmlns:p14="http://schemas.microsoft.com/office/powerpoint/2010/main" val="112373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Error Matrix</a:t>
            </a:r>
          </a:p>
        </p:txBody>
      </p:sp>
      <p:sp>
        <p:nvSpPr>
          <p:cNvPr id="74755" name="Rectangle 3"/>
          <p:cNvSpPr>
            <a:spLocks noGrp="1" noChangeArrowheads="1"/>
          </p:cNvSpPr>
          <p:nvPr>
            <p:ph type="body" idx="1"/>
          </p:nvPr>
        </p:nvSpPr>
        <p:spPr>
          <a:xfrm>
            <a:off x="966788" y="2046288"/>
            <a:ext cx="7904162" cy="3840162"/>
          </a:xfrm>
        </p:spPr>
        <p:txBody>
          <a:bodyPr/>
          <a:lstStyle/>
          <a:p>
            <a:pPr>
              <a:buClrTx/>
            </a:pPr>
            <a:r>
              <a:rPr lang="en-US" altLang="en-US" sz="2400" dirty="0"/>
              <a:t>Assumes each site can only be assigned to one map category</a:t>
            </a:r>
          </a:p>
          <a:p>
            <a:pPr>
              <a:buClrTx/>
            </a:pPr>
            <a:r>
              <a:rPr lang="en-US" altLang="en-US" sz="2400" dirty="0"/>
              <a:t>Doesn't consider the accuracy of polygon boundaries</a:t>
            </a:r>
          </a:p>
          <a:p>
            <a:pPr>
              <a:buClrTx/>
            </a:pPr>
            <a:r>
              <a:rPr lang="en-US" altLang="en-US" sz="2400" dirty="0"/>
              <a:t>Makes no distinction for magnitude of error:</a:t>
            </a:r>
          </a:p>
          <a:p>
            <a:pPr lvl="1">
              <a:buClrTx/>
            </a:pPr>
            <a:r>
              <a:rPr lang="en-US" altLang="en-US" sz="2000" dirty="0"/>
              <a:t>Labeling a site as 30-40% crown closure (when its actually 45%) counts as a mistake just as much as labeling a Lake as a Mixed Deciduous Forest</a:t>
            </a:r>
          </a:p>
        </p:txBody>
      </p:sp>
      <p:sp>
        <p:nvSpPr>
          <p:cNvPr id="74759" name="Rectangle 7"/>
          <p:cNvSpPr>
            <a:spLocks noChangeArrowheads="1"/>
          </p:cNvSpPr>
          <p:nvPr/>
        </p:nvSpPr>
        <p:spPr bwMode="auto">
          <a:xfrm>
            <a:off x="904875" y="1063625"/>
            <a:ext cx="3462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Some Limits of Analysis...</a:t>
            </a:r>
          </a:p>
        </p:txBody>
      </p:sp>
    </p:spTree>
    <p:extLst>
      <p:ext uri="{BB962C8B-B14F-4D97-AF65-F5344CB8AC3E}">
        <p14:creationId xmlns:p14="http://schemas.microsoft.com/office/powerpoint/2010/main" val="395000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Accuracy Assessment Conclusions</a:t>
            </a:r>
          </a:p>
        </p:txBody>
      </p:sp>
      <p:sp>
        <p:nvSpPr>
          <p:cNvPr id="75779" name="Rectangle 3"/>
          <p:cNvSpPr>
            <a:spLocks noGrp="1" noChangeArrowheads="1"/>
          </p:cNvSpPr>
          <p:nvPr>
            <p:ph type="body" idx="1"/>
          </p:nvPr>
        </p:nvSpPr>
        <p:spPr>
          <a:xfrm>
            <a:off x="977900" y="2022475"/>
            <a:ext cx="7904163" cy="3792538"/>
          </a:xfrm>
        </p:spPr>
        <p:txBody>
          <a:bodyPr>
            <a:normAutofit lnSpcReduction="10000"/>
          </a:bodyPr>
          <a:lstStyle/>
          <a:p>
            <a:pPr>
              <a:buClrTx/>
            </a:pPr>
            <a:r>
              <a:rPr lang="en-US" altLang="en-US" dirty="0"/>
              <a:t>Is expensive</a:t>
            </a:r>
          </a:p>
          <a:p>
            <a:pPr>
              <a:buClrTx/>
            </a:pPr>
            <a:r>
              <a:rPr lang="en-US" altLang="en-US" dirty="0"/>
              <a:t>Won’t improve the map accuracy</a:t>
            </a:r>
          </a:p>
          <a:p>
            <a:pPr>
              <a:buClrTx/>
            </a:pPr>
            <a:r>
              <a:rPr lang="en-US" altLang="en-US" dirty="0"/>
              <a:t>Must be well planned</a:t>
            </a:r>
          </a:p>
          <a:p>
            <a:pPr>
              <a:buClrTx/>
            </a:pPr>
            <a:r>
              <a:rPr lang="en-US" altLang="en-US" dirty="0"/>
              <a:t>Should be statistically valid</a:t>
            </a:r>
          </a:p>
          <a:p>
            <a:pPr>
              <a:buClrTx/>
            </a:pPr>
            <a:r>
              <a:rPr lang="en-US" altLang="en-US" dirty="0"/>
              <a:t>Should be reported as an error matrix</a:t>
            </a:r>
          </a:p>
          <a:p>
            <a:pPr>
              <a:buClrTx/>
            </a:pPr>
            <a:r>
              <a:rPr lang="en-US" altLang="en-US" dirty="0"/>
              <a:t>Is critical to any mapping project that may be used for decision making</a:t>
            </a:r>
          </a:p>
        </p:txBody>
      </p:sp>
      <p:sp>
        <p:nvSpPr>
          <p:cNvPr id="75783" name="Rectangle 7"/>
          <p:cNvSpPr>
            <a:spLocks noChangeArrowheads="1"/>
          </p:cNvSpPr>
          <p:nvPr/>
        </p:nvSpPr>
        <p:spPr bwMode="auto">
          <a:xfrm>
            <a:off x="914400" y="1063625"/>
            <a:ext cx="2927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Accuracy</a:t>
            </a:r>
            <a:r>
              <a:rPr lang="en-US" altLang="en-US" sz="2000" b="1" i="1" dirty="0">
                <a:solidFill>
                  <a:schemeClr val="bg1"/>
                </a:solidFill>
                <a:latin typeface="Comic Sans MS" pitchFamily="66" charset="0"/>
              </a:rPr>
              <a:t> Assessment:</a:t>
            </a:r>
          </a:p>
        </p:txBody>
      </p:sp>
    </p:spTree>
    <p:extLst>
      <p:ext uri="{BB962C8B-B14F-4D97-AF65-F5344CB8AC3E}">
        <p14:creationId xmlns:p14="http://schemas.microsoft.com/office/powerpoint/2010/main" val="2957026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Specific Accuracy - Summary</a:t>
            </a:r>
            <a:endParaRPr lang="en-US" dirty="0"/>
          </a:p>
        </p:txBody>
      </p:sp>
      <p:sp>
        <p:nvSpPr>
          <p:cNvPr id="3" name="Content Placeholder 2"/>
          <p:cNvSpPr>
            <a:spLocks noGrp="1"/>
          </p:cNvSpPr>
          <p:nvPr>
            <p:ph idx="1"/>
          </p:nvPr>
        </p:nvSpPr>
        <p:spPr/>
        <p:txBody>
          <a:bodyPr/>
          <a:lstStyle/>
          <a:p>
            <a:pPr>
              <a:buClrTx/>
            </a:pPr>
            <a:r>
              <a:rPr lang="en-US" dirty="0" smtClean="0"/>
              <a:t>It’s more complicated than simply reporting overall accuracy… </a:t>
            </a:r>
          </a:p>
          <a:p>
            <a:pPr lvl="1">
              <a:buClrTx/>
            </a:pPr>
            <a:r>
              <a:rPr lang="en-US" dirty="0" smtClean="0"/>
              <a:t>Consider the relative costs of omission </a:t>
            </a:r>
            <a:r>
              <a:rPr lang="en-US" dirty="0" err="1" smtClean="0"/>
              <a:t>vs</a:t>
            </a:r>
            <a:r>
              <a:rPr lang="en-US" dirty="0" smtClean="0"/>
              <a:t> commission errors</a:t>
            </a:r>
          </a:p>
          <a:p>
            <a:pPr lvl="1">
              <a:buClrTx/>
            </a:pPr>
            <a:r>
              <a:rPr lang="en-US" dirty="0" smtClean="0"/>
              <a:t>These considerations should influence your choice of analysis methods, thresholds, post processing steps, etc. </a:t>
            </a:r>
            <a:endParaRPr lang="en-US" dirty="0"/>
          </a:p>
        </p:txBody>
      </p:sp>
    </p:spTree>
    <p:extLst>
      <p:ext uri="{BB962C8B-B14F-4D97-AF65-F5344CB8AC3E}">
        <p14:creationId xmlns:p14="http://schemas.microsoft.com/office/powerpoint/2010/main" val="64479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258763"/>
            <a:ext cx="8153400" cy="549275"/>
          </a:xfrm>
        </p:spPr>
        <p:txBody>
          <a:bodyPr/>
          <a:lstStyle/>
          <a:p>
            <a:pPr eaLnBrk="1" hangingPunct="1"/>
            <a:r>
              <a:rPr lang="en-US" sz="3000" dirty="0" smtClean="0">
                <a:latin typeface="+mn-lt"/>
              </a:rPr>
              <a:t>Importance of Accuracy Assessments </a:t>
            </a:r>
          </a:p>
        </p:txBody>
      </p:sp>
      <p:sp>
        <p:nvSpPr>
          <p:cNvPr id="1072131" name="Rectangle 3"/>
          <p:cNvSpPr>
            <a:spLocks noGrp="1" noChangeArrowheads="1"/>
          </p:cNvSpPr>
          <p:nvPr>
            <p:ph idx="1"/>
          </p:nvPr>
        </p:nvSpPr>
        <p:spPr>
          <a:xfrm>
            <a:off x="914400" y="1371600"/>
            <a:ext cx="7446963" cy="4411663"/>
          </a:xfrm>
          <a:effectLst/>
        </p:spPr>
        <p:txBody>
          <a:bodyPr/>
          <a:lstStyle/>
          <a:p>
            <a:pPr marL="0" indent="0">
              <a:buNone/>
              <a:defRPr/>
            </a:pPr>
            <a:r>
              <a:rPr lang="en-US" sz="2800" dirty="0" smtClean="0"/>
              <a:t>Measure </a:t>
            </a:r>
            <a:r>
              <a:rPr lang="en-US" sz="2800" dirty="0"/>
              <a:t>uncertainty </a:t>
            </a:r>
            <a:r>
              <a:rPr lang="en-US" sz="2800" dirty="0" smtClean="0"/>
              <a:t>(truth vs. agreement with reference data)</a:t>
            </a:r>
          </a:p>
          <a:p>
            <a:pPr>
              <a:buClrTx/>
              <a:defRPr/>
            </a:pPr>
            <a:r>
              <a:rPr lang="en-US" sz="2800" dirty="0" smtClean="0"/>
              <a:t> Accuracy assessments are required </a:t>
            </a:r>
            <a:r>
              <a:rPr lang="en-US" sz="2800" dirty="0"/>
              <a:t>for decision-making</a:t>
            </a:r>
          </a:p>
          <a:p>
            <a:pPr>
              <a:buClrTx/>
              <a:defRPr/>
            </a:pPr>
            <a:r>
              <a:rPr lang="en-US" sz="2800" dirty="0" smtClean="0"/>
              <a:t>They allow us to compare approaches</a:t>
            </a:r>
          </a:p>
        </p:txBody>
      </p:sp>
    </p:spTree>
    <p:extLst>
      <p:ext uri="{BB962C8B-B14F-4D97-AF65-F5344CB8AC3E}">
        <p14:creationId xmlns:p14="http://schemas.microsoft.com/office/powerpoint/2010/main" val="2152479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21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21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2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rmAutofit fontScale="90000"/>
          </a:bodyPr>
          <a:lstStyle/>
          <a:p>
            <a:r>
              <a:rPr lang="en-US" dirty="0" smtClean="0"/>
              <a:t>If you choose to collect reference data via image interpretation…</a:t>
            </a:r>
            <a:endParaRPr lang="en-US" dirty="0"/>
          </a:p>
        </p:txBody>
      </p:sp>
      <p:sp>
        <p:nvSpPr>
          <p:cNvPr id="3" name="Content Placeholder 2"/>
          <p:cNvSpPr>
            <a:spLocks noGrp="1"/>
          </p:cNvSpPr>
          <p:nvPr>
            <p:ph idx="1"/>
          </p:nvPr>
        </p:nvSpPr>
        <p:spPr/>
        <p:txBody>
          <a:bodyPr/>
          <a:lstStyle/>
          <a:p>
            <a:pPr>
              <a:buClrTx/>
            </a:pPr>
            <a:endParaRPr lang="en-US" dirty="0" smtClean="0"/>
          </a:p>
          <a:p>
            <a:pPr>
              <a:buClrTx/>
            </a:pPr>
            <a:r>
              <a:rPr lang="en-US" dirty="0" smtClean="0"/>
              <a:t>Here are some slides to consider when labeling plots </a:t>
            </a:r>
            <a:endParaRPr lang="en-US" dirty="0"/>
          </a:p>
        </p:txBody>
      </p:sp>
    </p:spTree>
    <p:extLst>
      <p:ext uri="{BB962C8B-B14F-4D97-AF65-F5344CB8AC3E}">
        <p14:creationId xmlns:p14="http://schemas.microsoft.com/office/powerpoint/2010/main" val="15125919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interpretation</a:t>
            </a:r>
            <a:endParaRPr lang="en-US" dirty="0"/>
          </a:p>
        </p:txBody>
      </p:sp>
      <p:sp>
        <p:nvSpPr>
          <p:cNvPr id="3" name="Content Placeholder 2"/>
          <p:cNvSpPr>
            <a:spLocks noGrp="1"/>
          </p:cNvSpPr>
          <p:nvPr>
            <p:ph idx="1"/>
          </p:nvPr>
        </p:nvSpPr>
        <p:spPr/>
        <p:txBody>
          <a:bodyPr/>
          <a:lstStyle/>
          <a:p>
            <a:pPr>
              <a:buClrTx/>
            </a:pPr>
            <a:r>
              <a:rPr lang="en-US" dirty="0" smtClean="0"/>
              <a:t>What will we cover?</a:t>
            </a:r>
          </a:p>
          <a:p>
            <a:pPr marL="788670" lvl="1" indent="-514350">
              <a:buClrTx/>
              <a:buFont typeface="+mj-lt"/>
              <a:buAutoNum type="arabicPeriod"/>
            </a:pPr>
            <a:r>
              <a:rPr lang="en-US" dirty="0" smtClean="0"/>
              <a:t>Basics of image interpretation</a:t>
            </a:r>
          </a:p>
          <a:p>
            <a:pPr marL="788670" lvl="1" indent="-514350">
              <a:buClrTx/>
              <a:buFont typeface="+mj-lt"/>
              <a:buAutoNum type="arabicPeriod"/>
            </a:pPr>
            <a:r>
              <a:rPr lang="en-US" dirty="0" smtClean="0"/>
              <a:t>Seven image characteristics</a:t>
            </a:r>
          </a:p>
          <a:p>
            <a:pPr marL="788670" lvl="1" indent="-514350">
              <a:buClrTx/>
              <a:buFont typeface="+mj-lt"/>
              <a:buAutoNum type="arabicPeriod"/>
            </a:pPr>
            <a:r>
              <a:rPr lang="en-US" dirty="0" smtClean="0"/>
              <a:t>Scale and the varying importance of the seven</a:t>
            </a:r>
          </a:p>
          <a:p>
            <a:pPr marL="788670" lvl="1" indent="-514350">
              <a:buClrTx/>
              <a:buFont typeface="+mj-lt"/>
              <a:buAutoNum type="arabicPeriod"/>
            </a:pPr>
            <a:r>
              <a:rPr lang="en-US" dirty="0" smtClean="0"/>
              <a:t>Land cover types (IPCC, NAMRIA’s, etc.) and their associated spectral signatures</a:t>
            </a:r>
            <a:endParaRPr lang="en-US" dirty="0"/>
          </a:p>
        </p:txBody>
      </p:sp>
    </p:spTree>
    <p:extLst>
      <p:ext uri="{BB962C8B-B14F-4D97-AF65-F5344CB8AC3E}">
        <p14:creationId xmlns:p14="http://schemas.microsoft.com/office/powerpoint/2010/main" val="1809932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image interpretation</a:t>
            </a:r>
            <a:endParaRPr lang="en-US" dirty="0"/>
          </a:p>
        </p:txBody>
      </p:sp>
      <p:sp>
        <p:nvSpPr>
          <p:cNvPr id="3" name="Content Placeholder 2"/>
          <p:cNvSpPr>
            <a:spLocks noGrp="1"/>
          </p:cNvSpPr>
          <p:nvPr>
            <p:ph idx="1"/>
          </p:nvPr>
        </p:nvSpPr>
        <p:spPr>
          <a:xfrm>
            <a:off x="457200" y="1447800"/>
            <a:ext cx="8229600" cy="2133600"/>
          </a:xfrm>
        </p:spPr>
        <p:txBody>
          <a:bodyPr/>
          <a:lstStyle/>
          <a:p>
            <a:pPr>
              <a:buClrTx/>
            </a:pPr>
            <a:r>
              <a:rPr lang="en-US" dirty="0" smtClean="0"/>
              <a:t>Image interpretation is the “</a:t>
            </a:r>
            <a:r>
              <a:rPr lang="en-US" i="1" dirty="0" smtClean="0"/>
              <a:t>determination</a:t>
            </a:r>
            <a:r>
              <a:rPr lang="en-US" dirty="0" smtClean="0"/>
              <a:t> of the nature of objects in a photograph or image and the </a:t>
            </a:r>
            <a:r>
              <a:rPr lang="en-US" i="1" dirty="0" smtClean="0"/>
              <a:t>judgment</a:t>
            </a:r>
            <a:r>
              <a:rPr lang="en-US" dirty="0" smtClean="0"/>
              <a:t> of their significance.”</a:t>
            </a:r>
          </a:p>
        </p:txBody>
      </p:sp>
      <p:pic>
        <p:nvPicPr>
          <p:cNvPr id="4" name="Picture 2" descr="aerial photo interpretation cartoon"/>
          <p:cNvPicPr>
            <a:picLocks noChangeAspect="1" noChangeArrowheads="1"/>
          </p:cNvPicPr>
          <p:nvPr/>
        </p:nvPicPr>
        <p:blipFill>
          <a:blip r:embed="rId3" cstate="print"/>
          <a:srcRect/>
          <a:stretch>
            <a:fillRect/>
          </a:stretch>
        </p:blipFill>
        <p:spPr bwMode="auto">
          <a:xfrm>
            <a:off x="3429000" y="3048000"/>
            <a:ext cx="3148374" cy="3498192"/>
          </a:xfrm>
          <a:prstGeom prst="rect">
            <a:avLst/>
          </a:prstGeom>
          <a:noFill/>
        </p:spPr>
      </p:pic>
      <p:sp>
        <p:nvSpPr>
          <p:cNvPr id="5" name="TextBox 4"/>
          <p:cNvSpPr txBox="1"/>
          <p:nvPr/>
        </p:nvSpPr>
        <p:spPr>
          <a:xfrm>
            <a:off x="6705600" y="3873766"/>
            <a:ext cx="2286000" cy="2031325"/>
          </a:xfrm>
          <a:prstGeom prst="rect">
            <a:avLst/>
          </a:prstGeom>
          <a:noFill/>
        </p:spPr>
        <p:txBody>
          <a:bodyPr wrap="square" rtlCol="0">
            <a:spAutoFit/>
          </a:bodyPr>
          <a:lstStyle/>
          <a:p>
            <a:r>
              <a:rPr lang="en-US" dirty="0" smtClean="0">
                <a:latin typeface="Calibri" panose="020F0502020204030204" pitchFamily="34" charset="0"/>
              </a:rPr>
              <a:t>*This </a:t>
            </a:r>
            <a:r>
              <a:rPr lang="en-US" dirty="0">
                <a:latin typeface="Calibri" panose="020F0502020204030204" pitchFamily="34" charset="0"/>
              </a:rPr>
              <a:t>skill is developed through hours of practice with photos, coupled with ground visits to check accuracy of </a:t>
            </a:r>
            <a:r>
              <a:rPr lang="en-US" dirty="0" smtClean="0">
                <a:latin typeface="Calibri" panose="020F0502020204030204" pitchFamily="34" charset="0"/>
              </a:rPr>
              <a:t>interpretations</a:t>
            </a:r>
            <a:endParaRPr lang="en-US" dirty="0">
              <a:latin typeface="Calibri" panose="020F0502020204030204" pitchFamily="34" charset="0"/>
            </a:endParaRPr>
          </a:p>
        </p:txBody>
      </p:sp>
    </p:spTree>
    <p:extLst>
      <p:ext uri="{BB962C8B-B14F-4D97-AF65-F5344CB8AC3E}">
        <p14:creationId xmlns:p14="http://schemas.microsoft.com/office/powerpoint/2010/main" val="301242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image interpretation</a:t>
            </a:r>
            <a:endParaRPr lang="en-US" dirty="0"/>
          </a:p>
        </p:txBody>
      </p:sp>
      <p:sp>
        <p:nvSpPr>
          <p:cNvPr id="3" name="Content Placeholder 2"/>
          <p:cNvSpPr>
            <a:spLocks noGrp="1"/>
          </p:cNvSpPr>
          <p:nvPr>
            <p:ph idx="1"/>
          </p:nvPr>
        </p:nvSpPr>
        <p:spPr>
          <a:xfrm>
            <a:off x="457200" y="1447800"/>
            <a:ext cx="8229600" cy="2133600"/>
          </a:xfrm>
        </p:spPr>
        <p:txBody>
          <a:bodyPr>
            <a:normAutofit fontScale="70000" lnSpcReduction="20000"/>
          </a:bodyPr>
          <a:lstStyle/>
          <a:p>
            <a:pPr>
              <a:buClrTx/>
            </a:pPr>
            <a:r>
              <a:rPr lang="en-US" dirty="0" smtClean="0"/>
              <a:t>Fundamental to any remote sensing project</a:t>
            </a:r>
          </a:p>
          <a:p>
            <a:pPr>
              <a:buClrTx/>
            </a:pPr>
            <a:r>
              <a:rPr lang="en-US" dirty="0" smtClean="0"/>
              <a:t>Can reduce costs by up to 35% for mapping, inventorying, and planning for management of forests and rangelands</a:t>
            </a:r>
          </a:p>
          <a:p>
            <a:pPr lvl="1">
              <a:buClrTx/>
            </a:pPr>
            <a:r>
              <a:rPr lang="en-US" dirty="0" smtClean="0"/>
              <a:t>Estimated by the staff of DNR, State of Washington – Edwards, 1972</a:t>
            </a:r>
          </a:p>
          <a:p>
            <a:pPr>
              <a:buClrTx/>
            </a:pPr>
            <a:r>
              <a:rPr lang="en-US" dirty="0" smtClean="0"/>
              <a:t>Can be used in a variety of applications:</a:t>
            </a:r>
            <a:endParaRPr lang="en-US" dirty="0"/>
          </a:p>
        </p:txBody>
      </p:sp>
      <p:grpSp>
        <p:nvGrpSpPr>
          <p:cNvPr id="18" name="Group 17"/>
          <p:cNvGrpSpPr/>
          <p:nvPr/>
        </p:nvGrpSpPr>
        <p:grpSpPr>
          <a:xfrm>
            <a:off x="1216720" y="3520976"/>
            <a:ext cx="1757363" cy="2334780"/>
            <a:chOff x="850003" y="3520976"/>
            <a:chExt cx="1757363" cy="2334780"/>
          </a:xfrm>
        </p:grpSpPr>
        <p:pic>
          <p:nvPicPr>
            <p:cNvPr id="6" name="Picture 2" descr="digitizing an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003" y="3903131"/>
              <a:ext cx="1757363" cy="195262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205143" y="3520976"/>
              <a:ext cx="1047082" cy="369332"/>
            </a:xfrm>
            <a:prstGeom prst="rect">
              <a:avLst/>
            </a:prstGeom>
          </p:spPr>
          <p:txBody>
            <a:bodyPr wrap="none">
              <a:spAutoFit/>
            </a:bodyPr>
            <a:lstStyle/>
            <a:p>
              <a:r>
                <a:rPr lang="en-US" sz="1800" b="0" dirty="0">
                  <a:solidFill>
                    <a:schemeClr val="bg1"/>
                  </a:solidFill>
                  <a:latin typeface="+mn-lt"/>
                </a:rPr>
                <a:t>Digitizing</a:t>
              </a:r>
              <a:endParaRPr lang="en-US" sz="1800" dirty="0">
                <a:solidFill>
                  <a:schemeClr val="bg1"/>
                </a:solidFill>
                <a:latin typeface="+mn-lt"/>
              </a:endParaRPr>
            </a:p>
          </p:txBody>
        </p:sp>
      </p:grpSp>
      <p:grpSp>
        <p:nvGrpSpPr>
          <p:cNvPr id="19" name="Group 18"/>
          <p:cNvGrpSpPr/>
          <p:nvPr/>
        </p:nvGrpSpPr>
        <p:grpSpPr>
          <a:xfrm>
            <a:off x="3505200" y="3520976"/>
            <a:ext cx="1945974" cy="2315797"/>
            <a:chOff x="3276600" y="3520976"/>
            <a:chExt cx="1945974" cy="2315797"/>
          </a:xfrm>
        </p:grpSpPr>
        <p:pic>
          <p:nvPicPr>
            <p:cNvPr id="8" name="Picture 7" descr="dot grid on im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3903131"/>
              <a:ext cx="1945974" cy="1933642"/>
            </a:xfrm>
            <a:prstGeom prst="rect">
              <a:avLst/>
            </a:prstGeom>
            <a:ln w="12700">
              <a:solidFill>
                <a:srgbClr val="FF3300"/>
              </a:solidFill>
            </a:ln>
          </p:spPr>
        </p:pic>
        <p:sp>
          <p:nvSpPr>
            <p:cNvPr id="9" name="Rectangle 8"/>
            <p:cNvSpPr/>
            <p:nvPr/>
          </p:nvSpPr>
          <p:spPr>
            <a:xfrm>
              <a:off x="3716493" y="3520976"/>
              <a:ext cx="1037463" cy="369332"/>
            </a:xfrm>
            <a:prstGeom prst="rect">
              <a:avLst/>
            </a:prstGeom>
          </p:spPr>
          <p:txBody>
            <a:bodyPr wrap="none">
              <a:spAutoFit/>
            </a:bodyPr>
            <a:lstStyle/>
            <a:p>
              <a:r>
                <a:rPr lang="en-US" sz="1800" b="0" dirty="0" smtClean="0">
                  <a:solidFill>
                    <a:schemeClr val="bg1"/>
                  </a:solidFill>
                  <a:latin typeface="+mn-lt"/>
                </a:rPr>
                <a:t>Sampling</a:t>
              </a:r>
              <a:endParaRPr lang="en-US" sz="1800" dirty="0">
                <a:solidFill>
                  <a:schemeClr val="bg1"/>
                </a:solidFill>
                <a:latin typeface="+mn-lt"/>
              </a:endParaRPr>
            </a:p>
          </p:txBody>
        </p:sp>
      </p:grpSp>
      <p:grpSp>
        <p:nvGrpSpPr>
          <p:cNvPr id="20" name="Group 19"/>
          <p:cNvGrpSpPr/>
          <p:nvPr/>
        </p:nvGrpSpPr>
        <p:grpSpPr>
          <a:xfrm>
            <a:off x="6000591" y="3520976"/>
            <a:ext cx="2000409" cy="2326056"/>
            <a:chOff x="5633874" y="3520976"/>
            <a:chExt cx="2000409" cy="2326056"/>
          </a:xfrm>
        </p:grpSpPr>
        <p:sp>
          <p:nvSpPr>
            <p:cNvPr id="10" name="Rectangle 9"/>
            <p:cNvSpPr/>
            <p:nvPr/>
          </p:nvSpPr>
          <p:spPr>
            <a:xfrm>
              <a:off x="5863320" y="3520976"/>
              <a:ext cx="1426096" cy="369332"/>
            </a:xfrm>
            <a:prstGeom prst="rect">
              <a:avLst/>
            </a:prstGeom>
          </p:spPr>
          <p:txBody>
            <a:bodyPr wrap="none">
              <a:spAutoFit/>
            </a:bodyPr>
            <a:lstStyle/>
            <a:p>
              <a:r>
                <a:rPr lang="en-US" sz="1800" b="0" dirty="0" smtClean="0">
                  <a:solidFill>
                    <a:schemeClr val="bg1"/>
                  </a:solidFill>
                  <a:latin typeface="+mn-lt"/>
                </a:rPr>
                <a:t>Training Data</a:t>
              </a:r>
              <a:endParaRPr lang="en-US" sz="1800" dirty="0">
                <a:solidFill>
                  <a:schemeClr val="bg1"/>
                </a:solidFill>
                <a:latin typeface="+mn-lt"/>
              </a:endParaRPr>
            </a:p>
          </p:txBody>
        </p:sp>
        <p:grpSp>
          <p:nvGrpSpPr>
            <p:cNvPr id="11" name="Group 38" descr="training data areas in aerial photo"/>
            <p:cNvGrpSpPr>
              <a:grpSpLocks/>
            </p:cNvGrpSpPr>
            <p:nvPr/>
          </p:nvGrpSpPr>
          <p:grpSpPr bwMode="auto">
            <a:xfrm>
              <a:off x="5633874" y="3903131"/>
              <a:ext cx="2000409" cy="1943901"/>
              <a:chOff x="428" y="2334"/>
              <a:chExt cx="1931" cy="1872"/>
            </a:xfrm>
          </p:grpSpPr>
          <p:pic>
            <p:nvPicPr>
              <p:cNvPr id="12" name="Picture 22" descr="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 y="2334"/>
                <a:ext cx="1931" cy="1872"/>
              </a:xfrm>
              <a:prstGeom prst="rect">
                <a:avLst/>
              </a:prstGeom>
              <a:noFill/>
              <a:ln w="9525">
                <a:solidFill>
                  <a:srgbClr val="F21C0C"/>
                </a:solidFill>
                <a:miter lim="800000"/>
                <a:headEnd/>
                <a:tailEnd/>
              </a:ln>
              <a:extLst>
                <a:ext uri="{909E8E84-426E-40DD-AFC4-6F175D3DCCD1}">
                  <a14:hiddenFill xmlns:a14="http://schemas.microsoft.com/office/drawing/2010/main">
                    <a:solidFill>
                      <a:srgbClr val="FFFFFF"/>
                    </a:solidFill>
                  </a14:hiddenFill>
                </a:ext>
              </a:extLst>
            </p:spPr>
          </p:pic>
          <p:sp>
            <p:nvSpPr>
              <p:cNvPr id="13" name="Freeform 27"/>
              <p:cNvSpPr>
                <a:spLocks/>
              </p:cNvSpPr>
              <p:nvPr/>
            </p:nvSpPr>
            <p:spPr bwMode="auto">
              <a:xfrm>
                <a:off x="872" y="2654"/>
                <a:ext cx="135" cy="107"/>
              </a:xfrm>
              <a:custGeom>
                <a:avLst/>
                <a:gdLst>
                  <a:gd name="T0" fmla="*/ 0 w 135"/>
                  <a:gd name="T1" fmla="*/ 65 h 107"/>
                  <a:gd name="T2" fmla="*/ 111 w 135"/>
                  <a:gd name="T3" fmla="*/ 23 h 107"/>
                  <a:gd name="T4" fmla="*/ 85 w 135"/>
                  <a:gd name="T5" fmla="*/ 107 h 107"/>
                  <a:gd name="T6" fmla="*/ 0 w 135"/>
                  <a:gd name="T7" fmla="*/ 65 h 107"/>
                </a:gdLst>
                <a:ahLst/>
                <a:cxnLst>
                  <a:cxn ang="0">
                    <a:pos x="T0" y="T1"/>
                  </a:cxn>
                  <a:cxn ang="0">
                    <a:pos x="T2" y="T3"/>
                  </a:cxn>
                  <a:cxn ang="0">
                    <a:pos x="T4" y="T5"/>
                  </a:cxn>
                  <a:cxn ang="0">
                    <a:pos x="T6" y="T7"/>
                  </a:cxn>
                </a:cxnLst>
                <a:rect l="0" t="0" r="r" b="b"/>
                <a:pathLst>
                  <a:path w="135" h="107">
                    <a:moveTo>
                      <a:pt x="0" y="65"/>
                    </a:moveTo>
                    <a:cubicBezTo>
                      <a:pt x="65" y="0"/>
                      <a:pt x="27" y="10"/>
                      <a:pt x="111" y="23"/>
                    </a:cubicBezTo>
                    <a:cubicBezTo>
                      <a:pt x="121" y="65"/>
                      <a:pt x="135" y="92"/>
                      <a:pt x="85" y="107"/>
                    </a:cubicBezTo>
                    <a:cubicBezTo>
                      <a:pt x="44" y="101"/>
                      <a:pt x="20" y="103"/>
                      <a:pt x="0" y="65"/>
                    </a:cubicBezTo>
                    <a:close/>
                  </a:path>
                </a:pathLst>
              </a:custGeom>
              <a:noFill/>
              <a:ln w="28575" cap="flat" cmpd="sng">
                <a:solidFill>
                  <a:srgbClr val="F21C0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Freeform 28"/>
              <p:cNvSpPr>
                <a:spLocks/>
              </p:cNvSpPr>
              <p:nvPr/>
            </p:nvSpPr>
            <p:spPr bwMode="auto">
              <a:xfrm>
                <a:off x="1227" y="2990"/>
                <a:ext cx="102" cy="180"/>
              </a:xfrm>
              <a:custGeom>
                <a:avLst/>
                <a:gdLst>
                  <a:gd name="T0" fmla="*/ 17 w 102"/>
                  <a:gd name="T1" fmla="*/ 153 h 180"/>
                  <a:gd name="T2" fmla="*/ 0 w 102"/>
                  <a:gd name="T3" fmla="*/ 68 h 180"/>
                  <a:gd name="T4" fmla="*/ 60 w 102"/>
                  <a:gd name="T5" fmla="*/ 0 h 180"/>
                  <a:gd name="T6" fmla="*/ 102 w 102"/>
                  <a:gd name="T7" fmla="*/ 153 h 180"/>
                  <a:gd name="T8" fmla="*/ 94 w 102"/>
                  <a:gd name="T9" fmla="*/ 178 h 180"/>
                  <a:gd name="T10" fmla="*/ 17 w 102"/>
                  <a:gd name="T11" fmla="*/ 153 h 180"/>
                </a:gdLst>
                <a:ahLst/>
                <a:cxnLst>
                  <a:cxn ang="0">
                    <a:pos x="T0" y="T1"/>
                  </a:cxn>
                  <a:cxn ang="0">
                    <a:pos x="T2" y="T3"/>
                  </a:cxn>
                  <a:cxn ang="0">
                    <a:pos x="T4" y="T5"/>
                  </a:cxn>
                  <a:cxn ang="0">
                    <a:pos x="T6" y="T7"/>
                  </a:cxn>
                  <a:cxn ang="0">
                    <a:pos x="T8" y="T9"/>
                  </a:cxn>
                  <a:cxn ang="0">
                    <a:pos x="T10" y="T11"/>
                  </a:cxn>
                </a:cxnLst>
                <a:rect l="0" t="0" r="r" b="b"/>
                <a:pathLst>
                  <a:path w="102" h="180">
                    <a:moveTo>
                      <a:pt x="17" y="153"/>
                    </a:moveTo>
                    <a:cubicBezTo>
                      <a:pt x="30" y="116"/>
                      <a:pt x="21" y="99"/>
                      <a:pt x="0" y="68"/>
                    </a:cubicBezTo>
                    <a:cubicBezTo>
                      <a:pt x="11" y="28"/>
                      <a:pt x="20" y="14"/>
                      <a:pt x="60" y="0"/>
                    </a:cubicBezTo>
                    <a:cubicBezTo>
                      <a:pt x="89" y="44"/>
                      <a:pt x="86" y="101"/>
                      <a:pt x="102" y="153"/>
                    </a:cubicBezTo>
                    <a:cubicBezTo>
                      <a:pt x="99" y="161"/>
                      <a:pt x="102" y="176"/>
                      <a:pt x="94" y="178"/>
                    </a:cubicBezTo>
                    <a:cubicBezTo>
                      <a:pt x="88" y="180"/>
                      <a:pt x="17" y="174"/>
                      <a:pt x="17" y="153"/>
                    </a:cubicBezTo>
                    <a:close/>
                  </a:path>
                </a:pathLst>
              </a:custGeom>
              <a:noFill/>
              <a:ln w="28575" cap="flat" cmpd="sng">
                <a:solidFill>
                  <a:srgbClr val="F21C0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Freeform 29"/>
              <p:cNvSpPr>
                <a:spLocks/>
              </p:cNvSpPr>
              <p:nvPr/>
            </p:nvSpPr>
            <p:spPr bwMode="auto">
              <a:xfrm>
                <a:off x="1465" y="2990"/>
                <a:ext cx="136" cy="118"/>
              </a:xfrm>
              <a:custGeom>
                <a:avLst/>
                <a:gdLst>
                  <a:gd name="T0" fmla="*/ 0 w 136"/>
                  <a:gd name="T1" fmla="*/ 42 h 118"/>
                  <a:gd name="T2" fmla="*/ 77 w 136"/>
                  <a:gd name="T3" fmla="*/ 0 h 118"/>
                  <a:gd name="T4" fmla="*/ 136 w 136"/>
                  <a:gd name="T5" fmla="*/ 51 h 118"/>
                  <a:gd name="T6" fmla="*/ 17 w 136"/>
                  <a:gd name="T7" fmla="*/ 85 h 118"/>
                  <a:gd name="T8" fmla="*/ 0 w 136"/>
                  <a:gd name="T9" fmla="*/ 42 h 118"/>
                </a:gdLst>
                <a:ahLst/>
                <a:cxnLst>
                  <a:cxn ang="0">
                    <a:pos x="T0" y="T1"/>
                  </a:cxn>
                  <a:cxn ang="0">
                    <a:pos x="T2" y="T3"/>
                  </a:cxn>
                  <a:cxn ang="0">
                    <a:pos x="T4" y="T5"/>
                  </a:cxn>
                  <a:cxn ang="0">
                    <a:pos x="T6" y="T7"/>
                  </a:cxn>
                  <a:cxn ang="0">
                    <a:pos x="T8" y="T9"/>
                  </a:cxn>
                </a:cxnLst>
                <a:rect l="0" t="0" r="r" b="b"/>
                <a:pathLst>
                  <a:path w="136" h="118">
                    <a:moveTo>
                      <a:pt x="0" y="42"/>
                    </a:moveTo>
                    <a:cubicBezTo>
                      <a:pt x="32" y="32"/>
                      <a:pt x="45" y="11"/>
                      <a:pt x="77" y="0"/>
                    </a:cubicBezTo>
                    <a:cubicBezTo>
                      <a:pt x="110" y="12"/>
                      <a:pt x="124" y="18"/>
                      <a:pt x="136" y="51"/>
                    </a:cubicBezTo>
                    <a:cubicBezTo>
                      <a:pt x="118" y="118"/>
                      <a:pt x="90" y="92"/>
                      <a:pt x="17" y="85"/>
                    </a:cubicBezTo>
                    <a:cubicBezTo>
                      <a:pt x="7" y="53"/>
                      <a:pt x="13" y="67"/>
                      <a:pt x="0" y="42"/>
                    </a:cubicBezTo>
                    <a:close/>
                  </a:path>
                </a:pathLst>
              </a:custGeom>
              <a:noFill/>
              <a:ln w="28575" cap="flat" cmpd="sng">
                <a:solidFill>
                  <a:srgbClr val="F21C0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Freeform 30"/>
              <p:cNvSpPr>
                <a:spLocks/>
              </p:cNvSpPr>
              <p:nvPr/>
            </p:nvSpPr>
            <p:spPr bwMode="auto">
              <a:xfrm>
                <a:off x="1765" y="3066"/>
                <a:ext cx="246" cy="139"/>
              </a:xfrm>
              <a:custGeom>
                <a:avLst/>
                <a:gdLst>
                  <a:gd name="T0" fmla="*/ 5 w 246"/>
                  <a:gd name="T1" fmla="*/ 17 h 139"/>
                  <a:gd name="T2" fmla="*/ 115 w 246"/>
                  <a:gd name="T3" fmla="*/ 9 h 139"/>
                  <a:gd name="T4" fmla="*/ 192 w 246"/>
                  <a:gd name="T5" fmla="*/ 60 h 139"/>
                  <a:gd name="T6" fmla="*/ 90 w 246"/>
                  <a:gd name="T7" fmla="*/ 102 h 139"/>
                  <a:gd name="T8" fmla="*/ 31 w 246"/>
                  <a:gd name="T9" fmla="*/ 51 h 139"/>
                  <a:gd name="T10" fmla="*/ 5 w 246"/>
                  <a:gd name="T11" fmla="*/ 43 h 139"/>
                  <a:gd name="T12" fmla="*/ 5 w 246"/>
                  <a:gd name="T13" fmla="*/ 17 h 139"/>
                </a:gdLst>
                <a:ahLst/>
                <a:cxnLst>
                  <a:cxn ang="0">
                    <a:pos x="T0" y="T1"/>
                  </a:cxn>
                  <a:cxn ang="0">
                    <a:pos x="T2" y="T3"/>
                  </a:cxn>
                  <a:cxn ang="0">
                    <a:pos x="T4" y="T5"/>
                  </a:cxn>
                  <a:cxn ang="0">
                    <a:pos x="T6" y="T7"/>
                  </a:cxn>
                  <a:cxn ang="0">
                    <a:pos x="T8" y="T9"/>
                  </a:cxn>
                  <a:cxn ang="0">
                    <a:pos x="T10" y="T11"/>
                  </a:cxn>
                  <a:cxn ang="0">
                    <a:pos x="T12" y="T13"/>
                  </a:cxn>
                </a:cxnLst>
                <a:rect l="0" t="0" r="r" b="b"/>
                <a:pathLst>
                  <a:path w="246" h="139">
                    <a:moveTo>
                      <a:pt x="5" y="17"/>
                    </a:moveTo>
                    <a:cubicBezTo>
                      <a:pt x="50" y="3"/>
                      <a:pt x="67" y="0"/>
                      <a:pt x="115" y="9"/>
                    </a:cubicBezTo>
                    <a:cubicBezTo>
                      <a:pt x="141" y="34"/>
                      <a:pt x="163" y="41"/>
                      <a:pt x="192" y="60"/>
                    </a:cubicBezTo>
                    <a:cubicBezTo>
                      <a:pt x="246" y="139"/>
                      <a:pt x="121" y="105"/>
                      <a:pt x="90" y="102"/>
                    </a:cubicBezTo>
                    <a:cubicBezTo>
                      <a:pt x="71" y="83"/>
                      <a:pt x="55" y="64"/>
                      <a:pt x="31" y="51"/>
                    </a:cubicBezTo>
                    <a:cubicBezTo>
                      <a:pt x="23" y="47"/>
                      <a:pt x="11" y="50"/>
                      <a:pt x="5" y="43"/>
                    </a:cubicBezTo>
                    <a:cubicBezTo>
                      <a:pt x="0" y="36"/>
                      <a:pt x="5" y="26"/>
                      <a:pt x="5" y="17"/>
                    </a:cubicBezTo>
                    <a:close/>
                  </a:path>
                </a:pathLst>
              </a:custGeom>
              <a:noFill/>
              <a:ln w="28575" cap="flat" cmpd="sng">
                <a:solidFill>
                  <a:srgbClr val="F21C0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Freeform 31"/>
              <p:cNvSpPr>
                <a:spLocks/>
              </p:cNvSpPr>
              <p:nvPr/>
            </p:nvSpPr>
            <p:spPr bwMode="auto">
              <a:xfrm>
                <a:off x="1313" y="3502"/>
                <a:ext cx="152" cy="152"/>
              </a:xfrm>
              <a:custGeom>
                <a:avLst/>
                <a:gdLst>
                  <a:gd name="T0" fmla="*/ 8 w 152"/>
                  <a:gd name="T1" fmla="*/ 73 h 152"/>
                  <a:gd name="T2" fmla="*/ 17 w 152"/>
                  <a:gd name="T3" fmla="*/ 13 h 152"/>
                  <a:gd name="T4" fmla="*/ 93 w 152"/>
                  <a:gd name="T5" fmla="*/ 22 h 152"/>
                  <a:gd name="T6" fmla="*/ 127 w 152"/>
                  <a:gd name="T7" fmla="*/ 73 h 152"/>
                  <a:gd name="T8" fmla="*/ 51 w 152"/>
                  <a:gd name="T9" fmla="*/ 123 h 152"/>
                  <a:gd name="T10" fmla="*/ 8 w 152"/>
                  <a:gd name="T11" fmla="*/ 73 h 152"/>
                </a:gdLst>
                <a:ahLst/>
                <a:cxnLst>
                  <a:cxn ang="0">
                    <a:pos x="T0" y="T1"/>
                  </a:cxn>
                  <a:cxn ang="0">
                    <a:pos x="T2" y="T3"/>
                  </a:cxn>
                  <a:cxn ang="0">
                    <a:pos x="T4" y="T5"/>
                  </a:cxn>
                  <a:cxn ang="0">
                    <a:pos x="T6" y="T7"/>
                  </a:cxn>
                  <a:cxn ang="0">
                    <a:pos x="T8" y="T9"/>
                  </a:cxn>
                  <a:cxn ang="0">
                    <a:pos x="T10" y="T11"/>
                  </a:cxn>
                </a:cxnLst>
                <a:rect l="0" t="0" r="r" b="b"/>
                <a:pathLst>
                  <a:path w="152" h="152">
                    <a:moveTo>
                      <a:pt x="8" y="73"/>
                    </a:moveTo>
                    <a:cubicBezTo>
                      <a:pt x="11" y="53"/>
                      <a:pt x="0" y="23"/>
                      <a:pt x="17" y="13"/>
                    </a:cubicBezTo>
                    <a:cubicBezTo>
                      <a:pt x="39" y="0"/>
                      <a:pt x="71" y="10"/>
                      <a:pt x="93" y="22"/>
                    </a:cubicBezTo>
                    <a:cubicBezTo>
                      <a:pt x="111" y="32"/>
                      <a:pt x="127" y="73"/>
                      <a:pt x="127" y="73"/>
                    </a:cubicBezTo>
                    <a:cubicBezTo>
                      <a:pt x="152" y="152"/>
                      <a:pt x="110" y="131"/>
                      <a:pt x="51" y="123"/>
                    </a:cubicBezTo>
                    <a:cubicBezTo>
                      <a:pt x="22" y="114"/>
                      <a:pt x="8" y="105"/>
                      <a:pt x="8" y="73"/>
                    </a:cubicBezTo>
                    <a:close/>
                  </a:path>
                </a:pathLst>
              </a:custGeom>
              <a:noFill/>
              <a:ln w="28575" cap="flat" cmpd="sng">
                <a:solidFill>
                  <a:srgbClr val="F21C0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pic>
        <p:nvPicPr>
          <p:cNvPr id="22" name="Picture 5" descr="composite of image typ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9494" y="4060602"/>
            <a:ext cx="3164769" cy="2426455"/>
          </a:xfrm>
          <a:prstGeom prst="rect">
            <a:avLst/>
          </a:prstGeom>
          <a:noFill/>
          <a:ln w="9525">
            <a:solidFill>
              <a:srgbClr val="FD130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0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Image Interpretation v. Semi-Automated Classification</a:t>
            </a:r>
            <a:endParaRPr lang="en-US" dirty="0"/>
          </a:p>
        </p:txBody>
      </p:sp>
      <p:sp>
        <p:nvSpPr>
          <p:cNvPr id="3" name="Content Placeholder 2"/>
          <p:cNvSpPr>
            <a:spLocks noGrp="1"/>
          </p:cNvSpPr>
          <p:nvPr>
            <p:ph idx="1"/>
          </p:nvPr>
        </p:nvSpPr>
        <p:spPr>
          <a:xfrm>
            <a:off x="457200" y="1447800"/>
            <a:ext cx="8229600" cy="2816320"/>
          </a:xfrm>
        </p:spPr>
        <p:txBody>
          <a:bodyPr>
            <a:normAutofit fontScale="85000" lnSpcReduction="20000"/>
          </a:bodyPr>
          <a:lstStyle/>
          <a:p>
            <a:pPr>
              <a:buClrTx/>
            </a:pPr>
            <a:r>
              <a:rPr lang="en-US" dirty="0" smtClean="0"/>
              <a:t>The human brain-eye system is unsurpassed at interpreting high-resolution imagery</a:t>
            </a:r>
          </a:p>
          <a:p>
            <a:pPr>
              <a:buClrTx/>
            </a:pPr>
            <a:r>
              <a:rPr lang="en-US" dirty="0" smtClean="0"/>
              <a:t>Visual interpretation is the standard for evaluating any classification</a:t>
            </a:r>
          </a:p>
          <a:p>
            <a:pPr>
              <a:buClrTx/>
            </a:pPr>
            <a:r>
              <a:rPr lang="en-US" dirty="0"/>
              <a:t>If you don’t have the time or resources for </a:t>
            </a:r>
            <a:r>
              <a:rPr lang="en-US" dirty="0" smtClean="0"/>
              <a:t>a semi-automated method then </a:t>
            </a:r>
            <a:r>
              <a:rPr lang="en-US" dirty="0"/>
              <a:t>image interpretation is a fit alternative.</a:t>
            </a:r>
            <a:endParaRPr lang="en-US" sz="4800" dirty="0"/>
          </a:p>
          <a:p>
            <a:pPr>
              <a:buClrTx/>
            </a:pPr>
            <a:endParaRPr lang="en-US" dirty="0"/>
          </a:p>
        </p:txBody>
      </p:sp>
      <p:pic>
        <p:nvPicPr>
          <p:cNvPr id="4" name="Picture 2" descr="a bengal tiger"/>
          <p:cNvPicPr>
            <a:picLocks noChangeAspect="1" noChangeArrowheads="1"/>
          </p:cNvPicPr>
          <p:nvPr/>
        </p:nvPicPr>
        <p:blipFill rotWithShape="1">
          <a:blip r:embed="rId3">
            <a:extLst>
              <a:ext uri="{28A0092B-C50C-407E-A947-70E740481C1C}">
                <a14:useLocalDpi xmlns:a14="http://schemas.microsoft.com/office/drawing/2010/main" val="0"/>
              </a:ext>
            </a:extLst>
          </a:blip>
          <a:srcRect l="886" t="1545" r="1109"/>
          <a:stretch/>
        </p:blipFill>
        <p:spPr bwMode="auto">
          <a:xfrm>
            <a:off x="3352800" y="4264120"/>
            <a:ext cx="2676090" cy="212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half computer chip half br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023310" y="4453495"/>
            <a:ext cx="1367779" cy="15950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 human brai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91" r="11594"/>
          <a:stretch/>
        </p:blipFill>
        <p:spPr bwMode="auto">
          <a:xfrm flipH="1">
            <a:off x="313889" y="4514444"/>
            <a:ext cx="1715319" cy="1362709"/>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descr="right arrow"/>
          <p:cNvSpPr/>
          <p:nvPr/>
        </p:nvSpPr>
        <p:spPr bwMode="auto">
          <a:xfrm>
            <a:off x="2064672" y="5115735"/>
            <a:ext cx="535218" cy="31663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8" name="Right Arrow 7" descr="right arrow"/>
          <p:cNvSpPr/>
          <p:nvPr/>
        </p:nvSpPr>
        <p:spPr bwMode="auto">
          <a:xfrm>
            <a:off x="6255672" y="5115735"/>
            <a:ext cx="535218" cy="31663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3499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1" presetClass="entr" presetSubtype="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Image interpretation: 7 image cues</a:t>
            </a:r>
            <a:endParaRPr lang="en-US" dirty="0"/>
          </a:p>
        </p:txBody>
      </p:sp>
      <p:sp>
        <p:nvSpPr>
          <p:cNvPr id="3" name="Content Placeholder 2"/>
          <p:cNvSpPr>
            <a:spLocks noGrp="1"/>
          </p:cNvSpPr>
          <p:nvPr>
            <p:ph idx="1"/>
          </p:nvPr>
        </p:nvSpPr>
        <p:spPr>
          <a:xfrm>
            <a:off x="457200" y="1447800"/>
            <a:ext cx="8229600" cy="2080104"/>
          </a:xfrm>
        </p:spPr>
        <p:txBody>
          <a:bodyPr>
            <a:normAutofit fontScale="77500" lnSpcReduction="20000"/>
          </a:bodyPr>
          <a:lstStyle/>
          <a:p>
            <a:pPr>
              <a:buClrTx/>
            </a:pPr>
            <a:r>
              <a:rPr lang="en-US" dirty="0" smtClean="0"/>
              <a:t>Humans use any combination of seven image characteristics (tone/color, shape, size, association, shadow, pattern, and texture) for visual interpretation</a:t>
            </a:r>
          </a:p>
          <a:p>
            <a:pPr lvl="1">
              <a:buClrTx/>
            </a:pPr>
            <a:r>
              <a:rPr lang="en-US" dirty="0" smtClean="0"/>
              <a:t>Spectral classifiers use only tone/color values</a:t>
            </a:r>
          </a:p>
          <a:p>
            <a:pPr lvl="1">
              <a:buClrTx/>
            </a:pPr>
            <a:r>
              <a:rPr lang="en-US" dirty="0" smtClean="0"/>
              <a:t>Object-oriented classifiers use tone/color plus other cues, such as shape and association</a:t>
            </a:r>
            <a:endParaRPr lang="en-US" dirty="0"/>
          </a:p>
        </p:txBody>
      </p:sp>
      <p:pic>
        <p:nvPicPr>
          <p:cNvPr id="4" name="Picture 3" descr="a classifi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3527904"/>
            <a:ext cx="4681014"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an object oriented classified image of tree patch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4866" y="3527904"/>
            <a:ext cx="4654008"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46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Seven characteristics: Tone/color</a:t>
            </a:r>
            <a:endParaRPr lang="en-US" dirty="0"/>
          </a:p>
        </p:txBody>
      </p:sp>
      <p:sp>
        <p:nvSpPr>
          <p:cNvPr id="4" name="Content Placeholder 2"/>
          <p:cNvSpPr>
            <a:spLocks noGrp="1"/>
          </p:cNvSpPr>
          <p:nvPr>
            <p:ph idx="1"/>
          </p:nvPr>
        </p:nvSpPr>
        <p:spPr>
          <a:xfrm>
            <a:off x="990600" y="1143000"/>
            <a:ext cx="7696200" cy="4983163"/>
          </a:xfrm>
        </p:spPr>
        <p:txBody>
          <a:bodyPr/>
          <a:lstStyle/>
          <a:p>
            <a:endParaRPr lang="en-US"/>
          </a:p>
        </p:txBody>
      </p:sp>
      <p:pic>
        <p:nvPicPr>
          <p:cNvPr id="5" name="Picture 3" descr="aerial photo"/>
          <p:cNvPicPr>
            <a:picLocks noChangeAspect="1" noChangeArrowheads="1"/>
          </p:cNvPicPr>
          <p:nvPr/>
        </p:nvPicPr>
        <p:blipFill>
          <a:blip r:embed="rId2" cstate="print">
            <a:lum contrast="18000"/>
          </a:blip>
          <a:srcRect/>
          <a:stretch>
            <a:fillRect/>
          </a:stretch>
        </p:blipFill>
        <p:spPr bwMode="auto">
          <a:xfrm>
            <a:off x="4662488" y="1254641"/>
            <a:ext cx="3912409" cy="3456083"/>
          </a:xfrm>
          <a:prstGeom prst="rect">
            <a:avLst/>
          </a:prstGeom>
          <a:noFill/>
          <a:effectLst>
            <a:outerShdw dist="35921" dir="2700000" algn="ctr" rotWithShape="0">
              <a:schemeClr val="bg2"/>
            </a:outerShdw>
          </a:effectLst>
        </p:spPr>
      </p:pic>
      <p:pic>
        <p:nvPicPr>
          <p:cNvPr id="6" name="Picture 4" descr="black and white image"/>
          <p:cNvPicPr>
            <a:picLocks noChangeAspect="1" noChangeArrowheads="1"/>
          </p:cNvPicPr>
          <p:nvPr/>
        </p:nvPicPr>
        <p:blipFill>
          <a:blip r:embed="rId3" cstate="print"/>
          <a:srcRect/>
          <a:stretch>
            <a:fillRect/>
          </a:stretch>
        </p:blipFill>
        <p:spPr bwMode="auto">
          <a:xfrm>
            <a:off x="1136788" y="3307869"/>
            <a:ext cx="3792399" cy="3400283"/>
          </a:xfrm>
          <a:prstGeom prst="rect">
            <a:avLst/>
          </a:prstGeom>
          <a:noFill/>
          <a:effectLst>
            <a:outerShdw dist="35921" dir="2700000" algn="ctr" rotWithShape="0">
              <a:schemeClr val="bg2"/>
            </a:outerShdw>
          </a:effectLst>
        </p:spPr>
      </p:pic>
      <p:sp>
        <p:nvSpPr>
          <p:cNvPr id="7" name="TextBox 6"/>
          <p:cNvSpPr txBox="1"/>
          <p:nvPr/>
        </p:nvSpPr>
        <p:spPr>
          <a:xfrm>
            <a:off x="5105400" y="4835525"/>
            <a:ext cx="4038600" cy="1477328"/>
          </a:xfrm>
          <a:prstGeom prst="rect">
            <a:avLst/>
          </a:prstGeom>
          <a:noFill/>
        </p:spPr>
        <p:txBody>
          <a:bodyPr wrap="square" rtlCol="0">
            <a:spAutoFit/>
          </a:bodyPr>
          <a:lstStyle/>
          <a:p>
            <a:r>
              <a:rPr lang="en-US" sz="1000" b="0" dirty="0" smtClean="0">
                <a:latin typeface="+mj-lt"/>
              </a:rPr>
              <a:t>Tone (in the B&amp;W image to the left) allows easy distinction between roads, forests, water and bare-ground.  Color (in the upper image) allows easy distinction between coniferous trees, deciduous trees, senesced grasses and road surface types. Color (in the upper left image) in this Color Infrared image allows for added distinction between coniferous and deciduous forest, as well as between dead/dying and healthy forest. The brighter red vegetation is indicative of deciduous and the darker (finer textured too) red vegetation is indicative of conifers.</a:t>
            </a:r>
            <a:endParaRPr lang="en-US" sz="1000" b="0" dirty="0">
              <a:latin typeface="+mj-lt"/>
            </a:endParaRPr>
          </a:p>
        </p:txBody>
      </p:sp>
      <p:pic>
        <p:nvPicPr>
          <p:cNvPr id="8" name="Picture 2" descr="color infrar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24" t="14934" r="9172" b="7373"/>
          <a:stretch/>
        </p:blipFill>
        <p:spPr bwMode="auto">
          <a:xfrm>
            <a:off x="685800" y="1122181"/>
            <a:ext cx="3722428"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4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characteristics: </a:t>
            </a:r>
            <a:r>
              <a:rPr lang="en-US" dirty="0" smtClean="0"/>
              <a:t>Shape</a:t>
            </a:r>
            <a:endParaRPr lang="en-US" dirty="0"/>
          </a:p>
        </p:txBody>
      </p:sp>
      <p:graphicFrame>
        <p:nvGraphicFramePr>
          <p:cNvPr id="4" name="Object 2" descr="aerial photo of aspen pine forests"/>
          <p:cNvGraphicFramePr>
            <a:graphicFrameLocks noChangeAspect="1"/>
          </p:cNvGraphicFramePr>
          <p:nvPr>
            <p:extLst/>
          </p:nvPr>
        </p:nvGraphicFramePr>
        <p:xfrm>
          <a:off x="381000" y="1222757"/>
          <a:ext cx="4727853" cy="3543594"/>
        </p:xfrm>
        <a:graphic>
          <a:graphicData uri="http://schemas.openxmlformats.org/presentationml/2006/ole">
            <mc:AlternateContent xmlns:mc="http://schemas.openxmlformats.org/markup-compatibility/2006">
              <mc:Choice xmlns:v="urn:schemas-microsoft-com:vml" Requires="v">
                <p:oleObj spid="_x0000_s1030" name="Image" r:id="rId3" imgW="8107307" imgH="6074126" progId="PhotoshopElements.Image.2">
                  <p:embed/>
                </p:oleObj>
              </mc:Choice>
              <mc:Fallback>
                <p:oleObj name="Image" r:id="rId3" imgW="8107307" imgH="6074126"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22757"/>
                        <a:ext cx="4727853" cy="3543594"/>
                      </a:xfrm>
                      <a:prstGeom prst="rect">
                        <a:avLst/>
                      </a:prstGeom>
                      <a:noFill/>
                      <a:ln w="12700">
                        <a:noFill/>
                        <a:miter lim="800000"/>
                        <a:headEnd/>
                        <a:tailEnd/>
                      </a:ln>
                      <a:effectLst>
                        <a:outerShdw dist="35921" dir="2700000" algn="ctr" rotWithShape="0">
                          <a:schemeClr val="bg2"/>
                        </a:outerShdw>
                      </a:effectLst>
                      <a:extLst/>
                    </p:spPr>
                  </p:pic>
                </p:oleObj>
              </mc:Fallback>
            </mc:AlternateContent>
          </a:graphicData>
        </a:graphic>
      </p:graphicFrame>
      <p:sp>
        <p:nvSpPr>
          <p:cNvPr id="7" name="TextBox 6"/>
          <p:cNvSpPr txBox="1"/>
          <p:nvPr/>
        </p:nvSpPr>
        <p:spPr>
          <a:xfrm>
            <a:off x="4876799" y="5396805"/>
            <a:ext cx="4191001" cy="861774"/>
          </a:xfrm>
          <a:prstGeom prst="rect">
            <a:avLst/>
          </a:prstGeom>
          <a:noFill/>
        </p:spPr>
        <p:txBody>
          <a:bodyPr wrap="square" rtlCol="0">
            <a:spAutoFit/>
          </a:bodyPr>
          <a:lstStyle/>
          <a:p>
            <a:r>
              <a:rPr lang="en-US" sz="1000" b="0" dirty="0" smtClean="0">
                <a:latin typeface="+mj-lt"/>
              </a:rPr>
              <a:t>The shape of the tree crowns in the left image is indicative of the type (deciduous/conifer) or even species of tree. The image key graphics indicated the importance of crown shape on large scale photos. In the image above, the shape of the road and the circular tree crowns help us interpret those two features.</a:t>
            </a:r>
            <a:endParaRPr lang="en-US" sz="1000" b="0" dirty="0">
              <a:latin typeface="+mj-lt"/>
            </a:endParaRPr>
          </a:p>
        </p:txBody>
      </p:sp>
      <p:pic>
        <p:nvPicPr>
          <p:cNvPr id="8" name="Picture 148" descr="aerial photo of road and forest"/>
          <p:cNvPicPr>
            <a:picLocks noChangeAspect="1" noChangeArrowheads="1"/>
          </p:cNvPicPr>
          <p:nvPr/>
        </p:nvPicPr>
        <p:blipFill rotWithShape="1">
          <a:blip r:embed="rId5">
            <a:extLst>
              <a:ext uri="{28A0092B-C50C-407E-A947-70E740481C1C}">
                <a14:useLocalDpi xmlns:a14="http://schemas.microsoft.com/office/drawing/2010/main" val="0"/>
              </a:ext>
            </a:extLst>
          </a:blip>
          <a:srcRect l="33059" t="18723" r="17303" b="19200"/>
          <a:stretch/>
        </p:blipFill>
        <p:spPr bwMode="auto">
          <a:xfrm>
            <a:off x="5334534" y="2342739"/>
            <a:ext cx="3425356" cy="286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4" descr="tree interp key"/>
          <p:cNvGrpSpPr>
            <a:grpSpLocks/>
          </p:cNvGrpSpPr>
          <p:nvPr/>
        </p:nvGrpSpPr>
        <p:grpSpPr bwMode="auto">
          <a:xfrm>
            <a:off x="1600200" y="4248940"/>
            <a:ext cx="2599505" cy="2404003"/>
            <a:chOff x="2599" y="609"/>
            <a:chExt cx="3161" cy="2732"/>
          </a:xfrm>
        </p:grpSpPr>
        <p:pic>
          <p:nvPicPr>
            <p:cNvPr id="10" name="Picture 5" descr="keygray"/>
            <p:cNvPicPr>
              <a:picLocks noChangeAspect="1" noChangeArrowheads="1"/>
            </p:cNvPicPr>
            <p:nvPr/>
          </p:nvPicPr>
          <p:blipFill>
            <a:blip r:embed="rId6" cstate="print"/>
            <a:srcRect l="30124" t="27510" r="59959" b="66371"/>
            <a:stretch>
              <a:fillRect/>
            </a:stretch>
          </p:blipFill>
          <p:spPr bwMode="auto">
            <a:xfrm>
              <a:off x="4391" y="1800"/>
              <a:ext cx="1369" cy="1243"/>
            </a:xfrm>
            <a:prstGeom prst="rect">
              <a:avLst/>
            </a:prstGeom>
            <a:noFill/>
            <a:effectLst>
              <a:outerShdw dist="35921" dir="2700000" algn="ctr" rotWithShape="0">
                <a:schemeClr val="bg2"/>
              </a:outerShdw>
            </a:effectLst>
          </p:spPr>
        </p:pic>
        <p:pic>
          <p:nvPicPr>
            <p:cNvPr id="11" name="Picture 6" descr="keygray"/>
            <p:cNvPicPr>
              <a:picLocks noChangeAspect="1" noChangeArrowheads="1"/>
            </p:cNvPicPr>
            <p:nvPr/>
          </p:nvPicPr>
          <p:blipFill>
            <a:blip r:embed="rId6" cstate="print"/>
            <a:srcRect l="9743" t="48268" r="76428" b="42451"/>
            <a:stretch>
              <a:fillRect/>
            </a:stretch>
          </p:blipFill>
          <p:spPr bwMode="auto">
            <a:xfrm>
              <a:off x="2599" y="758"/>
              <a:ext cx="1909" cy="1885"/>
            </a:xfrm>
            <a:prstGeom prst="rect">
              <a:avLst/>
            </a:prstGeom>
            <a:noFill/>
            <a:effectLst>
              <a:outerShdw dist="35921" dir="2700000" algn="ctr" rotWithShape="0">
                <a:schemeClr val="bg2"/>
              </a:outerShdw>
            </a:effectLst>
          </p:spPr>
        </p:pic>
        <p:pic>
          <p:nvPicPr>
            <p:cNvPr id="12" name="Picture 7" descr="keygray"/>
            <p:cNvPicPr>
              <a:picLocks noChangeAspect="1" noChangeArrowheads="1"/>
            </p:cNvPicPr>
            <p:nvPr/>
          </p:nvPicPr>
          <p:blipFill>
            <a:blip r:embed="rId6" cstate="print"/>
            <a:srcRect l="34491" t="52660" r="59914" b="43095"/>
            <a:stretch>
              <a:fillRect/>
            </a:stretch>
          </p:blipFill>
          <p:spPr bwMode="auto">
            <a:xfrm>
              <a:off x="3773" y="2479"/>
              <a:ext cx="773" cy="862"/>
            </a:xfrm>
            <a:prstGeom prst="rect">
              <a:avLst/>
            </a:prstGeom>
            <a:noFill/>
            <a:effectLst>
              <a:outerShdw dist="35921" dir="2700000" algn="ctr" rotWithShape="0">
                <a:schemeClr val="bg2"/>
              </a:outerShdw>
            </a:effectLst>
          </p:spPr>
        </p:pic>
        <p:pic>
          <p:nvPicPr>
            <p:cNvPr id="13" name="Picture 8" descr="keygray"/>
            <p:cNvPicPr>
              <a:picLocks noChangeAspect="1" noChangeArrowheads="1"/>
            </p:cNvPicPr>
            <p:nvPr/>
          </p:nvPicPr>
          <p:blipFill>
            <a:blip r:embed="rId6" cstate="print"/>
            <a:srcRect l="29897" t="16444" r="61253" b="77437"/>
            <a:stretch>
              <a:fillRect/>
            </a:stretch>
          </p:blipFill>
          <p:spPr bwMode="auto">
            <a:xfrm>
              <a:off x="4311" y="609"/>
              <a:ext cx="1222" cy="1243"/>
            </a:xfrm>
            <a:prstGeom prst="rect">
              <a:avLst/>
            </a:prstGeom>
            <a:noFill/>
            <a:effectLst>
              <a:outerShdw dist="35921" dir="2700000" algn="ctr" rotWithShape="0">
                <a:schemeClr val="bg2"/>
              </a:outerShdw>
            </a:effectLst>
          </p:spPr>
        </p:pic>
      </p:grpSp>
      <p:sp>
        <p:nvSpPr>
          <p:cNvPr id="14" name="TextBox 13"/>
          <p:cNvSpPr txBox="1"/>
          <p:nvPr/>
        </p:nvSpPr>
        <p:spPr>
          <a:xfrm>
            <a:off x="5334535" y="1143000"/>
            <a:ext cx="3733266" cy="830997"/>
          </a:xfrm>
          <a:prstGeom prst="rect">
            <a:avLst/>
          </a:prstGeom>
          <a:noFill/>
        </p:spPr>
        <p:txBody>
          <a:bodyPr wrap="square" rtlCol="0">
            <a:spAutoFit/>
          </a:bodyPr>
          <a:lstStyle/>
          <a:p>
            <a:r>
              <a:rPr lang="en-US" sz="1200" b="0" dirty="0" smtClean="0">
                <a:latin typeface="Arial" pitchFamily="34" charset="0"/>
                <a:cs typeface="Arial" pitchFamily="34" charset="0"/>
              </a:rPr>
              <a:t>Shape is not necessarily diagnostic for interpretation: the same type of feature may have different shapes and different features may have the same shape.</a:t>
            </a:r>
            <a:endParaRPr lang="en-US" sz="1200" b="0" dirty="0">
              <a:latin typeface="Arial" pitchFamily="34" charset="0"/>
              <a:cs typeface="Arial" pitchFamily="34" charset="0"/>
            </a:endParaRPr>
          </a:p>
        </p:txBody>
      </p:sp>
    </p:spTree>
    <p:extLst>
      <p:ext uri="{BB962C8B-B14F-4D97-AF65-F5344CB8AC3E}">
        <p14:creationId xmlns:p14="http://schemas.microsoft.com/office/powerpoint/2010/main" val="353255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characteristics: </a:t>
            </a:r>
            <a:r>
              <a:rPr lang="en-US" dirty="0" smtClean="0"/>
              <a:t>Size</a:t>
            </a:r>
            <a:endParaRPr lang="en-US" dirty="0"/>
          </a:p>
        </p:txBody>
      </p:sp>
      <p:grpSp>
        <p:nvGrpSpPr>
          <p:cNvPr id="5" name="Group 4" descr="images comparing sizes of bushes to cars"/>
          <p:cNvGrpSpPr/>
          <p:nvPr/>
        </p:nvGrpSpPr>
        <p:grpSpPr>
          <a:xfrm>
            <a:off x="781050" y="1074738"/>
            <a:ext cx="8151813" cy="5453062"/>
            <a:chOff x="781050" y="1074738"/>
            <a:chExt cx="8151813" cy="5453062"/>
          </a:xfrm>
        </p:grpSpPr>
        <p:pic>
          <p:nvPicPr>
            <p:cNvPr id="6" name="Picture 3" descr="hunters"/>
            <p:cNvPicPr>
              <a:picLocks noChangeAspect="1" noChangeArrowheads="1"/>
            </p:cNvPicPr>
            <p:nvPr/>
          </p:nvPicPr>
          <p:blipFill>
            <a:blip r:embed="rId2" cstate="print"/>
            <a:srcRect/>
            <a:stretch>
              <a:fillRect/>
            </a:stretch>
          </p:blipFill>
          <p:spPr bwMode="auto">
            <a:xfrm>
              <a:off x="781050" y="1300163"/>
              <a:ext cx="4256088" cy="3741737"/>
            </a:xfrm>
            <a:prstGeom prst="rect">
              <a:avLst/>
            </a:prstGeom>
            <a:noFill/>
            <a:ln w="12700">
              <a:solidFill>
                <a:srgbClr val="000000"/>
              </a:solidFill>
              <a:miter lim="800000"/>
              <a:headEnd/>
              <a:tailEnd/>
            </a:ln>
            <a:effectLst>
              <a:outerShdw dist="35921" dir="2700000" algn="ctr" rotWithShape="0">
                <a:schemeClr val="bg2"/>
              </a:outerShdw>
            </a:effectLst>
          </p:spPr>
        </p:pic>
        <p:sp>
          <p:nvSpPr>
            <p:cNvPr id="7" name="Rectangle 4"/>
            <p:cNvSpPr>
              <a:spLocks noChangeArrowheads="1"/>
            </p:cNvSpPr>
            <p:nvPr/>
          </p:nvSpPr>
          <p:spPr bwMode="auto">
            <a:xfrm>
              <a:off x="2081213" y="3929063"/>
              <a:ext cx="1187450" cy="1057275"/>
            </a:xfrm>
            <a:prstGeom prst="rect">
              <a:avLst/>
            </a:prstGeom>
            <a:noFill/>
            <a:ln w="38100">
              <a:solidFill>
                <a:srgbClr val="FF0000"/>
              </a:solidFill>
              <a:miter lim="800000"/>
              <a:headEnd/>
              <a:tailEnd/>
            </a:ln>
            <a:effectLst/>
          </p:spPr>
          <p:txBody>
            <a:bodyPr wrap="none" anchor="ctr"/>
            <a:lstStyle/>
            <a:p>
              <a:endParaRPr lang="en-US"/>
            </a:p>
          </p:txBody>
        </p:sp>
        <p:grpSp>
          <p:nvGrpSpPr>
            <p:cNvPr id="8" name="Group 6"/>
            <p:cNvGrpSpPr>
              <a:grpSpLocks/>
            </p:cNvGrpSpPr>
            <p:nvPr/>
          </p:nvGrpSpPr>
          <p:grpSpPr bwMode="auto">
            <a:xfrm>
              <a:off x="3624263" y="1074738"/>
              <a:ext cx="5308600" cy="2709862"/>
              <a:chOff x="2283" y="677"/>
              <a:chExt cx="3344" cy="1707"/>
            </a:xfrm>
          </p:grpSpPr>
          <p:pic>
            <p:nvPicPr>
              <p:cNvPr id="13" name="Picture 7" descr="hunters"/>
              <p:cNvPicPr>
                <a:picLocks noChangeAspect="1" noChangeArrowheads="1"/>
              </p:cNvPicPr>
              <p:nvPr/>
            </p:nvPicPr>
            <p:blipFill>
              <a:blip r:embed="rId3" cstate="print"/>
              <a:srcRect l="67781" t="38693" b="35979"/>
              <a:stretch>
                <a:fillRect/>
              </a:stretch>
            </p:blipFill>
            <p:spPr bwMode="auto">
              <a:xfrm>
                <a:off x="3478" y="686"/>
                <a:ext cx="2144" cy="1482"/>
              </a:xfrm>
              <a:prstGeom prst="rect">
                <a:avLst/>
              </a:prstGeom>
              <a:noFill/>
              <a:ln w="28575">
                <a:solidFill>
                  <a:schemeClr val="tx2"/>
                </a:solidFill>
                <a:miter lim="800000"/>
                <a:headEnd/>
                <a:tailEnd/>
              </a:ln>
              <a:effectLst>
                <a:outerShdw dist="35921" dir="2700000" algn="ctr" rotWithShape="0">
                  <a:schemeClr val="bg2"/>
                </a:outerShdw>
              </a:effectLst>
            </p:spPr>
          </p:pic>
          <p:sp>
            <p:nvSpPr>
              <p:cNvPr id="14" name="Line 8"/>
              <p:cNvSpPr>
                <a:spLocks noChangeShapeType="1"/>
              </p:cNvSpPr>
              <p:nvPr/>
            </p:nvSpPr>
            <p:spPr bwMode="auto">
              <a:xfrm flipV="1">
                <a:off x="2283" y="677"/>
                <a:ext cx="1189" cy="1046"/>
              </a:xfrm>
              <a:prstGeom prst="line">
                <a:avLst/>
              </a:prstGeom>
              <a:noFill/>
              <a:ln w="9525">
                <a:solidFill>
                  <a:srgbClr val="FF0000"/>
                </a:solidFill>
                <a:round/>
                <a:headEnd/>
                <a:tailEnd/>
              </a:ln>
              <a:effectLst/>
            </p:spPr>
            <p:txBody>
              <a:bodyPr wrap="none"/>
              <a:lstStyle/>
              <a:p>
                <a:endParaRPr lang="en-US"/>
              </a:p>
            </p:txBody>
          </p:sp>
          <p:sp>
            <p:nvSpPr>
              <p:cNvPr id="15" name="Line 10"/>
              <p:cNvSpPr>
                <a:spLocks noChangeShapeType="1"/>
              </p:cNvSpPr>
              <p:nvPr/>
            </p:nvSpPr>
            <p:spPr bwMode="auto">
              <a:xfrm flipV="1">
                <a:off x="3147" y="2176"/>
                <a:ext cx="2480" cy="208"/>
              </a:xfrm>
              <a:prstGeom prst="line">
                <a:avLst/>
              </a:prstGeom>
              <a:noFill/>
              <a:ln w="9525">
                <a:solidFill>
                  <a:srgbClr val="FF3300"/>
                </a:solidFill>
                <a:round/>
                <a:headEnd/>
                <a:tailEnd/>
              </a:ln>
              <a:effectLst/>
            </p:spPr>
            <p:txBody>
              <a:bodyPr wrap="none"/>
              <a:lstStyle/>
              <a:p>
                <a:endParaRPr lang="en-US"/>
              </a:p>
            </p:txBody>
          </p:sp>
        </p:grpSp>
        <p:grpSp>
          <p:nvGrpSpPr>
            <p:cNvPr id="9" name="Group 12"/>
            <p:cNvGrpSpPr>
              <a:grpSpLocks/>
            </p:cNvGrpSpPr>
            <p:nvPr/>
          </p:nvGrpSpPr>
          <p:grpSpPr bwMode="auto">
            <a:xfrm>
              <a:off x="2082800" y="3919538"/>
              <a:ext cx="4572000" cy="2608262"/>
              <a:chOff x="1312" y="2469"/>
              <a:chExt cx="2880" cy="1643"/>
            </a:xfrm>
          </p:grpSpPr>
          <p:pic>
            <p:nvPicPr>
              <p:cNvPr id="10" name="Picture 13" descr="hunters"/>
              <p:cNvPicPr>
                <a:picLocks noChangeAspect="1" noChangeArrowheads="1"/>
              </p:cNvPicPr>
              <p:nvPr/>
            </p:nvPicPr>
            <p:blipFill>
              <a:blip r:embed="rId3" cstate="print"/>
              <a:srcRect l="29056" t="69919" r="40768"/>
              <a:stretch>
                <a:fillRect/>
              </a:stretch>
            </p:blipFill>
            <p:spPr bwMode="auto">
              <a:xfrm>
                <a:off x="2736" y="2832"/>
                <a:ext cx="1439" cy="1261"/>
              </a:xfrm>
              <a:prstGeom prst="rect">
                <a:avLst/>
              </a:prstGeom>
              <a:noFill/>
              <a:ln w="28575">
                <a:solidFill>
                  <a:srgbClr val="FF0000"/>
                </a:solidFill>
                <a:miter lim="800000"/>
                <a:headEnd/>
                <a:tailEnd/>
              </a:ln>
              <a:effectLst>
                <a:outerShdw dist="35921" dir="2700000" algn="ctr" rotWithShape="0">
                  <a:schemeClr val="bg2"/>
                </a:outerShdw>
              </a:effectLst>
            </p:spPr>
          </p:pic>
          <p:sp>
            <p:nvSpPr>
              <p:cNvPr id="11" name="Line 14"/>
              <p:cNvSpPr>
                <a:spLocks noChangeShapeType="1"/>
              </p:cNvSpPr>
              <p:nvPr/>
            </p:nvSpPr>
            <p:spPr bwMode="auto">
              <a:xfrm>
                <a:off x="2059" y="2469"/>
                <a:ext cx="2133" cy="374"/>
              </a:xfrm>
              <a:prstGeom prst="line">
                <a:avLst/>
              </a:prstGeom>
              <a:noFill/>
              <a:ln w="9525">
                <a:solidFill>
                  <a:srgbClr val="FF0000"/>
                </a:solidFill>
                <a:round/>
                <a:headEnd/>
                <a:tailEnd/>
              </a:ln>
              <a:effectLst/>
            </p:spPr>
            <p:txBody>
              <a:bodyPr wrap="none"/>
              <a:lstStyle/>
              <a:p>
                <a:endParaRPr lang="en-US"/>
              </a:p>
            </p:txBody>
          </p:sp>
          <p:sp>
            <p:nvSpPr>
              <p:cNvPr id="12" name="Line 17"/>
              <p:cNvSpPr>
                <a:spLocks noChangeShapeType="1"/>
              </p:cNvSpPr>
              <p:nvPr/>
            </p:nvSpPr>
            <p:spPr bwMode="auto">
              <a:xfrm>
                <a:off x="1312" y="3136"/>
                <a:ext cx="1413" cy="976"/>
              </a:xfrm>
              <a:prstGeom prst="line">
                <a:avLst/>
              </a:prstGeom>
              <a:noFill/>
              <a:ln w="9525">
                <a:solidFill>
                  <a:srgbClr val="FF0000"/>
                </a:solidFill>
                <a:round/>
                <a:headEnd/>
                <a:tailEnd/>
              </a:ln>
              <a:effectLst/>
            </p:spPr>
            <p:txBody>
              <a:bodyPr wrap="none"/>
              <a:lstStyle/>
              <a:p>
                <a:endParaRPr lang="en-US"/>
              </a:p>
            </p:txBody>
          </p:sp>
        </p:grpSp>
      </p:grpSp>
      <p:sp>
        <p:nvSpPr>
          <p:cNvPr id="16" name="TextBox 15"/>
          <p:cNvSpPr txBox="1"/>
          <p:nvPr/>
        </p:nvSpPr>
        <p:spPr>
          <a:xfrm>
            <a:off x="6934200" y="3736300"/>
            <a:ext cx="2057400" cy="1785104"/>
          </a:xfrm>
          <a:prstGeom prst="rect">
            <a:avLst/>
          </a:prstGeom>
          <a:noFill/>
        </p:spPr>
        <p:txBody>
          <a:bodyPr wrap="square" rtlCol="0">
            <a:spAutoFit/>
          </a:bodyPr>
          <a:lstStyle/>
          <a:p>
            <a:r>
              <a:rPr lang="en-US" sz="1000" b="0" dirty="0" smtClean="0">
                <a:latin typeface="+mj-lt"/>
              </a:rPr>
              <a:t>Size is usually evaluated by looking at objects that the interpreter is familiar with and comparing the relative size to less familiar objects.  At first glance the vegetation  in the lower part of this image may look like trees, but in comparison to the size of the vehicles, the vegetation is likely shrubs (e.g. sagebrush). </a:t>
            </a:r>
            <a:endParaRPr lang="en-US" sz="1000" b="0" dirty="0">
              <a:latin typeface="+mj-lt"/>
            </a:endParaRPr>
          </a:p>
        </p:txBody>
      </p:sp>
      <p:sp>
        <p:nvSpPr>
          <p:cNvPr id="17" name="Rectangle 5"/>
          <p:cNvSpPr>
            <a:spLocks noChangeArrowheads="1"/>
          </p:cNvSpPr>
          <p:nvPr/>
        </p:nvSpPr>
        <p:spPr bwMode="auto">
          <a:xfrm>
            <a:off x="3632200" y="2743200"/>
            <a:ext cx="1363663" cy="1049338"/>
          </a:xfrm>
          <a:prstGeom prst="rect">
            <a:avLst/>
          </a:prstGeom>
          <a:noFill/>
          <a:ln w="38100">
            <a:solidFill>
              <a:srgbClr val="FF3300"/>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11842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ou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Seven characteristics: </a:t>
            </a:r>
            <a:r>
              <a:rPr lang="en-US" dirty="0" smtClean="0"/>
              <a:t>Texture</a:t>
            </a:r>
            <a:endParaRPr lang="en-US" dirty="0"/>
          </a:p>
        </p:txBody>
      </p:sp>
      <p:sp>
        <p:nvSpPr>
          <p:cNvPr id="8" name="TextBox 7"/>
          <p:cNvSpPr txBox="1"/>
          <p:nvPr/>
        </p:nvSpPr>
        <p:spPr>
          <a:xfrm>
            <a:off x="517216" y="5889992"/>
            <a:ext cx="3407434" cy="707886"/>
          </a:xfrm>
          <a:prstGeom prst="rect">
            <a:avLst/>
          </a:prstGeom>
          <a:noFill/>
        </p:spPr>
        <p:txBody>
          <a:bodyPr wrap="square" rtlCol="0">
            <a:spAutoFit/>
          </a:bodyPr>
          <a:lstStyle/>
          <a:p>
            <a:r>
              <a:rPr lang="en-US" sz="1000" b="0" dirty="0" smtClean="0">
                <a:latin typeface="+mj-lt"/>
              </a:rPr>
              <a:t>Texture can offer the interpreter clues about the density, age, and type of vegetation present. Note: texture becomes increasingly more important as the scale of the imagery becomes smaller.</a:t>
            </a:r>
            <a:endParaRPr lang="en-US" sz="1000" b="0" dirty="0">
              <a:latin typeface="+mj-lt"/>
            </a:endParaRPr>
          </a:p>
        </p:txBody>
      </p:sp>
      <p:sp>
        <p:nvSpPr>
          <p:cNvPr id="9" name="TextBox 8"/>
          <p:cNvSpPr txBox="1"/>
          <p:nvPr/>
        </p:nvSpPr>
        <p:spPr>
          <a:xfrm>
            <a:off x="4776162" y="1167825"/>
            <a:ext cx="4250880" cy="461665"/>
          </a:xfrm>
          <a:prstGeom prst="rect">
            <a:avLst/>
          </a:prstGeom>
          <a:noFill/>
        </p:spPr>
        <p:txBody>
          <a:bodyPr wrap="square" rtlCol="0">
            <a:spAutoFit/>
          </a:bodyPr>
          <a:lstStyle/>
          <a:p>
            <a:r>
              <a:rPr lang="en-US" sz="1200" b="0" dirty="0" smtClean="0">
                <a:latin typeface="+mj-lt"/>
              </a:rPr>
              <a:t>Texture is the apparent roughness or smoothness of an image region created by the tonal changes of the image.</a:t>
            </a:r>
            <a:endParaRPr lang="en-US" sz="1200" b="0" dirty="0">
              <a:latin typeface="+mj-lt"/>
            </a:endParaRPr>
          </a:p>
        </p:txBody>
      </p:sp>
      <p:pic>
        <p:nvPicPr>
          <p:cNvPr id="11" name="Picture 3" descr="NCpatterntexture"/>
          <p:cNvPicPr>
            <a:picLocks noChangeAspect="1" noChangeArrowheads="1"/>
          </p:cNvPicPr>
          <p:nvPr/>
        </p:nvPicPr>
        <p:blipFill>
          <a:blip r:embed="rId2" cstate="print">
            <a:lum bright="-6000" contrast="12000"/>
          </a:blip>
          <a:srcRect/>
          <a:stretch>
            <a:fillRect/>
          </a:stretch>
        </p:blipFill>
        <p:spPr bwMode="auto">
          <a:xfrm>
            <a:off x="4321834" y="1752600"/>
            <a:ext cx="4593566" cy="4659313"/>
          </a:xfrm>
          <a:prstGeom prst="rect">
            <a:avLst/>
          </a:prstGeom>
          <a:noFill/>
          <a:effectLst>
            <a:outerShdw dist="53882" dir="2700000" algn="ctr" rotWithShape="0">
              <a:schemeClr val="bg2"/>
            </a:outerShdw>
          </a:effectLst>
        </p:spPr>
      </p:pic>
      <p:sp>
        <p:nvSpPr>
          <p:cNvPr id="12" name="Rectangle 4"/>
          <p:cNvSpPr>
            <a:spLocks noChangeArrowheads="1"/>
          </p:cNvSpPr>
          <p:nvPr/>
        </p:nvSpPr>
        <p:spPr bwMode="auto">
          <a:xfrm>
            <a:off x="4779963" y="4827588"/>
            <a:ext cx="1366837" cy="1244600"/>
          </a:xfrm>
          <a:prstGeom prst="rect">
            <a:avLst/>
          </a:prstGeom>
          <a:noFill/>
          <a:ln w="19050">
            <a:solidFill>
              <a:srgbClr val="FFFF00"/>
            </a:solidFill>
            <a:miter lim="800000"/>
            <a:headEnd/>
            <a:tailEnd/>
          </a:ln>
          <a:effectLst/>
        </p:spPr>
        <p:txBody>
          <a:bodyPr wrap="none" anchor="ctr"/>
          <a:lstStyle/>
          <a:p>
            <a:endParaRPr lang="en-US"/>
          </a:p>
        </p:txBody>
      </p:sp>
      <p:cxnSp>
        <p:nvCxnSpPr>
          <p:cNvPr id="25" name="Straight Connector 24"/>
          <p:cNvCxnSpPr/>
          <p:nvPr/>
        </p:nvCxnSpPr>
        <p:spPr bwMode="auto">
          <a:xfrm flipH="1" flipV="1">
            <a:off x="741872" y="1317625"/>
            <a:ext cx="4034290" cy="3513168"/>
          </a:xfrm>
          <a:prstGeom prst="line">
            <a:avLst/>
          </a:prstGeom>
          <a:solidFill>
            <a:schemeClr val="accent1"/>
          </a:solidFill>
          <a:ln w="19050" cap="flat" cmpd="sng" algn="ctr">
            <a:solidFill>
              <a:srgbClr val="FFFF00"/>
            </a:solidFill>
            <a:prstDash val="solid"/>
            <a:round/>
            <a:headEnd type="none" w="med" len="med"/>
            <a:tailEnd type="none" w="med" len="med"/>
          </a:ln>
          <a:effectLst/>
        </p:spPr>
      </p:cxnSp>
      <p:grpSp>
        <p:nvGrpSpPr>
          <p:cNvPr id="13" name="Group 6"/>
          <p:cNvGrpSpPr>
            <a:grpSpLocks/>
          </p:cNvGrpSpPr>
          <p:nvPr/>
        </p:nvGrpSpPr>
        <p:grpSpPr bwMode="auto">
          <a:xfrm>
            <a:off x="750888" y="1317625"/>
            <a:ext cx="3884612" cy="3908425"/>
            <a:chOff x="473" y="830"/>
            <a:chExt cx="2188" cy="2145"/>
          </a:xfrm>
        </p:grpSpPr>
        <p:pic>
          <p:nvPicPr>
            <p:cNvPr id="18" name="Picture 7" descr="nctexture"/>
            <p:cNvPicPr>
              <a:picLocks noChangeAspect="1" noChangeArrowheads="1"/>
            </p:cNvPicPr>
            <p:nvPr/>
          </p:nvPicPr>
          <p:blipFill>
            <a:blip r:embed="rId3" cstate="print"/>
            <a:srcRect/>
            <a:stretch>
              <a:fillRect/>
            </a:stretch>
          </p:blipFill>
          <p:spPr bwMode="auto">
            <a:xfrm>
              <a:off x="473" y="830"/>
              <a:ext cx="2188" cy="2145"/>
            </a:xfrm>
            <a:prstGeom prst="rect">
              <a:avLst/>
            </a:prstGeom>
            <a:noFill/>
            <a:ln w="19050">
              <a:solidFill>
                <a:srgbClr val="FFFF00"/>
              </a:solidFill>
              <a:miter lim="800000"/>
              <a:headEnd/>
              <a:tailEnd/>
            </a:ln>
          </p:spPr>
        </p:pic>
        <p:grpSp>
          <p:nvGrpSpPr>
            <p:cNvPr id="19" name="Group 8"/>
            <p:cNvGrpSpPr>
              <a:grpSpLocks/>
            </p:cNvGrpSpPr>
            <p:nvPr/>
          </p:nvGrpSpPr>
          <p:grpSpPr bwMode="auto">
            <a:xfrm>
              <a:off x="783" y="1100"/>
              <a:ext cx="1029" cy="1806"/>
              <a:chOff x="783" y="1100"/>
              <a:chExt cx="1029" cy="1806"/>
            </a:xfrm>
          </p:grpSpPr>
          <p:sp>
            <p:nvSpPr>
              <p:cNvPr id="20" name="Freeform 9"/>
              <p:cNvSpPr>
                <a:spLocks/>
              </p:cNvSpPr>
              <p:nvPr/>
            </p:nvSpPr>
            <p:spPr bwMode="auto">
              <a:xfrm>
                <a:off x="783" y="1100"/>
                <a:ext cx="602" cy="855"/>
              </a:xfrm>
              <a:custGeom>
                <a:avLst/>
                <a:gdLst/>
                <a:ahLst/>
                <a:cxnLst>
                  <a:cxn ang="0">
                    <a:pos x="550" y="855"/>
                  </a:cxn>
                  <a:cxn ang="0">
                    <a:pos x="583" y="744"/>
                  </a:cxn>
                  <a:cxn ang="0">
                    <a:pos x="602" y="634"/>
                  </a:cxn>
                  <a:cxn ang="0">
                    <a:pos x="563" y="505"/>
                  </a:cxn>
                  <a:cxn ang="0">
                    <a:pos x="421" y="330"/>
                  </a:cxn>
                  <a:cxn ang="0">
                    <a:pos x="343" y="227"/>
                  </a:cxn>
                  <a:cxn ang="0">
                    <a:pos x="311" y="84"/>
                  </a:cxn>
                  <a:cxn ang="0">
                    <a:pos x="220" y="0"/>
                  </a:cxn>
                  <a:cxn ang="0">
                    <a:pos x="110" y="26"/>
                  </a:cxn>
                  <a:cxn ang="0">
                    <a:pos x="20" y="136"/>
                  </a:cxn>
                  <a:cxn ang="0">
                    <a:pos x="0" y="240"/>
                  </a:cxn>
                  <a:cxn ang="0">
                    <a:pos x="13" y="350"/>
                  </a:cxn>
                  <a:cxn ang="0">
                    <a:pos x="227" y="602"/>
                  </a:cxn>
                  <a:cxn ang="0">
                    <a:pos x="317" y="706"/>
                  </a:cxn>
                  <a:cxn ang="0">
                    <a:pos x="427" y="816"/>
                  </a:cxn>
                  <a:cxn ang="0">
                    <a:pos x="550" y="855"/>
                  </a:cxn>
                </a:cxnLst>
                <a:rect l="0" t="0" r="r" b="b"/>
                <a:pathLst>
                  <a:path w="602" h="855">
                    <a:moveTo>
                      <a:pt x="550" y="855"/>
                    </a:moveTo>
                    <a:lnTo>
                      <a:pt x="583" y="744"/>
                    </a:lnTo>
                    <a:lnTo>
                      <a:pt x="602" y="634"/>
                    </a:lnTo>
                    <a:lnTo>
                      <a:pt x="563" y="505"/>
                    </a:lnTo>
                    <a:lnTo>
                      <a:pt x="421" y="330"/>
                    </a:lnTo>
                    <a:lnTo>
                      <a:pt x="343" y="227"/>
                    </a:lnTo>
                    <a:lnTo>
                      <a:pt x="311" y="84"/>
                    </a:lnTo>
                    <a:lnTo>
                      <a:pt x="220" y="0"/>
                    </a:lnTo>
                    <a:lnTo>
                      <a:pt x="110" y="26"/>
                    </a:lnTo>
                    <a:lnTo>
                      <a:pt x="20" y="136"/>
                    </a:lnTo>
                    <a:lnTo>
                      <a:pt x="0" y="240"/>
                    </a:lnTo>
                    <a:lnTo>
                      <a:pt x="13" y="350"/>
                    </a:lnTo>
                    <a:lnTo>
                      <a:pt x="227" y="602"/>
                    </a:lnTo>
                    <a:lnTo>
                      <a:pt x="317" y="706"/>
                    </a:lnTo>
                    <a:lnTo>
                      <a:pt x="427" y="816"/>
                    </a:lnTo>
                    <a:lnTo>
                      <a:pt x="550" y="855"/>
                    </a:lnTo>
                    <a:close/>
                  </a:path>
                </a:pathLst>
              </a:custGeom>
              <a:noFill/>
              <a:ln w="19050">
                <a:solidFill>
                  <a:srgbClr val="FFFF00"/>
                </a:solidFill>
                <a:round/>
                <a:headEnd/>
                <a:tailEnd/>
              </a:ln>
              <a:effectLst/>
            </p:spPr>
            <p:txBody>
              <a:bodyPr wrap="none"/>
              <a:lstStyle/>
              <a:p>
                <a:endParaRPr lang="en-US" dirty="0"/>
              </a:p>
            </p:txBody>
          </p:sp>
          <p:sp>
            <p:nvSpPr>
              <p:cNvPr id="21" name="Freeform 10"/>
              <p:cNvSpPr>
                <a:spLocks/>
              </p:cNvSpPr>
              <p:nvPr/>
            </p:nvSpPr>
            <p:spPr bwMode="auto">
              <a:xfrm>
                <a:off x="1016" y="1916"/>
                <a:ext cx="570" cy="602"/>
              </a:xfrm>
              <a:custGeom>
                <a:avLst/>
                <a:gdLst/>
                <a:ahLst/>
                <a:cxnLst>
                  <a:cxn ang="0">
                    <a:pos x="524" y="407"/>
                  </a:cxn>
                  <a:cxn ang="0">
                    <a:pos x="570" y="304"/>
                  </a:cxn>
                  <a:cxn ang="0">
                    <a:pos x="557" y="168"/>
                  </a:cxn>
                  <a:cxn ang="0">
                    <a:pos x="453" y="84"/>
                  </a:cxn>
                  <a:cxn ang="0">
                    <a:pos x="356" y="51"/>
                  </a:cxn>
                  <a:cxn ang="0">
                    <a:pos x="324" y="32"/>
                  </a:cxn>
                  <a:cxn ang="0">
                    <a:pos x="188" y="0"/>
                  </a:cxn>
                  <a:cxn ang="0">
                    <a:pos x="45" y="58"/>
                  </a:cxn>
                  <a:cxn ang="0">
                    <a:pos x="0" y="161"/>
                  </a:cxn>
                  <a:cxn ang="0">
                    <a:pos x="7" y="272"/>
                  </a:cxn>
                  <a:cxn ang="0">
                    <a:pos x="13" y="394"/>
                  </a:cxn>
                  <a:cxn ang="0">
                    <a:pos x="78" y="492"/>
                  </a:cxn>
                  <a:cxn ang="0">
                    <a:pos x="214" y="569"/>
                  </a:cxn>
                  <a:cxn ang="0">
                    <a:pos x="388" y="602"/>
                  </a:cxn>
                  <a:cxn ang="0">
                    <a:pos x="531" y="530"/>
                  </a:cxn>
                  <a:cxn ang="0">
                    <a:pos x="550" y="446"/>
                  </a:cxn>
                  <a:cxn ang="0">
                    <a:pos x="524" y="407"/>
                  </a:cxn>
                </a:cxnLst>
                <a:rect l="0" t="0" r="r" b="b"/>
                <a:pathLst>
                  <a:path w="570" h="602">
                    <a:moveTo>
                      <a:pt x="524" y="407"/>
                    </a:moveTo>
                    <a:lnTo>
                      <a:pt x="570" y="304"/>
                    </a:lnTo>
                    <a:lnTo>
                      <a:pt x="557" y="168"/>
                    </a:lnTo>
                    <a:lnTo>
                      <a:pt x="453" y="84"/>
                    </a:lnTo>
                    <a:lnTo>
                      <a:pt x="356" y="51"/>
                    </a:lnTo>
                    <a:lnTo>
                      <a:pt x="324" y="32"/>
                    </a:lnTo>
                    <a:lnTo>
                      <a:pt x="188" y="0"/>
                    </a:lnTo>
                    <a:lnTo>
                      <a:pt x="45" y="58"/>
                    </a:lnTo>
                    <a:lnTo>
                      <a:pt x="0" y="161"/>
                    </a:lnTo>
                    <a:lnTo>
                      <a:pt x="7" y="272"/>
                    </a:lnTo>
                    <a:lnTo>
                      <a:pt x="13" y="394"/>
                    </a:lnTo>
                    <a:lnTo>
                      <a:pt x="78" y="492"/>
                    </a:lnTo>
                    <a:lnTo>
                      <a:pt x="214" y="569"/>
                    </a:lnTo>
                    <a:lnTo>
                      <a:pt x="388" y="602"/>
                    </a:lnTo>
                    <a:lnTo>
                      <a:pt x="531" y="530"/>
                    </a:lnTo>
                    <a:lnTo>
                      <a:pt x="550" y="446"/>
                    </a:lnTo>
                    <a:lnTo>
                      <a:pt x="524" y="407"/>
                    </a:lnTo>
                    <a:close/>
                  </a:path>
                </a:pathLst>
              </a:custGeom>
              <a:noFill/>
              <a:ln w="19050">
                <a:solidFill>
                  <a:srgbClr val="FFFF00"/>
                </a:solidFill>
                <a:round/>
                <a:headEnd/>
                <a:tailEnd/>
              </a:ln>
              <a:effectLst/>
            </p:spPr>
            <p:txBody>
              <a:bodyPr wrap="none"/>
              <a:lstStyle/>
              <a:p>
                <a:endParaRPr lang="en-US"/>
              </a:p>
            </p:txBody>
          </p:sp>
          <p:sp>
            <p:nvSpPr>
              <p:cNvPr id="22" name="Freeform 11"/>
              <p:cNvSpPr>
                <a:spLocks/>
              </p:cNvSpPr>
              <p:nvPr/>
            </p:nvSpPr>
            <p:spPr bwMode="auto">
              <a:xfrm>
                <a:off x="1411" y="2207"/>
                <a:ext cx="401" cy="699"/>
              </a:xfrm>
              <a:custGeom>
                <a:avLst/>
                <a:gdLst/>
                <a:ahLst/>
                <a:cxnLst>
                  <a:cxn ang="0">
                    <a:pos x="0" y="330"/>
                  </a:cxn>
                  <a:cxn ang="0">
                    <a:pos x="65" y="414"/>
                  </a:cxn>
                  <a:cxn ang="0">
                    <a:pos x="168" y="492"/>
                  </a:cxn>
                  <a:cxn ang="0">
                    <a:pos x="226" y="595"/>
                  </a:cxn>
                  <a:cxn ang="0">
                    <a:pos x="298" y="699"/>
                  </a:cxn>
                  <a:cxn ang="0">
                    <a:pos x="401" y="647"/>
                  </a:cxn>
                  <a:cxn ang="0">
                    <a:pos x="362" y="544"/>
                  </a:cxn>
                  <a:cxn ang="0">
                    <a:pos x="317" y="446"/>
                  </a:cxn>
                  <a:cxn ang="0">
                    <a:pos x="285" y="336"/>
                  </a:cxn>
                  <a:cxn ang="0">
                    <a:pos x="265" y="213"/>
                  </a:cxn>
                  <a:cxn ang="0">
                    <a:pos x="239" y="129"/>
                  </a:cxn>
                  <a:cxn ang="0">
                    <a:pos x="213" y="58"/>
                  </a:cxn>
                  <a:cxn ang="0">
                    <a:pos x="181" y="0"/>
                  </a:cxn>
                </a:cxnLst>
                <a:rect l="0" t="0" r="r" b="b"/>
                <a:pathLst>
                  <a:path w="401" h="699">
                    <a:moveTo>
                      <a:pt x="0" y="330"/>
                    </a:moveTo>
                    <a:lnTo>
                      <a:pt x="65" y="414"/>
                    </a:lnTo>
                    <a:lnTo>
                      <a:pt x="168" y="492"/>
                    </a:lnTo>
                    <a:lnTo>
                      <a:pt x="226" y="595"/>
                    </a:lnTo>
                    <a:lnTo>
                      <a:pt x="298" y="699"/>
                    </a:lnTo>
                    <a:lnTo>
                      <a:pt x="401" y="647"/>
                    </a:lnTo>
                    <a:lnTo>
                      <a:pt x="362" y="544"/>
                    </a:lnTo>
                    <a:lnTo>
                      <a:pt x="317" y="446"/>
                    </a:lnTo>
                    <a:lnTo>
                      <a:pt x="285" y="336"/>
                    </a:lnTo>
                    <a:lnTo>
                      <a:pt x="265" y="213"/>
                    </a:lnTo>
                    <a:lnTo>
                      <a:pt x="239" y="129"/>
                    </a:lnTo>
                    <a:lnTo>
                      <a:pt x="213" y="58"/>
                    </a:lnTo>
                    <a:lnTo>
                      <a:pt x="181" y="0"/>
                    </a:lnTo>
                  </a:path>
                </a:pathLst>
              </a:custGeom>
              <a:noFill/>
              <a:ln w="19050">
                <a:solidFill>
                  <a:srgbClr val="FFFF00"/>
                </a:solidFill>
                <a:round/>
                <a:headEnd/>
                <a:tailEnd/>
              </a:ln>
              <a:effectLst/>
            </p:spPr>
            <p:txBody>
              <a:bodyPr wrap="none"/>
              <a:lstStyle/>
              <a:p>
                <a:endParaRPr lang="en-US"/>
              </a:p>
            </p:txBody>
          </p:sp>
        </p:grpSp>
      </p:grpSp>
      <p:cxnSp>
        <p:nvCxnSpPr>
          <p:cNvPr id="14" name="Straight Connector 13"/>
          <p:cNvCxnSpPr/>
          <p:nvPr/>
        </p:nvCxnSpPr>
        <p:spPr bwMode="auto">
          <a:xfrm rot="16200000" flipV="1">
            <a:off x="3636035" y="2316192"/>
            <a:ext cx="3519577" cy="1509623"/>
          </a:xfrm>
          <a:prstGeom prst="line">
            <a:avLst/>
          </a:prstGeom>
          <a:solidFill>
            <a:schemeClr val="accent1"/>
          </a:solidFill>
          <a:ln w="19050" cap="flat" cmpd="sng" algn="ctr">
            <a:solidFill>
              <a:srgbClr val="FFFF00"/>
            </a:solidFill>
            <a:prstDash val="solid"/>
            <a:round/>
            <a:headEnd type="none" w="med" len="med"/>
            <a:tailEnd type="none" w="med" len="med"/>
          </a:ln>
          <a:effectLst/>
        </p:spPr>
      </p:cxnSp>
      <p:sp>
        <p:nvSpPr>
          <p:cNvPr id="15" name="TextBox 14"/>
          <p:cNvSpPr txBox="1"/>
          <p:nvPr/>
        </p:nvSpPr>
        <p:spPr>
          <a:xfrm>
            <a:off x="805380" y="1809595"/>
            <a:ext cx="681725" cy="307777"/>
          </a:xfrm>
          <a:prstGeom prst="rect">
            <a:avLst/>
          </a:prstGeom>
          <a:solidFill>
            <a:schemeClr val="accent1">
              <a:lumMod val="75000"/>
            </a:schemeClr>
          </a:solidFill>
        </p:spPr>
        <p:txBody>
          <a:bodyPr wrap="none" rtlCol="0">
            <a:spAutoFit/>
          </a:bodyPr>
          <a:lstStyle/>
          <a:p>
            <a:r>
              <a:rPr lang="en-US" b="0" dirty="0">
                <a:solidFill>
                  <a:schemeClr val="bg1"/>
                </a:solidFill>
                <a:latin typeface="Calibri" pitchFamily="34" charset="0"/>
                <a:cs typeface="Calibri" pitchFamily="34" charset="0"/>
              </a:rPr>
              <a:t>Coarse</a:t>
            </a:r>
            <a:endParaRPr lang="en-US" dirty="0">
              <a:latin typeface="Calibri" pitchFamily="34" charset="0"/>
              <a:cs typeface="Calibri" pitchFamily="34" charset="0"/>
            </a:endParaRPr>
          </a:p>
        </p:txBody>
      </p:sp>
      <p:sp>
        <p:nvSpPr>
          <p:cNvPr id="16" name="TextBox 15"/>
          <p:cNvSpPr txBox="1"/>
          <p:nvPr/>
        </p:nvSpPr>
        <p:spPr>
          <a:xfrm>
            <a:off x="1091804" y="3296436"/>
            <a:ext cx="801823" cy="307777"/>
          </a:xfrm>
          <a:prstGeom prst="rect">
            <a:avLst/>
          </a:prstGeom>
          <a:solidFill>
            <a:schemeClr val="accent1">
              <a:lumMod val="75000"/>
            </a:schemeClr>
          </a:solidFill>
        </p:spPr>
        <p:txBody>
          <a:bodyPr wrap="none" rtlCol="0">
            <a:spAutoFit/>
          </a:bodyPr>
          <a:lstStyle/>
          <a:p>
            <a:r>
              <a:rPr lang="en-US" b="0" dirty="0" smtClean="0">
                <a:solidFill>
                  <a:schemeClr val="bg1"/>
                </a:solidFill>
                <a:latin typeface="Calibri" pitchFamily="34" charset="0"/>
                <a:cs typeface="Calibri" pitchFamily="34" charset="0"/>
              </a:rPr>
              <a:t>Medium</a:t>
            </a:r>
            <a:endParaRPr lang="en-US" dirty="0">
              <a:latin typeface="Calibri" pitchFamily="34" charset="0"/>
              <a:cs typeface="Calibri" pitchFamily="34" charset="0"/>
            </a:endParaRPr>
          </a:p>
        </p:txBody>
      </p:sp>
      <p:sp>
        <p:nvSpPr>
          <p:cNvPr id="17" name="TextBox 16"/>
          <p:cNvSpPr txBox="1"/>
          <p:nvPr/>
        </p:nvSpPr>
        <p:spPr>
          <a:xfrm>
            <a:off x="3066571" y="4804895"/>
            <a:ext cx="492443" cy="307777"/>
          </a:xfrm>
          <a:prstGeom prst="rect">
            <a:avLst/>
          </a:prstGeom>
          <a:solidFill>
            <a:schemeClr val="accent1">
              <a:lumMod val="75000"/>
            </a:schemeClr>
          </a:solidFill>
        </p:spPr>
        <p:txBody>
          <a:bodyPr wrap="none" rtlCol="0">
            <a:spAutoFit/>
          </a:bodyPr>
          <a:lstStyle/>
          <a:p>
            <a:r>
              <a:rPr lang="en-US" b="0" dirty="0" smtClean="0">
                <a:solidFill>
                  <a:schemeClr val="bg1"/>
                </a:solidFill>
                <a:latin typeface="Calibri" pitchFamily="34" charset="0"/>
                <a:cs typeface="Calibri" pitchFamily="34" charset="0"/>
              </a:rPr>
              <a:t>Fine</a:t>
            </a:r>
            <a:endParaRPr lang="en-US" dirty="0">
              <a:latin typeface="Calibri" pitchFamily="34" charset="0"/>
              <a:cs typeface="Calibri" pitchFamily="34" charset="0"/>
            </a:endParaRPr>
          </a:p>
        </p:txBody>
      </p:sp>
      <p:cxnSp>
        <p:nvCxnSpPr>
          <p:cNvPr id="7" name="Straight Connector 6"/>
          <p:cNvCxnSpPr/>
          <p:nvPr/>
        </p:nvCxnSpPr>
        <p:spPr bwMode="auto">
          <a:xfrm rot="10800000">
            <a:off x="741873" y="5227609"/>
            <a:ext cx="4034289" cy="842515"/>
          </a:xfrm>
          <a:prstGeom prst="line">
            <a:avLst/>
          </a:prstGeom>
          <a:solidFill>
            <a:schemeClr val="accent1"/>
          </a:solidFill>
          <a:ln w="19050" cap="flat" cmpd="sng" algn="ctr">
            <a:solidFill>
              <a:srgbClr val="FFFF00"/>
            </a:solidFill>
            <a:prstDash val="solid"/>
            <a:round/>
            <a:headEnd type="none" w="med" len="med"/>
            <a:tailEnd type="none" w="med" len="med"/>
          </a:ln>
          <a:effectLst/>
        </p:spPr>
      </p:cxnSp>
      <p:cxnSp>
        <p:nvCxnSpPr>
          <p:cNvPr id="23" name="Straight Connector 22"/>
          <p:cNvCxnSpPr/>
          <p:nvPr/>
        </p:nvCxnSpPr>
        <p:spPr bwMode="auto">
          <a:xfrm flipH="1" flipV="1">
            <a:off x="4601473" y="5243285"/>
            <a:ext cx="1549162" cy="826840"/>
          </a:xfrm>
          <a:prstGeom prst="line">
            <a:avLst/>
          </a:prstGeom>
          <a:solidFill>
            <a:schemeClr val="accent1"/>
          </a:solidFill>
          <a:ln w="1905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11766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Accuracy Assessment Process</a:t>
            </a:r>
            <a:endParaRPr lang="en-US" dirty="0"/>
          </a:p>
        </p:txBody>
      </p:sp>
      <p:sp>
        <p:nvSpPr>
          <p:cNvPr id="3" name="Content Placeholder 2"/>
          <p:cNvSpPr>
            <a:spLocks noGrp="1"/>
          </p:cNvSpPr>
          <p:nvPr>
            <p:ph idx="1"/>
          </p:nvPr>
        </p:nvSpPr>
        <p:spPr/>
        <p:txBody>
          <a:bodyPr/>
          <a:lstStyle/>
          <a:p>
            <a:pPr marL="514350" indent="-514350">
              <a:buClrTx/>
              <a:buFont typeface="+mj-lt"/>
              <a:buAutoNum type="arabicPeriod"/>
            </a:pPr>
            <a:r>
              <a:rPr lang="en-US" dirty="0" smtClean="0"/>
              <a:t>Sample design </a:t>
            </a:r>
          </a:p>
          <a:p>
            <a:pPr marL="788670" lvl="1" indent="-514350">
              <a:buClrTx/>
              <a:buFont typeface="+mj-lt"/>
              <a:buAutoNum type="arabicPeriod"/>
            </a:pPr>
            <a:r>
              <a:rPr lang="en-US" dirty="0"/>
              <a:t>sampling </a:t>
            </a:r>
            <a:r>
              <a:rPr lang="en-US" dirty="0" smtClean="0"/>
              <a:t>methods</a:t>
            </a:r>
            <a:endParaRPr lang="en-US" dirty="0"/>
          </a:p>
          <a:p>
            <a:pPr marL="788670" lvl="1" indent="-514350">
              <a:buClrTx/>
              <a:buFont typeface="+mj-lt"/>
              <a:buAutoNum type="arabicPeriod"/>
            </a:pPr>
            <a:r>
              <a:rPr lang="en-US" dirty="0" smtClean="0"/>
              <a:t>sample size </a:t>
            </a:r>
          </a:p>
          <a:p>
            <a:endParaRPr lang="en-US" dirty="0"/>
          </a:p>
        </p:txBody>
      </p:sp>
    </p:spTree>
    <p:extLst>
      <p:ext uri="{BB962C8B-B14F-4D97-AF65-F5344CB8AC3E}">
        <p14:creationId xmlns:p14="http://schemas.microsoft.com/office/powerpoint/2010/main" val="34787049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Seven Characteristics: Shadow</a:t>
            </a:r>
            <a:endParaRPr lang="en-US" dirty="0"/>
          </a:p>
        </p:txBody>
      </p:sp>
      <p:sp>
        <p:nvSpPr>
          <p:cNvPr id="5" name="TextBox 4"/>
          <p:cNvSpPr txBox="1"/>
          <p:nvPr/>
        </p:nvSpPr>
        <p:spPr>
          <a:xfrm>
            <a:off x="5257799" y="5484913"/>
            <a:ext cx="3758609" cy="1077218"/>
          </a:xfrm>
          <a:prstGeom prst="rect">
            <a:avLst/>
          </a:prstGeom>
          <a:noFill/>
        </p:spPr>
        <p:txBody>
          <a:bodyPr wrap="square" rtlCol="0">
            <a:spAutoFit/>
          </a:bodyPr>
          <a:lstStyle/>
          <a:p>
            <a:r>
              <a:rPr lang="en-US" sz="1600" b="0" dirty="0" smtClean="0">
                <a:latin typeface="+mj-lt"/>
              </a:rPr>
              <a:t>Shadows cast by objects in the image can give the interpreter information about the shape and size of certain features in the image.</a:t>
            </a:r>
            <a:endParaRPr lang="en-US" sz="1600" b="0" dirty="0">
              <a:latin typeface="+mj-lt"/>
            </a:endParaRPr>
          </a:p>
        </p:txBody>
      </p:sp>
      <p:pic>
        <p:nvPicPr>
          <p:cNvPr id="6" name="Picture 2" descr="inset zoom image of t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5289"/>
            <a:ext cx="7777163" cy="470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773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Seven Characteristics: Pattern</a:t>
            </a:r>
            <a:endParaRPr lang="en-US" dirty="0"/>
          </a:p>
        </p:txBody>
      </p:sp>
      <p:grpSp>
        <p:nvGrpSpPr>
          <p:cNvPr id="5" name="Group 4" descr="aerial photo with highlighted area of checkerboard forest clearcut pattern"/>
          <p:cNvGrpSpPr/>
          <p:nvPr/>
        </p:nvGrpSpPr>
        <p:grpSpPr>
          <a:xfrm>
            <a:off x="588963" y="2723126"/>
            <a:ext cx="3490912" cy="3802063"/>
            <a:chOff x="588963" y="2489200"/>
            <a:chExt cx="3490912" cy="3802063"/>
          </a:xfrm>
        </p:grpSpPr>
        <p:pic>
          <p:nvPicPr>
            <p:cNvPr id="6" name="Picture 3" descr="ncpattern16k"/>
            <p:cNvPicPr>
              <a:picLocks noChangeAspect="1" noChangeArrowheads="1"/>
            </p:cNvPicPr>
            <p:nvPr/>
          </p:nvPicPr>
          <p:blipFill>
            <a:blip r:embed="rId2" cstate="print">
              <a:lum bright="6000" contrast="30000"/>
            </a:blip>
            <a:srcRect/>
            <a:stretch>
              <a:fillRect/>
            </a:stretch>
          </p:blipFill>
          <p:spPr bwMode="auto">
            <a:xfrm>
              <a:off x="588963" y="2489200"/>
              <a:ext cx="3490912" cy="3802063"/>
            </a:xfrm>
            <a:prstGeom prst="rect">
              <a:avLst/>
            </a:prstGeom>
            <a:noFill/>
            <a:effectLst>
              <a:outerShdw dist="35921" dir="2700000" algn="ctr" rotWithShape="0">
                <a:schemeClr val="bg2"/>
              </a:outerShdw>
            </a:effectLst>
          </p:spPr>
        </p:pic>
        <p:sp>
          <p:nvSpPr>
            <p:cNvPr id="7" name="Rectangle 4"/>
            <p:cNvSpPr>
              <a:spLocks noChangeArrowheads="1"/>
            </p:cNvSpPr>
            <p:nvPr/>
          </p:nvSpPr>
          <p:spPr bwMode="auto">
            <a:xfrm>
              <a:off x="2435225" y="2784475"/>
              <a:ext cx="1160463" cy="1152525"/>
            </a:xfrm>
            <a:prstGeom prst="rect">
              <a:avLst/>
            </a:prstGeom>
            <a:noFill/>
            <a:ln w="28575">
              <a:solidFill>
                <a:srgbClr val="FFFF00"/>
              </a:solidFill>
              <a:miter lim="800000"/>
              <a:headEnd/>
              <a:tailEnd/>
            </a:ln>
            <a:effectLst/>
          </p:spPr>
          <p:txBody>
            <a:bodyPr wrap="none" anchor="ctr"/>
            <a:lstStyle/>
            <a:p>
              <a:endParaRPr lang="en-US"/>
            </a:p>
          </p:txBody>
        </p:sp>
      </p:grpSp>
      <p:grpSp>
        <p:nvGrpSpPr>
          <p:cNvPr id="8" name="Group 5" descr="aerial photo of forest clear cut checkerboard pattern"/>
          <p:cNvGrpSpPr>
            <a:grpSpLocks/>
          </p:cNvGrpSpPr>
          <p:nvPr/>
        </p:nvGrpSpPr>
        <p:grpSpPr bwMode="auto">
          <a:xfrm>
            <a:off x="4397375" y="1240401"/>
            <a:ext cx="4324350" cy="5438775"/>
            <a:chOff x="2770" y="634"/>
            <a:chExt cx="2724" cy="3426"/>
          </a:xfrm>
        </p:grpSpPr>
        <p:pic>
          <p:nvPicPr>
            <p:cNvPr id="9" name="Picture 6" descr="nc2pattern16k"/>
            <p:cNvPicPr>
              <a:picLocks noChangeAspect="1" noChangeArrowheads="1"/>
            </p:cNvPicPr>
            <p:nvPr/>
          </p:nvPicPr>
          <p:blipFill>
            <a:blip r:embed="rId3" cstate="print"/>
            <a:srcRect r="20505"/>
            <a:stretch>
              <a:fillRect/>
            </a:stretch>
          </p:blipFill>
          <p:spPr bwMode="auto">
            <a:xfrm>
              <a:off x="2770" y="634"/>
              <a:ext cx="2724" cy="2736"/>
            </a:xfrm>
            <a:prstGeom prst="rect">
              <a:avLst/>
            </a:prstGeom>
            <a:noFill/>
            <a:ln w="28575">
              <a:solidFill>
                <a:srgbClr val="FFFF00"/>
              </a:solidFill>
              <a:miter lim="800000"/>
              <a:headEnd/>
              <a:tailEnd/>
            </a:ln>
            <a:effectLst>
              <a:outerShdw dist="35921" dir="2700000" algn="ctr" rotWithShape="0">
                <a:schemeClr val="bg2"/>
              </a:outerShdw>
            </a:effectLst>
          </p:spPr>
        </p:pic>
        <p:sp>
          <p:nvSpPr>
            <p:cNvPr id="10" name="Text Box 7"/>
            <p:cNvSpPr txBox="1">
              <a:spLocks noChangeArrowheads="1"/>
            </p:cNvSpPr>
            <p:nvPr/>
          </p:nvSpPr>
          <p:spPr bwMode="auto">
            <a:xfrm>
              <a:off x="4836" y="3772"/>
              <a:ext cx="645" cy="288"/>
            </a:xfrm>
            <a:prstGeom prst="rect">
              <a:avLst/>
            </a:prstGeom>
            <a:noFill/>
            <a:ln w="9525">
              <a:noFill/>
              <a:miter lim="800000"/>
              <a:headEnd/>
              <a:tailEnd/>
            </a:ln>
            <a:effectLst/>
          </p:spPr>
          <p:txBody>
            <a:bodyPr>
              <a:spAutoFit/>
            </a:bodyPr>
            <a:lstStyle/>
            <a:p>
              <a:pPr algn="ctr">
                <a:spcBef>
                  <a:spcPct val="50000"/>
                </a:spcBef>
              </a:pPr>
              <a:r>
                <a:rPr lang="en-US" sz="2400" dirty="0">
                  <a:latin typeface="+mn-lt"/>
                </a:rPr>
                <a:t>??</a:t>
              </a:r>
            </a:p>
          </p:txBody>
        </p:sp>
        <p:sp>
          <p:nvSpPr>
            <p:cNvPr id="11" name="Line 8"/>
            <p:cNvSpPr>
              <a:spLocks noChangeShapeType="1"/>
            </p:cNvSpPr>
            <p:nvPr/>
          </p:nvSpPr>
          <p:spPr bwMode="auto">
            <a:xfrm flipH="1" flipV="1">
              <a:off x="4708" y="3168"/>
              <a:ext cx="275" cy="670"/>
            </a:xfrm>
            <a:prstGeom prst="line">
              <a:avLst/>
            </a:prstGeom>
            <a:noFill/>
            <a:ln w="28575">
              <a:solidFill>
                <a:schemeClr val="tx1"/>
              </a:solidFill>
              <a:round/>
              <a:headEnd/>
              <a:tailEnd type="triangle" w="med" len="med"/>
            </a:ln>
            <a:effectLst/>
          </p:spPr>
          <p:txBody>
            <a:bodyPr wrap="none"/>
            <a:lstStyle/>
            <a:p>
              <a:endParaRPr lang="en-US"/>
            </a:p>
          </p:txBody>
        </p:sp>
      </p:grpSp>
      <p:sp>
        <p:nvSpPr>
          <p:cNvPr id="12" name="TextBox 11"/>
          <p:cNvSpPr txBox="1"/>
          <p:nvPr/>
        </p:nvSpPr>
        <p:spPr>
          <a:xfrm>
            <a:off x="382773" y="1301983"/>
            <a:ext cx="3902148" cy="1077218"/>
          </a:xfrm>
          <a:prstGeom prst="rect">
            <a:avLst/>
          </a:prstGeom>
          <a:noFill/>
        </p:spPr>
        <p:txBody>
          <a:bodyPr wrap="square" rtlCol="0">
            <a:spAutoFit/>
          </a:bodyPr>
          <a:lstStyle/>
          <a:p>
            <a:r>
              <a:rPr lang="en-US" sz="1600" b="0" dirty="0">
                <a:latin typeface="+mj-lt"/>
              </a:rPr>
              <a:t>In general, man-made patterns can be easily distinguished. Natural patterns can also lead to information that will aid the interpreter’s decision.</a:t>
            </a:r>
          </a:p>
        </p:txBody>
      </p:sp>
    </p:spTree>
    <p:extLst>
      <p:ext uri="{BB962C8B-B14F-4D97-AF65-F5344CB8AC3E}">
        <p14:creationId xmlns:p14="http://schemas.microsoft.com/office/powerpoint/2010/main" val="18049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Seven Characteristics: Association</a:t>
            </a:r>
            <a:endParaRPr lang="en-US" dirty="0"/>
          </a:p>
        </p:txBody>
      </p:sp>
      <p:sp>
        <p:nvSpPr>
          <p:cNvPr id="5" name="Rectangle 5"/>
          <p:cNvSpPr>
            <a:spLocks noChangeArrowheads="1"/>
          </p:cNvSpPr>
          <p:nvPr/>
        </p:nvSpPr>
        <p:spPr bwMode="auto">
          <a:xfrm>
            <a:off x="2193925" y="1938338"/>
            <a:ext cx="500063" cy="487362"/>
          </a:xfrm>
          <a:prstGeom prst="rect">
            <a:avLst/>
          </a:prstGeom>
          <a:noFill/>
          <a:ln w="38100">
            <a:solidFill>
              <a:srgbClr val="FFFF00"/>
            </a:solidFill>
            <a:miter lim="800000"/>
            <a:headEnd/>
            <a:tailEnd/>
          </a:ln>
          <a:effectLst/>
        </p:spPr>
        <p:txBody>
          <a:bodyPr wrap="none" anchor="ctr"/>
          <a:lstStyle/>
          <a:p>
            <a:endParaRPr lang="en-US"/>
          </a:p>
        </p:txBody>
      </p:sp>
      <p:grpSp>
        <p:nvGrpSpPr>
          <p:cNvPr id="6" name="Group 5" descr="aerial photo example of body of water and dam association"/>
          <p:cNvGrpSpPr/>
          <p:nvPr/>
        </p:nvGrpSpPr>
        <p:grpSpPr>
          <a:xfrm>
            <a:off x="842963" y="1343025"/>
            <a:ext cx="7902575" cy="4729163"/>
            <a:chOff x="842963" y="1343025"/>
            <a:chExt cx="7902575" cy="4729163"/>
          </a:xfrm>
        </p:grpSpPr>
        <p:pic>
          <p:nvPicPr>
            <p:cNvPr id="7" name="Picture 3" descr="fulldam16k"/>
            <p:cNvPicPr>
              <a:picLocks noChangeAspect="1" noChangeArrowheads="1"/>
            </p:cNvPicPr>
            <p:nvPr/>
          </p:nvPicPr>
          <p:blipFill>
            <a:blip r:embed="rId2" cstate="print">
              <a:lum contrast="12000"/>
            </a:blip>
            <a:srcRect/>
            <a:stretch>
              <a:fillRect/>
            </a:stretch>
          </p:blipFill>
          <p:spPr bwMode="auto">
            <a:xfrm>
              <a:off x="842963" y="1738313"/>
              <a:ext cx="4044950" cy="4333875"/>
            </a:xfrm>
            <a:prstGeom prst="rect">
              <a:avLst/>
            </a:prstGeom>
            <a:noFill/>
            <a:ln w="9525">
              <a:solidFill>
                <a:schemeClr val="bg2"/>
              </a:solidFill>
              <a:miter lim="800000"/>
              <a:headEnd/>
              <a:tailEnd/>
            </a:ln>
          </p:spPr>
        </p:pic>
        <p:pic>
          <p:nvPicPr>
            <p:cNvPr id="8" name="Picture 4" descr="dam16k"/>
            <p:cNvPicPr>
              <a:picLocks noChangeAspect="1" noChangeArrowheads="1"/>
            </p:cNvPicPr>
            <p:nvPr/>
          </p:nvPicPr>
          <p:blipFill>
            <a:blip r:embed="rId3" cstate="print"/>
            <a:srcRect/>
            <a:stretch>
              <a:fillRect/>
            </a:stretch>
          </p:blipFill>
          <p:spPr bwMode="auto">
            <a:xfrm>
              <a:off x="4076700" y="1901825"/>
              <a:ext cx="3835400" cy="3267075"/>
            </a:xfrm>
            <a:prstGeom prst="rect">
              <a:avLst/>
            </a:prstGeom>
            <a:noFill/>
            <a:ln w="38100">
              <a:solidFill>
                <a:srgbClr val="FFFF00"/>
              </a:solidFill>
              <a:miter lim="800000"/>
              <a:headEnd/>
              <a:tailEnd/>
            </a:ln>
          </p:spPr>
        </p:pic>
        <p:sp>
          <p:nvSpPr>
            <p:cNvPr id="9" name="Line 6"/>
            <p:cNvSpPr>
              <a:spLocks noChangeShapeType="1"/>
            </p:cNvSpPr>
            <p:nvPr/>
          </p:nvSpPr>
          <p:spPr bwMode="auto">
            <a:xfrm flipH="1">
              <a:off x="5915025" y="1725613"/>
              <a:ext cx="1255713" cy="1206500"/>
            </a:xfrm>
            <a:prstGeom prst="line">
              <a:avLst/>
            </a:prstGeom>
            <a:noFill/>
            <a:ln w="28575">
              <a:solidFill>
                <a:srgbClr val="FFFF00"/>
              </a:solidFill>
              <a:round/>
              <a:headEnd/>
              <a:tailEnd type="triangle" w="med" len="med"/>
            </a:ln>
            <a:effectLst>
              <a:outerShdw dist="35921" dir="2700000" algn="ctr" rotWithShape="0">
                <a:schemeClr val="bg2"/>
              </a:outerShdw>
            </a:effectLst>
          </p:spPr>
          <p:txBody>
            <a:bodyPr wrap="none"/>
            <a:lstStyle/>
            <a:p>
              <a:endParaRPr lang="en-US"/>
            </a:p>
          </p:txBody>
        </p:sp>
        <p:sp>
          <p:nvSpPr>
            <p:cNvPr id="10" name="Line 7"/>
            <p:cNvSpPr>
              <a:spLocks noChangeShapeType="1"/>
            </p:cNvSpPr>
            <p:nvPr/>
          </p:nvSpPr>
          <p:spPr bwMode="auto">
            <a:xfrm flipH="1">
              <a:off x="5976938" y="3049588"/>
              <a:ext cx="2135187" cy="969962"/>
            </a:xfrm>
            <a:prstGeom prst="line">
              <a:avLst/>
            </a:prstGeom>
            <a:noFill/>
            <a:ln w="28575">
              <a:solidFill>
                <a:srgbClr val="FFFF00"/>
              </a:solidFill>
              <a:round/>
              <a:headEnd/>
              <a:tailEnd type="triangle" w="med" len="med"/>
            </a:ln>
            <a:effectLst>
              <a:outerShdw dist="35921" dir="2700000" algn="ctr" rotWithShape="0">
                <a:schemeClr val="bg2"/>
              </a:outerShdw>
            </a:effectLst>
          </p:spPr>
          <p:txBody>
            <a:bodyPr wrap="none"/>
            <a:lstStyle/>
            <a:p>
              <a:endParaRPr lang="en-US"/>
            </a:p>
          </p:txBody>
        </p:sp>
        <p:sp>
          <p:nvSpPr>
            <p:cNvPr id="11" name="Text Box 8"/>
            <p:cNvSpPr txBox="1">
              <a:spLocks noChangeArrowheads="1"/>
            </p:cNvSpPr>
            <p:nvPr/>
          </p:nvSpPr>
          <p:spPr bwMode="auto">
            <a:xfrm>
              <a:off x="6723063" y="1343025"/>
              <a:ext cx="1023937" cy="457200"/>
            </a:xfrm>
            <a:prstGeom prst="rect">
              <a:avLst/>
            </a:prstGeom>
            <a:noFill/>
            <a:ln w="9525">
              <a:noFill/>
              <a:miter lim="800000"/>
              <a:headEnd/>
              <a:tailEnd/>
            </a:ln>
            <a:effectLst/>
          </p:spPr>
          <p:txBody>
            <a:bodyPr>
              <a:spAutoFit/>
            </a:bodyPr>
            <a:lstStyle/>
            <a:p>
              <a:pPr algn="ctr">
                <a:spcBef>
                  <a:spcPct val="50000"/>
                </a:spcBef>
              </a:pPr>
              <a:r>
                <a:rPr lang="en-US" sz="2400" dirty="0">
                  <a:solidFill>
                    <a:srgbClr val="FFFF00"/>
                  </a:solidFill>
                  <a:latin typeface="+mj-lt"/>
                </a:rPr>
                <a:t>?</a:t>
              </a:r>
            </a:p>
          </p:txBody>
        </p:sp>
        <p:sp>
          <p:nvSpPr>
            <p:cNvPr id="12" name="Text Box 9"/>
            <p:cNvSpPr txBox="1">
              <a:spLocks noChangeArrowheads="1"/>
            </p:cNvSpPr>
            <p:nvPr/>
          </p:nvSpPr>
          <p:spPr bwMode="auto">
            <a:xfrm>
              <a:off x="7721600" y="2659063"/>
              <a:ext cx="1023938" cy="457200"/>
            </a:xfrm>
            <a:prstGeom prst="rect">
              <a:avLst/>
            </a:prstGeom>
            <a:noFill/>
            <a:ln w="9525">
              <a:noFill/>
              <a:miter lim="800000"/>
              <a:headEnd/>
              <a:tailEnd/>
            </a:ln>
            <a:effectLst/>
          </p:spPr>
          <p:txBody>
            <a:bodyPr>
              <a:spAutoFit/>
            </a:bodyPr>
            <a:lstStyle/>
            <a:p>
              <a:pPr algn="ctr">
                <a:spcBef>
                  <a:spcPct val="50000"/>
                </a:spcBef>
              </a:pPr>
              <a:r>
                <a:rPr lang="en-US" sz="2400" dirty="0" smtClean="0">
                  <a:solidFill>
                    <a:srgbClr val="FFFF00"/>
                  </a:solidFill>
                  <a:latin typeface="+mj-lt"/>
                </a:rPr>
                <a:t>?</a:t>
              </a:r>
              <a:endParaRPr lang="en-US" sz="2400" dirty="0">
                <a:solidFill>
                  <a:srgbClr val="FFFF00"/>
                </a:solidFill>
                <a:latin typeface="+mj-lt"/>
              </a:endParaRPr>
            </a:p>
          </p:txBody>
        </p:sp>
      </p:grpSp>
      <p:sp>
        <p:nvSpPr>
          <p:cNvPr id="13" name="TextBox 12"/>
          <p:cNvSpPr txBox="1"/>
          <p:nvPr/>
        </p:nvSpPr>
        <p:spPr>
          <a:xfrm>
            <a:off x="5029200" y="5334000"/>
            <a:ext cx="4114800" cy="1200329"/>
          </a:xfrm>
          <a:prstGeom prst="rect">
            <a:avLst/>
          </a:prstGeom>
          <a:noFill/>
        </p:spPr>
        <p:txBody>
          <a:bodyPr wrap="square" rtlCol="0">
            <a:spAutoFit/>
          </a:bodyPr>
          <a:lstStyle/>
          <a:p>
            <a:r>
              <a:rPr lang="en-US" sz="1200" b="0" dirty="0">
                <a:latin typeface="+mj-lt"/>
              </a:rPr>
              <a:t>By observing objects in the image and observing the objects </a:t>
            </a:r>
            <a:r>
              <a:rPr lang="en-US" sz="1200" b="0" dirty="0" smtClean="0">
                <a:latin typeface="+mj-lt"/>
              </a:rPr>
              <a:t>in the surrounding area, </a:t>
            </a:r>
            <a:r>
              <a:rPr lang="en-US" sz="1200" b="0" dirty="0">
                <a:latin typeface="+mj-lt"/>
              </a:rPr>
              <a:t>the interpreter can make inferences about what the objects really are. In this case, the presence of a dam suggests that this </a:t>
            </a:r>
            <a:r>
              <a:rPr lang="en-US" sz="1200" b="0" dirty="0" smtClean="0">
                <a:latin typeface="+mj-lt"/>
              </a:rPr>
              <a:t>water body </a:t>
            </a:r>
            <a:r>
              <a:rPr lang="en-US" sz="1200" b="0" dirty="0">
                <a:latin typeface="+mj-lt"/>
              </a:rPr>
              <a:t>is a reservoir. Without that association, the water body cannot be further classified as a reservoir.</a:t>
            </a:r>
          </a:p>
        </p:txBody>
      </p:sp>
      <p:sp>
        <p:nvSpPr>
          <p:cNvPr id="14" name="TextBox 13"/>
          <p:cNvSpPr txBox="1"/>
          <p:nvPr/>
        </p:nvSpPr>
        <p:spPr>
          <a:xfrm>
            <a:off x="950914" y="1075597"/>
            <a:ext cx="7621586" cy="584775"/>
          </a:xfrm>
          <a:prstGeom prst="rect">
            <a:avLst/>
          </a:prstGeom>
          <a:noFill/>
        </p:spPr>
        <p:txBody>
          <a:bodyPr wrap="square" rtlCol="0">
            <a:spAutoFit/>
          </a:bodyPr>
          <a:lstStyle/>
          <a:p>
            <a:pPr algn="ctr"/>
            <a:r>
              <a:rPr lang="en-US" sz="1600" b="0" dirty="0" smtClean="0">
                <a:latin typeface="+mj-lt"/>
              </a:rPr>
              <a:t>In forestry, biological association is particularly important in making vegetation-type maps.</a:t>
            </a:r>
            <a:endParaRPr lang="en-US" sz="1600" b="0" dirty="0">
              <a:latin typeface="+mj-lt"/>
            </a:endParaRPr>
          </a:p>
        </p:txBody>
      </p:sp>
    </p:spTree>
    <p:extLst>
      <p:ext uri="{BB962C8B-B14F-4D97-AF65-F5344CB8AC3E}">
        <p14:creationId xmlns:p14="http://schemas.microsoft.com/office/powerpoint/2010/main" val="30360432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Convergence of evidence</a:t>
            </a:r>
            <a:endParaRPr lang="en-US" dirty="0"/>
          </a:p>
        </p:txBody>
      </p:sp>
      <p:sp>
        <p:nvSpPr>
          <p:cNvPr id="3" name="Content Placeholder 2"/>
          <p:cNvSpPr>
            <a:spLocks noGrp="1"/>
          </p:cNvSpPr>
          <p:nvPr>
            <p:ph idx="1"/>
          </p:nvPr>
        </p:nvSpPr>
        <p:spPr>
          <a:xfrm>
            <a:off x="457200" y="1447801"/>
            <a:ext cx="8229600" cy="2369288"/>
          </a:xfrm>
        </p:spPr>
        <p:txBody>
          <a:bodyPr>
            <a:normAutofit fontScale="92500"/>
          </a:bodyPr>
          <a:lstStyle/>
          <a:p>
            <a:pPr>
              <a:buClrTx/>
            </a:pPr>
            <a:r>
              <a:rPr lang="en-US" dirty="0" smtClean="0"/>
              <a:t>Bringing together several types of information so that a conclusion may be drawn</a:t>
            </a:r>
          </a:p>
          <a:p>
            <a:pPr>
              <a:buClrTx/>
            </a:pPr>
            <a:r>
              <a:rPr lang="en-US" dirty="0" smtClean="0"/>
              <a:t>Inference using multiple (or all) image elements</a:t>
            </a:r>
            <a:endParaRPr lang="en-US" dirty="0"/>
          </a:p>
        </p:txBody>
      </p:sp>
      <p:grpSp>
        <p:nvGrpSpPr>
          <p:cNvPr id="4" name="Group 3" descr="aerial photo showing convergence of evidence"/>
          <p:cNvGrpSpPr/>
          <p:nvPr/>
        </p:nvGrpSpPr>
        <p:grpSpPr>
          <a:xfrm>
            <a:off x="3207488" y="3516970"/>
            <a:ext cx="4671238" cy="3040217"/>
            <a:chOff x="2133600" y="2590800"/>
            <a:chExt cx="5473486" cy="3562350"/>
          </a:xfrm>
        </p:grpSpPr>
        <p:pic>
          <p:nvPicPr>
            <p:cNvPr id="5" name="Picture 4" descr="image of tre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590800"/>
              <a:ext cx="5168686" cy="3562350"/>
            </a:xfrm>
            <a:prstGeom prst="rect">
              <a:avLst/>
            </a:prstGeom>
          </p:spPr>
        </p:pic>
        <p:cxnSp>
          <p:nvCxnSpPr>
            <p:cNvPr id="6" name="Straight Arrow Connector 5"/>
            <p:cNvCxnSpPr/>
            <p:nvPr/>
          </p:nvCxnSpPr>
          <p:spPr bwMode="auto">
            <a:xfrm flipV="1">
              <a:off x="2133600" y="4191000"/>
              <a:ext cx="1600200" cy="71437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cxnSp>
        <p:nvCxnSpPr>
          <p:cNvPr id="7" name="Straight Arrow Connector 6"/>
          <p:cNvCxnSpPr/>
          <p:nvPr/>
        </p:nvCxnSpPr>
        <p:spPr bwMode="auto">
          <a:xfrm>
            <a:off x="3055088" y="5814238"/>
            <a:ext cx="1170565" cy="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9" name="Rectangle 8"/>
          <p:cNvSpPr/>
          <p:nvPr/>
        </p:nvSpPr>
        <p:spPr>
          <a:xfrm>
            <a:off x="609600" y="4753633"/>
            <a:ext cx="2707758" cy="1477328"/>
          </a:xfrm>
          <a:prstGeom prst="rect">
            <a:avLst/>
          </a:prstGeom>
        </p:spPr>
        <p:txBody>
          <a:bodyPr wrap="square">
            <a:spAutoFit/>
          </a:bodyPr>
          <a:lstStyle/>
          <a:p>
            <a:r>
              <a:rPr lang="en-US" b="0" dirty="0">
                <a:latin typeface="+mj-lt"/>
              </a:rPr>
              <a:t>An interpreter might look at the discrete vegetation dots in this part of the image and interpret them as trees. </a:t>
            </a:r>
          </a:p>
        </p:txBody>
      </p:sp>
    </p:spTree>
    <p:extLst>
      <p:ext uri="{BB962C8B-B14F-4D97-AF65-F5344CB8AC3E}">
        <p14:creationId xmlns:p14="http://schemas.microsoft.com/office/powerpoint/2010/main" val="2627426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6862" y="1295400"/>
            <a:ext cx="8147538" cy="2460625"/>
          </a:xfrm>
        </p:spPr>
        <p:txBody>
          <a:bodyPr/>
          <a:lstStyle/>
          <a:p>
            <a:r>
              <a:rPr lang="en-US" sz="2000" dirty="0" smtClean="0"/>
              <a:t>If you have questions please contact: </a:t>
            </a:r>
            <a:br>
              <a:rPr lang="en-US" sz="2000" dirty="0" smtClean="0"/>
            </a:br>
            <a:r>
              <a:rPr lang="en-US" sz="2000" dirty="0" smtClean="0"/>
              <a:t>Karis Tenneson, PhD</a:t>
            </a:r>
            <a:br>
              <a:rPr lang="en-US" sz="2000" dirty="0" smtClean="0"/>
            </a:br>
            <a:r>
              <a:rPr lang="en-US" sz="2000" dirty="0" smtClean="0"/>
              <a:t>Remote Sensing Specialist at USFS GTAC </a:t>
            </a:r>
            <a:br>
              <a:rPr lang="en-US" sz="2000" dirty="0" smtClean="0"/>
            </a:br>
            <a:r>
              <a:rPr lang="en-US" sz="2000" dirty="0" smtClean="0"/>
              <a:t> </a:t>
            </a:r>
            <a:r>
              <a:rPr lang="en-US" sz="2000" dirty="0" smtClean="0">
                <a:hlinkClick r:id="rId2"/>
              </a:rPr>
              <a:t>krtenneson@fs.fed.us</a:t>
            </a:r>
            <a:r>
              <a:rPr lang="en-US" sz="2000" dirty="0" smtClean="0"/>
              <a:t>, 801-975-3768</a:t>
            </a:r>
            <a:br>
              <a:rPr lang="en-US" sz="2000" dirty="0" smtClean="0"/>
            </a:br>
            <a:r>
              <a:rPr lang="en-US" sz="2000" dirty="0" smtClean="0"/>
              <a:t>or</a:t>
            </a:r>
            <a:br>
              <a:rPr lang="en-US" sz="2000" dirty="0" smtClean="0"/>
            </a:br>
            <a:r>
              <a:rPr lang="en-US" sz="2000" dirty="0" smtClean="0"/>
              <a:t>Brenna Schwert</a:t>
            </a:r>
            <a:br>
              <a:rPr lang="en-US" sz="2000" dirty="0" smtClean="0"/>
            </a:br>
            <a:r>
              <a:rPr lang="en-US" sz="2000" dirty="0" smtClean="0"/>
              <a:t>Remote Sensing Specialist at USFS GTAC</a:t>
            </a:r>
            <a:br>
              <a:rPr lang="en-US" sz="2000" dirty="0" smtClean="0"/>
            </a:br>
            <a:r>
              <a:rPr lang="en-US" sz="2000" dirty="0" smtClean="0">
                <a:hlinkClick r:id="rId3"/>
              </a:rPr>
              <a:t>bmschwert@fs.fed.us</a:t>
            </a:r>
            <a:r>
              <a:rPr lang="en-US" sz="2000" smtClean="0"/>
              <a:t>, 801-975-3821  </a:t>
            </a:r>
            <a:endParaRPr lang="en-US" sz="2000" dirty="0"/>
          </a:p>
        </p:txBody>
      </p:sp>
    </p:spTree>
    <p:extLst>
      <p:ext uri="{BB962C8B-B14F-4D97-AF65-F5344CB8AC3E}">
        <p14:creationId xmlns:p14="http://schemas.microsoft.com/office/powerpoint/2010/main" val="1285773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t>Sample Design</a:t>
            </a:r>
          </a:p>
        </p:txBody>
      </p:sp>
      <p:sp>
        <p:nvSpPr>
          <p:cNvPr id="54275" name="Rectangle 3"/>
          <p:cNvSpPr>
            <a:spLocks noGrp="1" noChangeArrowheads="1"/>
          </p:cNvSpPr>
          <p:nvPr>
            <p:ph type="body" idx="1"/>
          </p:nvPr>
        </p:nvSpPr>
        <p:spPr>
          <a:xfrm>
            <a:off x="990600" y="1785938"/>
            <a:ext cx="7904163" cy="4308475"/>
          </a:xfrm>
        </p:spPr>
        <p:txBody>
          <a:bodyPr/>
          <a:lstStyle/>
          <a:p>
            <a:pPr>
              <a:lnSpc>
                <a:spcPct val="90000"/>
              </a:lnSpc>
              <a:buClrTx/>
            </a:pPr>
            <a:r>
              <a:rPr lang="en-US" altLang="en-US" sz="2400" dirty="0"/>
              <a:t>The major objective of the sample is to provide information that is representative of the population</a:t>
            </a:r>
          </a:p>
          <a:p>
            <a:pPr lvl="1">
              <a:lnSpc>
                <a:spcPct val="90000"/>
              </a:lnSpc>
              <a:buClrTx/>
            </a:pPr>
            <a:r>
              <a:rPr lang="en-US" altLang="en-US" sz="2000" dirty="0"/>
              <a:t>It’s easy to calculate sample statistics</a:t>
            </a:r>
          </a:p>
          <a:p>
            <a:pPr lvl="1">
              <a:lnSpc>
                <a:spcPct val="90000"/>
              </a:lnSpc>
              <a:buClrTx/>
            </a:pPr>
            <a:r>
              <a:rPr lang="en-US" altLang="en-US" sz="2000" dirty="0"/>
              <a:t>If the sample is representative of the population, then the sample statistics are good and valid estimates of the population parameters</a:t>
            </a:r>
          </a:p>
          <a:p>
            <a:pPr>
              <a:lnSpc>
                <a:spcPct val="90000"/>
              </a:lnSpc>
              <a:buClrTx/>
            </a:pPr>
            <a:r>
              <a:rPr lang="en-US" altLang="en-US" sz="2400" dirty="0"/>
              <a:t>However, sampling is very expensive.  We must balance sampling validity with cost when considering:</a:t>
            </a:r>
          </a:p>
          <a:p>
            <a:pPr lvl="1">
              <a:lnSpc>
                <a:spcPct val="90000"/>
              </a:lnSpc>
              <a:buClrTx/>
            </a:pPr>
            <a:r>
              <a:rPr lang="en-US" altLang="en-US" sz="2000" dirty="0"/>
              <a:t>Sample size</a:t>
            </a:r>
          </a:p>
          <a:p>
            <a:pPr lvl="1">
              <a:lnSpc>
                <a:spcPct val="90000"/>
              </a:lnSpc>
              <a:buClrTx/>
            </a:pPr>
            <a:r>
              <a:rPr lang="en-US" altLang="en-US" sz="2000" dirty="0"/>
              <a:t>Site locations (remote sites are very expensive)</a:t>
            </a:r>
          </a:p>
          <a:p>
            <a:pPr lvl="1">
              <a:lnSpc>
                <a:spcPct val="90000"/>
              </a:lnSpc>
              <a:buClrTx/>
            </a:pPr>
            <a:r>
              <a:rPr lang="en-US" altLang="en-US" sz="2000" dirty="0"/>
              <a:t>Field measurement requirements etc...</a:t>
            </a:r>
          </a:p>
        </p:txBody>
      </p:sp>
      <p:sp>
        <p:nvSpPr>
          <p:cNvPr id="54279" name="Rectangle 7"/>
          <p:cNvSpPr>
            <a:spLocks noChangeArrowheads="1"/>
          </p:cNvSpPr>
          <p:nvPr/>
        </p:nvSpPr>
        <p:spPr bwMode="auto">
          <a:xfrm>
            <a:off x="914400" y="1077913"/>
            <a:ext cx="166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solidFill>
                  <a:schemeClr val="bg1"/>
                </a:solidFill>
                <a:latin typeface="Comic Sans MS" pitchFamily="66" charset="0"/>
              </a:rPr>
              <a:t>Objectives…</a:t>
            </a:r>
          </a:p>
        </p:txBody>
      </p:sp>
    </p:spTree>
    <p:extLst>
      <p:ext uri="{BB962C8B-B14F-4D97-AF65-F5344CB8AC3E}">
        <p14:creationId xmlns:p14="http://schemas.microsoft.com/office/powerpoint/2010/main" val="1237471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Sampling Methods</a:t>
            </a:r>
          </a:p>
        </p:txBody>
      </p:sp>
      <p:sp>
        <p:nvSpPr>
          <p:cNvPr id="55303" name="Rectangle 7"/>
          <p:cNvSpPr>
            <a:spLocks noChangeArrowheads="1"/>
          </p:cNvSpPr>
          <p:nvPr/>
        </p:nvSpPr>
        <p:spPr bwMode="auto">
          <a:xfrm>
            <a:off x="920750" y="1065213"/>
            <a:ext cx="4624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Several Major Types (slide 1 of 3):</a:t>
            </a:r>
          </a:p>
        </p:txBody>
      </p:sp>
      <p:grpSp>
        <p:nvGrpSpPr>
          <p:cNvPr id="55446" name="Group 150"/>
          <p:cNvGrpSpPr>
            <a:grpSpLocks/>
          </p:cNvGrpSpPr>
          <p:nvPr/>
        </p:nvGrpSpPr>
        <p:grpSpPr bwMode="auto">
          <a:xfrm>
            <a:off x="1238250" y="1730375"/>
            <a:ext cx="2447925" cy="2079625"/>
            <a:chOff x="780" y="1090"/>
            <a:chExt cx="1542" cy="1310"/>
          </a:xfrm>
        </p:grpSpPr>
        <p:sp>
          <p:nvSpPr>
            <p:cNvPr id="55306" name="Freeform 10"/>
            <p:cNvSpPr>
              <a:spLocks/>
            </p:cNvSpPr>
            <p:nvPr/>
          </p:nvSpPr>
          <p:spPr bwMode="auto">
            <a:xfrm>
              <a:off x="842" y="1152"/>
              <a:ext cx="622" cy="960"/>
            </a:xfrm>
            <a:custGeom>
              <a:avLst/>
              <a:gdLst>
                <a:gd name="T0" fmla="*/ 0 w 622"/>
                <a:gd name="T1" fmla="*/ 0 h 960"/>
                <a:gd name="T2" fmla="*/ 582 w 622"/>
                <a:gd name="T3" fmla="*/ 0 h 960"/>
                <a:gd name="T4" fmla="*/ 582 w 622"/>
                <a:gd name="T5" fmla="*/ 40 h 960"/>
                <a:gd name="T6" fmla="*/ 503 w 622"/>
                <a:gd name="T7" fmla="*/ 108 h 960"/>
                <a:gd name="T8" fmla="*/ 413 w 622"/>
                <a:gd name="T9" fmla="*/ 170 h 960"/>
                <a:gd name="T10" fmla="*/ 390 w 622"/>
                <a:gd name="T11" fmla="*/ 271 h 960"/>
                <a:gd name="T12" fmla="*/ 424 w 622"/>
                <a:gd name="T13" fmla="*/ 367 h 960"/>
                <a:gd name="T14" fmla="*/ 452 w 622"/>
                <a:gd name="T15" fmla="*/ 401 h 960"/>
                <a:gd name="T16" fmla="*/ 514 w 622"/>
                <a:gd name="T17" fmla="*/ 514 h 960"/>
                <a:gd name="T18" fmla="*/ 588 w 622"/>
                <a:gd name="T19" fmla="*/ 644 h 960"/>
                <a:gd name="T20" fmla="*/ 622 w 622"/>
                <a:gd name="T21" fmla="*/ 790 h 960"/>
                <a:gd name="T22" fmla="*/ 548 w 622"/>
                <a:gd name="T23" fmla="*/ 892 h 960"/>
                <a:gd name="T24" fmla="*/ 452 w 622"/>
                <a:gd name="T25" fmla="*/ 960 h 960"/>
                <a:gd name="T26" fmla="*/ 272 w 622"/>
                <a:gd name="T27" fmla="*/ 960 h 960"/>
                <a:gd name="T28" fmla="*/ 181 w 622"/>
                <a:gd name="T29" fmla="*/ 903 h 960"/>
                <a:gd name="T30" fmla="*/ 159 w 622"/>
                <a:gd name="T31" fmla="*/ 802 h 960"/>
                <a:gd name="T32" fmla="*/ 63 w 622"/>
                <a:gd name="T33" fmla="*/ 740 h 960"/>
                <a:gd name="T34" fmla="*/ 40 w 622"/>
                <a:gd name="T35" fmla="*/ 717 h 960"/>
                <a:gd name="T36" fmla="*/ 0 w 622"/>
                <a:gd name="T37" fmla="*/ 706 h 960"/>
                <a:gd name="T38" fmla="*/ 0 w 622"/>
                <a:gd name="T39"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2" h="960">
                  <a:moveTo>
                    <a:pt x="0" y="0"/>
                  </a:moveTo>
                  <a:lnTo>
                    <a:pt x="582" y="0"/>
                  </a:lnTo>
                  <a:lnTo>
                    <a:pt x="582" y="40"/>
                  </a:lnTo>
                  <a:lnTo>
                    <a:pt x="503" y="108"/>
                  </a:lnTo>
                  <a:lnTo>
                    <a:pt x="413" y="170"/>
                  </a:lnTo>
                  <a:lnTo>
                    <a:pt x="390" y="271"/>
                  </a:lnTo>
                  <a:lnTo>
                    <a:pt x="424" y="367"/>
                  </a:lnTo>
                  <a:lnTo>
                    <a:pt x="452" y="401"/>
                  </a:lnTo>
                  <a:lnTo>
                    <a:pt x="514" y="514"/>
                  </a:lnTo>
                  <a:lnTo>
                    <a:pt x="588" y="644"/>
                  </a:lnTo>
                  <a:lnTo>
                    <a:pt x="622" y="790"/>
                  </a:lnTo>
                  <a:lnTo>
                    <a:pt x="548" y="892"/>
                  </a:lnTo>
                  <a:lnTo>
                    <a:pt x="452" y="960"/>
                  </a:lnTo>
                  <a:lnTo>
                    <a:pt x="272" y="960"/>
                  </a:lnTo>
                  <a:lnTo>
                    <a:pt x="181" y="903"/>
                  </a:lnTo>
                  <a:lnTo>
                    <a:pt x="159" y="802"/>
                  </a:lnTo>
                  <a:lnTo>
                    <a:pt x="63" y="740"/>
                  </a:lnTo>
                  <a:lnTo>
                    <a:pt x="40" y="717"/>
                  </a:lnTo>
                  <a:lnTo>
                    <a:pt x="0" y="706"/>
                  </a:lnTo>
                  <a:lnTo>
                    <a:pt x="0"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14" name="Rectangle 18"/>
            <p:cNvSpPr>
              <a:spLocks noChangeArrowheads="1"/>
            </p:cNvSpPr>
            <p:nvPr/>
          </p:nvSpPr>
          <p:spPr bwMode="auto">
            <a:xfrm>
              <a:off x="797" y="1107"/>
              <a:ext cx="1514" cy="1281"/>
            </a:xfrm>
            <a:prstGeom prst="rect">
              <a:avLst/>
            </a:prstGeom>
            <a:solidFill>
              <a:srgbClr val="00E5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315" name="Freeform 19"/>
            <p:cNvSpPr>
              <a:spLocks/>
            </p:cNvSpPr>
            <p:nvPr/>
          </p:nvSpPr>
          <p:spPr bwMode="auto">
            <a:xfrm>
              <a:off x="780" y="1090"/>
              <a:ext cx="1542" cy="1310"/>
            </a:xfrm>
            <a:custGeom>
              <a:avLst/>
              <a:gdLst>
                <a:gd name="T0" fmla="*/ 17 w 1542"/>
                <a:gd name="T1" fmla="*/ 1281 h 1310"/>
                <a:gd name="T2" fmla="*/ 1514 w 1542"/>
                <a:gd name="T3" fmla="*/ 1281 h 1310"/>
                <a:gd name="T4" fmla="*/ 1514 w 1542"/>
                <a:gd name="T5" fmla="*/ 29 h 1310"/>
                <a:gd name="T6" fmla="*/ 17 w 1542"/>
                <a:gd name="T7" fmla="*/ 29 h 1310"/>
                <a:gd name="T8" fmla="*/ 17 w 1542"/>
                <a:gd name="T9" fmla="*/ 0 h 1310"/>
                <a:gd name="T10" fmla="*/ 1542 w 1542"/>
                <a:gd name="T11" fmla="*/ 0 h 1310"/>
                <a:gd name="T12" fmla="*/ 1542 w 1542"/>
                <a:gd name="T13" fmla="*/ 1310 h 1310"/>
                <a:gd name="T14" fmla="*/ 0 w 1542"/>
                <a:gd name="T15" fmla="*/ 1310 h 1310"/>
                <a:gd name="T16" fmla="*/ 0 w 1542"/>
                <a:gd name="T17" fmla="*/ 1293 h 1310"/>
                <a:gd name="T18" fmla="*/ 17 w 1542"/>
                <a:gd name="T19" fmla="*/ 1281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2" h="1310">
                  <a:moveTo>
                    <a:pt x="17" y="1281"/>
                  </a:moveTo>
                  <a:lnTo>
                    <a:pt x="1514" y="1281"/>
                  </a:lnTo>
                  <a:lnTo>
                    <a:pt x="1514" y="29"/>
                  </a:lnTo>
                  <a:lnTo>
                    <a:pt x="17" y="29"/>
                  </a:lnTo>
                  <a:lnTo>
                    <a:pt x="17" y="0"/>
                  </a:lnTo>
                  <a:lnTo>
                    <a:pt x="1542" y="0"/>
                  </a:lnTo>
                  <a:lnTo>
                    <a:pt x="1542" y="1310"/>
                  </a:lnTo>
                  <a:lnTo>
                    <a:pt x="0" y="1310"/>
                  </a:lnTo>
                  <a:lnTo>
                    <a:pt x="0" y="1293"/>
                  </a:lnTo>
                  <a:lnTo>
                    <a:pt x="17" y="1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16" name="Freeform 20"/>
            <p:cNvSpPr>
              <a:spLocks/>
            </p:cNvSpPr>
            <p:nvPr/>
          </p:nvSpPr>
          <p:spPr bwMode="auto">
            <a:xfrm>
              <a:off x="780" y="1090"/>
              <a:ext cx="29" cy="1293"/>
            </a:xfrm>
            <a:custGeom>
              <a:avLst/>
              <a:gdLst>
                <a:gd name="T0" fmla="*/ 29 w 29"/>
                <a:gd name="T1" fmla="*/ 17 h 1293"/>
                <a:gd name="T2" fmla="*/ 29 w 29"/>
                <a:gd name="T3" fmla="*/ 1293 h 1293"/>
                <a:gd name="T4" fmla="*/ 0 w 29"/>
                <a:gd name="T5" fmla="*/ 1293 h 1293"/>
                <a:gd name="T6" fmla="*/ 0 w 29"/>
                <a:gd name="T7" fmla="*/ 0 h 1293"/>
                <a:gd name="T8" fmla="*/ 17 w 29"/>
                <a:gd name="T9" fmla="*/ 0 h 1293"/>
                <a:gd name="T10" fmla="*/ 29 w 29"/>
                <a:gd name="T11" fmla="*/ 17 h 1293"/>
              </a:gdLst>
              <a:ahLst/>
              <a:cxnLst>
                <a:cxn ang="0">
                  <a:pos x="T0" y="T1"/>
                </a:cxn>
                <a:cxn ang="0">
                  <a:pos x="T2" y="T3"/>
                </a:cxn>
                <a:cxn ang="0">
                  <a:pos x="T4" y="T5"/>
                </a:cxn>
                <a:cxn ang="0">
                  <a:pos x="T6" y="T7"/>
                </a:cxn>
                <a:cxn ang="0">
                  <a:pos x="T8" y="T9"/>
                </a:cxn>
                <a:cxn ang="0">
                  <a:pos x="T10" y="T11"/>
                </a:cxn>
              </a:cxnLst>
              <a:rect l="0" t="0" r="r" b="b"/>
              <a:pathLst>
                <a:path w="29" h="1293">
                  <a:moveTo>
                    <a:pt x="29" y="17"/>
                  </a:moveTo>
                  <a:lnTo>
                    <a:pt x="29" y="1293"/>
                  </a:lnTo>
                  <a:lnTo>
                    <a:pt x="0" y="1293"/>
                  </a:lnTo>
                  <a:lnTo>
                    <a:pt x="0" y="0"/>
                  </a:lnTo>
                  <a:lnTo>
                    <a:pt x="17" y="0"/>
                  </a:lnTo>
                  <a:lnTo>
                    <a:pt x="2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17" name="Freeform 21"/>
            <p:cNvSpPr>
              <a:spLocks/>
            </p:cNvSpPr>
            <p:nvPr/>
          </p:nvSpPr>
          <p:spPr bwMode="auto">
            <a:xfrm>
              <a:off x="786" y="1096"/>
              <a:ext cx="621" cy="959"/>
            </a:xfrm>
            <a:custGeom>
              <a:avLst/>
              <a:gdLst>
                <a:gd name="T0" fmla="*/ 0 w 621"/>
                <a:gd name="T1" fmla="*/ 0 h 959"/>
                <a:gd name="T2" fmla="*/ 587 w 621"/>
                <a:gd name="T3" fmla="*/ 0 h 959"/>
                <a:gd name="T4" fmla="*/ 582 w 621"/>
                <a:gd name="T5" fmla="*/ 45 h 959"/>
                <a:gd name="T6" fmla="*/ 508 w 621"/>
                <a:gd name="T7" fmla="*/ 107 h 959"/>
                <a:gd name="T8" fmla="*/ 412 w 621"/>
                <a:gd name="T9" fmla="*/ 169 h 959"/>
                <a:gd name="T10" fmla="*/ 390 w 621"/>
                <a:gd name="T11" fmla="*/ 277 h 959"/>
                <a:gd name="T12" fmla="*/ 424 w 621"/>
                <a:gd name="T13" fmla="*/ 372 h 959"/>
                <a:gd name="T14" fmla="*/ 457 w 621"/>
                <a:gd name="T15" fmla="*/ 401 h 959"/>
                <a:gd name="T16" fmla="*/ 520 w 621"/>
                <a:gd name="T17" fmla="*/ 519 h 959"/>
                <a:gd name="T18" fmla="*/ 593 w 621"/>
                <a:gd name="T19" fmla="*/ 643 h 959"/>
                <a:gd name="T20" fmla="*/ 621 w 621"/>
                <a:gd name="T21" fmla="*/ 790 h 959"/>
                <a:gd name="T22" fmla="*/ 548 w 621"/>
                <a:gd name="T23" fmla="*/ 897 h 959"/>
                <a:gd name="T24" fmla="*/ 457 w 621"/>
                <a:gd name="T25" fmla="*/ 959 h 959"/>
                <a:gd name="T26" fmla="*/ 277 w 621"/>
                <a:gd name="T27" fmla="*/ 959 h 959"/>
                <a:gd name="T28" fmla="*/ 181 w 621"/>
                <a:gd name="T29" fmla="*/ 909 h 959"/>
                <a:gd name="T30" fmla="*/ 158 w 621"/>
                <a:gd name="T31" fmla="*/ 801 h 959"/>
                <a:gd name="T32" fmla="*/ 68 w 621"/>
                <a:gd name="T33" fmla="*/ 739 h 959"/>
                <a:gd name="T34" fmla="*/ 45 w 621"/>
                <a:gd name="T35" fmla="*/ 717 h 959"/>
                <a:gd name="T36" fmla="*/ 0 w 621"/>
                <a:gd name="T37" fmla="*/ 705 h 959"/>
                <a:gd name="T38" fmla="*/ 0 w 621"/>
                <a:gd name="T39" fmla="*/ 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1" h="959">
                  <a:moveTo>
                    <a:pt x="0" y="0"/>
                  </a:moveTo>
                  <a:lnTo>
                    <a:pt x="587" y="0"/>
                  </a:lnTo>
                  <a:lnTo>
                    <a:pt x="582" y="45"/>
                  </a:lnTo>
                  <a:lnTo>
                    <a:pt x="508" y="107"/>
                  </a:lnTo>
                  <a:lnTo>
                    <a:pt x="412" y="169"/>
                  </a:lnTo>
                  <a:lnTo>
                    <a:pt x="390" y="277"/>
                  </a:lnTo>
                  <a:lnTo>
                    <a:pt x="424" y="372"/>
                  </a:lnTo>
                  <a:lnTo>
                    <a:pt x="457" y="401"/>
                  </a:lnTo>
                  <a:lnTo>
                    <a:pt x="520" y="519"/>
                  </a:lnTo>
                  <a:lnTo>
                    <a:pt x="593" y="643"/>
                  </a:lnTo>
                  <a:lnTo>
                    <a:pt x="621" y="790"/>
                  </a:lnTo>
                  <a:lnTo>
                    <a:pt x="548" y="897"/>
                  </a:lnTo>
                  <a:lnTo>
                    <a:pt x="457" y="959"/>
                  </a:lnTo>
                  <a:lnTo>
                    <a:pt x="277" y="959"/>
                  </a:lnTo>
                  <a:lnTo>
                    <a:pt x="181" y="909"/>
                  </a:lnTo>
                  <a:lnTo>
                    <a:pt x="158" y="801"/>
                  </a:lnTo>
                  <a:lnTo>
                    <a:pt x="68" y="739"/>
                  </a:lnTo>
                  <a:lnTo>
                    <a:pt x="45" y="717"/>
                  </a:lnTo>
                  <a:lnTo>
                    <a:pt x="0" y="705"/>
                  </a:lnTo>
                  <a:lnTo>
                    <a:pt x="0" y="0"/>
                  </a:lnTo>
                  <a:close/>
                </a:path>
              </a:pathLst>
            </a:custGeom>
            <a:solidFill>
              <a:srgbClr val="FFFFB3"/>
            </a:solidFill>
            <a:ln w="0">
              <a:solidFill>
                <a:srgbClr val="000000"/>
              </a:solidFill>
              <a:prstDash val="solid"/>
              <a:round/>
              <a:headEnd/>
              <a:tailEnd/>
            </a:ln>
          </p:spPr>
          <p:txBody>
            <a:bodyPr/>
            <a:lstStyle/>
            <a:p>
              <a:endParaRPr lang="en-US"/>
            </a:p>
          </p:txBody>
        </p:sp>
        <p:sp>
          <p:nvSpPr>
            <p:cNvPr id="55318" name="Rectangle 22"/>
            <p:cNvSpPr>
              <a:spLocks noChangeArrowheads="1"/>
            </p:cNvSpPr>
            <p:nvPr/>
          </p:nvSpPr>
          <p:spPr bwMode="auto">
            <a:xfrm>
              <a:off x="1537" y="1909"/>
              <a:ext cx="774" cy="479"/>
            </a:xfrm>
            <a:prstGeom prst="rect">
              <a:avLst/>
            </a:prstGeom>
            <a:solidFill>
              <a:srgbClr val="FF7F00"/>
            </a:solidFill>
            <a:ln w="0">
              <a:solidFill>
                <a:srgbClr val="000000"/>
              </a:solidFill>
              <a:miter lim="800000"/>
              <a:headEnd/>
              <a:tailEnd/>
            </a:ln>
          </p:spPr>
          <p:txBody>
            <a:bodyPr/>
            <a:lstStyle/>
            <a:p>
              <a:endParaRPr lang="en-US"/>
            </a:p>
          </p:txBody>
        </p:sp>
        <p:sp>
          <p:nvSpPr>
            <p:cNvPr id="55319" name="Freeform 23"/>
            <p:cNvSpPr>
              <a:spLocks/>
            </p:cNvSpPr>
            <p:nvPr/>
          </p:nvSpPr>
          <p:spPr bwMode="auto">
            <a:xfrm>
              <a:off x="1085" y="1096"/>
              <a:ext cx="1220" cy="1117"/>
            </a:xfrm>
            <a:custGeom>
              <a:avLst/>
              <a:gdLst>
                <a:gd name="T0" fmla="*/ 1220 w 1220"/>
                <a:gd name="T1" fmla="*/ 790 h 1117"/>
                <a:gd name="T2" fmla="*/ 1220 w 1220"/>
                <a:gd name="T3" fmla="*/ 0 h 1117"/>
                <a:gd name="T4" fmla="*/ 588 w 1220"/>
                <a:gd name="T5" fmla="*/ 0 h 1117"/>
                <a:gd name="T6" fmla="*/ 684 w 1220"/>
                <a:gd name="T7" fmla="*/ 73 h 1117"/>
                <a:gd name="T8" fmla="*/ 706 w 1220"/>
                <a:gd name="T9" fmla="*/ 158 h 1117"/>
                <a:gd name="T10" fmla="*/ 672 w 1220"/>
                <a:gd name="T11" fmla="*/ 277 h 1117"/>
                <a:gd name="T12" fmla="*/ 639 w 1220"/>
                <a:gd name="T13" fmla="*/ 327 h 1117"/>
                <a:gd name="T14" fmla="*/ 661 w 1220"/>
                <a:gd name="T15" fmla="*/ 412 h 1117"/>
                <a:gd name="T16" fmla="*/ 695 w 1220"/>
                <a:gd name="T17" fmla="*/ 497 h 1117"/>
                <a:gd name="T18" fmla="*/ 706 w 1220"/>
                <a:gd name="T19" fmla="*/ 547 h 1117"/>
                <a:gd name="T20" fmla="*/ 706 w 1220"/>
                <a:gd name="T21" fmla="*/ 593 h 1117"/>
                <a:gd name="T22" fmla="*/ 672 w 1220"/>
                <a:gd name="T23" fmla="*/ 621 h 1117"/>
                <a:gd name="T24" fmla="*/ 610 w 1220"/>
                <a:gd name="T25" fmla="*/ 632 h 1117"/>
                <a:gd name="T26" fmla="*/ 514 w 1220"/>
                <a:gd name="T27" fmla="*/ 632 h 1117"/>
                <a:gd name="T28" fmla="*/ 430 w 1220"/>
                <a:gd name="T29" fmla="*/ 643 h 1117"/>
                <a:gd name="T30" fmla="*/ 356 w 1220"/>
                <a:gd name="T31" fmla="*/ 666 h 1117"/>
                <a:gd name="T32" fmla="*/ 305 w 1220"/>
                <a:gd name="T33" fmla="*/ 688 h 1117"/>
                <a:gd name="T34" fmla="*/ 147 w 1220"/>
                <a:gd name="T35" fmla="*/ 801 h 1117"/>
                <a:gd name="T36" fmla="*/ 29 w 1220"/>
                <a:gd name="T37" fmla="*/ 824 h 1117"/>
                <a:gd name="T38" fmla="*/ 0 w 1220"/>
                <a:gd name="T39" fmla="*/ 886 h 1117"/>
                <a:gd name="T40" fmla="*/ 6 w 1220"/>
                <a:gd name="T41" fmla="*/ 937 h 1117"/>
                <a:gd name="T42" fmla="*/ 51 w 1220"/>
                <a:gd name="T43" fmla="*/ 993 h 1117"/>
                <a:gd name="T44" fmla="*/ 158 w 1220"/>
                <a:gd name="T45" fmla="*/ 1044 h 1117"/>
                <a:gd name="T46" fmla="*/ 283 w 1220"/>
                <a:gd name="T47" fmla="*/ 1078 h 1117"/>
                <a:gd name="T48" fmla="*/ 356 w 1220"/>
                <a:gd name="T49" fmla="*/ 1095 h 1117"/>
                <a:gd name="T50" fmla="*/ 469 w 1220"/>
                <a:gd name="T51" fmla="*/ 1117 h 1117"/>
                <a:gd name="T52" fmla="*/ 554 w 1220"/>
                <a:gd name="T53" fmla="*/ 1078 h 1117"/>
                <a:gd name="T54" fmla="*/ 565 w 1220"/>
                <a:gd name="T55" fmla="*/ 1005 h 1117"/>
                <a:gd name="T56" fmla="*/ 633 w 1220"/>
                <a:gd name="T57" fmla="*/ 971 h 1117"/>
                <a:gd name="T58" fmla="*/ 735 w 1220"/>
                <a:gd name="T59" fmla="*/ 1021 h 1117"/>
                <a:gd name="T60" fmla="*/ 853 w 1220"/>
                <a:gd name="T61" fmla="*/ 1005 h 1117"/>
                <a:gd name="T62" fmla="*/ 1136 w 1220"/>
                <a:gd name="T63" fmla="*/ 1005 h 1117"/>
                <a:gd name="T64" fmla="*/ 1209 w 1220"/>
                <a:gd name="T65" fmla="*/ 925 h 1117"/>
                <a:gd name="T66" fmla="*/ 1220 w 1220"/>
                <a:gd name="T67" fmla="*/ 790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0" h="1117">
                  <a:moveTo>
                    <a:pt x="1220" y="790"/>
                  </a:moveTo>
                  <a:lnTo>
                    <a:pt x="1220" y="0"/>
                  </a:lnTo>
                  <a:lnTo>
                    <a:pt x="588" y="0"/>
                  </a:lnTo>
                  <a:lnTo>
                    <a:pt x="684" y="73"/>
                  </a:lnTo>
                  <a:lnTo>
                    <a:pt x="706" y="158"/>
                  </a:lnTo>
                  <a:lnTo>
                    <a:pt x="672" y="277"/>
                  </a:lnTo>
                  <a:lnTo>
                    <a:pt x="639" y="327"/>
                  </a:lnTo>
                  <a:lnTo>
                    <a:pt x="661" y="412"/>
                  </a:lnTo>
                  <a:lnTo>
                    <a:pt x="695" y="497"/>
                  </a:lnTo>
                  <a:lnTo>
                    <a:pt x="706" y="547"/>
                  </a:lnTo>
                  <a:lnTo>
                    <a:pt x="706" y="593"/>
                  </a:lnTo>
                  <a:lnTo>
                    <a:pt x="672" y="621"/>
                  </a:lnTo>
                  <a:lnTo>
                    <a:pt x="610" y="632"/>
                  </a:lnTo>
                  <a:lnTo>
                    <a:pt x="514" y="632"/>
                  </a:lnTo>
                  <a:lnTo>
                    <a:pt x="430" y="643"/>
                  </a:lnTo>
                  <a:lnTo>
                    <a:pt x="356" y="666"/>
                  </a:lnTo>
                  <a:lnTo>
                    <a:pt x="305" y="688"/>
                  </a:lnTo>
                  <a:lnTo>
                    <a:pt x="147" y="801"/>
                  </a:lnTo>
                  <a:lnTo>
                    <a:pt x="29" y="824"/>
                  </a:lnTo>
                  <a:lnTo>
                    <a:pt x="0" y="886"/>
                  </a:lnTo>
                  <a:lnTo>
                    <a:pt x="6" y="937"/>
                  </a:lnTo>
                  <a:lnTo>
                    <a:pt x="51" y="993"/>
                  </a:lnTo>
                  <a:lnTo>
                    <a:pt x="158" y="1044"/>
                  </a:lnTo>
                  <a:lnTo>
                    <a:pt x="283" y="1078"/>
                  </a:lnTo>
                  <a:lnTo>
                    <a:pt x="356" y="1095"/>
                  </a:lnTo>
                  <a:lnTo>
                    <a:pt x="469" y="1117"/>
                  </a:lnTo>
                  <a:lnTo>
                    <a:pt x="554" y="1078"/>
                  </a:lnTo>
                  <a:lnTo>
                    <a:pt x="565" y="1005"/>
                  </a:lnTo>
                  <a:lnTo>
                    <a:pt x="633" y="971"/>
                  </a:lnTo>
                  <a:lnTo>
                    <a:pt x="735" y="1021"/>
                  </a:lnTo>
                  <a:lnTo>
                    <a:pt x="853" y="1005"/>
                  </a:lnTo>
                  <a:lnTo>
                    <a:pt x="1136" y="1005"/>
                  </a:lnTo>
                  <a:lnTo>
                    <a:pt x="1209" y="925"/>
                  </a:lnTo>
                  <a:lnTo>
                    <a:pt x="1220" y="790"/>
                  </a:lnTo>
                  <a:close/>
                </a:path>
              </a:pathLst>
            </a:custGeom>
            <a:solidFill>
              <a:srgbClr val="FFD6BF"/>
            </a:solidFill>
            <a:ln w="0">
              <a:solidFill>
                <a:srgbClr val="000000"/>
              </a:solidFill>
              <a:prstDash val="solid"/>
              <a:round/>
              <a:headEnd/>
              <a:tailEnd/>
            </a:ln>
          </p:spPr>
          <p:txBody>
            <a:bodyPr/>
            <a:lstStyle/>
            <a:p>
              <a:endParaRPr lang="en-US"/>
            </a:p>
          </p:txBody>
        </p:sp>
        <p:sp>
          <p:nvSpPr>
            <p:cNvPr id="55320" name="Freeform 24"/>
            <p:cNvSpPr>
              <a:spLocks/>
            </p:cNvSpPr>
            <p:nvPr/>
          </p:nvSpPr>
          <p:spPr bwMode="auto">
            <a:xfrm>
              <a:off x="1029" y="1971"/>
              <a:ext cx="717" cy="412"/>
            </a:xfrm>
            <a:custGeom>
              <a:avLst/>
              <a:gdLst>
                <a:gd name="T0" fmla="*/ 0 w 717"/>
                <a:gd name="T1" fmla="*/ 412 h 412"/>
                <a:gd name="T2" fmla="*/ 717 w 717"/>
                <a:gd name="T3" fmla="*/ 412 h 412"/>
                <a:gd name="T4" fmla="*/ 695 w 717"/>
                <a:gd name="T5" fmla="*/ 361 h 412"/>
                <a:gd name="T6" fmla="*/ 683 w 717"/>
                <a:gd name="T7" fmla="*/ 316 h 412"/>
                <a:gd name="T8" fmla="*/ 610 w 717"/>
                <a:gd name="T9" fmla="*/ 254 h 412"/>
                <a:gd name="T10" fmla="*/ 548 w 717"/>
                <a:gd name="T11" fmla="*/ 203 h 412"/>
                <a:gd name="T12" fmla="*/ 508 w 717"/>
                <a:gd name="T13" fmla="*/ 146 h 412"/>
                <a:gd name="T14" fmla="*/ 486 w 717"/>
                <a:gd name="T15" fmla="*/ 34 h 412"/>
                <a:gd name="T16" fmla="*/ 350 w 717"/>
                <a:gd name="T17" fmla="*/ 0 h 412"/>
                <a:gd name="T18" fmla="*/ 277 w 717"/>
                <a:gd name="T19" fmla="*/ 62 h 412"/>
                <a:gd name="T20" fmla="*/ 231 w 717"/>
                <a:gd name="T21" fmla="*/ 130 h 412"/>
                <a:gd name="T22" fmla="*/ 220 w 717"/>
                <a:gd name="T23" fmla="*/ 242 h 412"/>
                <a:gd name="T24" fmla="*/ 220 w 717"/>
                <a:gd name="T25" fmla="*/ 288 h 412"/>
                <a:gd name="T26" fmla="*/ 169 w 717"/>
                <a:gd name="T27" fmla="*/ 316 h 412"/>
                <a:gd name="T28" fmla="*/ 96 w 717"/>
                <a:gd name="T29" fmla="*/ 316 h 412"/>
                <a:gd name="T30" fmla="*/ 56 w 717"/>
                <a:gd name="T31" fmla="*/ 350 h 412"/>
                <a:gd name="T32" fmla="*/ 34 w 717"/>
                <a:gd name="T33" fmla="*/ 378 h 412"/>
                <a:gd name="T34" fmla="*/ 0 w 717"/>
                <a:gd name="T35"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7" h="412">
                  <a:moveTo>
                    <a:pt x="0" y="412"/>
                  </a:moveTo>
                  <a:lnTo>
                    <a:pt x="717" y="412"/>
                  </a:lnTo>
                  <a:lnTo>
                    <a:pt x="695" y="361"/>
                  </a:lnTo>
                  <a:lnTo>
                    <a:pt x="683" y="316"/>
                  </a:lnTo>
                  <a:lnTo>
                    <a:pt x="610" y="254"/>
                  </a:lnTo>
                  <a:lnTo>
                    <a:pt x="548" y="203"/>
                  </a:lnTo>
                  <a:lnTo>
                    <a:pt x="508" y="146"/>
                  </a:lnTo>
                  <a:lnTo>
                    <a:pt x="486" y="34"/>
                  </a:lnTo>
                  <a:lnTo>
                    <a:pt x="350" y="0"/>
                  </a:lnTo>
                  <a:lnTo>
                    <a:pt x="277" y="62"/>
                  </a:lnTo>
                  <a:lnTo>
                    <a:pt x="231" y="130"/>
                  </a:lnTo>
                  <a:lnTo>
                    <a:pt x="220" y="242"/>
                  </a:lnTo>
                  <a:lnTo>
                    <a:pt x="220" y="288"/>
                  </a:lnTo>
                  <a:lnTo>
                    <a:pt x="169" y="316"/>
                  </a:lnTo>
                  <a:lnTo>
                    <a:pt x="96" y="316"/>
                  </a:lnTo>
                  <a:lnTo>
                    <a:pt x="56" y="350"/>
                  </a:lnTo>
                  <a:lnTo>
                    <a:pt x="34" y="378"/>
                  </a:lnTo>
                  <a:lnTo>
                    <a:pt x="0" y="412"/>
                  </a:lnTo>
                  <a:close/>
                </a:path>
              </a:pathLst>
            </a:custGeom>
            <a:solidFill>
              <a:srgbClr val="FF80BF"/>
            </a:solidFill>
            <a:ln w="0">
              <a:solidFill>
                <a:srgbClr val="000000"/>
              </a:solidFill>
              <a:prstDash val="solid"/>
              <a:round/>
              <a:headEnd/>
              <a:tailEnd/>
            </a:ln>
          </p:spPr>
          <p:txBody>
            <a:bodyPr/>
            <a:lstStyle/>
            <a:p>
              <a:endParaRPr lang="en-US"/>
            </a:p>
          </p:txBody>
        </p:sp>
        <p:sp>
          <p:nvSpPr>
            <p:cNvPr id="55321" name="Freeform 25"/>
            <p:cNvSpPr>
              <a:spLocks/>
            </p:cNvSpPr>
            <p:nvPr/>
          </p:nvSpPr>
          <p:spPr bwMode="auto">
            <a:xfrm>
              <a:off x="780" y="1090"/>
              <a:ext cx="1542" cy="1310"/>
            </a:xfrm>
            <a:custGeom>
              <a:avLst/>
              <a:gdLst>
                <a:gd name="T0" fmla="*/ 17 w 1542"/>
                <a:gd name="T1" fmla="*/ 1281 h 1310"/>
                <a:gd name="T2" fmla="*/ 1514 w 1542"/>
                <a:gd name="T3" fmla="*/ 1281 h 1310"/>
                <a:gd name="T4" fmla="*/ 1514 w 1542"/>
                <a:gd name="T5" fmla="*/ 29 h 1310"/>
                <a:gd name="T6" fmla="*/ 17 w 1542"/>
                <a:gd name="T7" fmla="*/ 29 h 1310"/>
                <a:gd name="T8" fmla="*/ 17 w 1542"/>
                <a:gd name="T9" fmla="*/ 0 h 1310"/>
                <a:gd name="T10" fmla="*/ 1542 w 1542"/>
                <a:gd name="T11" fmla="*/ 0 h 1310"/>
                <a:gd name="T12" fmla="*/ 1542 w 1542"/>
                <a:gd name="T13" fmla="*/ 1310 h 1310"/>
                <a:gd name="T14" fmla="*/ 0 w 1542"/>
                <a:gd name="T15" fmla="*/ 1310 h 1310"/>
                <a:gd name="T16" fmla="*/ 0 w 1542"/>
                <a:gd name="T17" fmla="*/ 1293 h 1310"/>
                <a:gd name="T18" fmla="*/ 17 w 1542"/>
                <a:gd name="T19" fmla="*/ 1281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2" h="1310">
                  <a:moveTo>
                    <a:pt x="17" y="1281"/>
                  </a:moveTo>
                  <a:lnTo>
                    <a:pt x="1514" y="1281"/>
                  </a:lnTo>
                  <a:lnTo>
                    <a:pt x="1514" y="29"/>
                  </a:lnTo>
                  <a:lnTo>
                    <a:pt x="17" y="29"/>
                  </a:lnTo>
                  <a:lnTo>
                    <a:pt x="17" y="0"/>
                  </a:lnTo>
                  <a:lnTo>
                    <a:pt x="1542" y="0"/>
                  </a:lnTo>
                  <a:lnTo>
                    <a:pt x="1542" y="1310"/>
                  </a:lnTo>
                  <a:lnTo>
                    <a:pt x="0" y="1310"/>
                  </a:lnTo>
                  <a:lnTo>
                    <a:pt x="0" y="1293"/>
                  </a:lnTo>
                  <a:lnTo>
                    <a:pt x="17" y="1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22" name="Freeform 26"/>
            <p:cNvSpPr>
              <a:spLocks/>
            </p:cNvSpPr>
            <p:nvPr/>
          </p:nvSpPr>
          <p:spPr bwMode="auto">
            <a:xfrm>
              <a:off x="780" y="1090"/>
              <a:ext cx="29" cy="1293"/>
            </a:xfrm>
            <a:custGeom>
              <a:avLst/>
              <a:gdLst>
                <a:gd name="T0" fmla="*/ 29 w 29"/>
                <a:gd name="T1" fmla="*/ 17 h 1293"/>
                <a:gd name="T2" fmla="*/ 29 w 29"/>
                <a:gd name="T3" fmla="*/ 1293 h 1293"/>
                <a:gd name="T4" fmla="*/ 0 w 29"/>
                <a:gd name="T5" fmla="*/ 1293 h 1293"/>
                <a:gd name="T6" fmla="*/ 0 w 29"/>
                <a:gd name="T7" fmla="*/ 0 h 1293"/>
                <a:gd name="T8" fmla="*/ 17 w 29"/>
                <a:gd name="T9" fmla="*/ 0 h 1293"/>
                <a:gd name="T10" fmla="*/ 29 w 29"/>
                <a:gd name="T11" fmla="*/ 17 h 1293"/>
              </a:gdLst>
              <a:ahLst/>
              <a:cxnLst>
                <a:cxn ang="0">
                  <a:pos x="T0" y="T1"/>
                </a:cxn>
                <a:cxn ang="0">
                  <a:pos x="T2" y="T3"/>
                </a:cxn>
                <a:cxn ang="0">
                  <a:pos x="T4" y="T5"/>
                </a:cxn>
                <a:cxn ang="0">
                  <a:pos x="T6" y="T7"/>
                </a:cxn>
                <a:cxn ang="0">
                  <a:pos x="T8" y="T9"/>
                </a:cxn>
                <a:cxn ang="0">
                  <a:pos x="T10" y="T11"/>
                </a:cxn>
              </a:cxnLst>
              <a:rect l="0" t="0" r="r" b="b"/>
              <a:pathLst>
                <a:path w="29" h="1293">
                  <a:moveTo>
                    <a:pt x="29" y="17"/>
                  </a:moveTo>
                  <a:lnTo>
                    <a:pt x="29" y="1293"/>
                  </a:lnTo>
                  <a:lnTo>
                    <a:pt x="0" y="1293"/>
                  </a:lnTo>
                  <a:lnTo>
                    <a:pt x="0" y="0"/>
                  </a:lnTo>
                  <a:lnTo>
                    <a:pt x="17" y="0"/>
                  </a:lnTo>
                  <a:lnTo>
                    <a:pt x="2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23" name="Freeform 27"/>
            <p:cNvSpPr>
              <a:spLocks/>
            </p:cNvSpPr>
            <p:nvPr/>
          </p:nvSpPr>
          <p:spPr bwMode="auto">
            <a:xfrm>
              <a:off x="938" y="1243"/>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24" name="Freeform 28"/>
            <p:cNvSpPr>
              <a:spLocks/>
            </p:cNvSpPr>
            <p:nvPr/>
          </p:nvSpPr>
          <p:spPr bwMode="auto">
            <a:xfrm>
              <a:off x="910" y="1215"/>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25" name="Freeform 29"/>
            <p:cNvSpPr>
              <a:spLocks/>
            </p:cNvSpPr>
            <p:nvPr/>
          </p:nvSpPr>
          <p:spPr bwMode="auto">
            <a:xfrm>
              <a:off x="1266" y="1395"/>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26" name="Freeform 30"/>
            <p:cNvSpPr>
              <a:spLocks/>
            </p:cNvSpPr>
            <p:nvPr/>
          </p:nvSpPr>
          <p:spPr bwMode="auto">
            <a:xfrm>
              <a:off x="1238" y="1367"/>
              <a:ext cx="107" cy="90"/>
            </a:xfrm>
            <a:custGeom>
              <a:avLst/>
              <a:gdLst>
                <a:gd name="T0" fmla="*/ 0 w 107"/>
                <a:gd name="T1" fmla="*/ 90 h 90"/>
                <a:gd name="T2" fmla="*/ 107 w 107"/>
                <a:gd name="T3" fmla="*/ 90 h 90"/>
                <a:gd name="T4" fmla="*/ 51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27" name="Freeform 31"/>
            <p:cNvSpPr>
              <a:spLocks/>
            </p:cNvSpPr>
            <p:nvPr/>
          </p:nvSpPr>
          <p:spPr bwMode="auto">
            <a:xfrm>
              <a:off x="1001" y="1536"/>
              <a:ext cx="101" cy="96"/>
            </a:xfrm>
            <a:custGeom>
              <a:avLst/>
              <a:gdLst>
                <a:gd name="T0" fmla="*/ 0 w 101"/>
                <a:gd name="T1" fmla="*/ 96 h 96"/>
                <a:gd name="T2" fmla="*/ 101 w 101"/>
                <a:gd name="T3" fmla="*/ 96 h 96"/>
                <a:gd name="T4" fmla="*/ 50 w 101"/>
                <a:gd name="T5" fmla="*/ 0 h 96"/>
                <a:gd name="T6" fmla="*/ 0 w 101"/>
                <a:gd name="T7" fmla="*/ 96 h 96"/>
              </a:gdLst>
              <a:ahLst/>
              <a:cxnLst>
                <a:cxn ang="0">
                  <a:pos x="T0" y="T1"/>
                </a:cxn>
                <a:cxn ang="0">
                  <a:pos x="T2" y="T3"/>
                </a:cxn>
                <a:cxn ang="0">
                  <a:pos x="T4" y="T5"/>
                </a:cxn>
                <a:cxn ang="0">
                  <a:pos x="T6" y="T7"/>
                </a:cxn>
              </a:cxnLst>
              <a:rect l="0" t="0" r="r" b="b"/>
              <a:pathLst>
                <a:path w="101" h="96">
                  <a:moveTo>
                    <a:pt x="0" y="96"/>
                  </a:moveTo>
                  <a:lnTo>
                    <a:pt x="101" y="96"/>
                  </a:lnTo>
                  <a:lnTo>
                    <a:pt x="50"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28" name="Freeform 32"/>
            <p:cNvSpPr>
              <a:spLocks/>
            </p:cNvSpPr>
            <p:nvPr/>
          </p:nvSpPr>
          <p:spPr bwMode="auto">
            <a:xfrm>
              <a:off x="972" y="1508"/>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329" name="Freeform 33"/>
            <p:cNvSpPr>
              <a:spLocks/>
            </p:cNvSpPr>
            <p:nvPr/>
          </p:nvSpPr>
          <p:spPr bwMode="auto">
            <a:xfrm>
              <a:off x="1193" y="1762"/>
              <a:ext cx="107" cy="96"/>
            </a:xfrm>
            <a:custGeom>
              <a:avLst/>
              <a:gdLst>
                <a:gd name="T0" fmla="*/ 0 w 107"/>
                <a:gd name="T1" fmla="*/ 96 h 96"/>
                <a:gd name="T2" fmla="*/ 107 w 107"/>
                <a:gd name="T3" fmla="*/ 96 h 96"/>
                <a:gd name="T4" fmla="*/ 50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0"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30" name="Freeform 34"/>
            <p:cNvSpPr>
              <a:spLocks/>
            </p:cNvSpPr>
            <p:nvPr/>
          </p:nvSpPr>
          <p:spPr bwMode="auto">
            <a:xfrm>
              <a:off x="1164" y="1734"/>
              <a:ext cx="108" cy="96"/>
            </a:xfrm>
            <a:custGeom>
              <a:avLst/>
              <a:gdLst>
                <a:gd name="T0" fmla="*/ 0 w 108"/>
                <a:gd name="T1" fmla="*/ 96 h 96"/>
                <a:gd name="T2" fmla="*/ 108 w 108"/>
                <a:gd name="T3" fmla="*/ 96 h 96"/>
                <a:gd name="T4" fmla="*/ 57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7"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331" name="Freeform 35"/>
            <p:cNvSpPr>
              <a:spLocks/>
            </p:cNvSpPr>
            <p:nvPr/>
          </p:nvSpPr>
          <p:spPr bwMode="auto">
            <a:xfrm>
              <a:off x="1294" y="1660"/>
              <a:ext cx="108" cy="91"/>
            </a:xfrm>
            <a:custGeom>
              <a:avLst/>
              <a:gdLst>
                <a:gd name="T0" fmla="*/ 0 w 108"/>
                <a:gd name="T1" fmla="*/ 91 h 91"/>
                <a:gd name="T2" fmla="*/ 108 w 108"/>
                <a:gd name="T3" fmla="*/ 91 h 91"/>
                <a:gd name="T4" fmla="*/ 57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7"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32" name="Freeform 36"/>
            <p:cNvSpPr>
              <a:spLocks/>
            </p:cNvSpPr>
            <p:nvPr/>
          </p:nvSpPr>
          <p:spPr bwMode="auto">
            <a:xfrm>
              <a:off x="1266" y="1632"/>
              <a:ext cx="107" cy="96"/>
            </a:xfrm>
            <a:custGeom>
              <a:avLst/>
              <a:gdLst>
                <a:gd name="T0" fmla="*/ 0 w 107"/>
                <a:gd name="T1" fmla="*/ 96 h 96"/>
                <a:gd name="T2" fmla="*/ 107 w 107"/>
                <a:gd name="T3" fmla="*/ 96 h 96"/>
                <a:gd name="T4" fmla="*/ 57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7"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333" name="Freeform 37"/>
            <p:cNvSpPr>
              <a:spLocks/>
            </p:cNvSpPr>
            <p:nvPr/>
          </p:nvSpPr>
          <p:spPr bwMode="auto">
            <a:xfrm>
              <a:off x="1554" y="1350"/>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34" name="Freeform 38"/>
            <p:cNvSpPr>
              <a:spLocks/>
            </p:cNvSpPr>
            <p:nvPr/>
          </p:nvSpPr>
          <p:spPr bwMode="auto">
            <a:xfrm>
              <a:off x="1526" y="1327"/>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335" name="Freeform 39"/>
            <p:cNvSpPr>
              <a:spLocks/>
            </p:cNvSpPr>
            <p:nvPr/>
          </p:nvSpPr>
          <p:spPr bwMode="auto">
            <a:xfrm>
              <a:off x="1848" y="1248"/>
              <a:ext cx="107" cy="96"/>
            </a:xfrm>
            <a:custGeom>
              <a:avLst/>
              <a:gdLst>
                <a:gd name="T0" fmla="*/ 0 w 107"/>
                <a:gd name="T1" fmla="*/ 96 h 96"/>
                <a:gd name="T2" fmla="*/ 107 w 107"/>
                <a:gd name="T3" fmla="*/ 96 h 96"/>
                <a:gd name="T4" fmla="*/ 56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6"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36" name="Freeform 40"/>
            <p:cNvSpPr>
              <a:spLocks/>
            </p:cNvSpPr>
            <p:nvPr/>
          </p:nvSpPr>
          <p:spPr bwMode="auto">
            <a:xfrm>
              <a:off x="1825" y="1220"/>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337" name="Freeform 41"/>
            <p:cNvSpPr>
              <a:spLocks/>
            </p:cNvSpPr>
            <p:nvPr/>
          </p:nvSpPr>
          <p:spPr bwMode="auto">
            <a:xfrm>
              <a:off x="2136" y="1310"/>
              <a:ext cx="107" cy="96"/>
            </a:xfrm>
            <a:custGeom>
              <a:avLst/>
              <a:gdLst>
                <a:gd name="T0" fmla="*/ 0 w 107"/>
                <a:gd name="T1" fmla="*/ 91 h 96"/>
                <a:gd name="T2" fmla="*/ 107 w 107"/>
                <a:gd name="T3" fmla="*/ 96 h 96"/>
                <a:gd name="T4" fmla="*/ 56 w 107"/>
                <a:gd name="T5" fmla="*/ 0 h 96"/>
                <a:gd name="T6" fmla="*/ 0 w 107"/>
                <a:gd name="T7" fmla="*/ 91 h 96"/>
              </a:gdLst>
              <a:ahLst/>
              <a:cxnLst>
                <a:cxn ang="0">
                  <a:pos x="T0" y="T1"/>
                </a:cxn>
                <a:cxn ang="0">
                  <a:pos x="T2" y="T3"/>
                </a:cxn>
                <a:cxn ang="0">
                  <a:pos x="T4" y="T5"/>
                </a:cxn>
                <a:cxn ang="0">
                  <a:pos x="T6" y="T7"/>
                </a:cxn>
              </a:cxnLst>
              <a:rect l="0" t="0" r="r" b="b"/>
              <a:pathLst>
                <a:path w="107" h="96">
                  <a:moveTo>
                    <a:pt x="0" y="91"/>
                  </a:moveTo>
                  <a:lnTo>
                    <a:pt x="107" y="96"/>
                  </a:lnTo>
                  <a:lnTo>
                    <a:pt x="56"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38" name="Freeform 42"/>
            <p:cNvSpPr>
              <a:spLocks/>
            </p:cNvSpPr>
            <p:nvPr/>
          </p:nvSpPr>
          <p:spPr bwMode="auto">
            <a:xfrm>
              <a:off x="2108" y="1282"/>
              <a:ext cx="107" cy="96"/>
            </a:xfrm>
            <a:custGeom>
              <a:avLst/>
              <a:gdLst>
                <a:gd name="T0" fmla="*/ 0 w 107"/>
                <a:gd name="T1" fmla="*/ 96 h 96"/>
                <a:gd name="T2" fmla="*/ 107 w 107"/>
                <a:gd name="T3" fmla="*/ 96 h 96"/>
                <a:gd name="T4" fmla="*/ 56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6"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339" name="Freeform 43"/>
            <p:cNvSpPr>
              <a:spLocks/>
            </p:cNvSpPr>
            <p:nvPr/>
          </p:nvSpPr>
          <p:spPr bwMode="auto">
            <a:xfrm>
              <a:off x="1921" y="1621"/>
              <a:ext cx="108" cy="90"/>
            </a:xfrm>
            <a:custGeom>
              <a:avLst/>
              <a:gdLst>
                <a:gd name="T0" fmla="*/ 0 w 108"/>
                <a:gd name="T1" fmla="*/ 90 h 90"/>
                <a:gd name="T2" fmla="*/ 108 w 108"/>
                <a:gd name="T3" fmla="*/ 90 h 90"/>
                <a:gd name="T4" fmla="*/ 51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40" name="Freeform 44"/>
            <p:cNvSpPr>
              <a:spLocks/>
            </p:cNvSpPr>
            <p:nvPr/>
          </p:nvSpPr>
          <p:spPr bwMode="auto">
            <a:xfrm>
              <a:off x="1893" y="1593"/>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41" name="Freeform 45"/>
            <p:cNvSpPr>
              <a:spLocks/>
            </p:cNvSpPr>
            <p:nvPr/>
          </p:nvSpPr>
          <p:spPr bwMode="auto">
            <a:xfrm>
              <a:off x="1786" y="1700"/>
              <a:ext cx="107" cy="96"/>
            </a:xfrm>
            <a:custGeom>
              <a:avLst/>
              <a:gdLst>
                <a:gd name="T0" fmla="*/ 0 w 107"/>
                <a:gd name="T1" fmla="*/ 90 h 96"/>
                <a:gd name="T2" fmla="*/ 107 w 107"/>
                <a:gd name="T3" fmla="*/ 96 h 96"/>
                <a:gd name="T4" fmla="*/ 56 w 107"/>
                <a:gd name="T5" fmla="*/ 0 h 96"/>
                <a:gd name="T6" fmla="*/ 0 w 107"/>
                <a:gd name="T7" fmla="*/ 90 h 96"/>
              </a:gdLst>
              <a:ahLst/>
              <a:cxnLst>
                <a:cxn ang="0">
                  <a:pos x="T0" y="T1"/>
                </a:cxn>
                <a:cxn ang="0">
                  <a:pos x="T2" y="T3"/>
                </a:cxn>
                <a:cxn ang="0">
                  <a:pos x="T4" y="T5"/>
                </a:cxn>
                <a:cxn ang="0">
                  <a:pos x="T6" y="T7"/>
                </a:cxn>
              </a:cxnLst>
              <a:rect l="0" t="0" r="r" b="b"/>
              <a:pathLst>
                <a:path w="107" h="96">
                  <a:moveTo>
                    <a:pt x="0" y="90"/>
                  </a:moveTo>
                  <a:lnTo>
                    <a:pt x="107" y="96"/>
                  </a:lnTo>
                  <a:lnTo>
                    <a:pt x="56"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42" name="Freeform 46"/>
            <p:cNvSpPr>
              <a:spLocks/>
            </p:cNvSpPr>
            <p:nvPr/>
          </p:nvSpPr>
          <p:spPr bwMode="auto">
            <a:xfrm>
              <a:off x="1763" y="1672"/>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343" name="Freeform 47"/>
            <p:cNvSpPr>
              <a:spLocks/>
            </p:cNvSpPr>
            <p:nvPr/>
          </p:nvSpPr>
          <p:spPr bwMode="auto">
            <a:xfrm>
              <a:off x="1481" y="1937"/>
              <a:ext cx="107" cy="90"/>
            </a:xfrm>
            <a:custGeom>
              <a:avLst/>
              <a:gdLst>
                <a:gd name="T0" fmla="*/ 0 w 107"/>
                <a:gd name="T1" fmla="*/ 90 h 90"/>
                <a:gd name="T2" fmla="*/ 107 w 107"/>
                <a:gd name="T3" fmla="*/ 90 h 90"/>
                <a:gd name="T4" fmla="*/ 51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44" name="Freeform 48"/>
            <p:cNvSpPr>
              <a:spLocks/>
            </p:cNvSpPr>
            <p:nvPr/>
          </p:nvSpPr>
          <p:spPr bwMode="auto">
            <a:xfrm>
              <a:off x="1452" y="1909"/>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45" name="Freeform 49"/>
            <p:cNvSpPr>
              <a:spLocks/>
            </p:cNvSpPr>
            <p:nvPr/>
          </p:nvSpPr>
          <p:spPr bwMode="auto">
            <a:xfrm>
              <a:off x="1447" y="2050"/>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46" name="Freeform 50"/>
            <p:cNvSpPr>
              <a:spLocks/>
            </p:cNvSpPr>
            <p:nvPr/>
          </p:nvSpPr>
          <p:spPr bwMode="auto">
            <a:xfrm>
              <a:off x="1424" y="2021"/>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347" name="Freeform 51"/>
            <p:cNvSpPr>
              <a:spLocks/>
            </p:cNvSpPr>
            <p:nvPr/>
          </p:nvSpPr>
          <p:spPr bwMode="auto">
            <a:xfrm>
              <a:off x="1622" y="2089"/>
              <a:ext cx="107" cy="96"/>
            </a:xfrm>
            <a:custGeom>
              <a:avLst/>
              <a:gdLst>
                <a:gd name="T0" fmla="*/ 0 w 107"/>
                <a:gd name="T1" fmla="*/ 91 h 96"/>
                <a:gd name="T2" fmla="*/ 107 w 107"/>
                <a:gd name="T3" fmla="*/ 96 h 96"/>
                <a:gd name="T4" fmla="*/ 56 w 107"/>
                <a:gd name="T5" fmla="*/ 0 h 96"/>
                <a:gd name="T6" fmla="*/ 0 w 107"/>
                <a:gd name="T7" fmla="*/ 91 h 96"/>
              </a:gdLst>
              <a:ahLst/>
              <a:cxnLst>
                <a:cxn ang="0">
                  <a:pos x="T0" y="T1"/>
                </a:cxn>
                <a:cxn ang="0">
                  <a:pos x="T2" y="T3"/>
                </a:cxn>
                <a:cxn ang="0">
                  <a:pos x="T4" y="T5"/>
                </a:cxn>
                <a:cxn ang="0">
                  <a:pos x="T6" y="T7"/>
                </a:cxn>
              </a:cxnLst>
              <a:rect l="0" t="0" r="r" b="b"/>
              <a:pathLst>
                <a:path w="107" h="96">
                  <a:moveTo>
                    <a:pt x="0" y="91"/>
                  </a:moveTo>
                  <a:lnTo>
                    <a:pt x="107" y="96"/>
                  </a:lnTo>
                  <a:lnTo>
                    <a:pt x="56"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48" name="Freeform 52"/>
            <p:cNvSpPr>
              <a:spLocks/>
            </p:cNvSpPr>
            <p:nvPr/>
          </p:nvSpPr>
          <p:spPr bwMode="auto">
            <a:xfrm>
              <a:off x="1599" y="2061"/>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349" name="Freeform 53"/>
            <p:cNvSpPr>
              <a:spLocks/>
            </p:cNvSpPr>
            <p:nvPr/>
          </p:nvSpPr>
          <p:spPr bwMode="auto">
            <a:xfrm>
              <a:off x="2023" y="2242"/>
              <a:ext cx="107" cy="96"/>
            </a:xfrm>
            <a:custGeom>
              <a:avLst/>
              <a:gdLst>
                <a:gd name="T0" fmla="*/ 0 w 107"/>
                <a:gd name="T1" fmla="*/ 96 h 96"/>
                <a:gd name="T2" fmla="*/ 107 w 107"/>
                <a:gd name="T3" fmla="*/ 96 h 96"/>
                <a:gd name="T4" fmla="*/ 56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6"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50" name="Freeform 54"/>
            <p:cNvSpPr>
              <a:spLocks/>
            </p:cNvSpPr>
            <p:nvPr/>
          </p:nvSpPr>
          <p:spPr bwMode="auto">
            <a:xfrm>
              <a:off x="1995" y="2219"/>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51" name="Freeform 55"/>
            <p:cNvSpPr>
              <a:spLocks/>
            </p:cNvSpPr>
            <p:nvPr/>
          </p:nvSpPr>
          <p:spPr bwMode="auto">
            <a:xfrm>
              <a:off x="2125" y="1965"/>
              <a:ext cx="107" cy="96"/>
            </a:xfrm>
            <a:custGeom>
              <a:avLst/>
              <a:gdLst>
                <a:gd name="T0" fmla="*/ 0 w 107"/>
                <a:gd name="T1" fmla="*/ 96 h 96"/>
                <a:gd name="T2" fmla="*/ 107 w 107"/>
                <a:gd name="T3" fmla="*/ 96 h 96"/>
                <a:gd name="T4" fmla="*/ 56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6"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52" name="Freeform 56"/>
            <p:cNvSpPr>
              <a:spLocks/>
            </p:cNvSpPr>
            <p:nvPr/>
          </p:nvSpPr>
          <p:spPr bwMode="auto">
            <a:xfrm>
              <a:off x="2102" y="1942"/>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353" name="Freeform 57"/>
            <p:cNvSpPr>
              <a:spLocks/>
            </p:cNvSpPr>
            <p:nvPr/>
          </p:nvSpPr>
          <p:spPr bwMode="auto">
            <a:xfrm>
              <a:off x="1469" y="2298"/>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54" name="Freeform 58"/>
            <p:cNvSpPr>
              <a:spLocks/>
            </p:cNvSpPr>
            <p:nvPr/>
          </p:nvSpPr>
          <p:spPr bwMode="auto">
            <a:xfrm>
              <a:off x="1441" y="2270"/>
              <a:ext cx="107" cy="90"/>
            </a:xfrm>
            <a:custGeom>
              <a:avLst/>
              <a:gdLst>
                <a:gd name="T0" fmla="*/ 0 w 107"/>
                <a:gd name="T1" fmla="*/ 90 h 90"/>
                <a:gd name="T2" fmla="*/ 107 w 107"/>
                <a:gd name="T3" fmla="*/ 90 h 90"/>
                <a:gd name="T4" fmla="*/ 57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7"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55" name="Freeform 59"/>
            <p:cNvSpPr>
              <a:spLocks/>
            </p:cNvSpPr>
            <p:nvPr/>
          </p:nvSpPr>
          <p:spPr bwMode="auto">
            <a:xfrm>
              <a:off x="1091" y="2213"/>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56" name="Freeform 60"/>
            <p:cNvSpPr>
              <a:spLocks/>
            </p:cNvSpPr>
            <p:nvPr/>
          </p:nvSpPr>
          <p:spPr bwMode="auto">
            <a:xfrm>
              <a:off x="1063" y="2185"/>
              <a:ext cx="107" cy="96"/>
            </a:xfrm>
            <a:custGeom>
              <a:avLst/>
              <a:gdLst>
                <a:gd name="T0" fmla="*/ 0 w 107"/>
                <a:gd name="T1" fmla="*/ 90 h 96"/>
                <a:gd name="T2" fmla="*/ 107 w 107"/>
                <a:gd name="T3" fmla="*/ 96 h 96"/>
                <a:gd name="T4" fmla="*/ 56 w 107"/>
                <a:gd name="T5" fmla="*/ 0 h 96"/>
                <a:gd name="T6" fmla="*/ 0 w 107"/>
                <a:gd name="T7" fmla="*/ 90 h 96"/>
              </a:gdLst>
              <a:ahLst/>
              <a:cxnLst>
                <a:cxn ang="0">
                  <a:pos x="T0" y="T1"/>
                </a:cxn>
                <a:cxn ang="0">
                  <a:pos x="T2" y="T3"/>
                </a:cxn>
                <a:cxn ang="0">
                  <a:pos x="T4" y="T5"/>
                </a:cxn>
                <a:cxn ang="0">
                  <a:pos x="T6" y="T7"/>
                </a:cxn>
              </a:cxnLst>
              <a:rect l="0" t="0" r="r" b="b"/>
              <a:pathLst>
                <a:path w="107" h="96">
                  <a:moveTo>
                    <a:pt x="0" y="90"/>
                  </a:moveTo>
                  <a:lnTo>
                    <a:pt x="107" y="96"/>
                  </a:lnTo>
                  <a:lnTo>
                    <a:pt x="56"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57" name="Freeform 61"/>
            <p:cNvSpPr>
              <a:spLocks/>
            </p:cNvSpPr>
            <p:nvPr/>
          </p:nvSpPr>
          <p:spPr bwMode="auto">
            <a:xfrm>
              <a:off x="1051" y="2140"/>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58" name="Freeform 62"/>
            <p:cNvSpPr>
              <a:spLocks/>
            </p:cNvSpPr>
            <p:nvPr/>
          </p:nvSpPr>
          <p:spPr bwMode="auto">
            <a:xfrm>
              <a:off x="1023" y="2112"/>
              <a:ext cx="108" cy="96"/>
            </a:xfrm>
            <a:custGeom>
              <a:avLst/>
              <a:gdLst>
                <a:gd name="T0" fmla="*/ 0 w 108"/>
                <a:gd name="T1" fmla="*/ 96 h 96"/>
                <a:gd name="T2" fmla="*/ 108 w 108"/>
                <a:gd name="T3" fmla="*/ 96 h 96"/>
                <a:gd name="T4" fmla="*/ 51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359" name="Freeform 63"/>
            <p:cNvSpPr>
              <a:spLocks/>
            </p:cNvSpPr>
            <p:nvPr/>
          </p:nvSpPr>
          <p:spPr bwMode="auto">
            <a:xfrm>
              <a:off x="888" y="2038"/>
              <a:ext cx="101" cy="91"/>
            </a:xfrm>
            <a:custGeom>
              <a:avLst/>
              <a:gdLst>
                <a:gd name="T0" fmla="*/ 0 w 101"/>
                <a:gd name="T1" fmla="*/ 91 h 91"/>
                <a:gd name="T2" fmla="*/ 101 w 101"/>
                <a:gd name="T3" fmla="*/ 91 h 91"/>
                <a:gd name="T4" fmla="*/ 50 w 101"/>
                <a:gd name="T5" fmla="*/ 0 h 91"/>
                <a:gd name="T6" fmla="*/ 0 w 101"/>
                <a:gd name="T7" fmla="*/ 91 h 91"/>
              </a:gdLst>
              <a:ahLst/>
              <a:cxnLst>
                <a:cxn ang="0">
                  <a:pos x="T0" y="T1"/>
                </a:cxn>
                <a:cxn ang="0">
                  <a:pos x="T2" y="T3"/>
                </a:cxn>
                <a:cxn ang="0">
                  <a:pos x="T4" y="T5"/>
                </a:cxn>
                <a:cxn ang="0">
                  <a:pos x="T6" y="T7"/>
                </a:cxn>
              </a:cxnLst>
              <a:rect l="0" t="0" r="r" b="b"/>
              <a:pathLst>
                <a:path w="101" h="91">
                  <a:moveTo>
                    <a:pt x="0" y="91"/>
                  </a:moveTo>
                  <a:lnTo>
                    <a:pt x="101" y="91"/>
                  </a:lnTo>
                  <a:lnTo>
                    <a:pt x="50"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60" name="Freeform 64"/>
            <p:cNvSpPr>
              <a:spLocks/>
            </p:cNvSpPr>
            <p:nvPr/>
          </p:nvSpPr>
          <p:spPr bwMode="auto">
            <a:xfrm>
              <a:off x="859" y="2010"/>
              <a:ext cx="108" cy="96"/>
            </a:xfrm>
            <a:custGeom>
              <a:avLst/>
              <a:gdLst>
                <a:gd name="T0" fmla="*/ 0 w 108"/>
                <a:gd name="T1" fmla="*/ 96 h 96"/>
                <a:gd name="T2" fmla="*/ 108 w 108"/>
                <a:gd name="T3" fmla="*/ 96 h 96"/>
                <a:gd name="T4" fmla="*/ 51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grpSp>
      <p:grpSp>
        <p:nvGrpSpPr>
          <p:cNvPr id="55449" name="Group 153"/>
          <p:cNvGrpSpPr>
            <a:grpSpLocks/>
          </p:cNvGrpSpPr>
          <p:nvPr/>
        </p:nvGrpSpPr>
        <p:grpSpPr bwMode="auto">
          <a:xfrm>
            <a:off x="4000500" y="2276475"/>
            <a:ext cx="4214813" cy="609600"/>
            <a:chOff x="2520" y="1434"/>
            <a:chExt cx="2655" cy="384"/>
          </a:xfrm>
        </p:grpSpPr>
        <p:sp>
          <p:nvSpPr>
            <p:cNvPr id="55361" name="Rectangle 65"/>
            <p:cNvSpPr>
              <a:spLocks noChangeArrowheads="1"/>
            </p:cNvSpPr>
            <p:nvPr/>
          </p:nvSpPr>
          <p:spPr bwMode="auto">
            <a:xfrm>
              <a:off x="2520" y="1434"/>
              <a:ext cx="195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US" altLang="en-US" sz="2000" b="1" u="sng" dirty="0">
                  <a:latin typeface="Comic Sans MS" pitchFamily="66" charset="0"/>
                </a:rPr>
                <a:t>Simple Random Sampling</a:t>
              </a:r>
              <a:r>
                <a:rPr lang="en-US" altLang="en-US" sz="2000" b="1" dirty="0">
                  <a:latin typeface="Comic Sans MS" pitchFamily="66" charset="0"/>
                </a:rPr>
                <a:t>:</a:t>
              </a:r>
              <a:endParaRPr lang="en-US" altLang="en-US" sz="2000" dirty="0">
                <a:latin typeface="Comic Sans MS" pitchFamily="66" charset="0"/>
              </a:endParaRPr>
            </a:p>
          </p:txBody>
        </p:sp>
        <p:sp>
          <p:nvSpPr>
            <p:cNvPr id="55363" name="Rectangle 67"/>
            <p:cNvSpPr>
              <a:spLocks noChangeArrowheads="1"/>
            </p:cNvSpPr>
            <p:nvPr/>
          </p:nvSpPr>
          <p:spPr bwMode="auto">
            <a:xfrm>
              <a:off x="2520" y="1626"/>
              <a:ext cx="265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US" altLang="en-US" sz="2000" b="1" dirty="0">
                  <a:latin typeface="Comic Sans MS" pitchFamily="66" charset="0"/>
                </a:rPr>
                <a:t>observations are randomly placed.</a:t>
              </a:r>
              <a:endParaRPr lang="en-US" altLang="en-US" sz="2000" dirty="0">
                <a:latin typeface="Comic Sans MS" pitchFamily="66" charset="0"/>
              </a:endParaRPr>
            </a:p>
          </p:txBody>
        </p:sp>
      </p:grpSp>
      <p:grpSp>
        <p:nvGrpSpPr>
          <p:cNvPr id="55448" name="Group 152"/>
          <p:cNvGrpSpPr>
            <a:grpSpLocks/>
          </p:cNvGrpSpPr>
          <p:nvPr/>
        </p:nvGrpSpPr>
        <p:grpSpPr bwMode="auto">
          <a:xfrm>
            <a:off x="1238250" y="4041775"/>
            <a:ext cx="2519363" cy="2151063"/>
            <a:chOff x="780" y="2546"/>
            <a:chExt cx="1587" cy="1355"/>
          </a:xfrm>
        </p:grpSpPr>
        <p:sp>
          <p:nvSpPr>
            <p:cNvPr id="55369" name="Rectangle 73"/>
            <p:cNvSpPr>
              <a:spLocks noChangeArrowheads="1"/>
            </p:cNvSpPr>
            <p:nvPr/>
          </p:nvSpPr>
          <p:spPr bwMode="auto">
            <a:xfrm>
              <a:off x="854" y="2620"/>
              <a:ext cx="5" cy="1281"/>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372" name="Rectangle 76"/>
            <p:cNvSpPr>
              <a:spLocks noChangeArrowheads="1"/>
            </p:cNvSpPr>
            <p:nvPr/>
          </p:nvSpPr>
          <p:spPr bwMode="auto">
            <a:xfrm>
              <a:off x="854" y="2620"/>
              <a:ext cx="1513" cy="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365" name="Freeform 69"/>
            <p:cNvSpPr>
              <a:spLocks/>
            </p:cNvSpPr>
            <p:nvPr/>
          </p:nvSpPr>
          <p:spPr bwMode="auto">
            <a:xfrm>
              <a:off x="842" y="2608"/>
              <a:ext cx="622" cy="960"/>
            </a:xfrm>
            <a:custGeom>
              <a:avLst/>
              <a:gdLst>
                <a:gd name="T0" fmla="*/ 0 w 622"/>
                <a:gd name="T1" fmla="*/ 0 h 960"/>
                <a:gd name="T2" fmla="*/ 582 w 622"/>
                <a:gd name="T3" fmla="*/ 0 h 960"/>
                <a:gd name="T4" fmla="*/ 582 w 622"/>
                <a:gd name="T5" fmla="*/ 46 h 960"/>
                <a:gd name="T6" fmla="*/ 509 w 622"/>
                <a:gd name="T7" fmla="*/ 108 h 960"/>
                <a:gd name="T8" fmla="*/ 413 w 622"/>
                <a:gd name="T9" fmla="*/ 170 h 960"/>
                <a:gd name="T10" fmla="*/ 390 w 622"/>
                <a:gd name="T11" fmla="*/ 277 h 960"/>
                <a:gd name="T12" fmla="*/ 424 w 622"/>
                <a:gd name="T13" fmla="*/ 367 h 960"/>
                <a:gd name="T14" fmla="*/ 452 w 622"/>
                <a:gd name="T15" fmla="*/ 401 h 960"/>
                <a:gd name="T16" fmla="*/ 514 w 622"/>
                <a:gd name="T17" fmla="*/ 520 h 960"/>
                <a:gd name="T18" fmla="*/ 593 w 622"/>
                <a:gd name="T19" fmla="*/ 644 h 960"/>
                <a:gd name="T20" fmla="*/ 622 w 622"/>
                <a:gd name="T21" fmla="*/ 790 h 960"/>
                <a:gd name="T22" fmla="*/ 548 w 622"/>
                <a:gd name="T23" fmla="*/ 898 h 960"/>
                <a:gd name="T24" fmla="*/ 452 w 622"/>
                <a:gd name="T25" fmla="*/ 960 h 960"/>
                <a:gd name="T26" fmla="*/ 272 w 622"/>
                <a:gd name="T27" fmla="*/ 960 h 960"/>
                <a:gd name="T28" fmla="*/ 181 w 622"/>
                <a:gd name="T29" fmla="*/ 909 h 960"/>
                <a:gd name="T30" fmla="*/ 159 w 622"/>
                <a:gd name="T31" fmla="*/ 802 h 960"/>
                <a:gd name="T32" fmla="*/ 63 w 622"/>
                <a:gd name="T33" fmla="*/ 740 h 960"/>
                <a:gd name="T34" fmla="*/ 46 w 622"/>
                <a:gd name="T35" fmla="*/ 717 h 960"/>
                <a:gd name="T36" fmla="*/ 0 w 622"/>
                <a:gd name="T37" fmla="*/ 706 h 960"/>
                <a:gd name="T38" fmla="*/ 0 w 622"/>
                <a:gd name="T39" fmla="*/ 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2" h="960">
                  <a:moveTo>
                    <a:pt x="0" y="0"/>
                  </a:moveTo>
                  <a:lnTo>
                    <a:pt x="582" y="0"/>
                  </a:lnTo>
                  <a:lnTo>
                    <a:pt x="582" y="46"/>
                  </a:lnTo>
                  <a:lnTo>
                    <a:pt x="509" y="108"/>
                  </a:lnTo>
                  <a:lnTo>
                    <a:pt x="413" y="170"/>
                  </a:lnTo>
                  <a:lnTo>
                    <a:pt x="390" y="277"/>
                  </a:lnTo>
                  <a:lnTo>
                    <a:pt x="424" y="367"/>
                  </a:lnTo>
                  <a:lnTo>
                    <a:pt x="452" y="401"/>
                  </a:lnTo>
                  <a:lnTo>
                    <a:pt x="514" y="520"/>
                  </a:lnTo>
                  <a:lnTo>
                    <a:pt x="593" y="644"/>
                  </a:lnTo>
                  <a:lnTo>
                    <a:pt x="622" y="790"/>
                  </a:lnTo>
                  <a:lnTo>
                    <a:pt x="548" y="898"/>
                  </a:lnTo>
                  <a:lnTo>
                    <a:pt x="452" y="960"/>
                  </a:lnTo>
                  <a:lnTo>
                    <a:pt x="272" y="960"/>
                  </a:lnTo>
                  <a:lnTo>
                    <a:pt x="181" y="909"/>
                  </a:lnTo>
                  <a:lnTo>
                    <a:pt x="159" y="802"/>
                  </a:lnTo>
                  <a:lnTo>
                    <a:pt x="63" y="740"/>
                  </a:lnTo>
                  <a:lnTo>
                    <a:pt x="46" y="717"/>
                  </a:lnTo>
                  <a:lnTo>
                    <a:pt x="0" y="706"/>
                  </a:lnTo>
                  <a:lnTo>
                    <a:pt x="0"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73" name="Rectangle 77"/>
            <p:cNvSpPr>
              <a:spLocks noChangeArrowheads="1"/>
            </p:cNvSpPr>
            <p:nvPr/>
          </p:nvSpPr>
          <p:spPr bwMode="auto">
            <a:xfrm>
              <a:off x="797" y="2563"/>
              <a:ext cx="1514" cy="1281"/>
            </a:xfrm>
            <a:prstGeom prst="rect">
              <a:avLst/>
            </a:prstGeom>
            <a:solidFill>
              <a:srgbClr val="00E5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374" name="Freeform 78"/>
            <p:cNvSpPr>
              <a:spLocks/>
            </p:cNvSpPr>
            <p:nvPr/>
          </p:nvSpPr>
          <p:spPr bwMode="auto">
            <a:xfrm>
              <a:off x="780" y="2546"/>
              <a:ext cx="1542" cy="1310"/>
            </a:xfrm>
            <a:custGeom>
              <a:avLst/>
              <a:gdLst>
                <a:gd name="T0" fmla="*/ 17 w 1542"/>
                <a:gd name="T1" fmla="*/ 1281 h 1310"/>
                <a:gd name="T2" fmla="*/ 1514 w 1542"/>
                <a:gd name="T3" fmla="*/ 1281 h 1310"/>
                <a:gd name="T4" fmla="*/ 1514 w 1542"/>
                <a:gd name="T5" fmla="*/ 29 h 1310"/>
                <a:gd name="T6" fmla="*/ 17 w 1542"/>
                <a:gd name="T7" fmla="*/ 29 h 1310"/>
                <a:gd name="T8" fmla="*/ 17 w 1542"/>
                <a:gd name="T9" fmla="*/ 0 h 1310"/>
                <a:gd name="T10" fmla="*/ 1542 w 1542"/>
                <a:gd name="T11" fmla="*/ 0 h 1310"/>
                <a:gd name="T12" fmla="*/ 1542 w 1542"/>
                <a:gd name="T13" fmla="*/ 1310 h 1310"/>
                <a:gd name="T14" fmla="*/ 0 w 1542"/>
                <a:gd name="T15" fmla="*/ 1310 h 1310"/>
                <a:gd name="T16" fmla="*/ 0 w 1542"/>
                <a:gd name="T17" fmla="*/ 1293 h 1310"/>
                <a:gd name="T18" fmla="*/ 17 w 1542"/>
                <a:gd name="T19" fmla="*/ 1281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2" h="1310">
                  <a:moveTo>
                    <a:pt x="17" y="1281"/>
                  </a:moveTo>
                  <a:lnTo>
                    <a:pt x="1514" y="1281"/>
                  </a:lnTo>
                  <a:lnTo>
                    <a:pt x="1514" y="29"/>
                  </a:lnTo>
                  <a:lnTo>
                    <a:pt x="17" y="29"/>
                  </a:lnTo>
                  <a:lnTo>
                    <a:pt x="17" y="0"/>
                  </a:lnTo>
                  <a:lnTo>
                    <a:pt x="1542" y="0"/>
                  </a:lnTo>
                  <a:lnTo>
                    <a:pt x="1542" y="1310"/>
                  </a:lnTo>
                  <a:lnTo>
                    <a:pt x="0" y="1310"/>
                  </a:lnTo>
                  <a:lnTo>
                    <a:pt x="0" y="1293"/>
                  </a:lnTo>
                  <a:lnTo>
                    <a:pt x="17" y="1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75" name="Freeform 79"/>
            <p:cNvSpPr>
              <a:spLocks/>
            </p:cNvSpPr>
            <p:nvPr/>
          </p:nvSpPr>
          <p:spPr bwMode="auto">
            <a:xfrm>
              <a:off x="780" y="2546"/>
              <a:ext cx="29" cy="1293"/>
            </a:xfrm>
            <a:custGeom>
              <a:avLst/>
              <a:gdLst>
                <a:gd name="T0" fmla="*/ 29 w 29"/>
                <a:gd name="T1" fmla="*/ 17 h 1293"/>
                <a:gd name="T2" fmla="*/ 29 w 29"/>
                <a:gd name="T3" fmla="*/ 1293 h 1293"/>
                <a:gd name="T4" fmla="*/ 0 w 29"/>
                <a:gd name="T5" fmla="*/ 1293 h 1293"/>
                <a:gd name="T6" fmla="*/ 0 w 29"/>
                <a:gd name="T7" fmla="*/ 0 h 1293"/>
                <a:gd name="T8" fmla="*/ 17 w 29"/>
                <a:gd name="T9" fmla="*/ 0 h 1293"/>
                <a:gd name="T10" fmla="*/ 29 w 29"/>
                <a:gd name="T11" fmla="*/ 17 h 1293"/>
              </a:gdLst>
              <a:ahLst/>
              <a:cxnLst>
                <a:cxn ang="0">
                  <a:pos x="T0" y="T1"/>
                </a:cxn>
                <a:cxn ang="0">
                  <a:pos x="T2" y="T3"/>
                </a:cxn>
                <a:cxn ang="0">
                  <a:pos x="T4" y="T5"/>
                </a:cxn>
                <a:cxn ang="0">
                  <a:pos x="T6" y="T7"/>
                </a:cxn>
                <a:cxn ang="0">
                  <a:pos x="T8" y="T9"/>
                </a:cxn>
                <a:cxn ang="0">
                  <a:pos x="T10" y="T11"/>
                </a:cxn>
              </a:cxnLst>
              <a:rect l="0" t="0" r="r" b="b"/>
              <a:pathLst>
                <a:path w="29" h="1293">
                  <a:moveTo>
                    <a:pt x="29" y="17"/>
                  </a:moveTo>
                  <a:lnTo>
                    <a:pt x="29" y="1293"/>
                  </a:lnTo>
                  <a:lnTo>
                    <a:pt x="0" y="1293"/>
                  </a:lnTo>
                  <a:lnTo>
                    <a:pt x="0" y="0"/>
                  </a:lnTo>
                  <a:lnTo>
                    <a:pt x="17" y="0"/>
                  </a:lnTo>
                  <a:lnTo>
                    <a:pt x="2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76" name="Freeform 80"/>
            <p:cNvSpPr>
              <a:spLocks/>
            </p:cNvSpPr>
            <p:nvPr/>
          </p:nvSpPr>
          <p:spPr bwMode="auto">
            <a:xfrm>
              <a:off x="786" y="2558"/>
              <a:ext cx="621" cy="953"/>
            </a:xfrm>
            <a:custGeom>
              <a:avLst/>
              <a:gdLst>
                <a:gd name="T0" fmla="*/ 0 w 621"/>
                <a:gd name="T1" fmla="*/ 0 h 953"/>
                <a:gd name="T2" fmla="*/ 587 w 621"/>
                <a:gd name="T3" fmla="*/ 0 h 953"/>
                <a:gd name="T4" fmla="*/ 582 w 621"/>
                <a:gd name="T5" fmla="*/ 39 h 953"/>
                <a:gd name="T6" fmla="*/ 508 w 621"/>
                <a:gd name="T7" fmla="*/ 101 h 953"/>
                <a:gd name="T8" fmla="*/ 412 w 621"/>
                <a:gd name="T9" fmla="*/ 163 h 953"/>
                <a:gd name="T10" fmla="*/ 390 w 621"/>
                <a:gd name="T11" fmla="*/ 270 h 953"/>
                <a:gd name="T12" fmla="*/ 424 w 621"/>
                <a:gd name="T13" fmla="*/ 366 h 953"/>
                <a:gd name="T14" fmla="*/ 457 w 621"/>
                <a:gd name="T15" fmla="*/ 395 h 953"/>
                <a:gd name="T16" fmla="*/ 520 w 621"/>
                <a:gd name="T17" fmla="*/ 513 h 953"/>
                <a:gd name="T18" fmla="*/ 593 w 621"/>
                <a:gd name="T19" fmla="*/ 637 h 953"/>
                <a:gd name="T20" fmla="*/ 621 w 621"/>
                <a:gd name="T21" fmla="*/ 784 h 953"/>
                <a:gd name="T22" fmla="*/ 548 w 621"/>
                <a:gd name="T23" fmla="*/ 891 h 953"/>
                <a:gd name="T24" fmla="*/ 457 w 621"/>
                <a:gd name="T25" fmla="*/ 953 h 953"/>
                <a:gd name="T26" fmla="*/ 277 w 621"/>
                <a:gd name="T27" fmla="*/ 953 h 953"/>
                <a:gd name="T28" fmla="*/ 181 w 621"/>
                <a:gd name="T29" fmla="*/ 903 h 953"/>
                <a:gd name="T30" fmla="*/ 158 w 621"/>
                <a:gd name="T31" fmla="*/ 795 h 953"/>
                <a:gd name="T32" fmla="*/ 68 w 621"/>
                <a:gd name="T33" fmla="*/ 733 h 953"/>
                <a:gd name="T34" fmla="*/ 45 w 621"/>
                <a:gd name="T35" fmla="*/ 711 h 953"/>
                <a:gd name="T36" fmla="*/ 0 w 621"/>
                <a:gd name="T37" fmla="*/ 699 h 953"/>
                <a:gd name="T38" fmla="*/ 0 w 621"/>
                <a:gd name="T39" fmla="*/ 0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1" h="953">
                  <a:moveTo>
                    <a:pt x="0" y="0"/>
                  </a:moveTo>
                  <a:lnTo>
                    <a:pt x="587" y="0"/>
                  </a:lnTo>
                  <a:lnTo>
                    <a:pt x="582" y="39"/>
                  </a:lnTo>
                  <a:lnTo>
                    <a:pt x="508" y="101"/>
                  </a:lnTo>
                  <a:lnTo>
                    <a:pt x="412" y="163"/>
                  </a:lnTo>
                  <a:lnTo>
                    <a:pt x="390" y="270"/>
                  </a:lnTo>
                  <a:lnTo>
                    <a:pt x="424" y="366"/>
                  </a:lnTo>
                  <a:lnTo>
                    <a:pt x="457" y="395"/>
                  </a:lnTo>
                  <a:lnTo>
                    <a:pt x="520" y="513"/>
                  </a:lnTo>
                  <a:lnTo>
                    <a:pt x="593" y="637"/>
                  </a:lnTo>
                  <a:lnTo>
                    <a:pt x="621" y="784"/>
                  </a:lnTo>
                  <a:lnTo>
                    <a:pt x="548" y="891"/>
                  </a:lnTo>
                  <a:lnTo>
                    <a:pt x="457" y="953"/>
                  </a:lnTo>
                  <a:lnTo>
                    <a:pt x="277" y="953"/>
                  </a:lnTo>
                  <a:lnTo>
                    <a:pt x="181" y="903"/>
                  </a:lnTo>
                  <a:lnTo>
                    <a:pt x="158" y="795"/>
                  </a:lnTo>
                  <a:lnTo>
                    <a:pt x="68" y="733"/>
                  </a:lnTo>
                  <a:lnTo>
                    <a:pt x="45" y="711"/>
                  </a:lnTo>
                  <a:lnTo>
                    <a:pt x="0" y="699"/>
                  </a:lnTo>
                  <a:lnTo>
                    <a:pt x="0" y="0"/>
                  </a:lnTo>
                  <a:close/>
                </a:path>
              </a:pathLst>
            </a:custGeom>
            <a:solidFill>
              <a:srgbClr val="FFFFB3"/>
            </a:solidFill>
            <a:ln w="0">
              <a:solidFill>
                <a:srgbClr val="000000"/>
              </a:solidFill>
              <a:prstDash val="solid"/>
              <a:round/>
              <a:headEnd/>
              <a:tailEnd/>
            </a:ln>
          </p:spPr>
          <p:txBody>
            <a:bodyPr/>
            <a:lstStyle/>
            <a:p>
              <a:endParaRPr lang="en-US"/>
            </a:p>
          </p:txBody>
        </p:sp>
        <p:sp>
          <p:nvSpPr>
            <p:cNvPr id="55377" name="Rectangle 81"/>
            <p:cNvSpPr>
              <a:spLocks noChangeArrowheads="1"/>
            </p:cNvSpPr>
            <p:nvPr/>
          </p:nvSpPr>
          <p:spPr bwMode="auto">
            <a:xfrm>
              <a:off x="1537" y="3365"/>
              <a:ext cx="774" cy="479"/>
            </a:xfrm>
            <a:prstGeom prst="rect">
              <a:avLst/>
            </a:prstGeom>
            <a:solidFill>
              <a:srgbClr val="FF7F00"/>
            </a:solidFill>
            <a:ln w="0">
              <a:solidFill>
                <a:srgbClr val="000000"/>
              </a:solidFill>
              <a:miter lim="800000"/>
              <a:headEnd/>
              <a:tailEnd/>
            </a:ln>
          </p:spPr>
          <p:txBody>
            <a:bodyPr/>
            <a:lstStyle/>
            <a:p>
              <a:endParaRPr lang="en-US"/>
            </a:p>
          </p:txBody>
        </p:sp>
        <p:sp>
          <p:nvSpPr>
            <p:cNvPr id="55378" name="Freeform 82"/>
            <p:cNvSpPr>
              <a:spLocks/>
            </p:cNvSpPr>
            <p:nvPr/>
          </p:nvSpPr>
          <p:spPr bwMode="auto">
            <a:xfrm>
              <a:off x="1085" y="2558"/>
              <a:ext cx="1220" cy="1111"/>
            </a:xfrm>
            <a:custGeom>
              <a:avLst/>
              <a:gdLst>
                <a:gd name="T0" fmla="*/ 1220 w 1220"/>
                <a:gd name="T1" fmla="*/ 784 h 1111"/>
                <a:gd name="T2" fmla="*/ 1220 w 1220"/>
                <a:gd name="T3" fmla="*/ 0 h 1111"/>
                <a:gd name="T4" fmla="*/ 588 w 1220"/>
                <a:gd name="T5" fmla="*/ 0 h 1111"/>
                <a:gd name="T6" fmla="*/ 684 w 1220"/>
                <a:gd name="T7" fmla="*/ 73 h 1111"/>
                <a:gd name="T8" fmla="*/ 706 w 1220"/>
                <a:gd name="T9" fmla="*/ 152 h 1111"/>
                <a:gd name="T10" fmla="*/ 672 w 1220"/>
                <a:gd name="T11" fmla="*/ 270 h 1111"/>
                <a:gd name="T12" fmla="*/ 639 w 1220"/>
                <a:gd name="T13" fmla="*/ 321 h 1111"/>
                <a:gd name="T14" fmla="*/ 661 w 1220"/>
                <a:gd name="T15" fmla="*/ 406 h 1111"/>
                <a:gd name="T16" fmla="*/ 695 w 1220"/>
                <a:gd name="T17" fmla="*/ 491 h 1111"/>
                <a:gd name="T18" fmla="*/ 706 w 1220"/>
                <a:gd name="T19" fmla="*/ 541 h 1111"/>
                <a:gd name="T20" fmla="*/ 706 w 1220"/>
                <a:gd name="T21" fmla="*/ 587 h 1111"/>
                <a:gd name="T22" fmla="*/ 672 w 1220"/>
                <a:gd name="T23" fmla="*/ 620 h 1111"/>
                <a:gd name="T24" fmla="*/ 610 w 1220"/>
                <a:gd name="T25" fmla="*/ 626 h 1111"/>
                <a:gd name="T26" fmla="*/ 514 w 1220"/>
                <a:gd name="T27" fmla="*/ 626 h 1111"/>
                <a:gd name="T28" fmla="*/ 430 w 1220"/>
                <a:gd name="T29" fmla="*/ 637 h 1111"/>
                <a:gd name="T30" fmla="*/ 356 w 1220"/>
                <a:gd name="T31" fmla="*/ 660 h 1111"/>
                <a:gd name="T32" fmla="*/ 305 w 1220"/>
                <a:gd name="T33" fmla="*/ 682 h 1111"/>
                <a:gd name="T34" fmla="*/ 147 w 1220"/>
                <a:gd name="T35" fmla="*/ 795 h 1111"/>
                <a:gd name="T36" fmla="*/ 29 w 1220"/>
                <a:gd name="T37" fmla="*/ 818 h 1111"/>
                <a:gd name="T38" fmla="*/ 0 w 1220"/>
                <a:gd name="T39" fmla="*/ 880 h 1111"/>
                <a:gd name="T40" fmla="*/ 6 w 1220"/>
                <a:gd name="T41" fmla="*/ 931 h 1111"/>
                <a:gd name="T42" fmla="*/ 51 w 1220"/>
                <a:gd name="T43" fmla="*/ 987 h 1111"/>
                <a:gd name="T44" fmla="*/ 158 w 1220"/>
                <a:gd name="T45" fmla="*/ 1038 h 1111"/>
                <a:gd name="T46" fmla="*/ 283 w 1220"/>
                <a:gd name="T47" fmla="*/ 1072 h 1111"/>
                <a:gd name="T48" fmla="*/ 356 w 1220"/>
                <a:gd name="T49" fmla="*/ 1089 h 1111"/>
                <a:gd name="T50" fmla="*/ 475 w 1220"/>
                <a:gd name="T51" fmla="*/ 1111 h 1111"/>
                <a:gd name="T52" fmla="*/ 559 w 1220"/>
                <a:gd name="T53" fmla="*/ 1072 h 1111"/>
                <a:gd name="T54" fmla="*/ 565 w 1220"/>
                <a:gd name="T55" fmla="*/ 998 h 1111"/>
                <a:gd name="T56" fmla="*/ 633 w 1220"/>
                <a:gd name="T57" fmla="*/ 965 h 1111"/>
                <a:gd name="T58" fmla="*/ 735 w 1220"/>
                <a:gd name="T59" fmla="*/ 1015 h 1111"/>
                <a:gd name="T60" fmla="*/ 853 w 1220"/>
                <a:gd name="T61" fmla="*/ 998 h 1111"/>
                <a:gd name="T62" fmla="*/ 1136 w 1220"/>
                <a:gd name="T63" fmla="*/ 998 h 1111"/>
                <a:gd name="T64" fmla="*/ 1209 w 1220"/>
                <a:gd name="T65" fmla="*/ 925 h 1111"/>
                <a:gd name="T66" fmla="*/ 1220 w 1220"/>
                <a:gd name="T67" fmla="*/ 784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0" h="1111">
                  <a:moveTo>
                    <a:pt x="1220" y="784"/>
                  </a:moveTo>
                  <a:lnTo>
                    <a:pt x="1220" y="0"/>
                  </a:lnTo>
                  <a:lnTo>
                    <a:pt x="588" y="0"/>
                  </a:lnTo>
                  <a:lnTo>
                    <a:pt x="684" y="73"/>
                  </a:lnTo>
                  <a:lnTo>
                    <a:pt x="706" y="152"/>
                  </a:lnTo>
                  <a:lnTo>
                    <a:pt x="672" y="270"/>
                  </a:lnTo>
                  <a:lnTo>
                    <a:pt x="639" y="321"/>
                  </a:lnTo>
                  <a:lnTo>
                    <a:pt x="661" y="406"/>
                  </a:lnTo>
                  <a:lnTo>
                    <a:pt x="695" y="491"/>
                  </a:lnTo>
                  <a:lnTo>
                    <a:pt x="706" y="541"/>
                  </a:lnTo>
                  <a:lnTo>
                    <a:pt x="706" y="587"/>
                  </a:lnTo>
                  <a:lnTo>
                    <a:pt x="672" y="620"/>
                  </a:lnTo>
                  <a:lnTo>
                    <a:pt x="610" y="626"/>
                  </a:lnTo>
                  <a:lnTo>
                    <a:pt x="514" y="626"/>
                  </a:lnTo>
                  <a:lnTo>
                    <a:pt x="430" y="637"/>
                  </a:lnTo>
                  <a:lnTo>
                    <a:pt x="356" y="660"/>
                  </a:lnTo>
                  <a:lnTo>
                    <a:pt x="305" y="682"/>
                  </a:lnTo>
                  <a:lnTo>
                    <a:pt x="147" y="795"/>
                  </a:lnTo>
                  <a:lnTo>
                    <a:pt x="29" y="818"/>
                  </a:lnTo>
                  <a:lnTo>
                    <a:pt x="0" y="880"/>
                  </a:lnTo>
                  <a:lnTo>
                    <a:pt x="6" y="931"/>
                  </a:lnTo>
                  <a:lnTo>
                    <a:pt x="51" y="987"/>
                  </a:lnTo>
                  <a:lnTo>
                    <a:pt x="158" y="1038"/>
                  </a:lnTo>
                  <a:lnTo>
                    <a:pt x="283" y="1072"/>
                  </a:lnTo>
                  <a:lnTo>
                    <a:pt x="356" y="1089"/>
                  </a:lnTo>
                  <a:lnTo>
                    <a:pt x="475" y="1111"/>
                  </a:lnTo>
                  <a:lnTo>
                    <a:pt x="559" y="1072"/>
                  </a:lnTo>
                  <a:lnTo>
                    <a:pt x="565" y="998"/>
                  </a:lnTo>
                  <a:lnTo>
                    <a:pt x="633" y="965"/>
                  </a:lnTo>
                  <a:lnTo>
                    <a:pt x="735" y="1015"/>
                  </a:lnTo>
                  <a:lnTo>
                    <a:pt x="853" y="998"/>
                  </a:lnTo>
                  <a:lnTo>
                    <a:pt x="1136" y="998"/>
                  </a:lnTo>
                  <a:lnTo>
                    <a:pt x="1209" y="925"/>
                  </a:lnTo>
                  <a:lnTo>
                    <a:pt x="1220" y="784"/>
                  </a:lnTo>
                  <a:close/>
                </a:path>
              </a:pathLst>
            </a:custGeom>
            <a:solidFill>
              <a:srgbClr val="FFD6BF"/>
            </a:solidFill>
            <a:ln w="0">
              <a:solidFill>
                <a:srgbClr val="000000"/>
              </a:solidFill>
              <a:prstDash val="solid"/>
              <a:round/>
              <a:headEnd/>
              <a:tailEnd/>
            </a:ln>
          </p:spPr>
          <p:txBody>
            <a:bodyPr/>
            <a:lstStyle/>
            <a:p>
              <a:endParaRPr lang="en-US"/>
            </a:p>
          </p:txBody>
        </p:sp>
        <p:sp>
          <p:nvSpPr>
            <p:cNvPr id="55379" name="Freeform 83"/>
            <p:cNvSpPr>
              <a:spLocks/>
            </p:cNvSpPr>
            <p:nvPr/>
          </p:nvSpPr>
          <p:spPr bwMode="auto">
            <a:xfrm>
              <a:off x="1029" y="3427"/>
              <a:ext cx="717" cy="412"/>
            </a:xfrm>
            <a:custGeom>
              <a:avLst/>
              <a:gdLst>
                <a:gd name="T0" fmla="*/ 0 w 717"/>
                <a:gd name="T1" fmla="*/ 412 h 412"/>
                <a:gd name="T2" fmla="*/ 717 w 717"/>
                <a:gd name="T3" fmla="*/ 412 h 412"/>
                <a:gd name="T4" fmla="*/ 695 w 717"/>
                <a:gd name="T5" fmla="*/ 361 h 412"/>
                <a:gd name="T6" fmla="*/ 689 w 717"/>
                <a:gd name="T7" fmla="*/ 316 h 412"/>
                <a:gd name="T8" fmla="*/ 615 w 717"/>
                <a:gd name="T9" fmla="*/ 254 h 412"/>
                <a:gd name="T10" fmla="*/ 548 w 717"/>
                <a:gd name="T11" fmla="*/ 203 h 412"/>
                <a:gd name="T12" fmla="*/ 508 w 717"/>
                <a:gd name="T13" fmla="*/ 146 h 412"/>
                <a:gd name="T14" fmla="*/ 486 w 717"/>
                <a:gd name="T15" fmla="*/ 34 h 412"/>
                <a:gd name="T16" fmla="*/ 350 w 717"/>
                <a:gd name="T17" fmla="*/ 0 h 412"/>
                <a:gd name="T18" fmla="*/ 277 w 717"/>
                <a:gd name="T19" fmla="*/ 62 h 412"/>
                <a:gd name="T20" fmla="*/ 231 w 717"/>
                <a:gd name="T21" fmla="*/ 129 h 412"/>
                <a:gd name="T22" fmla="*/ 226 w 717"/>
                <a:gd name="T23" fmla="*/ 242 h 412"/>
                <a:gd name="T24" fmla="*/ 226 w 717"/>
                <a:gd name="T25" fmla="*/ 287 h 412"/>
                <a:gd name="T26" fmla="*/ 169 w 717"/>
                <a:gd name="T27" fmla="*/ 316 h 412"/>
                <a:gd name="T28" fmla="*/ 96 w 717"/>
                <a:gd name="T29" fmla="*/ 316 h 412"/>
                <a:gd name="T30" fmla="*/ 56 w 717"/>
                <a:gd name="T31" fmla="*/ 350 h 412"/>
                <a:gd name="T32" fmla="*/ 34 w 717"/>
                <a:gd name="T33" fmla="*/ 378 h 412"/>
                <a:gd name="T34" fmla="*/ 0 w 717"/>
                <a:gd name="T35" fmla="*/ 4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7" h="412">
                  <a:moveTo>
                    <a:pt x="0" y="412"/>
                  </a:moveTo>
                  <a:lnTo>
                    <a:pt x="717" y="412"/>
                  </a:lnTo>
                  <a:lnTo>
                    <a:pt x="695" y="361"/>
                  </a:lnTo>
                  <a:lnTo>
                    <a:pt x="689" y="316"/>
                  </a:lnTo>
                  <a:lnTo>
                    <a:pt x="615" y="254"/>
                  </a:lnTo>
                  <a:lnTo>
                    <a:pt x="548" y="203"/>
                  </a:lnTo>
                  <a:lnTo>
                    <a:pt x="508" y="146"/>
                  </a:lnTo>
                  <a:lnTo>
                    <a:pt x="486" y="34"/>
                  </a:lnTo>
                  <a:lnTo>
                    <a:pt x="350" y="0"/>
                  </a:lnTo>
                  <a:lnTo>
                    <a:pt x="277" y="62"/>
                  </a:lnTo>
                  <a:lnTo>
                    <a:pt x="231" y="129"/>
                  </a:lnTo>
                  <a:lnTo>
                    <a:pt x="226" y="242"/>
                  </a:lnTo>
                  <a:lnTo>
                    <a:pt x="226" y="287"/>
                  </a:lnTo>
                  <a:lnTo>
                    <a:pt x="169" y="316"/>
                  </a:lnTo>
                  <a:lnTo>
                    <a:pt x="96" y="316"/>
                  </a:lnTo>
                  <a:lnTo>
                    <a:pt x="56" y="350"/>
                  </a:lnTo>
                  <a:lnTo>
                    <a:pt x="34" y="378"/>
                  </a:lnTo>
                  <a:lnTo>
                    <a:pt x="0" y="412"/>
                  </a:lnTo>
                  <a:close/>
                </a:path>
              </a:pathLst>
            </a:custGeom>
            <a:solidFill>
              <a:srgbClr val="FF80BF"/>
            </a:solidFill>
            <a:ln w="0">
              <a:solidFill>
                <a:srgbClr val="000000"/>
              </a:solidFill>
              <a:prstDash val="solid"/>
              <a:round/>
              <a:headEnd/>
              <a:tailEnd/>
            </a:ln>
          </p:spPr>
          <p:txBody>
            <a:bodyPr/>
            <a:lstStyle/>
            <a:p>
              <a:endParaRPr lang="en-US"/>
            </a:p>
          </p:txBody>
        </p:sp>
        <p:sp>
          <p:nvSpPr>
            <p:cNvPr id="55380" name="Freeform 84"/>
            <p:cNvSpPr>
              <a:spLocks/>
            </p:cNvSpPr>
            <p:nvPr/>
          </p:nvSpPr>
          <p:spPr bwMode="auto">
            <a:xfrm>
              <a:off x="780" y="2546"/>
              <a:ext cx="1542" cy="1310"/>
            </a:xfrm>
            <a:custGeom>
              <a:avLst/>
              <a:gdLst>
                <a:gd name="T0" fmla="*/ 17 w 1542"/>
                <a:gd name="T1" fmla="*/ 1281 h 1310"/>
                <a:gd name="T2" fmla="*/ 1514 w 1542"/>
                <a:gd name="T3" fmla="*/ 1281 h 1310"/>
                <a:gd name="T4" fmla="*/ 1514 w 1542"/>
                <a:gd name="T5" fmla="*/ 29 h 1310"/>
                <a:gd name="T6" fmla="*/ 17 w 1542"/>
                <a:gd name="T7" fmla="*/ 29 h 1310"/>
                <a:gd name="T8" fmla="*/ 17 w 1542"/>
                <a:gd name="T9" fmla="*/ 0 h 1310"/>
                <a:gd name="T10" fmla="*/ 1542 w 1542"/>
                <a:gd name="T11" fmla="*/ 0 h 1310"/>
                <a:gd name="T12" fmla="*/ 1542 w 1542"/>
                <a:gd name="T13" fmla="*/ 1310 h 1310"/>
                <a:gd name="T14" fmla="*/ 0 w 1542"/>
                <a:gd name="T15" fmla="*/ 1310 h 1310"/>
                <a:gd name="T16" fmla="*/ 0 w 1542"/>
                <a:gd name="T17" fmla="*/ 1293 h 1310"/>
                <a:gd name="T18" fmla="*/ 17 w 1542"/>
                <a:gd name="T19" fmla="*/ 1281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2" h="1310">
                  <a:moveTo>
                    <a:pt x="17" y="1281"/>
                  </a:moveTo>
                  <a:lnTo>
                    <a:pt x="1514" y="1281"/>
                  </a:lnTo>
                  <a:lnTo>
                    <a:pt x="1514" y="29"/>
                  </a:lnTo>
                  <a:lnTo>
                    <a:pt x="17" y="29"/>
                  </a:lnTo>
                  <a:lnTo>
                    <a:pt x="17" y="0"/>
                  </a:lnTo>
                  <a:lnTo>
                    <a:pt x="1542" y="0"/>
                  </a:lnTo>
                  <a:lnTo>
                    <a:pt x="1542" y="1310"/>
                  </a:lnTo>
                  <a:lnTo>
                    <a:pt x="0" y="1310"/>
                  </a:lnTo>
                  <a:lnTo>
                    <a:pt x="0" y="1293"/>
                  </a:lnTo>
                  <a:lnTo>
                    <a:pt x="17" y="1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81" name="Freeform 85"/>
            <p:cNvSpPr>
              <a:spLocks/>
            </p:cNvSpPr>
            <p:nvPr/>
          </p:nvSpPr>
          <p:spPr bwMode="auto">
            <a:xfrm>
              <a:off x="780" y="2546"/>
              <a:ext cx="29" cy="1293"/>
            </a:xfrm>
            <a:custGeom>
              <a:avLst/>
              <a:gdLst>
                <a:gd name="T0" fmla="*/ 29 w 29"/>
                <a:gd name="T1" fmla="*/ 17 h 1293"/>
                <a:gd name="T2" fmla="*/ 29 w 29"/>
                <a:gd name="T3" fmla="*/ 1293 h 1293"/>
                <a:gd name="T4" fmla="*/ 0 w 29"/>
                <a:gd name="T5" fmla="*/ 1293 h 1293"/>
                <a:gd name="T6" fmla="*/ 0 w 29"/>
                <a:gd name="T7" fmla="*/ 0 h 1293"/>
                <a:gd name="T8" fmla="*/ 17 w 29"/>
                <a:gd name="T9" fmla="*/ 0 h 1293"/>
                <a:gd name="T10" fmla="*/ 29 w 29"/>
                <a:gd name="T11" fmla="*/ 17 h 1293"/>
              </a:gdLst>
              <a:ahLst/>
              <a:cxnLst>
                <a:cxn ang="0">
                  <a:pos x="T0" y="T1"/>
                </a:cxn>
                <a:cxn ang="0">
                  <a:pos x="T2" y="T3"/>
                </a:cxn>
                <a:cxn ang="0">
                  <a:pos x="T4" y="T5"/>
                </a:cxn>
                <a:cxn ang="0">
                  <a:pos x="T6" y="T7"/>
                </a:cxn>
                <a:cxn ang="0">
                  <a:pos x="T8" y="T9"/>
                </a:cxn>
                <a:cxn ang="0">
                  <a:pos x="T10" y="T11"/>
                </a:cxn>
              </a:cxnLst>
              <a:rect l="0" t="0" r="r" b="b"/>
              <a:pathLst>
                <a:path w="29" h="1293">
                  <a:moveTo>
                    <a:pt x="29" y="17"/>
                  </a:moveTo>
                  <a:lnTo>
                    <a:pt x="29" y="1293"/>
                  </a:lnTo>
                  <a:lnTo>
                    <a:pt x="0" y="1293"/>
                  </a:lnTo>
                  <a:lnTo>
                    <a:pt x="0" y="0"/>
                  </a:lnTo>
                  <a:lnTo>
                    <a:pt x="17" y="0"/>
                  </a:lnTo>
                  <a:lnTo>
                    <a:pt x="2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82" name="Freeform 86"/>
            <p:cNvSpPr>
              <a:spLocks/>
            </p:cNvSpPr>
            <p:nvPr/>
          </p:nvSpPr>
          <p:spPr bwMode="auto">
            <a:xfrm>
              <a:off x="882" y="2687"/>
              <a:ext cx="107" cy="91"/>
            </a:xfrm>
            <a:custGeom>
              <a:avLst/>
              <a:gdLst>
                <a:gd name="T0" fmla="*/ 0 w 107"/>
                <a:gd name="T1" fmla="*/ 91 h 91"/>
                <a:gd name="T2" fmla="*/ 107 w 107"/>
                <a:gd name="T3" fmla="*/ 91 h 91"/>
                <a:gd name="T4" fmla="*/ 56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6"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83" name="Freeform 87"/>
            <p:cNvSpPr>
              <a:spLocks/>
            </p:cNvSpPr>
            <p:nvPr/>
          </p:nvSpPr>
          <p:spPr bwMode="auto">
            <a:xfrm>
              <a:off x="859" y="2659"/>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84" name="Freeform 88"/>
            <p:cNvSpPr>
              <a:spLocks/>
            </p:cNvSpPr>
            <p:nvPr/>
          </p:nvSpPr>
          <p:spPr bwMode="auto">
            <a:xfrm>
              <a:off x="1051" y="2778"/>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85" name="Freeform 89"/>
            <p:cNvSpPr>
              <a:spLocks/>
            </p:cNvSpPr>
            <p:nvPr/>
          </p:nvSpPr>
          <p:spPr bwMode="auto">
            <a:xfrm>
              <a:off x="1023" y="2749"/>
              <a:ext cx="108" cy="96"/>
            </a:xfrm>
            <a:custGeom>
              <a:avLst/>
              <a:gdLst>
                <a:gd name="T0" fmla="*/ 0 w 108"/>
                <a:gd name="T1" fmla="*/ 96 h 96"/>
                <a:gd name="T2" fmla="*/ 108 w 108"/>
                <a:gd name="T3" fmla="*/ 96 h 96"/>
                <a:gd name="T4" fmla="*/ 51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386" name="Freeform 90"/>
            <p:cNvSpPr>
              <a:spLocks/>
            </p:cNvSpPr>
            <p:nvPr/>
          </p:nvSpPr>
          <p:spPr bwMode="auto">
            <a:xfrm>
              <a:off x="938" y="3128"/>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87" name="Freeform 91"/>
            <p:cNvSpPr>
              <a:spLocks/>
            </p:cNvSpPr>
            <p:nvPr/>
          </p:nvSpPr>
          <p:spPr bwMode="auto">
            <a:xfrm>
              <a:off x="910" y="3099"/>
              <a:ext cx="108" cy="96"/>
            </a:xfrm>
            <a:custGeom>
              <a:avLst/>
              <a:gdLst>
                <a:gd name="T0" fmla="*/ 0 w 108"/>
                <a:gd name="T1" fmla="*/ 91 h 96"/>
                <a:gd name="T2" fmla="*/ 108 w 108"/>
                <a:gd name="T3" fmla="*/ 96 h 96"/>
                <a:gd name="T4" fmla="*/ 51 w 108"/>
                <a:gd name="T5" fmla="*/ 0 h 96"/>
                <a:gd name="T6" fmla="*/ 0 w 108"/>
                <a:gd name="T7" fmla="*/ 91 h 96"/>
              </a:gdLst>
              <a:ahLst/>
              <a:cxnLst>
                <a:cxn ang="0">
                  <a:pos x="T0" y="T1"/>
                </a:cxn>
                <a:cxn ang="0">
                  <a:pos x="T2" y="T3"/>
                </a:cxn>
                <a:cxn ang="0">
                  <a:pos x="T4" y="T5"/>
                </a:cxn>
                <a:cxn ang="0">
                  <a:pos x="T6" y="T7"/>
                </a:cxn>
              </a:cxnLst>
              <a:rect l="0" t="0" r="r" b="b"/>
              <a:pathLst>
                <a:path w="108" h="96">
                  <a:moveTo>
                    <a:pt x="0" y="91"/>
                  </a:moveTo>
                  <a:lnTo>
                    <a:pt x="108" y="96"/>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388" name="Freeform 92"/>
            <p:cNvSpPr>
              <a:spLocks/>
            </p:cNvSpPr>
            <p:nvPr/>
          </p:nvSpPr>
          <p:spPr bwMode="auto">
            <a:xfrm>
              <a:off x="1119" y="3054"/>
              <a:ext cx="108" cy="96"/>
            </a:xfrm>
            <a:custGeom>
              <a:avLst/>
              <a:gdLst>
                <a:gd name="T0" fmla="*/ 0 w 108"/>
                <a:gd name="T1" fmla="*/ 96 h 96"/>
                <a:gd name="T2" fmla="*/ 108 w 108"/>
                <a:gd name="T3" fmla="*/ 96 h 96"/>
                <a:gd name="T4" fmla="*/ 57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7"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89" name="Freeform 93"/>
            <p:cNvSpPr>
              <a:spLocks/>
            </p:cNvSpPr>
            <p:nvPr/>
          </p:nvSpPr>
          <p:spPr bwMode="auto">
            <a:xfrm>
              <a:off x="1097" y="3032"/>
              <a:ext cx="101" cy="90"/>
            </a:xfrm>
            <a:custGeom>
              <a:avLst/>
              <a:gdLst>
                <a:gd name="T0" fmla="*/ 0 w 101"/>
                <a:gd name="T1" fmla="*/ 90 h 90"/>
                <a:gd name="T2" fmla="*/ 101 w 101"/>
                <a:gd name="T3" fmla="*/ 90 h 90"/>
                <a:gd name="T4" fmla="*/ 50 w 101"/>
                <a:gd name="T5" fmla="*/ 0 h 90"/>
                <a:gd name="T6" fmla="*/ 0 w 101"/>
                <a:gd name="T7" fmla="*/ 90 h 90"/>
              </a:gdLst>
              <a:ahLst/>
              <a:cxnLst>
                <a:cxn ang="0">
                  <a:pos x="T0" y="T1"/>
                </a:cxn>
                <a:cxn ang="0">
                  <a:pos x="T2" y="T3"/>
                </a:cxn>
                <a:cxn ang="0">
                  <a:pos x="T4" y="T5"/>
                </a:cxn>
                <a:cxn ang="0">
                  <a:pos x="T6" y="T7"/>
                </a:cxn>
              </a:cxnLst>
              <a:rect l="0" t="0" r="r" b="b"/>
              <a:pathLst>
                <a:path w="101" h="90">
                  <a:moveTo>
                    <a:pt x="0" y="90"/>
                  </a:moveTo>
                  <a:lnTo>
                    <a:pt x="101" y="90"/>
                  </a:lnTo>
                  <a:lnTo>
                    <a:pt x="50"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90" name="Freeform 94"/>
            <p:cNvSpPr>
              <a:spLocks/>
            </p:cNvSpPr>
            <p:nvPr/>
          </p:nvSpPr>
          <p:spPr bwMode="auto">
            <a:xfrm>
              <a:off x="1368" y="2699"/>
              <a:ext cx="107" cy="90"/>
            </a:xfrm>
            <a:custGeom>
              <a:avLst/>
              <a:gdLst>
                <a:gd name="T0" fmla="*/ 0 w 107"/>
                <a:gd name="T1" fmla="*/ 90 h 90"/>
                <a:gd name="T2" fmla="*/ 107 w 107"/>
                <a:gd name="T3" fmla="*/ 90 h 90"/>
                <a:gd name="T4" fmla="*/ 51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91" name="Freeform 95"/>
            <p:cNvSpPr>
              <a:spLocks/>
            </p:cNvSpPr>
            <p:nvPr/>
          </p:nvSpPr>
          <p:spPr bwMode="auto">
            <a:xfrm>
              <a:off x="1339" y="2670"/>
              <a:ext cx="108" cy="91"/>
            </a:xfrm>
            <a:custGeom>
              <a:avLst/>
              <a:gdLst>
                <a:gd name="T0" fmla="*/ 0 w 108"/>
                <a:gd name="T1" fmla="*/ 91 h 91"/>
                <a:gd name="T2" fmla="*/ 108 w 108"/>
                <a:gd name="T3" fmla="*/ 91 h 91"/>
                <a:gd name="T4" fmla="*/ 57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7"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392" name="Freeform 96"/>
            <p:cNvSpPr>
              <a:spLocks/>
            </p:cNvSpPr>
            <p:nvPr/>
          </p:nvSpPr>
          <p:spPr bwMode="auto">
            <a:xfrm>
              <a:off x="1481" y="2687"/>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93" name="Freeform 97"/>
            <p:cNvSpPr>
              <a:spLocks/>
            </p:cNvSpPr>
            <p:nvPr/>
          </p:nvSpPr>
          <p:spPr bwMode="auto">
            <a:xfrm>
              <a:off x="1452" y="2659"/>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94" name="Freeform 98"/>
            <p:cNvSpPr>
              <a:spLocks/>
            </p:cNvSpPr>
            <p:nvPr/>
          </p:nvSpPr>
          <p:spPr bwMode="auto">
            <a:xfrm>
              <a:off x="1532" y="2930"/>
              <a:ext cx="107" cy="96"/>
            </a:xfrm>
            <a:custGeom>
              <a:avLst/>
              <a:gdLst>
                <a:gd name="T0" fmla="*/ 0 w 107"/>
                <a:gd name="T1" fmla="*/ 96 h 96"/>
                <a:gd name="T2" fmla="*/ 107 w 107"/>
                <a:gd name="T3" fmla="*/ 96 h 96"/>
                <a:gd name="T4" fmla="*/ 50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0"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95" name="Freeform 99"/>
            <p:cNvSpPr>
              <a:spLocks/>
            </p:cNvSpPr>
            <p:nvPr/>
          </p:nvSpPr>
          <p:spPr bwMode="auto">
            <a:xfrm>
              <a:off x="1503" y="2907"/>
              <a:ext cx="108" cy="91"/>
            </a:xfrm>
            <a:custGeom>
              <a:avLst/>
              <a:gdLst>
                <a:gd name="T0" fmla="*/ 0 w 108"/>
                <a:gd name="T1" fmla="*/ 91 h 91"/>
                <a:gd name="T2" fmla="*/ 108 w 108"/>
                <a:gd name="T3" fmla="*/ 91 h 91"/>
                <a:gd name="T4" fmla="*/ 57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7"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396" name="Freeform 100"/>
            <p:cNvSpPr>
              <a:spLocks/>
            </p:cNvSpPr>
            <p:nvPr/>
          </p:nvSpPr>
          <p:spPr bwMode="auto">
            <a:xfrm>
              <a:off x="1582" y="2817"/>
              <a:ext cx="108" cy="96"/>
            </a:xfrm>
            <a:custGeom>
              <a:avLst/>
              <a:gdLst>
                <a:gd name="T0" fmla="*/ 0 w 108"/>
                <a:gd name="T1" fmla="*/ 96 h 96"/>
                <a:gd name="T2" fmla="*/ 108 w 108"/>
                <a:gd name="T3" fmla="*/ 96 h 96"/>
                <a:gd name="T4" fmla="*/ 57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7"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97" name="Freeform 101"/>
            <p:cNvSpPr>
              <a:spLocks/>
            </p:cNvSpPr>
            <p:nvPr/>
          </p:nvSpPr>
          <p:spPr bwMode="auto">
            <a:xfrm>
              <a:off x="1554" y="2795"/>
              <a:ext cx="107" cy="90"/>
            </a:xfrm>
            <a:custGeom>
              <a:avLst/>
              <a:gdLst>
                <a:gd name="T0" fmla="*/ 0 w 107"/>
                <a:gd name="T1" fmla="*/ 90 h 90"/>
                <a:gd name="T2" fmla="*/ 107 w 107"/>
                <a:gd name="T3" fmla="*/ 90 h 90"/>
                <a:gd name="T4" fmla="*/ 57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7"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398" name="Freeform 102"/>
            <p:cNvSpPr>
              <a:spLocks/>
            </p:cNvSpPr>
            <p:nvPr/>
          </p:nvSpPr>
          <p:spPr bwMode="auto">
            <a:xfrm>
              <a:off x="1481" y="3263"/>
              <a:ext cx="107" cy="90"/>
            </a:xfrm>
            <a:custGeom>
              <a:avLst/>
              <a:gdLst>
                <a:gd name="T0" fmla="*/ 0 w 107"/>
                <a:gd name="T1" fmla="*/ 90 h 90"/>
                <a:gd name="T2" fmla="*/ 107 w 107"/>
                <a:gd name="T3" fmla="*/ 90 h 90"/>
                <a:gd name="T4" fmla="*/ 51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99" name="Freeform 103"/>
            <p:cNvSpPr>
              <a:spLocks/>
            </p:cNvSpPr>
            <p:nvPr/>
          </p:nvSpPr>
          <p:spPr bwMode="auto">
            <a:xfrm>
              <a:off x="1452" y="3235"/>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00" name="Freeform 104"/>
            <p:cNvSpPr>
              <a:spLocks/>
            </p:cNvSpPr>
            <p:nvPr/>
          </p:nvSpPr>
          <p:spPr bwMode="auto">
            <a:xfrm>
              <a:off x="2108" y="3393"/>
              <a:ext cx="107" cy="90"/>
            </a:xfrm>
            <a:custGeom>
              <a:avLst/>
              <a:gdLst>
                <a:gd name="T0" fmla="*/ 0 w 107"/>
                <a:gd name="T1" fmla="*/ 90 h 90"/>
                <a:gd name="T2" fmla="*/ 107 w 107"/>
                <a:gd name="T3" fmla="*/ 90 h 90"/>
                <a:gd name="T4" fmla="*/ 50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0"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01" name="Freeform 105"/>
            <p:cNvSpPr>
              <a:spLocks/>
            </p:cNvSpPr>
            <p:nvPr/>
          </p:nvSpPr>
          <p:spPr bwMode="auto">
            <a:xfrm>
              <a:off x="2079" y="3365"/>
              <a:ext cx="108" cy="96"/>
            </a:xfrm>
            <a:custGeom>
              <a:avLst/>
              <a:gdLst>
                <a:gd name="T0" fmla="*/ 0 w 108"/>
                <a:gd name="T1" fmla="*/ 96 h 96"/>
                <a:gd name="T2" fmla="*/ 108 w 108"/>
                <a:gd name="T3" fmla="*/ 96 h 96"/>
                <a:gd name="T4" fmla="*/ 51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402" name="Freeform 106"/>
            <p:cNvSpPr>
              <a:spLocks/>
            </p:cNvSpPr>
            <p:nvPr/>
          </p:nvSpPr>
          <p:spPr bwMode="auto">
            <a:xfrm>
              <a:off x="1882" y="2981"/>
              <a:ext cx="107" cy="96"/>
            </a:xfrm>
            <a:custGeom>
              <a:avLst/>
              <a:gdLst>
                <a:gd name="T0" fmla="*/ 0 w 107"/>
                <a:gd name="T1" fmla="*/ 96 h 96"/>
                <a:gd name="T2" fmla="*/ 107 w 107"/>
                <a:gd name="T3" fmla="*/ 96 h 96"/>
                <a:gd name="T4" fmla="*/ 51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03" name="Freeform 107"/>
            <p:cNvSpPr>
              <a:spLocks/>
            </p:cNvSpPr>
            <p:nvPr/>
          </p:nvSpPr>
          <p:spPr bwMode="auto">
            <a:xfrm>
              <a:off x="1853" y="2958"/>
              <a:ext cx="108" cy="91"/>
            </a:xfrm>
            <a:custGeom>
              <a:avLst/>
              <a:gdLst>
                <a:gd name="T0" fmla="*/ 0 w 108"/>
                <a:gd name="T1" fmla="*/ 91 h 91"/>
                <a:gd name="T2" fmla="*/ 108 w 108"/>
                <a:gd name="T3" fmla="*/ 91 h 91"/>
                <a:gd name="T4" fmla="*/ 51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404" name="Freeform 108"/>
            <p:cNvSpPr>
              <a:spLocks/>
            </p:cNvSpPr>
            <p:nvPr/>
          </p:nvSpPr>
          <p:spPr bwMode="auto">
            <a:xfrm>
              <a:off x="2023" y="2817"/>
              <a:ext cx="107" cy="96"/>
            </a:xfrm>
            <a:custGeom>
              <a:avLst/>
              <a:gdLst>
                <a:gd name="T0" fmla="*/ 0 w 107"/>
                <a:gd name="T1" fmla="*/ 96 h 96"/>
                <a:gd name="T2" fmla="*/ 107 w 107"/>
                <a:gd name="T3" fmla="*/ 96 h 96"/>
                <a:gd name="T4" fmla="*/ 56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6"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05" name="Freeform 109"/>
            <p:cNvSpPr>
              <a:spLocks/>
            </p:cNvSpPr>
            <p:nvPr/>
          </p:nvSpPr>
          <p:spPr bwMode="auto">
            <a:xfrm>
              <a:off x="1995" y="2795"/>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06" name="Freeform 110"/>
            <p:cNvSpPr>
              <a:spLocks/>
            </p:cNvSpPr>
            <p:nvPr/>
          </p:nvSpPr>
          <p:spPr bwMode="auto">
            <a:xfrm>
              <a:off x="1831" y="3630"/>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07" name="Freeform 111"/>
            <p:cNvSpPr>
              <a:spLocks/>
            </p:cNvSpPr>
            <p:nvPr/>
          </p:nvSpPr>
          <p:spPr bwMode="auto">
            <a:xfrm>
              <a:off x="1803" y="3602"/>
              <a:ext cx="107" cy="96"/>
            </a:xfrm>
            <a:custGeom>
              <a:avLst/>
              <a:gdLst>
                <a:gd name="T0" fmla="*/ 0 w 107"/>
                <a:gd name="T1" fmla="*/ 96 h 96"/>
                <a:gd name="T2" fmla="*/ 107 w 107"/>
                <a:gd name="T3" fmla="*/ 96 h 96"/>
                <a:gd name="T4" fmla="*/ 50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0"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408" name="Freeform 112"/>
            <p:cNvSpPr>
              <a:spLocks/>
            </p:cNvSpPr>
            <p:nvPr/>
          </p:nvSpPr>
          <p:spPr bwMode="auto">
            <a:xfrm>
              <a:off x="1921" y="3714"/>
              <a:ext cx="108" cy="91"/>
            </a:xfrm>
            <a:custGeom>
              <a:avLst/>
              <a:gdLst>
                <a:gd name="T0" fmla="*/ 0 w 108"/>
                <a:gd name="T1" fmla="*/ 91 h 91"/>
                <a:gd name="T2" fmla="*/ 108 w 108"/>
                <a:gd name="T3" fmla="*/ 91 h 91"/>
                <a:gd name="T4" fmla="*/ 51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09" name="Freeform 113"/>
            <p:cNvSpPr>
              <a:spLocks/>
            </p:cNvSpPr>
            <p:nvPr/>
          </p:nvSpPr>
          <p:spPr bwMode="auto">
            <a:xfrm>
              <a:off x="1893" y="3686"/>
              <a:ext cx="107" cy="91"/>
            </a:xfrm>
            <a:custGeom>
              <a:avLst/>
              <a:gdLst>
                <a:gd name="T0" fmla="*/ 0 w 107"/>
                <a:gd name="T1" fmla="*/ 91 h 91"/>
                <a:gd name="T2" fmla="*/ 107 w 107"/>
                <a:gd name="T3" fmla="*/ 91 h 91"/>
                <a:gd name="T4" fmla="*/ 56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6"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410" name="Freeform 114"/>
            <p:cNvSpPr>
              <a:spLocks/>
            </p:cNvSpPr>
            <p:nvPr/>
          </p:nvSpPr>
          <p:spPr bwMode="auto">
            <a:xfrm>
              <a:off x="2034" y="3590"/>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11" name="Freeform 115"/>
            <p:cNvSpPr>
              <a:spLocks/>
            </p:cNvSpPr>
            <p:nvPr/>
          </p:nvSpPr>
          <p:spPr bwMode="auto">
            <a:xfrm>
              <a:off x="2006" y="3562"/>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12" name="Freeform 116"/>
            <p:cNvSpPr>
              <a:spLocks/>
            </p:cNvSpPr>
            <p:nvPr/>
          </p:nvSpPr>
          <p:spPr bwMode="auto">
            <a:xfrm>
              <a:off x="2170" y="3703"/>
              <a:ext cx="107" cy="90"/>
            </a:xfrm>
            <a:custGeom>
              <a:avLst/>
              <a:gdLst>
                <a:gd name="T0" fmla="*/ 0 w 107"/>
                <a:gd name="T1" fmla="*/ 90 h 90"/>
                <a:gd name="T2" fmla="*/ 107 w 107"/>
                <a:gd name="T3" fmla="*/ 90 h 90"/>
                <a:gd name="T4" fmla="*/ 51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13" name="Freeform 117"/>
            <p:cNvSpPr>
              <a:spLocks/>
            </p:cNvSpPr>
            <p:nvPr/>
          </p:nvSpPr>
          <p:spPr bwMode="auto">
            <a:xfrm>
              <a:off x="2141" y="3675"/>
              <a:ext cx="108" cy="90"/>
            </a:xfrm>
            <a:custGeom>
              <a:avLst/>
              <a:gdLst>
                <a:gd name="T0" fmla="*/ 0 w 108"/>
                <a:gd name="T1" fmla="*/ 90 h 90"/>
                <a:gd name="T2" fmla="*/ 108 w 108"/>
                <a:gd name="T3" fmla="*/ 90 h 90"/>
                <a:gd name="T4" fmla="*/ 51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14" name="Freeform 118"/>
            <p:cNvSpPr>
              <a:spLocks/>
            </p:cNvSpPr>
            <p:nvPr/>
          </p:nvSpPr>
          <p:spPr bwMode="auto">
            <a:xfrm>
              <a:off x="1356" y="3528"/>
              <a:ext cx="108" cy="91"/>
            </a:xfrm>
            <a:custGeom>
              <a:avLst/>
              <a:gdLst>
                <a:gd name="T0" fmla="*/ 0 w 108"/>
                <a:gd name="T1" fmla="*/ 91 h 91"/>
                <a:gd name="T2" fmla="*/ 108 w 108"/>
                <a:gd name="T3" fmla="*/ 91 h 91"/>
                <a:gd name="T4" fmla="*/ 57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7"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15" name="Freeform 119"/>
            <p:cNvSpPr>
              <a:spLocks/>
            </p:cNvSpPr>
            <p:nvPr/>
          </p:nvSpPr>
          <p:spPr bwMode="auto">
            <a:xfrm>
              <a:off x="1328" y="3500"/>
              <a:ext cx="107" cy="90"/>
            </a:xfrm>
            <a:custGeom>
              <a:avLst/>
              <a:gdLst>
                <a:gd name="T0" fmla="*/ 0 w 107"/>
                <a:gd name="T1" fmla="*/ 90 h 90"/>
                <a:gd name="T2" fmla="*/ 107 w 107"/>
                <a:gd name="T3" fmla="*/ 90 h 90"/>
                <a:gd name="T4" fmla="*/ 57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7"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16" name="Freeform 120"/>
            <p:cNvSpPr>
              <a:spLocks/>
            </p:cNvSpPr>
            <p:nvPr/>
          </p:nvSpPr>
          <p:spPr bwMode="auto">
            <a:xfrm>
              <a:off x="1503" y="3630"/>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17" name="Freeform 121"/>
            <p:cNvSpPr>
              <a:spLocks/>
            </p:cNvSpPr>
            <p:nvPr/>
          </p:nvSpPr>
          <p:spPr bwMode="auto">
            <a:xfrm>
              <a:off x="1475" y="3602"/>
              <a:ext cx="107" cy="96"/>
            </a:xfrm>
            <a:custGeom>
              <a:avLst/>
              <a:gdLst>
                <a:gd name="T0" fmla="*/ 0 w 107"/>
                <a:gd name="T1" fmla="*/ 90 h 96"/>
                <a:gd name="T2" fmla="*/ 107 w 107"/>
                <a:gd name="T3" fmla="*/ 96 h 96"/>
                <a:gd name="T4" fmla="*/ 51 w 107"/>
                <a:gd name="T5" fmla="*/ 0 h 96"/>
                <a:gd name="T6" fmla="*/ 0 w 107"/>
                <a:gd name="T7" fmla="*/ 90 h 96"/>
              </a:gdLst>
              <a:ahLst/>
              <a:cxnLst>
                <a:cxn ang="0">
                  <a:pos x="T0" y="T1"/>
                </a:cxn>
                <a:cxn ang="0">
                  <a:pos x="T2" y="T3"/>
                </a:cxn>
                <a:cxn ang="0">
                  <a:pos x="T4" y="T5"/>
                </a:cxn>
                <a:cxn ang="0">
                  <a:pos x="T6" y="T7"/>
                </a:cxn>
              </a:cxnLst>
              <a:rect l="0" t="0" r="r" b="b"/>
              <a:pathLst>
                <a:path w="107" h="96">
                  <a:moveTo>
                    <a:pt x="0" y="90"/>
                  </a:moveTo>
                  <a:lnTo>
                    <a:pt x="107" y="96"/>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18" name="Freeform 122"/>
            <p:cNvSpPr>
              <a:spLocks/>
            </p:cNvSpPr>
            <p:nvPr/>
          </p:nvSpPr>
          <p:spPr bwMode="auto">
            <a:xfrm>
              <a:off x="1283" y="3720"/>
              <a:ext cx="107" cy="96"/>
            </a:xfrm>
            <a:custGeom>
              <a:avLst/>
              <a:gdLst>
                <a:gd name="T0" fmla="*/ 0 w 107"/>
                <a:gd name="T1" fmla="*/ 96 h 96"/>
                <a:gd name="T2" fmla="*/ 107 w 107"/>
                <a:gd name="T3" fmla="*/ 96 h 96"/>
                <a:gd name="T4" fmla="*/ 56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6"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19" name="Freeform 123"/>
            <p:cNvSpPr>
              <a:spLocks/>
            </p:cNvSpPr>
            <p:nvPr/>
          </p:nvSpPr>
          <p:spPr bwMode="auto">
            <a:xfrm>
              <a:off x="1260" y="3698"/>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20" name="Freeform 124"/>
            <p:cNvSpPr>
              <a:spLocks/>
            </p:cNvSpPr>
            <p:nvPr/>
          </p:nvSpPr>
          <p:spPr bwMode="auto">
            <a:xfrm>
              <a:off x="1458" y="3743"/>
              <a:ext cx="107" cy="90"/>
            </a:xfrm>
            <a:custGeom>
              <a:avLst/>
              <a:gdLst>
                <a:gd name="T0" fmla="*/ 0 w 107"/>
                <a:gd name="T1" fmla="*/ 90 h 90"/>
                <a:gd name="T2" fmla="*/ 107 w 107"/>
                <a:gd name="T3" fmla="*/ 90 h 90"/>
                <a:gd name="T4" fmla="*/ 57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7"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21" name="Freeform 125"/>
            <p:cNvSpPr>
              <a:spLocks/>
            </p:cNvSpPr>
            <p:nvPr/>
          </p:nvSpPr>
          <p:spPr bwMode="auto">
            <a:xfrm>
              <a:off x="1435" y="3714"/>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422" name="Freeform 126"/>
            <p:cNvSpPr>
              <a:spLocks/>
            </p:cNvSpPr>
            <p:nvPr/>
          </p:nvSpPr>
          <p:spPr bwMode="auto">
            <a:xfrm>
              <a:off x="837" y="3466"/>
              <a:ext cx="101" cy="90"/>
            </a:xfrm>
            <a:custGeom>
              <a:avLst/>
              <a:gdLst>
                <a:gd name="T0" fmla="*/ 0 w 101"/>
                <a:gd name="T1" fmla="*/ 90 h 90"/>
                <a:gd name="T2" fmla="*/ 101 w 101"/>
                <a:gd name="T3" fmla="*/ 90 h 90"/>
                <a:gd name="T4" fmla="*/ 51 w 101"/>
                <a:gd name="T5" fmla="*/ 0 h 90"/>
                <a:gd name="T6" fmla="*/ 0 w 101"/>
                <a:gd name="T7" fmla="*/ 90 h 90"/>
              </a:gdLst>
              <a:ahLst/>
              <a:cxnLst>
                <a:cxn ang="0">
                  <a:pos x="T0" y="T1"/>
                </a:cxn>
                <a:cxn ang="0">
                  <a:pos x="T2" y="T3"/>
                </a:cxn>
                <a:cxn ang="0">
                  <a:pos x="T4" y="T5"/>
                </a:cxn>
                <a:cxn ang="0">
                  <a:pos x="T6" y="T7"/>
                </a:cxn>
              </a:cxnLst>
              <a:rect l="0" t="0" r="r" b="b"/>
              <a:pathLst>
                <a:path w="101" h="90">
                  <a:moveTo>
                    <a:pt x="0" y="90"/>
                  </a:moveTo>
                  <a:lnTo>
                    <a:pt x="101"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23" name="Freeform 127"/>
            <p:cNvSpPr>
              <a:spLocks/>
            </p:cNvSpPr>
            <p:nvPr/>
          </p:nvSpPr>
          <p:spPr bwMode="auto">
            <a:xfrm>
              <a:off x="809" y="3438"/>
              <a:ext cx="101" cy="90"/>
            </a:xfrm>
            <a:custGeom>
              <a:avLst/>
              <a:gdLst>
                <a:gd name="T0" fmla="*/ 0 w 101"/>
                <a:gd name="T1" fmla="*/ 90 h 90"/>
                <a:gd name="T2" fmla="*/ 101 w 101"/>
                <a:gd name="T3" fmla="*/ 90 h 90"/>
                <a:gd name="T4" fmla="*/ 50 w 101"/>
                <a:gd name="T5" fmla="*/ 0 h 90"/>
                <a:gd name="T6" fmla="*/ 0 w 101"/>
                <a:gd name="T7" fmla="*/ 90 h 90"/>
              </a:gdLst>
              <a:ahLst/>
              <a:cxnLst>
                <a:cxn ang="0">
                  <a:pos x="T0" y="T1"/>
                </a:cxn>
                <a:cxn ang="0">
                  <a:pos x="T2" y="T3"/>
                </a:cxn>
                <a:cxn ang="0">
                  <a:pos x="T4" y="T5"/>
                </a:cxn>
                <a:cxn ang="0">
                  <a:pos x="T6" y="T7"/>
                </a:cxn>
              </a:cxnLst>
              <a:rect l="0" t="0" r="r" b="b"/>
              <a:pathLst>
                <a:path w="101" h="90">
                  <a:moveTo>
                    <a:pt x="0" y="90"/>
                  </a:moveTo>
                  <a:lnTo>
                    <a:pt x="101" y="90"/>
                  </a:lnTo>
                  <a:lnTo>
                    <a:pt x="50"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24" name="Freeform 128"/>
            <p:cNvSpPr>
              <a:spLocks/>
            </p:cNvSpPr>
            <p:nvPr/>
          </p:nvSpPr>
          <p:spPr bwMode="auto">
            <a:xfrm>
              <a:off x="1001" y="3545"/>
              <a:ext cx="101" cy="96"/>
            </a:xfrm>
            <a:custGeom>
              <a:avLst/>
              <a:gdLst>
                <a:gd name="T0" fmla="*/ 0 w 101"/>
                <a:gd name="T1" fmla="*/ 96 h 96"/>
                <a:gd name="T2" fmla="*/ 101 w 101"/>
                <a:gd name="T3" fmla="*/ 96 h 96"/>
                <a:gd name="T4" fmla="*/ 50 w 101"/>
                <a:gd name="T5" fmla="*/ 0 h 96"/>
                <a:gd name="T6" fmla="*/ 0 w 101"/>
                <a:gd name="T7" fmla="*/ 96 h 96"/>
              </a:gdLst>
              <a:ahLst/>
              <a:cxnLst>
                <a:cxn ang="0">
                  <a:pos x="T0" y="T1"/>
                </a:cxn>
                <a:cxn ang="0">
                  <a:pos x="T2" y="T3"/>
                </a:cxn>
                <a:cxn ang="0">
                  <a:pos x="T4" y="T5"/>
                </a:cxn>
                <a:cxn ang="0">
                  <a:pos x="T6" y="T7"/>
                </a:cxn>
              </a:cxnLst>
              <a:rect l="0" t="0" r="r" b="b"/>
              <a:pathLst>
                <a:path w="101" h="96">
                  <a:moveTo>
                    <a:pt x="0" y="96"/>
                  </a:moveTo>
                  <a:lnTo>
                    <a:pt x="101" y="96"/>
                  </a:lnTo>
                  <a:lnTo>
                    <a:pt x="50"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25" name="Freeform 129"/>
            <p:cNvSpPr>
              <a:spLocks/>
            </p:cNvSpPr>
            <p:nvPr/>
          </p:nvSpPr>
          <p:spPr bwMode="auto">
            <a:xfrm>
              <a:off x="972" y="3523"/>
              <a:ext cx="108" cy="90"/>
            </a:xfrm>
            <a:custGeom>
              <a:avLst/>
              <a:gdLst>
                <a:gd name="T0" fmla="*/ 0 w 108"/>
                <a:gd name="T1" fmla="*/ 90 h 90"/>
                <a:gd name="T2" fmla="*/ 108 w 108"/>
                <a:gd name="T3" fmla="*/ 90 h 90"/>
                <a:gd name="T4" fmla="*/ 51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26" name="Freeform 130"/>
            <p:cNvSpPr>
              <a:spLocks/>
            </p:cNvSpPr>
            <p:nvPr/>
          </p:nvSpPr>
          <p:spPr bwMode="auto">
            <a:xfrm>
              <a:off x="876" y="3703"/>
              <a:ext cx="108" cy="90"/>
            </a:xfrm>
            <a:custGeom>
              <a:avLst/>
              <a:gdLst>
                <a:gd name="T0" fmla="*/ 0 w 108"/>
                <a:gd name="T1" fmla="*/ 90 h 90"/>
                <a:gd name="T2" fmla="*/ 108 w 108"/>
                <a:gd name="T3" fmla="*/ 90 h 90"/>
                <a:gd name="T4" fmla="*/ 51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27" name="Freeform 131"/>
            <p:cNvSpPr>
              <a:spLocks/>
            </p:cNvSpPr>
            <p:nvPr/>
          </p:nvSpPr>
          <p:spPr bwMode="auto">
            <a:xfrm>
              <a:off x="848" y="3675"/>
              <a:ext cx="107" cy="90"/>
            </a:xfrm>
            <a:custGeom>
              <a:avLst/>
              <a:gdLst>
                <a:gd name="T0" fmla="*/ 0 w 107"/>
                <a:gd name="T1" fmla="*/ 90 h 90"/>
                <a:gd name="T2" fmla="*/ 107 w 107"/>
                <a:gd name="T3" fmla="*/ 90 h 90"/>
                <a:gd name="T4" fmla="*/ 51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28" name="Freeform 132"/>
            <p:cNvSpPr>
              <a:spLocks/>
            </p:cNvSpPr>
            <p:nvPr/>
          </p:nvSpPr>
          <p:spPr bwMode="auto">
            <a:xfrm>
              <a:off x="1029" y="3669"/>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29" name="Freeform 133"/>
            <p:cNvSpPr>
              <a:spLocks/>
            </p:cNvSpPr>
            <p:nvPr/>
          </p:nvSpPr>
          <p:spPr bwMode="auto">
            <a:xfrm>
              <a:off x="1001" y="3641"/>
              <a:ext cx="107" cy="96"/>
            </a:xfrm>
            <a:custGeom>
              <a:avLst/>
              <a:gdLst>
                <a:gd name="T0" fmla="*/ 0 w 107"/>
                <a:gd name="T1" fmla="*/ 96 h 96"/>
                <a:gd name="T2" fmla="*/ 107 w 107"/>
                <a:gd name="T3" fmla="*/ 96 h 96"/>
                <a:gd name="T4" fmla="*/ 56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6"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430" name="Freeform 134"/>
            <p:cNvSpPr>
              <a:spLocks/>
            </p:cNvSpPr>
            <p:nvPr/>
          </p:nvSpPr>
          <p:spPr bwMode="auto">
            <a:xfrm>
              <a:off x="2096" y="3088"/>
              <a:ext cx="108" cy="90"/>
            </a:xfrm>
            <a:custGeom>
              <a:avLst/>
              <a:gdLst>
                <a:gd name="T0" fmla="*/ 0 w 108"/>
                <a:gd name="T1" fmla="*/ 90 h 90"/>
                <a:gd name="T2" fmla="*/ 108 w 108"/>
                <a:gd name="T3" fmla="*/ 90 h 90"/>
                <a:gd name="T4" fmla="*/ 51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31" name="Freeform 135"/>
            <p:cNvSpPr>
              <a:spLocks/>
            </p:cNvSpPr>
            <p:nvPr/>
          </p:nvSpPr>
          <p:spPr bwMode="auto">
            <a:xfrm>
              <a:off x="2068" y="3060"/>
              <a:ext cx="107" cy="90"/>
            </a:xfrm>
            <a:custGeom>
              <a:avLst/>
              <a:gdLst>
                <a:gd name="T0" fmla="*/ 0 w 107"/>
                <a:gd name="T1" fmla="*/ 90 h 90"/>
                <a:gd name="T2" fmla="*/ 107 w 107"/>
                <a:gd name="T3" fmla="*/ 90 h 90"/>
                <a:gd name="T4" fmla="*/ 57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7"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32" name="Freeform 136"/>
            <p:cNvSpPr>
              <a:spLocks/>
            </p:cNvSpPr>
            <p:nvPr/>
          </p:nvSpPr>
          <p:spPr bwMode="auto">
            <a:xfrm>
              <a:off x="1786" y="3314"/>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33" name="Freeform 137"/>
            <p:cNvSpPr>
              <a:spLocks/>
            </p:cNvSpPr>
            <p:nvPr/>
          </p:nvSpPr>
          <p:spPr bwMode="auto">
            <a:xfrm>
              <a:off x="1763" y="3286"/>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5434" name="Freeform 138"/>
            <p:cNvSpPr>
              <a:spLocks/>
            </p:cNvSpPr>
            <p:nvPr/>
          </p:nvSpPr>
          <p:spPr bwMode="auto">
            <a:xfrm>
              <a:off x="865" y="2930"/>
              <a:ext cx="107" cy="96"/>
            </a:xfrm>
            <a:custGeom>
              <a:avLst/>
              <a:gdLst>
                <a:gd name="T0" fmla="*/ 0 w 107"/>
                <a:gd name="T1" fmla="*/ 96 h 96"/>
                <a:gd name="T2" fmla="*/ 107 w 107"/>
                <a:gd name="T3" fmla="*/ 96 h 96"/>
                <a:gd name="T4" fmla="*/ 51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35" name="Freeform 139"/>
            <p:cNvSpPr>
              <a:spLocks/>
            </p:cNvSpPr>
            <p:nvPr/>
          </p:nvSpPr>
          <p:spPr bwMode="auto">
            <a:xfrm>
              <a:off x="837" y="2907"/>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5436" name="Freeform 140"/>
            <p:cNvSpPr>
              <a:spLocks/>
            </p:cNvSpPr>
            <p:nvPr/>
          </p:nvSpPr>
          <p:spPr bwMode="auto">
            <a:xfrm>
              <a:off x="1390" y="3105"/>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37" name="Freeform 141"/>
            <p:cNvSpPr>
              <a:spLocks/>
            </p:cNvSpPr>
            <p:nvPr/>
          </p:nvSpPr>
          <p:spPr bwMode="auto">
            <a:xfrm>
              <a:off x="1362" y="3077"/>
              <a:ext cx="107" cy="96"/>
            </a:xfrm>
            <a:custGeom>
              <a:avLst/>
              <a:gdLst>
                <a:gd name="T0" fmla="*/ 0 w 107"/>
                <a:gd name="T1" fmla="*/ 96 h 96"/>
                <a:gd name="T2" fmla="*/ 107 w 107"/>
                <a:gd name="T3" fmla="*/ 96 h 96"/>
                <a:gd name="T4" fmla="*/ 51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5438" name="Freeform 142"/>
            <p:cNvSpPr>
              <a:spLocks/>
            </p:cNvSpPr>
            <p:nvPr/>
          </p:nvSpPr>
          <p:spPr bwMode="auto">
            <a:xfrm>
              <a:off x="1882" y="2637"/>
              <a:ext cx="107" cy="90"/>
            </a:xfrm>
            <a:custGeom>
              <a:avLst/>
              <a:gdLst>
                <a:gd name="T0" fmla="*/ 0 w 107"/>
                <a:gd name="T1" fmla="*/ 90 h 90"/>
                <a:gd name="T2" fmla="*/ 107 w 107"/>
                <a:gd name="T3" fmla="*/ 90 h 90"/>
                <a:gd name="T4" fmla="*/ 51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439" name="Freeform 143"/>
            <p:cNvSpPr>
              <a:spLocks/>
            </p:cNvSpPr>
            <p:nvPr/>
          </p:nvSpPr>
          <p:spPr bwMode="auto">
            <a:xfrm>
              <a:off x="1853" y="2608"/>
              <a:ext cx="108" cy="91"/>
            </a:xfrm>
            <a:custGeom>
              <a:avLst/>
              <a:gdLst>
                <a:gd name="T0" fmla="*/ 0 w 108"/>
                <a:gd name="T1" fmla="*/ 91 h 91"/>
                <a:gd name="T2" fmla="*/ 108 w 108"/>
                <a:gd name="T3" fmla="*/ 91 h 91"/>
                <a:gd name="T4" fmla="*/ 51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grpSp>
      <p:grpSp>
        <p:nvGrpSpPr>
          <p:cNvPr id="55450" name="Group 154"/>
          <p:cNvGrpSpPr>
            <a:grpSpLocks/>
          </p:cNvGrpSpPr>
          <p:nvPr/>
        </p:nvGrpSpPr>
        <p:grpSpPr bwMode="auto">
          <a:xfrm>
            <a:off x="3990975" y="4560888"/>
            <a:ext cx="4786313" cy="914400"/>
            <a:chOff x="2514" y="2873"/>
            <a:chExt cx="3015" cy="576"/>
          </a:xfrm>
        </p:grpSpPr>
        <p:sp>
          <p:nvSpPr>
            <p:cNvPr id="55440" name="Rectangle 144"/>
            <p:cNvSpPr>
              <a:spLocks noChangeArrowheads="1"/>
            </p:cNvSpPr>
            <p:nvPr/>
          </p:nvSpPr>
          <p:spPr bwMode="auto">
            <a:xfrm>
              <a:off x="2514" y="2873"/>
              <a:ext cx="22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US" altLang="en-US" sz="2000" b="1" u="sng" dirty="0">
                  <a:latin typeface="Comic Sans MS" pitchFamily="66" charset="0"/>
                </a:rPr>
                <a:t>Stratified Random Sampling</a:t>
              </a:r>
              <a:r>
                <a:rPr lang="en-US" altLang="en-US" sz="2000" b="1" dirty="0">
                  <a:latin typeface="Comic Sans MS" pitchFamily="66" charset="0"/>
                </a:rPr>
                <a:t>:</a:t>
              </a:r>
              <a:endParaRPr lang="en-US" altLang="en-US" sz="2000" dirty="0">
                <a:latin typeface="Comic Sans MS" pitchFamily="66" charset="0"/>
              </a:endParaRPr>
            </a:p>
          </p:txBody>
        </p:sp>
        <p:sp>
          <p:nvSpPr>
            <p:cNvPr id="55442" name="Rectangle 146"/>
            <p:cNvSpPr>
              <a:spLocks noChangeArrowheads="1"/>
            </p:cNvSpPr>
            <p:nvPr/>
          </p:nvSpPr>
          <p:spPr bwMode="auto">
            <a:xfrm>
              <a:off x="2514" y="3065"/>
              <a:ext cx="3015"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n-US" altLang="en-US" sz="2000" b="1" dirty="0">
                  <a:latin typeface="Comic Sans MS" pitchFamily="66" charset="0"/>
                </a:rPr>
                <a:t>A minimum number of observations</a:t>
              </a:r>
            </a:p>
            <a:p>
              <a:pPr>
                <a:spcBef>
                  <a:spcPct val="0"/>
                </a:spcBef>
              </a:pPr>
              <a:r>
                <a:rPr lang="en-US" altLang="en-US" sz="2000" b="1" dirty="0">
                  <a:latin typeface="Comic Sans MS" pitchFamily="66" charset="0"/>
                </a:rPr>
                <a:t>Are randomly placed in each category.</a:t>
              </a:r>
              <a:endParaRPr lang="en-US" altLang="en-US" sz="2000" dirty="0">
                <a:latin typeface="Comic Sans MS" pitchFamily="66" charset="0"/>
              </a:endParaRPr>
            </a:p>
          </p:txBody>
        </p:sp>
      </p:grpSp>
    </p:spTree>
    <p:extLst>
      <p:ext uri="{BB962C8B-B14F-4D97-AF65-F5344CB8AC3E}">
        <p14:creationId xmlns:p14="http://schemas.microsoft.com/office/powerpoint/2010/main" val="3773490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55446"/>
                                        </p:tgtEl>
                                        <p:attrNameLst>
                                          <p:attrName>style.visibility</p:attrName>
                                        </p:attrNameLst>
                                      </p:cBhvr>
                                      <p:to>
                                        <p:strVal val="visible"/>
                                      </p:to>
                                    </p:set>
                                    <p:animEffect transition="in" filter="box(out)">
                                      <p:cBhvr>
                                        <p:cTn id="7" dur="500"/>
                                        <p:tgtEl>
                                          <p:spTgt spid="55446"/>
                                        </p:tgtEl>
                                      </p:cBhvr>
                                    </p:animEffect>
                                  </p:childTnLst>
                                </p:cTn>
                              </p:par>
                            </p:childTnLst>
                          </p:cTn>
                        </p:par>
                        <p:par>
                          <p:cTn id="8" fill="hold" nodeType="afterGroup">
                            <p:stCondLst>
                              <p:cond delay="500"/>
                            </p:stCondLst>
                            <p:childTnLst>
                              <p:par>
                                <p:cTn id="9" presetID="17" presetClass="entr" presetSubtype="10" fill="hold" nodeType="afterEffect">
                                  <p:stCondLst>
                                    <p:cond delay="0"/>
                                  </p:stCondLst>
                                  <p:childTnLst>
                                    <p:set>
                                      <p:cBhvr>
                                        <p:cTn id="10" dur="1" fill="hold">
                                          <p:stCondLst>
                                            <p:cond delay="0"/>
                                          </p:stCondLst>
                                        </p:cTn>
                                        <p:tgtEl>
                                          <p:spTgt spid="55449"/>
                                        </p:tgtEl>
                                        <p:attrNameLst>
                                          <p:attrName>style.visibility</p:attrName>
                                        </p:attrNameLst>
                                      </p:cBhvr>
                                      <p:to>
                                        <p:strVal val="visible"/>
                                      </p:to>
                                    </p:set>
                                    <p:anim calcmode="lin" valueType="num">
                                      <p:cBhvr>
                                        <p:cTn id="11" dur="500" fill="hold"/>
                                        <p:tgtEl>
                                          <p:spTgt spid="55449"/>
                                        </p:tgtEl>
                                        <p:attrNameLst>
                                          <p:attrName>ppt_w</p:attrName>
                                        </p:attrNameLst>
                                      </p:cBhvr>
                                      <p:tavLst>
                                        <p:tav tm="0">
                                          <p:val>
                                            <p:fltVal val="0"/>
                                          </p:val>
                                        </p:tav>
                                        <p:tav tm="100000">
                                          <p:val>
                                            <p:strVal val="#ppt_w"/>
                                          </p:val>
                                        </p:tav>
                                      </p:tavLst>
                                    </p:anim>
                                    <p:anim calcmode="lin" valueType="num">
                                      <p:cBhvr>
                                        <p:cTn id="12" dur="500" fill="hold"/>
                                        <p:tgtEl>
                                          <p:spTgt spid="55449"/>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1000"/>
                            </p:stCondLst>
                            <p:childTnLst>
                              <p:par>
                                <p:cTn id="14" presetID="4" presetClass="entr" presetSubtype="16" fill="hold" nodeType="afterEffect">
                                  <p:stCondLst>
                                    <p:cond delay="0"/>
                                  </p:stCondLst>
                                  <p:childTnLst>
                                    <p:set>
                                      <p:cBhvr>
                                        <p:cTn id="15" dur="1" fill="hold">
                                          <p:stCondLst>
                                            <p:cond delay="0"/>
                                          </p:stCondLst>
                                        </p:cTn>
                                        <p:tgtEl>
                                          <p:spTgt spid="55448"/>
                                        </p:tgtEl>
                                        <p:attrNameLst>
                                          <p:attrName>style.visibility</p:attrName>
                                        </p:attrNameLst>
                                      </p:cBhvr>
                                      <p:to>
                                        <p:strVal val="visible"/>
                                      </p:to>
                                    </p:set>
                                    <p:animEffect transition="in" filter="box(in)">
                                      <p:cBhvr>
                                        <p:cTn id="16" dur="500"/>
                                        <p:tgtEl>
                                          <p:spTgt spid="55448"/>
                                        </p:tgtEl>
                                      </p:cBhvr>
                                    </p:animEffect>
                                  </p:childTnLst>
                                </p:cTn>
                              </p:par>
                            </p:childTnLst>
                          </p:cTn>
                        </p:par>
                        <p:par>
                          <p:cTn id="17" fill="hold" nodeType="afterGroup">
                            <p:stCondLst>
                              <p:cond delay="1500"/>
                            </p:stCondLst>
                            <p:childTnLst>
                              <p:par>
                                <p:cTn id="18" presetID="17" presetClass="entr" presetSubtype="10" fill="hold" nodeType="afterEffect">
                                  <p:stCondLst>
                                    <p:cond delay="0"/>
                                  </p:stCondLst>
                                  <p:childTnLst>
                                    <p:set>
                                      <p:cBhvr>
                                        <p:cTn id="19" dur="1" fill="hold">
                                          <p:stCondLst>
                                            <p:cond delay="0"/>
                                          </p:stCondLst>
                                        </p:cTn>
                                        <p:tgtEl>
                                          <p:spTgt spid="55450"/>
                                        </p:tgtEl>
                                        <p:attrNameLst>
                                          <p:attrName>style.visibility</p:attrName>
                                        </p:attrNameLst>
                                      </p:cBhvr>
                                      <p:to>
                                        <p:strVal val="visible"/>
                                      </p:to>
                                    </p:set>
                                    <p:anim calcmode="lin" valueType="num">
                                      <p:cBhvr>
                                        <p:cTn id="20" dur="500" fill="hold"/>
                                        <p:tgtEl>
                                          <p:spTgt spid="55450"/>
                                        </p:tgtEl>
                                        <p:attrNameLst>
                                          <p:attrName>ppt_w</p:attrName>
                                        </p:attrNameLst>
                                      </p:cBhvr>
                                      <p:tavLst>
                                        <p:tav tm="0">
                                          <p:val>
                                            <p:fltVal val="0"/>
                                          </p:val>
                                        </p:tav>
                                        <p:tav tm="100000">
                                          <p:val>
                                            <p:strVal val="#ppt_w"/>
                                          </p:val>
                                        </p:tav>
                                      </p:tavLst>
                                    </p:anim>
                                    <p:anim calcmode="lin" valueType="num">
                                      <p:cBhvr>
                                        <p:cTn id="21" dur="500" fill="hold"/>
                                        <p:tgtEl>
                                          <p:spTgt spid="554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Sampling Methods</a:t>
            </a:r>
          </a:p>
        </p:txBody>
      </p:sp>
      <p:sp>
        <p:nvSpPr>
          <p:cNvPr id="56327" name="Rectangle 7"/>
          <p:cNvSpPr>
            <a:spLocks noChangeArrowheads="1"/>
          </p:cNvSpPr>
          <p:nvPr/>
        </p:nvSpPr>
        <p:spPr bwMode="auto">
          <a:xfrm>
            <a:off x="909638" y="1063625"/>
            <a:ext cx="4624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smtClean="0">
                <a:latin typeface="Comic Sans MS" pitchFamily="66" charset="0"/>
              </a:rPr>
              <a:t>Several Major Types (slide 2 of 3):</a:t>
            </a:r>
            <a:endParaRPr lang="en-US" altLang="en-US" sz="2000" b="1" i="1" dirty="0">
              <a:latin typeface="Comic Sans MS" pitchFamily="66" charset="0"/>
            </a:endParaRPr>
          </a:p>
        </p:txBody>
      </p:sp>
      <p:grpSp>
        <p:nvGrpSpPr>
          <p:cNvPr id="56472" name="Group 152"/>
          <p:cNvGrpSpPr>
            <a:grpSpLocks/>
          </p:cNvGrpSpPr>
          <p:nvPr/>
        </p:nvGrpSpPr>
        <p:grpSpPr bwMode="auto">
          <a:xfrm>
            <a:off x="1233488" y="1658938"/>
            <a:ext cx="2455862" cy="2076450"/>
            <a:chOff x="777" y="1045"/>
            <a:chExt cx="1547" cy="1308"/>
          </a:xfrm>
        </p:grpSpPr>
        <p:sp>
          <p:nvSpPr>
            <p:cNvPr id="56330" name="Freeform 10"/>
            <p:cNvSpPr>
              <a:spLocks/>
            </p:cNvSpPr>
            <p:nvPr/>
          </p:nvSpPr>
          <p:spPr bwMode="auto">
            <a:xfrm>
              <a:off x="840" y="1102"/>
              <a:ext cx="623" cy="962"/>
            </a:xfrm>
            <a:custGeom>
              <a:avLst/>
              <a:gdLst>
                <a:gd name="T0" fmla="*/ 0 w 623"/>
                <a:gd name="T1" fmla="*/ 0 h 962"/>
                <a:gd name="T2" fmla="*/ 583 w 623"/>
                <a:gd name="T3" fmla="*/ 0 h 962"/>
                <a:gd name="T4" fmla="*/ 578 w 623"/>
                <a:gd name="T5" fmla="*/ 45 h 962"/>
                <a:gd name="T6" fmla="*/ 504 w 623"/>
                <a:gd name="T7" fmla="*/ 107 h 962"/>
                <a:gd name="T8" fmla="*/ 413 w 623"/>
                <a:gd name="T9" fmla="*/ 169 h 962"/>
                <a:gd name="T10" fmla="*/ 391 w 623"/>
                <a:gd name="T11" fmla="*/ 277 h 962"/>
                <a:gd name="T12" fmla="*/ 425 w 623"/>
                <a:gd name="T13" fmla="*/ 373 h 962"/>
                <a:gd name="T14" fmla="*/ 453 w 623"/>
                <a:gd name="T15" fmla="*/ 402 h 962"/>
                <a:gd name="T16" fmla="*/ 515 w 623"/>
                <a:gd name="T17" fmla="*/ 521 h 962"/>
                <a:gd name="T18" fmla="*/ 589 w 623"/>
                <a:gd name="T19" fmla="*/ 645 h 962"/>
                <a:gd name="T20" fmla="*/ 623 w 623"/>
                <a:gd name="T21" fmla="*/ 792 h 962"/>
                <a:gd name="T22" fmla="*/ 549 w 623"/>
                <a:gd name="T23" fmla="*/ 900 h 962"/>
                <a:gd name="T24" fmla="*/ 453 w 623"/>
                <a:gd name="T25" fmla="*/ 962 h 962"/>
                <a:gd name="T26" fmla="*/ 272 w 623"/>
                <a:gd name="T27" fmla="*/ 962 h 962"/>
                <a:gd name="T28" fmla="*/ 181 w 623"/>
                <a:gd name="T29" fmla="*/ 911 h 962"/>
                <a:gd name="T30" fmla="*/ 158 w 623"/>
                <a:gd name="T31" fmla="*/ 804 h 962"/>
                <a:gd name="T32" fmla="*/ 62 w 623"/>
                <a:gd name="T33" fmla="*/ 741 h 962"/>
                <a:gd name="T34" fmla="*/ 39 w 623"/>
                <a:gd name="T35" fmla="*/ 719 h 962"/>
                <a:gd name="T36" fmla="*/ 0 w 623"/>
                <a:gd name="T37" fmla="*/ 707 h 962"/>
                <a:gd name="T38" fmla="*/ 0 w 623"/>
                <a:gd name="T39" fmla="*/ 0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3" h="962">
                  <a:moveTo>
                    <a:pt x="0" y="0"/>
                  </a:moveTo>
                  <a:lnTo>
                    <a:pt x="583" y="0"/>
                  </a:lnTo>
                  <a:lnTo>
                    <a:pt x="578" y="45"/>
                  </a:lnTo>
                  <a:lnTo>
                    <a:pt x="504" y="107"/>
                  </a:lnTo>
                  <a:lnTo>
                    <a:pt x="413" y="169"/>
                  </a:lnTo>
                  <a:lnTo>
                    <a:pt x="391" y="277"/>
                  </a:lnTo>
                  <a:lnTo>
                    <a:pt x="425" y="373"/>
                  </a:lnTo>
                  <a:lnTo>
                    <a:pt x="453" y="402"/>
                  </a:lnTo>
                  <a:lnTo>
                    <a:pt x="515" y="521"/>
                  </a:lnTo>
                  <a:lnTo>
                    <a:pt x="589" y="645"/>
                  </a:lnTo>
                  <a:lnTo>
                    <a:pt x="623" y="792"/>
                  </a:lnTo>
                  <a:lnTo>
                    <a:pt x="549" y="900"/>
                  </a:lnTo>
                  <a:lnTo>
                    <a:pt x="453" y="962"/>
                  </a:lnTo>
                  <a:lnTo>
                    <a:pt x="272" y="962"/>
                  </a:lnTo>
                  <a:lnTo>
                    <a:pt x="181" y="911"/>
                  </a:lnTo>
                  <a:lnTo>
                    <a:pt x="158" y="804"/>
                  </a:lnTo>
                  <a:lnTo>
                    <a:pt x="62" y="741"/>
                  </a:lnTo>
                  <a:lnTo>
                    <a:pt x="39" y="719"/>
                  </a:lnTo>
                  <a:lnTo>
                    <a:pt x="0" y="707"/>
                  </a:lnTo>
                  <a:lnTo>
                    <a:pt x="0"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38" name="Rectangle 18"/>
            <p:cNvSpPr>
              <a:spLocks noChangeArrowheads="1"/>
            </p:cNvSpPr>
            <p:nvPr/>
          </p:nvSpPr>
          <p:spPr bwMode="auto">
            <a:xfrm>
              <a:off x="794" y="1062"/>
              <a:ext cx="1519" cy="1280"/>
            </a:xfrm>
            <a:prstGeom prst="rect">
              <a:avLst/>
            </a:prstGeom>
            <a:solidFill>
              <a:srgbClr val="00E5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9" name="Freeform 19"/>
            <p:cNvSpPr>
              <a:spLocks/>
            </p:cNvSpPr>
            <p:nvPr/>
          </p:nvSpPr>
          <p:spPr bwMode="auto">
            <a:xfrm>
              <a:off x="777" y="1045"/>
              <a:ext cx="1547" cy="1308"/>
            </a:xfrm>
            <a:custGeom>
              <a:avLst/>
              <a:gdLst>
                <a:gd name="T0" fmla="*/ 17 w 1547"/>
                <a:gd name="T1" fmla="*/ 1280 h 1308"/>
                <a:gd name="T2" fmla="*/ 1519 w 1547"/>
                <a:gd name="T3" fmla="*/ 1280 h 1308"/>
                <a:gd name="T4" fmla="*/ 1519 w 1547"/>
                <a:gd name="T5" fmla="*/ 28 h 1308"/>
                <a:gd name="T6" fmla="*/ 17 w 1547"/>
                <a:gd name="T7" fmla="*/ 28 h 1308"/>
                <a:gd name="T8" fmla="*/ 17 w 1547"/>
                <a:gd name="T9" fmla="*/ 0 h 1308"/>
                <a:gd name="T10" fmla="*/ 1547 w 1547"/>
                <a:gd name="T11" fmla="*/ 0 h 1308"/>
                <a:gd name="T12" fmla="*/ 1547 w 1547"/>
                <a:gd name="T13" fmla="*/ 1308 h 1308"/>
                <a:gd name="T14" fmla="*/ 0 w 1547"/>
                <a:gd name="T15" fmla="*/ 1308 h 1308"/>
                <a:gd name="T16" fmla="*/ 0 w 1547"/>
                <a:gd name="T17" fmla="*/ 1291 h 1308"/>
                <a:gd name="T18" fmla="*/ 17 w 1547"/>
                <a:gd name="T19" fmla="*/ 1280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7" h="1308">
                  <a:moveTo>
                    <a:pt x="17" y="1280"/>
                  </a:moveTo>
                  <a:lnTo>
                    <a:pt x="1519" y="1280"/>
                  </a:lnTo>
                  <a:lnTo>
                    <a:pt x="1519" y="28"/>
                  </a:lnTo>
                  <a:lnTo>
                    <a:pt x="17" y="28"/>
                  </a:lnTo>
                  <a:lnTo>
                    <a:pt x="17" y="0"/>
                  </a:lnTo>
                  <a:lnTo>
                    <a:pt x="1547" y="0"/>
                  </a:lnTo>
                  <a:lnTo>
                    <a:pt x="1547" y="1308"/>
                  </a:lnTo>
                  <a:lnTo>
                    <a:pt x="0" y="1308"/>
                  </a:lnTo>
                  <a:lnTo>
                    <a:pt x="0" y="1291"/>
                  </a:lnTo>
                  <a:lnTo>
                    <a:pt x="17" y="12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40" name="Freeform 20"/>
            <p:cNvSpPr>
              <a:spLocks/>
            </p:cNvSpPr>
            <p:nvPr/>
          </p:nvSpPr>
          <p:spPr bwMode="auto">
            <a:xfrm>
              <a:off x="777" y="1045"/>
              <a:ext cx="29" cy="1291"/>
            </a:xfrm>
            <a:custGeom>
              <a:avLst/>
              <a:gdLst>
                <a:gd name="T0" fmla="*/ 29 w 29"/>
                <a:gd name="T1" fmla="*/ 17 h 1291"/>
                <a:gd name="T2" fmla="*/ 29 w 29"/>
                <a:gd name="T3" fmla="*/ 1291 h 1291"/>
                <a:gd name="T4" fmla="*/ 0 w 29"/>
                <a:gd name="T5" fmla="*/ 1291 h 1291"/>
                <a:gd name="T6" fmla="*/ 0 w 29"/>
                <a:gd name="T7" fmla="*/ 0 h 1291"/>
                <a:gd name="T8" fmla="*/ 17 w 29"/>
                <a:gd name="T9" fmla="*/ 0 h 1291"/>
                <a:gd name="T10" fmla="*/ 29 w 29"/>
                <a:gd name="T11" fmla="*/ 17 h 1291"/>
              </a:gdLst>
              <a:ahLst/>
              <a:cxnLst>
                <a:cxn ang="0">
                  <a:pos x="T0" y="T1"/>
                </a:cxn>
                <a:cxn ang="0">
                  <a:pos x="T2" y="T3"/>
                </a:cxn>
                <a:cxn ang="0">
                  <a:pos x="T4" y="T5"/>
                </a:cxn>
                <a:cxn ang="0">
                  <a:pos x="T6" y="T7"/>
                </a:cxn>
                <a:cxn ang="0">
                  <a:pos x="T8" y="T9"/>
                </a:cxn>
                <a:cxn ang="0">
                  <a:pos x="T10" y="T11"/>
                </a:cxn>
              </a:cxnLst>
              <a:rect l="0" t="0" r="r" b="b"/>
              <a:pathLst>
                <a:path w="29" h="1291">
                  <a:moveTo>
                    <a:pt x="29" y="17"/>
                  </a:moveTo>
                  <a:lnTo>
                    <a:pt x="29" y="1291"/>
                  </a:lnTo>
                  <a:lnTo>
                    <a:pt x="0" y="1291"/>
                  </a:lnTo>
                  <a:lnTo>
                    <a:pt x="0" y="0"/>
                  </a:lnTo>
                  <a:lnTo>
                    <a:pt x="17" y="0"/>
                  </a:lnTo>
                  <a:lnTo>
                    <a:pt x="2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41" name="Freeform 21"/>
            <p:cNvSpPr>
              <a:spLocks/>
            </p:cNvSpPr>
            <p:nvPr/>
          </p:nvSpPr>
          <p:spPr bwMode="auto">
            <a:xfrm>
              <a:off x="783" y="1051"/>
              <a:ext cx="623" cy="957"/>
            </a:xfrm>
            <a:custGeom>
              <a:avLst/>
              <a:gdLst>
                <a:gd name="T0" fmla="*/ 0 w 623"/>
                <a:gd name="T1" fmla="*/ 0 h 957"/>
                <a:gd name="T2" fmla="*/ 589 w 623"/>
                <a:gd name="T3" fmla="*/ 0 h 957"/>
                <a:gd name="T4" fmla="*/ 584 w 623"/>
                <a:gd name="T5" fmla="*/ 39 h 957"/>
                <a:gd name="T6" fmla="*/ 510 w 623"/>
                <a:gd name="T7" fmla="*/ 102 h 957"/>
                <a:gd name="T8" fmla="*/ 414 w 623"/>
                <a:gd name="T9" fmla="*/ 164 h 957"/>
                <a:gd name="T10" fmla="*/ 391 w 623"/>
                <a:gd name="T11" fmla="*/ 271 h 957"/>
                <a:gd name="T12" fmla="*/ 425 w 623"/>
                <a:gd name="T13" fmla="*/ 368 h 957"/>
                <a:gd name="T14" fmla="*/ 459 w 623"/>
                <a:gd name="T15" fmla="*/ 402 h 957"/>
                <a:gd name="T16" fmla="*/ 521 w 623"/>
                <a:gd name="T17" fmla="*/ 515 h 957"/>
                <a:gd name="T18" fmla="*/ 595 w 623"/>
                <a:gd name="T19" fmla="*/ 639 h 957"/>
                <a:gd name="T20" fmla="*/ 623 w 623"/>
                <a:gd name="T21" fmla="*/ 787 h 957"/>
                <a:gd name="T22" fmla="*/ 550 w 623"/>
                <a:gd name="T23" fmla="*/ 894 h 957"/>
                <a:gd name="T24" fmla="*/ 459 w 623"/>
                <a:gd name="T25" fmla="*/ 957 h 957"/>
                <a:gd name="T26" fmla="*/ 278 w 623"/>
                <a:gd name="T27" fmla="*/ 957 h 957"/>
                <a:gd name="T28" fmla="*/ 181 w 623"/>
                <a:gd name="T29" fmla="*/ 906 h 957"/>
                <a:gd name="T30" fmla="*/ 159 w 623"/>
                <a:gd name="T31" fmla="*/ 798 h 957"/>
                <a:gd name="T32" fmla="*/ 68 w 623"/>
                <a:gd name="T33" fmla="*/ 736 h 957"/>
                <a:gd name="T34" fmla="*/ 45 w 623"/>
                <a:gd name="T35" fmla="*/ 713 h 957"/>
                <a:gd name="T36" fmla="*/ 0 w 623"/>
                <a:gd name="T37" fmla="*/ 707 h 957"/>
                <a:gd name="T38" fmla="*/ 0 w 623"/>
                <a:gd name="T39" fmla="*/ 0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3" h="957">
                  <a:moveTo>
                    <a:pt x="0" y="0"/>
                  </a:moveTo>
                  <a:lnTo>
                    <a:pt x="589" y="0"/>
                  </a:lnTo>
                  <a:lnTo>
                    <a:pt x="584" y="39"/>
                  </a:lnTo>
                  <a:lnTo>
                    <a:pt x="510" y="102"/>
                  </a:lnTo>
                  <a:lnTo>
                    <a:pt x="414" y="164"/>
                  </a:lnTo>
                  <a:lnTo>
                    <a:pt x="391" y="271"/>
                  </a:lnTo>
                  <a:lnTo>
                    <a:pt x="425" y="368"/>
                  </a:lnTo>
                  <a:lnTo>
                    <a:pt x="459" y="402"/>
                  </a:lnTo>
                  <a:lnTo>
                    <a:pt x="521" y="515"/>
                  </a:lnTo>
                  <a:lnTo>
                    <a:pt x="595" y="639"/>
                  </a:lnTo>
                  <a:lnTo>
                    <a:pt x="623" y="787"/>
                  </a:lnTo>
                  <a:lnTo>
                    <a:pt x="550" y="894"/>
                  </a:lnTo>
                  <a:lnTo>
                    <a:pt x="459" y="957"/>
                  </a:lnTo>
                  <a:lnTo>
                    <a:pt x="278" y="957"/>
                  </a:lnTo>
                  <a:lnTo>
                    <a:pt x="181" y="906"/>
                  </a:lnTo>
                  <a:lnTo>
                    <a:pt x="159" y="798"/>
                  </a:lnTo>
                  <a:lnTo>
                    <a:pt x="68" y="736"/>
                  </a:lnTo>
                  <a:lnTo>
                    <a:pt x="45" y="713"/>
                  </a:lnTo>
                  <a:lnTo>
                    <a:pt x="0" y="707"/>
                  </a:lnTo>
                  <a:lnTo>
                    <a:pt x="0" y="0"/>
                  </a:lnTo>
                  <a:close/>
                </a:path>
              </a:pathLst>
            </a:custGeom>
            <a:solidFill>
              <a:srgbClr val="FFFFB3"/>
            </a:solidFill>
            <a:ln w="0">
              <a:solidFill>
                <a:srgbClr val="000000"/>
              </a:solidFill>
              <a:prstDash val="solid"/>
              <a:round/>
              <a:headEnd/>
              <a:tailEnd/>
            </a:ln>
          </p:spPr>
          <p:txBody>
            <a:bodyPr/>
            <a:lstStyle/>
            <a:p>
              <a:endParaRPr lang="en-US"/>
            </a:p>
          </p:txBody>
        </p:sp>
        <p:sp>
          <p:nvSpPr>
            <p:cNvPr id="56342" name="Rectangle 22"/>
            <p:cNvSpPr>
              <a:spLocks noChangeArrowheads="1"/>
            </p:cNvSpPr>
            <p:nvPr/>
          </p:nvSpPr>
          <p:spPr bwMode="auto">
            <a:xfrm>
              <a:off x="1537" y="1860"/>
              <a:ext cx="776" cy="482"/>
            </a:xfrm>
            <a:prstGeom prst="rect">
              <a:avLst/>
            </a:prstGeom>
            <a:solidFill>
              <a:srgbClr val="FF7F00"/>
            </a:solidFill>
            <a:ln w="0">
              <a:solidFill>
                <a:srgbClr val="000000"/>
              </a:solidFill>
              <a:miter lim="800000"/>
              <a:headEnd/>
              <a:tailEnd/>
            </a:ln>
          </p:spPr>
          <p:txBody>
            <a:bodyPr/>
            <a:lstStyle/>
            <a:p>
              <a:endParaRPr lang="en-US"/>
            </a:p>
          </p:txBody>
        </p:sp>
        <p:sp>
          <p:nvSpPr>
            <p:cNvPr id="56343" name="Freeform 23"/>
            <p:cNvSpPr>
              <a:spLocks/>
            </p:cNvSpPr>
            <p:nvPr/>
          </p:nvSpPr>
          <p:spPr bwMode="auto">
            <a:xfrm>
              <a:off x="1083" y="1051"/>
              <a:ext cx="1224" cy="1115"/>
            </a:xfrm>
            <a:custGeom>
              <a:avLst/>
              <a:gdLst>
                <a:gd name="T0" fmla="*/ 1224 w 1224"/>
                <a:gd name="T1" fmla="*/ 787 h 1115"/>
                <a:gd name="T2" fmla="*/ 1224 w 1224"/>
                <a:gd name="T3" fmla="*/ 0 h 1115"/>
                <a:gd name="T4" fmla="*/ 590 w 1224"/>
                <a:gd name="T5" fmla="*/ 0 h 1115"/>
                <a:gd name="T6" fmla="*/ 686 w 1224"/>
                <a:gd name="T7" fmla="*/ 73 h 1115"/>
                <a:gd name="T8" fmla="*/ 703 w 1224"/>
                <a:gd name="T9" fmla="*/ 158 h 1115"/>
                <a:gd name="T10" fmla="*/ 675 w 1224"/>
                <a:gd name="T11" fmla="*/ 271 h 1115"/>
                <a:gd name="T12" fmla="*/ 641 w 1224"/>
                <a:gd name="T13" fmla="*/ 322 h 1115"/>
                <a:gd name="T14" fmla="*/ 663 w 1224"/>
                <a:gd name="T15" fmla="*/ 407 h 1115"/>
                <a:gd name="T16" fmla="*/ 697 w 1224"/>
                <a:gd name="T17" fmla="*/ 492 h 1115"/>
                <a:gd name="T18" fmla="*/ 703 w 1224"/>
                <a:gd name="T19" fmla="*/ 549 h 1115"/>
                <a:gd name="T20" fmla="*/ 703 w 1224"/>
                <a:gd name="T21" fmla="*/ 589 h 1115"/>
                <a:gd name="T22" fmla="*/ 675 w 1224"/>
                <a:gd name="T23" fmla="*/ 622 h 1115"/>
                <a:gd name="T24" fmla="*/ 612 w 1224"/>
                <a:gd name="T25" fmla="*/ 628 h 1115"/>
                <a:gd name="T26" fmla="*/ 516 w 1224"/>
                <a:gd name="T27" fmla="*/ 628 h 1115"/>
                <a:gd name="T28" fmla="*/ 431 w 1224"/>
                <a:gd name="T29" fmla="*/ 639 h 1115"/>
                <a:gd name="T30" fmla="*/ 357 w 1224"/>
                <a:gd name="T31" fmla="*/ 662 h 1115"/>
                <a:gd name="T32" fmla="*/ 306 w 1224"/>
                <a:gd name="T33" fmla="*/ 685 h 1115"/>
                <a:gd name="T34" fmla="*/ 148 w 1224"/>
                <a:gd name="T35" fmla="*/ 798 h 1115"/>
                <a:gd name="T36" fmla="*/ 29 w 1224"/>
                <a:gd name="T37" fmla="*/ 821 h 1115"/>
                <a:gd name="T38" fmla="*/ 0 w 1224"/>
                <a:gd name="T39" fmla="*/ 883 h 1115"/>
                <a:gd name="T40" fmla="*/ 6 w 1224"/>
                <a:gd name="T41" fmla="*/ 940 h 1115"/>
                <a:gd name="T42" fmla="*/ 51 w 1224"/>
                <a:gd name="T43" fmla="*/ 991 h 1115"/>
                <a:gd name="T44" fmla="*/ 159 w 1224"/>
                <a:gd name="T45" fmla="*/ 1041 h 1115"/>
                <a:gd name="T46" fmla="*/ 284 w 1224"/>
                <a:gd name="T47" fmla="*/ 1075 h 1115"/>
                <a:gd name="T48" fmla="*/ 357 w 1224"/>
                <a:gd name="T49" fmla="*/ 1098 h 1115"/>
                <a:gd name="T50" fmla="*/ 471 w 1224"/>
                <a:gd name="T51" fmla="*/ 1115 h 1115"/>
                <a:gd name="T52" fmla="*/ 556 w 1224"/>
                <a:gd name="T53" fmla="*/ 1075 h 1115"/>
                <a:gd name="T54" fmla="*/ 567 w 1224"/>
                <a:gd name="T55" fmla="*/ 1002 h 1115"/>
                <a:gd name="T56" fmla="*/ 629 w 1224"/>
                <a:gd name="T57" fmla="*/ 968 h 1115"/>
                <a:gd name="T58" fmla="*/ 737 w 1224"/>
                <a:gd name="T59" fmla="*/ 1019 h 1115"/>
                <a:gd name="T60" fmla="*/ 856 w 1224"/>
                <a:gd name="T61" fmla="*/ 1002 h 1115"/>
                <a:gd name="T62" fmla="*/ 1139 w 1224"/>
                <a:gd name="T63" fmla="*/ 1002 h 1115"/>
                <a:gd name="T64" fmla="*/ 1213 w 1224"/>
                <a:gd name="T65" fmla="*/ 928 h 1115"/>
                <a:gd name="T66" fmla="*/ 1224 w 1224"/>
                <a:gd name="T67" fmla="*/ 787 h 1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4" h="1115">
                  <a:moveTo>
                    <a:pt x="1224" y="787"/>
                  </a:moveTo>
                  <a:lnTo>
                    <a:pt x="1224" y="0"/>
                  </a:lnTo>
                  <a:lnTo>
                    <a:pt x="590" y="0"/>
                  </a:lnTo>
                  <a:lnTo>
                    <a:pt x="686" y="73"/>
                  </a:lnTo>
                  <a:lnTo>
                    <a:pt x="703" y="158"/>
                  </a:lnTo>
                  <a:lnTo>
                    <a:pt x="675" y="271"/>
                  </a:lnTo>
                  <a:lnTo>
                    <a:pt x="641" y="322"/>
                  </a:lnTo>
                  <a:lnTo>
                    <a:pt x="663" y="407"/>
                  </a:lnTo>
                  <a:lnTo>
                    <a:pt x="697" y="492"/>
                  </a:lnTo>
                  <a:lnTo>
                    <a:pt x="703" y="549"/>
                  </a:lnTo>
                  <a:lnTo>
                    <a:pt x="703" y="589"/>
                  </a:lnTo>
                  <a:lnTo>
                    <a:pt x="675" y="622"/>
                  </a:lnTo>
                  <a:lnTo>
                    <a:pt x="612" y="628"/>
                  </a:lnTo>
                  <a:lnTo>
                    <a:pt x="516" y="628"/>
                  </a:lnTo>
                  <a:lnTo>
                    <a:pt x="431" y="639"/>
                  </a:lnTo>
                  <a:lnTo>
                    <a:pt x="357" y="662"/>
                  </a:lnTo>
                  <a:lnTo>
                    <a:pt x="306" y="685"/>
                  </a:lnTo>
                  <a:lnTo>
                    <a:pt x="148" y="798"/>
                  </a:lnTo>
                  <a:lnTo>
                    <a:pt x="29" y="821"/>
                  </a:lnTo>
                  <a:lnTo>
                    <a:pt x="0" y="883"/>
                  </a:lnTo>
                  <a:lnTo>
                    <a:pt x="6" y="940"/>
                  </a:lnTo>
                  <a:lnTo>
                    <a:pt x="51" y="991"/>
                  </a:lnTo>
                  <a:lnTo>
                    <a:pt x="159" y="1041"/>
                  </a:lnTo>
                  <a:lnTo>
                    <a:pt x="284" y="1075"/>
                  </a:lnTo>
                  <a:lnTo>
                    <a:pt x="357" y="1098"/>
                  </a:lnTo>
                  <a:lnTo>
                    <a:pt x="471" y="1115"/>
                  </a:lnTo>
                  <a:lnTo>
                    <a:pt x="556" y="1075"/>
                  </a:lnTo>
                  <a:lnTo>
                    <a:pt x="567" y="1002"/>
                  </a:lnTo>
                  <a:lnTo>
                    <a:pt x="629" y="968"/>
                  </a:lnTo>
                  <a:lnTo>
                    <a:pt x="737" y="1019"/>
                  </a:lnTo>
                  <a:lnTo>
                    <a:pt x="856" y="1002"/>
                  </a:lnTo>
                  <a:lnTo>
                    <a:pt x="1139" y="1002"/>
                  </a:lnTo>
                  <a:lnTo>
                    <a:pt x="1213" y="928"/>
                  </a:lnTo>
                  <a:lnTo>
                    <a:pt x="1224" y="787"/>
                  </a:lnTo>
                  <a:close/>
                </a:path>
              </a:pathLst>
            </a:custGeom>
            <a:solidFill>
              <a:srgbClr val="FFD6BF"/>
            </a:solidFill>
            <a:ln w="0">
              <a:solidFill>
                <a:srgbClr val="000000"/>
              </a:solidFill>
              <a:prstDash val="solid"/>
              <a:round/>
              <a:headEnd/>
              <a:tailEnd/>
            </a:ln>
          </p:spPr>
          <p:txBody>
            <a:bodyPr/>
            <a:lstStyle/>
            <a:p>
              <a:endParaRPr lang="en-US"/>
            </a:p>
          </p:txBody>
        </p:sp>
        <p:sp>
          <p:nvSpPr>
            <p:cNvPr id="56344" name="Freeform 24"/>
            <p:cNvSpPr>
              <a:spLocks/>
            </p:cNvSpPr>
            <p:nvPr/>
          </p:nvSpPr>
          <p:spPr bwMode="auto">
            <a:xfrm>
              <a:off x="1027" y="1923"/>
              <a:ext cx="719" cy="413"/>
            </a:xfrm>
            <a:custGeom>
              <a:avLst/>
              <a:gdLst>
                <a:gd name="T0" fmla="*/ 0 w 719"/>
                <a:gd name="T1" fmla="*/ 413 h 413"/>
                <a:gd name="T2" fmla="*/ 719 w 719"/>
                <a:gd name="T3" fmla="*/ 413 h 413"/>
                <a:gd name="T4" fmla="*/ 697 w 719"/>
                <a:gd name="T5" fmla="*/ 362 h 413"/>
                <a:gd name="T6" fmla="*/ 685 w 719"/>
                <a:gd name="T7" fmla="*/ 317 h 413"/>
                <a:gd name="T8" fmla="*/ 612 w 719"/>
                <a:gd name="T9" fmla="*/ 254 h 413"/>
                <a:gd name="T10" fmla="*/ 549 w 719"/>
                <a:gd name="T11" fmla="*/ 203 h 413"/>
                <a:gd name="T12" fmla="*/ 510 w 719"/>
                <a:gd name="T13" fmla="*/ 147 h 413"/>
                <a:gd name="T14" fmla="*/ 487 w 719"/>
                <a:gd name="T15" fmla="*/ 34 h 413"/>
                <a:gd name="T16" fmla="*/ 351 w 719"/>
                <a:gd name="T17" fmla="*/ 0 h 413"/>
                <a:gd name="T18" fmla="*/ 277 w 719"/>
                <a:gd name="T19" fmla="*/ 68 h 413"/>
                <a:gd name="T20" fmla="*/ 232 w 719"/>
                <a:gd name="T21" fmla="*/ 130 h 413"/>
                <a:gd name="T22" fmla="*/ 221 w 719"/>
                <a:gd name="T23" fmla="*/ 243 h 413"/>
                <a:gd name="T24" fmla="*/ 221 w 719"/>
                <a:gd name="T25" fmla="*/ 288 h 413"/>
                <a:gd name="T26" fmla="*/ 170 w 719"/>
                <a:gd name="T27" fmla="*/ 317 h 413"/>
                <a:gd name="T28" fmla="*/ 96 w 719"/>
                <a:gd name="T29" fmla="*/ 317 h 413"/>
                <a:gd name="T30" fmla="*/ 56 w 719"/>
                <a:gd name="T31" fmla="*/ 351 h 413"/>
                <a:gd name="T32" fmla="*/ 34 w 719"/>
                <a:gd name="T33" fmla="*/ 379 h 413"/>
                <a:gd name="T34" fmla="*/ 0 w 719"/>
                <a:gd name="T35"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9" h="413">
                  <a:moveTo>
                    <a:pt x="0" y="413"/>
                  </a:moveTo>
                  <a:lnTo>
                    <a:pt x="719" y="413"/>
                  </a:lnTo>
                  <a:lnTo>
                    <a:pt x="697" y="362"/>
                  </a:lnTo>
                  <a:lnTo>
                    <a:pt x="685" y="317"/>
                  </a:lnTo>
                  <a:lnTo>
                    <a:pt x="612" y="254"/>
                  </a:lnTo>
                  <a:lnTo>
                    <a:pt x="549" y="203"/>
                  </a:lnTo>
                  <a:lnTo>
                    <a:pt x="510" y="147"/>
                  </a:lnTo>
                  <a:lnTo>
                    <a:pt x="487" y="34"/>
                  </a:lnTo>
                  <a:lnTo>
                    <a:pt x="351" y="0"/>
                  </a:lnTo>
                  <a:lnTo>
                    <a:pt x="277" y="68"/>
                  </a:lnTo>
                  <a:lnTo>
                    <a:pt x="232" y="130"/>
                  </a:lnTo>
                  <a:lnTo>
                    <a:pt x="221" y="243"/>
                  </a:lnTo>
                  <a:lnTo>
                    <a:pt x="221" y="288"/>
                  </a:lnTo>
                  <a:lnTo>
                    <a:pt x="170" y="317"/>
                  </a:lnTo>
                  <a:lnTo>
                    <a:pt x="96" y="317"/>
                  </a:lnTo>
                  <a:lnTo>
                    <a:pt x="56" y="351"/>
                  </a:lnTo>
                  <a:lnTo>
                    <a:pt x="34" y="379"/>
                  </a:lnTo>
                  <a:lnTo>
                    <a:pt x="0" y="413"/>
                  </a:lnTo>
                  <a:close/>
                </a:path>
              </a:pathLst>
            </a:custGeom>
            <a:solidFill>
              <a:srgbClr val="FF80BF"/>
            </a:solidFill>
            <a:ln w="0">
              <a:solidFill>
                <a:srgbClr val="000000"/>
              </a:solidFill>
              <a:prstDash val="solid"/>
              <a:round/>
              <a:headEnd/>
              <a:tailEnd/>
            </a:ln>
          </p:spPr>
          <p:txBody>
            <a:bodyPr/>
            <a:lstStyle/>
            <a:p>
              <a:endParaRPr lang="en-US"/>
            </a:p>
          </p:txBody>
        </p:sp>
        <p:sp>
          <p:nvSpPr>
            <p:cNvPr id="56345" name="Freeform 25"/>
            <p:cNvSpPr>
              <a:spLocks/>
            </p:cNvSpPr>
            <p:nvPr/>
          </p:nvSpPr>
          <p:spPr bwMode="auto">
            <a:xfrm>
              <a:off x="777" y="1045"/>
              <a:ext cx="1547" cy="1308"/>
            </a:xfrm>
            <a:custGeom>
              <a:avLst/>
              <a:gdLst>
                <a:gd name="T0" fmla="*/ 17 w 1547"/>
                <a:gd name="T1" fmla="*/ 1280 h 1308"/>
                <a:gd name="T2" fmla="*/ 1519 w 1547"/>
                <a:gd name="T3" fmla="*/ 1280 h 1308"/>
                <a:gd name="T4" fmla="*/ 1519 w 1547"/>
                <a:gd name="T5" fmla="*/ 28 h 1308"/>
                <a:gd name="T6" fmla="*/ 17 w 1547"/>
                <a:gd name="T7" fmla="*/ 28 h 1308"/>
                <a:gd name="T8" fmla="*/ 17 w 1547"/>
                <a:gd name="T9" fmla="*/ 0 h 1308"/>
                <a:gd name="T10" fmla="*/ 1547 w 1547"/>
                <a:gd name="T11" fmla="*/ 0 h 1308"/>
                <a:gd name="T12" fmla="*/ 1547 w 1547"/>
                <a:gd name="T13" fmla="*/ 1308 h 1308"/>
                <a:gd name="T14" fmla="*/ 0 w 1547"/>
                <a:gd name="T15" fmla="*/ 1308 h 1308"/>
                <a:gd name="T16" fmla="*/ 0 w 1547"/>
                <a:gd name="T17" fmla="*/ 1291 h 1308"/>
                <a:gd name="T18" fmla="*/ 17 w 1547"/>
                <a:gd name="T19" fmla="*/ 1280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7" h="1308">
                  <a:moveTo>
                    <a:pt x="17" y="1280"/>
                  </a:moveTo>
                  <a:lnTo>
                    <a:pt x="1519" y="1280"/>
                  </a:lnTo>
                  <a:lnTo>
                    <a:pt x="1519" y="28"/>
                  </a:lnTo>
                  <a:lnTo>
                    <a:pt x="17" y="28"/>
                  </a:lnTo>
                  <a:lnTo>
                    <a:pt x="17" y="0"/>
                  </a:lnTo>
                  <a:lnTo>
                    <a:pt x="1547" y="0"/>
                  </a:lnTo>
                  <a:lnTo>
                    <a:pt x="1547" y="1308"/>
                  </a:lnTo>
                  <a:lnTo>
                    <a:pt x="0" y="1308"/>
                  </a:lnTo>
                  <a:lnTo>
                    <a:pt x="0" y="1291"/>
                  </a:lnTo>
                  <a:lnTo>
                    <a:pt x="17" y="12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46" name="Freeform 26"/>
            <p:cNvSpPr>
              <a:spLocks/>
            </p:cNvSpPr>
            <p:nvPr/>
          </p:nvSpPr>
          <p:spPr bwMode="auto">
            <a:xfrm>
              <a:off x="777" y="1045"/>
              <a:ext cx="29" cy="1291"/>
            </a:xfrm>
            <a:custGeom>
              <a:avLst/>
              <a:gdLst>
                <a:gd name="T0" fmla="*/ 29 w 29"/>
                <a:gd name="T1" fmla="*/ 17 h 1291"/>
                <a:gd name="T2" fmla="*/ 29 w 29"/>
                <a:gd name="T3" fmla="*/ 1291 h 1291"/>
                <a:gd name="T4" fmla="*/ 0 w 29"/>
                <a:gd name="T5" fmla="*/ 1291 h 1291"/>
                <a:gd name="T6" fmla="*/ 0 w 29"/>
                <a:gd name="T7" fmla="*/ 0 h 1291"/>
                <a:gd name="T8" fmla="*/ 17 w 29"/>
                <a:gd name="T9" fmla="*/ 0 h 1291"/>
                <a:gd name="T10" fmla="*/ 29 w 29"/>
                <a:gd name="T11" fmla="*/ 17 h 1291"/>
              </a:gdLst>
              <a:ahLst/>
              <a:cxnLst>
                <a:cxn ang="0">
                  <a:pos x="T0" y="T1"/>
                </a:cxn>
                <a:cxn ang="0">
                  <a:pos x="T2" y="T3"/>
                </a:cxn>
                <a:cxn ang="0">
                  <a:pos x="T4" y="T5"/>
                </a:cxn>
                <a:cxn ang="0">
                  <a:pos x="T6" y="T7"/>
                </a:cxn>
                <a:cxn ang="0">
                  <a:pos x="T8" y="T9"/>
                </a:cxn>
                <a:cxn ang="0">
                  <a:pos x="T10" y="T11"/>
                </a:cxn>
              </a:cxnLst>
              <a:rect l="0" t="0" r="r" b="b"/>
              <a:pathLst>
                <a:path w="29" h="1291">
                  <a:moveTo>
                    <a:pt x="29" y="17"/>
                  </a:moveTo>
                  <a:lnTo>
                    <a:pt x="29" y="1291"/>
                  </a:lnTo>
                  <a:lnTo>
                    <a:pt x="0" y="1291"/>
                  </a:lnTo>
                  <a:lnTo>
                    <a:pt x="0" y="0"/>
                  </a:lnTo>
                  <a:lnTo>
                    <a:pt x="17" y="0"/>
                  </a:lnTo>
                  <a:lnTo>
                    <a:pt x="29"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47" name="Freeform 27"/>
            <p:cNvSpPr>
              <a:spLocks/>
            </p:cNvSpPr>
            <p:nvPr/>
          </p:nvSpPr>
          <p:spPr bwMode="auto">
            <a:xfrm>
              <a:off x="2058" y="1158"/>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48" name="Freeform 28"/>
            <p:cNvSpPr>
              <a:spLocks/>
            </p:cNvSpPr>
            <p:nvPr/>
          </p:nvSpPr>
          <p:spPr bwMode="auto">
            <a:xfrm>
              <a:off x="2030" y="1136"/>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49" name="Freeform 29"/>
            <p:cNvSpPr>
              <a:spLocks/>
            </p:cNvSpPr>
            <p:nvPr/>
          </p:nvSpPr>
          <p:spPr bwMode="auto">
            <a:xfrm>
              <a:off x="925" y="1158"/>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0" name="Freeform 30"/>
            <p:cNvSpPr>
              <a:spLocks/>
            </p:cNvSpPr>
            <p:nvPr/>
          </p:nvSpPr>
          <p:spPr bwMode="auto">
            <a:xfrm>
              <a:off x="896" y="1136"/>
              <a:ext cx="108" cy="90"/>
            </a:xfrm>
            <a:custGeom>
              <a:avLst/>
              <a:gdLst>
                <a:gd name="T0" fmla="*/ 0 w 108"/>
                <a:gd name="T1" fmla="*/ 90 h 90"/>
                <a:gd name="T2" fmla="*/ 108 w 108"/>
                <a:gd name="T3" fmla="*/ 90 h 90"/>
                <a:gd name="T4" fmla="*/ 51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51" name="Freeform 31"/>
            <p:cNvSpPr>
              <a:spLocks/>
            </p:cNvSpPr>
            <p:nvPr/>
          </p:nvSpPr>
          <p:spPr bwMode="auto">
            <a:xfrm>
              <a:off x="1769" y="1158"/>
              <a:ext cx="108" cy="96"/>
            </a:xfrm>
            <a:custGeom>
              <a:avLst/>
              <a:gdLst>
                <a:gd name="T0" fmla="*/ 0 w 108"/>
                <a:gd name="T1" fmla="*/ 96 h 96"/>
                <a:gd name="T2" fmla="*/ 108 w 108"/>
                <a:gd name="T3" fmla="*/ 96 h 96"/>
                <a:gd name="T4" fmla="*/ 57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7"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auto">
            <a:xfrm>
              <a:off x="1746" y="1136"/>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53" name="Freeform 33"/>
            <p:cNvSpPr>
              <a:spLocks/>
            </p:cNvSpPr>
            <p:nvPr/>
          </p:nvSpPr>
          <p:spPr bwMode="auto">
            <a:xfrm>
              <a:off x="1208" y="1158"/>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Freeform 34"/>
            <p:cNvSpPr>
              <a:spLocks/>
            </p:cNvSpPr>
            <p:nvPr/>
          </p:nvSpPr>
          <p:spPr bwMode="auto">
            <a:xfrm>
              <a:off x="1180" y="1136"/>
              <a:ext cx="107" cy="90"/>
            </a:xfrm>
            <a:custGeom>
              <a:avLst/>
              <a:gdLst>
                <a:gd name="T0" fmla="*/ 0 w 107"/>
                <a:gd name="T1" fmla="*/ 90 h 90"/>
                <a:gd name="T2" fmla="*/ 107 w 107"/>
                <a:gd name="T3" fmla="*/ 90 h 90"/>
                <a:gd name="T4" fmla="*/ 51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55" name="Freeform 35"/>
            <p:cNvSpPr>
              <a:spLocks/>
            </p:cNvSpPr>
            <p:nvPr/>
          </p:nvSpPr>
          <p:spPr bwMode="auto">
            <a:xfrm>
              <a:off x="1486" y="1158"/>
              <a:ext cx="107" cy="96"/>
            </a:xfrm>
            <a:custGeom>
              <a:avLst/>
              <a:gdLst>
                <a:gd name="T0" fmla="*/ 0 w 107"/>
                <a:gd name="T1" fmla="*/ 96 h 96"/>
                <a:gd name="T2" fmla="*/ 107 w 107"/>
                <a:gd name="T3" fmla="*/ 96 h 96"/>
                <a:gd name="T4" fmla="*/ 56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6"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6" name="Freeform 36"/>
            <p:cNvSpPr>
              <a:spLocks/>
            </p:cNvSpPr>
            <p:nvPr/>
          </p:nvSpPr>
          <p:spPr bwMode="auto">
            <a:xfrm>
              <a:off x="1463" y="1136"/>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57" name="Freeform 37"/>
            <p:cNvSpPr>
              <a:spLocks/>
            </p:cNvSpPr>
            <p:nvPr/>
          </p:nvSpPr>
          <p:spPr bwMode="auto">
            <a:xfrm>
              <a:off x="2058" y="1413"/>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8" name="Freeform 38"/>
            <p:cNvSpPr>
              <a:spLocks/>
            </p:cNvSpPr>
            <p:nvPr/>
          </p:nvSpPr>
          <p:spPr bwMode="auto">
            <a:xfrm>
              <a:off x="2030" y="1385"/>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59" name="Freeform 39"/>
            <p:cNvSpPr>
              <a:spLocks/>
            </p:cNvSpPr>
            <p:nvPr/>
          </p:nvSpPr>
          <p:spPr bwMode="auto">
            <a:xfrm>
              <a:off x="925" y="1413"/>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0" name="Freeform 40"/>
            <p:cNvSpPr>
              <a:spLocks/>
            </p:cNvSpPr>
            <p:nvPr/>
          </p:nvSpPr>
          <p:spPr bwMode="auto">
            <a:xfrm>
              <a:off x="896" y="1385"/>
              <a:ext cx="108" cy="96"/>
            </a:xfrm>
            <a:custGeom>
              <a:avLst/>
              <a:gdLst>
                <a:gd name="T0" fmla="*/ 0 w 108"/>
                <a:gd name="T1" fmla="*/ 96 h 96"/>
                <a:gd name="T2" fmla="*/ 108 w 108"/>
                <a:gd name="T3" fmla="*/ 96 h 96"/>
                <a:gd name="T4" fmla="*/ 51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61" name="Freeform 41"/>
            <p:cNvSpPr>
              <a:spLocks/>
            </p:cNvSpPr>
            <p:nvPr/>
          </p:nvSpPr>
          <p:spPr bwMode="auto">
            <a:xfrm>
              <a:off x="1769" y="1413"/>
              <a:ext cx="108" cy="96"/>
            </a:xfrm>
            <a:custGeom>
              <a:avLst/>
              <a:gdLst>
                <a:gd name="T0" fmla="*/ 0 w 108"/>
                <a:gd name="T1" fmla="*/ 96 h 96"/>
                <a:gd name="T2" fmla="*/ 108 w 108"/>
                <a:gd name="T3" fmla="*/ 96 h 96"/>
                <a:gd name="T4" fmla="*/ 57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7"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2" name="Freeform 42"/>
            <p:cNvSpPr>
              <a:spLocks/>
            </p:cNvSpPr>
            <p:nvPr/>
          </p:nvSpPr>
          <p:spPr bwMode="auto">
            <a:xfrm>
              <a:off x="1746" y="1385"/>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63" name="Freeform 43"/>
            <p:cNvSpPr>
              <a:spLocks/>
            </p:cNvSpPr>
            <p:nvPr/>
          </p:nvSpPr>
          <p:spPr bwMode="auto">
            <a:xfrm>
              <a:off x="1208" y="1413"/>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4" name="Freeform 44"/>
            <p:cNvSpPr>
              <a:spLocks/>
            </p:cNvSpPr>
            <p:nvPr/>
          </p:nvSpPr>
          <p:spPr bwMode="auto">
            <a:xfrm>
              <a:off x="1180" y="1385"/>
              <a:ext cx="107" cy="96"/>
            </a:xfrm>
            <a:custGeom>
              <a:avLst/>
              <a:gdLst>
                <a:gd name="T0" fmla="*/ 0 w 107"/>
                <a:gd name="T1" fmla="*/ 96 h 96"/>
                <a:gd name="T2" fmla="*/ 107 w 107"/>
                <a:gd name="T3" fmla="*/ 96 h 96"/>
                <a:gd name="T4" fmla="*/ 51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65" name="Freeform 45"/>
            <p:cNvSpPr>
              <a:spLocks/>
            </p:cNvSpPr>
            <p:nvPr/>
          </p:nvSpPr>
          <p:spPr bwMode="auto">
            <a:xfrm>
              <a:off x="1486" y="1413"/>
              <a:ext cx="107" cy="96"/>
            </a:xfrm>
            <a:custGeom>
              <a:avLst/>
              <a:gdLst>
                <a:gd name="T0" fmla="*/ 0 w 107"/>
                <a:gd name="T1" fmla="*/ 96 h 96"/>
                <a:gd name="T2" fmla="*/ 107 w 107"/>
                <a:gd name="T3" fmla="*/ 96 h 96"/>
                <a:gd name="T4" fmla="*/ 56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6"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6" name="Freeform 46"/>
            <p:cNvSpPr>
              <a:spLocks/>
            </p:cNvSpPr>
            <p:nvPr/>
          </p:nvSpPr>
          <p:spPr bwMode="auto">
            <a:xfrm>
              <a:off x="1463" y="1385"/>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67" name="Freeform 47"/>
            <p:cNvSpPr>
              <a:spLocks/>
            </p:cNvSpPr>
            <p:nvPr/>
          </p:nvSpPr>
          <p:spPr bwMode="auto">
            <a:xfrm>
              <a:off x="2058" y="1668"/>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8" name="Freeform 48"/>
            <p:cNvSpPr>
              <a:spLocks/>
            </p:cNvSpPr>
            <p:nvPr/>
          </p:nvSpPr>
          <p:spPr bwMode="auto">
            <a:xfrm>
              <a:off x="2030" y="1640"/>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69" name="Freeform 49"/>
            <p:cNvSpPr>
              <a:spLocks/>
            </p:cNvSpPr>
            <p:nvPr/>
          </p:nvSpPr>
          <p:spPr bwMode="auto">
            <a:xfrm>
              <a:off x="925" y="1668"/>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70" name="Freeform 50"/>
            <p:cNvSpPr>
              <a:spLocks/>
            </p:cNvSpPr>
            <p:nvPr/>
          </p:nvSpPr>
          <p:spPr bwMode="auto">
            <a:xfrm>
              <a:off x="896" y="1640"/>
              <a:ext cx="108" cy="90"/>
            </a:xfrm>
            <a:custGeom>
              <a:avLst/>
              <a:gdLst>
                <a:gd name="T0" fmla="*/ 0 w 108"/>
                <a:gd name="T1" fmla="*/ 90 h 90"/>
                <a:gd name="T2" fmla="*/ 108 w 108"/>
                <a:gd name="T3" fmla="*/ 90 h 90"/>
                <a:gd name="T4" fmla="*/ 51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71" name="Freeform 51"/>
            <p:cNvSpPr>
              <a:spLocks/>
            </p:cNvSpPr>
            <p:nvPr/>
          </p:nvSpPr>
          <p:spPr bwMode="auto">
            <a:xfrm>
              <a:off x="1769" y="1668"/>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72" name="Freeform 52"/>
            <p:cNvSpPr>
              <a:spLocks/>
            </p:cNvSpPr>
            <p:nvPr/>
          </p:nvSpPr>
          <p:spPr bwMode="auto">
            <a:xfrm>
              <a:off x="1746" y="1640"/>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73" name="Freeform 53"/>
            <p:cNvSpPr>
              <a:spLocks/>
            </p:cNvSpPr>
            <p:nvPr/>
          </p:nvSpPr>
          <p:spPr bwMode="auto">
            <a:xfrm>
              <a:off x="1208" y="1668"/>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74" name="Freeform 54"/>
            <p:cNvSpPr>
              <a:spLocks/>
            </p:cNvSpPr>
            <p:nvPr/>
          </p:nvSpPr>
          <p:spPr bwMode="auto">
            <a:xfrm>
              <a:off x="1180" y="1640"/>
              <a:ext cx="107" cy="90"/>
            </a:xfrm>
            <a:custGeom>
              <a:avLst/>
              <a:gdLst>
                <a:gd name="T0" fmla="*/ 0 w 107"/>
                <a:gd name="T1" fmla="*/ 90 h 90"/>
                <a:gd name="T2" fmla="*/ 107 w 107"/>
                <a:gd name="T3" fmla="*/ 90 h 90"/>
                <a:gd name="T4" fmla="*/ 51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75" name="Freeform 55"/>
            <p:cNvSpPr>
              <a:spLocks/>
            </p:cNvSpPr>
            <p:nvPr/>
          </p:nvSpPr>
          <p:spPr bwMode="auto">
            <a:xfrm>
              <a:off x="1486" y="1668"/>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76" name="Freeform 56"/>
            <p:cNvSpPr>
              <a:spLocks/>
            </p:cNvSpPr>
            <p:nvPr/>
          </p:nvSpPr>
          <p:spPr bwMode="auto">
            <a:xfrm>
              <a:off x="1463" y="1640"/>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377" name="Freeform 57"/>
            <p:cNvSpPr>
              <a:spLocks/>
            </p:cNvSpPr>
            <p:nvPr/>
          </p:nvSpPr>
          <p:spPr bwMode="auto">
            <a:xfrm>
              <a:off x="2058" y="1917"/>
              <a:ext cx="102" cy="96"/>
            </a:xfrm>
            <a:custGeom>
              <a:avLst/>
              <a:gdLst>
                <a:gd name="T0" fmla="*/ 0 w 102"/>
                <a:gd name="T1" fmla="*/ 91 h 96"/>
                <a:gd name="T2" fmla="*/ 102 w 102"/>
                <a:gd name="T3" fmla="*/ 96 h 96"/>
                <a:gd name="T4" fmla="*/ 51 w 102"/>
                <a:gd name="T5" fmla="*/ 0 h 96"/>
                <a:gd name="T6" fmla="*/ 0 w 102"/>
                <a:gd name="T7" fmla="*/ 91 h 96"/>
              </a:gdLst>
              <a:ahLst/>
              <a:cxnLst>
                <a:cxn ang="0">
                  <a:pos x="T0" y="T1"/>
                </a:cxn>
                <a:cxn ang="0">
                  <a:pos x="T2" y="T3"/>
                </a:cxn>
                <a:cxn ang="0">
                  <a:pos x="T4" y="T5"/>
                </a:cxn>
                <a:cxn ang="0">
                  <a:pos x="T6" y="T7"/>
                </a:cxn>
              </a:cxnLst>
              <a:rect l="0" t="0" r="r" b="b"/>
              <a:pathLst>
                <a:path w="102" h="96">
                  <a:moveTo>
                    <a:pt x="0" y="91"/>
                  </a:moveTo>
                  <a:lnTo>
                    <a:pt x="102" y="96"/>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78" name="Freeform 58"/>
            <p:cNvSpPr>
              <a:spLocks/>
            </p:cNvSpPr>
            <p:nvPr/>
          </p:nvSpPr>
          <p:spPr bwMode="auto">
            <a:xfrm>
              <a:off x="2030" y="1889"/>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79" name="Freeform 59"/>
            <p:cNvSpPr>
              <a:spLocks/>
            </p:cNvSpPr>
            <p:nvPr/>
          </p:nvSpPr>
          <p:spPr bwMode="auto">
            <a:xfrm>
              <a:off x="925" y="1917"/>
              <a:ext cx="102" cy="96"/>
            </a:xfrm>
            <a:custGeom>
              <a:avLst/>
              <a:gdLst>
                <a:gd name="T0" fmla="*/ 0 w 102"/>
                <a:gd name="T1" fmla="*/ 91 h 96"/>
                <a:gd name="T2" fmla="*/ 102 w 102"/>
                <a:gd name="T3" fmla="*/ 96 h 96"/>
                <a:gd name="T4" fmla="*/ 51 w 102"/>
                <a:gd name="T5" fmla="*/ 0 h 96"/>
                <a:gd name="T6" fmla="*/ 0 w 102"/>
                <a:gd name="T7" fmla="*/ 91 h 96"/>
              </a:gdLst>
              <a:ahLst/>
              <a:cxnLst>
                <a:cxn ang="0">
                  <a:pos x="T0" y="T1"/>
                </a:cxn>
                <a:cxn ang="0">
                  <a:pos x="T2" y="T3"/>
                </a:cxn>
                <a:cxn ang="0">
                  <a:pos x="T4" y="T5"/>
                </a:cxn>
                <a:cxn ang="0">
                  <a:pos x="T6" y="T7"/>
                </a:cxn>
              </a:cxnLst>
              <a:rect l="0" t="0" r="r" b="b"/>
              <a:pathLst>
                <a:path w="102" h="96">
                  <a:moveTo>
                    <a:pt x="0" y="91"/>
                  </a:moveTo>
                  <a:lnTo>
                    <a:pt x="102" y="96"/>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80" name="Freeform 60"/>
            <p:cNvSpPr>
              <a:spLocks/>
            </p:cNvSpPr>
            <p:nvPr/>
          </p:nvSpPr>
          <p:spPr bwMode="auto">
            <a:xfrm>
              <a:off x="896" y="1889"/>
              <a:ext cx="108" cy="96"/>
            </a:xfrm>
            <a:custGeom>
              <a:avLst/>
              <a:gdLst>
                <a:gd name="T0" fmla="*/ 0 w 108"/>
                <a:gd name="T1" fmla="*/ 96 h 96"/>
                <a:gd name="T2" fmla="*/ 108 w 108"/>
                <a:gd name="T3" fmla="*/ 96 h 96"/>
                <a:gd name="T4" fmla="*/ 51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81" name="Freeform 61"/>
            <p:cNvSpPr>
              <a:spLocks/>
            </p:cNvSpPr>
            <p:nvPr/>
          </p:nvSpPr>
          <p:spPr bwMode="auto">
            <a:xfrm>
              <a:off x="1769" y="1917"/>
              <a:ext cx="108" cy="96"/>
            </a:xfrm>
            <a:custGeom>
              <a:avLst/>
              <a:gdLst>
                <a:gd name="T0" fmla="*/ 0 w 108"/>
                <a:gd name="T1" fmla="*/ 91 h 96"/>
                <a:gd name="T2" fmla="*/ 108 w 108"/>
                <a:gd name="T3" fmla="*/ 96 h 96"/>
                <a:gd name="T4" fmla="*/ 57 w 108"/>
                <a:gd name="T5" fmla="*/ 0 h 96"/>
                <a:gd name="T6" fmla="*/ 0 w 108"/>
                <a:gd name="T7" fmla="*/ 91 h 96"/>
              </a:gdLst>
              <a:ahLst/>
              <a:cxnLst>
                <a:cxn ang="0">
                  <a:pos x="T0" y="T1"/>
                </a:cxn>
                <a:cxn ang="0">
                  <a:pos x="T2" y="T3"/>
                </a:cxn>
                <a:cxn ang="0">
                  <a:pos x="T4" y="T5"/>
                </a:cxn>
                <a:cxn ang="0">
                  <a:pos x="T6" y="T7"/>
                </a:cxn>
              </a:cxnLst>
              <a:rect l="0" t="0" r="r" b="b"/>
              <a:pathLst>
                <a:path w="108" h="96">
                  <a:moveTo>
                    <a:pt x="0" y="91"/>
                  </a:moveTo>
                  <a:lnTo>
                    <a:pt x="108" y="96"/>
                  </a:lnTo>
                  <a:lnTo>
                    <a:pt x="57"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82" name="Freeform 62"/>
            <p:cNvSpPr>
              <a:spLocks/>
            </p:cNvSpPr>
            <p:nvPr/>
          </p:nvSpPr>
          <p:spPr bwMode="auto">
            <a:xfrm>
              <a:off x="1746" y="1889"/>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83" name="Freeform 63"/>
            <p:cNvSpPr>
              <a:spLocks/>
            </p:cNvSpPr>
            <p:nvPr/>
          </p:nvSpPr>
          <p:spPr bwMode="auto">
            <a:xfrm>
              <a:off x="1208" y="1917"/>
              <a:ext cx="102" cy="96"/>
            </a:xfrm>
            <a:custGeom>
              <a:avLst/>
              <a:gdLst>
                <a:gd name="T0" fmla="*/ 0 w 102"/>
                <a:gd name="T1" fmla="*/ 91 h 96"/>
                <a:gd name="T2" fmla="*/ 102 w 102"/>
                <a:gd name="T3" fmla="*/ 96 h 96"/>
                <a:gd name="T4" fmla="*/ 51 w 102"/>
                <a:gd name="T5" fmla="*/ 0 h 96"/>
                <a:gd name="T6" fmla="*/ 0 w 102"/>
                <a:gd name="T7" fmla="*/ 91 h 96"/>
              </a:gdLst>
              <a:ahLst/>
              <a:cxnLst>
                <a:cxn ang="0">
                  <a:pos x="T0" y="T1"/>
                </a:cxn>
                <a:cxn ang="0">
                  <a:pos x="T2" y="T3"/>
                </a:cxn>
                <a:cxn ang="0">
                  <a:pos x="T4" y="T5"/>
                </a:cxn>
                <a:cxn ang="0">
                  <a:pos x="T6" y="T7"/>
                </a:cxn>
              </a:cxnLst>
              <a:rect l="0" t="0" r="r" b="b"/>
              <a:pathLst>
                <a:path w="102" h="96">
                  <a:moveTo>
                    <a:pt x="0" y="91"/>
                  </a:moveTo>
                  <a:lnTo>
                    <a:pt x="102" y="96"/>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84" name="Freeform 64"/>
            <p:cNvSpPr>
              <a:spLocks/>
            </p:cNvSpPr>
            <p:nvPr/>
          </p:nvSpPr>
          <p:spPr bwMode="auto">
            <a:xfrm>
              <a:off x="1180" y="1889"/>
              <a:ext cx="107" cy="96"/>
            </a:xfrm>
            <a:custGeom>
              <a:avLst/>
              <a:gdLst>
                <a:gd name="T0" fmla="*/ 0 w 107"/>
                <a:gd name="T1" fmla="*/ 96 h 96"/>
                <a:gd name="T2" fmla="*/ 107 w 107"/>
                <a:gd name="T3" fmla="*/ 96 h 96"/>
                <a:gd name="T4" fmla="*/ 51 w 107"/>
                <a:gd name="T5" fmla="*/ 0 h 96"/>
                <a:gd name="T6" fmla="*/ 0 w 107"/>
                <a:gd name="T7" fmla="*/ 96 h 96"/>
              </a:gdLst>
              <a:ahLst/>
              <a:cxnLst>
                <a:cxn ang="0">
                  <a:pos x="T0" y="T1"/>
                </a:cxn>
                <a:cxn ang="0">
                  <a:pos x="T2" y="T3"/>
                </a:cxn>
                <a:cxn ang="0">
                  <a:pos x="T4" y="T5"/>
                </a:cxn>
                <a:cxn ang="0">
                  <a:pos x="T6" y="T7"/>
                </a:cxn>
              </a:cxnLst>
              <a:rect l="0" t="0" r="r" b="b"/>
              <a:pathLst>
                <a:path w="107" h="96">
                  <a:moveTo>
                    <a:pt x="0" y="96"/>
                  </a:moveTo>
                  <a:lnTo>
                    <a:pt x="107"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85" name="Freeform 65"/>
            <p:cNvSpPr>
              <a:spLocks/>
            </p:cNvSpPr>
            <p:nvPr/>
          </p:nvSpPr>
          <p:spPr bwMode="auto">
            <a:xfrm>
              <a:off x="1486" y="1917"/>
              <a:ext cx="107" cy="96"/>
            </a:xfrm>
            <a:custGeom>
              <a:avLst/>
              <a:gdLst>
                <a:gd name="T0" fmla="*/ 0 w 107"/>
                <a:gd name="T1" fmla="*/ 91 h 96"/>
                <a:gd name="T2" fmla="*/ 107 w 107"/>
                <a:gd name="T3" fmla="*/ 96 h 96"/>
                <a:gd name="T4" fmla="*/ 56 w 107"/>
                <a:gd name="T5" fmla="*/ 0 h 96"/>
                <a:gd name="T6" fmla="*/ 0 w 107"/>
                <a:gd name="T7" fmla="*/ 91 h 96"/>
              </a:gdLst>
              <a:ahLst/>
              <a:cxnLst>
                <a:cxn ang="0">
                  <a:pos x="T0" y="T1"/>
                </a:cxn>
                <a:cxn ang="0">
                  <a:pos x="T2" y="T3"/>
                </a:cxn>
                <a:cxn ang="0">
                  <a:pos x="T4" y="T5"/>
                </a:cxn>
                <a:cxn ang="0">
                  <a:pos x="T6" y="T7"/>
                </a:cxn>
              </a:cxnLst>
              <a:rect l="0" t="0" r="r" b="b"/>
              <a:pathLst>
                <a:path w="107" h="96">
                  <a:moveTo>
                    <a:pt x="0" y="91"/>
                  </a:moveTo>
                  <a:lnTo>
                    <a:pt x="107" y="96"/>
                  </a:lnTo>
                  <a:lnTo>
                    <a:pt x="56"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86" name="Freeform 66"/>
            <p:cNvSpPr>
              <a:spLocks/>
            </p:cNvSpPr>
            <p:nvPr/>
          </p:nvSpPr>
          <p:spPr bwMode="auto">
            <a:xfrm>
              <a:off x="1463" y="1889"/>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387" name="Freeform 67"/>
            <p:cNvSpPr>
              <a:spLocks/>
            </p:cNvSpPr>
            <p:nvPr/>
          </p:nvSpPr>
          <p:spPr bwMode="auto">
            <a:xfrm>
              <a:off x="2058" y="2172"/>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88" name="Freeform 68"/>
            <p:cNvSpPr>
              <a:spLocks/>
            </p:cNvSpPr>
            <p:nvPr/>
          </p:nvSpPr>
          <p:spPr bwMode="auto">
            <a:xfrm>
              <a:off x="2030" y="2143"/>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389" name="Freeform 69"/>
            <p:cNvSpPr>
              <a:spLocks/>
            </p:cNvSpPr>
            <p:nvPr/>
          </p:nvSpPr>
          <p:spPr bwMode="auto">
            <a:xfrm>
              <a:off x="925" y="2172"/>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90" name="Freeform 70"/>
            <p:cNvSpPr>
              <a:spLocks/>
            </p:cNvSpPr>
            <p:nvPr/>
          </p:nvSpPr>
          <p:spPr bwMode="auto">
            <a:xfrm>
              <a:off x="896" y="2143"/>
              <a:ext cx="108" cy="91"/>
            </a:xfrm>
            <a:custGeom>
              <a:avLst/>
              <a:gdLst>
                <a:gd name="T0" fmla="*/ 0 w 108"/>
                <a:gd name="T1" fmla="*/ 91 h 91"/>
                <a:gd name="T2" fmla="*/ 108 w 108"/>
                <a:gd name="T3" fmla="*/ 91 h 91"/>
                <a:gd name="T4" fmla="*/ 51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391" name="Freeform 71"/>
            <p:cNvSpPr>
              <a:spLocks/>
            </p:cNvSpPr>
            <p:nvPr/>
          </p:nvSpPr>
          <p:spPr bwMode="auto">
            <a:xfrm>
              <a:off x="1769" y="2172"/>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92" name="Freeform 72"/>
            <p:cNvSpPr>
              <a:spLocks/>
            </p:cNvSpPr>
            <p:nvPr/>
          </p:nvSpPr>
          <p:spPr bwMode="auto">
            <a:xfrm>
              <a:off x="1746" y="2143"/>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393" name="Freeform 73"/>
            <p:cNvSpPr>
              <a:spLocks/>
            </p:cNvSpPr>
            <p:nvPr/>
          </p:nvSpPr>
          <p:spPr bwMode="auto">
            <a:xfrm>
              <a:off x="1208" y="2172"/>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94" name="Freeform 74"/>
            <p:cNvSpPr>
              <a:spLocks/>
            </p:cNvSpPr>
            <p:nvPr/>
          </p:nvSpPr>
          <p:spPr bwMode="auto">
            <a:xfrm>
              <a:off x="1180" y="2143"/>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395" name="Freeform 75"/>
            <p:cNvSpPr>
              <a:spLocks/>
            </p:cNvSpPr>
            <p:nvPr/>
          </p:nvSpPr>
          <p:spPr bwMode="auto">
            <a:xfrm>
              <a:off x="1486" y="2172"/>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96" name="Freeform 76"/>
            <p:cNvSpPr>
              <a:spLocks/>
            </p:cNvSpPr>
            <p:nvPr/>
          </p:nvSpPr>
          <p:spPr bwMode="auto">
            <a:xfrm>
              <a:off x="1463" y="2143"/>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grpSp>
      <p:grpSp>
        <p:nvGrpSpPr>
          <p:cNvPr id="56473" name="Group 153"/>
          <p:cNvGrpSpPr>
            <a:grpSpLocks/>
          </p:cNvGrpSpPr>
          <p:nvPr/>
        </p:nvGrpSpPr>
        <p:grpSpPr bwMode="auto">
          <a:xfrm>
            <a:off x="1252538" y="4086225"/>
            <a:ext cx="2455862" cy="2157413"/>
            <a:chOff x="789" y="2574"/>
            <a:chExt cx="1547" cy="1359"/>
          </a:xfrm>
        </p:grpSpPr>
        <p:sp>
          <p:nvSpPr>
            <p:cNvPr id="56402" name="Freeform 82"/>
            <p:cNvSpPr>
              <a:spLocks/>
            </p:cNvSpPr>
            <p:nvPr/>
          </p:nvSpPr>
          <p:spPr bwMode="auto">
            <a:xfrm>
              <a:off x="851" y="2636"/>
              <a:ext cx="623" cy="963"/>
            </a:xfrm>
            <a:custGeom>
              <a:avLst/>
              <a:gdLst>
                <a:gd name="T0" fmla="*/ 0 w 623"/>
                <a:gd name="T1" fmla="*/ 0 h 963"/>
                <a:gd name="T2" fmla="*/ 584 w 623"/>
                <a:gd name="T3" fmla="*/ 0 h 963"/>
                <a:gd name="T4" fmla="*/ 578 w 623"/>
                <a:gd name="T5" fmla="*/ 45 h 963"/>
                <a:gd name="T6" fmla="*/ 504 w 623"/>
                <a:gd name="T7" fmla="*/ 108 h 963"/>
                <a:gd name="T8" fmla="*/ 408 w 623"/>
                <a:gd name="T9" fmla="*/ 170 h 963"/>
                <a:gd name="T10" fmla="*/ 391 w 623"/>
                <a:gd name="T11" fmla="*/ 277 h 963"/>
                <a:gd name="T12" fmla="*/ 419 w 623"/>
                <a:gd name="T13" fmla="*/ 368 h 963"/>
                <a:gd name="T14" fmla="*/ 453 w 623"/>
                <a:gd name="T15" fmla="*/ 402 h 963"/>
                <a:gd name="T16" fmla="*/ 516 w 623"/>
                <a:gd name="T17" fmla="*/ 515 h 963"/>
                <a:gd name="T18" fmla="*/ 589 w 623"/>
                <a:gd name="T19" fmla="*/ 646 h 963"/>
                <a:gd name="T20" fmla="*/ 623 w 623"/>
                <a:gd name="T21" fmla="*/ 793 h 963"/>
                <a:gd name="T22" fmla="*/ 550 w 623"/>
                <a:gd name="T23" fmla="*/ 900 h 963"/>
                <a:gd name="T24" fmla="*/ 453 w 623"/>
                <a:gd name="T25" fmla="*/ 963 h 963"/>
                <a:gd name="T26" fmla="*/ 272 w 623"/>
                <a:gd name="T27" fmla="*/ 963 h 963"/>
                <a:gd name="T28" fmla="*/ 176 w 623"/>
                <a:gd name="T29" fmla="*/ 906 h 963"/>
                <a:gd name="T30" fmla="*/ 159 w 623"/>
                <a:gd name="T31" fmla="*/ 804 h 963"/>
                <a:gd name="T32" fmla="*/ 62 w 623"/>
                <a:gd name="T33" fmla="*/ 742 h 963"/>
                <a:gd name="T34" fmla="*/ 40 w 623"/>
                <a:gd name="T35" fmla="*/ 719 h 963"/>
                <a:gd name="T36" fmla="*/ 0 w 623"/>
                <a:gd name="T37" fmla="*/ 708 h 963"/>
                <a:gd name="T38" fmla="*/ 0 w 623"/>
                <a:gd name="T39" fmla="*/ 0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3" h="963">
                  <a:moveTo>
                    <a:pt x="0" y="0"/>
                  </a:moveTo>
                  <a:lnTo>
                    <a:pt x="584" y="0"/>
                  </a:lnTo>
                  <a:lnTo>
                    <a:pt x="578" y="45"/>
                  </a:lnTo>
                  <a:lnTo>
                    <a:pt x="504" y="108"/>
                  </a:lnTo>
                  <a:lnTo>
                    <a:pt x="408" y="170"/>
                  </a:lnTo>
                  <a:lnTo>
                    <a:pt x="391" y="277"/>
                  </a:lnTo>
                  <a:lnTo>
                    <a:pt x="419" y="368"/>
                  </a:lnTo>
                  <a:lnTo>
                    <a:pt x="453" y="402"/>
                  </a:lnTo>
                  <a:lnTo>
                    <a:pt x="516" y="515"/>
                  </a:lnTo>
                  <a:lnTo>
                    <a:pt x="589" y="646"/>
                  </a:lnTo>
                  <a:lnTo>
                    <a:pt x="623" y="793"/>
                  </a:lnTo>
                  <a:lnTo>
                    <a:pt x="550" y="900"/>
                  </a:lnTo>
                  <a:lnTo>
                    <a:pt x="453" y="963"/>
                  </a:lnTo>
                  <a:lnTo>
                    <a:pt x="272" y="963"/>
                  </a:lnTo>
                  <a:lnTo>
                    <a:pt x="176" y="906"/>
                  </a:lnTo>
                  <a:lnTo>
                    <a:pt x="159" y="804"/>
                  </a:lnTo>
                  <a:lnTo>
                    <a:pt x="62" y="742"/>
                  </a:lnTo>
                  <a:lnTo>
                    <a:pt x="40" y="719"/>
                  </a:lnTo>
                  <a:lnTo>
                    <a:pt x="0" y="708"/>
                  </a:lnTo>
                  <a:lnTo>
                    <a:pt x="0"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06" name="Rectangle 86"/>
            <p:cNvSpPr>
              <a:spLocks noChangeArrowheads="1"/>
            </p:cNvSpPr>
            <p:nvPr/>
          </p:nvSpPr>
          <p:spPr bwMode="auto">
            <a:xfrm>
              <a:off x="862" y="2647"/>
              <a:ext cx="6" cy="1286"/>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10" name="Rectangle 90"/>
            <p:cNvSpPr>
              <a:spLocks noChangeArrowheads="1"/>
            </p:cNvSpPr>
            <p:nvPr/>
          </p:nvSpPr>
          <p:spPr bwMode="auto">
            <a:xfrm>
              <a:off x="1327" y="2647"/>
              <a:ext cx="6" cy="1286"/>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12" name="Rectangle 92"/>
            <p:cNvSpPr>
              <a:spLocks noChangeArrowheads="1"/>
            </p:cNvSpPr>
            <p:nvPr/>
          </p:nvSpPr>
          <p:spPr bwMode="auto">
            <a:xfrm>
              <a:off x="1837" y="2647"/>
              <a:ext cx="6" cy="1286"/>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13" name="Rectangle 93"/>
            <p:cNvSpPr>
              <a:spLocks noChangeArrowheads="1"/>
            </p:cNvSpPr>
            <p:nvPr/>
          </p:nvSpPr>
          <p:spPr bwMode="auto">
            <a:xfrm>
              <a:off x="1327" y="2647"/>
              <a:ext cx="516" cy="6"/>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14" name="Rectangle 94"/>
            <p:cNvSpPr>
              <a:spLocks noChangeArrowheads="1"/>
            </p:cNvSpPr>
            <p:nvPr/>
          </p:nvSpPr>
          <p:spPr bwMode="auto">
            <a:xfrm>
              <a:off x="857" y="3055"/>
              <a:ext cx="5" cy="447"/>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18" name="Rectangle 98"/>
            <p:cNvSpPr>
              <a:spLocks noChangeArrowheads="1"/>
            </p:cNvSpPr>
            <p:nvPr/>
          </p:nvSpPr>
          <p:spPr bwMode="auto">
            <a:xfrm>
              <a:off x="806" y="2591"/>
              <a:ext cx="1518" cy="1285"/>
            </a:xfrm>
            <a:prstGeom prst="rect">
              <a:avLst/>
            </a:prstGeom>
            <a:solidFill>
              <a:srgbClr val="00E5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419" name="Freeform 99"/>
            <p:cNvSpPr>
              <a:spLocks/>
            </p:cNvSpPr>
            <p:nvPr/>
          </p:nvSpPr>
          <p:spPr bwMode="auto">
            <a:xfrm>
              <a:off x="789" y="2574"/>
              <a:ext cx="1547" cy="1313"/>
            </a:xfrm>
            <a:custGeom>
              <a:avLst/>
              <a:gdLst>
                <a:gd name="T0" fmla="*/ 17 w 1547"/>
                <a:gd name="T1" fmla="*/ 1279 h 1313"/>
                <a:gd name="T2" fmla="*/ 1513 w 1547"/>
                <a:gd name="T3" fmla="*/ 1279 h 1313"/>
                <a:gd name="T4" fmla="*/ 1513 w 1547"/>
                <a:gd name="T5" fmla="*/ 34 h 1313"/>
                <a:gd name="T6" fmla="*/ 17 w 1547"/>
                <a:gd name="T7" fmla="*/ 34 h 1313"/>
                <a:gd name="T8" fmla="*/ 17 w 1547"/>
                <a:gd name="T9" fmla="*/ 0 h 1313"/>
                <a:gd name="T10" fmla="*/ 1547 w 1547"/>
                <a:gd name="T11" fmla="*/ 0 h 1313"/>
                <a:gd name="T12" fmla="*/ 1547 w 1547"/>
                <a:gd name="T13" fmla="*/ 1313 h 1313"/>
                <a:gd name="T14" fmla="*/ 0 w 1547"/>
                <a:gd name="T15" fmla="*/ 1313 h 1313"/>
                <a:gd name="T16" fmla="*/ 0 w 1547"/>
                <a:gd name="T17" fmla="*/ 1296 h 1313"/>
                <a:gd name="T18" fmla="*/ 17 w 1547"/>
                <a:gd name="T19" fmla="*/ 12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7" h="1313">
                  <a:moveTo>
                    <a:pt x="17" y="1279"/>
                  </a:moveTo>
                  <a:lnTo>
                    <a:pt x="1513" y="1279"/>
                  </a:lnTo>
                  <a:lnTo>
                    <a:pt x="1513" y="34"/>
                  </a:lnTo>
                  <a:lnTo>
                    <a:pt x="17" y="34"/>
                  </a:lnTo>
                  <a:lnTo>
                    <a:pt x="17" y="0"/>
                  </a:lnTo>
                  <a:lnTo>
                    <a:pt x="1547" y="0"/>
                  </a:lnTo>
                  <a:lnTo>
                    <a:pt x="1547" y="1313"/>
                  </a:lnTo>
                  <a:lnTo>
                    <a:pt x="0" y="1313"/>
                  </a:lnTo>
                  <a:lnTo>
                    <a:pt x="0" y="1296"/>
                  </a:lnTo>
                  <a:lnTo>
                    <a:pt x="17" y="1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20" name="Freeform 100"/>
            <p:cNvSpPr>
              <a:spLocks/>
            </p:cNvSpPr>
            <p:nvPr/>
          </p:nvSpPr>
          <p:spPr bwMode="auto">
            <a:xfrm>
              <a:off x="789" y="2574"/>
              <a:ext cx="34" cy="1296"/>
            </a:xfrm>
            <a:custGeom>
              <a:avLst/>
              <a:gdLst>
                <a:gd name="T0" fmla="*/ 34 w 34"/>
                <a:gd name="T1" fmla="*/ 17 h 1296"/>
                <a:gd name="T2" fmla="*/ 34 w 34"/>
                <a:gd name="T3" fmla="*/ 1296 h 1296"/>
                <a:gd name="T4" fmla="*/ 0 w 34"/>
                <a:gd name="T5" fmla="*/ 1296 h 1296"/>
                <a:gd name="T6" fmla="*/ 0 w 34"/>
                <a:gd name="T7" fmla="*/ 0 h 1296"/>
                <a:gd name="T8" fmla="*/ 17 w 34"/>
                <a:gd name="T9" fmla="*/ 0 h 1296"/>
                <a:gd name="T10" fmla="*/ 34 w 34"/>
                <a:gd name="T11" fmla="*/ 17 h 1296"/>
              </a:gdLst>
              <a:ahLst/>
              <a:cxnLst>
                <a:cxn ang="0">
                  <a:pos x="T0" y="T1"/>
                </a:cxn>
                <a:cxn ang="0">
                  <a:pos x="T2" y="T3"/>
                </a:cxn>
                <a:cxn ang="0">
                  <a:pos x="T4" y="T5"/>
                </a:cxn>
                <a:cxn ang="0">
                  <a:pos x="T6" y="T7"/>
                </a:cxn>
                <a:cxn ang="0">
                  <a:pos x="T8" y="T9"/>
                </a:cxn>
                <a:cxn ang="0">
                  <a:pos x="T10" y="T11"/>
                </a:cxn>
              </a:cxnLst>
              <a:rect l="0" t="0" r="r" b="b"/>
              <a:pathLst>
                <a:path w="34" h="1296">
                  <a:moveTo>
                    <a:pt x="34" y="17"/>
                  </a:moveTo>
                  <a:lnTo>
                    <a:pt x="34" y="1296"/>
                  </a:lnTo>
                  <a:lnTo>
                    <a:pt x="0" y="1296"/>
                  </a:lnTo>
                  <a:lnTo>
                    <a:pt x="0" y="0"/>
                  </a:lnTo>
                  <a:lnTo>
                    <a:pt x="17" y="0"/>
                  </a:lnTo>
                  <a:lnTo>
                    <a:pt x="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21" name="Freeform 101"/>
            <p:cNvSpPr>
              <a:spLocks/>
            </p:cNvSpPr>
            <p:nvPr/>
          </p:nvSpPr>
          <p:spPr bwMode="auto">
            <a:xfrm>
              <a:off x="794" y="2579"/>
              <a:ext cx="624" cy="963"/>
            </a:xfrm>
            <a:custGeom>
              <a:avLst/>
              <a:gdLst>
                <a:gd name="T0" fmla="*/ 0 w 624"/>
                <a:gd name="T1" fmla="*/ 0 h 963"/>
                <a:gd name="T2" fmla="*/ 584 w 624"/>
                <a:gd name="T3" fmla="*/ 0 h 963"/>
                <a:gd name="T4" fmla="*/ 584 w 624"/>
                <a:gd name="T5" fmla="*/ 46 h 963"/>
                <a:gd name="T6" fmla="*/ 510 w 624"/>
                <a:gd name="T7" fmla="*/ 108 h 963"/>
                <a:gd name="T8" fmla="*/ 414 w 624"/>
                <a:gd name="T9" fmla="*/ 170 h 963"/>
                <a:gd name="T10" fmla="*/ 391 w 624"/>
                <a:gd name="T11" fmla="*/ 278 h 963"/>
                <a:gd name="T12" fmla="*/ 425 w 624"/>
                <a:gd name="T13" fmla="*/ 374 h 963"/>
                <a:gd name="T14" fmla="*/ 454 w 624"/>
                <a:gd name="T15" fmla="*/ 402 h 963"/>
                <a:gd name="T16" fmla="*/ 516 w 624"/>
                <a:gd name="T17" fmla="*/ 521 h 963"/>
                <a:gd name="T18" fmla="*/ 595 w 624"/>
                <a:gd name="T19" fmla="*/ 646 h 963"/>
                <a:gd name="T20" fmla="*/ 624 w 624"/>
                <a:gd name="T21" fmla="*/ 793 h 963"/>
                <a:gd name="T22" fmla="*/ 550 w 624"/>
                <a:gd name="T23" fmla="*/ 901 h 963"/>
                <a:gd name="T24" fmla="*/ 454 w 624"/>
                <a:gd name="T25" fmla="*/ 963 h 963"/>
                <a:gd name="T26" fmla="*/ 278 w 624"/>
                <a:gd name="T27" fmla="*/ 963 h 963"/>
                <a:gd name="T28" fmla="*/ 182 w 624"/>
                <a:gd name="T29" fmla="*/ 912 h 963"/>
                <a:gd name="T30" fmla="*/ 159 w 624"/>
                <a:gd name="T31" fmla="*/ 804 h 963"/>
                <a:gd name="T32" fmla="*/ 63 w 624"/>
                <a:gd name="T33" fmla="*/ 742 h 963"/>
                <a:gd name="T34" fmla="*/ 46 w 624"/>
                <a:gd name="T35" fmla="*/ 720 h 963"/>
                <a:gd name="T36" fmla="*/ 0 w 624"/>
                <a:gd name="T37" fmla="*/ 708 h 963"/>
                <a:gd name="T38" fmla="*/ 0 w 624"/>
                <a:gd name="T39" fmla="*/ 0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4" h="963">
                  <a:moveTo>
                    <a:pt x="0" y="0"/>
                  </a:moveTo>
                  <a:lnTo>
                    <a:pt x="584" y="0"/>
                  </a:lnTo>
                  <a:lnTo>
                    <a:pt x="584" y="46"/>
                  </a:lnTo>
                  <a:lnTo>
                    <a:pt x="510" y="108"/>
                  </a:lnTo>
                  <a:lnTo>
                    <a:pt x="414" y="170"/>
                  </a:lnTo>
                  <a:lnTo>
                    <a:pt x="391" y="278"/>
                  </a:lnTo>
                  <a:lnTo>
                    <a:pt x="425" y="374"/>
                  </a:lnTo>
                  <a:lnTo>
                    <a:pt x="454" y="402"/>
                  </a:lnTo>
                  <a:lnTo>
                    <a:pt x="516" y="521"/>
                  </a:lnTo>
                  <a:lnTo>
                    <a:pt x="595" y="646"/>
                  </a:lnTo>
                  <a:lnTo>
                    <a:pt x="624" y="793"/>
                  </a:lnTo>
                  <a:lnTo>
                    <a:pt x="550" y="901"/>
                  </a:lnTo>
                  <a:lnTo>
                    <a:pt x="454" y="963"/>
                  </a:lnTo>
                  <a:lnTo>
                    <a:pt x="278" y="963"/>
                  </a:lnTo>
                  <a:lnTo>
                    <a:pt x="182" y="912"/>
                  </a:lnTo>
                  <a:lnTo>
                    <a:pt x="159" y="804"/>
                  </a:lnTo>
                  <a:lnTo>
                    <a:pt x="63" y="742"/>
                  </a:lnTo>
                  <a:lnTo>
                    <a:pt x="46" y="720"/>
                  </a:lnTo>
                  <a:lnTo>
                    <a:pt x="0" y="708"/>
                  </a:lnTo>
                  <a:lnTo>
                    <a:pt x="0" y="0"/>
                  </a:lnTo>
                  <a:close/>
                </a:path>
              </a:pathLst>
            </a:custGeom>
            <a:solidFill>
              <a:srgbClr val="FFFFB3"/>
            </a:solidFill>
            <a:ln w="0">
              <a:solidFill>
                <a:srgbClr val="000000"/>
              </a:solidFill>
              <a:prstDash val="solid"/>
              <a:round/>
              <a:headEnd/>
              <a:tailEnd/>
            </a:ln>
          </p:spPr>
          <p:txBody>
            <a:bodyPr/>
            <a:lstStyle/>
            <a:p>
              <a:endParaRPr lang="en-US"/>
            </a:p>
          </p:txBody>
        </p:sp>
        <p:sp>
          <p:nvSpPr>
            <p:cNvPr id="56422" name="Rectangle 102"/>
            <p:cNvSpPr>
              <a:spLocks noChangeArrowheads="1"/>
            </p:cNvSpPr>
            <p:nvPr/>
          </p:nvSpPr>
          <p:spPr bwMode="auto">
            <a:xfrm>
              <a:off x="1542" y="3395"/>
              <a:ext cx="782" cy="481"/>
            </a:xfrm>
            <a:prstGeom prst="rect">
              <a:avLst/>
            </a:prstGeom>
            <a:solidFill>
              <a:srgbClr val="FF7F00"/>
            </a:solidFill>
            <a:ln w="0">
              <a:solidFill>
                <a:srgbClr val="000000"/>
              </a:solidFill>
              <a:miter lim="800000"/>
              <a:headEnd/>
              <a:tailEnd/>
            </a:ln>
          </p:spPr>
          <p:txBody>
            <a:bodyPr/>
            <a:lstStyle/>
            <a:p>
              <a:endParaRPr lang="en-US"/>
            </a:p>
          </p:txBody>
        </p:sp>
        <p:sp>
          <p:nvSpPr>
            <p:cNvPr id="56423" name="Freeform 103"/>
            <p:cNvSpPr>
              <a:spLocks/>
            </p:cNvSpPr>
            <p:nvPr/>
          </p:nvSpPr>
          <p:spPr bwMode="auto">
            <a:xfrm>
              <a:off x="1089" y="2579"/>
              <a:ext cx="1230" cy="1122"/>
            </a:xfrm>
            <a:custGeom>
              <a:avLst/>
              <a:gdLst>
                <a:gd name="T0" fmla="*/ 1230 w 1230"/>
                <a:gd name="T1" fmla="*/ 793 h 1122"/>
                <a:gd name="T2" fmla="*/ 1230 w 1230"/>
                <a:gd name="T3" fmla="*/ 0 h 1122"/>
                <a:gd name="T4" fmla="*/ 595 w 1230"/>
                <a:gd name="T5" fmla="*/ 0 h 1122"/>
                <a:gd name="T6" fmla="*/ 691 w 1230"/>
                <a:gd name="T7" fmla="*/ 80 h 1122"/>
                <a:gd name="T8" fmla="*/ 708 w 1230"/>
                <a:gd name="T9" fmla="*/ 159 h 1122"/>
                <a:gd name="T10" fmla="*/ 680 w 1230"/>
                <a:gd name="T11" fmla="*/ 278 h 1122"/>
                <a:gd name="T12" fmla="*/ 646 w 1230"/>
                <a:gd name="T13" fmla="*/ 329 h 1122"/>
                <a:gd name="T14" fmla="*/ 669 w 1230"/>
                <a:gd name="T15" fmla="*/ 414 h 1122"/>
                <a:gd name="T16" fmla="*/ 697 w 1230"/>
                <a:gd name="T17" fmla="*/ 499 h 1122"/>
                <a:gd name="T18" fmla="*/ 708 w 1230"/>
                <a:gd name="T19" fmla="*/ 550 h 1122"/>
                <a:gd name="T20" fmla="*/ 708 w 1230"/>
                <a:gd name="T21" fmla="*/ 595 h 1122"/>
                <a:gd name="T22" fmla="*/ 680 w 1230"/>
                <a:gd name="T23" fmla="*/ 623 h 1122"/>
                <a:gd name="T24" fmla="*/ 612 w 1230"/>
                <a:gd name="T25" fmla="*/ 635 h 1122"/>
                <a:gd name="T26" fmla="*/ 521 w 1230"/>
                <a:gd name="T27" fmla="*/ 635 h 1122"/>
                <a:gd name="T28" fmla="*/ 436 w 1230"/>
                <a:gd name="T29" fmla="*/ 646 h 1122"/>
                <a:gd name="T30" fmla="*/ 363 w 1230"/>
                <a:gd name="T31" fmla="*/ 669 h 1122"/>
                <a:gd name="T32" fmla="*/ 306 w 1230"/>
                <a:gd name="T33" fmla="*/ 691 h 1122"/>
                <a:gd name="T34" fmla="*/ 147 w 1230"/>
                <a:gd name="T35" fmla="*/ 804 h 1122"/>
                <a:gd name="T36" fmla="*/ 34 w 1230"/>
                <a:gd name="T37" fmla="*/ 827 h 1122"/>
                <a:gd name="T38" fmla="*/ 0 w 1230"/>
                <a:gd name="T39" fmla="*/ 889 h 1122"/>
                <a:gd name="T40" fmla="*/ 11 w 1230"/>
                <a:gd name="T41" fmla="*/ 940 h 1122"/>
                <a:gd name="T42" fmla="*/ 57 w 1230"/>
                <a:gd name="T43" fmla="*/ 997 h 1122"/>
                <a:gd name="T44" fmla="*/ 159 w 1230"/>
                <a:gd name="T45" fmla="*/ 1048 h 1122"/>
                <a:gd name="T46" fmla="*/ 289 w 1230"/>
                <a:gd name="T47" fmla="*/ 1082 h 1122"/>
                <a:gd name="T48" fmla="*/ 363 w 1230"/>
                <a:gd name="T49" fmla="*/ 1099 h 1122"/>
                <a:gd name="T50" fmla="*/ 476 w 1230"/>
                <a:gd name="T51" fmla="*/ 1122 h 1122"/>
                <a:gd name="T52" fmla="*/ 561 w 1230"/>
                <a:gd name="T53" fmla="*/ 1082 h 1122"/>
                <a:gd name="T54" fmla="*/ 572 w 1230"/>
                <a:gd name="T55" fmla="*/ 1008 h 1122"/>
                <a:gd name="T56" fmla="*/ 635 w 1230"/>
                <a:gd name="T57" fmla="*/ 974 h 1122"/>
                <a:gd name="T58" fmla="*/ 742 w 1230"/>
                <a:gd name="T59" fmla="*/ 1025 h 1122"/>
                <a:gd name="T60" fmla="*/ 856 w 1230"/>
                <a:gd name="T61" fmla="*/ 1008 h 1122"/>
                <a:gd name="T62" fmla="*/ 1145 w 1230"/>
                <a:gd name="T63" fmla="*/ 1008 h 1122"/>
                <a:gd name="T64" fmla="*/ 1218 w 1230"/>
                <a:gd name="T65" fmla="*/ 929 h 1122"/>
                <a:gd name="T66" fmla="*/ 1230 w 1230"/>
                <a:gd name="T67" fmla="*/ 793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0" h="1122">
                  <a:moveTo>
                    <a:pt x="1230" y="793"/>
                  </a:moveTo>
                  <a:lnTo>
                    <a:pt x="1230" y="0"/>
                  </a:lnTo>
                  <a:lnTo>
                    <a:pt x="595" y="0"/>
                  </a:lnTo>
                  <a:lnTo>
                    <a:pt x="691" y="80"/>
                  </a:lnTo>
                  <a:lnTo>
                    <a:pt x="708" y="159"/>
                  </a:lnTo>
                  <a:lnTo>
                    <a:pt x="680" y="278"/>
                  </a:lnTo>
                  <a:lnTo>
                    <a:pt x="646" y="329"/>
                  </a:lnTo>
                  <a:lnTo>
                    <a:pt x="669" y="414"/>
                  </a:lnTo>
                  <a:lnTo>
                    <a:pt x="697" y="499"/>
                  </a:lnTo>
                  <a:lnTo>
                    <a:pt x="708" y="550"/>
                  </a:lnTo>
                  <a:lnTo>
                    <a:pt x="708" y="595"/>
                  </a:lnTo>
                  <a:lnTo>
                    <a:pt x="680" y="623"/>
                  </a:lnTo>
                  <a:lnTo>
                    <a:pt x="612" y="635"/>
                  </a:lnTo>
                  <a:lnTo>
                    <a:pt x="521" y="635"/>
                  </a:lnTo>
                  <a:lnTo>
                    <a:pt x="436" y="646"/>
                  </a:lnTo>
                  <a:lnTo>
                    <a:pt x="363" y="669"/>
                  </a:lnTo>
                  <a:lnTo>
                    <a:pt x="306" y="691"/>
                  </a:lnTo>
                  <a:lnTo>
                    <a:pt x="147" y="804"/>
                  </a:lnTo>
                  <a:lnTo>
                    <a:pt x="34" y="827"/>
                  </a:lnTo>
                  <a:lnTo>
                    <a:pt x="0" y="889"/>
                  </a:lnTo>
                  <a:lnTo>
                    <a:pt x="11" y="940"/>
                  </a:lnTo>
                  <a:lnTo>
                    <a:pt x="57" y="997"/>
                  </a:lnTo>
                  <a:lnTo>
                    <a:pt x="159" y="1048"/>
                  </a:lnTo>
                  <a:lnTo>
                    <a:pt x="289" y="1082"/>
                  </a:lnTo>
                  <a:lnTo>
                    <a:pt x="363" y="1099"/>
                  </a:lnTo>
                  <a:lnTo>
                    <a:pt x="476" y="1122"/>
                  </a:lnTo>
                  <a:lnTo>
                    <a:pt x="561" y="1082"/>
                  </a:lnTo>
                  <a:lnTo>
                    <a:pt x="572" y="1008"/>
                  </a:lnTo>
                  <a:lnTo>
                    <a:pt x="635" y="974"/>
                  </a:lnTo>
                  <a:lnTo>
                    <a:pt x="742" y="1025"/>
                  </a:lnTo>
                  <a:lnTo>
                    <a:pt x="856" y="1008"/>
                  </a:lnTo>
                  <a:lnTo>
                    <a:pt x="1145" y="1008"/>
                  </a:lnTo>
                  <a:lnTo>
                    <a:pt x="1218" y="929"/>
                  </a:lnTo>
                  <a:lnTo>
                    <a:pt x="1230" y="793"/>
                  </a:lnTo>
                  <a:close/>
                </a:path>
              </a:pathLst>
            </a:custGeom>
            <a:solidFill>
              <a:srgbClr val="FFD6BF"/>
            </a:solidFill>
            <a:ln w="0">
              <a:solidFill>
                <a:srgbClr val="000000"/>
              </a:solidFill>
              <a:prstDash val="solid"/>
              <a:round/>
              <a:headEnd/>
              <a:tailEnd/>
            </a:ln>
          </p:spPr>
          <p:txBody>
            <a:bodyPr/>
            <a:lstStyle/>
            <a:p>
              <a:endParaRPr lang="en-US"/>
            </a:p>
          </p:txBody>
        </p:sp>
        <p:sp>
          <p:nvSpPr>
            <p:cNvPr id="56424" name="Freeform 104"/>
            <p:cNvSpPr>
              <a:spLocks/>
            </p:cNvSpPr>
            <p:nvPr/>
          </p:nvSpPr>
          <p:spPr bwMode="auto">
            <a:xfrm>
              <a:off x="1038" y="3457"/>
              <a:ext cx="720" cy="413"/>
            </a:xfrm>
            <a:custGeom>
              <a:avLst/>
              <a:gdLst>
                <a:gd name="T0" fmla="*/ 0 w 720"/>
                <a:gd name="T1" fmla="*/ 413 h 413"/>
                <a:gd name="T2" fmla="*/ 720 w 720"/>
                <a:gd name="T3" fmla="*/ 413 h 413"/>
                <a:gd name="T4" fmla="*/ 697 w 720"/>
                <a:gd name="T5" fmla="*/ 362 h 413"/>
                <a:gd name="T6" fmla="*/ 686 w 720"/>
                <a:gd name="T7" fmla="*/ 317 h 413"/>
                <a:gd name="T8" fmla="*/ 612 w 720"/>
                <a:gd name="T9" fmla="*/ 255 h 413"/>
                <a:gd name="T10" fmla="*/ 550 w 720"/>
                <a:gd name="T11" fmla="*/ 204 h 413"/>
                <a:gd name="T12" fmla="*/ 504 w 720"/>
                <a:gd name="T13" fmla="*/ 147 h 413"/>
                <a:gd name="T14" fmla="*/ 487 w 720"/>
                <a:gd name="T15" fmla="*/ 34 h 413"/>
                <a:gd name="T16" fmla="*/ 346 w 720"/>
                <a:gd name="T17" fmla="*/ 0 h 413"/>
                <a:gd name="T18" fmla="*/ 272 w 720"/>
                <a:gd name="T19" fmla="*/ 62 h 413"/>
                <a:gd name="T20" fmla="*/ 232 w 720"/>
                <a:gd name="T21" fmla="*/ 130 h 413"/>
                <a:gd name="T22" fmla="*/ 221 w 720"/>
                <a:gd name="T23" fmla="*/ 244 h 413"/>
                <a:gd name="T24" fmla="*/ 221 w 720"/>
                <a:gd name="T25" fmla="*/ 283 h 413"/>
                <a:gd name="T26" fmla="*/ 170 w 720"/>
                <a:gd name="T27" fmla="*/ 317 h 413"/>
                <a:gd name="T28" fmla="*/ 96 w 720"/>
                <a:gd name="T29" fmla="*/ 317 h 413"/>
                <a:gd name="T30" fmla="*/ 51 w 720"/>
                <a:gd name="T31" fmla="*/ 351 h 413"/>
                <a:gd name="T32" fmla="*/ 34 w 720"/>
                <a:gd name="T33" fmla="*/ 379 h 413"/>
                <a:gd name="T34" fmla="*/ 0 w 720"/>
                <a:gd name="T35"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0" h="413">
                  <a:moveTo>
                    <a:pt x="0" y="413"/>
                  </a:moveTo>
                  <a:lnTo>
                    <a:pt x="720" y="413"/>
                  </a:lnTo>
                  <a:lnTo>
                    <a:pt x="697" y="362"/>
                  </a:lnTo>
                  <a:lnTo>
                    <a:pt x="686" y="317"/>
                  </a:lnTo>
                  <a:lnTo>
                    <a:pt x="612" y="255"/>
                  </a:lnTo>
                  <a:lnTo>
                    <a:pt x="550" y="204"/>
                  </a:lnTo>
                  <a:lnTo>
                    <a:pt x="504" y="147"/>
                  </a:lnTo>
                  <a:lnTo>
                    <a:pt x="487" y="34"/>
                  </a:lnTo>
                  <a:lnTo>
                    <a:pt x="346" y="0"/>
                  </a:lnTo>
                  <a:lnTo>
                    <a:pt x="272" y="62"/>
                  </a:lnTo>
                  <a:lnTo>
                    <a:pt x="232" y="130"/>
                  </a:lnTo>
                  <a:lnTo>
                    <a:pt x="221" y="244"/>
                  </a:lnTo>
                  <a:lnTo>
                    <a:pt x="221" y="283"/>
                  </a:lnTo>
                  <a:lnTo>
                    <a:pt x="170" y="317"/>
                  </a:lnTo>
                  <a:lnTo>
                    <a:pt x="96" y="317"/>
                  </a:lnTo>
                  <a:lnTo>
                    <a:pt x="51" y="351"/>
                  </a:lnTo>
                  <a:lnTo>
                    <a:pt x="34" y="379"/>
                  </a:lnTo>
                  <a:lnTo>
                    <a:pt x="0" y="413"/>
                  </a:lnTo>
                  <a:close/>
                </a:path>
              </a:pathLst>
            </a:custGeom>
            <a:solidFill>
              <a:srgbClr val="FF80BF"/>
            </a:solidFill>
            <a:ln w="0">
              <a:solidFill>
                <a:srgbClr val="000000"/>
              </a:solidFill>
              <a:prstDash val="solid"/>
              <a:round/>
              <a:headEnd/>
              <a:tailEnd/>
            </a:ln>
          </p:spPr>
          <p:txBody>
            <a:bodyPr/>
            <a:lstStyle/>
            <a:p>
              <a:endParaRPr lang="en-US"/>
            </a:p>
          </p:txBody>
        </p:sp>
        <p:sp>
          <p:nvSpPr>
            <p:cNvPr id="56425" name="Freeform 105"/>
            <p:cNvSpPr>
              <a:spLocks/>
            </p:cNvSpPr>
            <p:nvPr/>
          </p:nvSpPr>
          <p:spPr bwMode="auto">
            <a:xfrm>
              <a:off x="789" y="2574"/>
              <a:ext cx="1547" cy="1313"/>
            </a:xfrm>
            <a:custGeom>
              <a:avLst/>
              <a:gdLst>
                <a:gd name="T0" fmla="*/ 17 w 1547"/>
                <a:gd name="T1" fmla="*/ 1279 h 1313"/>
                <a:gd name="T2" fmla="*/ 1513 w 1547"/>
                <a:gd name="T3" fmla="*/ 1279 h 1313"/>
                <a:gd name="T4" fmla="*/ 1513 w 1547"/>
                <a:gd name="T5" fmla="*/ 34 h 1313"/>
                <a:gd name="T6" fmla="*/ 17 w 1547"/>
                <a:gd name="T7" fmla="*/ 34 h 1313"/>
                <a:gd name="T8" fmla="*/ 17 w 1547"/>
                <a:gd name="T9" fmla="*/ 0 h 1313"/>
                <a:gd name="T10" fmla="*/ 1547 w 1547"/>
                <a:gd name="T11" fmla="*/ 0 h 1313"/>
                <a:gd name="T12" fmla="*/ 1547 w 1547"/>
                <a:gd name="T13" fmla="*/ 1313 h 1313"/>
                <a:gd name="T14" fmla="*/ 0 w 1547"/>
                <a:gd name="T15" fmla="*/ 1313 h 1313"/>
                <a:gd name="T16" fmla="*/ 0 w 1547"/>
                <a:gd name="T17" fmla="*/ 1296 h 1313"/>
                <a:gd name="T18" fmla="*/ 17 w 1547"/>
                <a:gd name="T19" fmla="*/ 12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47" h="1313">
                  <a:moveTo>
                    <a:pt x="17" y="1279"/>
                  </a:moveTo>
                  <a:lnTo>
                    <a:pt x="1513" y="1279"/>
                  </a:lnTo>
                  <a:lnTo>
                    <a:pt x="1513" y="34"/>
                  </a:lnTo>
                  <a:lnTo>
                    <a:pt x="17" y="34"/>
                  </a:lnTo>
                  <a:lnTo>
                    <a:pt x="17" y="0"/>
                  </a:lnTo>
                  <a:lnTo>
                    <a:pt x="1547" y="0"/>
                  </a:lnTo>
                  <a:lnTo>
                    <a:pt x="1547" y="1313"/>
                  </a:lnTo>
                  <a:lnTo>
                    <a:pt x="0" y="1313"/>
                  </a:lnTo>
                  <a:lnTo>
                    <a:pt x="0" y="1296"/>
                  </a:lnTo>
                  <a:lnTo>
                    <a:pt x="17" y="12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26" name="Freeform 106"/>
            <p:cNvSpPr>
              <a:spLocks/>
            </p:cNvSpPr>
            <p:nvPr/>
          </p:nvSpPr>
          <p:spPr bwMode="auto">
            <a:xfrm>
              <a:off x="789" y="2574"/>
              <a:ext cx="34" cy="1296"/>
            </a:xfrm>
            <a:custGeom>
              <a:avLst/>
              <a:gdLst>
                <a:gd name="T0" fmla="*/ 34 w 34"/>
                <a:gd name="T1" fmla="*/ 17 h 1296"/>
                <a:gd name="T2" fmla="*/ 34 w 34"/>
                <a:gd name="T3" fmla="*/ 1296 h 1296"/>
                <a:gd name="T4" fmla="*/ 0 w 34"/>
                <a:gd name="T5" fmla="*/ 1296 h 1296"/>
                <a:gd name="T6" fmla="*/ 0 w 34"/>
                <a:gd name="T7" fmla="*/ 0 h 1296"/>
                <a:gd name="T8" fmla="*/ 17 w 34"/>
                <a:gd name="T9" fmla="*/ 0 h 1296"/>
                <a:gd name="T10" fmla="*/ 34 w 34"/>
                <a:gd name="T11" fmla="*/ 17 h 1296"/>
              </a:gdLst>
              <a:ahLst/>
              <a:cxnLst>
                <a:cxn ang="0">
                  <a:pos x="T0" y="T1"/>
                </a:cxn>
                <a:cxn ang="0">
                  <a:pos x="T2" y="T3"/>
                </a:cxn>
                <a:cxn ang="0">
                  <a:pos x="T4" y="T5"/>
                </a:cxn>
                <a:cxn ang="0">
                  <a:pos x="T6" y="T7"/>
                </a:cxn>
                <a:cxn ang="0">
                  <a:pos x="T8" y="T9"/>
                </a:cxn>
                <a:cxn ang="0">
                  <a:pos x="T10" y="T11"/>
                </a:cxn>
              </a:cxnLst>
              <a:rect l="0" t="0" r="r" b="b"/>
              <a:pathLst>
                <a:path w="34" h="1296">
                  <a:moveTo>
                    <a:pt x="34" y="17"/>
                  </a:moveTo>
                  <a:lnTo>
                    <a:pt x="34" y="1296"/>
                  </a:lnTo>
                  <a:lnTo>
                    <a:pt x="0" y="1296"/>
                  </a:lnTo>
                  <a:lnTo>
                    <a:pt x="0" y="0"/>
                  </a:lnTo>
                  <a:lnTo>
                    <a:pt x="17" y="0"/>
                  </a:lnTo>
                  <a:lnTo>
                    <a:pt x="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27" name="Freeform 107"/>
            <p:cNvSpPr>
              <a:spLocks/>
            </p:cNvSpPr>
            <p:nvPr/>
          </p:nvSpPr>
          <p:spPr bwMode="auto">
            <a:xfrm>
              <a:off x="1265" y="2579"/>
              <a:ext cx="532" cy="1303"/>
            </a:xfrm>
            <a:custGeom>
              <a:avLst/>
              <a:gdLst>
                <a:gd name="T0" fmla="*/ 11 w 532"/>
                <a:gd name="T1" fmla="*/ 1286 h 1303"/>
                <a:gd name="T2" fmla="*/ 515 w 532"/>
                <a:gd name="T3" fmla="*/ 1286 h 1303"/>
                <a:gd name="T4" fmla="*/ 515 w 532"/>
                <a:gd name="T5" fmla="*/ 17 h 1303"/>
                <a:gd name="T6" fmla="*/ 11 w 532"/>
                <a:gd name="T7" fmla="*/ 17 h 1303"/>
                <a:gd name="T8" fmla="*/ 11 w 532"/>
                <a:gd name="T9" fmla="*/ 0 h 1303"/>
                <a:gd name="T10" fmla="*/ 532 w 532"/>
                <a:gd name="T11" fmla="*/ 0 h 1303"/>
                <a:gd name="T12" fmla="*/ 532 w 532"/>
                <a:gd name="T13" fmla="*/ 1303 h 1303"/>
                <a:gd name="T14" fmla="*/ 0 w 532"/>
                <a:gd name="T15" fmla="*/ 1303 h 1303"/>
                <a:gd name="T16" fmla="*/ 0 w 532"/>
                <a:gd name="T17" fmla="*/ 1291 h 1303"/>
                <a:gd name="T18" fmla="*/ 11 w 532"/>
                <a:gd name="T19" fmla="*/ 1286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2" h="1303">
                  <a:moveTo>
                    <a:pt x="11" y="1286"/>
                  </a:moveTo>
                  <a:lnTo>
                    <a:pt x="515" y="1286"/>
                  </a:lnTo>
                  <a:lnTo>
                    <a:pt x="515" y="17"/>
                  </a:lnTo>
                  <a:lnTo>
                    <a:pt x="11" y="17"/>
                  </a:lnTo>
                  <a:lnTo>
                    <a:pt x="11" y="0"/>
                  </a:lnTo>
                  <a:lnTo>
                    <a:pt x="532" y="0"/>
                  </a:lnTo>
                  <a:lnTo>
                    <a:pt x="532" y="1303"/>
                  </a:lnTo>
                  <a:lnTo>
                    <a:pt x="0" y="1303"/>
                  </a:lnTo>
                  <a:lnTo>
                    <a:pt x="0" y="1291"/>
                  </a:lnTo>
                  <a:lnTo>
                    <a:pt x="11" y="12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28" name="Freeform 108"/>
            <p:cNvSpPr>
              <a:spLocks/>
            </p:cNvSpPr>
            <p:nvPr/>
          </p:nvSpPr>
          <p:spPr bwMode="auto">
            <a:xfrm>
              <a:off x="1265" y="2579"/>
              <a:ext cx="17" cy="1291"/>
            </a:xfrm>
            <a:custGeom>
              <a:avLst/>
              <a:gdLst>
                <a:gd name="T0" fmla="*/ 17 w 17"/>
                <a:gd name="T1" fmla="*/ 12 h 1291"/>
                <a:gd name="T2" fmla="*/ 17 w 17"/>
                <a:gd name="T3" fmla="*/ 1291 h 1291"/>
                <a:gd name="T4" fmla="*/ 0 w 17"/>
                <a:gd name="T5" fmla="*/ 1291 h 1291"/>
                <a:gd name="T6" fmla="*/ 0 w 17"/>
                <a:gd name="T7" fmla="*/ 0 h 1291"/>
                <a:gd name="T8" fmla="*/ 11 w 17"/>
                <a:gd name="T9" fmla="*/ 0 h 1291"/>
                <a:gd name="T10" fmla="*/ 17 w 17"/>
                <a:gd name="T11" fmla="*/ 12 h 1291"/>
              </a:gdLst>
              <a:ahLst/>
              <a:cxnLst>
                <a:cxn ang="0">
                  <a:pos x="T0" y="T1"/>
                </a:cxn>
                <a:cxn ang="0">
                  <a:pos x="T2" y="T3"/>
                </a:cxn>
                <a:cxn ang="0">
                  <a:pos x="T4" y="T5"/>
                </a:cxn>
                <a:cxn ang="0">
                  <a:pos x="T6" y="T7"/>
                </a:cxn>
                <a:cxn ang="0">
                  <a:pos x="T8" y="T9"/>
                </a:cxn>
                <a:cxn ang="0">
                  <a:pos x="T10" y="T11"/>
                </a:cxn>
              </a:cxnLst>
              <a:rect l="0" t="0" r="r" b="b"/>
              <a:pathLst>
                <a:path w="17" h="1291">
                  <a:moveTo>
                    <a:pt x="17" y="12"/>
                  </a:moveTo>
                  <a:lnTo>
                    <a:pt x="17" y="1291"/>
                  </a:lnTo>
                  <a:lnTo>
                    <a:pt x="0" y="1291"/>
                  </a:lnTo>
                  <a:lnTo>
                    <a:pt x="0" y="0"/>
                  </a:lnTo>
                  <a:lnTo>
                    <a:pt x="11" y="0"/>
                  </a:lnTo>
                  <a:lnTo>
                    <a:pt x="1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29" name="Freeform 109"/>
            <p:cNvSpPr>
              <a:spLocks/>
            </p:cNvSpPr>
            <p:nvPr/>
          </p:nvSpPr>
          <p:spPr bwMode="auto">
            <a:xfrm>
              <a:off x="789" y="2993"/>
              <a:ext cx="1535" cy="458"/>
            </a:xfrm>
            <a:custGeom>
              <a:avLst/>
              <a:gdLst>
                <a:gd name="T0" fmla="*/ 11 w 1535"/>
                <a:gd name="T1" fmla="*/ 441 h 458"/>
                <a:gd name="T2" fmla="*/ 1518 w 1535"/>
                <a:gd name="T3" fmla="*/ 441 h 458"/>
                <a:gd name="T4" fmla="*/ 1518 w 1535"/>
                <a:gd name="T5" fmla="*/ 17 h 458"/>
                <a:gd name="T6" fmla="*/ 11 w 1535"/>
                <a:gd name="T7" fmla="*/ 17 h 458"/>
                <a:gd name="T8" fmla="*/ 11 w 1535"/>
                <a:gd name="T9" fmla="*/ 0 h 458"/>
                <a:gd name="T10" fmla="*/ 1535 w 1535"/>
                <a:gd name="T11" fmla="*/ 0 h 458"/>
                <a:gd name="T12" fmla="*/ 1535 w 1535"/>
                <a:gd name="T13" fmla="*/ 458 h 458"/>
                <a:gd name="T14" fmla="*/ 0 w 1535"/>
                <a:gd name="T15" fmla="*/ 458 h 458"/>
                <a:gd name="T16" fmla="*/ 0 w 1535"/>
                <a:gd name="T17" fmla="*/ 447 h 458"/>
                <a:gd name="T18" fmla="*/ 11 w 1535"/>
                <a:gd name="T19" fmla="*/ 441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5" h="458">
                  <a:moveTo>
                    <a:pt x="11" y="441"/>
                  </a:moveTo>
                  <a:lnTo>
                    <a:pt x="1518" y="441"/>
                  </a:lnTo>
                  <a:lnTo>
                    <a:pt x="1518" y="17"/>
                  </a:lnTo>
                  <a:lnTo>
                    <a:pt x="11" y="17"/>
                  </a:lnTo>
                  <a:lnTo>
                    <a:pt x="11" y="0"/>
                  </a:lnTo>
                  <a:lnTo>
                    <a:pt x="1535" y="0"/>
                  </a:lnTo>
                  <a:lnTo>
                    <a:pt x="1535" y="458"/>
                  </a:lnTo>
                  <a:lnTo>
                    <a:pt x="0" y="458"/>
                  </a:lnTo>
                  <a:lnTo>
                    <a:pt x="0" y="447"/>
                  </a:lnTo>
                  <a:lnTo>
                    <a:pt x="11" y="4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30" name="Freeform 110"/>
            <p:cNvSpPr>
              <a:spLocks/>
            </p:cNvSpPr>
            <p:nvPr/>
          </p:nvSpPr>
          <p:spPr bwMode="auto">
            <a:xfrm>
              <a:off x="789" y="2993"/>
              <a:ext cx="17" cy="447"/>
            </a:xfrm>
            <a:custGeom>
              <a:avLst/>
              <a:gdLst>
                <a:gd name="T0" fmla="*/ 17 w 17"/>
                <a:gd name="T1" fmla="*/ 11 h 447"/>
                <a:gd name="T2" fmla="*/ 17 w 17"/>
                <a:gd name="T3" fmla="*/ 447 h 447"/>
                <a:gd name="T4" fmla="*/ 0 w 17"/>
                <a:gd name="T5" fmla="*/ 447 h 447"/>
                <a:gd name="T6" fmla="*/ 0 w 17"/>
                <a:gd name="T7" fmla="*/ 0 h 447"/>
                <a:gd name="T8" fmla="*/ 11 w 17"/>
                <a:gd name="T9" fmla="*/ 0 h 447"/>
                <a:gd name="T10" fmla="*/ 17 w 17"/>
                <a:gd name="T11" fmla="*/ 11 h 447"/>
              </a:gdLst>
              <a:ahLst/>
              <a:cxnLst>
                <a:cxn ang="0">
                  <a:pos x="T0" y="T1"/>
                </a:cxn>
                <a:cxn ang="0">
                  <a:pos x="T2" y="T3"/>
                </a:cxn>
                <a:cxn ang="0">
                  <a:pos x="T4" y="T5"/>
                </a:cxn>
                <a:cxn ang="0">
                  <a:pos x="T6" y="T7"/>
                </a:cxn>
                <a:cxn ang="0">
                  <a:pos x="T8" y="T9"/>
                </a:cxn>
                <a:cxn ang="0">
                  <a:pos x="T10" y="T11"/>
                </a:cxn>
              </a:cxnLst>
              <a:rect l="0" t="0" r="r" b="b"/>
              <a:pathLst>
                <a:path w="17" h="447">
                  <a:moveTo>
                    <a:pt x="17" y="11"/>
                  </a:moveTo>
                  <a:lnTo>
                    <a:pt x="17" y="447"/>
                  </a:lnTo>
                  <a:lnTo>
                    <a:pt x="0" y="447"/>
                  </a:lnTo>
                  <a:lnTo>
                    <a:pt x="0" y="0"/>
                  </a:lnTo>
                  <a:lnTo>
                    <a:pt x="11" y="0"/>
                  </a:lnTo>
                  <a:lnTo>
                    <a:pt x="1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31" name="Freeform 111"/>
            <p:cNvSpPr>
              <a:spLocks/>
            </p:cNvSpPr>
            <p:nvPr/>
          </p:nvSpPr>
          <p:spPr bwMode="auto">
            <a:xfrm>
              <a:off x="1480" y="3785"/>
              <a:ext cx="108" cy="91"/>
            </a:xfrm>
            <a:custGeom>
              <a:avLst/>
              <a:gdLst>
                <a:gd name="T0" fmla="*/ 0 w 108"/>
                <a:gd name="T1" fmla="*/ 91 h 91"/>
                <a:gd name="T2" fmla="*/ 108 w 108"/>
                <a:gd name="T3" fmla="*/ 91 h 91"/>
                <a:gd name="T4" fmla="*/ 51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32" name="Freeform 112"/>
            <p:cNvSpPr>
              <a:spLocks/>
            </p:cNvSpPr>
            <p:nvPr/>
          </p:nvSpPr>
          <p:spPr bwMode="auto">
            <a:xfrm>
              <a:off x="1452" y="3757"/>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433" name="Freeform 113"/>
            <p:cNvSpPr>
              <a:spLocks/>
            </p:cNvSpPr>
            <p:nvPr/>
          </p:nvSpPr>
          <p:spPr bwMode="auto">
            <a:xfrm>
              <a:off x="925" y="2693"/>
              <a:ext cx="102" cy="96"/>
            </a:xfrm>
            <a:custGeom>
              <a:avLst/>
              <a:gdLst>
                <a:gd name="T0" fmla="*/ 0 w 102"/>
                <a:gd name="T1" fmla="*/ 90 h 96"/>
                <a:gd name="T2" fmla="*/ 102 w 102"/>
                <a:gd name="T3" fmla="*/ 96 h 96"/>
                <a:gd name="T4" fmla="*/ 51 w 102"/>
                <a:gd name="T5" fmla="*/ 0 h 96"/>
                <a:gd name="T6" fmla="*/ 0 w 102"/>
                <a:gd name="T7" fmla="*/ 90 h 96"/>
              </a:gdLst>
              <a:ahLst/>
              <a:cxnLst>
                <a:cxn ang="0">
                  <a:pos x="T0" y="T1"/>
                </a:cxn>
                <a:cxn ang="0">
                  <a:pos x="T2" y="T3"/>
                </a:cxn>
                <a:cxn ang="0">
                  <a:pos x="T4" y="T5"/>
                </a:cxn>
                <a:cxn ang="0">
                  <a:pos x="T6" y="T7"/>
                </a:cxn>
              </a:cxnLst>
              <a:rect l="0" t="0" r="r" b="b"/>
              <a:pathLst>
                <a:path w="102" h="96">
                  <a:moveTo>
                    <a:pt x="0" y="90"/>
                  </a:moveTo>
                  <a:lnTo>
                    <a:pt x="102" y="96"/>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34" name="Freeform 114"/>
            <p:cNvSpPr>
              <a:spLocks/>
            </p:cNvSpPr>
            <p:nvPr/>
          </p:nvSpPr>
          <p:spPr bwMode="auto">
            <a:xfrm>
              <a:off x="896" y="2664"/>
              <a:ext cx="108" cy="97"/>
            </a:xfrm>
            <a:custGeom>
              <a:avLst/>
              <a:gdLst>
                <a:gd name="T0" fmla="*/ 0 w 108"/>
                <a:gd name="T1" fmla="*/ 97 h 97"/>
                <a:gd name="T2" fmla="*/ 108 w 108"/>
                <a:gd name="T3" fmla="*/ 97 h 97"/>
                <a:gd name="T4" fmla="*/ 51 w 108"/>
                <a:gd name="T5" fmla="*/ 0 h 97"/>
                <a:gd name="T6" fmla="*/ 0 w 108"/>
                <a:gd name="T7" fmla="*/ 97 h 97"/>
              </a:gdLst>
              <a:ahLst/>
              <a:cxnLst>
                <a:cxn ang="0">
                  <a:pos x="T0" y="T1"/>
                </a:cxn>
                <a:cxn ang="0">
                  <a:pos x="T2" y="T3"/>
                </a:cxn>
                <a:cxn ang="0">
                  <a:pos x="T4" y="T5"/>
                </a:cxn>
                <a:cxn ang="0">
                  <a:pos x="T6" y="T7"/>
                </a:cxn>
              </a:cxnLst>
              <a:rect l="0" t="0" r="r" b="b"/>
              <a:pathLst>
                <a:path w="108" h="97">
                  <a:moveTo>
                    <a:pt x="0" y="97"/>
                  </a:moveTo>
                  <a:lnTo>
                    <a:pt x="108" y="97"/>
                  </a:lnTo>
                  <a:lnTo>
                    <a:pt x="51" y="0"/>
                  </a:lnTo>
                  <a:lnTo>
                    <a:pt x="0" y="97"/>
                  </a:lnTo>
                  <a:close/>
                </a:path>
              </a:pathLst>
            </a:custGeom>
            <a:solidFill>
              <a:srgbClr val="FF007F"/>
            </a:solidFill>
            <a:ln w="0">
              <a:solidFill>
                <a:srgbClr val="000000"/>
              </a:solidFill>
              <a:prstDash val="solid"/>
              <a:round/>
              <a:headEnd/>
              <a:tailEnd/>
            </a:ln>
          </p:spPr>
          <p:txBody>
            <a:bodyPr/>
            <a:lstStyle/>
            <a:p>
              <a:endParaRPr lang="en-US"/>
            </a:p>
          </p:txBody>
        </p:sp>
        <p:sp>
          <p:nvSpPr>
            <p:cNvPr id="56435" name="Freeform 115"/>
            <p:cNvSpPr>
              <a:spLocks/>
            </p:cNvSpPr>
            <p:nvPr/>
          </p:nvSpPr>
          <p:spPr bwMode="auto">
            <a:xfrm>
              <a:off x="1015" y="2846"/>
              <a:ext cx="108" cy="96"/>
            </a:xfrm>
            <a:custGeom>
              <a:avLst/>
              <a:gdLst>
                <a:gd name="T0" fmla="*/ 0 w 108"/>
                <a:gd name="T1" fmla="*/ 96 h 96"/>
                <a:gd name="T2" fmla="*/ 108 w 108"/>
                <a:gd name="T3" fmla="*/ 96 h 96"/>
                <a:gd name="T4" fmla="*/ 51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36" name="Freeform 116"/>
            <p:cNvSpPr>
              <a:spLocks/>
            </p:cNvSpPr>
            <p:nvPr/>
          </p:nvSpPr>
          <p:spPr bwMode="auto">
            <a:xfrm>
              <a:off x="987" y="2823"/>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437" name="Freeform 117"/>
            <p:cNvSpPr>
              <a:spLocks/>
            </p:cNvSpPr>
            <p:nvPr/>
          </p:nvSpPr>
          <p:spPr bwMode="auto">
            <a:xfrm>
              <a:off x="1378" y="2653"/>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38" name="Freeform 118"/>
            <p:cNvSpPr>
              <a:spLocks/>
            </p:cNvSpPr>
            <p:nvPr/>
          </p:nvSpPr>
          <p:spPr bwMode="auto">
            <a:xfrm>
              <a:off x="1350" y="2625"/>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439" name="Freeform 119"/>
            <p:cNvSpPr>
              <a:spLocks/>
            </p:cNvSpPr>
            <p:nvPr/>
          </p:nvSpPr>
          <p:spPr bwMode="auto">
            <a:xfrm>
              <a:off x="1610" y="2829"/>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40" name="Freeform 120"/>
            <p:cNvSpPr>
              <a:spLocks/>
            </p:cNvSpPr>
            <p:nvPr/>
          </p:nvSpPr>
          <p:spPr bwMode="auto">
            <a:xfrm>
              <a:off x="1588" y="2800"/>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441" name="Freeform 121"/>
            <p:cNvSpPr>
              <a:spLocks/>
            </p:cNvSpPr>
            <p:nvPr/>
          </p:nvSpPr>
          <p:spPr bwMode="auto">
            <a:xfrm>
              <a:off x="2109" y="2670"/>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42" name="Freeform 122"/>
            <p:cNvSpPr>
              <a:spLocks/>
            </p:cNvSpPr>
            <p:nvPr/>
          </p:nvSpPr>
          <p:spPr bwMode="auto">
            <a:xfrm>
              <a:off x="2081" y="2647"/>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443" name="Freeform 123"/>
            <p:cNvSpPr>
              <a:spLocks/>
            </p:cNvSpPr>
            <p:nvPr/>
          </p:nvSpPr>
          <p:spPr bwMode="auto">
            <a:xfrm>
              <a:off x="1837" y="2840"/>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44" name="Freeform 124"/>
            <p:cNvSpPr>
              <a:spLocks/>
            </p:cNvSpPr>
            <p:nvPr/>
          </p:nvSpPr>
          <p:spPr bwMode="auto">
            <a:xfrm>
              <a:off x="1814" y="2812"/>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445" name="Freeform 125"/>
            <p:cNvSpPr>
              <a:spLocks/>
            </p:cNvSpPr>
            <p:nvPr/>
          </p:nvSpPr>
          <p:spPr bwMode="auto">
            <a:xfrm>
              <a:off x="1996" y="3066"/>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46" name="Freeform 126"/>
            <p:cNvSpPr>
              <a:spLocks/>
            </p:cNvSpPr>
            <p:nvPr/>
          </p:nvSpPr>
          <p:spPr bwMode="auto">
            <a:xfrm>
              <a:off x="1967" y="3038"/>
              <a:ext cx="108" cy="91"/>
            </a:xfrm>
            <a:custGeom>
              <a:avLst/>
              <a:gdLst>
                <a:gd name="T0" fmla="*/ 0 w 108"/>
                <a:gd name="T1" fmla="*/ 91 h 91"/>
                <a:gd name="T2" fmla="*/ 108 w 108"/>
                <a:gd name="T3" fmla="*/ 91 h 91"/>
                <a:gd name="T4" fmla="*/ 51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447" name="Freeform 127"/>
            <p:cNvSpPr>
              <a:spLocks/>
            </p:cNvSpPr>
            <p:nvPr/>
          </p:nvSpPr>
          <p:spPr bwMode="auto">
            <a:xfrm>
              <a:off x="2001" y="3282"/>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48" name="Freeform 128"/>
            <p:cNvSpPr>
              <a:spLocks/>
            </p:cNvSpPr>
            <p:nvPr/>
          </p:nvSpPr>
          <p:spPr bwMode="auto">
            <a:xfrm>
              <a:off x="1979" y="3253"/>
              <a:ext cx="102" cy="91"/>
            </a:xfrm>
            <a:custGeom>
              <a:avLst/>
              <a:gdLst>
                <a:gd name="T0" fmla="*/ 0 w 102"/>
                <a:gd name="T1" fmla="*/ 91 h 91"/>
                <a:gd name="T2" fmla="*/ 102 w 102"/>
                <a:gd name="T3" fmla="*/ 91 h 91"/>
                <a:gd name="T4" fmla="*/ 51 w 102"/>
                <a:gd name="T5" fmla="*/ 0 h 91"/>
                <a:gd name="T6" fmla="*/ 0 w 102"/>
                <a:gd name="T7" fmla="*/ 91 h 91"/>
              </a:gdLst>
              <a:ahLst/>
              <a:cxnLst>
                <a:cxn ang="0">
                  <a:pos x="T0" y="T1"/>
                </a:cxn>
                <a:cxn ang="0">
                  <a:pos x="T2" y="T3"/>
                </a:cxn>
                <a:cxn ang="0">
                  <a:pos x="T4" y="T5"/>
                </a:cxn>
                <a:cxn ang="0">
                  <a:pos x="T6" y="T7"/>
                </a:cxn>
              </a:cxnLst>
              <a:rect l="0" t="0" r="r" b="b"/>
              <a:pathLst>
                <a:path w="102" h="91">
                  <a:moveTo>
                    <a:pt x="0" y="91"/>
                  </a:moveTo>
                  <a:lnTo>
                    <a:pt x="102"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449" name="Freeform 129"/>
            <p:cNvSpPr>
              <a:spLocks/>
            </p:cNvSpPr>
            <p:nvPr/>
          </p:nvSpPr>
          <p:spPr bwMode="auto">
            <a:xfrm>
              <a:off x="1848" y="3627"/>
              <a:ext cx="108" cy="96"/>
            </a:xfrm>
            <a:custGeom>
              <a:avLst/>
              <a:gdLst>
                <a:gd name="T0" fmla="*/ 0 w 108"/>
                <a:gd name="T1" fmla="*/ 96 h 96"/>
                <a:gd name="T2" fmla="*/ 108 w 108"/>
                <a:gd name="T3" fmla="*/ 96 h 96"/>
                <a:gd name="T4" fmla="*/ 51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1" y="0"/>
                  </a:lnTo>
                  <a:lnTo>
                    <a:pt x="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50" name="Freeform 130"/>
            <p:cNvSpPr>
              <a:spLocks/>
            </p:cNvSpPr>
            <p:nvPr/>
          </p:nvSpPr>
          <p:spPr bwMode="auto">
            <a:xfrm>
              <a:off x="1820" y="3599"/>
              <a:ext cx="108" cy="96"/>
            </a:xfrm>
            <a:custGeom>
              <a:avLst/>
              <a:gdLst>
                <a:gd name="T0" fmla="*/ 0 w 108"/>
                <a:gd name="T1" fmla="*/ 96 h 96"/>
                <a:gd name="T2" fmla="*/ 108 w 108"/>
                <a:gd name="T3" fmla="*/ 96 h 96"/>
                <a:gd name="T4" fmla="*/ 57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7"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451" name="Freeform 131"/>
            <p:cNvSpPr>
              <a:spLocks/>
            </p:cNvSpPr>
            <p:nvPr/>
          </p:nvSpPr>
          <p:spPr bwMode="auto">
            <a:xfrm>
              <a:off x="2188" y="3638"/>
              <a:ext cx="108" cy="91"/>
            </a:xfrm>
            <a:custGeom>
              <a:avLst/>
              <a:gdLst>
                <a:gd name="T0" fmla="*/ 0 w 108"/>
                <a:gd name="T1" fmla="*/ 91 h 91"/>
                <a:gd name="T2" fmla="*/ 108 w 108"/>
                <a:gd name="T3" fmla="*/ 91 h 91"/>
                <a:gd name="T4" fmla="*/ 57 w 108"/>
                <a:gd name="T5" fmla="*/ 0 h 91"/>
                <a:gd name="T6" fmla="*/ 0 w 108"/>
                <a:gd name="T7" fmla="*/ 91 h 91"/>
              </a:gdLst>
              <a:ahLst/>
              <a:cxnLst>
                <a:cxn ang="0">
                  <a:pos x="T0" y="T1"/>
                </a:cxn>
                <a:cxn ang="0">
                  <a:pos x="T2" y="T3"/>
                </a:cxn>
                <a:cxn ang="0">
                  <a:pos x="T4" y="T5"/>
                </a:cxn>
                <a:cxn ang="0">
                  <a:pos x="T6" y="T7"/>
                </a:cxn>
              </a:cxnLst>
              <a:rect l="0" t="0" r="r" b="b"/>
              <a:pathLst>
                <a:path w="108" h="91">
                  <a:moveTo>
                    <a:pt x="0" y="91"/>
                  </a:moveTo>
                  <a:lnTo>
                    <a:pt x="108" y="91"/>
                  </a:lnTo>
                  <a:lnTo>
                    <a:pt x="57"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52" name="Freeform 132"/>
            <p:cNvSpPr>
              <a:spLocks/>
            </p:cNvSpPr>
            <p:nvPr/>
          </p:nvSpPr>
          <p:spPr bwMode="auto">
            <a:xfrm>
              <a:off x="2160" y="3610"/>
              <a:ext cx="108" cy="96"/>
            </a:xfrm>
            <a:custGeom>
              <a:avLst/>
              <a:gdLst>
                <a:gd name="T0" fmla="*/ 0 w 108"/>
                <a:gd name="T1" fmla="*/ 96 h 96"/>
                <a:gd name="T2" fmla="*/ 108 w 108"/>
                <a:gd name="T3" fmla="*/ 96 h 96"/>
                <a:gd name="T4" fmla="*/ 57 w 108"/>
                <a:gd name="T5" fmla="*/ 0 h 96"/>
                <a:gd name="T6" fmla="*/ 0 w 108"/>
                <a:gd name="T7" fmla="*/ 96 h 96"/>
              </a:gdLst>
              <a:ahLst/>
              <a:cxnLst>
                <a:cxn ang="0">
                  <a:pos x="T0" y="T1"/>
                </a:cxn>
                <a:cxn ang="0">
                  <a:pos x="T2" y="T3"/>
                </a:cxn>
                <a:cxn ang="0">
                  <a:pos x="T4" y="T5"/>
                </a:cxn>
                <a:cxn ang="0">
                  <a:pos x="T6" y="T7"/>
                </a:cxn>
              </a:cxnLst>
              <a:rect l="0" t="0" r="r" b="b"/>
              <a:pathLst>
                <a:path w="108" h="96">
                  <a:moveTo>
                    <a:pt x="0" y="96"/>
                  </a:moveTo>
                  <a:lnTo>
                    <a:pt x="108" y="96"/>
                  </a:lnTo>
                  <a:lnTo>
                    <a:pt x="57"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453" name="Freeform 133"/>
            <p:cNvSpPr>
              <a:spLocks/>
            </p:cNvSpPr>
            <p:nvPr/>
          </p:nvSpPr>
          <p:spPr bwMode="auto">
            <a:xfrm>
              <a:off x="1435" y="3525"/>
              <a:ext cx="107" cy="96"/>
            </a:xfrm>
            <a:custGeom>
              <a:avLst/>
              <a:gdLst>
                <a:gd name="T0" fmla="*/ 0 w 107"/>
                <a:gd name="T1" fmla="*/ 91 h 96"/>
                <a:gd name="T2" fmla="*/ 107 w 107"/>
                <a:gd name="T3" fmla="*/ 96 h 96"/>
                <a:gd name="T4" fmla="*/ 56 w 107"/>
                <a:gd name="T5" fmla="*/ 0 h 96"/>
                <a:gd name="T6" fmla="*/ 0 w 107"/>
                <a:gd name="T7" fmla="*/ 91 h 96"/>
              </a:gdLst>
              <a:ahLst/>
              <a:cxnLst>
                <a:cxn ang="0">
                  <a:pos x="T0" y="T1"/>
                </a:cxn>
                <a:cxn ang="0">
                  <a:pos x="T2" y="T3"/>
                </a:cxn>
                <a:cxn ang="0">
                  <a:pos x="T4" y="T5"/>
                </a:cxn>
                <a:cxn ang="0">
                  <a:pos x="T6" y="T7"/>
                </a:cxn>
              </a:cxnLst>
              <a:rect l="0" t="0" r="r" b="b"/>
              <a:pathLst>
                <a:path w="107" h="96">
                  <a:moveTo>
                    <a:pt x="0" y="91"/>
                  </a:moveTo>
                  <a:lnTo>
                    <a:pt x="107" y="96"/>
                  </a:lnTo>
                  <a:lnTo>
                    <a:pt x="56"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54" name="Freeform 134"/>
            <p:cNvSpPr>
              <a:spLocks/>
            </p:cNvSpPr>
            <p:nvPr/>
          </p:nvSpPr>
          <p:spPr bwMode="auto">
            <a:xfrm>
              <a:off x="1412" y="3497"/>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455" name="Freeform 135"/>
            <p:cNvSpPr>
              <a:spLocks/>
            </p:cNvSpPr>
            <p:nvPr/>
          </p:nvSpPr>
          <p:spPr bwMode="auto">
            <a:xfrm>
              <a:off x="891" y="3508"/>
              <a:ext cx="107" cy="91"/>
            </a:xfrm>
            <a:custGeom>
              <a:avLst/>
              <a:gdLst>
                <a:gd name="T0" fmla="*/ 0 w 107"/>
                <a:gd name="T1" fmla="*/ 91 h 91"/>
                <a:gd name="T2" fmla="*/ 107 w 107"/>
                <a:gd name="T3" fmla="*/ 91 h 91"/>
                <a:gd name="T4" fmla="*/ 56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6"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56" name="Freeform 136"/>
            <p:cNvSpPr>
              <a:spLocks/>
            </p:cNvSpPr>
            <p:nvPr/>
          </p:nvSpPr>
          <p:spPr bwMode="auto">
            <a:xfrm>
              <a:off x="862" y="3480"/>
              <a:ext cx="108" cy="90"/>
            </a:xfrm>
            <a:custGeom>
              <a:avLst/>
              <a:gdLst>
                <a:gd name="T0" fmla="*/ 0 w 108"/>
                <a:gd name="T1" fmla="*/ 90 h 90"/>
                <a:gd name="T2" fmla="*/ 108 w 108"/>
                <a:gd name="T3" fmla="*/ 90 h 90"/>
                <a:gd name="T4" fmla="*/ 57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7" y="0"/>
                  </a:lnTo>
                  <a:lnTo>
                    <a:pt x="0" y="90"/>
                  </a:lnTo>
                  <a:close/>
                </a:path>
              </a:pathLst>
            </a:custGeom>
            <a:solidFill>
              <a:srgbClr val="FF007F"/>
            </a:solidFill>
            <a:ln w="0">
              <a:solidFill>
                <a:srgbClr val="000000"/>
              </a:solidFill>
              <a:prstDash val="solid"/>
              <a:round/>
              <a:headEnd/>
              <a:tailEnd/>
            </a:ln>
          </p:spPr>
          <p:txBody>
            <a:bodyPr/>
            <a:lstStyle/>
            <a:p>
              <a:endParaRPr lang="en-US"/>
            </a:p>
          </p:txBody>
        </p:sp>
        <p:sp>
          <p:nvSpPr>
            <p:cNvPr id="56457" name="Freeform 137"/>
            <p:cNvSpPr>
              <a:spLocks/>
            </p:cNvSpPr>
            <p:nvPr/>
          </p:nvSpPr>
          <p:spPr bwMode="auto">
            <a:xfrm>
              <a:off x="1044" y="3650"/>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58" name="Freeform 138"/>
            <p:cNvSpPr>
              <a:spLocks/>
            </p:cNvSpPr>
            <p:nvPr/>
          </p:nvSpPr>
          <p:spPr bwMode="auto">
            <a:xfrm>
              <a:off x="1021" y="3621"/>
              <a:ext cx="102" cy="97"/>
            </a:xfrm>
            <a:custGeom>
              <a:avLst/>
              <a:gdLst>
                <a:gd name="T0" fmla="*/ 0 w 102"/>
                <a:gd name="T1" fmla="*/ 91 h 97"/>
                <a:gd name="T2" fmla="*/ 102 w 102"/>
                <a:gd name="T3" fmla="*/ 97 h 97"/>
                <a:gd name="T4" fmla="*/ 51 w 102"/>
                <a:gd name="T5" fmla="*/ 0 h 97"/>
                <a:gd name="T6" fmla="*/ 0 w 102"/>
                <a:gd name="T7" fmla="*/ 91 h 97"/>
              </a:gdLst>
              <a:ahLst/>
              <a:cxnLst>
                <a:cxn ang="0">
                  <a:pos x="T0" y="T1"/>
                </a:cxn>
                <a:cxn ang="0">
                  <a:pos x="T2" y="T3"/>
                </a:cxn>
                <a:cxn ang="0">
                  <a:pos x="T4" y="T5"/>
                </a:cxn>
                <a:cxn ang="0">
                  <a:pos x="T6" y="T7"/>
                </a:cxn>
              </a:cxnLst>
              <a:rect l="0" t="0" r="r" b="b"/>
              <a:pathLst>
                <a:path w="102" h="97">
                  <a:moveTo>
                    <a:pt x="0" y="91"/>
                  </a:moveTo>
                  <a:lnTo>
                    <a:pt x="102" y="97"/>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459" name="Freeform 139"/>
            <p:cNvSpPr>
              <a:spLocks/>
            </p:cNvSpPr>
            <p:nvPr/>
          </p:nvSpPr>
          <p:spPr bwMode="auto">
            <a:xfrm>
              <a:off x="1140" y="3095"/>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60" name="Freeform 140"/>
            <p:cNvSpPr>
              <a:spLocks/>
            </p:cNvSpPr>
            <p:nvPr/>
          </p:nvSpPr>
          <p:spPr bwMode="auto">
            <a:xfrm>
              <a:off x="1112" y="3066"/>
              <a:ext cx="107" cy="91"/>
            </a:xfrm>
            <a:custGeom>
              <a:avLst/>
              <a:gdLst>
                <a:gd name="T0" fmla="*/ 0 w 107"/>
                <a:gd name="T1" fmla="*/ 91 h 91"/>
                <a:gd name="T2" fmla="*/ 107 w 107"/>
                <a:gd name="T3" fmla="*/ 91 h 91"/>
                <a:gd name="T4" fmla="*/ 51 w 107"/>
                <a:gd name="T5" fmla="*/ 0 h 91"/>
                <a:gd name="T6" fmla="*/ 0 w 107"/>
                <a:gd name="T7" fmla="*/ 91 h 91"/>
              </a:gdLst>
              <a:ahLst/>
              <a:cxnLst>
                <a:cxn ang="0">
                  <a:pos x="T0" y="T1"/>
                </a:cxn>
                <a:cxn ang="0">
                  <a:pos x="T2" y="T3"/>
                </a:cxn>
                <a:cxn ang="0">
                  <a:pos x="T4" y="T5"/>
                </a:cxn>
                <a:cxn ang="0">
                  <a:pos x="T6" y="T7"/>
                </a:cxn>
              </a:cxnLst>
              <a:rect l="0" t="0" r="r" b="b"/>
              <a:pathLst>
                <a:path w="107" h="91">
                  <a:moveTo>
                    <a:pt x="0" y="91"/>
                  </a:moveTo>
                  <a:lnTo>
                    <a:pt x="107" y="91"/>
                  </a:lnTo>
                  <a:lnTo>
                    <a:pt x="51"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461" name="Freeform 141"/>
            <p:cNvSpPr>
              <a:spLocks/>
            </p:cNvSpPr>
            <p:nvPr/>
          </p:nvSpPr>
          <p:spPr bwMode="auto">
            <a:xfrm>
              <a:off x="874" y="3134"/>
              <a:ext cx="102" cy="97"/>
            </a:xfrm>
            <a:custGeom>
              <a:avLst/>
              <a:gdLst>
                <a:gd name="T0" fmla="*/ 0 w 102"/>
                <a:gd name="T1" fmla="*/ 91 h 97"/>
                <a:gd name="T2" fmla="*/ 102 w 102"/>
                <a:gd name="T3" fmla="*/ 97 h 97"/>
                <a:gd name="T4" fmla="*/ 51 w 102"/>
                <a:gd name="T5" fmla="*/ 0 h 97"/>
                <a:gd name="T6" fmla="*/ 0 w 102"/>
                <a:gd name="T7" fmla="*/ 91 h 97"/>
              </a:gdLst>
              <a:ahLst/>
              <a:cxnLst>
                <a:cxn ang="0">
                  <a:pos x="T0" y="T1"/>
                </a:cxn>
                <a:cxn ang="0">
                  <a:pos x="T2" y="T3"/>
                </a:cxn>
                <a:cxn ang="0">
                  <a:pos x="T4" y="T5"/>
                </a:cxn>
                <a:cxn ang="0">
                  <a:pos x="T6" y="T7"/>
                </a:cxn>
              </a:cxnLst>
              <a:rect l="0" t="0" r="r" b="b"/>
              <a:pathLst>
                <a:path w="102" h="97">
                  <a:moveTo>
                    <a:pt x="0" y="91"/>
                  </a:moveTo>
                  <a:lnTo>
                    <a:pt x="102" y="97"/>
                  </a:lnTo>
                  <a:lnTo>
                    <a:pt x="51"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62" name="Freeform 142"/>
            <p:cNvSpPr>
              <a:spLocks/>
            </p:cNvSpPr>
            <p:nvPr/>
          </p:nvSpPr>
          <p:spPr bwMode="auto">
            <a:xfrm>
              <a:off x="845" y="3106"/>
              <a:ext cx="102" cy="96"/>
            </a:xfrm>
            <a:custGeom>
              <a:avLst/>
              <a:gdLst>
                <a:gd name="T0" fmla="*/ 0 w 102"/>
                <a:gd name="T1" fmla="*/ 96 h 96"/>
                <a:gd name="T2" fmla="*/ 102 w 102"/>
                <a:gd name="T3" fmla="*/ 96 h 96"/>
                <a:gd name="T4" fmla="*/ 51 w 102"/>
                <a:gd name="T5" fmla="*/ 0 h 96"/>
                <a:gd name="T6" fmla="*/ 0 w 102"/>
                <a:gd name="T7" fmla="*/ 96 h 96"/>
              </a:gdLst>
              <a:ahLst/>
              <a:cxnLst>
                <a:cxn ang="0">
                  <a:pos x="T0" y="T1"/>
                </a:cxn>
                <a:cxn ang="0">
                  <a:pos x="T2" y="T3"/>
                </a:cxn>
                <a:cxn ang="0">
                  <a:pos x="T4" y="T5"/>
                </a:cxn>
                <a:cxn ang="0">
                  <a:pos x="T6" y="T7"/>
                </a:cxn>
              </a:cxnLst>
              <a:rect l="0" t="0" r="r" b="b"/>
              <a:pathLst>
                <a:path w="102" h="96">
                  <a:moveTo>
                    <a:pt x="0" y="96"/>
                  </a:moveTo>
                  <a:lnTo>
                    <a:pt x="102" y="96"/>
                  </a:lnTo>
                  <a:lnTo>
                    <a:pt x="51" y="0"/>
                  </a:lnTo>
                  <a:lnTo>
                    <a:pt x="0" y="96"/>
                  </a:lnTo>
                  <a:close/>
                </a:path>
              </a:pathLst>
            </a:custGeom>
            <a:solidFill>
              <a:srgbClr val="FF007F"/>
            </a:solidFill>
            <a:ln w="0">
              <a:solidFill>
                <a:srgbClr val="000000"/>
              </a:solidFill>
              <a:prstDash val="solid"/>
              <a:round/>
              <a:headEnd/>
              <a:tailEnd/>
            </a:ln>
          </p:spPr>
          <p:txBody>
            <a:bodyPr/>
            <a:lstStyle/>
            <a:p>
              <a:endParaRPr lang="en-US"/>
            </a:p>
          </p:txBody>
        </p:sp>
        <p:sp>
          <p:nvSpPr>
            <p:cNvPr id="56463" name="Freeform 143"/>
            <p:cNvSpPr>
              <a:spLocks/>
            </p:cNvSpPr>
            <p:nvPr/>
          </p:nvSpPr>
          <p:spPr bwMode="auto">
            <a:xfrm>
              <a:off x="1355" y="3095"/>
              <a:ext cx="108" cy="90"/>
            </a:xfrm>
            <a:custGeom>
              <a:avLst/>
              <a:gdLst>
                <a:gd name="T0" fmla="*/ 0 w 108"/>
                <a:gd name="T1" fmla="*/ 90 h 90"/>
                <a:gd name="T2" fmla="*/ 108 w 108"/>
                <a:gd name="T3" fmla="*/ 90 h 90"/>
                <a:gd name="T4" fmla="*/ 51 w 108"/>
                <a:gd name="T5" fmla="*/ 0 h 90"/>
                <a:gd name="T6" fmla="*/ 0 w 108"/>
                <a:gd name="T7" fmla="*/ 90 h 90"/>
              </a:gdLst>
              <a:ahLst/>
              <a:cxnLst>
                <a:cxn ang="0">
                  <a:pos x="T0" y="T1"/>
                </a:cxn>
                <a:cxn ang="0">
                  <a:pos x="T2" y="T3"/>
                </a:cxn>
                <a:cxn ang="0">
                  <a:pos x="T4" y="T5"/>
                </a:cxn>
                <a:cxn ang="0">
                  <a:pos x="T6" y="T7"/>
                </a:cxn>
              </a:cxnLst>
              <a:rect l="0" t="0" r="r" b="b"/>
              <a:pathLst>
                <a:path w="108" h="90">
                  <a:moveTo>
                    <a:pt x="0" y="90"/>
                  </a:moveTo>
                  <a:lnTo>
                    <a:pt x="108" y="90"/>
                  </a:lnTo>
                  <a:lnTo>
                    <a:pt x="51"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64" name="Freeform 144"/>
            <p:cNvSpPr>
              <a:spLocks/>
            </p:cNvSpPr>
            <p:nvPr/>
          </p:nvSpPr>
          <p:spPr bwMode="auto">
            <a:xfrm>
              <a:off x="1327" y="3066"/>
              <a:ext cx="108" cy="97"/>
            </a:xfrm>
            <a:custGeom>
              <a:avLst/>
              <a:gdLst>
                <a:gd name="T0" fmla="*/ 0 w 108"/>
                <a:gd name="T1" fmla="*/ 91 h 97"/>
                <a:gd name="T2" fmla="*/ 108 w 108"/>
                <a:gd name="T3" fmla="*/ 97 h 97"/>
                <a:gd name="T4" fmla="*/ 57 w 108"/>
                <a:gd name="T5" fmla="*/ 0 h 97"/>
                <a:gd name="T6" fmla="*/ 0 w 108"/>
                <a:gd name="T7" fmla="*/ 91 h 97"/>
              </a:gdLst>
              <a:ahLst/>
              <a:cxnLst>
                <a:cxn ang="0">
                  <a:pos x="T0" y="T1"/>
                </a:cxn>
                <a:cxn ang="0">
                  <a:pos x="T2" y="T3"/>
                </a:cxn>
                <a:cxn ang="0">
                  <a:pos x="T4" y="T5"/>
                </a:cxn>
                <a:cxn ang="0">
                  <a:pos x="T6" y="T7"/>
                </a:cxn>
              </a:cxnLst>
              <a:rect l="0" t="0" r="r" b="b"/>
              <a:pathLst>
                <a:path w="108" h="97">
                  <a:moveTo>
                    <a:pt x="0" y="91"/>
                  </a:moveTo>
                  <a:lnTo>
                    <a:pt x="108" y="97"/>
                  </a:lnTo>
                  <a:lnTo>
                    <a:pt x="57" y="0"/>
                  </a:lnTo>
                  <a:lnTo>
                    <a:pt x="0" y="91"/>
                  </a:lnTo>
                  <a:close/>
                </a:path>
              </a:pathLst>
            </a:custGeom>
            <a:solidFill>
              <a:srgbClr val="FF007F"/>
            </a:solidFill>
            <a:ln w="0">
              <a:solidFill>
                <a:srgbClr val="000000"/>
              </a:solidFill>
              <a:prstDash val="solid"/>
              <a:round/>
              <a:headEnd/>
              <a:tailEnd/>
            </a:ln>
          </p:spPr>
          <p:txBody>
            <a:bodyPr/>
            <a:lstStyle/>
            <a:p>
              <a:endParaRPr lang="en-US"/>
            </a:p>
          </p:txBody>
        </p:sp>
        <p:sp>
          <p:nvSpPr>
            <p:cNvPr id="56465" name="Freeform 145"/>
            <p:cNvSpPr>
              <a:spLocks/>
            </p:cNvSpPr>
            <p:nvPr/>
          </p:nvSpPr>
          <p:spPr bwMode="auto">
            <a:xfrm>
              <a:off x="1435" y="3293"/>
              <a:ext cx="107" cy="90"/>
            </a:xfrm>
            <a:custGeom>
              <a:avLst/>
              <a:gdLst>
                <a:gd name="T0" fmla="*/ 0 w 107"/>
                <a:gd name="T1" fmla="*/ 90 h 90"/>
                <a:gd name="T2" fmla="*/ 107 w 107"/>
                <a:gd name="T3" fmla="*/ 90 h 90"/>
                <a:gd name="T4" fmla="*/ 56 w 107"/>
                <a:gd name="T5" fmla="*/ 0 h 90"/>
                <a:gd name="T6" fmla="*/ 0 w 107"/>
                <a:gd name="T7" fmla="*/ 90 h 90"/>
              </a:gdLst>
              <a:ahLst/>
              <a:cxnLst>
                <a:cxn ang="0">
                  <a:pos x="T0" y="T1"/>
                </a:cxn>
                <a:cxn ang="0">
                  <a:pos x="T2" y="T3"/>
                </a:cxn>
                <a:cxn ang="0">
                  <a:pos x="T4" y="T5"/>
                </a:cxn>
                <a:cxn ang="0">
                  <a:pos x="T6" y="T7"/>
                </a:cxn>
              </a:cxnLst>
              <a:rect l="0" t="0" r="r" b="b"/>
              <a:pathLst>
                <a:path w="107" h="90">
                  <a:moveTo>
                    <a:pt x="0" y="90"/>
                  </a:moveTo>
                  <a:lnTo>
                    <a:pt x="107" y="90"/>
                  </a:lnTo>
                  <a:lnTo>
                    <a:pt x="56" y="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66" name="Freeform 146"/>
            <p:cNvSpPr>
              <a:spLocks/>
            </p:cNvSpPr>
            <p:nvPr/>
          </p:nvSpPr>
          <p:spPr bwMode="auto">
            <a:xfrm>
              <a:off x="1412" y="3265"/>
              <a:ext cx="102" cy="90"/>
            </a:xfrm>
            <a:custGeom>
              <a:avLst/>
              <a:gdLst>
                <a:gd name="T0" fmla="*/ 0 w 102"/>
                <a:gd name="T1" fmla="*/ 90 h 90"/>
                <a:gd name="T2" fmla="*/ 102 w 102"/>
                <a:gd name="T3" fmla="*/ 90 h 90"/>
                <a:gd name="T4" fmla="*/ 51 w 102"/>
                <a:gd name="T5" fmla="*/ 0 h 90"/>
                <a:gd name="T6" fmla="*/ 0 w 102"/>
                <a:gd name="T7" fmla="*/ 90 h 90"/>
              </a:gdLst>
              <a:ahLst/>
              <a:cxnLst>
                <a:cxn ang="0">
                  <a:pos x="T0" y="T1"/>
                </a:cxn>
                <a:cxn ang="0">
                  <a:pos x="T2" y="T3"/>
                </a:cxn>
                <a:cxn ang="0">
                  <a:pos x="T4" y="T5"/>
                </a:cxn>
                <a:cxn ang="0">
                  <a:pos x="T6" y="T7"/>
                </a:cxn>
              </a:cxnLst>
              <a:rect l="0" t="0" r="r" b="b"/>
              <a:pathLst>
                <a:path w="102" h="90">
                  <a:moveTo>
                    <a:pt x="0" y="90"/>
                  </a:moveTo>
                  <a:lnTo>
                    <a:pt x="102" y="90"/>
                  </a:lnTo>
                  <a:lnTo>
                    <a:pt x="51" y="0"/>
                  </a:lnTo>
                  <a:lnTo>
                    <a:pt x="0" y="90"/>
                  </a:lnTo>
                  <a:close/>
                </a:path>
              </a:pathLst>
            </a:custGeom>
            <a:solidFill>
              <a:srgbClr val="FF007F"/>
            </a:solidFill>
            <a:ln w="0">
              <a:solidFill>
                <a:srgbClr val="000000"/>
              </a:solidFill>
              <a:prstDash val="solid"/>
              <a:round/>
              <a:headEnd/>
              <a:tailEnd/>
            </a:ln>
          </p:spPr>
          <p:txBody>
            <a:bodyPr/>
            <a:lstStyle/>
            <a:p>
              <a:endParaRPr lang="en-US"/>
            </a:p>
          </p:txBody>
        </p:sp>
      </p:grpSp>
      <p:sp>
        <p:nvSpPr>
          <p:cNvPr id="56474" name="Text Box 154"/>
          <p:cNvSpPr txBox="1">
            <a:spLocks noChangeArrowheads="1"/>
          </p:cNvSpPr>
          <p:nvPr/>
        </p:nvSpPr>
        <p:spPr bwMode="auto">
          <a:xfrm>
            <a:off x="3898900" y="2095500"/>
            <a:ext cx="457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u="sng" dirty="0">
                <a:latin typeface="Comic Sans MS" pitchFamily="66" charset="0"/>
              </a:rPr>
              <a:t>Systematic Sampling</a:t>
            </a:r>
            <a:r>
              <a:rPr lang="en-US" altLang="en-US" sz="1800" b="1" dirty="0">
                <a:latin typeface="Comic Sans MS" pitchFamily="66" charset="0"/>
              </a:rPr>
              <a:t>: observations are placed at equal intervals according to a strategy.</a:t>
            </a:r>
            <a:endParaRPr lang="en-US" altLang="en-US" sz="1800" b="1" u="sng" dirty="0">
              <a:latin typeface="Comic Sans MS" pitchFamily="66" charset="0"/>
            </a:endParaRPr>
          </a:p>
        </p:txBody>
      </p:sp>
      <p:sp>
        <p:nvSpPr>
          <p:cNvPr id="56475" name="Text Box 155"/>
          <p:cNvSpPr txBox="1">
            <a:spLocks noChangeArrowheads="1"/>
          </p:cNvSpPr>
          <p:nvPr/>
        </p:nvSpPr>
        <p:spPr bwMode="auto">
          <a:xfrm>
            <a:off x="3898900" y="4689475"/>
            <a:ext cx="4572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u="sng" dirty="0">
                <a:latin typeface="Comic Sans MS" pitchFamily="66" charset="0"/>
              </a:rPr>
              <a:t>Systematic Non-Aligned Sampling</a:t>
            </a:r>
            <a:r>
              <a:rPr lang="en-US" altLang="en-US" sz="1800" b="1" dirty="0">
                <a:latin typeface="Comic Sans MS" pitchFamily="66" charset="0"/>
              </a:rPr>
              <a:t>: a grid provides even distribution of randomly placed observations.</a:t>
            </a:r>
            <a:endParaRPr lang="en-US" altLang="en-US" sz="1800" b="1" u="sng" dirty="0">
              <a:latin typeface="Comic Sans MS" pitchFamily="66" charset="0"/>
            </a:endParaRPr>
          </a:p>
        </p:txBody>
      </p:sp>
    </p:spTree>
    <p:extLst>
      <p:ext uri="{BB962C8B-B14F-4D97-AF65-F5344CB8AC3E}">
        <p14:creationId xmlns:p14="http://schemas.microsoft.com/office/powerpoint/2010/main" val="404522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56472"/>
                                        </p:tgtEl>
                                        <p:attrNameLst>
                                          <p:attrName>style.visibility</p:attrName>
                                        </p:attrNameLst>
                                      </p:cBhvr>
                                      <p:to>
                                        <p:strVal val="visible"/>
                                      </p:to>
                                    </p:set>
                                    <p:animEffect transition="in" filter="checkerboard(across)">
                                      <p:cBhvr>
                                        <p:cTn id="7" dur="500"/>
                                        <p:tgtEl>
                                          <p:spTgt spid="5647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6474"/>
                                        </p:tgtEl>
                                        <p:attrNameLst>
                                          <p:attrName>style.visibility</p:attrName>
                                        </p:attrNameLst>
                                      </p:cBhvr>
                                      <p:to>
                                        <p:strVal val="visible"/>
                                      </p:to>
                                    </p:set>
                                    <p:animEffect transition="in" filter="dissolve">
                                      <p:cBhvr>
                                        <p:cTn id="11" dur="500"/>
                                        <p:tgtEl>
                                          <p:spTgt spid="56474"/>
                                        </p:tgtEl>
                                      </p:cBhvr>
                                    </p:animEffect>
                                  </p:childTnLst>
                                </p:cTn>
                              </p:par>
                            </p:childTnLst>
                          </p:cTn>
                        </p:par>
                        <p:par>
                          <p:cTn id="12" fill="hold" nodeType="afterGroup">
                            <p:stCondLst>
                              <p:cond delay="1000"/>
                            </p:stCondLst>
                            <p:childTnLst>
                              <p:par>
                                <p:cTn id="13" presetID="5" presetClass="entr" presetSubtype="5" fill="hold" nodeType="afterEffect">
                                  <p:stCondLst>
                                    <p:cond delay="0"/>
                                  </p:stCondLst>
                                  <p:childTnLst>
                                    <p:set>
                                      <p:cBhvr>
                                        <p:cTn id="14" dur="1" fill="hold">
                                          <p:stCondLst>
                                            <p:cond delay="0"/>
                                          </p:stCondLst>
                                        </p:cTn>
                                        <p:tgtEl>
                                          <p:spTgt spid="56473"/>
                                        </p:tgtEl>
                                        <p:attrNameLst>
                                          <p:attrName>style.visibility</p:attrName>
                                        </p:attrNameLst>
                                      </p:cBhvr>
                                      <p:to>
                                        <p:strVal val="visible"/>
                                      </p:to>
                                    </p:set>
                                    <p:animEffect transition="in" filter="checkerboard(down)">
                                      <p:cBhvr>
                                        <p:cTn id="15" dur="500"/>
                                        <p:tgtEl>
                                          <p:spTgt spid="56473"/>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6475"/>
                                        </p:tgtEl>
                                        <p:attrNameLst>
                                          <p:attrName>style.visibility</p:attrName>
                                        </p:attrNameLst>
                                      </p:cBhvr>
                                      <p:to>
                                        <p:strVal val="visible"/>
                                      </p:to>
                                    </p:set>
                                    <p:animEffect transition="in" filter="dissolve">
                                      <p:cBhvr>
                                        <p:cTn id="19" dur="500"/>
                                        <p:tgtEl>
                                          <p:spTgt spid="56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4" grpId="0" autoUpdateAnimBg="0"/>
      <p:bldP spid="5647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Sampling Methods</a:t>
            </a:r>
          </a:p>
        </p:txBody>
      </p:sp>
      <p:sp>
        <p:nvSpPr>
          <p:cNvPr id="57351" name="Rectangle 7"/>
          <p:cNvSpPr>
            <a:spLocks noChangeArrowheads="1"/>
          </p:cNvSpPr>
          <p:nvPr/>
        </p:nvSpPr>
        <p:spPr bwMode="auto">
          <a:xfrm>
            <a:off x="908050" y="1063625"/>
            <a:ext cx="4624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en-US" altLang="en-US" sz="2000" b="1" i="1" dirty="0">
                <a:latin typeface="Comic Sans MS" pitchFamily="66" charset="0"/>
              </a:rPr>
              <a:t>Several Major Types (slide 3 of 3):</a:t>
            </a:r>
          </a:p>
        </p:txBody>
      </p:sp>
      <p:grpSp>
        <p:nvGrpSpPr>
          <p:cNvPr id="57431" name="Group 87"/>
          <p:cNvGrpSpPr>
            <a:grpSpLocks/>
          </p:cNvGrpSpPr>
          <p:nvPr/>
        </p:nvGrpSpPr>
        <p:grpSpPr bwMode="auto">
          <a:xfrm>
            <a:off x="1095375" y="2254250"/>
            <a:ext cx="3392488" cy="2882900"/>
            <a:chOff x="690" y="1420"/>
            <a:chExt cx="2137" cy="1816"/>
          </a:xfrm>
        </p:grpSpPr>
        <p:sp>
          <p:nvSpPr>
            <p:cNvPr id="57354" name="Freeform 10"/>
            <p:cNvSpPr>
              <a:spLocks/>
            </p:cNvSpPr>
            <p:nvPr/>
          </p:nvSpPr>
          <p:spPr bwMode="auto">
            <a:xfrm>
              <a:off x="749" y="1479"/>
              <a:ext cx="861" cy="1333"/>
            </a:xfrm>
            <a:custGeom>
              <a:avLst/>
              <a:gdLst>
                <a:gd name="T0" fmla="*/ 0 w 861"/>
                <a:gd name="T1" fmla="*/ 0 h 1333"/>
                <a:gd name="T2" fmla="*/ 813 w 861"/>
                <a:gd name="T3" fmla="*/ 0 h 1333"/>
                <a:gd name="T4" fmla="*/ 802 w 861"/>
                <a:gd name="T5" fmla="*/ 59 h 1333"/>
                <a:gd name="T6" fmla="*/ 700 w 861"/>
                <a:gd name="T7" fmla="*/ 145 h 1333"/>
                <a:gd name="T8" fmla="*/ 571 w 861"/>
                <a:gd name="T9" fmla="*/ 231 h 1333"/>
                <a:gd name="T10" fmla="*/ 538 w 861"/>
                <a:gd name="T11" fmla="*/ 382 h 1333"/>
                <a:gd name="T12" fmla="*/ 587 w 861"/>
                <a:gd name="T13" fmla="*/ 511 h 1333"/>
                <a:gd name="T14" fmla="*/ 630 w 861"/>
                <a:gd name="T15" fmla="*/ 554 h 1333"/>
                <a:gd name="T16" fmla="*/ 716 w 861"/>
                <a:gd name="T17" fmla="*/ 715 h 1333"/>
                <a:gd name="T18" fmla="*/ 818 w 861"/>
                <a:gd name="T19" fmla="*/ 892 h 1333"/>
                <a:gd name="T20" fmla="*/ 861 w 861"/>
                <a:gd name="T21" fmla="*/ 1096 h 1333"/>
                <a:gd name="T22" fmla="*/ 759 w 861"/>
                <a:gd name="T23" fmla="*/ 1241 h 1333"/>
                <a:gd name="T24" fmla="*/ 630 w 861"/>
                <a:gd name="T25" fmla="*/ 1333 h 1333"/>
                <a:gd name="T26" fmla="*/ 377 w 861"/>
                <a:gd name="T27" fmla="*/ 1333 h 1333"/>
                <a:gd name="T28" fmla="*/ 248 w 861"/>
                <a:gd name="T29" fmla="*/ 1258 h 1333"/>
                <a:gd name="T30" fmla="*/ 216 w 861"/>
                <a:gd name="T31" fmla="*/ 1112 h 1333"/>
                <a:gd name="T32" fmla="*/ 86 w 861"/>
                <a:gd name="T33" fmla="*/ 1021 h 1333"/>
                <a:gd name="T34" fmla="*/ 54 w 861"/>
                <a:gd name="T35" fmla="*/ 994 h 1333"/>
                <a:gd name="T36" fmla="*/ 0 w 861"/>
                <a:gd name="T37" fmla="*/ 978 h 1333"/>
                <a:gd name="T38" fmla="*/ 0 w 861"/>
                <a:gd name="T39"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1" h="1333">
                  <a:moveTo>
                    <a:pt x="0" y="0"/>
                  </a:moveTo>
                  <a:lnTo>
                    <a:pt x="813" y="0"/>
                  </a:lnTo>
                  <a:lnTo>
                    <a:pt x="802" y="59"/>
                  </a:lnTo>
                  <a:lnTo>
                    <a:pt x="700" y="145"/>
                  </a:lnTo>
                  <a:lnTo>
                    <a:pt x="571" y="231"/>
                  </a:lnTo>
                  <a:lnTo>
                    <a:pt x="538" y="382"/>
                  </a:lnTo>
                  <a:lnTo>
                    <a:pt x="587" y="511"/>
                  </a:lnTo>
                  <a:lnTo>
                    <a:pt x="630" y="554"/>
                  </a:lnTo>
                  <a:lnTo>
                    <a:pt x="716" y="715"/>
                  </a:lnTo>
                  <a:lnTo>
                    <a:pt x="818" y="892"/>
                  </a:lnTo>
                  <a:lnTo>
                    <a:pt x="861" y="1096"/>
                  </a:lnTo>
                  <a:lnTo>
                    <a:pt x="759" y="1241"/>
                  </a:lnTo>
                  <a:lnTo>
                    <a:pt x="630" y="1333"/>
                  </a:lnTo>
                  <a:lnTo>
                    <a:pt x="377" y="1333"/>
                  </a:lnTo>
                  <a:lnTo>
                    <a:pt x="248" y="1258"/>
                  </a:lnTo>
                  <a:lnTo>
                    <a:pt x="216" y="1112"/>
                  </a:lnTo>
                  <a:lnTo>
                    <a:pt x="86" y="1021"/>
                  </a:lnTo>
                  <a:lnTo>
                    <a:pt x="54" y="994"/>
                  </a:lnTo>
                  <a:lnTo>
                    <a:pt x="0" y="978"/>
                  </a:lnTo>
                  <a:lnTo>
                    <a:pt x="0"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62" name="Rectangle 18"/>
            <p:cNvSpPr>
              <a:spLocks noChangeArrowheads="1"/>
            </p:cNvSpPr>
            <p:nvPr/>
          </p:nvSpPr>
          <p:spPr bwMode="auto">
            <a:xfrm>
              <a:off x="712" y="1441"/>
              <a:ext cx="2099" cy="1779"/>
            </a:xfrm>
            <a:prstGeom prst="rect">
              <a:avLst/>
            </a:prstGeom>
            <a:solidFill>
              <a:srgbClr val="00E57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7363" name="Freeform 19"/>
            <p:cNvSpPr>
              <a:spLocks/>
            </p:cNvSpPr>
            <p:nvPr/>
          </p:nvSpPr>
          <p:spPr bwMode="auto">
            <a:xfrm>
              <a:off x="690" y="1420"/>
              <a:ext cx="2137" cy="1816"/>
            </a:xfrm>
            <a:custGeom>
              <a:avLst/>
              <a:gdLst>
                <a:gd name="T0" fmla="*/ 22 w 2137"/>
                <a:gd name="T1" fmla="*/ 1773 h 1816"/>
                <a:gd name="T2" fmla="*/ 2094 w 2137"/>
                <a:gd name="T3" fmla="*/ 1773 h 1816"/>
                <a:gd name="T4" fmla="*/ 2094 w 2137"/>
                <a:gd name="T5" fmla="*/ 43 h 1816"/>
                <a:gd name="T6" fmla="*/ 22 w 2137"/>
                <a:gd name="T7" fmla="*/ 43 h 1816"/>
                <a:gd name="T8" fmla="*/ 22 w 2137"/>
                <a:gd name="T9" fmla="*/ 0 h 1816"/>
                <a:gd name="T10" fmla="*/ 2137 w 2137"/>
                <a:gd name="T11" fmla="*/ 0 h 1816"/>
                <a:gd name="T12" fmla="*/ 2137 w 2137"/>
                <a:gd name="T13" fmla="*/ 1816 h 1816"/>
                <a:gd name="T14" fmla="*/ 0 w 2137"/>
                <a:gd name="T15" fmla="*/ 1816 h 1816"/>
                <a:gd name="T16" fmla="*/ 0 w 2137"/>
                <a:gd name="T17" fmla="*/ 1795 h 1816"/>
                <a:gd name="T18" fmla="*/ 22 w 2137"/>
                <a:gd name="T19" fmla="*/ 1773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7" h="1816">
                  <a:moveTo>
                    <a:pt x="22" y="1773"/>
                  </a:moveTo>
                  <a:lnTo>
                    <a:pt x="2094" y="1773"/>
                  </a:lnTo>
                  <a:lnTo>
                    <a:pt x="2094" y="43"/>
                  </a:lnTo>
                  <a:lnTo>
                    <a:pt x="22" y="43"/>
                  </a:lnTo>
                  <a:lnTo>
                    <a:pt x="22" y="0"/>
                  </a:lnTo>
                  <a:lnTo>
                    <a:pt x="2137" y="0"/>
                  </a:lnTo>
                  <a:lnTo>
                    <a:pt x="2137" y="1816"/>
                  </a:lnTo>
                  <a:lnTo>
                    <a:pt x="0" y="1816"/>
                  </a:lnTo>
                  <a:lnTo>
                    <a:pt x="0" y="1795"/>
                  </a:lnTo>
                  <a:lnTo>
                    <a:pt x="22" y="17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64" name="Freeform 20"/>
            <p:cNvSpPr>
              <a:spLocks/>
            </p:cNvSpPr>
            <p:nvPr/>
          </p:nvSpPr>
          <p:spPr bwMode="auto">
            <a:xfrm>
              <a:off x="690" y="1420"/>
              <a:ext cx="43" cy="1795"/>
            </a:xfrm>
            <a:custGeom>
              <a:avLst/>
              <a:gdLst>
                <a:gd name="T0" fmla="*/ 43 w 43"/>
                <a:gd name="T1" fmla="*/ 21 h 1795"/>
                <a:gd name="T2" fmla="*/ 43 w 43"/>
                <a:gd name="T3" fmla="*/ 1795 h 1795"/>
                <a:gd name="T4" fmla="*/ 0 w 43"/>
                <a:gd name="T5" fmla="*/ 1795 h 1795"/>
                <a:gd name="T6" fmla="*/ 0 w 43"/>
                <a:gd name="T7" fmla="*/ 0 h 1795"/>
                <a:gd name="T8" fmla="*/ 22 w 43"/>
                <a:gd name="T9" fmla="*/ 0 h 1795"/>
                <a:gd name="T10" fmla="*/ 43 w 43"/>
                <a:gd name="T11" fmla="*/ 21 h 1795"/>
              </a:gdLst>
              <a:ahLst/>
              <a:cxnLst>
                <a:cxn ang="0">
                  <a:pos x="T0" y="T1"/>
                </a:cxn>
                <a:cxn ang="0">
                  <a:pos x="T2" y="T3"/>
                </a:cxn>
                <a:cxn ang="0">
                  <a:pos x="T4" y="T5"/>
                </a:cxn>
                <a:cxn ang="0">
                  <a:pos x="T6" y="T7"/>
                </a:cxn>
                <a:cxn ang="0">
                  <a:pos x="T8" y="T9"/>
                </a:cxn>
                <a:cxn ang="0">
                  <a:pos x="T10" y="T11"/>
                </a:cxn>
              </a:cxnLst>
              <a:rect l="0" t="0" r="r" b="b"/>
              <a:pathLst>
                <a:path w="43" h="1795">
                  <a:moveTo>
                    <a:pt x="43" y="21"/>
                  </a:moveTo>
                  <a:lnTo>
                    <a:pt x="43" y="1795"/>
                  </a:lnTo>
                  <a:lnTo>
                    <a:pt x="0" y="1795"/>
                  </a:lnTo>
                  <a:lnTo>
                    <a:pt x="0" y="0"/>
                  </a:lnTo>
                  <a:lnTo>
                    <a:pt x="22" y="0"/>
                  </a:lnTo>
                  <a:lnTo>
                    <a:pt x="4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65" name="Freeform 21"/>
            <p:cNvSpPr>
              <a:spLocks/>
            </p:cNvSpPr>
            <p:nvPr/>
          </p:nvSpPr>
          <p:spPr bwMode="auto">
            <a:xfrm>
              <a:off x="695" y="1425"/>
              <a:ext cx="867" cy="1333"/>
            </a:xfrm>
            <a:custGeom>
              <a:avLst/>
              <a:gdLst>
                <a:gd name="T0" fmla="*/ 0 w 867"/>
                <a:gd name="T1" fmla="*/ 0 h 1333"/>
                <a:gd name="T2" fmla="*/ 813 w 867"/>
                <a:gd name="T3" fmla="*/ 0 h 1333"/>
                <a:gd name="T4" fmla="*/ 808 w 867"/>
                <a:gd name="T5" fmla="*/ 59 h 1333"/>
                <a:gd name="T6" fmla="*/ 705 w 867"/>
                <a:gd name="T7" fmla="*/ 145 h 1333"/>
                <a:gd name="T8" fmla="*/ 571 w 867"/>
                <a:gd name="T9" fmla="*/ 237 h 1333"/>
                <a:gd name="T10" fmla="*/ 544 w 867"/>
                <a:gd name="T11" fmla="*/ 382 h 1333"/>
                <a:gd name="T12" fmla="*/ 587 w 867"/>
                <a:gd name="T13" fmla="*/ 511 h 1333"/>
                <a:gd name="T14" fmla="*/ 630 w 867"/>
                <a:gd name="T15" fmla="*/ 559 h 1333"/>
                <a:gd name="T16" fmla="*/ 716 w 867"/>
                <a:gd name="T17" fmla="*/ 720 h 1333"/>
                <a:gd name="T18" fmla="*/ 824 w 867"/>
                <a:gd name="T19" fmla="*/ 892 h 1333"/>
                <a:gd name="T20" fmla="*/ 867 w 867"/>
                <a:gd name="T21" fmla="*/ 1097 h 1333"/>
                <a:gd name="T22" fmla="*/ 765 w 867"/>
                <a:gd name="T23" fmla="*/ 1247 h 1333"/>
                <a:gd name="T24" fmla="*/ 630 w 867"/>
                <a:gd name="T25" fmla="*/ 1333 h 1333"/>
                <a:gd name="T26" fmla="*/ 383 w 867"/>
                <a:gd name="T27" fmla="*/ 1333 h 1333"/>
                <a:gd name="T28" fmla="*/ 248 w 867"/>
                <a:gd name="T29" fmla="*/ 1258 h 1333"/>
                <a:gd name="T30" fmla="*/ 221 w 867"/>
                <a:gd name="T31" fmla="*/ 1113 h 1333"/>
                <a:gd name="T32" fmla="*/ 87 w 867"/>
                <a:gd name="T33" fmla="*/ 1027 h 1333"/>
                <a:gd name="T34" fmla="*/ 60 w 867"/>
                <a:gd name="T35" fmla="*/ 994 h 1333"/>
                <a:gd name="T36" fmla="*/ 0 w 867"/>
                <a:gd name="T37" fmla="*/ 984 h 1333"/>
                <a:gd name="T38" fmla="*/ 0 w 867"/>
                <a:gd name="T39" fmla="*/ 0 h 1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7" h="1333">
                  <a:moveTo>
                    <a:pt x="0" y="0"/>
                  </a:moveTo>
                  <a:lnTo>
                    <a:pt x="813" y="0"/>
                  </a:lnTo>
                  <a:lnTo>
                    <a:pt x="808" y="59"/>
                  </a:lnTo>
                  <a:lnTo>
                    <a:pt x="705" y="145"/>
                  </a:lnTo>
                  <a:lnTo>
                    <a:pt x="571" y="237"/>
                  </a:lnTo>
                  <a:lnTo>
                    <a:pt x="544" y="382"/>
                  </a:lnTo>
                  <a:lnTo>
                    <a:pt x="587" y="511"/>
                  </a:lnTo>
                  <a:lnTo>
                    <a:pt x="630" y="559"/>
                  </a:lnTo>
                  <a:lnTo>
                    <a:pt x="716" y="720"/>
                  </a:lnTo>
                  <a:lnTo>
                    <a:pt x="824" y="892"/>
                  </a:lnTo>
                  <a:lnTo>
                    <a:pt x="867" y="1097"/>
                  </a:lnTo>
                  <a:lnTo>
                    <a:pt x="765" y="1247"/>
                  </a:lnTo>
                  <a:lnTo>
                    <a:pt x="630" y="1333"/>
                  </a:lnTo>
                  <a:lnTo>
                    <a:pt x="383" y="1333"/>
                  </a:lnTo>
                  <a:lnTo>
                    <a:pt x="248" y="1258"/>
                  </a:lnTo>
                  <a:lnTo>
                    <a:pt x="221" y="1113"/>
                  </a:lnTo>
                  <a:lnTo>
                    <a:pt x="87" y="1027"/>
                  </a:lnTo>
                  <a:lnTo>
                    <a:pt x="60" y="994"/>
                  </a:lnTo>
                  <a:lnTo>
                    <a:pt x="0" y="984"/>
                  </a:lnTo>
                  <a:lnTo>
                    <a:pt x="0" y="0"/>
                  </a:lnTo>
                  <a:close/>
                </a:path>
              </a:pathLst>
            </a:custGeom>
            <a:solidFill>
              <a:srgbClr val="FFFFB3"/>
            </a:solidFill>
            <a:ln w="0">
              <a:solidFill>
                <a:srgbClr val="000000"/>
              </a:solidFill>
              <a:prstDash val="solid"/>
              <a:round/>
              <a:headEnd/>
              <a:tailEnd/>
            </a:ln>
          </p:spPr>
          <p:txBody>
            <a:bodyPr/>
            <a:lstStyle/>
            <a:p>
              <a:endParaRPr lang="en-US"/>
            </a:p>
          </p:txBody>
        </p:sp>
        <p:sp>
          <p:nvSpPr>
            <p:cNvPr id="57366" name="Rectangle 22"/>
            <p:cNvSpPr>
              <a:spLocks noChangeArrowheads="1"/>
            </p:cNvSpPr>
            <p:nvPr/>
          </p:nvSpPr>
          <p:spPr bwMode="auto">
            <a:xfrm>
              <a:off x="1734" y="2554"/>
              <a:ext cx="1077" cy="661"/>
            </a:xfrm>
            <a:prstGeom prst="rect">
              <a:avLst/>
            </a:prstGeom>
            <a:solidFill>
              <a:srgbClr val="FF7F00"/>
            </a:solidFill>
            <a:ln w="0">
              <a:solidFill>
                <a:srgbClr val="000000"/>
              </a:solidFill>
              <a:miter lim="800000"/>
              <a:headEnd/>
              <a:tailEnd/>
            </a:ln>
          </p:spPr>
          <p:txBody>
            <a:bodyPr/>
            <a:lstStyle/>
            <a:p>
              <a:endParaRPr lang="en-US"/>
            </a:p>
          </p:txBody>
        </p:sp>
        <p:sp>
          <p:nvSpPr>
            <p:cNvPr id="57367" name="Freeform 23"/>
            <p:cNvSpPr>
              <a:spLocks/>
            </p:cNvSpPr>
            <p:nvPr/>
          </p:nvSpPr>
          <p:spPr bwMode="auto">
            <a:xfrm>
              <a:off x="1104" y="1425"/>
              <a:ext cx="1701" cy="1553"/>
            </a:xfrm>
            <a:custGeom>
              <a:avLst/>
              <a:gdLst>
                <a:gd name="T0" fmla="*/ 1701 w 1701"/>
                <a:gd name="T1" fmla="*/ 1097 h 1553"/>
                <a:gd name="T2" fmla="*/ 1701 w 1701"/>
                <a:gd name="T3" fmla="*/ 0 h 1553"/>
                <a:gd name="T4" fmla="*/ 824 w 1701"/>
                <a:gd name="T5" fmla="*/ 0 h 1553"/>
                <a:gd name="T6" fmla="*/ 953 w 1701"/>
                <a:gd name="T7" fmla="*/ 102 h 1553"/>
                <a:gd name="T8" fmla="*/ 985 w 1701"/>
                <a:gd name="T9" fmla="*/ 221 h 1553"/>
                <a:gd name="T10" fmla="*/ 942 w 1701"/>
                <a:gd name="T11" fmla="*/ 382 h 1553"/>
                <a:gd name="T12" fmla="*/ 894 w 1701"/>
                <a:gd name="T13" fmla="*/ 457 h 1553"/>
                <a:gd name="T14" fmla="*/ 926 w 1701"/>
                <a:gd name="T15" fmla="*/ 570 h 1553"/>
                <a:gd name="T16" fmla="*/ 969 w 1701"/>
                <a:gd name="T17" fmla="*/ 688 h 1553"/>
                <a:gd name="T18" fmla="*/ 985 w 1701"/>
                <a:gd name="T19" fmla="*/ 763 h 1553"/>
                <a:gd name="T20" fmla="*/ 985 w 1701"/>
                <a:gd name="T21" fmla="*/ 823 h 1553"/>
                <a:gd name="T22" fmla="*/ 942 w 1701"/>
                <a:gd name="T23" fmla="*/ 866 h 1553"/>
                <a:gd name="T24" fmla="*/ 851 w 1701"/>
                <a:gd name="T25" fmla="*/ 882 h 1553"/>
                <a:gd name="T26" fmla="*/ 722 w 1701"/>
                <a:gd name="T27" fmla="*/ 882 h 1553"/>
                <a:gd name="T28" fmla="*/ 603 w 1701"/>
                <a:gd name="T29" fmla="*/ 892 h 1553"/>
                <a:gd name="T30" fmla="*/ 501 w 1701"/>
                <a:gd name="T31" fmla="*/ 925 h 1553"/>
                <a:gd name="T32" fmla="*/ 426 w 1701"/>
                <a:gd name="T33" fmla="*/ 951 h 1553"/>
                <a:gd name="T34" fmla="*/ 205 w 1701"/>
                <a:gd name="T35" fmla="*/ 1113 h 1553"/>
                <a:gd name="T36" fmla="*/ 44 w 1701"/>
                <a:gd name="T37" fmla="*/ 1145 h 1553"/>
                <a:gd name="T38" fmla="*/ 0 w 1701"/>
                <a:gd name="T39" fmla="*/ 1231 h 1553"/>
                <a:gd name="T40" fmla="*/ 17 w 1701"/>
                <a:gd name="T41" fmla="*/ 1306 h 1553"/>
                <a:gd name="T42" fmla="*/ 76 w 1701"/>
                <a:gd name="T43" fmla="*/ 1376 h 1553"/>
                <a:gd name="T44" fmla="*/ 221 w 1701"/>
                <a:gd name="T45" fmla="*/ 1451 h 1553"/>
                <a:gd name="T46" fmla="*/ 399 w 1701"/>
                <a:gd name="T47" fmla="*/ 1494 h 1553"/>
                <a:gd name="T48" fmla="*/ 501 w 1701"/>
                <a:gd name="T49" fmla="*/ 1521 h 1553"/>
                <a:gd name="T50" fmla="*/ 662 w 1701"/>
                <a:gd name="T51" fmla="*/ 1553 h 1553"/>
                <a:gd name="T52" fmla="*/ 781 w 1701"/>
                <a:gd name="T53" fmla="*/ 1494 h 1553"/>
                <a:gd name="T54" fmla="*/ 792 w 1701"/>
                <a:gd name="T55" fmla="*/ 1392 h 1553"/>
                <a:gd name="T56" fmla="*/ 883 w 1701"/>
                <a:gd name="T57" fmla="*/ 1349 h 1553"/>
                <a:gd name="T58" fmla="*/ 1028 w 1701"/>
                <a:gd name="T59" fmla="*/ 1419 h 1553"/>
                <a:gd name="T60" fmla="*/ 1190 w 1701"/>
                <a:gd name="T61" fmla="*/ 1392 h 1553"/>
                <a:gd name="T62" fmla="*/ 1583 w 1701"/>
                <a:gd name="T63" fmla="*/ 1392 h 1553"/>
                <a:gd name="T64" fmla="*/ 1691 w 1701"/>
                <a:gd name="T65" fmla="*/ 1290 h 1553"/>
                <a:gd name="T66" fmla="*/ 1701 w 1701"/>
                <a:gd name="T67" fmla="*/ 1097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1" h="1553">
                  <a:moveTo>
                    <a:pt x="1701" y="1097"/>
                  </a:moveTo>
                  <a:lnTo>
                    <a:pt x="1701" y="0"/>
                  </a:lnTo>
                  <a:lnTo>
                    <a:pt x="824" y="0"/>
                  </a:lnTo>
                  <a:lnTo>
                    <a:pt x="953" y="102"/>
                  </a:lnTo>
                  <a:lnTo>
                    <a:pt x="985" y="221"/>
                  </a:lnTo>
                  <a:lnTo>
                    <a:pt x="942" y="382"/>
                  </a:lnTo>
                  <a:lnTo>
                    <a:pt x="894" y="457"/>
                  </a:lnTo>
                  <a:lnTo>
                    <a:pt x="926" y="570"/>
                  </a:lnTo>
                  <a:lnTo>
                    <a:pt x="969" y="688"/>
                  </a:lnTo>
                  <a:lnTo>
                    <a:pt x="985" y="763"/>
                  </a:lnTo>
                  <a:lnTo>
                    <a:pt x="985" y="823"/>
                  </a:lnTo>
                  <a:lnTo>
                    <a:pt x="942" y="866"/>
                  </a:lnTo>
                  <a:lnTo>
                    <a:pt x="851" y="882"/>
                  </a:lnTo>
                  <a:lnTo>
                    <a:pt x="722" y="882"/>
                  </a:lnTo>
                  <a:lnTo>
                    <a:pt x="603" y="892"/>
                  </a:lnTo>
                  <a:lnTo>
                    <a:pt x="501" y="925"/>
                  </a:lnTo>
                  <a:lnTo>
                    <a:pt x="426" y="951"/>
                  </a:lnTo>
                  <a:lnTo>
                    <a:pt x="205" y="1113"/>
                  </a:lnTo>
                  <a:lnTo>
                    <a:pt x="44" y="1145"/>
                  </a:lnTo>
                  <a:lnTo>
                    <a:pt x="0" y="1231"/>
                  </a:lnTo>
                  <a:lnTo>
                    <a:pt x="17" y="1306"/>
                  </a:lnTo>
                  <a:lnTo>
                    <a:pt x="76" y="1376"/>
                  </a:lnTo>
                  <a:lnTo>
                    <a:pt x="221" y="1451"/>
                  </a:lnTo>
                  <a:lnTo>
                    <a:pt x="399" y="1494"/>
                  </a:lnTo>
                  <a:lnTo>
                    <a:pt x="501" y="1521"/>
                  </a:lnTo>
                  <a:lnTo>
                    <a:pt x="662" y="1553"/>
                  </a:lnTo>
                  <a:lnTo>
                    <a:pt x="781" y="1494"/>
                  </a:lnTo>
                  <a:lnTo>
                    <a:pt x="792" y="1392"/>
                  </a:lnTo>
                  <a:lnTo>
                    <a:pt x="883" y="1349"/>
                  </a:lnTo>
                  <a:lnTo>
                    <a:pt x="1028" y="1419"/>
                  </a:lnTo>
                  <a:lnTo>
                    <a:pt x="1190" y="1392"/>
                  </a:lnTo>
                  <a:lnTo>
                    <a:pt x="1583" y="1392"/>
                  </a:lnTo>
                  <a:lnTo>
                    <a:pt x="1691" y="1290"/>
                  </a:lnTo>
                  <a:lnTo>
                    <a:pt x="1701" y="1097"/>
                  </a:lnTo>
                  <a:close/>
                </a:path>
              </a:pathLst>
            </a:custGeom>
            <a:solidFill>
              <a:srgbClr val="FFD6BF"/>
            </a:solidFill>
            <a:ln w="0">
              <a:solidFill>
                <a:srgbClr val="000000"/>
              </a:solidFill>
              <a:prstDash val="solid"/>
              <a:round/>
              <a:headEnd/>
              <a:tailEnd/>
            </a:ln>
          </p:spPr>
          <p:txBody>
            <a:bodyPr/>
            <a:lstStyle/>
            <a:p>
              <a:endParaRPr lang="en-US"/>
            </a:p>
          </p:txBody>
        </p:sp>
        <p:sp>
          <p:nvSpPr>
            <p:cNvPr id="57368" name="Freeform 24"/>
            <p:cNvSpPr>
              <a:spLocks/>
            </p:cNvSpPr>
            <p:nvPr/>
          </p:nvSpPr>
          <p:spPr bwMode="auto">
            <a:xfrm>
              <a:off x="1034" y="2640"/>
              <a:ext cx="996" cy="569"/>
            </a:xfrm>
            <a:custGeom>
              <a:avLst/>
              <a:gdLst>
                <a:gd name="T0" fmla="*/ 0 w 996"/>
                <a:gd name="T1" fmla="*/ 569 h 569"/>
                <a:gd name="T2" fmla="*/ 996 w 996"/>
                <a:gd name="T3" fmla="*/ 569 h 569"/>
                <a:gd name="T4" fmla="*/ 964 w 996"/>
                <a:gd name="T5" fmla="*/ 500 h 569"/>
                <a:gd name="T6" fmla="*/ 953 w 996"/>
                <a:gd name="T7" fmla="*/ 440 h 569"/>
                <a:gd name="T8" fmla="*/ 851 w 996"/>
                <a:gd name="T9" fmla="*/ 354 h 569"/>
                <a:gd name="T10" fmla="*/ 759 w 996"/>
                <a:gd name="T11" fmla="*/ 279 h 569"/>
                <a:gd name="T12" fmla="*/ 700 w 996"/>
                <a:gd name="T13" fmla="*/ 204 h 569"/>
                <a:gd name="T14" fmla="*/ 673 w 996"/>
                <a:gd name="T15" fmla="*/ 43 h 569"/>
                <a:gd name="T16" fmla="*/ 480 w 996"/>
                <a:gd name="T17" fmla="*/ 0 h 569"/>
                <a:gd name="T18" fmla="*/ 377 w 996"/>
                <a:gd name="T19" fmla="*/ 91 h 569"/>
                <a:gd name="T20" fmla="*/ 318 w 996"/>
                <a:gd name="T21" fmla="*/ 177 h 569"/>
                <a:gd name="T22" fmla="*/ 307 w 996"/>
                <a:gd name="T23" fmla="*/ 338 h 569"/>
                <a:gd name="T24" fmla="*/ 307 w 996"/>
                <a:gd name="T25" fmla="*/ 397 h 569"/>
                <a:gd name="T26" fmla="*/ 232 w 996"/>
                <a:gd name="T27" fmla="*/ 440 h 569"/>
                <a:gd name="T28" fmla="*/ 130 w 996"/>
                <a:gd name="T29" fmla="*/ 440 h 569"/>
                <a:gd name="T30" fmla="*/ 70 w 996"/>
                <a:gd name="T31" fmla="*/ 483 h 569"/>
                <a:gd name="T32" fmla="*/ 44 w 996"/>
                <a:gd name="T33" fmla="*/ 526 h 569"/>
                <a:gd name="T34" fmla="*/ 0 w 996"/>
                <a:gd name="T35" fmla="*/ 56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6" h="569">
                  <a:moveTo>
                    <a:pt x="0" y="569"/>
                  </a:moveTo>
                  <a:lnTo>
                    <a:pt x="996" y="569"/>
                  </a:lnTo>
                  <a:lnTo>
                    <a:pt x="964" y="500"/>
                  </a:lnTo>
                  <a:lnTo>
                    <a:pt x="953" y="440"/>
                  </a:lnTo>
                  <a:lnTo>
                    <a:pt x="851" y="354"/>
                  </a:lnTo>
                  <a:lnTo>
                    <a:pt x="759" y="279"/>
                  </a:lnTo>
                  <a:lnTo>
                    <a:pt x="700" y="204"/>
                  </a:lnTo>
                  <a:lnTo>
                    <a:pt x="673" y="43"/>
                  </a:lnTo>
                  <a:lnTo>
                    <a:pt x="480" y="0"/>
                  </a:lnTo>
                  <a:lnTo>
                    <a:pt x="377" y="91"/>
                  </a:lnTo>
                  <a:lnTo>
                    <a:pt x="318" y="177"/>
                  </a:lnTo>
                  <a:lnTo>
                    <a:pt x="307" y="338"/>
                  </a:lnTo>
                  <a:lnTo>
                    <a:pt x="307" y="397"/>
                  </a:lnTo>
                  <a:lnTo>
                    <a:pt x="232" y="440"/>
                  </a:lnTo>
                  <a:lnTo>
                    <a:pt x="130" y="440"/>
                  </a:lnTo>
                  <a:lnTo>
                    <a:pt x="70" y="483"/>
                  </a:lnTo>
                  <a:lnTo>
                    <a:pt x="44" y="526"/>
                  </a:lnTo>
                  <a:lnTo>
                    <a:pt x="0" y="569"/>
                  </a:lnTo>
                  <a:close/>
                </a:path>
              </a:pathLst>
            </a:custGeom>
            <a:solidFill>
              <a:srgbClr val="FF80BF"/>
            </a:solidFill>
            <a:ln w="0">
              <a:solidFill>
                <a:srgbClr val="000000"/>
              </a:solidFill>
              <a:prstDash val="solid"/>
              <a:round/>
              <a:headEnd/>
              <a:tailEnd/>
            </a:ln>
          </p:spPr>
          <p:txBody>
            <a:bodyPr/>
            <a:lstStyle/>
            <a:p>
              <a:endParaRPr lang="en-US"/>
            </a:p>
          </p:txBody>
        </p:sp>
        <p:sp>
          <p:nvSpPr>
            <p:cNvPr id="57369" name="Freeform 25"/>
            <p:cNvSpPr>
              <a:spLocks/>
            </p:cNvSpPr>
            <p:nvPr/>
          </p:nvSpPr>
          <p:spPr bwMode="auto">
            <a:xfrm>
              <a:off x="690" y="1420"/>
              <a:ext cx="2137" cy="1816"/>
            </a:xfrm>
            <a:custGeom>
              <a:avLst/>
              <a:gdLst>
                <a:gd name="T0" fmla="*/ 22 w 2137"/>
                <a:gd name="T1" fmla="*/ 1773 h 1816"/>
                <a:gd name="T2" fmla="*/ 2094 w 2137"/>
                <a:gd name="T3" fmla="*/ 1773 h 1816"/>
                <a:gd name="T4" fmla="*/ 2094 w 2137"/>
                <a:gd name="T5" fmla="*/ 43 h 1816"/>
                <a:gd name="T6" fmla="*/ 22 w 2137"/>
                <a:gd name="T7" fmla="*/ 43 h 1816"/>
                <a:gd name="T8" fmla="*/ 22 w 2137"/>
                <a:gd name="T9" fmla="*/ 0 h 1816"/>
                <a:gd name="T10" fmla="*/ 2137 w 2137"/>
                <a:gd name="T11" fmla="*/ 0 h 1816"/>
                <a:gd name="T12" fmla="*/ 2137 w 2137"/>
                <a:gd name="T13" fmla="*/ 1816 h 1816"/>
                <a:gd name="T14" fmla="*/ 0 w 2137"/>
                <a:gd name="T15" fmla="*/ 1816 h 1816"/>
                <a:gd name="T16" fmla="*/ 0 w 2137"/>
                <a:gd name="T17" fmla="*/ 1795 h 1816"/>
                <a:gd name="T18" fmla="*/ 22 w 2137"/>
                <a:gd name="T19" fmla="*/ 1773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7" h="1816">
                  <a:moveTo>
                    <a:pt x="22" y="1773"/>
                  </a:moveTo>
                  <a:lnTo>
                    <a:pt x="2094" y="1773"/>
                  </a:lnTo>
                  <a:lnTo>
                    <a:pt x="2094" y="43"/>
                  </a:lnTo>
                  <a:lnTo>
                    <a:pt x="22" y="43"/>
                  </a:lnTo>
                  <a:lnTo>
                    <a:pt x="22" y="0"/>
                  </a:lnTo>
                  <a:lnTo>
                    <a:pt x="2137" y="0"/>
                  </a:lnTo>
                  <a:lnTo>
                    <a:pt x="2137" y="1816"/>
                  </a:lnTo>
                  <a:lnTo>
                    <a:pt x="0" y="1816"/>
                  </a:lnTo>
                  <a:lnTo>
                    <a:pt x="0" y="1795"/>
                  </a:lnTo>
                  <a:lnTo>
                    <a:pt x="22" y="17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70" name="Freeform 26"/>
            <p:cNvSpPr>
              <a:spLocks/>
            </p:cNvSpPr>
            <p:nvPr/>
          </p:nvSpPr>
          <p:spPr bwMode="auto">
            <a:xfrm>
              <a:off x="690" y="1420"/>
              <a:ext cx="43" cy="1795"/>
            </a:xfrm>
            <a:custGeom>
              <a:avLst/>
              <a:gdLst>
                <a:gd name="T0" fmla="*/ 43 w 43"/>
                <a:gd name="T1" fmla="*/ 21 h 1795"/>
                <a:gd name="T2" fmla="*/ 43 w 43"/>
                <a:gd name="T3" fmla="*/ 1795 h 1795"/>
                <a:gd name="T4" fmla="*/ 0 w 43"/>
                <a:gd name="T5" fmla="*/ 1795 h 1795"/>
                <a:gd name="T6" fmla="*/ 0 w 43"/>
                <a:gd name="T7" fmla="*/ 0 h 1795"/>
                <a:gd name="T8" fmla="*/ 22 w 43"/>
                <a:gd name="T9" fmla="*/ 0 h 1795"/>
                <a:gd name="T10" fmla="*/ 43 w 43"/>
                <a:gd name="T11" fmla="*/ 21 h 1795"/>
              </a:gdLst>
              <a:ahLst/>
              <a:cxnLst>
                <a:cxn ang="0">
                  <a:pos x="T0" y="T1"/>
                </a:cxn>
                <a:cxn ang="0">
                  <a:pos x="T2" y="T3"/>
                </a:cxn>
                <a:cxn ang="0">
                  <a:pos x="T4" y="T5"/>
                </a:cxn>
                <a:cxn ang="0">
                  <a:pos x="T6" y="T7"/>
                </a:cxn>
                <a:cxn ang="0">
                  <a:pos x="T8" y="T9"/>
                </a:cxn>
                <a:cxn ang="0">
                  <a:pos x="T10" y="T11"/>
                </a:cxn>
              </a:cxnLst>
              <a:rect l="0" t="0" r="r" b="b"/>
              <a:pathLst>
                <a:path w="43" h="1795">
                  <a:moveTo>
                    <a:pt x="43" y="21"/>
                  </a:moveTo>
                  <a:lnTo>
                    <a:pt x="43" y="1795"/>
                  </a:lnTo>
                  <a:lnTo>
                    <a:pt x="0" y="1795"/>
                  </a:lnTo>
                  <a:lnTo>
                    <a:pt x="0" y="0"/>
                  </a:lnTo>
                  <a:lnTo>
                    <a:pt x="22" y="0"/>
                  </a:lnTo>
                  <a:lnTo>
                    <a:pt x="4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71" name="Line 27"/>
            <p:cNvSpPr>
              <a:spLocks noChangeShapeType="1"/>
            </p:cNvSpPr>
            <p:nvPr/>
          </p:nvSpPr>
          <p:spPr bwMode="auto">
            <a:xfrm flipV="1">
              <a:off x="2364" y="1635"/>
              <a:ext cx="274" cy="25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2" name="Line 28"/>
            <p:cNvSpPr>
              <a:spLocks noChangeShapeType="1"/>
            </p:cNvSpPr>
            <p:nvPr/>
          </p:nvSpPr>
          <p:spPr bwMode="auto">
            <a:xfrm flipV="1">
              <a:off x="1923" y="1920"/>
              <a:ext cx="414" cy="2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3" name="Line 29"/>
            <p:cNvSpPr>
              <a:spLocks noChangeShapeType="1"/>
            </p:cNvSpPr>
            <p:nvPr/>
          </p:nvSpPr>
          <p:spPr bwMode="auto">
            <a:xfrm>
              <a:off x="2251" y="1603"/>
              <a:ext cx="86" cy="31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4" name="Line 30"/>
            <p:cNvSpPr>
              <a:spLocks noChangeShapeType="1"/>
            </p:cNvSpPr>
            <p:nvPr/>
          </p:nvSpPr>
          <p:spPr bwMode="auto">
            <a:xfrm flipH="1" flipV="1">
              <a:off x="2380" y="1920"/>
              <a:ext cx="129" cy="2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5" name="Line 31"/>
            <p:cNvSpPr>
              <a:spLocks noChangeShapeType="1"/>
            </p:cNvSpPr>
            <p:nvPr/>
          </p:nvSpPr>
          <p:spPr bwMode="auto">
            <a:xfrm flipV="1">
              <a:off x="2192" y="1904"/>
              <a:ext cx="172" cy="3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6" name="Freeform 32"/>
            <p:cNvSpPr>
              <a:spLocks/>
            </p:cNvSpPr>
            <p:nvPr/>
          </p:nvSpPr>
          <p:spPr bwMode="auto">
            <a:xfrm>
              <a:off x="2262" y="1495"/>
              <a:ext cx="150" cy="135"/>
            </a:xfrm>
            <a:custGeom>
              <a:avLst/>
              <a:gdLst>
                <a:gd name="T0" fmla="*/ 0 w 150"/>
                <a:gd name="T1" fmla="*/ 135 h 135"/>
                <a:gd name="T2" fmla="*/ 150 w 150"/>
                <a:gd name="T3" fmla="*/ 135 h 135"/>
                <a:gd name="T4" fmla="*/ 75 w 150"/>
                <a:gd name="T5" fmla="*/ 0 h 135"/>
                <a:gd name="T6" fmla="*/ 0 w 150"/>
                <a:gd name="T7" fmla="*/ 135 h 135"/>
              </a:gdLst>
              <a:ahLst/>
              <a:cxnLst>
                <a:cxn ang="0">
                  <a:pos x="T0" y="T1"/>
                </a:cxn>
                <a:cxn ang="0">
                  <a:pos x="T2" y="T3"/>
                </a:cxn>
                <a:cxn ang="0">
                  <a:pos x="T4" y="T5"/>
                </a:cxn>
                <a:cxn ang="0">
                  <a:pos x="T6" y="T7"/>
                </a:cxn>
              </a:cxnLst>
              <a:rect l="0" t="0" r="r" b="b"/>
              <a:pathLst>
                <a:path w="150" h="135">
                  <a:moveTo>
                    <a:pt x="0" y="135"/>
                  </a:moveTo>
                  <a:lnTo>
                    <a:pt x="150" y="135"/>
                  </a:lnTo>
                  <a:lnTo>
                    <a:pt x="75" y="0"/>
                  </a:lnTo>
                  <a:lnTo>
                    <a:pt x="0"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77" name="Freeform 33"/>
            <p:cNvSpPr>
              <a:spLocks/>
            </p:cNvSpPr>
            <p:nvPr/>
          </p:nvSpPr>
          <p:spPr bwMode="auto">
            <a:xfrm>
              <a:off x="2235" y="1474"/>
              <a:ext cx="150" cy="129"/>
            </a:xfrm>
            <a:custGeom>
              <a:avLst/>
              <a:gdLst>
                <a:gd name="T0" fmla="*/ 0 w 150"/>
                <a:gd name="T1" fmla="*/ 129 h 129"/>
                <a:gd name="T2" fmla="*/ 150 w 150"/>
                <a:gd name="T3" fmla="*/ 129 h 129"/>
                <a:gd name="T4" fmla="*/ 75 w 150"/>
                <a:gd name="T5" fmla="*/ 0 h 129"/>
                <a:gd name="T6" fmla="*/ 0 w 150"/>
                <a:gd name="T7" fmla="*/ 129 h 129"/>
              </a:gdLst>
              <a:ahLst/>
              <a:cxnLst>
                <a:cxn ang="0">
                  <a:pos x="T0" y="T1"/>
                </a:cxn>
                <a:cxn ang="0">
                  <a:pos x="T2" y="T3"/>
                </a:cxn>
                <a:cxn ang="0">
                  <a:pos x="T4" y="T5"/>
                </a:cxn>
                <a:cxn ang="0">
                  <a:pos x="T6" y="T7"/>
                </a:cxn>
              </a:cxnLst>
              <a:rect l="0" t="0" r="r" b="b"/>
              <a:pathLst>
                <a:path w="150" h="129">
                  <a:moveTo>
                    <a:pt x="0" y="129"/>
                  </a:moveTo>
                  <a:lnTo>
                    <a:pt x="150"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378" name="Freeform 34"/>
            <p:cNvSpPr>
              <a:spLocks/>
            </p:cNvSpPr>
            <p:nvPr/>
          </p:nvSpPr>
          <p:spPr bwMode="auto">
            <a:xfrm>
              <a:off x="1820" y="1871"/>
              <a:ext cx="151" cy="129"/>
            </a:xfrm>
            <a:custGeom>
              <a:avLst/>
              <a:gdLst>
                <a:gd name="T0" fmla="*/ 0 w 151"/>
                <a:gd name="T1" fmla="*/ 129 h 129"/>
                <a:gd name="T2" fmla="*/ 151 w 151"/>
                <a:gd name="T3" fmla="*/ 129 h 129"/>
                <a:gd name="T4" fmla="*/ 76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6" y="0"/>
                  </a:lnTo>
                  <a:lnTo>
                    <a:pt x="0"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79" name="Freeform 35"/>
            <p:cNvSpPr>
              <a:spLocks/>
            </p:cNvSpPr>
            <p:nvPr/>
          </p:nvSpPr>
          <p:spPr bwMode="auto">
            <a:xfrm>
              <a:off x="1793" y="1845"/>
              <a:ext cx="151" cy="128"/>
            </a:xfrm>
            <a:custGeom>
              <a:avLst/>
              <a:gdLst>
                <a:gd name="T0" fmla="*/ 0 w 151"/>
                <a:gd name="T1" fmla="*/ 128 h 128"/>
                <a:gd name="T2" fmla="*/ 151 w 151"/>
                <a:gd name="T3" fmla="*/ 128 h 128"/>
                <a:gd name="T4" fmla="*/ 76 w 151"/>
                <a:gd name="T5" fmla="*/ 0 h 128"/>
                <a:gd name="T6" fmla="*/ 0 w 151"/>
                <a:gd name="T7" fmla="*/ 128 h 128"/>
              </a:gdLst>
              <a:ahLst/>
              <a:cxnLst>
                <a:cxn ang="0">
                  <a:pos x="T0" y="T1"/>
                </a:cxn>
                <a:cxn ang="0">
                  <a:pos x="T2" y="T3"/>
                </a:cxn>
                <a:cxn ang="0">
                  <a:pos x="T4" y="T5"/>
                </a:cxn>
                <a:cxn ang="0">
                  <a:pos x="T6" y="T7"/>
                </a:cxn>
              </a:cxnLst>
              <a:rect l="0" t="0" r="r" b="b"/>
              <a:pathLst>
                <a:path w="151" h="128">
                  <a:moveTo>
                    <a:pt x="0" y="128"/>
                  </a:moveTo>
                  <a:lnTo>
                    <a:pt x="151" y="128"/>
                  </a:lnTo>
                  <a:lnTo>
                    <a:pt x="76" y="0"/>
                  </a:lnTo>
                  <a:lnTo>
                    <a:pt x="0" y="128"/>
                  </a:lnTo>
                  <a:close/>
                </a:path>
              </a:pathLst>
            </a:custGeom>
            <a:solidFill>
              <a:srgbClr val="FF007F"/>
            </a:solidFill>
            <a:ln w="0">
              <a:solidFill>
                <a:srgbClr val="000000"/>
              </a:solidFill>
              <a:prstDash val="solid"/>
              <a:round/>
              <a:headEnd/>
              <a:tailEnd/>
            </a:ln>
          </p:spPr>
          <p:txBody>
            <a:bodyPr/>
            <a:lstStyle/>
            <a:p>
              <a:endParaRPr lang="en-US"/>
            </a:p>
          </p:txBody>
        </p:sp>
        <p:sp>
          <p:nvSpPr>
            <p:cNvPr id="57380" name="Freeform 36"/>
            <p:cNvSpPr>
              <a:spLocks/>
            </p:cNvSpPr>
            <p:nvPr/>
          </p:nvSpPr>
          <p:spPr bwMode="auto">
            <a:xfrm>
              <a:off x="2547" y="1640"/>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81" name="Freeform 37"/>
            <p:cNvSpPr>
              <a:spLocks/>
            </p:cNvSpPr>
            <p:nvPr/>
          </p:nvSpPr>
          <p:spPr bwMode="auto">
            <a:xfrm>
              <a:off x="2520" y="1613"/>
              <a:ext cx="151" cy="135"/>
            </a:xfrm>
            <a:custGeom>
              <a:avLst/>
              <a:gdLst>
                <a:gd name="T0" fmla="*/ 0 w 151"/>
                <a:gd name="T1" fmla="*/ 129 h 135"/>
                <a:gd name="T2" fmla="*/ 151 w 151"/>
                <a:gd name="T3" fmla="*/ 135 h 135"/>
                <a:gd name="T4" fmla="*/ 75 w 151"/>
                <a:gd name="T5" fmla="*/ 0 h 135"/>
                <a:gd name="T6" fmla="*/ 0 w 151"/>
                <a:gd name="T7" fmla="*/ 129 h 135"/>
              </a:gdLst>
              <a:ahLst/>
              <a:cxnLst>
                <a:cxn ang="0">
                  <a:pos x="T0" y="T1"/>
                </a:cxn>
                <a:cxn ang="0">
                  <a:pos x="T2" y="T3"/>
                </a:cxn>
                <a:cxn ang="0">
                  <a:pos x="T4" y="T5"/>
                </a:cxn>
                <a:cxn ang="0">
                  <a:pos x="T6" y="T7"/>
                </a:cxn>
              </a:cxnLst>
              <a:rect l="0" t="0" r="r" b="b"/>
              <a:pathLst>
                <a:path w="151" h="135">
                  <a:moveTo>
                    <a:pt x="0" y="129"/>
                  </a:moveTo>
                  <a:lnTo>
                    <a:pt x="151" y="135"/>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382" name="Freeform 38"/>
            <p:cNvSpPr>
              <a:spLocks/>
            </p:cNvSpPr>
            <p:nvPr/>
          </p:nvSpPr>
          <p:spPr bwMode="auto">
            <a:xfrm>
              <a:off x="2229" y="1845"/>
              <a:ext cx="216" cy="209"/>
            </a:xfrm>
            <a:custGeom>
              <a:avLst/>
              <a:gdLst>
                <a:gd name="T0" fmla="*/ 0 w 216"/>
                <a:gd name="T1" fmla="*/ 80 h 209"/>
                <a:gd name="T2" fmla="*/ 43 w 216"/>
                <a:gd name="T3" fmla="*/ 209 h 209"/>
                <a:gd name="T4" fmla="*/ 173 w 216"/>
                <a:gd name="T5" fmla="*/ 209 h 209"/>
                <a:gd name="T6" fmla="*/ 216 w 216"/>
                <a:gd name="T7" fmla="*/ 80 h 209"/>
                <a:gd name="T8" fmla="*/ 108 w 216"/>
                <a:gd name="T9" fmla="*/ 0 h 209"/>
                <a:gd name="T10" fmla="*/ 0 w 216"/>
                <a:gd name="T11" fmla="*/ 80 h 209"/>
              </a:gdLst>
              <a:ahLst/>
              <a:cxnLst>
                <a:cxn ang="0">
                  <a:pos x="T0" y="T1"/>
                </a:cxn>
                <a:cxn ang="0">
                  <a:pos x="T2" y="T3"/>
                </a:cxn>
                <a:cxn ang="0">
                  <a:pos x="T4" y="T5"/>
                </a:cxn>
                <a:cxn ang="0">
                  <a:pos x="T6" y="T7"/>
                </a:cxn>
                <a:cxn ang="0">
                  <a:pos x="T8" y="T9"/>
                </a:cxn>
                <a:cxn ang="0">
                  <a:pos x="T10" y="T11"/>
                </a:cxn>
              </a:cxnLst>
              <a:rect l="0" t="0" r="r" b="b"/>
              <a:pathLst>
                <a:path w="216" h="209">
                  <a:moveTo>
                    <a:pt x="0" y="80"/>
                  </a:moveTo>
                  <a:lnTo>
                    <a:pt x="43" y="209"/>
                  </a:lnTo>
                  <a:lnTo>
                    <a:pt x="173" y="209"/>
                  </a:lnTo>
                  <a:lnTo>
                    <a:pt x="216" y="80"/>
                  </a:lnTo>
                  <a:lnTo>
                    <a:pt x="108" y="0"/>
                  </a:lnTo>
                  <a:lnTo>
                    <a:pt x="0"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83" name="Freeform 39"/>
            <p:cNvSpPr>
              <a:spLocks/>
            </p:cNvSpPr>
            <p:nvPr/>
          </p:nvSpPr>
          <p:spPr bwMode="auto">
            <a:xfrm>
              <a:off x="2202" y="1818"/>
              <a:ext cx="216" cy="209"/>
            </a:xfrm>
            <a:custGeom>
              <a:avLst/>
              <a:gdLst>
                <a:gd name="T0" fmla="*/ 0 w 216"/>
                <a:gd name="T1" fmla="*/ 80 h 209"/>
                <a:gd name="T2" fmla="*/ 44 w 216"/>
                <a:gd name="T3" fmla="*/ 209 h 209"/>
                <a:gd name="T4" fmla="*/ 178 w 216"/>
                <a:gd name="T5" fmla="*/ 209 h 209"/>
                <a:gd name="T6" fmla="*/ 216 w 216"/>
                <a:gd name="T7" fmla="*/ 80 h 209"/>
                <a:gd name="T8" fmla="*/ 108 w 216"/>
                <a:gd name="T9" fmla="*/ 0 h 209"/>
                <a:gd name="T10" fmla="*/ 0 w 216"/>
                <a:gd name="T11" fmla="*/ 80 h 209"/>
              </a:gdLst>
              <a:ahLst/>
              <a:cxnLst>
                <a:cxn ang="0">
                  <a:pos x="T0" y="T1"/>
                </a:cxn>
                <a:cxn ang="0">
                  <a:pos x="T2" y="T3"/>
                </a:cxn>
                <a:cxn ang="0">
                  <a:pos x="T4" y="T5"/>
                </a:cxn>
                <a:cxn ang="0">
                  <a:pos x="T6" y="T7"/>
                </a:cxn>
                <a:cxn ang="0">
                  <a:pos x="T8" y="T9"/>
                </a:cxn>
                <a:cxn ang="0">
                  <a:pos x="T10" y="T11"/>
                </a:cxn>
              </a:cxnLst>
              <a:rect l="0" t="0" r="r" b="b"/>
              <a:pathLst>
                <a:path w="216" h="209">
                  <a:moveTo>
                    <a:pt x="0" y="80"/>
                  </a:moveTo>
                  <a:lnTo>
                    <a:pt x="44" y="209"/>
                  </a:lnTo>
                  <a:lnTo>
                    <a:pt x="178" y="209"/>
                  </a:lnTo>
                  <a:lnTo>
                    <a:pt x="216" y="80"/>
                  </a:lnTo>
                  <a:lnTo>
                    <a:pt x="108" y="0"/>
                  </a:lnTo>
                  <a:lnTo>
                    <a:pt x="0" y="80"/>
                  </a:lnTo>
                  <a:close/>
                </a:path>
              </a:pathLst>
            </a:custGeom>
            <a:solidFill>
              <a:srgbClr val="0000FF"/>
            </a:solidFill>
            <a:ln w="0">
              <a:solidFill>
                <a:srgbClr val="000000"/>
              </a:solidFill>
              <a:prstDash val="solid"/>
              <a:round/>
              <a:headEnd/>
              <a:tailEnd/>
            </a:ln>
          </p:spPr>
          <p:txBody>
            <a:bodyPr/>
            <a:lstStyle/>
            <a:p>
              <a:endParaRPr lang="en-US"/>
            </a:p>
          </p:txBody>
        </p:sp>
        <p:sp>
          <p:nvSpPr>
            <p:cNvPr id="57384" name="Freeform 40"/>
            <p:cNvSpPr>
              <a:spLocks/>
            </p:cNvSpPr>
            <p:nvPr/>
          </p:nvSpPr>
          <p:spPr bwMode="auto">
            <a:xfrm>
              <a:off x="2434" y="2097"/>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85" name="Freeform 41"/>
            <p:cNvSpPr>
              <a:spLocks/>
            </p:cNvSpPr>
            <p:nvPr/>
          </p:nvSpPr>
          <p:spPr bwMode="auto">
            <a:xfrm>
              <a:off x="2407" y="2070"/>
              <a:ext cx="151" cy="135"/>
            </a:xfrm>
            <a:custGeom>
              <a:avLst/>
              <a:gdLst>
                <a:gd name="T0" fmla="*/ 0 w 151"/>
                <a:gd name="T1" fmla="*/ 129 h 135"/>
                <a:gd name="T2" fmla="*/ 151 w 151"/>
                <a:gd name="T3" fmla="*/ 135 h 135"/>
                <a:gd name="T4" fmla="*/ 75 w 151"/>
                <a:gd name="T5" fmla="*/ 0 h 135"/>
                <a:gd name="T6" fmla="*/ 0 w 151"/>
                <a:gd name="T7" fmla="*/ 129 h 135"/>
              </a:gdLst>
              <a:ahLst/>
              <a:cxnLst>
                <a:cxn ang="0">
                  <a:pos x="T0" y="T1"/>
                </a:cxn>
                <a:cxn ang="0">
                  <a:pos x="T2" y="T3"/>
                </a:cxn>
                <a:cxn ang="0">
                  <a:pos x="T4" y="T5"/>
                </a:cxn>
                <a:cxn ang="0">
                  <a:pos x="T6" y="T7"/>
                </a:cxn>
              </a:cxnLst>
              <a:rect l="0" t="0" r="r" b="b"/>
              <a:pathLst>
                <a:path w="151" h="135">
                  <a:moveTo>
                    <a:pt x="0" y="129"/>
                  </a:moveTo>
                  <a:lnTo>
                    <a:pt x="151" y="135"/>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386" name="Freeform 42"/>
            <p:cNvSpPr>
              <a:spLocks/>
            </p:cNvSpPr>
            <p:nvPr/>
          </p:nvSpPr>
          <p:spPr bwMode="auto">
            <a:xfrm>
              <a:off x="2132" y="2226"/>
              <a:ext cx="151" cy="129"/>
            </a:xfrm>
            <a:custGeom>
              <a:avLst/>
              <a:gdLst>
                <a:gd name="T0" fmla="*/ 0 w 151"/>
                <a:gd name="T1" fmla="*/ 129 h 129"/>
                <a:gd name="T2" fmla="*/ 151 w 151"/>
                <a:gd name="T3" fmla="*/ 129 h 129"/>
                <a:gd name="T4" fmla="*/ 76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6" y="0"/>
                  </a:lnTo>
                  <a:lnTo>
                    <a:pt x="0"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87" name="Freeform 43"/>
            <p:cNvSpPr>
              <a:spLocks/>
            </p:cNvSpPr>
            <p:nvPr/>
          </p:nvSpPr>
          <p:spPr bwMode="auto">
            <a:xfrm>
              <a:off x="2106" y="2199"/>
              <a:ext cx="150" cy="129"/>
            </a:xfrm>
            <a:custGeom>
              <a:avLst/>
              <a:gdLst>
                <a:gd name="T0" fmla="*/ 0 w 150"/>
                <a:gd name="T1" fmla="*/ 129 h 129"/>
                <a:gd name="T2" fmla="*/ 150 w 150"/>
                <a:gd name="T3" fmla="*/ 129 h 129"/>
                <a:gd name="T4" fmla="*/ 75 w 150"/>
                <a:gd name="T5" fmla="*/ 0 h 129"/>
                <a:gd name="T6" fmla="*/ 0 w 150"/>
                <a:gd name="T7" fmla="*/ 129 h 129"/>
              </a:gdLst>
              <a:ahLst/>
              <a:cxnLst>
                <a:cxn ang="0">
                  <a:pos x="T0" y="T1"/>
                </a:cxn>
                <a:cxn ang="0">
                  <a:pos x="T2" y="T3"/>
                </a:cxn>
                <a:cxn ang="0">
                  <a:pos x="T4" y="T5"/>
                </a:cxn>
                <a:cxn ang="0">
                  <a:pos x="T6" y="T7"/>
                </a:cxn>
              </a:cxnLst>
              <a:rect l="0" t="0" r="r" b="b"/>
              <a:pathLst>
                <a:path w="150" h="129">
                  <a:moveTo>
                    <a:pt x="0" y="129"/>
                  </a:moveTo>
                  <a:lnTo>
                    <a:pt x="150"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388" name="Line 44"/>
            <p:cNvSpPr>
              <a:spLocks noChangeShapeType="1"/>
            </p:cNvSpPr>
            <p:nvPr/>
          </p:nvSpPr>
          <p:spPr bwMode="auto">
            <a:xfrm flipV="1">
              <a:off x="1110" y="1732"/>
              <a:ext cx="269" cy="25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9" name="Line 45"/>
            <p:cNvSpPr>
              <a:spLocks noChangeShapeType="1"/>
            </p:cNvSpPr>
            <p:nvPr/>
          </p:nvSpPr>
          <p:spPr bwMode="auto">
            <a:xfrm flipV="1">
              <a:off x="825" y="2016"/>
              <a:ext cx="25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0" name="Line 46"/>
            <p:cNvSpPr>
              <a:spLocks noChangeShapeType="1"/>
            </p:cNvSpPr>
            <p:nvPr/>
          </p:nvSpPr>
          <p:spPr bwMode="auto">
            <a:xfrm>
              <a:off x="948" y="1721"/>
              <a:ext cx="130" cy="29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1" name="Line 47"/>
            <p:cNvSpPr>
              <a:spLocks noChangeShapeType="1"/>
            </p:cNvSpPr>
            <p:nvPr/>
          </p:nvSpPr>
          <p:spPr bwMode="auto">
            <a:xfrm flipH="1" flipV="1">
              <a:off x="1121" y="2016"/>
              <a:ext cx="317" cy="3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2" name="Line 48"/>
            <p:cNvSpPr>
              <a:spLocks noChangeShapeType="1"/>
            </p:cNvSpPr>
            <p:nvPr/>
          </p:nvSpPr>
          <p:spPr bwMode="auto">
            <a:xfrm flipV="1">
              <a:off x="938" y="2006"/>
              <a:ext cx="172" cy="38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93" name="Freeform 49"/>
            <p:cNvSpPr>
              <a:spLocks/>
            </p:cNvSpPr>
            <p:nvPr/>
          </p:nvSpPr>
          <p:spPr bwMode="auto">
            <a:xfrm>
              <a:off x="873" y="1656"/>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94" name="Freeform 50"/>
            <p:cNvSpPr>
              <a:spLocks/>
            </p:cNvSpPr>
            <p:nvPr/>
          </p:nvSpPr>
          <p:spPr bwMode="auto">
            <a:xfrm>
              <a:off x="846" y="1630"/>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395" name="Freeform 51"/>
            <p:cNvSpPr>
              <a:spLocks/>
            </p:cNvSpPr>
            <p:nvPr/>
          </p:nvSpPr>
          <p:spPr bwMode="auto">
            <a:xfrm>
              <a:off x="760" y="1952"/>
              <a:ext cx="151" cy="134"/>
            </a:xfrm>
            <a:custGeom>
              <a:avLst/>
              <a:gdLst>
                <a:gd name="T0" fmla="*/ 0 w 151"/>
                <a:gd name="T1" fmla="*/ 134 h 134"/>
                <a:gd name="T2" fmla="*/ 151 w 151"/>
                <a:gd name="T3" fmla="*/ 134 h 134"/>
                <a:gd name="T4" fmla="*/ 75 w 151"/>
                <a:gd name="T5" fmla="*/ 0 h 134"/>
                <a:gd name="T6" fmla="*/ 0 w 151"/>
                <a:gd name="T7" fmla="*/ 134 h 134"/>
              </a:gdLst>
              <a:ahLst/>
              <a:cxnLst>
                <a:cxn ang="0">
                  <a:pos x="T0" y="T1"/>
                </a:cxn>
                <a:cxn ang="0">
                  <a:pos x="T2" y="T3"/>
                </a:cxn>
                <a:cxn ang="0">
                  <a:pos x="T4" y="T5"/>
                </a:cxn>
                <a:cxn ang="0">
                  <a:pos x="T6" y="T7"/>
                </a:cxn>
              </a:cxnLst>
              <a:rect l="0" t="0" r="r" b="b"/>
              <a:pathLst>
                <a:path w="151" h="134">
                  <a:moveTo>
                    <a:pt x="0" y="134"/>
                  </a:moveTo>
                  <a:lnTo>
                    <a:pt x="151" y="134"/>
                  </a:lnTo>
                  <a:lnTo>
                    <a:pt x="75" y="0"/>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96" name="Freeform 52"/>
            <p:cNvSpPr>
              <a:spLocks/>
            </p:cNvSpPr>
            <p:nvPr/>
          </p:nvSpPr>
          <p:spPr bwMode="auto">
            <a:xfrm>
              <a:off x="733" y="1930"/>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397" name="Freeform 53"/>
            <p:cNvSpPr>
              <a:spLocks/>
            </p:cNvSpPr>
            <p:nvPr/>
          </p:nvSpPr>
          <p:spPr bwMode="auto">
            <a:xfrm>
              <a:off x="1320" y="1640"/>
              <a:ext cx="150" cy="129"/>
            </a:xfrm>
            <a:custGeom>
              <a:avLst/>
              <a:gdLst>
                <a:gd name="T0" fmla="*/ 0 w 150"/>
                <a:gd name="T1" fmla="*/ 129 h 129"/>
                <a:gd name="T2" fmla="*/ 150 w 150"/>
                <a:gd name="T3" fmla="*/ 129 h 129"/>
                <a:gd name="T4" fmla="*/ 75 w 150"/>
                <a:gd name="T5" fmla="*/ 0 h 129"/>
                <a:gd name="T6" fmla="*/ 0 w 150"/>
                <a:gd name="T7" fmla="*/ 129 h 129"/>
              </a:gdLst>
              <a:ahLst/>
              <a:cxnLst>
                <a:cxn ang="0">
                  <a:pos x="T0" y="T1"/>
                </a:cxn>
                <a:cxn ang="0">
                  <a:pos x="T2" y="T3"/>
                </a:cxn>
                <a:cxn ang="0">
                  <a:pos x="T4" y="T5"/>
                </a:cxn>
                <a:cxn ang="0">
                  <a:pos x="T6" y="T7"/>
                </a:cxn>
              </a:cxnLst>
              <a:rect l="0" t="0" r="r" b="b"/>
              <a:pathLst>
                <a:path w="150" h="129">
                  <a:moveTo>
                    <a:pt x="0" y="129"/>
                  </a:moveTo>
                  <a:lnTo>
                    <a:pt x="150" y="129"/>
                  </a:lnTo>
                  <a:lnTo>
                    <a:pt x="75" y="0"/>
                  </a:lnTo>
                  <a:lnTo>
                    <a:pt x="0"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98" name="Freeform 54"/>
            <p:cNvSpPr>
              <a:spLocks/>
            </p:cNvSpPr>
            <p:nvPr/>
          </p:nvSpPr>
          <p:spPr bwMode="auto">
            <a:xfrm>
              <a:off x="1293" y="1613"/>
              <a:ext cx="151" cy="135"/>
            </a:xfrm>
            <a:custGeom>
              <a:avLst/>
              <a:gdLst>
                <a:gd name="T0" fmla="*/ 0 w 151"/>
                <a:gd name="T1" fmla="*/ 129 h 135"/>
                <a:gd name="T2" fmla="*/ 151 w 151"/>
                <a:gd name="T3" fmla="*/ 135 h 135"/>
                <a:gd name="T4" fmla="*/ 75 w 151"/>
                <a:gd name="T5" fmla="*/ 0 h 135"/>
                <a:gd name="T6" fmla="*/ 0 w 151"/>
                <a:gd name="T7" fmla="*/ 129 h 135"/>
              </a:gdLst>
              <a:ahLst/>
              <a:cxnLst>
                <a:cxn ang="0">
                  <a:pos x="T0" y="T1"/>
                </a:cxn>
                <a:cxn ang="0">
                  <a:pos x="T2" y="T3"/>
                </a:cxn>
                <a:cxn ang="0">
                  <a:pos x="T4" y="T5"/>
                </a:cxn>
                <a:cxn ang="0">
                  <a:pos x="T6" y="T7"/>
                </a:cxn>
              </a:cxnLst>
              <a:rect l="0" t="0" r="r" b="b"/>
              <a:pathLst>
                <a:path w="151" h="135">
                  <a:moveTo>
                    <a:pt x="0" y="129"/>
                  </a:moveTo>
                  <a:lnTo>
                    <a:pt x="151" y="135"/>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399" name="Freeform 55"/>
            <p:cNvSpPr>
              <a:spLocks/>
            </p:cNvSpPr>
            <p:nvPr/>
          </p:nvSpPr>
          <p:spPr bwMode="auto">
            <a:xfrm>
              <a:off x="1357" y="2280"/>
              <a:ext cx="151" cy="134"/>
            </a:xfrm>
            <a:custGeom>
              <a:avLst/>
              <a:gdLst>
                <a:gd name="T0" fmla="*/ 0 w 151"/>
                <a:gd name="T1" fmla="*/ 134 h 134"/>
                <a:gd name="T2" fmla="*/ 151 w 151"/>
                <a:gd name="T3" fmla="*/ 134 h 134"/>
                <a:gd name="T4" fmla="*/ 76 w 151"/>
                <a:gd name="T5" fmla="*/ 0 h 134"/>
                <a:gd name="T6" fmla="*/ 0 w 151"/>
                <a:gd name="T7" fmla="*/ 134 h 134"/>
              </a:gdLst>
              <a:ahLst/>
              <a:cxnLst>
                <a:cxn ang="0">
                  <a:pos x="T0" y="T1"/>
                </a:cxn>
                <a:cxn ang="0">
                  <a:pos x="T2" y="T3"/>
                </a:cxn>
                <a:cxn ang="0">
                  <a:pos x="T4" y="T5"/>
                </a:cxn>
                <a:cxn ang="0">
                  <a:pos x="T6" y="T7"/>
                </a:cxn>
              </a:cxnLst>
              <a:rect l="0" t="0" r="r" b="b"/>
              <a:pathLst>
                <a:path w="151" h="134">
                  <a:moveTo>
                    <a:pt x="0" y="134"/>
                  </a:moveTo>
                  <a:lnTo>
                    <a:pt x="151" y="134"/>
                  </a:lnTo>
                  <a:lnTo>
                    <a:pt x="76" y="0"/>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00" name="Freeform 56"/>
            <p:cNvSpPr>
              <a:spLocks/>
            </p:cNvSpPr>
            <p:nvPr/>
          </p:nvSpPr>
          <p:spPr bwMode="auto">
            <a:xfrm>
              <a:off x="1336" y="2258"/>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401" name="Freeform 57"/>
            <p:cNvSpPr>
              <a:spLocks/>
            </p:cNvSpPr>
            <p:nvPr/>
          </p:nvSpPr>
          <p:spPr bwMode="auto">
            <a:xfrm>
              <a:off x="873" y="2323"/>
              <a:ext cx="151" cy="134"/>
            </a:xfrm>
            <a:custGeom>
              <a:avLst/>
              <a:gdLst>
                <a:gd name="T0" fmla="*/ 0 w 151"/>
                <a:gd name="T1" fmla="*/ 134 h 134"/>
                <a:gd name="T2" fmla="*/ 151 w 151"/>
                <a:gd name="T3" fmla="*/ 134 h 134"/>
                <a:gd name="T4" fmla="*/ 75 w 151"/>
                <a:gd name="T5" fmla="*/ 0 h 134"/>
                <a:gd name="T6" fmla="*/ 0 w 151"/>
                <a:gd name="T7" fmla="*/ 134 h 134"/>
              </a:gdLst>
              <a:ahLst/>
              <a:cxnLst>
                <a:cxn ang="0">
                  <a:pos x="T0" y="T1"/>
                </a:cxn>
                <a:cxn ang="0">
                  <a:pos x="T2" y="T3"/>
                </a:cxn>
                <a:cxn ang="0">
                  <a:pos x="T4" y="T5"/>
                </a:cxn>
                <a:cxn ang="0">
                  <a:pos x="T6" y="T7"/>
                </a:cxn>
              </a:cxnLst>
              <a:rect l="0" t="0" r="r" b="b"/>
              <a:pathLst>
                <a:path w="151" h="134">
                  <a:moveTo>
                    <a:pt x="0" y="134"/>
                  </a:moveTo>
                  <a:lnTo>
                    <a:pt x="151" y="134"/>
                  </a:lnTo>
                  <a:lnTo>
                    <a:pt x="75" y="0"/>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02" name="Freeform 58"/>
            <p:cNvSpPr>
              <a:spLocks/>
            </p:cNvSpPr>
            <p:nvPr/>
          </p:nvSpPr>
          <p:spPr bwMode="auto">
            <a:xfrm>
              <a:off x="846" y="2301"/>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403" name="Line 59"/>
            <p:cNvSpPr>
              <a:spLocks noChangeShapeType="1"/>
            </p:cNvSpPr>
            <p:nvPr/>
          </p:nvSpPr>
          <p:spPr bwMode="auto">
            <a:xfrm flipV="1">
              <a:off x="1777" y="2602"/>
              <a:ext cx="345" cy="1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4" name="Line 60"/>
            <p:cNvSpPr>
              <a:spLocks noChangeShapeType="1"/>
            </p:cNvSpPr>
            <p:nvPr/>
          </p:nvSpPr>
          <p:spPr bwMode="auto">
            <a:xfrm flipV="1">
              <a:off x="1492" y="2758"/>
              <a:ext cx="258" cy="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5" name="Line 61"/>
            <p:cNvSpPr>
              <a:spLocks noChangeShapeType="1"/>
            </p:cNvSpPr>
            <p:nvPr/>
          </p:nvSpPr>
          <p:spPr bwMode="auto">
            <a:xfrm flipH="1">
              <a:off x="1750" y="2430"/>
              <a:ext cx="27" cy="3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6" name="Line 62"/>
            <p:cNvSpPr>
              <a:spLocks noChangeShapeType="1"/>
            </p:cNvSpPr>
            <p:nvPr/>
          </p:nvSpPr>
          <p:spPr bwMode="auto">
            <a:xfrm flipH="1" flipV="1">
              <a:off x="1793" y="2758"/>
              <a:ext cx="313" cy="3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7" name="Line 63"/>
            <p:cNvSpPr>
              <a:spLocks noChangeShapeType="1"/>
            </p:cNvSpPr>
            <p:nvPr/>
          </p:nvSpPr>
          <p:spPr bwMode="auto">
            <a:xfrm flipV="1">
              <a:off x="1524" y="2747"/>
              <a:ext cx="253" cy="2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408" name="Freeform 64"/>
            <p:cNvSpPr>
              <a:spLocks/>
            </p:cNvSpPr>
            <p:nvPr/>
          </p:nvSpPr>
          <p:spPr bwMode="auto">
            <a:xfrm>
              <a:off x="1745" y="2355"/>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09" name="Freeform 65"/>
            <p:cNvSpPr>
              <a:spLocks/>
            </p:cNvSpPr>
            <p:nvPr/>
          </p:nvSpPr>
          <p:spPr bwMode="auto">
            <a:xfrm>
              <a:off x="1718" y="2328"/>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410" name="Freeform 66"/>
            <p:cNvSpPr>
              <a:spLocks/>
            </p:cNvSpPr>
            <p:nvPr/>
          </p:nvSpPr>
          <p:spPr bwMode="auto">
            <a:xfrm>
              <a:off x="1433" y="2694"/>
              <a:ext cx="150" cy="134"/>
            </a:xfrm>
            <a:custGeom>
              <a:avLst/>
              <a:gdLst>
                <a:gd name="T0" fmla="*/ 0 w 150"/>
                <a:gd name="T1" fmla="*/ 134 h 134"/>
                <a:gd name="T2" fmla="*/ 150 w 150"/>
                <a:gd name="T3" fmla="*/ 134 h 134"/>
                <a:gd name="T4" fmla="*/ 75 w 150"/>
                <a:gd name="T5" fmla="*/ 0 h 134"/>
                <a:gd name="T6" fmla="*/ 0 w 150"/>
                <a:gd name="T7" fmla="*/ 134 h 134"/>
              </a:gdLst>
              <a:ahLst/>
              <a:cxnLst>
                <a:cxn ang="0">
                  <a:pos x="T0" y="T1"/>
                </a:cxn>
                <a:cxn ang="0">
                  <a:pos x="T2" y="T3"/>
                </a:cxn>
                <a:cxn ang="0">
                  <a:pos x="T4" y="T5"/>
                </a:cxn>
                <a:cxn ang="0">
                  <a:pos x="T6" y="T7"/>
                </a:cxn>
              </a:cxnLst>
              <a:rect l="0" t="0" r="r" b="b"/>
              <a:pathLst>
                <a:path w="150" h="134">
                  <a:moveTo>
                    <a:pt x="0" y="134"/>
                  </a:moveTo>
                  <a:lnTo>
                    <a:pt x="150" y="134"/>
                  </a:lnTo>
                  <a:lnTo>
                    <a:pt x="75" y="0"/>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11" name="Freeform 67"/>
            <p:cNvSpPr>
              <a:spLocks/>
            </p:cNvSpPr>
            <p:nvPr/>
          </p:nvSpPr>
          <p:spPr bwMode="auto">
            <a:xfrm>
              <a:off x="1406" y="2672"/>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412" name="Freeform 68"/>
            <p:cNvSpPr>
              <a:spLocks/>
            </p:cNvSpPr>
            <p:nvPr/>
          </p:nvSpPr>
          <p:spPr bwMode="auto">
            <a:xfrm>
              <a:off x="2089" y="2565"/>
              <a:ext cx="151" cy="134"/>
            </a:xfrm>
            <a:custGeom>
              <a:avLst/>
              <a:gdLst>
                <a:gd name="T0" fmla="*/ 0 w 151"/>
                <a:gd name="T1" fmla="*/ 134 h 134"/>
                <a:gd name="T2" fmla="*/ 151 w 151"/>
                <a:gd name="T3" fmla="*/ 134 h 134"/>
                <a:gd name="T4" fmla="*/ 76 w 151"/>
                <a:gd name="T5" fmla="*/ 0 h 134"/>
                <a:gd name="T6" fmla="*/ 0 w 151"/>
                <a:gd name="T7" fmla="*/ 134 h 134"/>
              </a:gdLst>
              <a:ahLst/>
              <a:cxnLst>
                <a:cxn ang="0">
                  <a:pos x="T0" y="T1"/>
                </a:cxn>
                <a:cxn ang="0">
                  <a:pos x="T2" y="T3"/>
                </a:cxn>
                <a:cxn ang="0">
                  <a:pos x="T4" y="T5"/>
                </a:cxn>
                <a:cxn ang="0">
                  <a:pos x="T6" y="T7"/>
                </a:cxn>
              </a:cxnLst>
              <a:rect l="0" t="0" r="r" b="b"/>
              <a:pathLst>
                <a:path w="151" h="134">
                  <a:moveTo>
                    <a:pt x="0" y="134"/>
                  </a:moveTo>
                  <a:lnTo>
                    <a:pt x="151" y="134"/>
                  </a:lnTo>
                  <a:lnTo>
                    <a:pt x="76" y="0"/>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13" name="Freeform 69"/>
            <p:cNvSpPr>
              <a:spLocks/>
            </p:cNvSpPr>
            <p:nvPr/>
          </p:nvSpPr>
          <p:spPr bwMode="auto">
            <a:xfrm>
              <a:off x="2063" y="2543"/>
              <a:ext cx="150" cy="129"/>
            </a:xfrm>
            <a:custGeom>
              <a:avLst/>
              <a:gdLst>
                <a:gd name="T0" fmla="*/ 0 w 150"/>
                <a:gd name="T1" fmla="*/ 129 h 129"/>
                <a:gd name="T2" fmla="*/ 150 w 150"/>
                <a:gd name="T3" fmla="*/ 129 h 129"/>
                <a:gd name="T4" fmla="*/ 75 w 150"/>
                <a:gd name="T5" fmla="*/ 0 h 129"/>
                <a:gd name="T6" fmla="*/ 0 w 150"/>
                <a:gd name="T7" fmla="*/ 129 h 129"/>
              </a:gdLst>
              <a:ahLst/>
              <a:cxnLst>
                <a:cxn ang="0">
                  <a:pos x="T0" y="T1"/>
                </a:cxn>
                <a:cxn ang="0">
                  <a:pos x="T2" y="T3"/>
                </a:cxn>
                <a:cxn ang="0">
                  <a:pos x="T4" y="T5"/>
                </a:cxn>
                <a:cxn ang="0">
                  <a:pos x="T6" y="T7"/>
                </a:cxn>
              </a:cxnLst>
              <a:rect l="0" t="0" r="r" b="b"/>
              <a:pathLst>
                <a:path w="150" h="129">
                  <a:moveTo>
                    <a:pt x="0" y="129"/>
                  </a:moveTo>
                  <a:lnTo>
                    <a:pt x="150"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414" name="Freeform 70"/>
            <p:cNvSpPr>
              <a:spLocks/>
            </p:cNvSpPr>
            <p:nvPr/>
          </p:nvSpPr>
          <p:spPr bwMode="auto">
            <a:xfrm>
              <a:off x="2030" y="3021"/>
              <a:ext cx="151" cy="135"/>
            </a:xfrm>
            <a:custGeom>
              <a:avLst/>
              <a:gdLst>
                <a:gd name="T0" fmla="*/ 0 w 151"/>
                <a:gd name="T1" fmla="*/ 135 h 135"/>
                <a:gd name="T2" fmla="*/ 151 w 151"/>
                <a:gd name="T3" fmla="*/ 135 h 135"/>
                <a:gd name="T4" fmla="*/ 76 w 151"/>
                <a:gd name="T5" fmla="*/ 0 h 135"/>
                <a:gd name="T6" fmla="*/ 0 w 151"/>
                <a:gd name="T7" fmla="*/ 135 h 135"/>
              </a:gdLst>
              <a:ahLst/>
              <a:cxnLst>
                <a:cxn ang="0">
                  <a:pos x="T0" y="T1"/>
                </a:cxn>
                <a:cxn ang="0">
                  <a:pos x="T2" y="T3"/>
                </a:cxn>
                <a:cxn ang="0">
                  <a:pos x="T4" y="T5"/>
                </a:cxn>
                <a:cxn ang="0">
                  <a:pos x="T6" y="T7"/>
                </a:cxn>
              </a:cxnLst>
              <a:rect l="0" t="0" r="r" b="b"/>
              <a:pathLst>
                <a:path w="151" h="135">
                  <a:moveTo>
                    <a:pt x="0" y="135"/>
                  </a:moveTo>
                  <a:lnTo>
                    <a:pt x="151" y="135"/>
                  </a:lnTo>
                  <a:lnTo>
                    <a:pt x="76" y="0"/>
                  </a:lnTo>
                  <a:lnTo>
                    <a:pt x="0"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15" name="Freeform 71"/>
            <p:cNvSpPr>
              <a:spLocks/>
            </p:cNvSpPr>
            <p:nvPr/>
          </p:nvSpPr>
          <p:spPr bwMode="auto">
            <a:xfrm>
              <a:off x="2003" y="3000"/>
              <a:ext cx="151" cy="129"/>
            </a:xfrm>
            <a:custGeom>
              <a:avLst/>
              <a:gdLst>
                <a:gd name="T0" fmla="*/ 0 w 151"/>
                <a:gd name="T1" fmla="*/ 129 h 129"/>
                <a:gd name="T2" fmla="*/ 151 w 151"/>
                <a:gd name="T3" fmla="*/ 129 h 129"/>
                <a:gd name="T4" fmla="*/ 76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6"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416" name="Freeform 72"/>
            <p:cNvSpPr>
              <a:spLocks/>
            </p:cNvSpPr>
            <p:nvPr/>
          </p:nvSpPr>
          <p:spPr bwMode="auto">
            <a:xfrm>
              <a:off x="1444" y="2925"/>
              <a:ext cx="150" cy="129"/>
            </a:xfrm>
            <a:custGeom>
              <a:avLst/>
              <a:gdLst>
                <a:gd name="T0" fmla="*/ 0 w 150"/>
                <a:gd name="T1" fmla="*/ 129 h 129"/>
                <a:gd name="T2" fmla="*/ 150 w 150"/>
                <a:gd name="T3" fmla="*/ 129 h 129"/>
                <a:gd name="T4" fmla="*/ 75 w 150"/>
                <a:gd name="T5" fmla="*/ 0 h 129"/>
                <a:gd name="T6" fmla="*/ 0 w 150"/>
                <a:gd name="T7" fmla="*/ 129 h 129"/>
              </a:gdLst>
              <a:ahLst/>
              <a:cxnLst>
                <a:cxn ang="0">
                  <a:pos x="T0" y="T1"/>
                </a:cxn>
                <a:cxn ang="0">
                  <a:pos x="T2" y="T3"/>
                </a:cxn>
                <a:cxn ang="0">
                  <a:pos x="T4" y="T5"/>
                </a:cxn>
                <a:cxn ang="0">
                  <a:pos x="T6" y="T7"/>
                </a:cxn>
              </a:cxnLst>
              <a:rect l="0" t="0" r="r" b="b"/>
              <a:pathLst>
                <a:path w="150" h="129">
                  <a:moveTo>
                    <a:pt x="0" y="129"/>
                  </a:moveTo>
                  <a:lnTo>
                    <a:pt x="150" y="129"/>
                  </a:lnTo>
                  <a:lnTo>
                    <a:pt x="75" y="0"/>
                  </a:lnTo>
                  <a:lnTo>
                    <a:pt x="0"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17" name="Freeform 73"/>
            <p:cNvSpPr>
              <a:spLocks/>
            </p:cNvSpPr>
            <p:nvPr/>
          </p:nvSpPr>
          <p:spPr bwMode="auto">
            <a:xfrm>
              <a:off x="1422" y="2898"/>
              <a:ext cx="151" cy="129"/>
            </a:xfrm>
            <a:custGeom>
              <a:avLst/>
              <a:gdLst>
                <a:gd name="T0" fmla="*/ 0 w 151"/>
                <a:gd name="T1" fmla="*/ 129 h 129"/>
                <a:gd name="T2" fmla="*/ 151 w 151"/>
                <a:gd name="T3" fmla="*/ 129 h 129"/>
                <a:gd name="T4" fmla="*/ 75 w 151"/>
                <a:gd name="T5" fmla="*/ 0 h 129"/>
                <a:gd name="T6" fmla="*/ 0 w 151"/>
                <a:gd name="T7" fmla="*/ 129 h 129"/>
              </a:gdLst>
              <a:ahLst/>
              <a:cxnLst>
                <a:cxn ang="0">
                  <a:pos x="T0" y="T1"/>
                </a:cxn>
                <a:cxn ang="0">
                  <a:pos x="T2" y="T3"/>
                </a:cxn>
                <a:cxn ang="0">
                  <a:pos x="T4" y="T5"/>
                </a:cxn>
                <a:cxn ang="0">
                  <a:pos x="T6" y="T7"/>
                </a:cxn>
              </a:cxnLst>
              <a:rect l="0" t="0" r="r" b="b"/>
              <a:pathLst>
                <a:path w="151" h="129">
                  <a:moveTo>
                    <a:pt x="0" y="129"/>
                  </a:moveTo>
                  <a:lnTo>
                    <a:pt x="151" y="129"/>
                  </a:lnTo>
                  <a:lnTo>
                    <a:pt x="75" y="0"/>
                  </a:lnTo>
                  <a:lnTo>
                    <a:pt x="0" y="129"/>
                  </a:lnTo>
                  <a:close/>
                </a:path>
              </a:pathLst>
            </a:custGeom>
            <a:solidFill>
              <a:srgbClr val="FF007F"/>
            </a:solidFill>
            <a:ln w="0">
              <a:solidFill>
                <a:srgbClr val="000000"/>
              </a:solidFill>
              <a:prstDash val="solid"/>
              <a:round/>
              <a:headEnd/>
              <a:tailEnd/>
            </a:ln>
          </p:spPr>
          <p:txBody>
            <a:bodyPr/>
            <a:lstStyle/>
            <a:p>
              <a:endParaRPr lang="en-US"/>
            </a:p>
          </p:txBody>
        </p:sp>
        <p:sp>
          <p:nvSpPr>
            <p:cNvPr id="57418" name="Freeform 74"/>
            <p:cNvSpPr>
              <a:spLocks/>
            </p:cNvSpPr>
            <p:nvPr/>
          </p:nvSpPr>
          <p:spPr bwMode="auto">
            <a:xfrm>
              <a:off x="1024" y="1941"/>
              <a:ext cx="220" cy="210"/>
            </a:xfrm>
            <a:custGeom>
              <a:avLst/>
              <a:gdLst>
                <a:gd name="T0" fmla="*/ 0 w 220"/>
                <a:gd name="T1" fmla="*/ 81 h 210"/>
                <a:gd name="T2" fmla="*/ 43 w 220"/>
                <a:gd name="T3" fmla="*/ 210 h 210"/>
                <a:gd name="T4" fmla="*/ 177 w 220"/>
                <a:gd name="T5" fmla="*/ 210 h 210"/>
                <a:gd name="T6" fmla="*/ 220 w 220"/>
                <a:gd name="T7" fmla="*/ 81 h 210"/>
                <a:gd name="T8" fmla="*/ 113 w 220"/>
                <a:gd name="T9" fmla="*/ 0 h 210"/>
                <a:gd name="T10" fmla="*/ 0 w 220"/>
                <a:gd name="T11" fmla="*/ 81 h 210"/>
              </a:gdLst>
              <a:ahLst/>
              <a:cxnLst>
                <a:cxn ang="0">
                  <a:pos x="T0" y="T1"/>
                </a:cxn>
                <a:cxn ang="0">
                  <a:pos x="T2" y="T3"/>
                </a:cxn>
                <a:cxn ang="0">
                  <a:pos x="T4" y="T5"/>
                </a:cxn>
                <a:cxn ang="0">
                  <a:pos x="T6" y="T7"/>
                </a:cxn>
                <a:cxn ang="0">
                  <a:pos x="T8" y="T9"/>
                </a:cxn>
                <a:cxn ang="0">
                  <a:pos x="T10" y="T11"/>
                </a:cxn>
              </a:cxnLst>
              <a:rect l="0" t="0" r="r" b="b"/>
              <a:pathLst>
                <a:path w="220" h="210">
                  <a:moveTo>
                    <a:pt x="0" y="81"/>
                  </a:moveTo>
                  <a:lnTo>
                    <a:pt x="43" y="210"/>
                  </a:lnTo>
                  <a:lnTo>
                    <a:pt x="177" y="210"/>
                  </a:lnTo>
                  <a:lnTo>
                    <a:pt x="220" y="81"/>
                  </a:lnTo>
                  <a:lnTo>
                    <a:pt x="113" y="0"/>
                  </a:lnTo>
                  <a:lnTo>
                    <a:pt x="0"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19" name="Freeform 75"/>
            <p:cNvSpPr>
              <a:spLocks/>
            </p:cNvSpPr>
            <p:nvPr/>
          </p:nvSpPr>
          <p:spPr bwMode="auto">
            <a:xfrm>
              <a:off x="1002" y="1920"/>
              <a:ext cx="215" cy="204"/>
            </a:xfrm>
            <a:custGeom>
              <a:avLst/>
              <a:gdLst>
                <a:gd name="T0" fmla="*/ 0 w 215"/>
                <a:gd name="T1" fmla="*/ 75 h 204"/>
                <a:gd name="T2" fmla="*/ 38 w 215"/>
                <a:gd name="T3" fmla="*/ 204 h 204"/>
                <a:gd name="T4" fmla="*/ 172 w 215"/>
                <a:gd name="T5" fmla="*/ 204 h 204"/>
                <a:gd name="T6" fmla="*/ 215 w 215"/>
                <a:gd name="T7" fmla="*/ 75 h 204"/>
                <a:gd name="T8" fmla="*/ 108 w 215"/>
                <a:gd name="T9" fmla="*/ 0 h 204"/>
                <a:gd name="T10" fmla="*/ 0 w 215"/>
                <a:gd name="T11" fmla="*/ 75 h 204"/>
              </a:gdLst>
              <a:ahLst/>
              <a:cxnLst>
                <a:cxn ang="0">
                  <a:pos x="T0" y="T1"/>
                </a:cxn>
                <a:cxn ang="0">
                  <a:pos x="T2" y="T3"/>
                </a:cxn>
                <a:cxn ang="0">
                  <a:pos x="T4" y="T5"/>
                </a:cxn>
                <a:cxn ang="0">
                  <a:pos x="T6" y="T7"/>
                </a:cxn>
                <a:cxn ang="0">
                  <a:pos x="T8" y="T9"/>
                </a:cxn>
                <a:cxn ang="0">
                  <a:pos x="T10" y="T11"/>
                </a:cxn>
              </a:cxnLst>
              <a:rect l="0" t="0" r="r" b="b"/>
              <a:pathLst>
                <a:path w="215" h="204">
                  <a:moveTo>
                    <a:pt x="0" y="75"/>
                  </a:moveTo>
                  <a:lnTo>
                    <a:pt x="38" y="204"/>
                  </a:lnTo>
                  <a:lnTo>
                    <a:pt x="172" y="204"/>
                  </a:lnTo>
                  <a:lnTo>
                    <a:pt x="215" y="75"/>
                  </a:lnTo>
                  <a:lnTo>
                    <a:pt x="108" y="0"/>
                  </a:lnTo>
                  <a:lnTo>
                    <a:pt x="0" y="75"/>
                  </a:lnTo>
                  <a:close/>
                </a:path>
              </a:pathLst>
            </a:custGeom>
            <a:solidFill>
              <a:srgbClr val="0000FF"/>
            </a:solidFill>
            <a:ln w="0">
              <a:solidFill>
                <a:srgbClr val="000000"/>
              </a:solidFill>
              <a:prstDash val="solid"/>
              <a:round/>
              <a:headEnd/>
              <a:tailEnd/>
            </a:ln>
          </p:spPr>
          <p:txBody>
            <a:bodyPr/>
            <a:lstStyle/>
            <a:p>
              <a:endParaRPr lang="en-US"/>
            </a:p>
          </p:txBody>
        </p:sp>
        <p:sp>
          <p:nvSpPr>
            <p:cNvPr id="57420" name="Freeform 76"/>
            <p:cNvSpPr>
              <a:spLocks/>
            </p:cNvSpPr>
            <p:nvPr/>
          </p:nvSpPr>
          <p:spPr bwMode="auto">
            <a:xfrm>
              <a:off x="1680" y="2667"/>
              <a:ext cx="221" cy="204"/>
            </a:xfrm>
            <a:custGeom>
              <a:avLst/>
              <a:gdLst>
                <a:gd name="T0" fmla="*/ 0 w 221"/>
                <a:gd name="T1" fmla="*/ 75 h 204"/>
                <a:gd name="T2" fmla="*/ 43 w 221"/>
                <a:gd name="T3" fmla="*/ 204 h 204"/>
                <a:gd name="T4" fmla="*/ 178 w 221"/>
                <a:gd name="T5" fmla="*/ 204 h 204"/>
                <a:gd name="T6" fmla="*/ 221 w 221"/>
                <a:gd name="T7" fmla="*/ 75 h 204"/>
                <a:gd name="T8" fmla="*/ 108 w 221"/>
                <a:gd name="T9" fmla="*/ 0 h 204"/>
                <a:gd name="T10" fmla="*/ 0 w 221"/>
                <a:gd name="T11" fmla="*/ 75 h 204"/>
              </a:gdLst>
              <a:ahLst/>
              <a:cxnLst>
                <a:cxn ang="0">
                  <a:pos x="T0" y="T1"/>
                </a:cxn>
                <a:cxn ang="0">
                  <a:pos x="T2" y="T3"/>
                </a:cxn>
                <a:cxn ang="0">
                  <a:pos x="T4" y="T5"/>
                </a:cxn>
                <a:cxn ang="0">
                  <a:pos x="T6" y="T7"/>
                </a:cxn>
                <a:cxn ang="0">
                  <a:pos x="T8" y="T9"/>
                </a:cxn>
                <a:cxn ang="0">
                  <a:pos x="T10" y="T11"/>
                </a:cxn>
              </a:cxnLst>
              <a:rect l="0" t="0" r="r" b="b"/>
              <a:pathLst>
                <a:path w="221" h="204">
                  <a:moveTo>
                    <a:pt x="0" y="75"/>
                  </a:moveTo>
                  <a:lnTo>
                    <a:pt x="43" y="204"/>
                  </a:lnTo>
                  <a:lnTo>
                    <a:pt x="178" y="204"/>
                  </a:lnTo>
                  <a:lnTo>
                    <a:pt x="221" y="75"/>
                  </a:lnTo>
                  <a:lnTo>
                    <a:pt x="108" y="0"/>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421" name="Freeform 77"/>
            <p:cNvSpPr>
              <a:spLocks/>
            </p:cNvSpPr>
            <p:nvPr/>
          </p:nvSpPr>
          <p:spPr bwMode="auto">
            <a:xfrm>
              <a:off x="1653" y="2640"/>
              <a:ext cx="221" cy="204"/>
            </a:xfrm>
            <a:custGeom>
              <a:avLst/>
              <a:gdLst>
                <a:gd name="T0" fmla="*/ 0 w 221"/>
                <a:gd name="T1" fmla="*/ 80 h 204"/>
                <a:gd name="T2" fmla="*/ 44 w 221"/>
                <a:gd name="T3" fmla="*/ 204 h 204"/>
                <a:gd name="T4" fmla="*/ 178 w 221"/>
                <a:gd name="T5" fmla="*/ 204 h 204"/>
                <a:gd name="T6" fmla="*/ 221 w 221"/>
                <a:gd name="T7" fmla="*/ 80 h 204"/>
                <a:gd name="T8" fmla="*/ 113 w 221"/>
                <a:gd name="T9" fmla="*/ 0 h 204"/>
                <a:gd name="T10" fmla="*/ 0 w 221"/>
                <a:gd name="T11" fmla="*/ 80 h 204"/>
              </a:gdLst>
              <a:ahLst/>
              <a:cxnLst>
                <a:cxn ang="0">
                  <a:pos x="T0" y="T1"/>
                </a:cxn>
                <a:cxn ang="0">
                  <a:pos x="T2" y="T3"/>
                </a:cxn>
                <a:cxn ang="0">
                  <a:pos x="T4" y="T5"/>
                </a:cxn>
                <a:cxn ang="0">
                  <a:pos x="T6" y="T7"/>
                </a:cxn>
                <a:cxn ang="0">
                  <a:pos x="T8" y="T9"/>
                </a:cxn>
                <a:cxn ang="0">
                  <a:pos x="T10" y="T11"/>
                </a:cxn>
              </a:cxnLst>
              <a:rect l="0" t="0" r="r" b="b"/>
              <a:pathLst>
                <a:path w="221" h="204">
                  <a:moveTo>
                    <a:pt x="0" y="80"/>
                  </a:moveTo>
                  <a:lnTo>
                    <a:pt x="44" y="204"/>
                  </a:lnTo>
                  <a:lnTo>
                    <a:pt x="178" y="204"/>
                  </a:lnTo>
                  <a:lnTo>
                    <a:pt x="221" y="80"/>
                  </a:lnTo>
                  <a:lnTo>
                    <a:pt x="113" y="0"/>
                  </a:lnTo>
                  <a:lnTo>
                    <a:pt x="0" y="80"/>
                  </a:lnTo>
                  <a:close/>
                </a:path>
              </a:pathLst>
            </a:custGeom>
            <a:solidFill>
              <a:srgbClr val="0000FF"/>
            </a:solidFill>
            <a:ln w="0">
              <a:solidFill>
                <a:srgbClr val="000000"/>
              </a:solidFill>
              <a:prstDash val="solid"/>
              <a:round/>
              <a:headEnd/>
              <a:tailEnd/>
            </a:ln>
          </p:spPr>
          <p:txBody>
            <a:bodyPr/>
            <a:lstStyle/>
            <a:p>
              <a:endParaRPr lang="en-US"/>
            </a:p>
          </p:txBody>
        </p:sp>
      </p:grpSp>
      <p:sp>
        <p:nvSpPr>
          <p:cNvPr id="57430" name="Text Box 86"/>
          <p:cNvSpPr txBox="1">
            <a:spLocks noChangeArrowheads="1"/>
          </p:cNvSpPr>
          <p:nvPr/>
        </p:nvSpPr>
        <p:spPr bwMode="auto">
          <a:xfrm>
            <a:off x="4746625" y="2760663"/>
            <a:ext cx="40068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u="sng" dirty="0">
                <a:latin typeface="Comic Sans MS" pitchFamily="66" charset="0"/>
              </a:rPr>
              <a:t>Cluster Sampling</a:t>
            </a:r>
            <a:r>
              <a:rPr lang="en-US" altLang="en-US" sz="1800" b="1" dirty="0">
                <a:latin typeface="Comic Sans MS" pitchFamily="66" charset="0"/>
              </a:rPr>
              <a:t>:  Randomly placed “centroids” used as a base of several nearby observations.  The nearby observations can be randomly selected, systematically selected, </a:t>
            </a:r>
            <a:r>
              <a:rPr lang="en-US" altLang="en-US" sz="1800" b="1" dirty="0" err="1">
                <a:latin typeface="Comic Sans MS" pitchFamily="66" charset="0"/>
              </a:rPr>
              <a:t>etc</a:t>
            </a:r>
            <a:r>
              <a:rPr lang="en-US" altLang="en-US" sz="1800" b="1" dirty="0">
                <a:latin typeface="Comic Sans MS" pitchFamily="66" charset="0"/>
              </a:rPr>
              <a:t>…</a:t>
            </a:r>
            <a:endParaRPr lang="en-US" altLang="en-US" sz="1800" b="1" u="sng" dirty="0">
              <a:latin typeface="Comic Sans MS" pitchFamily="66" charset="0"/>
            </a:endParaRPr>
          </a:p>
        </p:txBody>
      </p:sp>
    </p:spTree>
    <p:extLst>
      <p:ext uri="{BB962C8B-B14F-4D97-AF65-F5344CB8AC3E}">
        <p14:creationId xmlns:p14="http://schemas.microsoft.com/office/powerpoint/2010/main" val="555319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7431"/>
                                        </p:tgtEl>
                                        <p:attrNameLst>
                                          <p:attrName>style.visibility</p:attrName>
                                        </p:attrNameLst>
                                      </p:cBhvr>
                                      <p:to>
                                        <p:strVal val="visible"/>
                                      </p:to>
                                    </p:set>
                                    <p:anim calcmode="lin" valueType="num">
                                      <p:cBhvr>
                                        <p:cTn id="7" dur="500" fill="hold"/>
                                        <p:tgtEl>
                                          <p:spTgt spid="57431"/>
                                        </p:tgtEl>
                                        <p:attrNameLst>
                                          <p:attrName>ppt_w</p:attrName>
                                        </p:attrNameLst>
                                      </p:cBhvr>
                                      <p:tavLst>
                                        <p:tav tm="0">
                                          <p:val>
                                            <p:fltVal val="0"/>
                                          </p:val>
                                        </p:tav>
                                        <p:tav tm="100000">
                                          <p:val>
                                            <p:strVal val="#ppt_w"/>
                                          </p:val>
                                        </p:tav>
                                      </p:tavLst>
                                    </p:anim>
                                    <p:anim calcmode="lin" valueType="num">
                                      <p:cBhvr>
                                        <p:cTn id="8" dur="500" fill="hold"/>
                                        <p:tgtEl>
                                          <p:spTgt spid="5743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288" fill="hold" grpId="0" nodeType="afterEffect">
                                  <p:stCondLst>
                                    <p:cond delay="0"/>
                                  </p:stCondLst>
                                  <p:childTnLst>
                                    <p:set>
                                      <p:cBhvr>
                                        <p:cTn id="11" dur="1" fill="hold">
                                          <p:stCondLst>
                                            <p:cond delay="0"/>
                                          </p:stCondLst>
                                        </p:cTn>
                                        <p:tgtEl>
                                          <p:spTgt spid="57430"/>
                                        </p:tgtEl>
                                        <p:attrNameLst>
                                          <p:attrName>style.visibility</p:attrName>
                                        </p:attrNameLst>
                                      </p:cBhvr>
                                      <p:to>
                                        <p:strVal val="visible"/>
                                      </p:to>
                                    </p:set>
                                    <p:anim calcmode="lin" valueType="num">
                                      <p:cBhvr>
                                        <p:cTn id="12" dur="500" fill="hold"/>
                                        <p:tgtEl>
                                          <p:spTgt spid="57430"/>
                                        </p:tgtEl>
                                        <p:attrNameLst>
                                          <p:attrName>ppt_w</p:attrName>
                                        </p:attrNameLst>
                                      </p:cBhvr>
                                      <p:tavLst>
                                        <p:tav tm="0">
                                          <p:val>
                                            <p:strVal val="4/3*#ppt_w"/>
                                          </p:val>
                                        </p:tav>
                                        <p:tav tm="100000">
                                          <p:val>
                                            <p:strVal val="#ppt_w"/>
                                          </p:val>
                                        </p:tav>
                                      </p:tavLst>
                                    </p:anim>
                                    <p:anim calcmode="lin" valueType="num">
                                      <p:cBhvr>
                                        <p:cTn id="13" dur="500" fill="hold"/>
                                        <p:tgtEl>
                                          <p:spTgt spid="5743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3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Assessment Process</a:t>
            </a:r>
          </a:p>
        </p:txBody>
      </p:sp>
      <p:sp>
        <p:nvSpPr>
          <p:cNvPr id="3" name="Content Placeholder 2"/>
          <p:cNvSpPr>
            <a:spLocks noGrp="1"/>
          </p:cNvSpPr>
          <p:nvPr>
            <p:ph idx="1"/>
          </p:nvPr>
        </p:nvSpPr>
        <p:spPr/>
        <p:txBody>
          <a:bodyPr>
            <a:normAutofit/>
          </a:bodyPr>
          <a:lstStyle/>
          <a:p>
            <a:pPr marL="514350" indent="-514350">
              <a:buClrTx/>
              <a:buFont typeface="+mj-lt"/>
              <a:buAutoNum type="arabicPeriod"/>
            </a:pPr>
            <a:r>
              <a:rPr lang="en-US" dirty="0" smtClean="0"/>
              <a:t>Sample design</a:t>
            </a:r>
          </a:p>
          <a:p>
            <a:pPr marL="514350" indent="-514350">
              <a:buClrTx/>
              <a:buFont typeface="+mj-lt"/>
              <a:buAutoNum type="arabicPeriod"/>
            </a:pPr>
            <a:r>
              <a:rPr lang="en-US" dirty="0" smtClean="0"/>
              <a:t>Response design</a:t>
            </a:r>
          </a:p>
          <a:p>
            <a:pPr lvl="1" fontAlgn="base">
              <a:buClrTx/>
            </a:pPr>
            <a:r>
              <a:rPr lang="en-US" dirty="0" smtClean="0"/>
              <a:t>Spatial </a:t>
            </a:r>
            <a:r>
              <a:rPr lang="en-US" dirty="0"/>
              <a:t>assessment unit, sample frame</a:t>
            </a:r>
          </a:p>
          <a:p>
            <a:pPr lvl="1" fontAlgn="base">
              <a:buClrTx/>
            </a:pPr>
            <a:r>
              <a:rPr lang="en-US" dirty="0"/>
              <a:t>Sources of data (high res imagery, Landsat time series, field data)</a:t>
            </a:r>
          </a:p>
          <a:p>
            <a:pPr lvl="1" fontAlgn="base">
              <a:buClrTx/>
            </a:pPr>
            <a:r>
              <a:rPr lang="en-US" dirty="0"/>
              <a:t>Labeling protocol, schema</a:t>
            </a:r>
          </a:p>
          <a:p>
            <a:pPr lvl="1" fontAlgn="base">
              <a:buClrTx/>
            </a:pPr>
            <a:r>
              <a:rPr lang="en-US" dirty="0"/>
              <a:t>Defining agreement, map unit key</a:t>
            </a:r>
          </a:p>
          <a:p>
            <a:pPr lvl="1" fontAlgn="base">
              <a:buClrTx/>
            </a:pPr>
            <a:r>
              <a:rPr lang="en-US" dirty="0"/>
              <a:t>Reference classification uncertainty: geolocation and interpreter variability</a:t>
            </a:r>
          </a:p>
          <a:p>
            <a:pPr marL="788670" lvl="1" indent="-514350">
              <a:buClrTx/>
              <a:buFont typeface="+mj-lt"/>
              <a:buAutoNum type="arabicPeriod"/>
            </a:pPr>
            <a:endParaRPr lang="en-US" dirty="0" smtClean="0"/>
          </a:p>
          <a:p>
            <a:pPr lvl="1">
              <a:buClrTx/>
            </a:pPr>
            <a:endParaRPr lang="en-US" dirty="0"/>
          </a:p>
        </p:txBody>
      </p:sp>
    </p:spTree>
    <p:extLst>
      <p:ext uri="{BB962C8B-B14F-4D97-AF65-F5344CB8AC3E}">
        <p14:creationId xmlns:p14="http://schemas.microsoft.com/office/powerpoint/2010/main" val="184988410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300</TotalTime>
  <Words>2152</Words>
  <Application>Microsoft Office PowerPoint</Application>
  <PresentationFormat>On-screen Show (4:3)</PresentationFormat>
  <Paragraphs>215</Paragraphs>
  <Slides>44</Slides>
  <Notes>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9" baseType="lpstr">
      <vt:lpstr>Arial</vt:lpstr>
      <vt:lpstr>Calibri</vt:lpstr>
      <vt:lpstr>Comic Sans MS</vt:lpstr>
      <vt:lpstr>Clarity</vt:lpstr>
      <vt:lpstr>Image</vt:lpstr>
      <vt:lpstr>Quantitative accuracy assessment</vt:lpstr>
      <vt:lpstr>Accuracy Assessment</vt:lpstr>
      <vt:lpstr>Importance of Accuracy Assessments </vt:lpstr>
      <vt:lpstr>Accuracy Assessment Process</vt:lpstr>
      <vt:lpstr>Sample Design</vt:lpstr>
      <vt:lpstr>Sampling Methods</vt:lpstr>
      <vt:lpstr>Sampling Methods</vt:lpstr>
      <vt:lpstr>Sampling Methods</vt:lpstr>
      <vt:lpstr>Accuracy Assessment Process</vt:lpstr>
      <vt:lpstr>Reference Data Collection</vt:lpstr>
      <vt:lpstr>Reference Data Collection</vt:lpstr>
      <vt:lpstr>Assessing Accuracy</vt:lpstr>
      <vt:lpstr>Accuracy Assessment Process</vt:lpstr>
      <vt:lpstr>The Error Matrix</vt:lpstr>
      <vt:lpstr>Error Matrix Components</vt:lpstr>
      <vt:lpstr>Error Matrix Components</vt:lpstr>
      <vt:lpstr>Error Matrix Components</vt:lpstr>
      <vt:lpstr>Measures of Accuracy</vt:lpstr>
      <vt:lpstr>Measures of Accuracy</vt:lpstr>
      <vt:lpstr>Measures of Accuracy</vt:lpstr>
      <vt:lpstr>Measures of Accuracy</vt:lpstr>
      <vt:lpstr>Measures of Accuracy</vt:lpstr>
      <vt:lpstr>Measures of Accuracy</vt:lpstr>
      <vt:lpstr>Measures of Accuracy</vt:lpstr>
      <vt:lpstr>Error vs Difference Matrix</vt:lpstr>
      <vt:lpstr>Error vs Difference Matrix</vt:lpstr>
      <vt:lpstr>Error Matrix</vt:lpstr>
      <vt:lpstr>Accuracy Assessment Conclusions</vt:lpstr>
      <vt:lpstr>Site Specific Accuracy - Summary</vt:lpstr>
      <vt:lpstr>If you choose to collect reference data via image interpretation…</vt:lpstr>
      <vt:lpstr>Image interpretation</vt:lpstr>
      <vt:lpstr>Basic image interpretation</vt:lpstr>
      <vt:lpstr>Basic image interpretation</vt:lpstr>
      <vt:lpstr>Image Interpretation v. Semi-Automated Classification</vt:lpstr>
      <vt:lpstr>Image interpretation: 7 image cues</vt:lpstr>
      <vt:lpstr>Seven characteristics: Tone/color</vt:lpstr>
      <vt:lpstr>Seven characteristics: Shape</vt:lpstr>
      <vt:lpstr>Seven characteristics: Size</vt:lpstr>
      <vt:lpstr>Seven characteristics: Texture</vt:lpstr>
      <vt:lpstr>Seven Characteristics: Shadow</vt:lpstr>
      <vt:lpstr>Seven Characteristics: Pattern</vt:lpstr>
      <vt:lpstr>Seven Characteristics: Association</vt:lpstr>
      <vt:lpstr>Convergence of evidence</vt:lpstr>
      <vt:lpstr>If you have questions please contact:  Karis Tenneson, PhD Remote Sensing Specialist at USFS GTAC   krtenneson@fs.fed.us, 801-975-3768 or Brenna Schwert Remote Sensing Specialist at USFS GTAC bmschwert@fs.fed.us, 801-975-3821  </vt:lpstr>
    </vt:vector>
  </TitlesOfParts>
  <Company>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Schwert, Brenna M -FS</cp:lastModifiedBy>
  <cp:revision>32</cp:revision>
  <dcterms:created xsi:type="dcterms:W3CDTF">2015-04-03T20:09:37Z</dcterms:created>
  <dcterms:modified xsi:type="dcterms:W3CDTF">2018-03-14T21:41:07Z</dcterms:modified>
</cp:coreProperties>
</file>