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72"/>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E88F5-275D-4991-98CD-F6EA8B321EA6}" type="datetimeFigureOut">
              <a:rPr lang="en-US" smtClean="0"/>
              <a:t>3/14/2018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6D262-ED94-43DB-A888-70C29FF18EA2}" type="slidenum">
              <a:rPr lang="en-US" smtClean="0"/>
              <a:t>‹#›</a:t>
            </a:fld>
            <a:endParaRPr lang="en-US"/>
          </a:p>
        </p:txBody>
      </p:sp>
    </p:spTree>
    <p:extLst>
      <p:ext uri="{BB962C8B-B14F-4D97-AF65-F5344CB8AC3E}">
        <p14:creationId xmlns:p14="http://schemas.microsoft.com/office/powerpoint/2010/main" val="151843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eather.com/news/radar-detects-bird-migration-20120619"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a:t>
            </a:r>
            <a:r>
              <a:rPr lang="en-US" baseline="0" dirty="0" smtClean="0"/>
              <a:t> DISCUSSION POINT:  CHANGES IN LANDCOVER?  DIFFERENCES BETWEEN LANDCOVER AND LANDUSE</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9</a:t>
            </a:fld>
            <a:endParaRPr lang="en-US"/>
          </a:p>
        </p:txBody>
      </p:sp>
    </p:spTree>
    <p:extLst>
      <p:ext uri="{BB962C8B-B14F-4D97-AF65-F5344CB8AC3E}">
        <p14:creationId xmlns:p14="http://schemas.microsoft.com/office/powerpoint/2010/main" val="137073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the type of change that you want to map… Can’t see single trees in a Landsat pixel, can’t even really see ‘stands’ in a MODIS pixel… explain pixel mixing </a:t>
            </a:r>
          </a:p>
          <a:p>
            <a:r>
              <a:rPr lang="en-US" baseline="0" dirty="0" smtClean="0"/>
              <a:t>Spatial grain is the area on the ground captured by a single sensor element, effectively the pixel size. </a:t>
            </a:r>
          </a:p>
          <a:p>
            <a:r>
              <a:rPr lang="en-US" baseline="0" dirty="0" smtClean="0"/>
              <a:t>Extent is the </a:t>
            </a:r>
            <a:r>
              <a:rPr lang="en-US" baseline="0" dirty="0" err="1" smtClean="0"/>
              <a:t>geograhic</a:t>
            </a:r>
            <a:r>
              <a:rPr lang="en-US" baseline="0" dirty="0" smtClean="0"/>
              <a:t> scope of an image, the satellite footprint </a:t>
            </a:r>
          </a:p>
          <a:p>
            <a:r>
              <a:rPr lang="en-US" baseline="0" dirty="0" smtClean="0"/>
              <a:t>Spatial grain of a sensor is the area on the ground captured within a single sensor element, effectively the pixel size.  </a:t>
            </a:r>
          </a:p>
          <a:p>
            <a:r>
              <a:rPr lang="en-US" baseline="0" dirty="0" smtClean="0"/>
              <a:t>The extent is the geographic scope of an image</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36</a:t>
            </a:fld>
            <a:endParaRPr lang="en-US"/>
          </a:p>
        </p:txBody>
      </p:sp>
    </p:spTree>
    <p:extLst>
      <p:ext uri="{BB962C8B-B14F-4D97-AF65-F5344CB8AC3E}">
        <p14:creationId xmlns:p14="http://schemas.microsoft.com/office/powerpoint/2010/main" val="340717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745" indent="-285672" eaLnBrk="0" hangingPunct="0">
              <a:defRPr>
                <a:solidFill>
                  <a:schemeClr val="tx1"/>
                </a:solidFill>
                <a:latin typeface="Arial" charset="0"/>
              </a:defRPr>
            </a:lvl2pPr>
            <a:lvl3pPr marL="1142686" indent="-228537" eaLnBrk="0" hangingPunct="0">
              <a:defRPr>
                <a:solidFill>
                  <a:schemeClr val="tx1"/>
                </a:solidFill>
                <a:latin typeface="Arial" charset="0"/>
              </a:defRPr>
            </a:lvl3pPr>
            <a:lvl4pPr marL="1599760" indent="-228537" eaLnBrk="0" hangingPunct="0">
              <a:defRPr>
                <a:solidFill>
                  <a:schemeClr val="tx1"/>
                </a:solidFill>
                <a:latin typeface="Arial" charset="0"/>
              </a:defRPr>
            </a:lvl4pPr>
            <a:lvl5pPr marL="2056835" indent="-228537" eaLnBrk="0" hangingPunct="0">
              <a:defRPr>
                <a:solidFill>
                  <a:schemeClr val="tx1"/>
                </a:solidFill>
                <a:latin typeface="Arial" charset="0"/>
              </a:defRPr>
            </a:lvl5pPr>
            <a:lvl6pPr marL="2513908" indent="-228537" algn="ctr" eaLnBrk="0" fontAlgn="base" hangingPunct="0">
              <a:spcBef>
                <a:spcPct val="0"/>
              </a:spcBef>
              <a:spcAft>
                <a:spcPct val="0"/>
              </a:spcAft>
              <a:defRPr>
                <a:solidFill>
                  <a:schemeClr val="tx1"/>
                </a:solidFill>
                <a:latin typeface="Arial" charset="0"/>
              </a:defRPr>
            </a:lvl6pPr>
            <a:lvl7pPr marL="2970982" indent="-228537" algn="ctr" eaLnBrk="0" fontAlgn="base" hangingPunct="0">
              <a:spcBef>
                <a:spcPct val="0"/>
              </a:spcBef>
              <a:spcAft>
                <a:spcPct val="0"/>
              </a:spcAft>
              <a:defRPr>
                <a:solidFill>
                  <a:schemeClr val="tx1"/>
                </a:solidFill>
                <a:latin typeface="Arial" charset="0"/>
              </a:defRPr>
            </a:lvl7pPr>
            <a:lvl8pPr marL="3428058" indent="-228537" algn="ctr" eaLnBrk="0" fontAlgn="base" hangingPunct="0">
              <a:spcBef>
                <a:spcPct val="0"/>
              </a:spcBef>
              <a:spcAft>
                <a:spcPct val="0"/>
              </a:spcAft>
              <a:defRPr>
                <a:solidFill>
                  <a:schemeClr val="tx1"/>
                </a:solidFill>
                <a:latin typeface="Arial" charset="0"/>
              </a:defRPr>
            </a:lvl8pPr>
            <a:lvl9pPr marL="3885132" indent="-228537" algn="ctr" eaLnBrk="0" fontAlgn="base" hangingPunct="0">
              <a:spcBef>
                <a:spcPct val="0"/>
              </a:spcBef>
              <a:spcAft>
                <a:spcPct val="0"/>
              </a:spcAft>
              <a:defRPr>
                <a:solidFill>
                  <a:schemeClr val="tx1"/>
                </a:solidFill>
                <a:latin typeface="Arial" charset="0"/>
              </a:defRPr>
            </a:lvl9pPr>
          </a:lstStyle>
          <a:p>
            <a:pPr eaLnBrk="1" hangingPunct="1"/>
            <a:fld id="{60EEC7E8-2B7F-4551-A998-C47421634104}" type="slidenum">
              <a:rPr lang="en-US" smtClean="0"/>
              <a:pPr eaLnBrk="1" hangingPunct="1"/>
              <a:t>37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10828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150938" y="692150"/>
            <a:ext cx="4556125" cy="3416300"/>
          </a:xfrm>
          <a:ln/>
        </p:spPr>
      </p:sp>
      <p:sp>
        <p:nvSpPr>
          <p:cNvPr id="156675" name="Notes Placeholder 2"/>
          <p:cNvSpPr>
            <a:spLocks noGrp="1"/>
          </p:cNvSpPr>
          <p:nvPr>
            <p:ph type="body" idx="1"/>
          </p:nvPr>
        </p:nvSpPr>
        <p:spPr>
          <a:noFill/>
          <a:ln/>
        </p:spPr>
        <p:txBody>
          <a:bodyPr/>
          <a:lstStyle/>
          <a:p>
            <a:r>
              <a:rPr lang="en-US" dirty="0" smtClean="0"/>
              <a:t>“</a:t>
            </a:r>
            <a:r>
              <a:rPr lang="en-US" b="1" dirty="0" smtClean="0"/>
              <a:t>Scale</a:t>
            </a:r>
            <a:r>
              <a:rPr lang="en-US" dirty="0" smtClean="0"/>
              <a:t>” essentially means the size of an area (e.g., 1 hectare, 5 hectare, 20 hectare, etc.). When a bird “responds to” an area, it is attracted to that area based on spatial objects within it. “</a:t>
            </a:r>
            <a:r>
              <a:rPr lang="en-US" b="1" dirty="0" smtClean="0"/>
              <a:t>Spatial objects</a:t>
            </a:r>
            <a:r>
              <a:rPr lang="en-US" dirty="0" smtClean="0"/>
              <a:t>” are the actual structures (such as trees, bushes, fields) within a given area that an animal uses to fulfill daily food, cover, and water needs. The scales at which wildlife respond to spatial objects are an important part of habitat selection.</a:t>
            </a:r>
          </a:p>
          <a:p>
            <a:r>
              <a:rPr lang="en-US" dirty="0" smtClean="0"/>
              <a:t>Let’s take a theoretical representation of a Carolina Wren and a Red-tailed Hawk responding to spatial objects as they search for habitat (the drawing below)). The wren searches a </a:t>
            </a:r>
            <a:r>
              <a:rPr lang="en-US" i="1" dirty="0" smtClean="0"/>
              <a:t>tract</a:t>
            </a:r>
            <a:r>
              <a:rPr lang="en-US" dirty="0" smtClean="0"/>
              <a:t> of land to establish a </a:t>
            </a:r>
            <a:r>
              <a:rPr lang="en-US" i="1" dirty="0" smtClean="0"/>
              <a:t>home range</a:t>
            </a:r>
            <a:r>
              <a:rPr lang="en-US" dirty="0" smtClean="0"/>
              <a:t>. At the next scale, the wren searches its home range for suitable </a:t>
            </a:r>
            <a:r>
              <a:rPr lang="en-US" i="1" dirty="0" smtClean="0"/>
              <a:t>habitat patches</a:t>
            </a:r>
            <a:r>
              <a:rPr lang="en-US" dirty="0" smtClean="0"/>
              <a:t> for nesting or foraging for food. Then, within these habitat patches, the wren locates </a:t>
            </a:r>
            <a:r>
              <a:rPr lang="en-US" i="1" dirty="0" smtClean="0"/>
              <a:t>food patches</a:t>
            </a:r>
            <a:r>
              <a:rPr lang="en-US" dirty="0" smtClean="0"/>
              <a:t> where food items (e.g., insects) are abundant. This is the smallest scale in which the wren searches for food. The hawk has a similar set of decisions, but it selects much larger areas and objects at each comparable scale. Notice that the only overlap in scales is at the food patch level for the hawk and at the tract level for the wren.</a:t>
            </a:r>
          </a:p>
          <a:p>
            <a:r>
              <a:rPr lang="en-US" dirty="0" smtClean="0"/>
              <a:t>Different wildlife species respond to different objects within a landscape. The type of object a species prefers is dependent on its natural history: what it eats, what it needs for nesting, etc. For example, one wildlife species could prefer tree patches. Another species prefers flowering plants. Others prefer woods along streams (riparian habitat). Some prefer natural, open fields. Some even prefer the actual homes (buildings) and others prefer lawns. In addition, the size of these spatial objects is important too. Different species may respond to different sizes of a particular object in the landscape. Let’s say two species like open areas (e.g., lawn). One species, such as a robin, may be attracted to a front yard. Another species, say a hawk, may prefer large expanses of lawn (e.g., golf courses). They both respond to lawn. However, the </a:t>
            </a:r>
            <a:r>
              <a:rPr lang="en-US" i="1" dirty="0" smtClean="0"/>
              <a:t>area</a:t>
            </a:r>
            <a:r>
              <a:rPr lang="en-US" dirty="0" smtClean="0"/>
              <a:t> of lawn is much bigger on a golf course than a front yard.</a:t>
            </a:r>
          </a:p>
          <a:p>
            <a:r>
              <a:rPr lang="en-US" dirty="0" smtClean="0"/>
              <a:t>In addition, during different periods of an animal’s life, it may have different requirements for food, water, cover, and space. For example, birds may have vastly different requirements when breeding than when they are migrating or wintering in an area. Some bird species only nest in large expanses of wooded areas to keep their nests hidden from predators while primarily catching insects to feed their young. However, outside the breeding season, these same birds can be found in small patches of forest feeding on a variety of food items including fruits and seeds (e.g., Ovenbird</a:t>
            </a:r>
            <a:r>
              <a:rPr lang="en-US" i="1" dirty="0" smtClean="0"/>
              <a:t>, </a:t>
            </a:r>
            <a:r>
              <a:rPr lang="en-US" i="1" dirty="0" err="1" smtClean="0"/>
              <a:t>Seiurus</a:t>
            </a:r>
            <a:r>
              <a:rPr lang="en-US" i="1" dirty="0" smtClean="0"/>
              <a:t> </a:t>
            </a:r>
            <a:r>
              <a:rPr lang="en-US" i="1" dirty="0" err="1" smtClean="0"/>
              <a:t>aurocapillus</a:t>
            </a:r>
            <a:r>
              <a:rPr lang="en-US" dirty="0" smtClean="0"/>
              <a:t>).</a:t>
            </a:r>
          </a:p>
          <a:p>
            <a:r>
              <a:rPr lang="en-US" dirty="0" smtClean="0"/>
              <a:t>After the breeding season, many young animals disperse from their natal site looking for new areas that provide food and shelter. For animals that are dispersing, many urban sites that may not be appropriate for breeding could serve as ‘dispersal sites’ where animals can feed and rest when searching for new habitat. These dispersal sites can serve as corridors that help animals move from one habitat to the next. In addition, urban sites can serve as “stopover sites” for birds that are looking for food and shelter along their migration </a:t>
            </a:r>
            <a:r>
              <a:rPr lang="en-US" dirty="0" err="1" smtClean="0"/>
              <a:t>route.</a:t>
            </a:r>
            <a:r>
              <a:rPr lang="en-US" dirty="0" err="1" smtClean="0">
                <a:hlinkClick r:id="rId3"/>
              </a:rPr>
              <a:t>Radars</a:t>
            </a:r>
            <a:r>
              <a:rPr lang="en-US" dirty="0" smtClean="0">
                <a:hlinkClick r:id="rId3"/>
              </a:rPr>
              <a:t> around cities</a:t>
            </a:r>
            <a:r>
              <a:rPr lang="en-US" dirty="0" smtClean="0"/>
              <a:t> have detected massive amounts of birds flying at night in and around cities. Urban areas can also serve as wintering sites for animals that normally breed outside of urban areas.</a:t>
            </a:r>
          </a:p>
          <a:p>
            <a:r>
              <a:rPr lang="en-US" dirty="0" smtClean="0"/>
              <a:t>In summary, a particular patch can serve as habitat for animals during different times of the year. A patch of woods, for example, may be a breeding area for some animals while at other times of the year it may serve as a stopover site or wintering site. In many cases, the property may serve primarily as a ‘connector’ between natural areas — an important role to permit the movement of animals.</a:t>
            </a:r>
          </a:p>
          <a:p>
            <a:endParaRPr lang="en-US" dirty="0" smtClean="0"/>
          </a:p>
          <a:p>
            <a:endParaRPr lang="en-US" dirty="0" smtClean="0"/>
          </a:p>
        </p:txBody>
      </p:sp>
      <p:sp>
        <p:nvSpPr>
          <p:cNvPr id="156676" name="Slide Number Placeholder 3"/>
          <p:cNvSpPr>
            <a:spLocks noGrp="1"/>
          </p:cNvSpPr>
          <p:nvPr>
            <p:ph type="sldNum" sz="quarter" idx="5"/>
          </p:nvPr>
        </p:nvSpPr>
        <p:spPr>
          <a:noFill/>
        </p:spPr>
        <p:txBody>
          <a:bodyPr/>
          <a:lstStyle/>
          <a:p>
            <a:fld id="{CE7A93E7-D829-4DF4-BA7A-322A1CA05E30}" type="slidenum">
              <a:rPr lang="en-US"/>
              <a:pPr/>
              <a:t>38</a:t>
            </a:fld>
            <a:endParaRPr lang="en-US"/>
          </a:p>
        </p:txBody>
      </p:sp>
    </p:spTree>
    <p:extLst>
      <p:ext uri="{BB962C8B-B14F-4D97-AF65-F5344CB8AC3E}">
        <p14:creationId xmlns:p14="http://schemas.microsoft.com/office/powerpoint/2010/main" val="2328683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2400">
                <a:solidFill>
                  <a:schemeClr val="tx1"/>
                </a:solidFill>
                <a:latin typeface="Arial Unicode MS" pitchFamily="34" charset="-128"/>
              </a:defRPr>
            </a:lvl1pPr>
            <a:lvl2pPr marL="730766" indent="-281064" defTabSz="915018">
              <a:defRPr sz="2400">
                <a:solidFill>
                  <a:schemeClr val="tx1"/>
                </a:solidFill>
                <a:latin typeface="Arial Unicode MS" pitchFamily="34" charset="-128"/>
              </a:defRPr>
            </a:lvl2pPr>
            <a:lvl3pPr marL="1124255" indent="-224851" defTabSz="915018">
              <a:defRPr sz="2400">
                <a:solidFill>
                  <a:schemeClr val="tx1"/>
                </a:solidFill>
                <a:latin typeface="Arial Unicode MS" pitchFamily="34" charset="-128"/>
              </a:defRPr>
            </a:lvl3pPr>
            <a:lvl4pPr marL="1573957" indent="-224851" defTabSz="915018">
              <a:defRPr sz="2400">
                <a:solidFill>
                  <a:schemeClr val="tx1"/>
                </a:solidFill>
                <a:latin typeface="Arial Unicode MS" pitchFamily="34" charset="-128"/>
              </a:defRPr>
            </a:lvl4pPr>
            <a:lvl5pPr marL="2023659" indent="-224851" defTabSz="915018">
              <a:defRPr sz="2400">
                <a:solidFill>
                  <a:schemeClr val="tx1"/>
                </a:solidFill>
                <a:latin typeface="Arial Unicode MS" pitchFamily="34" charset="-128"/>
              </a:defRPr>
            </a:lvl5pPr>
            <a:lvl6pPr marL="2473361" indent="-224851" defTabSz="915018" eaLnBrk="0" fontAlgn="base" hangingPunct="0">
              <a:spcBef>
                <a:spcPct val="0"/>
              </a:spcBef>
              <a:spcAft>
                <a:spcPct val="0"/>
              </a:spcAft>
              <a:defRPr sz="2400">
                <a:solidFill>
                  <a:schemeClr val="tx1"/>
                </a:solidFill>
                <a:latin typeface="Arial Unicode MS" pitchFamily="34" charset="-128"/>
              </a:defRPr>
            </a:lvl6pPr>
            <a:lvl7pPr marL="2923062" indent="-224851" defTabSz="915018" eaLnBrk="0" fontAlgn="base" hangingPunct="0">
              <a:spcBef>
                <a:spcPct val="0"/>
              </a:spcBef>
              <a:spcAft>
                <a:spcPct val="0"/>
              </a:spcAft>
              <a:defRPr sz="2400">
                <a:solidFill>
                  <a:schemeClr val="tx1"/>
                </a:solidFill>
                <a:latin typeface="Arial Unicode MS" pitchFamily="34" charset="-128"/>
              </a:defRPr>
            </a:lvl7pPr>
            <a:lvl8pPr marL="3372764" indent="-224851" defTabSz="915018" eaLnBrk="0" fontAlgn="base" hangingPunct="0">
              <a:spcBef>
                <a:spcPct val="0"/>
              </a:spcBef>
              <a:spcAft>
                <a:spcPct val="0"/>
              </a:spcAft>
              <a:defRPr sz="2400">
                <a:solidFill>
                  <a:schemeClr val="tx1"/>
                </a:solidFill>
                <a:latin typeface="Arial Unicode MS" pitchFamily="34" charset="-128"/>
              </a:defRPr>
            </a:lvl8pPr>
            <a:lvl9pPr marL="3822466" indent="-224851" defTabSz="915018" eaLnBrk="0" fontAlgn="base" hangingPunct="0">
              <a:spcBef>
                <a:spcPct val="0"/>
              </a:spcBef>
              <a:spcAft>
                <a:spcPct val="0"/>
              </a:spcAft>
              <a:defRPr sz="2400">
                <a:solidFill>
                  <a:schemeClr val="tx1"/>
                </a:solidFill>
                <a:latin typeface="Arial Unicode MS" pitchFamily="34" charset="-128"/>
              </a:defRPr>
            </a:lvl9pPr>
          </a:lstStyle>
          <a:p>
            <a:fld id="{56D60F89-DCEF-4997-81F8-4310F5A41F60}" type="slidenum">
              <a:rPr lang="en-US" altLang="en-US" sz="1200"/>
              <a:pPr/>
              <a:t>39</a:t>
            </a:fld>
            <a:endParaRPr lang="en-US" alt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2400"/>
              <a:t>Although Landsat has a large geographic extent, it has a lower spatial resolution (grain, cell size) than some other modern satellites. These high resolution images have their own disadvantages which is a talk in and of itself. </a:t>
            </a:r>
          </a:p>
        </p:txBody>
      </p:sp>
    </p:spTree>
    <p:extLst>
      <p:ext uri="{BB962C8B-B14F-4D97-AF65-F5344CB8AC3E}">
        <p14:creationId xmlns:p14="http://schemas.microsoft.com/office/powerpoint/2010/main" val="2009369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Image timing must be chosen to minimize the influence of unwanted effects on spectral </a:t>
            </a:r>
            <a:r>
              <a:rPr lang="en-US" baseline="0" dirty="0" err="1" smtClean="0"/>
              <a:t>space,since</a:t>
            </a:r>
            <a:r>
              <a:rPr lang="en-US" baseline="0" dirty="0" smtClean="0"/>
              <a:t> such effects obscure real change or produce the false appearance of change.  Key issues to consider are </a:t>
            </a:r>
            <a:r>
              <a:rPr lang="en-US" baseline="0" dirty="0" err="1" smtClean="0"/>
              <a:t>phenological</a:t>
            </a:r>
            <a:r>
              <a:rPr lang="en-US" baseline="0" dirty="0" smtClean="0"/>
              <a:t> state of the landscape, sun angle </a:t>
            </a:r>
          </a:p>
          <a:p>
            <a:r>
              <a:rPr lang="en-US" baseline="0" dirty="0" smtClean="0"/>
              <a:t>Temporal grain is the frequency at which images of a given point on the earth are acquired (Kennedy et al 2009)</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45</a:t>
            </a:fld>
            <a:endParaRPr lang="en-US"/>
          </a:p>
        </p:txBody>
      </p:sp>
    </p:spTree>
    <p:extLst>
      <p:ext uri="{BB962C8B-B14F-4D97-AF65-F5344CB8AC3E}">
        <p14:creationId xmlns:p14="http://schemas.microsoft.com/office/powerpoint/2010/main" val="1914705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Detecting </a:t>
            </a:r>
            <a:r>
              <a:rPr lang="en-US" dirty="0" err="1"/>
              <a:t>landcover</a:t>
            </a:r>
            <a:r>
              <a:rPr lang="en-US" dirty="0"/>
              <a:t> change by mapping spectral change presents the challenge of separating ‘significant’ change from ‘noise’ </a:t>
            </a:r>
            <a:endParaRPr lang="en-US" sz="2800" i="1" dirty="0">
              <a:solidFill>
                <a:srgbClr val="FFFF99"/>
              </a:solidFill>
            </a:endParaRP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50</a:t>
            </a:fld>
            <a:endParaRPr lang="en-US"/>
          </a:p>
        </p:txBody>
      </p:sp>
    </p:spTree>
    <p:extLst>
      <p:ext uri="{BB962C8B-B14F-4D97-AF65-F5344CB8AC3E}">
        <p14:creationId xmlns:p14="http://schemas.microsoft.com/office/powerpoint/2010/main" val="1671460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a:t>
            </a:r>
            <a:r>
              <a:rPr lang="en-US" baseline="0" dirty="0" smtClean="0"/>
              <a:t> select those that help to hone in on your change phenomenon of interest</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7979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this slide and adapt for band</a:t>
            </a:r>
            <a:r>
              <a:rPr lang="en-US" baseline="0" dirty="0" smtClean="0"/>
              <a:t> ratio talk?  Add the actual NDVI values for non-veg, veg, etc.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05449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94ADE-05F9-4BBD-8A5B-D87EACD0C437}" type="slidenum">
              <a:rPr lang="en-US" smtClean="0"/>
              <a:t>57</a:t>
            </a:fld>
            <a:endParaRPr lang="en-US"/>
          </a:p>
        </p:txBody>
      </p:sp>
    </p:spTree>
    <p:extLst>
      <p:ext uri="{BB962C8B-B14F-4D97-AF65-F5344CB8AC3E}">
        <p14:creationId xmlns:p14="http://schemas.microsoft.com/office/powerpoint/2010/main" val="259161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57F3B-4747-4A91-8AB8-DAD481D44C44}" type="slidenum">
              <a:rPr lang="en-US"/>
              <a:pPr/>
              <a:t>63</a:t>
            </a:fld>
            <a:endParaRPr lang="en-US"/>
          </a:p>
        </p:txBody>
      </p:sp>
      <p:sp>
        <p:nvSpPr>
          <p:cNvPr id="1745922" name="Rectangle 2"/>
          <p:cNvSpPr>
            <a:spLocks noGrp="1" noRot="1" noChangeAspect="1" noChangeArrowheads="1" noTextEdit="1"/>
          </p:cNvSpPr>
          <p:nvPr>
            <p:ph type="sldImg"/>
          </p:nvPr>
        </p:nvSpPr>
        <p:spPr>
          <a:ln/>
        </p:spPr>
      </p:sp>
      <p:sp>
        <p:nvSpPr>
          <p:cNvPr id="174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0747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24" indent="-285702" eaLnBrk="0" hangingPunct="0">
              <a:defRPr>
                <a:solidFill>
                  <a:schemeClr val="tx1"/>
                </a:solidFill>
                <a:latin typeface="Arial" charset="0"/>
              </a:defRPr>
            </a:lvl2pPr>
            <a:lvl3pPr marL="1142807" indent="-228561" eaLnBrk="0" hangingPunct="0">
              <a:defRPr>
                <a:solidFill>
                  <a:schemeClr val="tx1"/>
                </a:solidFill>
                <a:latin typeface="Arial" charset="0"/>
              </a:defRPr>
            </a:lvl3pPr>
            <a:lvl4pPr marL="1599930" indent="-228561" eaLnBrk="0" hangingPunct="0">
              <a:defRPr>
                <a:solidFill>
                  <a:schemeClr val="tx1"/>
                </a:solidFill>
                <a:latin typeface="Arial" charset="0"/>
              </a:defRPr>
            </a:lvl4pPr>
            <a:lvl5pPr marL="2057053" indent="-228561" eaLnBrk="0" hangingPunct="0">
              <a:defRPr>
                <a:solidFill>
                  <a:schemeClr val="tx1"/>
                </a:solidFill>
                <a:latin typeface="Arial" charset="0"/>
              </a:defRPr>
            </a:lvl5pPr>
            <a:lvl6pPr marL="2514175" indent="-228561" algn="ctr" eaLnBrk="0" fontAlgn="base" hangingPunct="0">
              <a:spcBef>
                <a:spcPct val="0"/>
              </a:spcBef>
              <a:spcAft>
                <a:spcPct val="0"/>
              </a:spcAft>
              <a:defRPr>
                <a:solidFill>
                  <a:schemeClr val="tx1"/>
                </a:solidFill>
                <a:latin typeface="Arial" charset="0"/>
              </a:defRPr>
            </a:lvl6pPr>
            <a:lvl7pPr marL="2971298" indent="-228561" algn="ctr" eaLnBrk="0" fontAlgn="base" hangingPunct="0">
              <a:spcBef>
                <a:spcPct val="0"/>
              </a:spcBef>
              <a:spcAft>
                <a:spcPct val="0"/>
              </a:spcAft>
              <a:defRPr>
                <a:solidFill>
                  <a:schemeClr val="tx1"/>
                </a:solidFill>
                <a:latin typeface="Arial" charset="0"/>
              </a:defRPr>
            </a:lvl7pPr>
            <a:lvl8pPr marL="3428421" indent="-228561" algn="ctr" eaLnBrk="0" fontAlgn="base" hangingPunct="0">
              <a:spcBef>
                <a:spcPct val="0"/>
              </a:spcBef>
              <a:spcAft>
                <a:spcPct val="0"/>
              </a:spcAft>
              <a:defRPr>
                <a:solidFill>
                  <a:schemeClr val="tx1"/>
                </a:solidFill>
                <a:latin typeface="Arial" charset="0"/>
              </a:defRPr>
            </a:lvl8pPr>
            <a:lvl9pPr marL="3885544" indent="-228561" algn="ctr" eaLnBrk="0" fontAlgn="base" hangingPunct="0">
              <a:spcBef>
                <a:spcPct val="0"/>
              </a:spcBef>
              <a:spcAft>
                <a:spcPct val="0"/>
              </a:spcAft>
              <a:defRPr>
                <a:solidFill>
                  <a:schemeClr val="tx1"/>
                </a:solidFill>
                <a:latin typeface="Arial" charset="0"/>
              </a:defRPr>
            </a:lvl9pPr>
          </a:lstStyle>
          <a:p>
            <a:pPr eaLnBrk="1" hangingPunct="1"/>
            <a:fld id="{60EEC7E8-2B7F-4551-A998-C47421634104}" type="slidenum">
              <a:rPr lang="en-US" smtClean="0"/>
              <a:pPr eaLnBrk="1" hangingPunct="1"/>
              <a:t>11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49160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relevant training</a:t>
            </a:r>
          </a:p>
          <a:p>
            <a:pPr lvl="2"/>
            <a:r>
              <a:rPr lang="en-US" i="1" dirty="0" smtClean="0"/>
              <a:t>Available through RSAC, ask us for recommendations!</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69</a:t>
            </a:fld>
            <a:endParaRPr lang="en-US"/>
          </a:p>
        </p:txBody>
      </p:sp>
    </p:spTree>
    <p:extLst>
      <p:ext uri="{BB962C8B-B14F-4D97-AF65-F5344CB8AC3E}">
        <p14:creationId xmlns:p14="http://schemas.microsoft.com/office/powerpoint/2010/main" val="252658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a:t>
            </a:r>
            <a:r>
              <a:rPr lang="en-US" baseline="0" dirty="0" smtClean="0"/>
              <a:t> this slide to make the point that more and more, there is a lot of data available at different spatial, temporal and spectral resolutions that make change detection possible.  Sensors take images of the earth at varying spatial, spectral resolutions at different temporal resolutions and thus, there is an archive of data available to identify changes on the landscape by looking for spectral changes between images</a:t>
            </a:r>
          </a:p>
          <a:p>
            <a:endParaRPr lang="en-US" baseline="0" dirty="0" smtClean="0"/>
          </a:p>
          <a:p>
            <a:r>
              <a:rPr lang="en-US" baseline="0" dirty="0" smtClean="0"/>
              <a:t>Landsat archive has 4.5 million images and counting!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997320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4350">
              <a:defRPr/>
            </a:pPr>
            <a:r>
              <a:rPr lang="en-US" dirty="0" smtClean="0"/>
              <a:t>Note:</a:t>
            </a:r>
            <a:r>
              <a:rPr lang="en-US" baseline="0" dirty="0" smtClean="0"/>
              <a:t>  </a:t>
            </a:r>
            <a:r>
              <a:rPr lang="en-US" dirty="0" smtClean="0"/>
              <a:t>Important forest management task to which remote sensing is well suited</a:t>
            </a:r>
          </a:p>
          <a:p>
            <a:r>
              <a:rPr lang="en-US" baseline="0" dirty="0" smtClean="0"/>
              <a:t>At regional and greater scales, the only feasible means of monitoring forest change on a regular and continuous basis may be through the use of remote sensing</a:t>
            </a:r>
          </a:p>
          <a:p>
            <a:endParaRPr lang="en-US" baseline="0" dirty="0" smtClean="0"/>
          </a:p>
          <a:p>
            <a:r>
              <a:rPr lang="en-US" baseline="0" dirty="0" smtClean="0"/>
              <a:t>This photo is an on-the-ground look at the effects of the Schultz fire in N Arizona in 2010… these effects are apparent in Landsat </a:t>
            </a:r>
            <a:r>
              <a:rPr lang="en-US" baseline="0" dirty="0" err="1" smtClean="0"/>
              <a:t>imgaery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22</a:t>
            </a:fld>
            <a:endParaRPr lang="en-US"/>
          </a:p>
        </p:txBody>
      </p:sp>
    </p:spTree>
    <p:extLst>
      <p:ext uri="{BB962C8B-B14F-4D97-AF65-F5344CB8AC3E}">
        <p14:creationId xmlns:p14="http://schemas.microsoft.com/office/powerpoint/2010/main" val="82534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temporal and technique</a:t>
            </a:r>
            <a:r>
              <a:rPr lang="en-US" baseline="0" dirty="0" smtClean="0"/>
              <a:t> approaches to detecting change. The estimation approach is essentially an inventory (sample) of the landscape at discrete times. The mapping approach uses a pixel-based approach between two or more snapshots in time.</a:t>
            </a:r>
            <a:endParaRPr lang="en-US" dirty="0"/>
          </a:p>
        </p:txBody>
      </p:sp>
      <p:sp>
        <p:nvSpPr>
          <p:cNvPr id="4" name="Slide Number Placeholder 3"/>
          <p:cNvSpPr>
            <a:spLocks noGrp="1"/>
          </p:cNvSpPr>
          <p:nvPr>
            <p:ph type="sldNum" sz="quarter" idx="10"/>
          </p:nvPr>
        </p:nvSpPr>
        <p:spPr/>
        <p:txBody>
          <a:bodyPr/>
          <a:lstStyle/>
          <a:p>
            <a:fld id="{6CA1BDEE-4B0F-41ED-838D-BC5D4BA5BCC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4987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Tx/>
              <a:buChar char="-"/>
            </a:pPr>
            <a:r>
              <a:rPr lang="en-US" baseline="0" dirty="0" smtClean="0"/>
              <a:t>Estimation can generally depict change with a greater level of detail, but may introduce error due to a non-representative sample design</a:t>
            </a:r>
          </a:p>
          <a:p>
            <a:endParaRPr lang="en-US" baseline="0" dirty="0" smtClean="0"/>
          </a:p>
          <a:p>
            <a:pPr marL="171432" indent="-171432">
              <a:buFontTx/>
              <a:buChar char="-"/>
            </a:pPr>
            <a:r>
              <a:rPr lang="en-US" baseline="0" dirty="0" smtClean="0"/>
              <a:t>Estimation can be used with much higher resolution imagery than pixel-based change detection because the human eye can detect even subtle change and differences due to </a:t>
            </a:r>
            <a:r>
              <a:rPr lang="en-US" baseline="0" dirty="0" err="1" smtClean="0"/>
              <a:t>misregistration</a:t>
            </a:r>
            <a:r>
              <a:rPr lang="en-US" baseline="0" dirty="0" smtClean="0"/>
              <a:t> and/or shadows, while automated algorithms generally cannot.</a:t>
            </a:r>
          </a:p>
          <a:p>
            <a:endParaRPr lang="en-US" baseline="0" dirty="0" smtClean="0"/>
          </a:p>
          <a:p>
            <a:pPr marL="171432" indent="-171432" defTabSz="914303">
              <a:buFontTx/>
              <a:buChar char="-"/>
              <a:defRPr/>
            </a:pPr>
            <a:r>
              <a:rPr lang="en-US" baseline="0" dirty="0" smtClean="0"/>
              <a:t>Mapping can generally depict change with limited detail, but provides a spatially-explicit wall-to-wall map</a:t>
            </a:r>
          </a:p>
          <a:p>
            <a:pPr defTabSz="914303">
              <a:defRPr/>
            </a:pPr>
            <a:endParaRPr lang="en-US" dirty="0" smtClean="0"/>
          </a:p>
          <a:p>
            <a:pPr marL="171432" indent="-171432" defTabSz="914303">
              <a:buFontTx/>
              <a:buChar char="-"/>
              <a:defRPr/>
            </a:pPr>
            <a:r>
              <a:rPr lang="en-US" dirty="0"/>
              <a:t>Mapping is faster but does not generally detect subtle change (e.g., forest degradation).</a:t>
            </a:r>
          </a:p>
          <a:p>
            <a:pPr defTabSz="914303">
              <a:defRPr/>
            </a:pPr>
            <a:endParaRPr lang="en-US" dirty="0"/>
          </a:p>
          <a:p>
            <a:pPr marL="171432" indent="-171432">
              <a:buFontTx/>
              <a:buChar char="-"/>
            </a:pPr>
            <a:r>
              <a:rPr lang="en-US" dirty="0" smtClean="0">
                <a:effectLst/>
              </a:rPr>
              <a:t>Image Interpretation (and Sampling) is low-tech (a good thing for developing countries and agencies) and in many ways more capable and reliable than automated methods</a:t>
            </a:r>
          </a:p>
          <a:p>
            <a:endParaRPr lang="en-US" dirty="0" smtClean="0">
              <a:effectLst/>
            </a:endParaRPr>
          </a:p>
          <a:p>
            <a:pPr marL="171432" indent="-171432">
              <a:buFontTx/>
              <a:buChar char="-"/>
            </a:pPr>
            <a:r>
              <a:rPr lang="en-US" dirty="0" smtClean="0">
                <a:effectLst/>
              </a:rPr>
              <a:t>Sampling is the most robust long-term monitoring method.  Changes in image characteristics can be accommodated more readily than mapping methods.</a:t>
            </a:r>
          </a:p>
          <a:p>
            <a:pPr defTabSz="914303">
              <a:defRPr/>
            </a:pPr>
            <a:endParaRPr lang="en-US" dirty="0"/>
          </a:p>
        </p:txBody>
      </p:sp>
      <p:sp>
        <p:nvSpPr>
          <p:cNvPr id="4" name="Slide Number Placeholder 3"/>
          <p:cNvSpPr>
            <a:spLocks noGrp="1"/>
          </p:cNvSpPr>
          <p:nvPr>
            <p:ph type="sldNum" sz="quarter" idx="10"/>
          </p:nvPr>
        </p:nvSpPr>
        <p:spPr/>
        <p:txBody>
          <a:bodyPr/>
          <a:lstStyle/>
          <a:p>
            <a:fld id="{6CA1BDEE-4B0F-41ED-838D-BC5D4BA5BCCB}" type="slidenum">
              <a:rPr lang="en-US" smtClean="0"/>
              <a:t>24</a:t>
            </a:fld>
            <a:endParaRPr lang="en-US"/>
          </a:p>
        </p:txBody>
      </p:sp>
    </p:spTree>
    <p:extLst>
      <p:ext uri="{BB962C8B-B14F-4D97-AF65-F5344CB8AC3E}">
        <p14:creationId xmlns:p14="http://schemas.microsoft.com/office/powerpoint/2010/main" val="3126449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workflow showing </a:t>
            </a:r>
            <a:r>
              <a:rPr lang="en-US" dirty="0" smtClean="0"/>
              <a:t>how an analyst would perform an interpretation</a:t>
            </a:r>
            <a:r>
              <a:rPr lang="en-US" baseline="0" dirty="0" smtClean="0"/>
              <a:t> on a plot. </a:t>
            </a:r>
          </a:p>
          <a:p>
            <a:endParaRPr lang="en-US" baseline="0" dirty="0" smtClean="0"/>
          </a:p>
          <a:p>
            <a:r>
              <a:rPr lang="en-US" baseline="0" dirty="0" smtClean="0"/>
              <a:t>When comparing the image pair from 2010 and 2014, the analyst will determine whether there was a land cover change at the plot. If No, the analyst follows the arrow on the left and proceeds with some minor interpretation. If Yes, the analyst follows the arrow on the right and proceeds with an interpretation of 45 more points to better characterize the change.</a:t>
            </a:r>
            <a:endParaRPr lang="en-US" dirty="0"/>
          </a:p>
        </p:txBody>
      </p:sp>
      <p:sp>
        <p:nvSpPr>
          <p:cNvPr id="4" name="Slide Number Placeholder 3"/>
          <p:cNvSpPr>
            <a:spLocks noGrp="1"/>
          </p:cNvSpPr>
          <p:nvPr>
            <p:ph type="sldNum" sz="quarter" idx="10"/>
          </p:nvPr>
        </p:nvSpPr>
        <p:spPr/>
        <p:txBody>
          <a:bodyPr/>
          <a:lstStyle/>
          <a:p>
            <a:fld id="{B9283A47-68F4-4BAB-8123-28EAF6CFD5E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909151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Mapping is a different approach</a:t>
            </a:r>
            <a:r>
              <a:rPr lang="en-US" baseline="0" dirty="0" smtClean="0"/>
              <a:t> to detecting change and produces a map output at the end. There are two general ways to detect and map these changes: 2-date (time 1 versus time 2) or multi-date image stacks (more than 2 images in a stack showing the trend of change [or not] over the time period).</a:t>
            </a:r>
            <a:endParaRPr lang="en-US" dirty="0"/>
          </a:p>
        </p:txBody>
      </p:sp>
      <p:sp>
        <p:nvSpPr>
          <p:cNvPr id="4" name="Slide Number Placeholder 3"/>
          <p:cNvSpPr>
            <a:spLocks noGrp="1"/>
          </p:cNvSpPr>
          <p:nvPr>
            <p:ph type="sldNum" sz="quarter" idx="10"/>
          </p:nvPr>
        </p:nvSpPr>
        <p:spPr/>
        <p:txBody>
          <a:bodyPr/>
          <a:lstStyle/>
          <a:p>
            <a:fld id="{6CA1BDEE-4B0F-41ED-838D-BC5D4BA5BCCB}" type="slidenum">
              <a:rPr lang="en-US" smtClean="0"/>
              <a:t>27</a:t>
            </a:fld>
            <a:endParaRPr lang="en-US"/>
          </a:p>
        </p:txBody>
      </p:sp>
    </p:spTree>
    <p:extLst>
      <p:ext uri="{BB962C8B-B14F-4D97-AF65-F5344CB8AC3E}">
        <p14:creationId xmlns:p14="http://schemas.microsoft.com/office/powerpoint/2010/main" val="138336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latin typeface="Arial" pitchFamily="34" charset="0"/>
                <a:cs typeface="Times New Roman" pitchFamily="18" charset="0"/>
              </a:rPr>
              <a:t>Examples of different approaches:  Post classification, z-score analysis, simple image differencing, etc.</a:t>
            </a:r>
          </a:p>
          <a:p>
            <a:pPr lvl="1"/>
            <a:r>
              <a:rPr lang="en-US" sz="2000" dirty="0">
                <a:latin typeface="Arial" pitchFamily="34" charset="0"/>
                <a:cs typeface="Times New Roman" pitchFamily="18" charset="0"/>
              </a:rPr>
              <a:t>Different approaches are appropriate for different situations; however, all share some common core concepts.  </a:t>
            </a:r>
          </a:p>
          <a:p>
            <a:r>
              <a:rPr lang="en-US" sz="2000" dirty="0">
                <a:latin typeface="Arial" pitchFamily="34" charset="0"/>
                <a:cs typeface="Times New Roman" pitchFamily="18" charset="0"/>
              </a:rPr>
              <a:t>“Kennedy et al 09, Despite the variety of methods, most change detection approaches contain a modeling phase or a functional algorithm and a subtraction phase”</a:t>
            </a:r>
            <a:endParaRPr lang="en-US" sz="1600" dirty="0">
              <a:latin typeface="Arial" pitchFamily="34" charset="0"/>
              <a:cs typeface="Times New Roman" pitchFamily="18" charset="0"/>
            </a:endParaRPr>
          </a:p>
        </p:txBody>
      </p:sp>
      <p:sp>
        <p:nvSpPr>
          <p:cNvPr id="4" name="Slide Number Placeholder 3"/>
          <p:cNvSpPr>
            <a:spLocks noGrp="1"/>
          </p:cNvSpPr>
          <p:nvPr>
            <p:ph type="sldNum" sz="quarter" idx="10"/>
          </p:nvPr>
        </p:nvSpPr>
        <p:spPr/>
        <p:txBody>
          <a:bodyPr/>
          <a:lstStyle/>
          <a:p>
            <a:fld id="{D5843B4E-A09C-4310-8BE7-4852B7FF6DE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7857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33400"/>
            <a:ext cx="3838575" cy="555146"/>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066800" y="6613525"/>
            <a:ext cx="7239000" cy="24447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1662547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smtClean="0">
                <a:solidFill>
                  <a:schemeClr val="bg1"/>
                </a:solidFill>
              </a:rPr>
              <a:t>Forest Service</a:t>
            </a:r>
            <a:endParaRPr lang="en-US" sz="800" b="1" i="1" dirty="0">
              <a:solidFill>
                <a:schemeClr val="bg1"/>
              </a:solidFill>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6584950"/>
            <a:ext cx="265249"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microsoft.com/office/2007/relationships/hdphoto" Target="../media/hdphoto4.wdp"/><Relationship Id="rId3" Type="http://schemas.openxmlformats.org/officeDocument/2006/relationships/image" Target="../media/image27.jpeg"/><Relationship Id="rId7" Type="http://schemas.openxmlformats.org/officeDocument/2006/relationships/image" Target="../media/image31.png"/><Relationship Id="rId12" Type="http://schemas.microsoft.com/office/2007/relationships/hdphoto" Target="../media/hdphoto1.wdp"/><Relationship Id="rId17" Type="http://schemas.openxmlformats.org/officeDocument/2006/relationships/image" Target="../media/image38.png"/><Relationship Id="rId2" Type="http://schemas.openxmlformats.org/officeDocument/2006/relationships/notesSlide" Target="../notesSlides/notesSlide6.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39.png"/><Relationship Id="rId4" Type="http://schemas.openxmlformats.org/officeDocument/2006/relationships/image" Target="../media/image28.jpeg"/><Relationship Id="rId9" Type="http://schemas.openxmlformats.org/officeDocument/2006/relationships/image" Target="../media/image33.png"/><Relationship Id="rId1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hyperlink" Target="http://www.thenatureofcities.com/2014/01/15/a-matter-of-scale-connecting-human-decisions-with-decisions-made-by-wildlif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arthobservatory.nasa.gov/Features/GlobalLandSurvey/page3.ph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arthobservatory.nasa.gov/IOTD/view.php?id=1309"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hyperlink" Target="mailto:bmschwert@fs.fed.us" TargetMode="External"/><Relationship Id="rId2" Type="http://schemas.openxmlformats.org/officeDocument/2006/relationships/hyperlink" Target="mailto:krtenneson@fs.fed.us"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Overview of detecting, mapping and quantifying change using remote sensing </a:t>
            </a:r>
            <a:r>
              <a:rPr lang="en-US" sz="4000" dirty="0" smtClean="0"/>
              <a:t>tools</a:t>
            </a:r>
            <a:endParaRPr lang="en-US" sz="4000" dirty="0">
              <a:latin typeface="Calibri" panose="020F0502020204030204" pitchFamily="34" charset="0"/>
            </a:endParaRPr>
          </a:p>
        </p:txBody>
      </p:sp>
      <p:sp>
        <p:nvSpPr>
          <p:cNvPr id="5" name="Subtitle 2"/>
          <p:cNvSpPr>
            <a:spLocks noGrp="1"/>
          </p:cNvSpPr>
          <p:nvPr>
            <p:ph type="subTitle" idx="1"/>
          </p:nvPr>
        </p:nvSpPr>
        <p:spPr>
          <a:xfrm>
            <a:off x="4659922" y="3962400"/>
            <a:ext cx="3874477" cy="1752600"/>
          </a:xfrm>
        </p:spPr>
        <p:txBody>
          <a:bodyPr>
            <a:normAutofit/>
          </a:bodyPr>
          <a:lstStyle/>
          <a:p>
            <a:r>
              <a:rPr lang="en-US" sz="1600" dirty="0" smtClean="0"/>
              <a:t>Developed by remote sensing specialists at the USFS Geospatial Technology and Applications Center (GTAC), located in Salt Lake City, Utah</a:t>
            </a:r>
            <a:endParaRPr lang="en-US" sz="1600" dirty="0"/>
          </a:p>
        </p:txBody>
      </p:sp>
    </p:spTree>
    <p:extLst>
      <p:ext uri="{BB962C8B-B14F-4D97-AF65-F5344CB8AC3E}">
        <p14:creationId xmlns:p14="http://schemas.microsoft.com/office/powerpoint/2010/main" val="2745555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categories of change</a:t>
            </a:r>
            <a:endParaRPr lang="en-US" dirty="0"/>
          </a:p>
        </p:txBody>
      </p:sp>
      <p:sp>
        <p:nvSpPr>
          <p:cNvPr id="3" name="Content Placeholder 2"/>
          <p:cNvSpPr>
            <a:spLocks noGrp="1"/>
          </p:cNvSpPr>
          <p:nvPr>
            <p:ph idx="1"/>
          </p:nvPr>
        </p:nvSpPr>
        <p:spPr/>
        <p:txBody>
          <a:bodyPr>
            <a:normAutofit lnSpcReduction="10000"/>
          </a:bodyPr>
          <a:lstStyle/>
          <a:p>
            <a:r>
              <a:rPr lang="en-US" dirty="0" smtClean="0"/>
              <a:t>Change in shape or size of patches of land cover types (urbanization)</a:t>
            </a:r>
          </a:p>
          <a:p>
            <a:r>
              <a:rPr lang="en-US" dirty="0" smtClean="0"/>
              <a:t>Slow changes in cover type or species composition (succession) vs. abrupt land cover transitions (fire)</a:t>
            </a:r>
          </a:p>
          <a:p>
            <a:r>
              <a:rPr lang="en-US" dirty="0" smtClean="0"/>
              <a:t>Slow changes in condition of a single cover type (forest degradation)</a:t>
            </a:r>
          </a:p>
          <a:p>
            <a:r>
              <a:rPr lang="en-US" dirty="0" smtClean="0"/>
              <a:t>Changes in timing or extent of seasonal processes (lake coverage, drought monitoring)</a:t>
            </a:r>
          </a:p>
          <a:p>
            <a:endParaRPr lang="en-US" dirty="0"/>
          </a:p>
        </p:txBody>
      </p:sp>
      <p:sp>
        <p:nvSpPr>
          <p:cNvPr id="4" name="TextBox 3"/>
          <p:cNvSpPr txBox="1"/>
          <p:nvPr/>
        </p:nvSpPr>
        <p:spPr>
          <a:xfrm>
            <a:off x="6781800" y="6293882"/>
            <a:ext cx="2172390" cy="369332"/>
          </a:xfrm>
          <a:prstGeom prst="rect">
            <a:avLst/>
          </a:prstGeom>
          <a:noFill/>
        </p:spPr>
        <p:txBody>
          <a:bodyPr wrap="none" rtlCol="0">
            <a:spAutoFit/>
          </a:bodyPr>
          <a:lstStyle/>
          <a:p>
            <a:r>
              <a:rPr lang="en-US" dirty="0" smtClean="0">
                <a:solidFill>
                  <a:schemeClr val="bg1"/>
                </a:solidFill>
              </a:rPr>
              <a:t>Kennedy et al 2009</a:t>
            </a:r>
            <a:endParaRPr lang="en-US" dirty="0">
              <a:solidFill>
                <a:schemeClr val="bg1"/>
              </a:solidFill>
            </a:endParaRPr>
          </a:p>
        </p:txBody>
      </p:sp>
    </p:spTree>
    <p:extLst>
      <p:ext uri="{BB962C8B-B14F-4D97-AF65-F5344CB8AC3E}">
        <p14:creationId xmlns:p14="http://schemas.microsoft.com/office/powerpoint/2010/main" val="175022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u="none" dirty="0" smtClean="0"/>
              <a:t>Dimensions of Change</a:t>
            </a:r>
          </a:p>
        </p:txBody>
      </p:sp>
      <p:sp>
        <p:nvSpPr>
          <p:cNvPr id="5126" name="Text Box 7"/>
          <p:cNvSpPr txBox="1">
            <a:spLocks noChangeArrowheads="1"/>
          </p:cNvSpPr>
          <p:nvPr/>
        </p:nvSpPr>
        <p:spPr bwMode="auto">
          <a:xfrm>
            <a:off x="2270125" y="4837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p>
        </p:txBody>
      </p:sp>
      <p:grpSp>
        <p:nvGrpSpPr>
          <p:cNvPr id="2" name="Group 1"/>
          <p:cNvGrpSpPr/>
          <p:nvPr/>
        </p:nvGrpSpPr>
        <p:grpSpPr>
          <a:xfrm>
            <a:off x="533400" y="1964227"/>
            <a:ext cx="8458200" cy="4191000"/>
            <a:chOff x="533400" y="1066800"/>
            <a:chExt cx="8458200" cy="4191000"/>
          </a:xfrm>
        </p:grpSpPr>
        <p:pic>
          <p:nvPicPr>
            <p:cNvPr id="5124" name="Picture 5" descr="finco_slide1"/>
            <p:cNvPicPr>
              <a:picLocks noChangeAspect="1" noChangeArrowheads="1"/>
            </p:cNvPicPr>
            <p:nvPr/>
          </p:nvPicPr>
          <p:blipFill>
            <a:blip r:embed="rId3">
              <a:extLst>
                <a:ext uri="{28A0092B-C50C-407E-A947-70E740481C1C}">
                  <a14:useLocalDpi xmlns:a14="http://schemas.microsoft.com/office/drawing/2010/main" val="0"/>
                </a:ext>
              </a:extLst>
            </a:blip>
            <a:srcRect t="4082" b="28572"/>
            <a:stretch>
              <a:fillRect/>
            </a:stretch>
          </p:blipFill>
          <p:spPr bwMode="auto">
            <a:xfrm>
              <a:off x="533400" y="1066800"/>
              <a:ext cx="4114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finco_slide2"/>
            <p:cNvPicPr>
              <a:picLocks noChangeAspect="1" noChangeArrowheads="1"/>
            </p:cNvPicPr>
            <p:nvPr/>
          </p:nvPicPr>
          <p:blipFill>
            <a:blip r:embed="rId4">
              <a:extLst>
                <a:ext uri="{28A0092B-C50C-407E-A947-70E740481C1C}">
                  <a14:useLocalDpi xmlns:a14="http://schemas.microsoft.com/office/drawing/2010/main" val="0"/>
                </a:ext>
              </a:extLst>
            </a:blip>
            <a:srcRect l="3529" t="10170" r="4706" b="28813"/>
            <a:stretch>
              <a:fillRect/>
            </a:stretch>
          </p:blipFill>
          <p:spPr bwMode="auto">
            <a:xfrm>
              <a:off x="4822825" y="1066800"/>
              <a:ext cx="41687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8"/>
            <p:cNvSpPr txBox="1">
              <a:spLocks noChangeArrowheads="1"/>
            </p:cNvSpPr>
            <p:nvPr/>
          </p:nvSpPr>
          <p:spPr bwMode="auto">
            <a:xfrm>
              <a:off x="1981200" y="4800600"/>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2400" dirty="0"/>
                <a:t>Temporal</a:t>
              </a:r>
            </a:p>
          </p:txBody>
        </p:sp>
        <p:sp>
          <p:nvSpPr>
            <p:cNvPr id="5128" name="Text Box 9"/>
            <p:cNvSpPr txBox="1">
              <a:spLocks noChangeArrowheads="1"/>
            </p:cNvSpPr>
            <p:nvPr/>
          </p:nvSpPr>
          <p:spPr bwMode="auto">
            <a:xfrm>
              <a:off x="6705600" y="4800600"/>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2400" dirty="0"/>
                <a:t>Spatial</a:t>
              </a:r>
            </a:p>
          </p:txBody>
        </p:sp>
      </p:grpSp>
      <p:sp>
        <p:nvSpPr>
          <p:cNvPr id="3" name="TextBox 2"/>
          <p:cNvSpPr txBox="1"/>
          <p:nvPr/>
        </p:nvSpPr>
        <p:spPr>
          <a:xfrm>
            <a:off x="533400" y="1017037"/>
            <a:ext cx="8458200" cy="1477328"/>
          </a:xfrm>
          <a:prstGeom prst="rect">
            <a:avLst/>
          </a:prstGeom>
          <a:noFill/>
        </p:spPr>
        <p:txBody>
          <a:bodyPr wrap="square" rtlCol="0">
            <a:spAutoFit/>
          </a:bodyPr>
          <a:lstStyle/>
          <a:p>
            <a:pPr marL="285750" indent="-285750">
              <a:buFont typeface="Arial" pitchFamily="34" charset="0"/>
              <a:buChar char="•"/>
            </a:pPr>
            <a:r>
              <a:rPr lang="en-US" sz="2400" dirty="0" smtClean="0">
                <a:solidFill>
                  <a:schemeClr val="bg1"/>
                </a:solidFill>
              </a:rPr>
              <a:t>Changes occur across variable spectral, spatial and temporal scales.</a:t>
            </a:r>
          </a:p>
          <a:p>
            <a:pPr marL="285750" indent="-285750">
              <a:buFont typeface="Arial" pitchFamily="34" charset="0"/>
              <a:buChar char="•"/>
            </a:pPr>
            <a:endParaRPr lang="en-US" sz="2400" b="1" dirty="0">
              <a:solidFill>
                <a:schemeClr val="bg1"/>
              </a:solidFill>
              <a:latin typeface="Arial" pitchFamily="34" charset="0"/>
              <a:cs typeface="Times New Roman" pitchFamily="18" charset="0"/>
            </a:endParaRPr>
          </a:p>
          <a:p>
            <a:endParaRPr lang="en-US" dirty="0">
              <a:solidFill>
                <a:schemeClr val="bg1"/>
              </a:solidFill>
            </a:endParaRPr>
          </a:p>
        </p:txBody>
      </p:sp>
    </p:spTree>
    <p:extLst>
      <p:ext uri="{BB962C8B-B14F-4D97-AF65-F5344CB8AC3E}">
        <p14:creationId xmlns:p14="http://schemas.microsoft.com/office/powerpoint/2010/main" val="2274989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change patterns</a:t>
            </a:r>
            <a:endParaRPr lang="en-US" dirty="0"/>
          </a:p>
        </p:txBody>
      </p:sp>
      <p:pic>
        <p:nvPicPr>
          <p:cNvPr id="5" name="Picture 2" descr="change patte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834" y="1538940"/>
            <a:ext cx="6118764" cy="482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614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609850"/>
            <a:ext cx="8229600" cy="990600"/>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000" kern="1200" spc="-100" baseline="0">
                <a:solidFill>
                  <a:srgbClr val="92D050"/>
                </a:solidFill>
                <a:latin typeface="+mj-lt"/>
                <a:ea typeface="+mj-ea"/>
                <a:cs typeface="+mj-cs"/>
              </a:defRPr>
            </a:lvl1pPr>
          </a:lstStyle>
          <a:p>
            <a:r>
              <a:rPr lang="en-US" dirty="0" smtClean="0"/>
              <a:t>How do we assess land </a:t>
            </a:r>
            <a:r>
              <a:rPr lang="en-US" dirty="0"/>
              <a:t>c</a:t>
            </a:r>
            <a:r>
              <a:rPr lang="en-US" dirty="0" smtClean="0"/>
              <a:t>over changes with remote sensing data and tools?</a:t>
            </a:r>
            <a:endParaRPr lang="en-US" dirty="0"/>
          </a:p>
        </p:txBody>
      </p:sp>
    </p:spTree>
    <p:extLst>
      <p:ext uri="{BB962C8B-B14F-4D97-AF65-F5344CB8AC3E}">
        <p14:creationId xmlns:p14="http://schemas.microsoft.com/office/powerpoint/2010/main" val="2055651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descr="Graphic representing a landscape"/>
          <p:cNvGrpSpPr>
            <a:grpSpLocks/>
          </p:cNvGrpSpPr>
          <p:nvPr/>
        </p:nvGrpSpPr>
        <p:grpSpPr bwMode="auto">
          <a:xfrm>
            <a:off x="913951" y="5540550"/>
            <a:ext cx="5385379" cy="1322072"/>
            <a:chOff x="334" y="3228"/>
            <a:chExt cx="3142" cy="1005"/>
          </a:xfrm>
        </p:grpSpPr>
        <p:sp>
          <p:nvSpPr>
            <p:cNvPr id="5" name="Freeform 5"/>
            <p:cNvSpPr>
              <a:spLocks/>
            </p:cNvSpPr>
            <p:nvPr/>
          </p:nvSpPr>
          <p:spPr bwMode="auto">
            <a:xfrm rot="393647">
              <a:off x="1035" y="3297"/>
              <a:ext cx="2441" cy="824"/>
            </a:xfrm>
            <a:custGeom>
              <a:avLst/>
              <a:gdLst>
                <a:gd name="T0" fmla="*/ 2267 w 2508"/>
                <a:gd name="T1" fmla="*/ 161 h 1319"/>
                <a:gd name="T2" fmla="*/ 2167 w 2508"/>
                <a:gd name="T3" fmla="*/ 157 h 1319"/>
                <a:gd name="T4" fmla="*/ 2056 w 2508"/>
                <a:gd name="T5" fmla="*/ 157 h 1319"/>
                <a:gd name="T6" fmla="*/ 1971 w 2508"/>
                <a:gd name="T7" fmla="*/ 164 h 1319"/>
                <a:gd name="T8" fmla="*/ 1886 w 2508"/>
                <a:gd name="T9" fmla="*/ 167 h 1319"/>
                <a:gd name="T10" fmla="*/ 1793 w 2508"/>
                <a:gd name="T11" fmla="*/ 172 h 1319"/>
                <a:gd name="T12" fmla="*/ 1668 w 2508"/>
                <a:gd name="T13" fmla="*/ 175 h 1319"/>
                <a:gd name="T14" fmla="*/ 1548 w 2508"/>
                <a:gd name="T15" fmla="*/ 172 h 1319"/>
                <a:gd name="T16" fmla="*/ 1465 w 2508"/>
                <a:gd name="T17" fmla="*/ 147 h 1319"/>
                <a:gd name="T18" fmla="*/ 1398 w 2508"/>
                <a:gd name="T19" fmla="*/ 126 h 1319"/>
                <a:gd name="T20" fmla="*/ 1278 w 2508"/>
                <a:gd name="T21" fmla="*/ 112 h 1319"/>
                <a:gd name="T22" fmla="*/ 1176 w 2508"/>
                <a:gd name="T23" fmla="*/ 108 h 1319"/>
                <a:gd name="T24" fmla="*/ 1083 w 2508"/>
                <a:gd name="T25" fmla="*/ 101 h 1319"/>
                <a:gd name="T26" fmla="*/ 973 w 2508"/>
                <a:gd name="T27" fmla="*/ 80 h 1319"/>
                <a:gd name="T28" fmla="*/ 904 w 2508"/>
                <a:gd name="T29" fmla="*/ 59 h 1319"/>
                <a:gd name="T30" fmla="*/ 830 w 2508"/>
                <a:gd name="T31" fmla="*/ 38 h 1319"/>
                <a:gd name="T32" fmla="*/ 720 w 2508"/>
                <a:gd name="T33" fmla="*/ 31 h 1319"/>
                <a:gd name="T34" fmla="*/ 653 w 2508"/>
                <a:gd name="T35" fmla="*/ 21 h 1319"/>
                <a:gd name="T36" fmla="*/ 618 w 2508"/>
                <a:gd name="T37" fmla="*/ 6 h 1319"/>
                <a:gd name="T38" fmla="*/ 566 w 2508"/>
                <a:gd name="T39" fmla="*/ 2 h 1319"/>
                <a:gd name="T40" fmla="*/ 527 w 2508"/>
                <a:gd name="T41" fmla="*/ 10 h 1319"/>
                <a:gd name="T42" fmla="*/ 492 w 2508"/>
                <a:gd name="T43" fmla="*/ 27 h 1319"/>
                <a:gd name="T44" fmla="*/ 449 w 2508"/>
                <a:gd name="T45" fmla="*/ 45 h 1319"/>
                <a:gd name="T46" fmla="*/ 423 w 2508"/>
                <a:gd name="T47" fmla="*/ 62 h 1319"/>
                <a:gd name="T48" fmla="*/ 398 w 2508"/>
                <a:gd name="T49" fmla="*/ 80 h 1319"/>
                <a:gd name="T50" fmla="*/ 373 w 2508"/>
                <a:gd name="T51" fmla="*/ 104 h 1319"/>
                <a:gd name="T52" fmla="*/ 331 w 2508"/>
                <a:gd name="T53" fmla="*/ 126 h 1319"/>
                <a:gd name="T54" fmla="*/ 287 w 2508"/>
                <a:gd name="T55" fmla="*/ 140 h 1319"/>
                <a:gd name="T56" fmla="*/ 245 w 2508"/>
                <a:gd name="T57" fmla="*/ 147 h 1319"/>
                <a:gd name="T58" fmla="*/ 195 w 2508"/>
                <a:gd name="T59" fmla="*/ 154 h 1319"/>
                <a:gd name="T60" fmla="*/ 135 w 2508"/>
                <a:gd name="T61" fmla="*/ 161 h 1319"/>
                <a:gd name="T62" fmla="*/ 86 w 2508"/>
                <a:gd name="T63" fmla="*/ 167 h 1319"/>
                <a:gd name="T64" fmla="*/ 33 w 2508"/>
                <a:gd name="T65" fmla="*/ 179 h 1319"/>
                <a:gd name="T66" fmla="*/ 8 w 2508"/>
                <a:gd name="T67" fmla="*/ 189 h 1319"/>
                <a:gd name="T68" fmla="*/ 8 w 2508"/>
                <a:gd name="T69" fmla="*/ 210 h 1319"/>
                <a:gd name="T70" fmla="*/ 42 w 2508"/>
                <a:gd name="T71" fmla="*/ 242 h 1319"/>
                <a:gd name="T72" fmla="*/ 119 w 2508"/>
                <a:gd name="T73" fmla="*/ 297 h 1319"/>
                <a:gd name="T74" fmla="*/ 178 w 2508"/>
                <a:gd name="T75" fmla="*/ 360 h 1319"/>
                <a:gd name="T76" fmla="*/ 237 w 2508"/>
                <a:gd name="T77" fmla="*/ 420 h 1319"/>
                <a:gd name="T78" fmla="*/ 280 w 2508"/>
                <a:gd name="T79" fmla="*/ 462 h 1319"/>
                <a:gd name="T80" fmla="*/ 322 w 2508"/>
                <a:gd name="T81" fmla="*/ 490 h 1319"/>
                <a:gd name="T82" fmla="*/ 407 w 2508"/>
                <a:gd name="T83" fmla="*/ 504 h 1319"/>
                <a:gd name="T84" fmla="*/ 542 w 2508"/>
                <a:gd name="T85" fmla="*/ 504 h 1319"/>
                <a:gd name="T86" fmla="*/ 661 w 2508"/>
                <a:gd name="T87" fmla="*/ 504 h 1319"/>
                <a:gd name="T88" fmla="*/ 822 w 2508"/>
                <a:gd name="T89" fmla="*/ 511 h 1319"/>
                <a:gd name="T90" fmla="*/ 965 w 2508"/>
                <a:gd name="T91" fmla="*/ 511 h 1319"/>
                <a:gd name="T92" fmla="*/ 1092 w 2508"/>
                <a:gd name="T93" fmla="*/ 504 h 1319"/>
                <a:gd name="T94" fmla="*/ 1202 w 2508"/>
                <a:gd name="T95" fmla="*/ 497 h 1319"/>
                <a:gd name="T96" fmla="*/ 1294 w 2508"/>
                <a:gd name="T97" fmla="*/ 490 h 1319"/>
                <a:gd name="T98" fmla="*/ 1370 w 2508"/>
                <a:gd name="T99" fmla="*/ 477 h 1319"/>
                <a:gd name="T100" fmla="*/ 1480 w 2508"/>
                <a:gd name="T101" fmla="*/ 455 h 1319"/>
                <a:gd name="T102" fmla="*/ 1576 w 2508"/>
                <a:gd name="T103" fmla="*/ 420 h 1319"/>
                <a:gd name="T104" fmla="*/ 1658 w 2508"/>
                <a:gd name="T105" fmla="*/ 399 h 1319"/>
                <a:gd name="T106" fmla="*/ 1768 w 2508"/>
                <a:gd name="T107" fmla="*/ 374 h 1319"/>
                <a:gd name="T108" fmla="*/ 1886 w 2508"/>
                <a:gd name="T109" fmla="*/ 343 h 1319"/>
                <a:gd name="T110" fmla="*/ 2030 w 2508"/>
                <a:gd name="T111" fmla="*/ 297 h 1319"/>
                <a:gd name="T112" fmla="*/ 2109 w 2508"/>
                <a:gd name="T113" fmla="*/ 269 h 1319"/>
                <a:gd name="T114" fmla="*/ 2216 w 2508"/>
                <a:gd name="T115" fmla="*/ 245 h 1319"/>
                <a:gd name="T116" fmla="*/ 2301 w 2508"/>
                <a:gd name="T117" fmla="*/ 214 h 1319"/>
                <a:gd name="T118" fmla="*/ 2343 w 2508"/>
                <a:gd name="T119" fmla="*/ 192 h 1319"/>
                <a:gd name="T120" fmla="*/ 2361 w 2508"/>
                <a:gd name="T121" fmla="*/ 179 h 13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08"/>
                <a:gd name="T184" fmla="*/ 0 h 1319"/>
                <a:gd name="T185" fmla="*/ 2508 w 2508"/>
                <a:gd name="T186" fmla="*/ 1319 h 13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08" h="1319">
                  <a:moveTo>
                    <a:pt x="2508" y="432"/>
                  </a:moveTo>
                  <a:lnTo>
                    <a:pt x="2466" y="421"/>
                  </a:lnTo>
                  <a:lnTo>
                    <a:pt x="2439" y="421"/>
                  </a:lnTo>
                  <a:lnTo>
                    <a:pt x="2412" y="413"/>
                  </a:lnTo>
                  <a:lnTo>
                    <a:pt x="2393" y="413"/>
                  </a:lnTo>
                  <a:lnTo>
                    <a:pt x="2366" y="403"/>
                  </a:lnTo>
                  <a:lnTo>
                    <a:pt x="2349" y="403"/>
                  </a:lnTo>
                  <a:lnTo>
                    <a:pt x="2330" y="403"/>
                  </a:lnTo>
                  <a:lnTo>
                    <a:pt x="2314" y="403"/>
                  </a:lnTo>
                  <a:lnTo>
                    <a:pt x="2287" y="403"/>
                  </a:lnTo>
                  <a:lnTo>
                    <a:pt x="2260" y="403"/>
                  </a:lnTo>
                  <a:lnTo>
                    <a:pt x="2233" y="403"/>
                  </a:lnTo>
                  <a:lnTo>
                    <a:pt x="2216" y="403"/>
                  </a:lnTo>
                  <a:lnTo>
                    <a:pt x="2189" y="403"/>
                  </a:lnTo>
                  <a:lnTo>
                    <a:pt x="2170" y="403"/>
                  </a:lnTo>
                  <a:lnTo>
                    <a:pt x="2153" y="413"/>
                  </a:lnTo>
                  <a:lnTo>
                    <a:pt x="2136" y="413"/>
                  </a:lnTo>
                  <a:lnTo>
                    <a:pt x="2116" y="413"/>
                  </a:lnTo>
                  <a:lnTo>
                    <a:pt x="2100" y="421"/>
                  </a:lnTo>
                  <a:lnTo>
                    <a:pt x="2081" y="421"/>
                  </a:lnTo>
                  <a:lnTo>
                    <a:pt x="2064" y="421"/>
                  </a:lnTo>
                  <a:lnTo>
                    <a:pt x="2044" y="429"/>
                  </a:lnTo>
                  <a:lnTo>
                    <a:pt x="2027" y="429"/>
                  </a:lnTo>
                  <a:lnTo>
                    <a:pt x="2009" y="429"/>
                  </a:lnTo>
                  <a:lnTo>
                    <a:pt x="1991" y="429"/>
                  </a:lnTo>
                  <a:lnTo>
                    <a:pt x="1974" y="429"/>
                  </a:lnTo>
                  <a:lnTo>
                    <a:pt x="1947" y="429"/>
                  </a:lnTo>
                  <a:lnTo>
                    <a:pt x="1930" y="429"/>
                  </a:lnTo>
                  <a:lnTo>
                    <a:pt x="1911" y="429"/>
                  </a:lnTo>
                  <a:lnTo>
                    <a:pt x="1893" y="440"/>
                  </a:lnTo>
                  <a:lnTo>
                    <a:pt x="1867" y="440"/>
                  </a:lnTo>
                  <a:lnTo>
                    <a:pt x="1843" y="440"/>
                  </a:lnTo>
                  <a:lnTo>
                    <a:pt x="1816" y="440"/>
                  </a:lnTo>
                  <a:lnTo>
                    <a:pt x="1788" y="448"/>
                  </a:lnTo>
                  <a:lnTo>
                    <a:pt x="1761" y="448"/>
                  </a:lnTo>
                  <a:lnTo>
                    <a:pt x="1735" y="448"/>
                  </a:lnTo>
                  <a:lnTo>
                    <a:pt x="1716" y="448"/>
                  </a:lnTo>
                  <a:lnTo>
                    <a:pt x="1689" y="448"/>
                  </a:lnTo>
                  <a:lnTo>
                    <a:pt x="1663" y="448"/>
                  </a:lnTo>
                  <a:lnTo>
                    <a:pt x="1635" y="440"/>
                  </a:lnTo>
                  <a:lnTo>
                    <a:pt x="1616" y="429"/>
                  </a:lnTo>
                  <a:lnTo>
                    <a:pt x="1590" y="413"/>
                  </a:lnTo>
                  <a:lnTo>
                    <a:pt x="1573" y="403"/>
                  </a:lnTo>
                  <a:lnTo>
                    <a:pt x="1555" y="393"/>
                  </a:lnTo>
                  <a:lnTo>
                    <a:pt x="1546" y="376"/>
                  </a:lnTo>
                  <a:lnTo>
                    <a:pt x="1536" y="376"/>
                  </a:lnTo>
                  <a:lnTo>
                    <a:pt x="1520" y="358"/>
                  </a:lnTo>
                  <a:lnTo>
                    <a:pt x="1510" y="350"/>
                  </a:lnTo>
                  <a:lnTo>
                    <a:pt x="1492" y="340"/>
                  </a:lnTo>
                  <a:lnTo>
                    <a:pt x="1475" y="322"/>
                  </a:lnTo>
                  <a:lnTo>
                    <a:pt x="1447" y="313"/>
                  </a:lnTo>
                  <a:lnTo>
                    <a:pt x="1421" y="304"/>
                  </a:lnTo>
                  <a:lnTo>
                    <a:pt x="1403" y="294"/>
                  </a:lnTo>
                  <a:lnTo>
                    <a:pt x="1376" y="294"/>
                  </a:lnTo>
                  <a:lnTo>
                    <a:pt x="1349" y="287"/>
                  </a:lnTo>
                  <a:lnTo>
                    <a:pt x="1323" y="287"/>
                  </a:lnTo>
                  <a:lnTo>
                    <a:pt x="1296" y="287"/>
                  </a:lnTo>
                  <a:lnTo>
                    <a:pt x="1278" y="277"/>
                  </a:lnTo>
                  <a:lnTo>
                    <a:pt x="1260" y="277"/>
                  </a:lnTo>
                  <a:lnTo>
                    <a:pt x="1241" y="277"/>
                  </a:lnTo>
                  <a:lnTo>
                    <a:pt x="1216" y="268"/>
                  </a:lnTo>
                  <a:lnTo>
                    <a:pt x="1207" y="268"/>
                  </a:lnTo>
                  <a:lnTo>
                    <a:pt x="1187" y="268"/>
                  </a:lnTo>
                  <a:lnTo>
                    <a:pt x="1161" y="268"/>
                  </a:lnTo>
                  <a:lnTo>
                    <a:pt x="1144" y="259"/>
                  </a:lnTo>
                  <a:lnTo>
                    <a:pt x="1117" y="251"/>
                  </a:lnTo>
                  <a:lnTo>
                    <a:pt x="1090" y="251"/>
                  </a:lnTo>
                  <a:lnTo>
                    <a:pt x="1071" y="241"/>
                  </a:lnTo>
                  <a:lnTo>
                    <a:pt x="1044" y="223"/>
                  </a:lnTo>
                  <a:lnTo>
                    <a:pt x="1027" y="205"/>
                  </a:lnTo>
                  <a:lnTo>
                    <a:pt x="1010" y="197"/>
                  </a:lnTo>
                  <a:lnTo>
                    <a:pt x="1001" y="188"/>
                  </a:lnTo>
                  <a:lnTo>
                    <a:pt x="982" y="178"/>
                  </a:lnTo>
                  <a:lnTo>
                    <a:pt x="974" y="160"/>
                  </a:lnTo>
                  <a:lnTo>
                    <a:pt x="955" y="151"/>
                  </a:lnTo>
                  <a:lnTo>
                    <a:pt x="937" y="142"/>
                  </a:lnTo>
                  <a:lnTo>
                    <a:pt x="920" y="125"/>
                  </a:lnTo>
                  <a:lnTo>
                    <a:pt x="912" y="116"/>
                  </a:lnTo>
                  <a:lnTo>
                    <a:pt x="894" y="108"/>
                  </a:lnTo>
                  <a:lnTo>
                    <a:pt x="876" y="98"/>
                  </a:lnTo>
                  <a:lnTo>
                    <a:pt x="859" y="98"/>
                  </a:lnTo>
                  <a:lnTo>
                    <a:pt x="841" y="88"/>
                  </a:lnTo>
                  <a:lnTo>
                    <a:pt x="805" y="88"/>
                  </a:lnTo>
                  <a:lnTo>
                    <a:pt x="778" y="88"/>
                  </a:lnTo>
                  <a:lnTo>
                    <a:pt x="760" y="80"/>
                  </a:lnTo>
                  <a:lnTo>
                    <a:pt x="742" y="80"/>
                  </a:lnTo>
                  <a:lnTo>
                    <a:pt x="732" y="80"/>
                  </a:lnTo>
                  <a:lnTo>
                    <a:pt x="716" y="71"/>
                  </a:lnTo>
                  <a:lnTo>
                    <a:pt x="698" y="62"/>
                  </a:lnTo>
                  <a:lnTo>
                    <a:pt x="689" y="53"/>
                  </a:lnTo>
                  <a:lnTo>
                    <a:pt x="680" y="53"/>
                  </a:lnTo>
                  <a:lnTo>
                    <a:pt x="672" y="35"/>
                  </a:lnTo>
                  <a:lnTo>
                    <a:pt x="662" y="35"/>
                  </a:lnTo>
                  <a:lnTo>
                    <a:pt x="662" y="26"/>
                  </a:lnTo>
                  <a:lnTo>
                    <a:pt x="652" y="16"/>
                  </a:lnTo>
                  <a:lnTo>
                    <a:pt x="643" y="7"/>
                  </a:lnTo>
                  <a:lnTo>
                    <a:pt x="635" y="7"/>
                  </a:lnTo>
                  <a:lnTo>
                    <a:pt x="616" y="7"/>
                  </a:lnTo>
                  <a:lnTo>
                    <a:pt x="609" y="0"/>
                  </a:lnTo>
                  <a:lnTo>
                    <a:pt x="598" y="7"/>
                  </a:lnTo>
                  <a:lnTo>
                    <a:pt x="590" y="7"/>
                  </a:lnTo>
                  <a:lnTo>
                    <a:pt x="582" y="7"/>
                  </a:lnTo>
                  <a:lnTo>
                    <a:pt x="572" y="16"/>
                  </a:lnTo>
                  <a:lnTo>
                    <a:pt x="563" y="16"/>
                  </a:lnTo>
                  <a:lnTo>
                    <a:pt x="556" y="26"/>
                  </a:lnTo>
                  <a:lnTo>
                    <a:pt x="546" y="35"/>
                  </a:lnTo>
                  <a:lnTo>
                    <a:pt x="536" y="43"/>
                  </a:lnTo>
                  <a:lnTo>
                    <a:pt x="527" y="53"/>
                  </a:lnTo>
                  <a:lnTo>
                    <a:pt x="519" y="62"/>
                  </a:lnTo>
                  <a:lnTo>
                    <a:pt x="519" y="71"/>
                  </a:lnTo>
                  <a:lnTo>
                    <a:pt x="509" y="71"/>
                  </a:lnTo>
                  <a:lnTo>
                    <a:pt x="501" y="88"/>
                  </a:lnTo>
                  <a:lnTo>
                    <a:pt x="492" y="98"/>
                  </a:lnTo>
                  <a:lnTo>
                    <a:pt x="483" y="108"/>
                  </a:lnTo>
                  <a:lnTo>
                    <a:pt x="474" y="116"/>
                  </a:lnTo>
                  <a:lnTo>
                    <a:pt x="464" y="125"/>
                  </a:lnTo>
                  <a:lnTo>
                    <a:pt x="456" y="134"/>
                  </a:lnTo>
                  <a:lnTo>
                    <a:pt x="456" y="142"/>
                  </a:lnTo>
                  <a:lnTo>
                    <a:pt x="447" y="151"/>
                  </a:lnTo>
                  <a:lnTo>
                    <a:pt x="447" y="160"/>
                  </a:lnTo>
                  <a:lnTo>
                    <a:pt x="437" y="171"/>
                  </a:lnTo>
                  <a:lnTo>
                    <a:pt x="437" y="178"/>
                  </a:lnTo>
                  <a:lnTo>
                    <a:pt x="429" y="188"/>
                  </a:lnTo>
                  <a:lnTo>
                    <a:pt x="420" y="197"/>
                  </a:lnTo>
                  <a:lnTo>
                    <a:pt x="420" y="205"/>
                  </a:lnTo>
                  <a:lnTo>
                    <a:pt x="420" y="215"/>
                  </a:lnTo>
                  <a:lnTo>
                    <a:pt x="411" y="231"/>
                  </a:lnTo>
                  <a:lnTo>
                    <a:pt x="411" y="241"/>
                  </a:lnTo>
                  <a:lnTo>
                    <a:pt x="403" y="251"/>
                  </a:lnTo>
                  <a:lnTo>
                    <a:pt x="393" y="268"/>
                  </a:lnTo>
                  <a:lnTo>
                    <a:pt x="393" y="277"/>
                  </a:lnTo>
                  <a:lnTo>
                    <a:pt x="384" y="287"/>
                  </a:lnTo>
                  <a:lnTo>
                    <a:pt x="376" y="304"/>
                  </a:lnTo>
                  <a:lnTo>
                    <a:pt x="366" y="313"/>
                  </a:lnTo>
                  <a:lnTo>
                    <a:pt x="349" y="322"/>
                  </a:lnTo>
                  <a:lnTo>
                    <a:pt x="340" y="332"/>
                  </a:lnTo>
                  <a:lnTo>
                    <a:pt x="330" y="340"/>
                  </a:lnTo>
                  <a:lnTo>
                    <a:pt x="323" y="340"/>
                  </a:lnTo>
                  <a:lnTo>
                    <a:pt x="313" y="350"/>
                  </a:lnTo>
                  <a:lnTo>
                    <a:pt x="303" y="358"/>
                  </a:lnTo>
                  <a:lnTo>
                    <a:pt x="296" y="358"/>
                  </a:lnTo>
                  <a:lnTo>
                    <a:pt x="286" y="367"/>
                  </a:lnTo>
                  <a:lnTo>
                    <a:pt x="277" y="367"/>
                  </a:lnTo>
                  <a:lnTo>
                    <a:pt x="267" y="376"/>
                  </a:lnTo>
                  <a:lnTo>
                    <a:pt x="259" y="376"/>
                  </a:lnTo>
                  <a:lnTo>
                    <a:pt x="250" y="385"/>
                  </a:lnTo>
                  <a:lnTo>
                    <a:pt x="241" y="385"/>
                  </a:lnTo>
                  <a:lnTo>
                    <a:pt x="233" y="393"/>
                  </a:lnTo>
                  <a:lnTo>
                    <a:pt x="223" y="393"/>
                  </a:lnTo>
                  <a:lnTo>
                    <a:pt x="205" y="393"/>
                  </a:lnTo>
                  <a:lnTo>
                    <a:pt x="196" y="403"/>
                  </a:lnTo>
                  <a:lnTo>
                    <a:pt x="180" y="403"/>
                  </a:lnTo>
                  <a:lnTo>
                    <a:pt x="161" y="413"/>
                  </a:lnTo>
                  <a:lnTo>
                    <a:pt x="151" y="413"/>
                  </a:lnTo>
                  <a:lnTo>
                    <a:pt x="143" y="413"/>
                  </a:lnTo>
                  <a:lnTo>
                    <a:pt x="133" y="413"/>
                  </a:lnTo>
                  <a:lnTo>
                    <a:pt x="125" y="421"/>
                  </a:lnTo>
                  <a:lnTo>
                    <a:pt x="115" y="421"/>
                  </a:lnTo>
                  <a:lnTo>
                    <a:pt x="106" y="429"/>
                  </a:lnTo>
                  <a:lnTo>
                    <a:pt x="90" y="429"/>
                  </a:lnTo>
                  <a:lnTo>
                    <a:pt x="80" y="440"/>
                  </a:lnTo>
                  <a:lnTo>
                    <a:pt x="62" y="448"/>
                  </a:lnTo>
                  <a:lnTo>
                    <a:pt x="54" y="448"/>
                  </a:lnTo>
                  <a:lnTo>
                    <a:pt x="44" y="458"/>
                  </a:lnTo>
                  <a:lnTo>
                    <a:pt x="35" y="458"/>
                  </a:lnTo>
                  <a:lnTo>
                    <a:pt x="25" y="465"/>
                  </a:lnTo>
                  <a:lnTo>
                    <a:pt x="18" y="465"/>
                  </a:lnTo>
                  <a:lnTo>
                    <a:pt x="8" y="465"/>
                  </a:lnTo>
                  <a:lnTo>
                    <a:pt x="8" y="475"/>
                  </a:lnTo>
                  <a:lnTo>
                    <a:pt x="8" y="484"/>
                  </a:lnTo>
                  <a:lnTo>
                    <a:pt x="0" y="492"/>
                  </a:lnTo>
                  <a:lnTo>
                    <a:pt x="0" y="502"/>
                  </a:lnTo>
                  <a:lnTo>
                    <a:pt x="0" y="511"/>
                  </a:lnTo>
                  <a:lnTo>
                    <a:pt x="0" y="518"/>
                  </a:lnTo>
                  <a:lnTo>
                    <a:pt x="8" y="538"/>
                  </a:lnTo>
                  <a:lnTo>
                    <a:pt x="8" y="555"/>
                  </a:lnTo>
                  <a:lnTo>
                    <a:pt x="18" y="574"/>
                  </a:lnTo>
                  <a:lnTo>
                    <a:pt x="25" y="591"/>
                  </a:lnTo>
                  <a:lnTo>
                    <a:pt x="35" y="600"/>
                  </a:lnTo>
                  <a:lnTo>
                    <a:pt x="44" y="619"/>
                  </a:lnTo>
                  <a:lnTo>
                    <a:pt x="54" y="645"/>
                  </a:lnTo>
                  <a:lnTo>
                    <a:pt x="72" y="663"/>
                  </a:lnTo>
                  <a:lnTo>
                    <a:pt x="90" y="690"/>
                  </a:lnTo>
                  <a:lnTo>
                    <a:pt x="99" y="718"/>
                  </a:lnTo>
                  <a:lnTo>
                    <a:pt x="125" y="762"/>
                  </a:lnTo>
                  <a:lnTo>
                    <a:pt x="133" y="799"/>
                  </a:lnTo>
                  <a:lnTo>
                    <a:pt x="151" y="825"/>
                  </a:lnTo>
                  <a:lnTo>
                    <a:pt x="161" y="862"/>
                  </a:lnTo>
                  <a:lnTo>
                    <a:pt x="180" y="897"/>
                  </a:lnTo>
                  <a:lnTo>
                    <a:pt x="188" y="924"/>
                  </a:lnTo>
                  <a:lnTo>
                    <a:pt x="205" y="969"/>
                  </a:lnTo>
                  <a:lnTo>
                    <a:pt x="214" y="996"/>
                  </a:lnTo>
                  <a:lnTo>
                    <a:pt x="223" y="1032"/>
                  </a:lnTo>
                  <a:lnTo>
                    <a:pt x="233" y="1059"/>
                  </a:lnTo>
                  <a:lnTo>
                    <a:pt x="250" y="1076"/>
                  </a:lnTo>
                  <a:lnTo>
                    <a:pt x="259" y="1104"/>
                  </a:lnTo>
                  <a:lnTo>
                    <a:pt x="267" y="1131"/>
                  </a:lnTo>
                  <a:lnTo>
                    <a:pt x="277" y="1148"/>
                  </a:lnTo>
                  <a:lnTo>
                    <a:pt x="286" y="1165"/>
                  </a:lnTo>
                  <a:lnTo>
                    <a:pt x="296" y="1184"/>
                  </a:lnTo>
                  <a:lnTo>
                    <a:pt x="303" y="1202"/>
                  </a:lnTo>
                  <a:lnTo>
                    <a:pt x="313" y="1221"/>
                  </a:lnTo>
                  <a:lnTo>
                    <a:pt x="323" y="1238"/>
                  </a:lnTo>
                  <a:lnTo>
                    <a:pt x="330" y="1247"/>
                  </a:lnTo>
                  <a:lnTo>
                    <a:pt x="340" y="1257"/>
                  </a:lnTo>
                  <a:lnTo>
                    <a:pt x="357" y="1266"/>
                  </a:lnTo>
                  <a:lnTo>
                    <a:pt x="366" y="1273"/>
                  </a:lnTo>
                  <a:lnTo>
                    <a:pt x="384" y="1283"/>
                  </a:lnTo>
                  <a:lnTo>
                    <a:pt x="403" y="1292"/>
                  </a:lnTo>
                  <a:lnTo>
                    <a:pt x="429" y="1292"/>
                  </a:lnTo>
                  <a:lnTo>
                    <a:pt x="456" y="1292"/>
                  </a:lnTo>
                  <a:lnTo>
                    <a:pt x="483" y="1292"/>
                  </a:lnTo>
                  <a:lnTo>
                    <a:pt x="509" y="1300"/>
                  </a:lnTo>
                  <a:lnTo>
                    <a:pt x="546" y="1300"/>
                  </a:lnTo>
                  <a:lnTo>
                    <a:pt x="572" y="1292"/>
                  </a:lnTo>
                  <a:lnTo>
                    <a:pt x="590" y="1292"/>
                  </a:lnTo>
                  <a:lnTo>
                    <a:pt x="609" y="1292"/>
                  </a:lnTo>
                  <a:lnTo>
                    <a:pt x="643" y="1292"/>
                  </a:lnTo>
                  <a:lnTo>
                    <a:pt x="672" y="1292"/>
                  </a:lnTo>
                  <a:lnTo>
                    <a:pt x="698" y="1292"/>
                  </a:lnTo>
                  <a:lnTo>
                    <a:pt x="732" y="1300"/>
                  </a:lnTo>
                  <a:lnTo>
                    <a:pt x="769" y="1300"/>
                  </a:lnTo>
                  <a:lnTo>
                    <a:pt x="795" y="1310"/>
                  </a:lnTo>
                  <a:lnTo>
                    <a:pt x="823" y="1310"/>
                  </a:lnTo>
                  <a:lnTo>
                    <a:pt x="868" y="1310"/>
                  </a:lnTo>
                  <a:lnTo>
                    <a:pt x="894" y="1319"/>
                  </a:lnTo>
                  <a:lnTo>
                    <a:pt x="929" y="1310"/>
                  </a:lnTo>
                  <a:lnTo>
                    <a:pt x="965" y="1310"/>
                  </a:lnTo>
                  <a:lnTo>
                    <a:pt x="1001" y="1310"/>
                  </a:lnTo>
                  <a:lnTo>
                    <a:pt x="1018" y="1310"/>
                  </a:lnTo>
                  <a:lnTo>
                    <a:pt x="1054" y="1310"/>
                  </a:lnTo>
                  <a:lnTo>
                    <a:pt x="1071" y="1300"/>
                  </a:lnTo>
                  <a:lnTo>
                    <a:pt x="1100" y="1300"/>
                  </a:lnTo>
                  <a:lnTo>
                    <a:pt x="1126" y="1292"/>
                  </a:lnTo>
                  <a:lnTo>
                    <a:pt x="1153" y="1292"/>
                  </a:lnTo>
                  <a:lnTo>
                    <a:pt x="1180" y="1292"/>
                  </a:lnTo>
                  <a:lnTo>
                    <a:pt x="1197" y="1283"/>
                  </a:lnTo>
                  <a:lnTo>
                    <a:pt x="1216" y="1283"/>
                  </a:lnTo>
                  <a:lnTo>
                    <a:pt x="1233" y="1273"/>
                  </a:lnTo>
                  <a:lnTo>
                    <a:pt x="1269" y="1273"/>
                  </a:lnTo>
                  <a:lnTo>
                    <a:pt x="1287" y="1273"/>
                  </a:lnTo>
                  <a:lnTo>
                    <a:pt x="1313" y="1266"/>
                  </a:lnTo>
                  <a:lnTo>
                    <a:pt x="1323" y="1266"/>
                  </a:lnTo>
                  <a:lnTo>
                    <a:pt x="1349" y="1257"/>
                  </a:lnTo>
                  <a:lnTo>
                    <a:pt x="1367" y="1257"/>
                  </a:lnTo>
                  <a:lnTo>
                    <a:pt x="1376" y="1257"/>
                  </a:lnTo>
                  <a:lnTo>
                    <a:pt x="1394" y="1247"/>
                  </a:lnTo>
                  <a:lnTo>
                    <a:pt x="1412" y="1238"/>
                  </a:lnTo>
                  <a:lnTo>
                    <a:pt x="1439" y="1230"/>
                  </a:lnTo>
                  <a:lnTo>
                    <a:pt x="1447" y="1221"/>
                  </a:lnTo>
                  <a:lnTo>
                    <a:pt x="1475" y="1211"/>
                  </a:lnTo>
                  <a:lnTo>
                    <a:pt x="1503" y="1202"/>
                  </a:lnTo>
                  <a:lnTo>
                    <a:pt x="1528" y="1184"/>
                  </a:lnTo>
                  <a:lnTo>
                    <a:pt x="1546" y="1175"/>
                  </a:lnTo>
                  <a:lnTo>
                    <a:pt x="1563" y="1165"/>
                  </a:lnTo>
                  <a:lnTo>
                    <a:pt x="1590" y="1148"/>
                  </a:lnTo>
                  <a:lnTo>
                    <a:pt x="1609" y="1131"/>
                  </a:lnTo>
                  <a:lnTo>
                    <a:pt x="1626" y="1112"/>
                  </a:lnTo>
                  <a:lnTo>
                    <a:pt x="1652" y="1094"/>
                  </a:lnTo>
                  <a:lnTo>
                    <a:pt x="1663" y="1076"/>
                  </a:lnTo>
                  <a:lnTo>
                    <a:pt x="1680" y="1059"/>
                  </a:lnTo>
                  <a:lnTo>
                    <a:pt x="1699" y="1050"/>
                  </a:lnTo>
                  <a:lnTo>
                    <a:pt x="1708" y="1040"/>
                  </a:lnTo>
                  <a:lnTo>
                    <a:pt x="1716" y="1032"/>
                  </a:lnTo>
                  <a:lnTo>
                    <a:pt x="1751" y="1023"/>
                  </a:lnTo>
                  <a:lnTo>
                    <a:pt x="1769" y="1013"/>
                  </a:lnTo>
                  <a:lnTo>
                    <a:pt x="1798" y="996"/>
                  </a:lnTo>
                  <a:lnTo>
                    <a:pt x="1824" y="986"/>
                  </a:lnTo>
                  <a:lnTo>
                    <a:pt x="1843" y="977"/>
                  </a:lnTo>
                  <a:lnTo>
                    <a:pt x="1867" y="959"/>
                  </a:lnTo>
                  <a:lnTo>
                    <a:pt x="1883" y="951"/>
                  </a:lnTo>
                  <a:lnTo>
                    <a:pt x="1911" y="943"/>
                  </a:lnTo>
                  <a:lnTo>
                    <a:pt x="1938" y="924"/>
                  </a:lnTo>
                  <a:lnTo>
                    <a:pt x="1964" y="906"/>
                  </a:lnTo>
                  <a:lnTo>
                    <a:pt x="1991" y="878"/>
                  </a:lnTo>
                  <a:lnTo>
                    <a:pt x="2037" y="851"/>
                  </a:lnTo>
                  <a:lnTo>
                    <a:pt x="2064" y="825"/>
                  </a:lnTo>
                  <a:lnTo>
                    <a:pt x="2090" y="799"/>
                  </a:lnTo>
                  <a:lnTo>
                    <a:pt x="2116" y="779"/>
                  </a:lnTo>
                  <a:lnTo>
                    <a:pt x="2143" y="762"/>
                  </a:lnTo>
                  <a:lnTo>
                    <a:pt x="2153" y="744"/>
                  </a:lnTo>
                  <a:lnTo>
                    <a:pt x="2180" y="726"/>
                  </a:lnTo>
                  <a:lnTo>
                    <a:pt x="2189" y="718"/>
                  </a:lnTo>
                  <a:lnTo>
                    <a:pt x="2198" y="709"/>
                  </a:lnTo>
                  <a:lnTo>
                    <a:pt x="2226" y="690"/>
                  </a:lnTo>
                  <a:lnTo>
                    <a:pt x="2243" y="682"/>
                  </a:lnTo>
                  <a:lnTo>
                    <a:pt x="2260" y="672"/>
                  </a:lnTo>
                  <a:lnTo>
                    <a:pt x="2287" y="654"/>
                  </a:lnTo>
                  <a:lnTo>
                    <a:pt x="2314" y="645"/>
                  </a:lnTo>
                  <a:lnTo>
                    <a:pt x="2340" y="627"/>
                  </a:lnTo>
                  <a:lnTo>
                    <a:pt x="2366" y="609"/>
                  </a:lnTo>
                  <a:lnTo>
                    <a:pt x="2385" y="600"/>
                  </a:lnTo>
                  <a:lnTo>
                    <a:pt x="2403" y="581"/>
                  </a:lnTo>
                  <a:lnTo>
                    <a:pt x="2422" y="564"/>
                  </a:lnTo>
                  <a:lnTo>
                    <a:pt x="2429" y="547"/>
                  </a:lnTo>
                  <a:lnTo>
                    <a:pt x="2439" y="547"/>
                  </a:lnTo>
                  <a:lnTo>
                    <a:pt x="2448" y="528"/>
                  </a:lnTo>
                  <a:lnTo>
                    <a:pt x="2456" y="518"/>
                  </a:lnTo>
                  <a:lnTo>
                    <a:pt x="2473" y="511"/>
                  </a:lnTo>
                  <a:lnTo>
                    <a:pt x="2473" y="492"/>
                  </a:lnTo>
                  <a:lnTo>
                    <a:pt x="2483" y="484"/>
                  </a:lnTo>
                  <a:lnTo>
                    <a:pt x="2483" y="475"/>
                  </a:lnTo>
                  <a:lnTo>
                    <a:pt x="2483" y="465"/>
                  </a:lnTo>
                  <a:lnTo>
                    <a:pt x="2493" y="465"/>
                  </a:lnTo>
                  <a:lnTo>
                    <a:pt x="2493" y="458"/>
                  </a:lnTo>
                  <a:lnTo>
                    <a:pt x="2493" y="448"/>
                  </a:lnTo>
                  <a:lnTo>
                    <a:pt x="2493" y="440"/>
                  </a:lnTo>
                  <a:lnTo>
                    <a:pt x="2493" y="429"/>
                  </a:lnTo>
                  <a:lnTo>
                    <a:pt x="2508" y="432"/>
                  </a:lnTo>
                  <a:close/>
                </a:path>
              </a:pathLst>
            </a:custGeom>
            <a:solidFill>
              <a:srgbClr val="82DF82"/>
            </a:solidFill>
            <a:ln w="1588">
              <a:solidFill>
                <a:srgbClr val="000000"/>
              </a:solidFill>
              <a:round/>
              <a:headEnd/>
              <a:tailEnd/>
            </a:ln>
          </p:spPr>
          <p:txBody>
            <a:bodyPr/>
            <a:lstStyle/>
            <a:p>
              <a:endParaRPr lang="en-US">
                <a:solidFill>
                  <a:srgbClr val="292934"/>
                </a:solidFill>
              </a:endParaRPr>
            </a:p>
          </p:txBody>
        </p:sp>
        <p:sp>
          <p:nvSpPr>
            <p:cNvPr id="6" name="Freeform 6"/>
            <p:cNvSpPr>
              <a:spLocks/>
            </p:cNvSpPr>
            <p:nvPr/>
          </p:nvSpPr>
          <p:spPr bwMode="auto">
            <a:xfrm rot="393647">
              <a:off x="1803" y="3580"/>
              <a:ext cx="949" cy="507"/>
            </a:xfrm>
            <a:custGeom>
              <a:avLst/>
              <a:gdLst>
                <a:gd name="T0" fmla="*/ 925 w 974"/>
                <a:gd name="T1" fmla="*/ 11 h 809"/>
                <a:gd name="T2" fmla="*/ 898 w 974"/>
                <a:gd name="T3" fmla="*/ 24 h 809"/>
                <a:gd name="T4" fmla="*/ 815 w 974"/>
                <a:gd name="T5" fmla="*/ 28 h 809"/>
                <a:gd name="T6" fmla="*/ 755 w 974"/>
                <a:gd name="T7" fmla="*/ 21 h 809"/>
                <a:gd name="T8" fmla="*/ 694 w 974"/>
                <a:gd name="T9" fmla="*/ 24 h 809"/>
                <a:gd name="T10" fmla="*/ 669 w 974"/>
                <a:gd name="T11" fmla="*/ 39 h 809"/>
                <a:gd name="T12" fmla="*/ 602 w 974"/>
                <a:gd name="T13" fmla="*/ 50 h 809"/>
                <a:gd name="T14" fmla="*/ 568 w 974"/>
                <a:gd name="T15" fmla="*/ 63 h 809"/>
                <a:gd name="T16" fmla="*/ 602 w 974"/>
                <a:gd name="T17" fmla="*/ 77 h 809"/>
                <a:gd name="T18" fmla="*/ 618 w 974"/>
                <a:gd name="T19" fmla="*/ 98 h 809"/>
                <a:gd name="T20" fmla="*/ 576 w 974"/>
                <a:gd name="T21" fmla="*/ 109 h 809"/>
                <a:gd name="T22" fmla="*/ 474 w 974"/>
                <a:gd name="T23" fmla="*/ 117 h 809"/>
                <a:gd name="T24" fmla="*/ 382 w 974"/>
                <a:gd name="T25" fmla="*/ 123 h 809"/>
                <a:gd name="T26" fmla="*/ 286 w 974"/>
                <a:gd name="T27" fmla="*/ 141 h 809"/>
                <a:gd name="T28" fmla="*/ 262 w 974"/>
                <a:gd name="T29" fmla="*/ 162 h 809"/>
                <a:gd name="T30" fmla="*/ 305 w 974"/>
                <a:gd name="T31" fmla="*/ 187 h 809"/>
                <a:gd name="T32" fmla="*/ 362 w 974"/>
                <a:gd name="T33" fmla="*/ 208 h 809"/>
                <a:gd name="T34" fmla="*/ 382 w 974"/>
                <a:gd name="T35" fmla="*/ 229 h 809"/>
                <a:gd name="T36" fmla="*/ 296 w 974"/>
                <a:gd name="T37" fmla="*/ 229 h 809"/>
                <a:gd name="T38" fmla="*/ 237 w 974"/>
                <a:gd name="T39" fmla="*/ 240 h 809"/>
                <a:gd name="T40" fmla="*/ 186 w 974"/>
                <a:gd name="T41" fmla="*/ 261 h 809"/>
                <a:gd name="T42" fmla="*/ 152 w 974"/>
                <a:gd name="T43" fmla="*/ 281 h 809"/>
                <a:gd name="T44" fmla="*/ 85 w 974"/>
                <a:gd name="T45" fmla="*/ 293 h 809"/>
                <a:gd name="T46" fmla="*/ 24 w 974"/>
                <a:gd name="T47" fmla="*/ 300 h 809"/>
                <a:gd name="T48" fmla="*/ 8 w 974"/>
                <a:gd name="T49" fmla="*/ 314 h 809"/>
                <a:gd name="T50" fmla="*/ 67 w 974"/>
                <a:gd name="T51" fmla="*/ 314 h 809"/>
                <a:gd name="T52" fmla="*/ 126 w 974"/>
                <a:gd name="T53" fmla="*/ 318 h 809"/>
                <a:gd name="T54" fmla="*/ 186 w 974"/>
                <a:gd name="T55" fmla="*/ 318 h 809"/>
                <a:gd name="T56" fmla="*/ 142 w 974"/>
                <a:gd name="T57" fmla="*/ 303 h 809"/>
                <a:gd name="T58" fmla="*/ 168 w 974"/>
                <a:gd name="T59" fmla="*/ 289 h 809"/>
                <a:gd name="T60" fmla="*/ 220 w 974"/>
                <a:gd name="T61" fmla="*/ 275 h 809"/>
                <a:gd name="T62" fmla="*/ 246 w 974"/>
                <a:gd name="T63" fmla="*/ 258 h 809"/>
                <a:gd name="T64" fmla="*/ 296 w 974"/>
                <a:gd name="T65" fmla="*/ 243 h 809"/>
                <a:gd name="T66" fmla="*/ 356 w 974"/>
                <a:gd name="T67" fmla="*/ 240 h 809"/>
                <a:gd name="T68" fmla="*/ 398 w 974"/>
                <a:gd name="T69" fmla="*/ 226 h 809"/>
                <a:gd name="T70" fmla="*/ 398 w 974"/>
                <a:gd name="T71" fmla="*/ 208 h 809"/>
                <a:gd name="T72" fmla="*/ 362 w 974"/>
                <a:gd name="T73" fmla="*/ 191 h 809"/>
                <a:gd name="T74" fmla="*/ 322 w 974"/>
                <a:gd name="T75" fmla="*/ 180 h 809"/>
                <a:gd name="T76" fmla="*/ 271 w 974"/>
                <a:gd name="T77" fmla="*/ 173 h 809"/>
                <a:gd name="T78" fmla="*/ 210 w 974"/>
                <a:gd name="T79" fmla="*/ 162 h 809"/>
                <a:gd name="T80" fmla="*/ 237 w 974"/>
                <a:gd name="T81" fmla="*/ 148 h 809"/>
                <a:gd name="T82" fmla="*/ 286 w 974"/>
                <a:gd name="T83" fmla="*/ 138 h 809"/>
                <a:gd name="T84" fmla="*/ 338 w 974"/>
                <a:gd name="T85" fmla="*/ 127 h 809"/>
                <a:gd name="T86" fmla="*/ 398 w 974"/>
                <a:gd name="T87" fmla="*/ 123 h 809"/>
                <a:gd name="T88" fmla="*/ 458 w 974"/>
                <a:gd name="T89" fmla="*/ 123 h 809"/>
                <a:gd name="T90" fmla="*/ 526 w 974"/>
                <a:gd name="T91" fmla="*/ 117 h 809"/>
                <a:gd name="T92" fmla="*/ 585 w 974"/>
                <a:gd name="T93" fmla="*/ 106 h 809"/>
                <a:gd name="T94" fmla="*/ 618 w 974"/>
                <a:gd name="T95" fmla="*/ 95 h 809"/>
                <a:gd name="T96" fmla="*/ 610 w 974"/>
                <a:gd name="T97" fmla="*/ 74 h 809"/>
                <a:gd name="T98" fmla="*/ 568 w 974"/>
                <a:gd name="T99" fmla="*/ 56 h 809"/>
                <a:gd name="T100" fmla="*/ 610 w 974"/>
                <a:gd name="T101" fmla="*/ 42 h 809"/>
                <a:gd name="T102" fmla="*/ 663 w 974"/>
                <a:gd name="T103" fmla="*/ 39 h 809"/>
                <a:gd name="T104" fmla="*/ 703 w 974"/>
                <a:gd name="T105" fmla="*/ 24 h 809"/>
                <a:gd name="T106" fmla="*/ 779 w 974"/>
                <a:gd name="T107" fmla="*/ 24 h 809"/>
                <a:gd name="T108" fmla="*/ 849 w 974"/>
                <a:gd name="T109" fmla="*/ 24 h 809"/>
                <a:gd name="T110" fmla="*/ 898 w 974"/>
                <a:gd name="T111" fmla="*/ 21 h 8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4"/>
                <a:gd name="T169" fmla="*/ 0 h 809"/>
                <a:gd name="T170" fmla="*/ 974 w 974"/>
                <a:gd name="T171" fmla="*/ 809 h 8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4" h="809">
                  <a:moveTo>
                    <a:pt x="875" y="0"/>
                  </a:moveTo>
                  <a:lnTo>
                    <a:pt x="920" y="0"/>
                  </a:lnTo>
                  <a:lnTo>
                    <a:pt x="937" y="10"/>
                  </a:lnTo>
                  <a:lnTo>
                    <a:pt x="946" y="17"/>
                  </a:lnTo>
                  <a:lnTo>
                    <a:pt x="956" y="17"/>
                  </a:lnTo>
                  <a:lnTo>
                    <a:pt x="974" y="17"/>
                  </a:lnTo>
                  <a:lnTo>
                    <a:pt x="974" y="27"/>
                  </a:lnTo>
                  <a:lnTo>
                    <a:pt x="974" y="36"/>
                  </a:lnTo>
                  <a:lnTo>
                    <a:pt x="974" y="44"/>
                  </a:lnTo>
                  <a:lnTo>
                    <a:pt x="974" y="54"/>
                  </a:lnTo>
                  <a:lnTo>
                    <a:pt x="964" y="54"/>
                  </a:lnTo>
                  <a:lnTo>
                    <a:pt x="956" y="54"/>
                  </a:lnTo>
                  <a:lnTo>
                    <a:pt x="956" y="63"/>
                  </a:lnTo>
                  <a:lnTo>
                    <a:pt x="946" y="63"/>
                  </a:lnTo>
                  <a:lnTo>
                    <a:pt x="937" y="70"/>
                  </a:lnTo>
                  <a:lnTo>
                    <a:pt x="930" y="70"/>
                  </a:lnTo>
                  <a:lnTo>
                    <a:pt x="920" y="70"/>
                  </a:lnTo>
                  <a:lnTo>
                    <a:pt x="903" y="70"/>
                  </a:lnTo>
                  <a:lnTo>
                    <a:pt x="894" y="70"/>
                  </a:lnTo>
                  <a:lnTo>
                    <a:pt x="875" y="70"/>
                  </a:lnTo>
                  <a:lnTo>
                    <a:pt x="858" y="70"/>
                  </a:lnTo>
                  <a:lnTo>
                    <a:pt x="847" y="63"/>
                  </a:lnTo>
                  <a:lnTo>
                    <a:pt x="830" y="63"/>
                  </a:lnTo>
                  <a:lnTo>
                    <a:pt x="821" y="63"/>
                  </a:lnTo>
                  <a:lnTo>
                    <a:pt x="811" y="63"/>
                  </a:lnTo>
                  <a:lnTo>
                    <a:pt x="804" y="63"/>
                  </a:lnTo>
                  <a:lnTo>
                    <a:pt x="795" y="63"/>
                  </a:lnTo>
                  <a:lnTo>
                    <a:pt x="795" y="54"/>
                  </a:lnTo>
                  <a:lnTo>
                    <a:pt x="785" y="54"/>
                  </a:lnTo>
                  <a:lnTo>
                    <a:pt x="778" y="54"/>
                  </a:lnTo>
                  <a:lnTo>
                    <a:pt x="768" y="54"/>
                  </a:lnTo>
                  <a:lnTo>
                    <a:pt x="758" y="54"/>
                  </a:lnTo>
                  <a:lnTo>
                    <a:pt x="750" y="54"/>
                  </a:lnTo>
                  <a:lnTo>
                    <a:pt x="741" y="63"/>
                  </a:lnTo>
                  <a:lnTo>
                    <a:pt x="731" y="63"/>
                  </a:lnTo>
                  <a:lnTo>
                    <a:pt x="723" y="63"/>
                  </a:lnTo>
                  <a:lnTo>
                    <a:pt x="715" y="70"/>
                  </a:lnTo>
                  <a:lnTo>
                    <a:pt x="705" y="70"/>
                  </a:lnTo>
                  <a:lnTo>
                    <a:pt x="698" y="80"/>
                  </a:lnTo>
                  <a:lnTo>
                    <a:pt x="698" y="90"/>
                  </a:lnTo>
                  <a:lnTo>
                    <a:pt x="705" y="90"/>
                  </a:lnTo>
                  <a:lnTo>
                    <a:pt x="705" y="99"/>
                  </a:lnTo>
                  <a:lnTo>
                    <a:pt x="705" y="107"/>
                  </a:lnTo>
                  <a:lnTo>
                    <a:pt x="698" y="107"/>
                  </a:lnTo>
                  <a:lnTo>
                    <a:pt x="687" y="116"/>
                  </a:lnTo>
                  <a:lnTo>
                    <a:pt x="679" y="116"/>
                  </a:lnTo>
                  <a:lnTo>
                    <a:pt x="661" y="126"/>
                  </a:lnTo>
                  <a:lnTo>
                    <a:pt x="651" y="126"/>
                  </a:lnTo>
                  <a:lnTo>
                    <a:pt x="634" y="126"/>
                  </a:lnTo>
                  <a:lnTo>
                    <a:pt x="624" y="126"/>
                  </a:lnTo>
                  <a:lnTo>
                    <a:pt x="616" y="126"/>
                  </a:lnTo>
                  <a:lnTo>
                    <a:pt x="616" y="133"/>
                  </a:lnTo>
                  <a:lnTo>
                    <a:pt x="616" y="143"/>
                  </a:lnTo>
                  <a:lnTo>
                    <a:pt x="616" y="152"/>
                  </a:lnTo>
                  <a:lnTo>
                    <a:pt x="607" y="161"/>
                  </a:lnTo>
                  <a:lnTo>
                    <a:pt x="598" y="161"/>
                  </a:lnTo>
                  <a:lnTo>
                    <a:pt x="589" y="161"/>
                  </a:lnTo>
                  <a:lnTo>
                    <a:pt x="589" y="171"/>
                  </a:lnTo>
                  <a:lnTo>
                    <a:pt x="598" y="179"/>
                  </a:lnTo>
                  <a:lnTo>
                    <a:pt x="607" y="179"/>
                  </a:lnTo>
                  <a:lnTo>
                    <a:pt x="616" y="188"/>
                  </a:lnTo>
                  <a:lnTo>
                    <a:pt x="624" y="197"/>
                  </a:lnTo>
                  <a:lnTo>
                    <a:pt x="634" y="197"/>
                  </a:lnTo>
                  <a:lnTo>
                    <a:pt x="642" y="206"/>
                  </a:lnTo>
                  <a:lnTo>
                    <a:pt x="651" y="215"/>
                  </a:lnTo>
                  <a:lnTo>
                    <a:pt x="651" y="224"/>
                  </a:lnTo>
                  <a:lnTo>
                    <a:pt x="661" y="224"/>
                  </a:lnTo>
                  <a:lnTo>
                    <a:pt x="661" y="234"/>
                  </a:lnTo>
                  <a:lnTo>
                    <a:pt x="661" y="242"/>
                  </a:lnTo>
                  <a:lnTo>
                    <a:pt x="651" y="251"/>
                  </a:lnTo>
                  <a:lnTo>
                    <a:pt x="651" y="261"/>
                  </a:lnTo>
                  <a:lnTo>
                    <a:pt x="642" y="261"/>
                  </a:lnTo>
                  <a:lnTo>
                    <a:pt x="642" y="270"/>
                  </a:lnTo>
                  <a:lnTo>
                    <a:pt x="634" y="270"/>
                  </a:lnTo>
                  <a:lnTo>
                    <a:pt x="624" y="270"/>
                  </a:lnTo>
                  <a:lnTo>
                    <a:pt x="616" y="278"/>
                  </a:lnTo>
                  <a:lnTo>
                    <a:pt x="607" y="278"/>
                  </a:lnTo>
                  <a:lnTo>
                    <a:pt x="589" y="287"/>
                  </a:lnTo>
                  <a:lnTo>
                    <a:pt x="581" y="287"/>
                  </a:lnTo>
                  <a:lnTo>
                    <a:pt x="562" y="287"/>
                  </a:lnTo>
                  <a:lnTo>
                    <a:pt x="554" y="287"/>
                  </a:lnTo>
                  <a:lnTo>
                    <a:pt x="535" y="296"/>
                  </a:lnTo>
                  <a:lnTo>
                    <a:pt x="518" y="296"/>
                  </a:lnTo>
                  <a:lnTo>
                    <a:pt x="499" y="296"/>
                  </a:lnTo>
                  <a:lnTo>
                    <a:pt x="482" y="296"/>
                  </a:lnTo>
                  <a:lnTo>
                    <a:pt x="464" y="296"/>
                  </a:lnTo>
                  <a:lnTo>
                    <a:pt x="455" y="305"/>
                  </a:lnTo>
                  <a:lnTo>
                    <a:pt x="436" y="305"/>
                  </a:lnTo>
                  <a:lnTo>
                    <a:pt x="419" y="305"/>
                  </a:lnTo>
                  <a:lnTo>
                    <a:pt x="411" y="305"/>
                  </a:lnTo>
                  <a:lnTo>
                    <a:pt x="402" y="314"/>
                  </a:lnTo>
                  <a:lnTo>
                    <a:pt x="382" y="323"/>
                  </a:lnTo>
                  <a:lnTo>
                    <a:pt x="375" y="323"/>
                  </a:lnTo>
                  <a:lnTo>
                    <a:pt x="356" y="331"/>
                  </a:lnTo>
                  <a:lnTo>
                    <a:pt x="339" y="341"/>
                  </a:lnTo>
                  <a:lnTo>
                    <a:pt x="329" y="341"/>
                  </a:lnTo>
                  <a:lnTo>
                    <a:pt x="312" y="351"/>
                  </a:lnTo>
                  <a:lnTo>
                    <a:pt x="302" y="359"/>
                  </a:lnTo>
                  <a:lnTo>
                    <a:pt x="295" y="359"/>
                  </a:lnTo>
                  <a:lnTo>
                    <a:pt x="285" y="369"/>
                  </a:lnTo>
                  <a:lnTo>
                    <a:pt x="276" y="377"/>
                  </a:lnTo>
                  <a:lnTo>
                    <a:pt x="276" y="387"/>
                  </a:lnTo>
                  <a:lnTo>
                    <a:pt x="276" y="396"/>
                  </a:lnTo>
                  <a:lnTo>
                    <a:pt x="276" y="403"/>
                  </a:lnTo>
                  <a:lnTo>
                    <a:pt x="276" y="414"/>
                  </a:lnTo>
                  <a:lnTo>
                    <a:pt x="276" y="422"/>
                  </a:lnTo>
                  <a:lnTo>
                    <a:pt x="285" y="430"/>
                  </a:lnTo>
                  <a:lnTo>
                    <a:pt x="285" y="440"/>
                  </a:lnTo>
                  <a:lnTo>
                    <a:pt x="295" y="449"/>
                  </a:lnTo>
                  <a:lnTo>
                    <a:pt x="302" y="458"/>
                  </a:lnTo>
                  <a:lnTo>
                    <a:pt x="312" y="467"/>
                  </a:lnTo>
                  <a:lnTo>
                    <a:pt x="321" y="476"/>
                  </a:lnTo>
                  <a:lnTo>
                    <a:pt x="329" y="485"/>
                  </a:lnTo>
                  <a:lnTo>
                    <a:pt x="339" y="495"/>
                  </a:lnTo>
                  <a:lnTo>
                    <a:pt x="348" y="503"/>
                  </a:lnTo>
                  <a:lnTo>
                    <a:pt x="356" y="503"/>
                  </a:lnTo>
                  <a:lnTo>
                    <a:pt x="365" y="511"/>
                  </a:lnTo>
                  <a:lnTo>
                    <a:pt x="375" y="521"/>
                  </a:lnTo>
                  <a:lnTo>
                    <a:pt x="382" y="529"/>
                  </a:lnTo>
                  <a:lnTo>
                    <a:pt x="392" y="529"/>
                  </a:lnTo>
                  <a:lnTo>
                    <a:pt x="402" y="538"/>
                  </a:lnTo>
                  <a:lnTo>
                    <a:pt x="411" y="548"/>
                  </a:lnTo>
                  <a:lnTo>
                    <a:pt x="411" y="557"/>
                  </a:lnTo>
                  <a:lnTo>
                    <a:pt x="411" y="565"/>
                  </a:lnTo>
                  <a:lnTo>
                    <a:pt x="411" y="575"/>
                  </a:lnTo>
                  <a:lnTo>
                    <a:pt x="402" y="584"/>
                  </a:lnTo>
                  <a:lnTo>
                    <a:pt x="392" y="592"/>
                  </a:lnTo>
                  <a:lnTo>
                    <a:pt x="382" y="592"/>
                  </a:lnTo>
                  <a:lnTo>
                    <a:pt x="375" y="592"/>
                  </a:lnTo>
                  <a:lnTo>
                    <a:pt x="356" y="592"/>
                  </a:lnTo>
                  <a:lnTo>
                    <a:pt x="339" y="592"/>
                  </a:lnTo>
                  <a:lnTo>
                    <a:pt x="329" y="592"/>
                  </a:lnTo>
                  <a:lnTo>
                    <a:pt x="312" y="584"/>
                  </a:lnTo>
                  <a:lnTo>
                    <a:pt x="302" y="584"/>
                  </a:lnTo>
                  <a:lnTo>
                    <a:pt x="295" y="584"/>
                  </a:lnTo>
                  <a:lnTo>
                    <a:pt x="285" y="584"/>
                  </a:lnTo>
                  <a:lnTo>
                    <a:pt x="276" y="584"/>
                  </a:lnTo>
                  <a:lnTo>
                    <a:pt x="266" y="592"/>
                  </a:lnTo>
                  <a:lnTo>
                    <a:pt x="259" y="602"/>
                  </a:lnTo>
                  <a:lnTo>
                    <a:pt x="249" y="611"/>
                  </a:lnTo>
                  <a:lnTo>
                    <a:pt x="239" y="618"/>
                  </a:lnTo>
                  <a:lnTo>
                    <a:pt x="232" y="628"/>
                  </a:lnTo>
                  <a:lnTo>
                    <a:pt x="222" y="628"/>
                  </a:lnTo>
                  <a:lnTo>
                    <a:pt x="213" y="638"/>
                  </a:lnTo>
                  <a:lnTo>
                    <a:pt x="205" y="646"/>
                  </a:lnTo>
                  <a:lnTo>
                    <a:pt x="205" y="656"/>
                  </a:lnTo>
                  <a:lnTo>
                    <a:pt x="196" y="664"/>
                  </a:lnTo>
                  <a:lnTo>
                    <a:pt x="196" y="673"/>
                  </a:lnTo>
                  <a:lnTo>
                    <a:pt x="196" y="683"/>
                  </a:lnTo>
                  <a:lnTo>
                    <a:pt x="196" y="691"/>
                  </a:lnTo>
                  <a:lnTo>
                    <a:pt x="186" y="700"/>
                  </a:lnTo>
                  <a:lnTo>
                    <a:pt x="177" y="710"/>
                  </a:lnTo>
                  <a:lnTo>
                    <a:pt x="169" y="717"/>
                  </a:lnTo>
                  <a:lnTo>
                    <a:pt x="160" y="717"/>
                  </a:lnTo>
                  <a:lnTo>
                    <a:pt x="150" y="717"/>
                  </a:lnTo>
                  <a:lnTo>
                    <a:pt x="142" y="727"/>
                  </a:lnTo>
                  <a:lnTo>
                    <a:pt x="132" y="727"/>
                  </a:lnTo>
                  <a:lnTo>
                    <a:pt x="124" y="736"/>
                  </a:lnTo>
                  <a:lnTo>
                    <a:pt x="107" y="736"/>
                  </a:lnTo>
                  <a:lnTo>
                    <a:pt x="100" y="736"/>
                  </a:lnTo>
                  <a:lnTo>
                    <a:pt x="89" y="746"/>
                  </a:lnTo>
                  <a:lnTo>
                    <a:pt x="81" y="746"/>
                  </a:lnTo>
                  <a:lnTo>
                    <a:pt x="71" y="746"/>
                  </a:lnTo>
                  <a:lnTo>
                    <a:pt x="63" y="746"/>
                  </a:lnTo>
                  <a:lnTo>
                    <a:pt x="54" y="754"/>
                  </a:lnTo>
                  <a:lnTo>
                    <a:pt x="44" y="754"/>
                  </a:lnTo>
                  <a:lnTo>
                    <a:pt x="36" y="763"/>
                  </a:lnTo>
                  <a:lnTo>
                    <a:pt x="26" y="763"/>
                  </a:lnTo>
                  <a:lnTo>
                    <a:pt x="26" y="773"/>
                  </a:lnTo>
                  <a:lnTo>
                    <a:pt x="18" y="773"/>
                  </a:lnTo>
                  <a:lnTo>
                    <a:pt x="8" y="782"/>
                  </a:lnTo>
                  <a:lnTo>
                    <a:pt x="8" y="790"/>
                  </a:lnTo>
                  <a:lnTo>
                    <a:pt x="8" y="799"/>
                  </a:lnTo>
                  <a:lnTo>
                    <a:pt x="0" y="799"/>
                  </a:lnTo>
                  <a:lnTo>
                    <a:pt x="8" y="799"/>
                  </a:lnTo>
                  <a:lnTo>
                    <a:pt x="18" y="799"/>
                  </a:lnTo>
                  <a:lnTo>
                    <a:pt x="26" y="799"/>
                  </a:lnTo>
                  <a:lnTo>
                    <a:pt x="36" y="799"/>
                  </a:lnTo>
                  <a:lnTo>
                    <a:pt x="44" y="799"/>
                  </a:lnTo>
                  <a:lnTo>
                    <a:pt x="54" y="799"/>
                  </a:lnTo>
                  <a:lnTo>
                    <a:pt x="63" y="799"/>
                  </a:lnTo>
                  <a:lnTo>
                    <a:pt x="71" y="799"/>
                  </a:lnTo>
                  <a:lnTo>
                    <a:pt x="81" y="799"/>
                  </a:lnTo>
                  <a:lnTo>
                    <a:pt x="89" y="809"/>
                  </a:lnTo>
                  <a:lnTo>
                    <a:pt x="100" y="809"/>
                  </a:lnTo>
                  <a:lnTo>
                    <a:pt x="107" y="809"/>
                  </a:lnTo>
                  <a:lnTo>
                    <a:pt x="115" y="809"/>
                  </a:lnTo>
                  <a:lnTo>
                    <a:pt x="124" y="809"/>
                  </a:lnTo>
                  <a:lnTo>
                    <a:pt x="132" y="809"/>
                  </a:lnTo>
                  <a:lnTo>
                    <a:pt x="142" y="809"/>
                  </a:lnTo>
                  <a:lnTo>
                    <a:pt x="150" y="809"/>
                  </a:lnTo>
                  <a:lnTo>
                    <a:pt x="160" y="809"/>
                  </a:lnTo>
                  <a:lnTo>
                    <a:pt x="169" y="809"/>
                  </a:lnTo>
                  <a:lnTo>
                    <a:pt x="177" y="809"/>
                  </a:lnTo>
                  <a:lnTo>
                    <a:pt x="186" y="809"/>
                  </a:lnTo>
                  <a:lnTo>
                    <a:pt x="196" y="809"/>
                  </a:lnTo>
                  <a:lnTo>
                    <a:pt x="186" y="809"/>
                  </a:lnTo>
                  <a:lnTo>
                    <a:pt x="177" y="809"/>
                  </a:lnTo>
                  <a:lnTo>
                    <a:pt x="177" y="799"/>
                  </a:lnTo>
                  <a:lnTo>
                    <a:pt x="169" y="799"/>
                  </a:lnTo>
                  <a:lnTo>
                    <a:pt x="160" y="790"/>
                  </a:lnTo>
                  <a:lnTo>
                    <a:pt x="150" y="782"/>
                  </a:lnTo>
                  <a:lnTo>
                    <a:pt x="150" y="773"/>
                  </a:lnTo>
                  <a:lnTo>
                    <a:pt x="150" y="763"/>
                  </a:lnTo>
                  <a:lnTo>
                    <a:pt x="142" y="754"/>
                  </a:lnTo>
                  <a:lnTo>
                    <a:pt x="150" y="746"/>
                  </a:lnTo>
                  <a:lnTo>
                    <a:pt x="150" y="736"/>
                  </a:lnTo>
                  <a:lnTo>
                    <a:pt x="160" y="736"/>
                  </a:lnTo>
                  <a:lnTo>
                    <a:pt x="169" y="736"/>
                  </a:lnTo>
                  <a:lnTo>
                    <a:pt x="177" y="736"/>
                  </a:lnTo>
                  <a:lnTo>
                    <a:pt x="186" y="727"/>
                  </a:lnTo>
                  <a:lnTo>
                    <a:pt x="196" y="727"/>
                  </a:lnTo>
                  <a:lnTo>
                    <a:pt x="205" y="717"/>
                  </a:lnTo>
                  <a:lnTo>
                    <a:pt x="213" y="717"/>
                  </a:lnTo>
                  <a:lnTo>
                    <a:pt x="222" y="710"/>
                  </a:lnTo>
                  <a:lnTo>
                    <a:pt x="222" y="700"/>
                  </a:lnTo>
                  <a:lnTo>
                    <a:pt x="232" y="700"/>
                  </a:lnTo>
                  <a:lnTo>
                    <a:pt x="232" y="691"/>
                  </a:lnTo>
                  <a:lnTo>
                    <a:pt x="239" y="691"/>
                  </a:lnTo>
                  <a:lnTo>
                    <a:pt x="239" y="683"/>
                  </a:lnTo>
                  <a:lnTo>
                    <a:pt x="249" y="673"/>
                  </a:lnTo>
                  <a:lnTo>
                    <a:pt x="249" y="664"/>
                  </a:lnTo>
                  <a:lnTo>
                    <a:pt x="259" y="664"/>
                  </a:lnTo>
                  <a:lnTo>
                    <a:pt x="259" y="656"/>
                  </a:lnTo>
                  <a:lnTo>
                    <a:pt x="266" y="646"/>
                  </a:lnTo>
                  <a:lnTo>
                    <a:pt x="276" y="638"/>
                  </a:lnTo>
                  <a:lnTo>
                    <a:pt x="276" y="628"/>
                  </a:lnTo>
                  <a:lnTo>
                    <a:pt x="285" y="628"/>
                  </a:lnTo>
                  <a:lnTo>
                    <a:pt x="295" y="618"/>
                  </a:lnTo>
                  <a:lnTo>
                    <a:pt x="302" y="618"/>
                  </a:lnTo>
                  <a:lnTo>
                    <a:pt x="312" y="618"/>
                  </a:lnTo>
                  <a:lnTo>
                    <a:pt x="321" y="618"/>
                  </a:lnTo>
                  <a:lnTo>
                    <a:pt x="329" y="618"/>
                  </a:lnTo>
                  <a:lnTo>
                    <a:pt x="339" y="618"/>
                  </a:lnTo>
                  <a:lnTo>
                    <a:pt x="348" y="618"/>
                  </a:lnTo>
                  <a:lnTo>
                    <a:pt x="356" y="611"/>
                  </a:lnTo>
                  <a:lnTo>
                    <a:pt x="365" y="611"/>
                  </a:lnTo>
                  <a:lnTo>
                    <a:pt x="375" y="611"/>
                  </a:lnTo>
                  <a:lnTo>
                    <a:pt x="382" y="611"/>
                  </a:lnTo>
                  <a:lnTo>
                    <a:pt x="392" y="602"/>
                  </a:lnTo>
                  <a:lnTo>
                    <a:pt x="402" y="602"/>
                  </a:lnTo>
                  <a:lnTo>
                    <a:pt x="402" y="592"/>
                  </a:lnTo>
                  <a:lnTo>
                    <a:pt x="411" y="592"/>
                  </a:lnTo>
                  <a:lnTo>
                    <a:pt x="419" y="584"/>
                  </a:lnTo>
                  <a:lnTo>
                    <a:pt x="419" y="575"/>
                  </a:lnTo>
                  <a:lnTo>
                    <a:pt x="419" y="565"/>
                  </a:lnTo>
                  <a:lnTo>
                    <a:pt x="419" y="557"/>
                  </a:lnTo>
                  <a:lnTo>
                    <a:pt x="428" y="557"/>
                  </a:lnTo>
                  <a:lnTo>
                    <a:pt x="428" y="548"/>
                  </a:lnTo>
                  <a:lnTo>
                    <a:pt x="428" y="538"/>
                  </a:lnTo>
                  <a:lnTo>
                    <a:pt x="419" y="538"/>
                  </a:lnTo>
                  <a:lnTo>
                    <a:pt x="419" y="529"/>
                  </a:lnTo>
                  <a:lnTo>
                    <a:pt x="419" y="521"/>
                  </a:lnTo>
                  <a:lnTo>
                    <a:pt x="419" y="511"/>
                  </a:lnTo>
                  <a:lnTo>
                    <a:pt x="411" y="511"/>
                  </a:lnTo>
                  <a:lnTo>
                    <a:pt x="411" y="503"/>
                  </a:lnTo>
                  <a:lnTo>
                    <a:pt x="402" y="495"/>
                  </a:lnTo>
                  <a:lnTo>
                    <a:pt x="392" y="485"/>
                  </a:lnTo>
                  <a:lnTo>
                    <a:pt x="382" y="485"/>
                  </a:lnTo>
                  <a:lnTo>
                    <a:pt x="375" y="485"/>
                  </a:lnTo>
                  <a:lnTo>
                    <a:pt x="375" y="476"/>
                  </a:lnTo>
                  <a:lnTo>
                    <a:pt x="365" y="467"/>
                  </a:lnTo>
                  <a:lnTo>
                    <a:pt x="356" y="467"/>
                  </a:lnTo>
                  <a:lnTo>
                    <a:pt x="356" y="458"/>
                  </a:lnTo>
                  <a:lnTo>
                    <a:pt x="348" y="458"/>
                  </a:lnTo>
                  <a:lnTo>
                    <a:pt x="339" y="458"/>
                  </a:lnTo>
                  <a:lnTo>
                    <a:pt x="329" y="449"/>
                  </a:lnTo>
                  <a:lnTo>
                    <a:pt x="321" y="449"/>
                  </a:lnTo>
                  <a:lnTo>
                    <a:pt x="312" y="449"/>
                  </a:lnTo>
                  <a:lnTo>
                    <a:pt x="302" y="449"/>
                  </a:lnTo>
                  <a:lnTo>
                    <a:pt x="302" y="440"/>
                  </a:lnTo>
                  <a:lnTo>
                    <a:pt x="295" y="440"/>
                  </a:lnTo>
                  <a:lnTo>
                    <a:pt x="285" y="440"/>
                  </a:lnTo>
                  <a:lnTo>
                    <a:pt x="276" y="430"/>
                  </a:lnTo>
                  <a:lnTo>
                    <a:pt x="266" y="430"/>
                  </a:lnTo>
                  <a:lnTo>
                    <a:pt x="259" y="430"/>
                  </a:lnTo>
                  <a:lnTo>
                    <a:pt x="249" y="422"/>
                  </a:lnTo>
                  <a:lnTo>
                    <a:pt x="239" y="422"/>
                  </a:lnTo>
                  <a:lnTo>
                    <a:pt x="232" y="414"/>
                  </a:lnTo>
                  <a:lnTo>
                    <a:pt x="222" y="414"/>
                  </a:lnTo>
                  <a:lnTo>
                    <a:pt x="213" y="414"/>
                  </a:lnTo>
                  <a:lnTo>
                    <a:pt x="213" y="403"/>
                  </a:lnTo>
                  <a:lnTo>
                    <a:pt x="222" y="403"/>
                  </a:lnTo>
                  <a:lnTo>
                    <a:pt x="222" y="396"/>
                  </a:lnTo>
                  <a:lnTo>
                    <a:pt x="232" y="387"/>
                  </a:lnTo>
                  <a:lnTo>
                    <a:pt x="239" y="377"/>
                  </a:lnTo>
                  <a:lnTo>
                    <a:pt x="249" y="377"/>
                  </a:lnTo>
                  <a:lnTo>
                    <a:pt x="249" y="369"/>
                  </a:lnTo>
                  <a:lnTo>
                    <a:pt x="259" y="369"/>
                  </a:lnTo>
                  <a:lnTo>
                    <a:pt x="266" y="359"/>
                  </a:lnTo>
                  <a:lnTo>
                    <a:pt x="276" y="359"/>
                  </a:lnTo>
                  <a:lnTo>
                    <a:pt x="285" y="359"/>
                  </a:lnTo>
                  <a:lnTo>
                    <a:pt x="295" y="351"/>
                  </a:lnTo>
                  <a:lnTo>
                    <a:pt x="302" y="351"/>
                  </a:lnTo>
                  <a:lnTo>
                    <a:pt x="312" y="341"/>
                  </a:lnTo>
                  <a:lnTo>
                    <a:pt x="321" y="341"/>
                  </a:lnTo>
                  <a:lnTo>
                    <a:pt x="329" y="331"/>
                  </a:lnTo>
                  <a:lnTo>
                    <a:pt x="339" y="331"/>
                  </a:lnTo>
                  <a:lnTo>
                    <a:pt x="339" y="323"/>
                  </a:lnTo>
                  <a:lnTo>
                    <a:pt x="348" y="323"/>
                  </a:lnTo>
                  <a:lnTo>
                    <a:pt x="356" y="323"/>
                  </a:lnTo>
                  <a:lnTo>
                    <a:pt x="365" y="323"/>
                  </a:lnTo>
                  <a:lnTo>
                    <a:pt x="375" y="323"/>
                  </a:lnTo>
                  <a:lnTo>
                    <a:pt x="382" y="323"/>
                  </a:lnTo>
                  <a:lnTo>
                    <a:pt x="392" y="314"/>
                  </a:lnTo>
                  <a:lnTo>
                    <a:pt x="402" y="314"/>
                  </a:lnTo>
                  <a:lnTo>
                    <a:pt x="411" y="314"/>
                  </a:lnTo>
                  <a:lnTo>
                    <a:pt x="419" y="314"/>
                  </a:lnTo>
                  <a:lnTo>
                    <a:pt x="428" y="314"/>
                  </a:lnTo>
                  <a:lnTo>
                    <a:pt x="436" y="314"/>
                  </a:lnTo>
                  <a:lnTo>
                    <a:pt x="445" y="314"/>
                  </a:lnTo>
                  <a:lnTo>
                    <a:pt x="455" y="323"/>
                  </a:lnTo>
                  <a:lnTo>
                    <a:pt x="464" y="314"/>
                  </a:lnTo>
                  <a:lnTo>
                    <a:pt x="473" y="314"/>
                  </a:lnTo>
                  <a:lnTo>
                    <a:pt x="482" y="314"/>
                  </a:lnTo>
                  <a:lnTo>
                    <a:pt x="491" y="305"/>
                  </a:lnTo>
                  <a:lnTo>
                    <a:pt x="499" y="305"/>
                  </a:lnTo>
                  <a:lnTo>
                    <a:pt x="508" y="305"/>
                  </a:lnTo>
                  <a:lnTo>
                    <a:pt x="518" y="305"/>
                  </a:lnTo>
                  <a:lnTo>
                    <a:pt x="526" y="296"/>
                  </a:lnTo>
                  <a:lnTo>
                    <a:pt x="544" y="296"/>
                  </a:lnTo>
                  <a:lnTo>
                    <a:pt x="554" y="296"/>
                  </a:lnTo>
                  <a:lnTo>
                    <a:pt x="562" y="287"/>
                  </a:lnTo>
                  <a:lnTo>
                    <a:pt x="571" y="287"/>
                  </a:lnTo>
                  <a:lnTo>
                    <a:pt x="581" y="287"/>
                  </a:lnTo>
                  <a:lnTo>
                    <a:pt x="589" y="287"/>
                  </a:lnTo>
                  <a:lnTo>
                    <a:pt x="598" y="278"/>
                  </a:lnTo>
                  <a:lnTo>
                    <a:pt x="607" y="278"/>
                  </a:lnTo>
                  <a:lnTo>
                    <a:pt x="616" y="270"/>
                  </a:lnTo>
                  <a:lnTo>
                    <a:pt x="624" y="270"/>
                  </a:lnTo>
                  <a:lnTo>
                    <a:pt x="634" y="270"/>
                  </a:lnTo>
                  <a:lnTo>
                    <a:pt x="634" y="261"/>
                  </a:lnTo>
                  <a:lnTo>
                    <a:pt x="642" y="261"/>
                  </a:lnTo>
                  <a:lnTo>
                    <a:pt x="642" y="251"/>
                  </a:lnTo>
                  <a:lnTo>
                    <a:pt x="651" y="251"/>
                  </a:lnTo>
                  <a:lnTo>
                    <a:pt x="651" y="242"/>
                  </a:lnTo>
                  <a:lnTo>
                    <a:pt x="651" y="234"/>
                  </a:lnTo>
                  <a:lnTo>
                    <a:pt x="651" y="224"/>
                  </a:lnTo>
                  <a:lnTo>
                    <a:pt x="651" y="215"/>
                  </a:lnTo>
                  <a:lnTo>
                    <a:pt x="651" y="206"/>
                  </a:lnTo>
                  <a:lnTo>
                    <a:pt x="651" y="197"/>
                  </a:lnTo>
                  <a:lnTo>
                    <a:pt x="642" y="197"/>
                  </a:lnTo>
                  <a:lnTo>
                    <a:pt x="642" y="188"/>
                  </a:lnTo>
                  <a:lnTo>
                    <a:pt x="634" y="188"/>
                  </a:lnTo>
                  <a:lnTo>
                    <a:pt x="624" y="179"/>
                  </a:lnTo>
                  <a:lnTo>
                    <a:pt x="616" y="171"/>
                  </a:lnTo>
                  <a:lnTo>
                    <a:pt x="616" y="161"/>
                  </a:lnTo>
                  <a:lnTo>
                    <a:pt x="607" y="161"/>
                  </a:lnTo>
                  <a:lnTo>
                    <a:pt x="598" y="152"/>
                  </a:lnTo>
                  <a:lnTo>
                    <a:pt x="598" y="143"/>
                  </a:lnTo>
                  <a:lnTo>
                    <a:pt x="607" y="133"/>
                  </a:lnTo>
                  <a:lnTo>
                    <a:pt x="607" y="126"/>
                  </a:lnTo>
                  <a:lnTo>
                    <a:pt x="616" y="126"/>
                  </a:lnTo>
                  <a:lnTo>
                    <a:pt x="616" y="116"/>
                  </a:lnTo>
                  <a:lnTo>
                    <a:pt x="624" y="116"/>
                  </a:lnTo>
                  <a:lnTo>
                    <a:pt x="634" y="107"/>
                  </a:lnTo>
                  <a:lnTo>
                    <a:pt x="642" y="107"/>
                  </a:lnTo>
                  <a:lnTo>
                    <a:pt x="651" y="107"/>
                  </a:lnTo>
                  <a:lnTo>
                    <a:pt x="661" y="107"/>
                  </a:lnTo>
                  <a:lnTo>
                    <a:pt x="670" y="107"/>
                  </a:lnTo>
                  <a:lnTo>
                    <a:pt x="679" y="107"/>
                  </a:lnTo>
                  <a:lnTo>
                    <a:pt x="687" y="107"/>
                  </a:lnTo>
                  <a:lnTo>
                    <a:pt x="687" y="99"/>
                  </a:lnTo>
                  <a:lnTo>
                    <a:pt x="698" y="99"/>
                  </a:lnTo>
                  <a:lnTo>
                    <a:pt x="698" y="90"/>
                  </a:lnTo>
                  <a:lnTo>
                    <a:pt x="705" y="90"/>
                  </a:lnTo>
                  <a:lnTo>
                    <a:pt x="705" y="80"/>
                  </a:lnTo>
                  <a:lnTo>
                    <a:pt x="715" y="70"/>
                  </a:lnTo>
                  <a:lnTo>
                    <a:pt x="723" y="70"/>
                  </a:lnTo>
                  <a:lnTo>
                    <a:pt x="731" y="63"/>
                  </a:lnTo>
                  <a:lnTo>
                    <a:pt x="741" y="63"/>
                  </a:lnTo>
                  <a:lnTo>
                    <a:pt x="750" y="54"/>
                  </a:lnTo>
                  <a:lnTo>
                    <a:pt x="758" y="54"/>
                  </a:lnTo>
                  <a:lnTo>
                    <a:pt x="768" y="54"/>
                  </a:lnTo>
                  <a:lnTo>
                    <a:pt x="795" y="54"/>
                  </a:lnTo>
                  <a:lnTo>
                    <a:pt x="804" y="54"/>
                  </a:lnTo>
                  <a:lnTo>
                    <a:pt x="811" y="54"/>
                  </a:lnTo>
                  <a:lnTo>
                    <a:pt x="821" y="63"/>
                  </a:lnTo>
                  <a:lnTo>
                    <a:pt x="830" y="63"/>
                  </a:lnTo>
                  <a:lnTo>
                    <a:pt x="840" y="63"/>
                  </a:lnTo>
                  <a:lnTo>
                    <a:pt x="847" y="63"/>
                  </a:lnTo>
                  <a:lnTo>
                    <a:pt x="858" y="63"/>
                  </a:lnTo>
                  <a:lnTo>
                    <a:pt x="875" y="63"/>
                  </a:lnTo>
                  <a:lnTo>
                    <a:pt x="884" y="63"/>
                  </a:lnTo>
                  <a:lnTo>
                    <a:pt x="894" y="63"/>
                  </a:lnTo>
                  <a:lnTo>
                    <a:pt x="903" y="63"/>
                  </a:lnTo>
                  <a:lnTo>
                    <a:pt x="911" y="63"/>
                  </a:lnTo>
                  <a:lnTo>
                    <a:pt x="920" y="63"/>
                  </a:lnTo>
                  <a:lnTo>
                    <a:pt x="930" y="63"/>
                  </a:lnTo>
                  <a:lnTo>
                    <a:pt x="930" y="54"/>
                  </a:lnTo>
                  <a:lnTo>
                    <a:pt x="937" y="54"/>
                  </a:lnTo>
                  <a:lnTo>
                    <a:pt x="946" y="54"/>
                  </a:lnTo>
                  <a:lnTo>
                    <a:pt x="946" y="44"/>
                  </a:lnTo>
                  <a:lnTo>
                    <a:pt x="956" y="44"/>
                  </a:lnTo>
                  <a:lnTo>
                    <a:pt x="964" y="44"/>
                  </a:lnTo>
                  <a:lnTo>
                    <a:pt x="875" y="0"/>
                  </a:lnTo>
                  <a:close/>
                </a:path>
              </a:pathLst>
            </a:custGeom>
            <a:solidFill>
              <a:srgbClr val="0000FF"/>
            </a:solidFill>
            <a:ln w="1588">
              <a:solidFill>
                <a:srgbClr val="000000"/>
              </a:solidFill>
              <a:round/>
              <a:headEnd/>
              <a:tailEnd/>
            </a:ln>
          </p:spPr>
          <p:txBody>
            <a:bodyPr/>
            <a:lstStyle/>
            <a:p>
              <a:endParaRPr lang="en-US">
                <a:solidFill>
                  <a:srgbClr val="292934"/>
                </a:solidFill>
              </a:endParaRPr>
            </a:p>
          </p:txBody>
        </p:sp>
        <p:sp>
          <p:nvSpPr>
            <p:cNvPr id="7" name="Freeform 7"/>
            <p:cNvSpPr>
              <a:spLocks/>
            </p:cNvSpPr>
            <p:nvPr/>
          </p:nvSpPr>
          <p:spPr bwMode="auto">
            <a:xfrm rot="393647">
              <a:off x="1291" y="3585"/>
              <a:ext cx="470" cy="442"/>
            </a:xfrm>
            <a:custGeom>
              <a:avLst/>
              <a:gdLst>
                <a:gd name="T0" fmla="*/ 75 w 482"/>
                <a:gd name="T1" fmla="*/ 11 h 709"/>
                <a:gd name="T2" fmla="*/ 109 w 482"/>
                <a:gd name="T3" fmla="*/ 17 h 709"/>
                <a:gd name="T4" fmla="*/ 151 w 482"/>
                <a:gd name="T5" fmla="*/ 21 h 709"/>
                <a:gd name="T6" fmla="*/ 195 w 482"/>
                <a:gd name="T7" fmla="*/ 28 h 709"/>
                <a:gd name="T8" fmla="*/ 229 w 482"/>
                <a:gd name="T9" fmla="*/ 36 h 709"/>
                <a:gd name="T10" fmla="*/ 255 w 482"/>
                <a:gd name="T11" fmla="*/ 42 h 709"/>
                <a:gd name="T12" fmla="*/ 280 w 482"/>
                <a:gd name="T13" fmla="*/ 49 h 709"/>
                <a:gd name="T14" fmla="*/ 296 w 482"/>
                <a:gd name="T15" fmla="*/ 56 h 709"/>
                <a:gd name="T16" fmla="*/ 315 w 482"/>
                <a:gd name="T17" fmla="*/ 67 h 709"/>
                <a:gd name="T18" fmla="*/ 339 w 482"/>
                <a:gd name="T19" fmla="*/ 73 h 709"/>
                <a:gd name="T20" fmla="*/ 356 w 482"/>
                <a:gd name="T21" fmla="*/ 84 h 709"/>
                <a:gd name="T22" fmla="*/ 365 w 482"/>
                <a:gd name="T23" fmla="*/ 95 h 709"/>
                <a:gd name="T24" fmla="*/ 382 w 482"/>
                <a:gd name="T25" fmla="*/ 105 h 709"/>
                <a:gd name="T26" fmla="*/ 400 w 482"/>
                <a:gd name="T27" fmla="*/ 119 h 709"/>
                <a:gd name="T28" fmla="*/ 416 w 482"/>
                <a:gd name="T29" fmla="*/ 130 h 709"/>
                <a:gd name="T30" fmla="*/ 425 w 482"/>
                <a:gd name="T31" fmla="*/ 143 h 709"/>
                <a:gd name="T32" fmla="*/ 432 w 482"/>
                <a:gd name="T33" fmla="*/ 157 h 709"/>
                <a:gd name="T34" fmla="*/ 441 w 482"/>
                <a:gd name="T35" fmla="*/ 171 h 709"/>
                <a:gd name="T36" fmla="*/ 450 w 482"/>
                <a:gd name="T37" fmla="*/ 182 h 709"/>
                <a:gd name="T38" fmla="*/ 458 w 482"/>
                <a:gd name="T39" fmla="*/ 193 h 709"/>
                <a:gd name="T40" fmla="*/ 458 w 482"/>
                <a:gd name="T41" fmla="*/ 203 h 709"/>
                <a:gd name="T42" fmla="*/ 458 w 482"/>
                <a:gd name="T43" fmla="*/ 216 h 709"/>
                <a:gd name="T44" fmla="*/ 458 w 482"/>
                <a:gd name="T45" fmla="*/ 227 h 709"/>
                <a:gd name="T46" fmla="*/ 450 w 482"/>
                <a:gd name="T47" fmla="*/ 238 h 709"/>
                <a:gd name="T48" fmla="*/ 450 w 482"/>
                <a:gd name="T49" fmla="*/ 248 h 709"/>
                <a:gd name="T50" fmla="*/ 441 w 482"/>
                <a:gd name="T51" fmla="*/ 259 h 709"/>
                <a:gd name="T52" fmla="*/ 432 w 482"/>
                <a:gd name="T53" fmla="*/ 269 h 709"/>
                <a:gd name="T54" fmla="*/ 406 w 482"/>
                <a:gd name="T55" fmla="*/ 272 h 709"/>
                <a:gd name="T56" fmla="*/ 356 w 482"/>
                <a:gd name="T57" fmla="*/ 276 h 709"/>
                <a:gd name="T58" fmla="*/ 304 w 482"/>
                <a:gd name="T59" fmla="*/ 276 h 709"/>
                <a:gd name="T60" fmla="*/ 264 w 482"/>
                <a:gd name="T61" fmla="*/ 276 h 709"/>
                <a:gd name="T62" fmla="*/ 161 w 482"/>
                <a:gd name="T63" fmla="*/ 276 h 709"/>
                <a:gd name="T64" fmla="*/ 109 w 482"/>
                <a:gd name="T65" fmla="*/ 272 h 709"/>
                <a:gd name="T66" fmla="*/ 84 w 482"/>
                <a:gd name="T67" fmla="*/ 269 h 709"/>
                <a:gd name="T68" fmla="*/ 100 w 482"/>
                <a:gd name="T69" fmla="*/ 251 h 709"/>
                <a:gd name="T70" fmla="*/ 109 w 482"/>
                <a:gd name="T71" fmla="*/ 231 h 709"/>
                <a:gd name="T72" fmla="*/ 127 w 482"/>
                <a:gd name="T73" fmla="*/ 213 h 709"/>
                <a:gd name="T74" fmla="*/ 143 w 482"/>
                <a:gd name="T75" fmla="*/ 196 h 709"/>
                <a:gd name="T76" fmla="*/ 161 w 482"/>
                <a:gd name="T77" fmla="*/ 168 h 709"/>
                <a:gd name="T78" fmla="*/ 170 w 482"/>
                <a:gd name="T79" fmla="*/ 147 h 709"/>
                <a:gd name="T80" fmla="*/ 176 w 482"/>
                <a:gd name="T81" fmla="*/ 119 h 709"/>
                <a:gd name="T82" fmla="*/ 186 w 482"/>
                <a:gd name="T83" fmla="*/ 98 h 709"/>
                <a:gd name="T84" fmla="*/ 186 w 482"/>
                <a:gd name="T85" fmla="*/ 84 h 709"/>
                <a:gd name="T86" fmla="*/ 176 w 482"/>
                <a:gd name="T87" fmla="*/ 73 h 709"/>
                <a:gd name="T88" fmla="*/ 161 w 482"/>
                <a:gd name="T89" fmla="*/ 59 h 709"/>
                <a:gd name="T90" fmla="*/ 143 w 482"/>
                <a:gd name="T91" fmla="*/ 46 h 709"/>
                <a:gd name="T92" fmla="*/ 127 w 482"/>
                <a:gd name="T93" fmla="*/ 31 h 709"/>
                <a:gd name="T94" fmla="*/ 109 w 482"/>
                <a:gd name="T95" fmla="*/ 21 h 709"/>
                <a:gd name="T96" fmla="*/ 100 w 482"/>
                <a:gd name="T97" fmla="*/ 11 h 709"/>
                <a:gd name="T98" fmla="*/ 84 w 482"/>
                <a:gd name="T99" fmla="*/ 4 h 7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2"/>
                <a:gd name="T151" fmla="*/ 0 h 709"/>
                <a:gd name="T152" fmla="*/ 482 w 482"/>
                <a:gd name="T153" fmla="*/ 709 h 7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2" h="709">
                  <a:moveTo>
                    <a:pt x="0" y="0"/>
                  </a:moveTo>
                  <a:lnTo>
                    <a:pt x="62" y="28"/>
                  </a:lnTo>
                  <a:lnTo>
                    <a:pt x="79" y="28"/>
                  </a:lnTo>
                  <a:lnTo>
                    <a:pt x="88" y="36"/>
                  </a:lnTo>
                  <a:lnTo>
                    <a:pt x="106" y="36"/>
                  </a:lnTo>
                  <a:lnTo>
                    <a:pt x="115" y="45"/>
                  </a:lnTo>
                  <a:lnTo>
                    <a:pt x="133" y="45"/>
                  </a:lnTo>
                  <a:lnTo>
                    <a:pt x="142" y="54"/>
                  </a:lnTo>
                  <a:lnTo>
                    <a:pt x="159" y="54"/>
                  </a:lnTo>
                  <a:lnTo>
                    <a:pt x="169" y="63"/>
                  </a:lnTo>
                  <a:lnTo>
                    <a:pt x="196" y="72"/>
                  </a:lnTo>
                  <a:lnTo>
                    <a:pt x="205" y="72"/>
                  </a:lnTo>
                  <a:lnTo>
                    <a:pt x="223" y="81"/>
                  </a:lnTo>
                  <a:lnTo>
                    <a:pt x="231" y="91"/>
                  </a:lnTo>
                  <a:lnTo>
                    <a:pt x="241" y="91"/>
                  </a:lnTo>
                  <a:lnTo>
                    <a:pt x="249" y="99"/>
                  </a:lnTo>
                  <a:lnTo>
                    <a:pt x="258" y="108"/>
                  </a:lnTo>
                  <a:lnTo>
                    <a:pt x="268" y="108"/>
                  </a:lnTo>
                  <a:lnTo>
                    <a:pt x="278" y="118"/>
                  </a:lnTo>
                  <a:lnTo>
                    <a:pt x="285" y="127"/>
                  </a:lnTo>
                  <a:lnTo>
                    <a:pt x="294" y="127"/>
                  </a:lnTo>
                  <a:lnTo>
                    <a:pt x="294" y="135"/>
                  </a:lnTo>
                  <a:lnTo>
                    <a:pt x="304" y="135"/>
                  </a:lnTo>
                  <a:lnTo>
                    <a:pt x="312" y="144"/>
                  </a:lnTo>
                  <a:lnTo>
                    <a:pt x="320" y="153"/>
                  </a:lnTo>
                  <a:lnTo>
                    <a:pt x="331" y="162"/>
                  </a:lnTo>
                  <a:lnTo>
                    <a:pt x="331" y="171"/>
                  </a:lnTo>
                  <a:lnTo>
                    <a:pt x="338" y="180"/>
                  </a:lnTo>
                  <a:lnTo>
                    <a:pt x="347" y="188"/>
                  </a:lnTo>
                  <a:lnTo>
                    <a:pt x="357" y="188"/>
                  </a:lnTo>
                  <a:lnTo>
                    <a:pt x="357" y="198"/>
                  </a:lnTo>
                  <a:lnTo>
                    <a:pt x="365" y="208"/>
                  </a:lnTo>
                  <a:lnTo>
                    <a:pt x="374" y="216"/>
                  </a:lnTo>
                  <a:lnTo>
                    <a:pt x="374" y="226"/>
                  </a:lnTo>
                  <a:lnTo>
                    <a:pt x="384" y="234"/>
                  </a:lnTo>
                  <a:lnTo>
                    <a:pt x="384" y="244"/>
                  </a:lnTo>
                  <a:lnTo>
                    <a:pt x="394" y="253"/>
                  </a:lnTo>
                  <a:lnTo>
                    <a:pt x="402" y="260"/>
                  </a:lnTo>
                  <a:lnTo>
                    <a:pt x="402" y="271"/>
                  </a:lnTo>
                  <a:lnTo>
                    <a:pt x="411" y="279"/>
                  </a:lnTo>
                  <a:lnTo>
                    <a:pt x="411" y="297"/>
                  </a:lnTo>
                  <a:lnTo>
                    <a:pt x="420" y="306"/>
                  </a:lnTo>
                  <a:lnTo>
                    <a:pt x="427" y="315"/>
                  </a:lnTo>
                  <a:lnTo>
                    <a:pt x="427" y="324"/>
                  </a:lnTo>
                  <a:lnTo>
                    <a:pt x="438" y="333"/>
                  </a:lnTo>
                  <a:lnTo>
                    <a:pt x="438" y="352"/>
                  </a:lnTo>
                  <a:lnTo>
                    <a:pt x="447" y="360"/>
                  </a:lnTo>
                  <a:lnTo>
                    <a:pt x="447" y="368"/>
                  </a:lnTo>
                  <a:lnTo>
                    <a:pt x="447" y="378"/>
                  </a:lnTo>
                  <a:lnTo>
                    <a:pt x="454" y="386"/>
                  </a:lnTo>
                  <a:lnTo>
                    <a:pt x="454" y="405"/>
                  </a:lnTo>
                  <a:lnTo>
                    <a:pt x="464" y="414"/>
                  </a:lnTo>
                  <a:lnTo>
                    <a:pt x="464" y="422"/>
                  </a:lnTo>
                  <a:lnTo>
                    <a:pt x="464" y="441"/>
                  </a:lnTo>
                  <a:lnTo>
                    <a:pt x="473" y="449"/>
                  </a:lnTo>
                  <a:lnTo>
                    <a:pt x="473" y="459"/>
                  </a:lnTo>
                  <a:lnTo>
                    <a:pt x="473" y="468"/>
                  </a:lnTo>
                  <a:lnTo>
                    <a:pt x="482" y="475"/>
                  </a:lnTo>
                  <a:lnTo>
                    <a:pt x="482" y="485"/>
                  </a:lnTo>
                  <a:lnTo>
                    <a:pt x="482" y="495"/>
                  </a:lnTo>
                  <a:lnTo>
                    <a:pt x="482" y="503"/>
                  </a:lnTo>
                  <a:lnTo>
                    <a:pt x="482" y="513"/>
                  </a:lnTo>
                  <a:lnTo>
                    <a:pt x="482" y="521"/>
                  </a:lnTo>
                  <a:lnTo>
                    <a:pt x="482" y="530"/>
                  </a:lnTo>
                  <a:lnTo>
                    <a:pt x="482" y="548"/>
                  </a:lnTo>
                  <a:lnTo>
                    <a:pt x="482" y="557"/>
                  </a:lnTo>
                  <a:lnTo>
                    <a:pt x="482" y="567"/>
                  </a:lnTo>
                  <a:lnTo>
                    <a:pt x="482" y="574"/>
                  </a:lnTo>
                  <a:lnTo>
                    <a:pt x="482" y="584"/>
                  </a:lnTo>
                  <a:lnTo>
                    <a:pt x="482" y="593"/>
                  </a:lnTo>
                  <a:lnTo>
                    <a:pt x="482" y="603"/>
                  </a:lnTo>
                  <a:lnTo>
                    <a:pt x="473" y="611"/>
                  </a:lnTo>
                  <a:lnTo>
                    <a:pt x="473" y="620"/>
                  </a:lnTo>
                  <a:lnTo>
                    <a:pt x="473" y="630"/>
                  </a:lnTo>
                  <a:lnTo>
                    <a:pt x="473" y="639"/>
                  </a:lnTo>
                  <a:lnTo>
                    <a:pt x="464" y="647"/>
                  </a:lnTo>
                  <a:lnTo>
                    <a:pt x="464" y="656"/>
                  </a:lnTo>
                  <a:lnTo>
                    <a:pt x="464" y="666"/>
                  </a:lnTo>
                  <a:lnTo>
                    <a:pt x="454" y="675"/>
                  </a:lnTo>
                  <a:lnTo>
                    <a:pt x="454" y="682"/>
                  </a:lnTo>
                  <a:lnTo>
                    <a:pt x="454" y="692"/>
                  </a:lnTo>
                  <a:lnTo>
                    <a:pt x="447" y="692"/>
                  </a:lnTo>
                  <a:lnTo>
                    <a:pt x="438" y="701"/>
                  </a:lnTo>
                  <a:lnTo>
                    <a:pt x="427" y="701"/>
                  </a:lnTo>
                  <a:lnTo>
                    <a:pt x="411" y="709"/>
                  </a:lnTo>
                  <a:lnTo>
                    <a:pt x="394" y="709"/>
                  </a:lnTo>
                  <a:lnTo>
                    <a:pt x="374" y="709"/>
                  </a:lnTo>
                  <a:lnTo>
                    <a:pt x="357" y="709"/>
                  </a:lnTo>
                  <a:lnTo>
                    <a:pt x="338" y="709"/>
                  </a:lnTo>
                  <a:lnTo>
                    <a:pt x="320" y="709"/>
                  </a:lnTo>
                  <a:lnTo>
                    <a:pt x="304" y="709"/>
                  </a:lnTo>
                  <a:lnTo>
                    <a:pt x="285" y="709"/>
                  </a:lnTo>
                  <a:lnTo>
                    <a:pt x="278" y="709"/>
                  </a:lnTo>
                  <a:lnTo>
                    <a:pt x="258" y="709"/>
                  </a:lnTo>
                  <a:lnTo>
                    <a:pt x="196" y="709"/>
                  </a:lnTo>
                  <a:lnTo>
                    <a:pt x="169" y="709"/>
                  </a:lnTo>
                  <a:lnTo>
                    <a:pt x="151" y="709"/>
                  </a:lnTo>
                  <a:lnTo>
                    <a:pt x="133" y="701"/>
                  </a:lnTo>
                  <a:lnTo>
                    <a:pt x="115" y="701"/>
                  </a:lnTo>
                  <a:lnTo>
                    <a:pt x="106" y="701"/>
                  </a:lnTo>
                  <a:lnTo>
                    <a:pt x="98" y="692"/>
                  </a:lnTo>
                  <a:lnTo>
                    <a:pt x="88" y="692"/>
                  </a:lnTo>
                  <a:lnTo>
                    <a:pt x="98" y="675"/>
                  </a:lnTo>
                  <a:lnTo>
                    <a:pt x="98" y="656"/>
                  </a:lnTo>
                  <a:lnTo>
                    <a:pt x="106" y="647"/>
                  </a:lnTo>
                  <a:lnTo>
                    <a:pt x="115" y="630"/>
                  </a:lnTo>
                  <a:lnTo>
                    <a:pt x="115" y="620"/>
                  </a:lnTo>
                  <a:lnTo>
                    <a:pt x="115" y="593"/>
                  </a:lnTo>
                  <a:lnTo>
                    <a:pt x="125" y="584"/>
                  </a:lnTo>
                  <a:lnTo>
                    <a:pt x="125" y="567"/>
                  </a:lnTo>
                  <a:lnTo>
                    <a:pt x="133" y="548"/>
                  </a:lnTo>
                  <a:lnTo>
                    <a:pt x="142" y="530"/>
                  </a:lnTo>
                  <a:lnTo>
                    <a:pt x="142" y="521"/>
                  </a:lnTo>
                  <a:lnTo>
                    <a:pt x="151" y="503"/>
                  </a:lnTo>
                  <a:lnTo>
                    <a:pt x="159" y="475"/>
                  </a:lnTo>
                  <a:lnTo>
                    <a:pt x="169" y="449"/>
                  </a:lnTo>
                  <a:lnTo>
                    <a:pt x="169" y="432"/>
                  </a:lnTo>
                  <a:lnTo>
                    <a:pt x="178" y="414"/>
                  </a:lnTo>
                  <a:lnTo>
                    <a:pt x="178" y="395"/>
                  </a:lnTo>
                  <a:lnTo>
                    <a:pt x="178" y="378"/>
                  </a:lnTo>
                  <a:lnTo>
                    <a:pt x="178" y="352"/>
                  </a:lnTo>
                  <a:lnTo>
                    <a:pt x="186" y="333"/>
                  </a:lnTo>
                  <a:lnTo>
                    <a:pt x="186" y="306"/>
                  </a:lnTo>
                  <a:lnTo>
                    <a:pt x="186" y="279"/>
                  </a:lnTo>
                  <a:lnTo>
                    <a:pt x="196" y="260"/>
                  </a:lnTo>
                  <a:lnTo>
                    <a:pt x="196" y="253"/>
                  </a:lnTo>
                  <a:lnTo>
                    <a:pt x="196" y="244"/>
                  </a:lnTo>
                  <a:lnTo>
                    <a:pt x="196" y="226"/>
                  </a:lnTo>
                  <a:lnTo>
                    <a:pt x="196" y="216"/>
                  </a:lnTo>
                  <a:lnTo>
                    <a:pt x="196" y="208"/>
                  </a:lnTo>
                  <a:lnTo>
                    <a:pt x="186" y="198"/>
                  </a:lnTo>
                  <a:lnTo>
                    <a:pt x="186" y="188"/>
                  </a:lnTo>
                  <a:lnTo>
                    <a:pt x="178" y="171"/>
                  </a:lnTo>
                  <a:lnTo>
                    <a:pt x="178" y="162"/>
                  </a:lnTo>
                  <a:lnTo>
                    <a:pt x="169" y="153"/>
                  </a:lnTo>
                  <a:lnTo>
                    <a:pt x="159" y="135"/>
                  </a:lnTo>
                  <a:lnTo>
                    <a:pt x="151" y="127"/>
                  </a:lnTo>
                  <a:lnTo>
                    <a:pt x="151" y="118"/>
                  </a:lnTo>
                  <a:lnTo>
                    <a:pt x="142" y="99"/>
                  </a:lnTo>
                  <a:lnTo>
                    <a:pt x="142" y="91"/>
                  </a:lnTo>
                  <a:lnTo>
                    <a:pt x="133" y="81"/>
                  </a:lnTo>
                  <a:lnTo>
                    <a:pt x="125" y="72"/>
                  </a:lnTo>
                  <a:lnTo>
                    <a:pt x="125" y="63"/>
                  </a:lnTo>
                  <a:lnTo>
                    <a:pt x="115" y="54"/>
                  </a:lnTo>
                  <a:lnTo>
                    <a:pt x="115" y="45"/>
                  </a:lnTo>
                  <a:lnTo>
                    <a:pt x="115" y="36"/>
                  </a:lnTo>
                  <a:lnTo>
                    <a:pt x="106" y="28"/>
                  </a:lnTo>
                  <a:lnTo>
                    <a:pt x="98" y="18"/>
                  </a:lnTo>
                  <a:lnTo>
                    <a:pt x="98" y="9"/>
                  </a:lnTo>
                  <a:lnTo>
                    <a:pt x="88" y="9"/>
                  </a:lnTo>
                  <a:lnTo>
                    <a:pt x="0" y="0"/>
                  </a:lnTo>
                  <a:close/>
                </a:path>
              </a:pathLst>
            </a:custGeom>
            <a:solidFill>
              <a:srgbClr val="373737"/>
            </a:solidFill>
            <a:ln w="1588">
              <a:solidFill>
                <a:srgbClr val="000000"/>
              </a:solidFill>
              <a:round/>
              <a:headEnd/>
              <a:tailEnd/>
            </a:ln>
          </p:spPr>
          <p:txBody>
            <a:bodyPr/>
            <a:lstStyle/>
            <a:p>
              <a:endParaRPr lang="en-US">
                <a:solidFill>
                  <a:srgbClr val="292934"/>
                </a:solidFill>
              </a:endParaRPr>
            </a:p>
          </p:txBody>
        </p:sp>
        <p:sp>
          <p:nvSpPr>
            <p:cNvPr id="8" name="Freeform 8"/>
            <p:cNvSpPr>
              <a:spLocks/>
            </p:cNvSpPr>
            <p:nvPr/>
          </p:nvSpPr>
          <p:spPr bwMode="auto">
            <a:xfrm rot="393647">
              <a:off x="366" y="3455"/>
              <a:ext cx="1244" cy="510"/>
            </a:xfrm>
            <a:custGeom>
              <a:avLst/>
              <a:gdLst>
                <a:gd name="T0" fmla="*/ 41 w 1278"/>
                <a:gd name="T1" fmla="*/ 298 h 816"/>
                <a:gd name="T2" fmla="*/ 100 w 1278"/>
                <a:gd name="T3" fmla="*/ 308 h 816"/>
                <a:gd name="T4" fmla="*/ 161 w 1278"/>
                <a:gd name="T5" fmla="*/ 316 h 816"/>
                <a:gd name="T6" fmla="*/ 236 w 1278"/>
                <a:gd name="T7" fmla="*/ 319 h 816"/>
                <a:gd name="T8" fmla="*/ 339 w 1278"/>
                <a:gd name="T9" fmla="*/ 316 h 816"/>
                <a:gd name="T10" fmla="*/ 422 w 1278"/>
                <a:gd name="T11" fmla="*/ 312 h 816"/>
                <a:gd name="T12" fmla="*/ 525 w 1278"/>
                <a:gd name="T13" fmla="*/ 312 h 816"/>
                <a:gd name="T14" fmla="*/ 602 w 1278"/>
                <a:gd name="T15" fmla="*/ 308 h 816"/>
                <a:gd name="T16" fmla="*/ 686 w 1278"/>
                <a:gd name="T17" fmla="*/ 308 h 816"/>
                <a:gd name="T18" fmla="*/ 797 w 1278"/>
                <a:gd name="T19" fmla="*/ 312 h 816"/>
                <a:gd name="T20" fmla="*/ 865 w 1278"/>
                <a:gd name="T21" fmla="*/ 308 h 816"/>
                <a:gd name="T22" fmla="*/ 915 w 1278"/>
                <a:gd name="T23" fmla="*/ 306 h 816"/>
                <a:gd name="T24" fmla="*/ 967 w 1278"/>
                <a:gd name="T25" fmla="*/ 308 h 816"/>
                <a:gd name="T26" fmla="*/ 1008 w 1278"/>
                <a:gd name="T27" fmla="*/ 312 h 816"/>
                <a:gd name="T28" fmla="*/ 1058 w 1278"/>
                <a:gd name="T29" fmla="*/ 312 h 816"/>
                <a:gd name="T30" fmla="*/ 1084 w 1278"/>
                <a:gd name="T31" fmla="*/ 306 h 816"/>
                <a:gd name="T32" fmla="*/ 1119 w 1278"/>
                <a:gd name="T33" fmla="*/ 291 h 816"/>
                <a:gd name="T34" fmla="*/ 1144 w 1278"/>
                <a:gd name="T35" fmla="*/ 277 h 816"/>
                <a:gd name="T36" fmla="*/ 1171 w 1278"/>
                <a:gd name="T37" fmla="*/ 253 h 816"/>
                <a:gd name="T38" fmla="*/ 1195 w 1278"/>
                <a:gd name="T39" fmla="*/ 238 h 816"/>
                <a:gd name="T40" fmla="*/ 1203 w 1278"/>
                <a:gd name="T41" fmla="*/ 218 h 816"/>
                <a:gd name="T42" fmla="*/ 1211 w 1278"/>
                <a:gd name="T43" fmla="*/ 196 h 816"/>
                <a:gd name="T44" fmla="*/ 1203 w 1278"/>
                <a:gd name="T45" fmla="*/ 168 h 816"/>
                <a:gd name="T46" fmla="*/ 1187 w 1278"/>
                <a:gd name="T47" fmla="*/ 141 h 816"/>
                <a:gd name="T48" fmla="*/ 1171 w 1278"/>
                <a:gd name="T49" fmla="*/ 119 h 816"/>
                <a:gd name="T50" fmla="*/ 1136 w 1278"/>
                <a:gd name="T51" fmla="*/ 94 h 816"/>
                <a:gd name="T52" fmla="*/ 1102 w 1278"/>
                <a:gd name="T53" fmla="*/ 74 h 816"/>
                <a:gd name="T54" fmla="*/ 1058 w 1278"/>
                <a:gd name="T55" fmla="*/ 59 h 816"/>
                <a:gd name="T56" fmla="*/ 1016 w 1278"/>
                <a:gd name="T57" fmla="*/ 49 h 816"/>
                <a:gd name="T58" fmla="*/ 982 w 1278"/>
                <a:gd name="T59" fmla="*/ 42 h 816"/>
                <a:gd name="T60" fmla="*/ 950 w 1278"/>
                <a:gd name="T61" fmla="*/ 42 h 816"/>
                <a:gd name="T62" fmla="*/ 925 w 1278"/>
                <a:gd name="T63" fmla="*/ 35 h 816"/>
                <a:gd name="T64" fmla="*/ 890 w 1278"/>
                <a:gd name="T65" fmla="*/ 31 h 816"/>
                <a:gd name="T66" fmla="*/ 847 w 1278"/>
                <a:gd name="T67" fmla="*/ 28 h 816"/>
                <a:gd name="T68" fmla="*/ 805 w 1278"/>
                <a:gd name="T69" fmla="*/ 17 h 816"/>
                <a:gd name="T70" fmla="*/ 763 w 1278"/>
                <a:gd name="T71" fmla="*/ 7 h 816"/>
                <a:gd name="T72" fmla="*/ 738 w 1278"/>
                <a:gd name="T73" fmla="*/ 3 h 816"/>
                <a:gd name="T74" fmla="*/ 713 w 1278"/>
                <a:gd name="T75" fmla="*/ 0 h 816"/>
                <a:gd name="T76" fmla="*/ 677 w 1278"/>
                <a:gd name="T77" fmla="*/ 3 h 816"/>
                <a:gd name="T78" fmla="*/ 644 w 1278"/>
                <a:gd name="T79" fmla="*/ 7 h 816"/>
                <a:gd name="T80" fmla="*/ 602 w 1278"/>
                <a:gd name="T81" fmla="*/ 7 h 816"/>
                <a:gd name="T82" fmla="*/ 559 w 1278"/>
                <a:gd name="T83" fmla="*/ 3 h 816"/>
                <a:gd name="T84" fmla="*/ 517 w 1278"/>
                <a:gd name="T85" fmla="*/ 3 h 816"/>
                <a:gd name="T86" fmla="*/ 466 w 1278"/>
                <a:gd name="T87" fmla="*/ 21 h 816"/>
                <a:gd name="T88" fmla="*/ 432 w 1278"/>
                <a:gd name="T89" fmla="*/ 42 h 816"/>
                <a:gd name="T90" fmla="*/ 422 w 1278"/>
                <a:gd name="T91" fmla="*/ 63 h 816"/>
                <a:gd name="T92" fmla="*/ 416 w 1278"/>
                <a:gd name="T93" fmla="*/ 81 h 816"/>
                <a:gd name="T94" fmla="*/ 416 w 1278"/>
                <a:gd name="T95" fmla="*/ 98 h 816"/>
                <a:gd name="T96" fmla="*/ 397 w 1278"/>
                <a:gd name="T97" fmla="*/ 123 h 816"/>
                <a:gd name="T98" fmla="*/ 373 w 1278"/>
                <a:gd name="T99" fmla="*/ 141 h 816"/>
                <a:gd name="T100" fmla="*/ 339 w 1278"/>
                <a:gd name="T101" fmla="*/ 161 h 816"/>
                <a:gd name="T102" fmla="*/ 313 w 1278"/>
                <a:gd name="T103" fmla="*/ 179 h 816"/>
                <a:gd name="T104" fmla="*/ 297 w 1278"/>
                <a:gd name="T105" fmla="*/ 196 h 816"/>
                <a:gd name="T106" fmla="*/ 270 w 1278"/>
                <a:gd name="T107" fmla="*/ 221 h 816"/>
                <a:gd name="T108" fmla="*/ 245 w 1278"/>
                <a:gd name="T109" fmla="*/ 235 h 816"/>
                <a:gd name="T110" fmla="*/ 195 w 1278"/>
                <a:gd name="T111" fmla="*/ 246 h 816"/>
                <a:gd name="T112" fmla="*/ 152 w 1278"/>
                <a:gd name="T113" fmla="*/ 256 h 816"/>
                <a:gd name="T114" fmla="*/ 85 w 1278"/>
                <a:gd name="T115" fmla="*/ 266 h 816"/>
                <a:gd name="T116" fmla="*/ 66 w 1278"/>
                <a:gd name="T117" fmla="*/ 274 h 816"/>
                <a:gd name="T118" fmla="*/ 41 w 1278"/>
                <a:gd name="T119" fmla="*/ 281 h 816"/>
                <a:gd name="T120" fmla="*/ 24 w 1278"/>
                <a:gd name="T121" fmla="*/ 291 h 816"/>
                <a:gd name="T122" fmla="*/ 24 w 1278"/>
                <a:gd name="T123" fmla="*/ 298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78"/>
                <a:gd name="T187" fmla="*/ 0 h 816"/>
                <a:gd name="T188" fmla="*/ 1278 w 1278"/>
                <a:gd name="T189" fmla="*/ 816 h 8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78" h="816">
                  <a:moveTo>
                    <a:pt x="0" y="747"/>
                  </a:moveTo>
                  <a:lnTo>
                    <a:pt x="26" y="754"/>
                  </a:lnTo>
                  <a:lnTo>
                    <a:pt x="37" y="754"/>
                  </a:lnTo>
                  <a:lnTo>
                    <a:pt x="43" y="763"/>
                  </a:lnTo>
                  <a:lnTo>
                    <a:pt x="53" y="773"/>
                  </a:lnTo>
                  <a:lnTo>
                    <a:pt x="63" y="773"/>
                  </a:lnTo>
                  <a:lnTo>
                    <a:pt x="89" y="782"/>
                  </a:lnTo>
                  <a:lnTo>
                    <a:pt x="106" y="789"/>
                  </a:lnTo>
                  <a:lnTo>
                    <a:pt x="123" y="789"/>
                  </a:lnTo>
                  <a:lnTo>
                    <a:pt x="134" y="799"/>
                  </a:lnTo>
                  <a:lnTo>
                    <a:pt x="153" y="808"/>
                  </a:lnTo>
                  <a:lnTo>
                    <a:pt x="169" y="808"/>
                  </a:lnTo>
                  <a:lnTo>
                    <a:pt x="186" y="808"/>
                  </a:lnTo>
                  <a:lnTo>
                    <a:pt x="205" y="808"/>
                  </a:lnTo>
                  <a:lnTo>
                    <a:pt x="232" y="808"/>
                  </a:lnTo>
                  <a:lnTo>
                    <a:pt x="249" y="816"/>
                  </a:lnTo>
                  <a:lnTo>
                    <a:pt x="276" y="816"/>
                  </a:lnTo>
                  <a:lnTo>
                    <a:pt x="303" y="808"/>
                  </a:lnTo>
                  <a:lnTo>
                    <a:pt x="322" y="808"/>
                  </a:lnTo>
                  <a:lnTo>
                    <a:pt x="358" y="808"/>
                  </a:lnTo>
                  <a:lnTo>
                    <a:pt x="384" y="808"/>
                  </a:lnTo>
                  <a:lnTo>
                    <a:pt x="411" y="808"/>
                  </a:lnTo>
                  <a:lnTo>
                    <a:pt x="429" y="799"/>
                  </a:lnTo>
                  <a:lnTo>
                    <a:pt x="446" y="799"/>
                  </a:lnTo>
                  <a:lnTo>
                    <a:pt x="474" y="799"/>
                  </a:lnTo>
                  <a:lnTo>
                    <a:pt x="499" y="799"/>
                  </a:lnTo>
                  <a:lnTo>
                    <a:pt x="527" y="799"/>
                  </a:lnTo>
                  <a:lnTo>
                    <a:pt x="554" y="799"/>
                  </a:lnTo>
                  <a:lnTo>
                    <a:pt x="572" y="799"/>
                  </a:lnTo>
                  <a:lnTo>
                    <a:pt x="599" y="799"/>
                  </a:lnTo>
                  <a:lnTo>
                    <a:pt x="618" y="789"/>
                  </a:lnTo>
                  <a:lnTo>
                    <a:pt x="635" y="789"/>
                  </a:lnTo>
                  <a:lnTo>
                    <a:pt x="652" y="789"/>
                  </a:lnTo>
                  <a:lnTo>
                    <a:pt x="680" y="789"/>
                  </a:lnTo>
                  <a:lnTo>
                    <a:pt x="705" y="789"/>
                  </a:lnTo>
                  <a:lnTo>
                    <a:pt x="724" y="789"/>
                  </a:lnTo>
                  <a:lnTo>
                    <a:pt x="752" y="789"/>
                  </a:lnTo>
                  <a:lnTo>
                    <a:pt x="786" y="799"/>
                  </a:lnTo>
                  <a:lnTo>
                    <a:pt x="813" y="799"/>
                  </a:lnTo>
                  <a:lnTo>
                    <a:pt x="841" y="799"/>
                  </a:lnTo>
                  <a:lnTo>
                    <a:pt x="860" y="789"/>
                  </a:lnTo>
                  <a:lnTo>
                    <a:pt x="876" y="789"/>
                  </a:lnTo>
                  <a:lnTo>
                    <a:pt x="894" y="789"/>
                  </a:lnTo>
                  <a:lnTo>
                    <a:pt x="913" y="789"/>
                  </a:lnTo>
                  <a:lnTo>
                    <a:pt x="939" y="782"/>
                  </a:lnTo>
                  <a:lnTo>
                    <a:pt x="947" y="782"/>
                  </a:lnTo>
                  <a:lnTo>
                    <a:pt x="957" y="782"/>
                  </a:lnTo>
                  <a:lnTo>
                    <a:pt x="966" y="782"/>
                  </a:lnTo>
                  <a:lnTo>
                    <a:pt x="983" y="782"/>
                  </a:lnTo>
                  <a:lnTo>
                    <a:pt x="993" y="789"/>
                  </a:lnTo>
                  <a:lnTo>
                    <a:pt x="1003" y="789"/>
                  </a:lnTo>
                  <a:lnTo>
                    <a:pt x="1020" y="789"/>
                  </a:lnTo>
                  <a:lnTo>
                    <a:pt x="1029" y="789"/>
                  </a:lnTo>
                  <a:lnTo>
                    <a:pt x="1046" y="789"/>
                  </a:lnTo>
                  <a:lnTo>
                    <a:pt x="1056" y="799"/>
                  </a:lnTo>
                  <a:lnTo>
                    <a:pt x="1064" y="799"/>
                  </a:lnTo>
                  <a:lnTo>
                    <a:pt x="1073" y="799"/>
                  </a:lnTo>
                  <a:lnTo>
                    <a:pt x="1091" y="799"/>
                  </a:lnTo>
                  <a:lnTo>
                    <a:pt x="1100" y="799"/>
                  </a:lnTo>
                  <a:lnTo>
                    <a:pt x="1117" y="799"/>
                  </a:lnTo>
                  <a:lnTo>
                    <a:pt x="1127" y="789"/>
                  </a:lnTo>
                  <a:lnTo>
                    <a:pt x="1136" y="789"/>
                  </a:lnTo>
                  <a:lnTo>
                    <a:pt x="1136" y="782"/>
                  </a:lnTo>
                  <a:lnTo>
                    <a:pt x="1144" y="782"/>
                  </a:lnTo>
                  <a:lnTo>
                    <a:pt x="1154" y="773"/>
                  </a:lnTo>
                  <a:lnTo>
                    <a:pt x="1163" y="763"/>
                  </a:lnTo>
                  <a:lnTo>
                    <a:pt x="1172" y="754"/>
                  </a:lnTo>
                  <a:lnTo>
                    <a:pt x="1181" y="746"/>
                  </a:lnTo>
                  <a:lnTo>
                    <a:pt x="1189" y="737"/>
                  </a:lnTo>
                  <a:lnTo>
                    <a:pt x="1199" y="727"/>
                  </a:lnTo>
                  <a:lnTo>
                    <a:pt x="1199" y="718"/>
                  </a:lnTo>
                  <a:lnTo>
                    <a:pt x="1207" y="710"/>
                  </a:lnTo>
                  <a:lnTo>
                    <a:pt x="1216" y="700"/>
                  </a:lnTo>
                  <a:lnTo>
                    <a:pt x="1226" y="681"/>
                  </a:lnTo>
                  <a:lnTo>
                    <a:pt x="1236" y="664"/>
                  </a:lnTo>
                  <a:lnTo>
                    <a:pt x="1236" y="647"/>
                  </a:lnTo>
                  <a:lnTo>
                    <a:pt x="1243" y="647"/>
                  </a:lnTo>
                  <a:lnTo>
                    <a:pt x="1243" y="637"/>
                  </a:lnTo>
                  <a:lnTo>
                    <a:pt x="1252" y="628"/>
                  </a:lnTo>
                  <a:lnTo>
                    <a:pt x="1262" y="610"/>
                  </a:lnTo>
                  <a:lnTo>
                    <a:pt x="1262" y="602"/>
                  </a:lnTo>
                  <a:lnTo>
                    <a:pt x="1262" y="592"/>
                  </a:lnTo>
                  <a:lnTo>
                    <a:pt x="1270" y="575"/>
                  </a:lnTo>
                  <a:lnTo>
                    <a:pt x="1270" y="556"/>
                  </a:lnTo>
                  <a:lnTo>
                    <a:pt x="1270" y="539"/>
                  </a:lnTo>
                  <a:lnTo>
                    <a:pt x="1278" y="529"/>
                  </a:lnTo>
                  <a:lnTo>
                    <a:pt x="1278" y="512"/>
                  </a:lnTo>
                  <a:lnTo>
                    <a:pt x="1278" y="502"/>
                  </a:lnTo>
                  <a:lnTo>
                    <a:pt x="1278" y="485"/>
                  </a:lnTo>
                  <a:lnTo>
                    <a:pt x="1270" y="467"/>
                  </a:lnTo>
                  <a:lnTo>
                    <a:pt x="1270" y="449"/>
                  </a:lnTo>
                  <a:lnTo>
                    <a:pt x="1270" y="431"/>
                  </a:lnTo>
                  <a:lnTo>
                    <a:pt x="1262" y="413"/>
                  </a:lnTo>
                  <a:lnTo>
                    <a:pt x="1262" y="394"/>
                  </a:lnTo>
                  <a:lnTo>
                    <a:pt x="1252" y="378"/>
                  </a:lnTo>
                  <a:lnTo>
                    <a:pt x="1252" y="360"/>
                  </a:lnTo>
                  <a:lnTo>
                    <a:pt x="1243" y="351"/>
                  </a:lnTo>
                  <a:lnTo>
                    <a:pt x="1243" y="333"/>
                  </a:lnTo>
                  <a:lnTo>
                    <a:pt x="1236" y="315"/>
                  </a:lnTo>
                  <a:lnTo>
                    <a:pt x="1236" y="305"/>
                  </a:lnTo>
                  <a:lnTo>
                    <a:pt x="1226" y="287"/>
                  </a:lnTo>
                  <a:lnTo>
                    <a:pt x="1216" y="269"/>
                  </a:lnTo>
                  <a:lnTo>
                    <a:pt x="1207" y="251"/>
                  </a:lnTo>
                  <a:lnTo>
                    <a:pt x="1199" y="242"/>
                  </a:lnTo>
                  <a:lnTo>
                    <a:pt x="1189" y="225"/>
                  </a:lnTo>
                  <a:lnTo>
                    <a:pt x="1181" y="215"/>
                  </a:lnTo>
                  <a:lnTo>
                    <a:pt x="1172" y="198"/>
                  </a:lnTo>
                  <a:lnTo>
                    <a:pt x="1163" y="188"/>
                  </a:lnTo>
                  <a:lnTo>
                    <a:pt x="1154" y="179"/>
                  </a:lnTo>
                  <a:lnTo>
                    <a:pt x="1136" y="170"/>
                  </a:lnTo>
                  <a:lnTo>
                    <a:pt x="1127" y="161"/>
                  </a:lnTo>
                  <a:lnTo>
                    <a:pt x="1117" y="152"/>
                  </a:lnTo>
                  <a:lnTo>
                    <a:pt x="1100" y="143"/>
                  </a:lnTo>
                  <a:lnTo>
                    <a:pt x="1091" y="135"/>
                  </a:lnTo>
                  <a:lnTo>
                    <a:pt x="1083" y="135"/>
                  </a:lnTo>
                  <a:lnTo>
                    <a:pt x="1073" y="125"/>
                  </a:lnTo>
                  <a:lnTo>
                    <a:pt x="1064" y="125"/>
                  </a:lnTo>
                  <a:lnTo>
                    <a:pt x="1056" y="125"/>
                  </a:lnTo>
                  <a:lnTo>
                    <a:pt x="1046" y="116"/>
                  </a:lnTo>
                  <a:lnTo>
                    <a:pt x="1037" y="107"/>
                  </a:lnTo>
                  <a:lnTo>
                    <a:pt x="1029" y="107"/>
                  </a:lnTo>
                  <a:lnTo>
                    <a:pt x="1020" y="107"/>
                  </a:lnTo>
                  <a:lnTo>
                    <a:pt x="1010" y="107"/>
                  </a:lnTo>
                  <a:lnTo>
                    <a:pt x="1003" y="107"/>
                  </a:lnTo>
                  <a:lnTo>
                    <a:pt x="993" y="97"/>
                  </a:lnTo>
                  <a:lnTo>
                    <a:pt x="983" y="97"/>
                  </a:lnTo>
                  <a:lnTo>
                    <a:pt x="983" y="90"/>
                  </a:lnTo>
                  <a:lnTo>
                    <a:pt x="976" y="90"/>
                  </a:lnTo>
                  <a:lnTo>
                    <a:pt x="966" y="90"/>
                  </a:lnTo>
                  <a:lnTo>
                    <a:pt x="957" y="90"/>
                  </a:lnTo>
                  <a:lnTo>
                    <a:pt x="947" y="80"/>
                  </a:lnTo>
                  <a:lnTo>
                    <a:pt x="939" y="80"/>
                  </a:lnTo>
                  <a:lnTo>
                    <a:pt x="930" y="71"/>
                  </a:lnTo>
                  <a:lnTo>
                    <a:pt x="921" y="71"/>
                  </a:lnTo>
                  <a:lnTo>
                    <a:pt x="913" y="71"/>
                  </a:lnTo>
                  <a:lnTo>
                    <a:pt x="894" y="71"/>
                  </a:lnTo>
                  <a:lnTo>
                    <a:pt x="885" y="63"/>
                  </a:lnTo>
                  <a:lnTo>
                    <a:pt x="876" y="54"/>
                  </a:lnTo>
                  <a:lnTo>
                    <a:pt x="860" y="54"/>
                  </a:lnTo>
                  <a:lnTo>
                    <a:pt x="850" y="44"/>
                  </a:lnTo>
                  <a:lnTo>
                    <a:pt x="841" y="34"/>
                  </a:lnTo>
                  <a:lnTo>
                    <a:pt x="823" y="27"/>
                  </a:lnTo>
                  <a:lnTo>
                    <a:pt x="813" y="18"/>
                  </a:lnTo>
                  <a:lnTo>
                    <a:pt x="805" y="18"/>
                  </a:lnTo>
                  <a:lnTo>
                    <a:pt x="805" y="8"/>
                  </a:lnTo>
                  <a:lnTo>
                    <a:pt x="795" y="8"/>
                  </a:lnTo>
                  <a:lnTo>
                    <a:pt x="786" y="8"/>
                  </a:lnTo>
                  <a:lnTo>
                    <a:pt x="779" y="8"/>
                  </a:lnTo>
                  <a:lnTo>
                    <a:pt x="779" y="0"/>
                  </a:lnTo>
                  <a:lnTo>
                    <a:pt x="770" y="0"/>
                  </a:lnTo>
                  <a:lnTo>
                    <a:pt x="760" y="0"/>
                  </a:lnTo>
                  <a:lnTo>
                    <a:pt x="752" y="0"/>
                  </a:lnTo>
                  <a:lnTo>
                    <a:pt x="742" y="0"/>
                  </a:lnTo>
                  <a:lnTo>
                    <a:pt x="734" y="0"/>
                  </a:lnTo>
                  <a:lnTo>
                    <a:pt x="724" y="0"/>
                  </a:lnTo>
                  <a:lnTo>
                    <a:pt x="715" y="8"/>
                  </a:lnTo>
                  <a:lnTo>
                    <a:pt x="705" y="8"/>
                  </a:lnTo>
                  <a:lnTo>
                    <a:pt x="698" y="8"/>
                  </a:lnTo>
                  <a:lnTo>
                    <a:pt x="688" y="8"/>
                  </a:lnTo>
                  <a:lnTo>
                    <a:pt x="680" y="18"/>
                  </a:lnTo>
                  <a:lnTo>
                    <a:pt x="670" y="18"/>
                  </a:lnTo>
                  <a:lnTo>
                    <a:pt x="662" y="18"/>
                  </a:lnTo>
                  <a:lnTo>
                    <a:pt x="652" y="18"/>
                  </a:lnTo>
                  <a:lnTo>
                    <a:pt x="635" y="18"/>
                  </a:lnTo>
                  <a:lnTo>
                    <a:pt x="625" y="18"/>
                  </a:lnTo>
                  <a:lnTo>
                    <a:pt x="618" y="18"/>
                  </a:lnTo>
                  <a:lnTo>
                    <a:pt x="599" y="8"/>
                  </a:lnTo>
                  <a:lnTo>
                    <a:pt x="590" y="8"/>
                  </a:lnTo>
                  <a:lnTo>
                    <a:pt x="581" y="0"/>
                  </a:lnTo>
                  <a:lnTo>
                    <a:pt x="562" y="0"/>
                  </a:lnTo>
                  <a:lnTo>
                    <a:pt x="554" y="0"/>
                  </a:lnTo>
                  <a:lnTo>
                    <a:pt x="545" y="8"/>
                  </a:lnTo>
                  <a:lnTo>
                    <a:pt x="527" y="18"/>
                  </a:lnTo>
                  <a:lnTo>
                    <a:pt x="509" y="34"/>
                  </a:lnTo>
                  <a:lnTo>
                    <a:pt x="499" y="44"/>
                  </a:lnTo>
                  <a:lnTo>
                    <a:pt x="492" y="54"/>
                  </a:lnTo>
                  <a:lnTo>
                    <a:pt x="482" y="63"/>
                  </a:lnTo>
                  <a:lnTo>
                    <a:pt x="474" y="80"/>
                  </a:lnTo>
                  <a:lnTo>
                    <a:pt x="465" y="90"/>
                  </a:lnTo>
                  <a:lnTo>
                    <a:pt x="456" y="107"/>
                  </a:lnTo>
                  <a:lnTo>
                    <a:pt x="456" y="125"/>
                  </a:lnTo>
                  <a:lnTo>
                    <a:pt x="446" y="135"/>
                  </a:lnTo>
                  <a:lnTo>
                    <a:pt x="446" y="143"/>
                  </a:lnTo>
                  <a:lnTo>
                    <a:pt x="446" y="161"/>
                  </a:lnTo>
                  <a:lnTo>
                    <a:pt x="446" y="170"/>
                  </a:lnTo>
                  <a:lnTo>
                    <a:pt x="446" y="179"/>
                  </a:lnTo>
                  <a:lnTo>
                    <a:pt x="439" y="198"/>
                  </a:lnTo>
                  <a:lnTo>
                    <a:pt x="439" y="206"/>
                  </a:lnTo>
                  <a:lnTo>
                    <a:pt x="439" y="215"/>
                  </a:lnTo>
                  <a:lnTo>
                    <a:pt x="439" y="234"/>
                  </a:lnTo>
                  <a:lnTo>
                    <a:pt x="439" y="242"/>
                  </a:lnTo>
                  <a:lnTo>
                    <a:pt x="439" y="251"/>
                  </a:lnTo>
                  <a:lnTo>
                    <a:pt x="439" y="269"/>
                  </a:lnTo>
                  <a:lnTo>
                    <a:pt x="429" y="287"/>
                  </a:lnTo>
                  <a:lnTo>
                    <a:pt x="429" y="305"/>
                  </a:lnTo>
                  <a:lnTo>
                    <a:pt x="419" y="315"/>
                  </a:lnTo>
                  <a:lnTo>
                    <a:pt x="419" y="323"/>
                  </a:lnTo>
                  <a:lnTo>
                    <a:pt x="411" y="341"/>
                  </a:lnTo>
                  <a:lnTo>
                    <a:pt x="402" y="351"/>
                  </a:lnTo>
                  <a:lnTo>
                    <a:pt x="393" y="360"/>
                  </a:lnTo>
                  <a:lnTo>
                    <a:pt x="384" y="378"/>
                  </a:lnTo>
                  <a:lnTo>
                    <a:pt x="376" y="386"/>
                  </a:lnTo>
                  <a:lnTo>
                    <a:pt x="366" y="404"/>
                  </a:lnTo>
                  <a:lnTo>
                    <a:pt x="358" y="413"/>
                  </a:lnTo>
                  <a:lnTo>
                    <a:pt x="349" y="422"/>
                  </a:lnTo>
                  <a:lnTo>
                    <a:pt x="338" y="431"/>
                  </a:lnTo>
                  <a:lnTo>
                    <a:pt x="338" y="449"/>
                  </a:lnTo>
                  <a:lnTo>
                    <a:pt x="331" y="459"/>
                  </a:lnTo>
                  <a:lnTo>
                    <a:pt x="322" y="467"/>
                  </a:lnTo>
                  <a:lnTo>
                    <a:pt x="322" y="475"/>
                  </a:lnTo>
                  <a:lnTo>
                    <a:pt x="313" y="485"/>
                  </a:lnTo>
                  <a:lnTo>
                    <a:pt x="313" y="502"/>
                  </a:lnTo>
                  <a:lnTo>
                    <a:pt x="313" y="521"/>
                  </a:lnTo>
                  <a:lnTo>
                    <a:pt x="303" y="529"/>
                  </a:lnTo>
                  <a:lnTo>
                    <a:pt x="295" y="556"/>
                  </a:lnTo>
                  <a:lnTo>
                    <a:pt x="285" y="566"/>
                  </a:lnTo>
                  <a:lnTo>
                    <a:pt x="276" y="575"/>
                  </a:lnTo>
                  <a:lnTo>
                    <a:pt x="276" y="582"/>
                  </a:lnTo>
                  <a:lnTo>
                    <a:pt x="268" y="592"/>
                  </a:lnTo>
                  <a:lnTo>
                    <a:pt x="259" y="602"/>
                  </a:lnTo>
                  <a:lnTo>
                    <a:pt x="240" y="610"/>
                  </a:lnTo>
                  <a:lnTo>
                    <a:pt x="232" y="620"/>
                  </a:lnTo>
                  <a:lnTo>
                    <a:pt x="223" y="628"/>
                  </a:lnTo>
                  <a:lnTo>
                    <a:pt x="205" y="628"/>
                  </a:lnTo>
                  <a:lnTo>
                    <a:pt x="197" y="637"/>
                  </a:lnTo>
                  <a:lnTo>
                    <a:pt x="186" y="647"/>
                  </a:lnTo>
                  <a:lnTo>
                    <a:pt x="169" y="647"/>
                  </a:lnTo>
                  <a:lnTo>
                    <a:pt x="160" y="655"/>
                  </a:lnTo>
                  <a:lnTo>
                    <a:pt x="142" y="655"/>
                  </a:lnTo>
                  <a:lnTo>
                    <a:pt x="123" y="664"/>
                  </a:lnTo>
                  <a:lnTo>
                    <a:pt x="106" y="674"/>
                  </a:lnTo>
                  <a:lnTo>
                    <a:pt x="89" y="681"/>
                  </a:lnTo>
                  <a:lnTo>
                    <a:pt x="97" y="681"/>
                  </a:lnTo>
                  <a:lnTo>
                    <a:pt x="89" y="691"/>
                  </a:lnTo>
                  <a:lnTo>
                    <a:pt x="80" y="700"/>
                  </a:lnTo>
                  <a:lnTo>
                    <a:pt x="70" y="700"/>
                  </a:lnTo>
                  <a:lnTo>
                    <a:pt x="63" y="710"/>
                  </a:lnTo>
                  <a:lnTo>
                    <a:pt x="63" y="718"/>
                  </a:lnTo>
                  <a:lnTo>
                    <a:pt x="53" y="718"/>
                  </a:lnTo>
                  <a:lnTo>
                    <a:pt x="43" y="718"/>
                  </a:lnTo>
                  <a:lnTo>
                    <a:pt x="37" y="727"/>
                  </a:lnTo>
                  <a:lnTo>
                    <a:pt x="37" y="737"/>
                  </a:lnTo>
                  <a:lnTo>
                    <a:pt x="26" y="737"/>
                  </a:lnTo>
                  <a:lnTo>
                    <a:pt x="26" y="746"/>
                  </a:lnTo>
                  <a:lnTo>
                    <a:pt x="26" y="754"/>
                  </a:lnTo>
                  <a:lnTo>
                    <a:pt x="37" y="754"/>
                  </a:lnTo>
                  <a:lnTo>
                    <a:pt x="37" y="763"/>
                  </a:lnTo>
                  <a:lnTo>
                    <a:pt x="26" y="763"/>
                  </a:lnTo>
                  <a:lnTo>
                    <a:pt x="37" y="773"/>
                  </a:lnTo>
                  <a:lnTo>
                    <a:pt x="0" y="747"/>
                  </a:lnTo>
                  <a:close/>
                </a:path>
              </a:pathLst>
            </a:custGeom>
            <a:solidFill>
              <a:srgbClr val="82DF82"/>
            </a:solidFill>
            <a:ln w="1588">
              <a:solidFill>
                <a:srgbClr val="000000"/>
              </a:solidFill>
              <a:round/>
              <a:headEnd/>
              <a:tailEnd/>
            </a:ln>
          </p:spPr>
          <p:txBody>
            <a:bodyPr/>
            <a:lstStyle/>
            <a:p>
              <a:endParaRPr lang="en-US">
                <a:solidFill>
                  <a:srgbClr val="292934"/>
                </a:solidFill>
              </a:endParaRPr>
            </a:p>
          </p:txBody>
        </p:sp>
        <p:sp>
          <p:nvSpPr>
            <p:cNvPr id="9" name="Line 9"/>
            <p:cNvSpPr>
              <a:spLocks noChangeShapeType="1"/>
            </p:cNvSpPr>
            <p:nvPr/>
          </p:nvSpPr>
          <p:spPr bwMode="auto">
            <a:xfrm rot="393647">
              <a:off x="1244" y="3511"/>
              <a:ext cx="3" cy="109"/>
            </a:xfrm>
            <a:prstGeom prst="line">
              <a:avLst/>
            </a:prstGeom>
            <a:noFill/>
            <a:ln w="31750">
              <a:solidFill>
                <a:srgbClr val="000000"/>
              </a:solidFill>
              <a:round/>
              <a:headEnd/>
              <a:tailEnd/>
            </a:ln>
          </p:spPr>
          <p:txBody>
            <a:bodyPr/>
            <a:lstStyle/>
            <a:p>
              <a:endParaRPr lang="en-US">
                <a:solidFill>
                  <a:srgbClr val="292934"/>
                </a:solidFill>
              </a:endParaRPr>
            </a:p>
          </p:txBody>
        </p:sp>
        <p:sp>
          <p:nvSpPr>
            <p:cNvPr id="10" name="Freeform 10"/>
            <p:cNvSpPr>
              <a:spLocks/>
            </p:cNvSpPr>
            <p:nvPr/>
          </p:nvSpPr>
          <p:spPr bwMode="auto">
            <a:xfrm rot="393647">
              <a:off x="1140" y="3377"/>
              <a:ext cx="252" cy="209"/>
            </a:xfrm>
            <a:custGeom>
              <a:avLst/>
              <a:gdLst>
                <a:gd name="T0" fmla="*/ 87 w 259"/>
                <a:gd name="T1" fmla="*/ 48 h 338"/>
                <a:gd name="T2" fmla="*/ 61 w 259"/>
                <a:gd name="T3" fmla="*/ 62 h 338"/>
                <a:gd name="T4" fmla="*/ 50 w 259"/>
                <a:gd name="T5" fmla="*/ 67 h 338"/>
                <a:gd name="T6" fmla="*/ 81 w 259"/>
                <a:gd name="T7" fmla="*/ 65 h 338"/>
                <a:gd name="T8" fmla="*/ 99 w 259"/>
                <a:gd name="T9" fmla="*/ 62 h 338"/>
                <a:gd name="T10" fmla="*/ 90 w 259"/>
                <a:gd name="T11" fmla="*/ 67 h 338"/>
                <a:gd name="T12" fmla="*/ 68 w 259"/>
                <a:gd name="T13" fmla="*/ 75 h 338"/>
                <a:gd name="T14" fmla="*/ 44 w 259"/>
                <a:gd name="T15" fmla="*/ 82 h 338"/>
                <a:gd name="T16" fmla="*/ 12 w 259"/>
                <a:gd name="T17" fmla="*/ 89 h 338"/>
                <a:gd name="T18" fmla="*/ 24 w 259"/>
                <a:gd name="T19" fmla="*/ 89 h 338"/>
                <a:gd name="T20" fmla="*/ 61 w 259"/>
                <a:gd name="T21" fmla="*/ 87 h 338"/>
                <a:gd name="T22" fmla="*/ 68 w 259"/>
                <a:gd name="T23" fmla="*/ 92 h 338"/>
                <a:gd name="T24" fmla="*/ 87 w 259"/>
                <a:gd name="T25" fmla="*/ 92 h 338"/>
                <a:gd name="T26" fmla="*/ 68 w 259"/>
                <a:gd name="T27" fmla="*/ 101 h 338"/>
                <a:gd name="T28" fmla="*/ 36 w 259"/>
                <a:gd name="T29" fmla="*/ 114 h 338"/>
                <a:gd name="T30" fmla="*/ 6 w 259"/>
                <a:gd name="T31" fmla="*/ 121 h 338"/>
                <a:gd name="T32" fmla="*/ 12 w 259"/>
                <a:gd name="T33" fmla="*/ 121 h 338"/>
                <a:gd name="T34" fmla="*/ 44 w 259"/>
                <a:gd name="T35" fmla="*/ 119 h 338"/>
                <a:gd name="T36" fmla="*/ 68 w 259"/>
                <a:gd name="T37" fmla="*/ 117 h 338"/>
                <a:gd name="T38" fmla="*/ 87 w 259"/>
                <a:gd name="T39" fmla="*/ 117 h 338"/>
                <a:gd name="T40" fmla="*/ 105 w 259"/>
                <a:gd name="T41" fmla="*/ 117 h 338"/>
                <a:gd name="T42" fmla="*/ 119 w 259"/>
                <a:gd name="T43" fmla="*/ 121 h 338"/>
                <a:gd name="T44" fmla="*/ 126 w 259"/>
                <a:gd name="T45" fmla="*/ 127 h 338"/>
                <a:gd name="T46" fmla="*/ 164 w 259"/>
                <a:gd name="T47" fmla="*/ 127 h 338"/>
                <a:gd name="T48" fmla="*/ 195 w 259"/>
                <a:gd name="T49" fmla="*/ 129 h 338"/>
                <a:gd name="T50" fmla="*/ 245 w 259"/>
                <a:gd name="T51" fmla="*/ 129 h 338"/>
                <a:gd name="T52" fmla="*/ 227 w 259"/>
                <a:gd name="T53" fmla="*/ 124 h 338"/>
                <a:gd name="T54" fmla="*/ 190 w 259"/>
                <a:gd name="T55" fmla="*/ 112 h 338"/>
                <a:gd name="T56" fmla="*/ 146 w 259"/>
                <a:gd name="T57" fmla="*/ 97 h 338"/>
                <a:gd name="T58" fmla="*/ 126 w 259"/>
                <a:gd name="T59" fmla="*/ 87 h 338"/>
                <a:gd name="T60" fmla="*/ 154 w 259"/>
                <a:gd name="T61" fmla="*/ 87 h 338"/>
                <a:gd name="T62" fmla="*/ 190 w 259"/>
                <a:gd name="T63" fmla="*/ 97 h 338"/>
                <a:gd name="T64" fmla="*/ 190 w 259"/>
                <a:gd name="T65" fmla="*/ 94 h 338"/>
                <a:gd name="T66" fmla="*/ 178 w 259"/>
                <a:gd name="T67" fmla="*/ 77 h 338"/>
                <a:gd name="T68" fmla="*/ 170 w 259"/>
                <a:gd name="T69" fmla="*/ 65 h 338"/>
                <a:gd name="T70" fmla="*/ 184 w 259"/>
                <a:gd name="T71" fmla="*/ 62 h 338"/>
                <a:gd name="T72" fmla="*/ 190 w 259"/>
                <a:gd name="T73" fmla="*/ 62 h 338"/>
                <a:gd name="T74" fmla="*/ 170 w 259"/>
                <a:gd name="T75" fmla="*/ 50 h 338"/>
                <a:gd name="T76" fmla="*/ 146 w 259"/>
                <a:gd name="T77" fmla="*/ 40 h 338"/>
                <a:gd name="T78" fmla="*/ 134 w 259"/>
                <a:gd name="T79" fmla="*/ 30 h 338"/>
                <a:gd name="T80" fmla="*/ 134 w 259"/>
                <a:gd name="T81" fmla="*/ 22 h 338"/>
                <a:gd name="T82" fmla="*/ 140 w 259"/>
                <a:gd name="T83" fmla="*/ 22 h 338"/>
                <a:gd name="T84" fmla="*/ 134 w 259"/>
                <a:gd name="T85" fmla="*/ 12 h 338"/>
                <a:gd name="T86" fmla="*/ 126 w 259"/>
                <a:gd name="T87" fmla="*/ 5 h 338"/>
                <a:gd name="T88" fmla="*/ 122 w 259"/>
                <a:gd name="T89" fmla="*/ 2 h 338"/>
                <a:gd name="T90" fmla="*/ 111 w 259"/>
                <a:gd name="T91" fmla="*/ 15 h 338"/>
                <a:gd name="T92" fmla="*/ 90 w 259"/>
                <a:gd name="T93" fmla="*/ 28 h 338"/>
                <a:gd name="T94" fmla="*/ 90 w 259"/>
                <a:gd name="T95" fmla="*/ 32 h 338"/>
                <a:gd name="T96" fmla="*/ 105 w 259"/>
                <a:gd name="T97" fmla="*/ 42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8"/>
                <a:gd name="T149" fmla="*/ 259 w 259"/>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8">
                  <a:moveTo>
                    <a:pt x="111" y="81"/>
                  </a:moveTo>
                  <a:lnTo>
                    <a:pt x="96" y="110"/>
                  </a:lnTo>
                  <a:lnTo>
                    <a:pt x="91" y="124"/>
                  </a:lnTo>
                  <a:lnTo>
                    <a:pt x="85" y="136"/>
                  </a:lnTo>
                  <a:lnTo>
                    <a:pt x="78" y="150"/>
                  </a:lnTo>
                  <a:lnTo>
                    <a:pt x="65" y="162"/>
                  </a:lnTo>
                  <a:lnTo>
                    <a:pt x="59" y="170"/>
                  </a:lnTo>
                  <a:lnTo>
                    <a:pt x="46" y="177"/>
                  </a:lnTo>
                  <a:lnTo>
                    <a:pt x="52" y="177"/>
                  </a:lnTo>
                  <a:lnTo>
                    <a:pt x="65" y="177"/>
                  </a:lnTo>
                  <a:lnTo>
                    <a:pt x="72" y="177"/>
                  </a:lnTo>
                  <a:lnTo>
                    <a:pt x="85" y="170"/>
                  </a:lnTo>
                  <a:lnTo>
                    <a:pt x="91" y="162"/>
                  </a:lnTo>
                  <a:lnTo>
                    <a:pt x="96" y="162"/>
                  </a:lnTo>
                  <a:lnTo>
                    <a:pt x="105" y="162"/>
                  </a:lnTo>
                  <a:lnTo>
                    <a:pt x="105" y="156"/>
                  </a:lnTo>
                  <a:lnTo>
                    <a:pt x="105" y="162"/>
                  </a:lnTo>
                  <a:lnTo>
                    <a:pt x="96" y="177"/>
                  </a:lnTo>
                  <a:lnTo>
                    <a:pt x="91" y="182"/>
                  </a:lnTo>
                  <a:lnTo>
                    <a:pt x="85" y="188"/>
                  </a:lnTo>
                  <a:lnTo>
                    <a:pt x="72" y="197"/>
                  </a:lnTo>
                  <a:lnTo>
                    <a:pt x="65" y="202"/>
                  </a:lnTo>
                  <a:lnTo>
                    <a:pt x="52" y="208"/>
                  </a:lnTo>
                  <a:lnTo>
                    <a:pt x="46" y="213"/>
                  </a:lnTo>
                  <a:lnTo>
                    <a:pt x="32" y="219"/>
                  </a:lnTo>
                  <a:lnTo>
                    <a:pt x="26" y="227"/>
                  </a:lnTo>
                  <a:lnTo>
                    <a:pt x="12" y="233"/>
                  </a:lnTo>
                  <a:lnTo>
                    <a:pt x="6" y="233"/>
                  </a:lnTo>
                  <a:lnTo>
                    <a:pt x="12" y="233"/>
                  </a:lnTo>
                  <a:lnTo>
                    <a:pt x="26" y="233"/>
                  </a:lnTo>
                  <a:lnTo>
                    <a:pt x="46" y="227"/>
                  </a:lnTo>
                  <a:lnTo>
                    <a:pt x="59" y="227"/>
                  </a:lnTo>
                  <a:lnTo>
                    <a:pt x="65" y="227"/>
                  </a:lnTo>
                  <a:lnTo>
                    <a:pt x="72" y="227"/>
                  </a:lnTo>
                  <a:lnTo>
                    <a:pt x="72" y="233"/>
                  </a:lnTo>
                  <a:lnTo>
                    <a:pt x="72" y="240"/>
                  </a:lnTo>
                  <a:lnTo>
                    <a:pt x="85" y="240"/>
                  </a:lnTo>
                  <a:lnTo>
                    <a:pt x="91" y="233"/>
                  </a:lnTo>
                  <a:lnTo>
                    <a:pt x="91" y="240"/>
                  </a:lnTo>
                  <a:lnTo>
                    <a:pt x="85" y="254"/>
                  </a:lnTo>
                  <a:lnTo>
                    <a:pt x="72" y="259"/>
                  </a:lnTo>
                  <a:lnTo>
                    <a:pt x="72" y="265"/>
                  </a:lnTo>
                  <a:lnTo>
                    <a:pt x="65" y="279"/>
                  </a:lnTo>
                  <a:lnTo>
                    <a:pt x="52" y="285"/>
                  </a:lnTo>
                  <a:lnTo>
                    <a:pt x="38" y="298"/>
                  </a:lnTo>
                  <a:lnTo>
                    <a:pt x="26" y="305"/>
                  </a:lnTo>
                  <a:lnTo>
                    <a:pt x="20" y="311"/>
                  </a:lnTo>
                  <a:lnTo>
                    <a:pt x="6" y="317"/>
                  </a:lnTo>
                  <a:lnTo>
                    <a:pt x="0" y="324"/>
                  </a:lnTo>
                  <a:lnTo>
                    <a:pt x="6" y="324"/>
                  </a:lnTo>
                  <a:lnTo>
                    <a:pt x="12" y="317"/>
                  </a:lnTo>
                  <a:lnTo>
                    <a:pt x="26" y="317"/>
                  </a:lnTo>
                  <a:lnTo>
                    <a:pt x="38" y="317"/>
                  </a:lnTo>
                  <a:lnTo>
                    <a:pt x="46" y="311"/>
                  </a:lnTo>
                  <a:lnTo>
                    <a:pt x="59" y="311"/>
                  </a:lnTo>
                  <a:lnTo>
                    <a:pt x="65" y="305"/>
                  </a:lnTo>
                  <a:lnTo>
                    <a:pt x="72" y="305"/>
                  </a:lnTo>
                  <a:lnTo>
                    <a:pt x="78" y="305"/>
                  </a:lnTo>
                  <a:lnTo>
                    <a:pt x="85" y="305"/>
                  </a:lnTo>
                  <a:lnTo>
                    <a:pt x="91" y="305"/>
                  </a:lnTo>
                  <a:lnTo>
                    <a:pt x="96" y="298"/>
                  </a:lnTo>
                  <a:lnTo>
                    <a:pt x="105" y="305"/>
                  </a:lnTo>
                  <a:lnTo>
                    <a:pt x="111" y="305"/>
                  </a:lnTo>
                  <a:lnTo>
                    <a:pt x="117" y="311"/>
                  </a:lnTo>
                  <a:lnTo>
                    <a:pt x="117" y="317"/>
                  </a:lnTo>
                  <a:lnTo>
                    <a:pt x="125" y="317"/>
                  </a:lnTo>
                  <a:lnTo>
                    <a:pt x="128" y="324"/>
                  </a:lnTo>
                  <a:lnTo>
                    <a:pt x="128" y="331"/>
                  </a:lnTo>
                  <a:lnTo>
                    <a:pt x="133" y="331"/>
                  </a:lnTo>
                  <a:lnTo>
                    <a:pt x="142" y="331"/>
                  </a:lnTo>
                  <a:lnTo>
                    <a:pt x="154" y="331"/>
                  </a:lnTo>
                  <a:lnTo>
                    <a:pt x="174" y="331"/>
                  </a:lnTo>
                  <a:lnTo>
                    <a:pt x="180" y="331"/>
                  </a:lnTo>
                  <a:lnTo>
                    <a:pt x="194" y="331"/>
                  </a:lnTo>
                  <a:lnTo>
                    <a:pt x="206" y="338"/>
                  </a:lnTo>
                  <a:lnTo>
                    <a:pt x="226" y="338"/>
                  </a:lnTo>
                  <a:lnTo>
                    <a:pt x="247" y="338"/>
                  </a:lnTo>
                  <a:lnTo>
                    <a:pt x="259" y="338"/>
                  </a:lnTo>
                  <a:lnTo>
                    <a:pt x="252" y="338"/>
                  </a:lnTo>
                  <a:lnTo>
                    <a:pt x="247" y="331"/>
                  </a:lnTo>
                  <a:lnTo>
                    <a:pt x="239" y="324"/>
                  </a:lnTo>
                  <a:lnTo>
                    <a:pt x="221" y="311"/>
                  </a:lnTo>
                  <a:lnTo>
                    <a:pt x="213" y="305"/>
                  </a:lnTo>
                  <a:lnTo>
                    <a:pt x="200" y="292"/>
                  </a:lnTo>
                  <a:lnTo>
                    <a:pt x="180" y="279"/>
                  </a:lnTo>
                  <a:lnTo>
                    <a:pt x="169" y="265"/>
                  </a:lnTo>
                  <a:lnTo>
                    <a:pt x="154" y="254"/>
                  </a:lnTo>
                  <a:lnTo>
                    <a:pt x="148" y="240"/>
                  </a:lnTo>
                  <a:lnTo>
                    <a:pt x="142" y="227"/>
                  </a:lnTo>
                  <a:lnTo>
                    <a:pt x="133" y="227"/>
                  </a:lnTo>
                  <a:lnTo>
                    <a:pt x="142" y="227"/>
                  </a:lnTo>
                  <a:lnTo>
                    <a:pt x="148" y="227"/>
                  </a:lnTo>
                  <a:lnTo>
                    <a:pt x="162" y="227"/>
                  </a:lnTo>
                  <a:lnTo>
                    <a:pt x="169" y="233"/>
                  </a:lnTo>
                  <a:lnTo>
                    <a:pt x="194" y="240"/>
                  </a:lnTo>
                  <a:lnTo>
                    <a:pt x="200" y="254"/>
                  </a:lnTo>
                  <a:lnTo>
                    <a:pt x="206" y="254"/>
                  </a:lnTo>
                  <a:lnTo>
                    <a:pt x="200" y="254"/>
                  </a:lnTo>
                  <a:lnTo>
                    <a:pt x="200" y="246"/>
                  </a:lnTo>
                  <a:lnTo>
                    <a:pt x="194" y="233"/>
                  </a:lnTo>
                  <a:lnTo>
                    <a:pt x="188" y="219"/>
                  </a:lnTo>
                  <a:lnTo>
                    <a:pt x="188" y="202"/>
                  </a:lnTo>
                  <a:lnTo>
                    <a:pt x="188" y="188"/>
                  </a:lnTo>
                  <a:lnTo>
                    <a:pt x="180" y="177"/>
                  </a:lnTo>
                  <a:lnTo>
                    <a:pt x="180" y="170"/>
                  </a:lnTo>
                  <a:lnTo>
                    <a:pt x="180" y="162"/>
                  </a:lnTo>
                  <a:lnTo>
                    <a:pt x="188" y="162"/>
                  </a:lnTo>
                  <a:lnTo>
                    <a:pt x="194" y="162"/>
                  </a:lnTo>
                  <a:lnTo>
                    <a:pt x="200" y="162"/>
                  </a:lnTo>
                  <a:lnTo>
                    <a:pt x="206" y="162"/>
                  </a:lnTo>
                  <a:lnTo>
                    <a:pt x="200" y="162"/>
                  </a:lnTo>
                  <a:lnTo>
                    <a:pt x="194" y="156"/>
                  </a:lnTo>
                  <a:lnTo>
                    <a:pt x="188" y="144"/>
                  </a:lnTo>
                  <a:lnTo>
                    <a:pt x="180" y="131"/>
                  </a:lnTo>
                  <a:lnTo>
                    <a:pt x="169" y="124"/>
                  </a:lnTo>
                  <a:lnTo>
                    <a:pt x="162" y="110"/>
                  </a:lnTo>
                  <a:lnTo>
                    <a:pt x="154" y="105"/>
                  </a:lnTo>
                  <a:lnTo>
                    <a:pt x="148" y="98"/>
                  </a:lnTo>
                  <a:lnTo>
                    <a:pt x="148" y="84"/>
                  </a:lnTo>
                  <a:lnTo>
                    <a:pt x="142" y="78"/>
                  </a:lnTo>
                  <a:lnTo>
                    <a:pt x="142" y="72"/>
                  </a:lnTo>
                  <a:lnTo>
                    <a:pt x="133" y="58"/>
                  </a:lnTo>
                  <a:lnTo>
                    <a:pt x="142" y="58"/>
                  </a:lnTo>
                  <a:lnTo>
                    <a:pt x="148" y="58"/>
                  </a:lnTo>
                  <a:lnTo>
                    <a:pt x="154" y="58"/>
                  </a:lnTo>
                  <a:lnTo>
                    <a:pt x="148" y="58"/>
                  </a:lnTo>
                  <a:lnTo>
                    <a:pt x="148" y="52"/>
                  </a:lnTo>
                  <a:lnTo>
                    <a:pt x="142" y="46"/>
                  </a:lnTo>
                  <a:lnTo>
                    <a:pt x="142" y="32"/>
                  </a:lnTo>
                  <a:lnTo>
                    <a:pt x="133" y="26"/>
                  </a:lnTo>
                  <a:lnTo>
                    <a:pt x="133" y="20"/>
                  </a:lnTo>
                  <a:lnTo>
                    <a:pt x="133" y="13"/>
                  </a:lnTo>
                  <a:lnTo>
                    <a:pt x="128" y="6"/>
                  </a:lnTo>
                  <a:lnTo>
                    <a:pt x="128" y="0"/>
                  </a:lnTo>
                  <a:lnTo>
                    <a:pt x="128" y="6"/>
                  </a:lnTo>
                  <a:lnTo>
                    <a:pt x="125" y="13"/>
                  </a:lnTo>
                  <a:lnTo>
                    <a:pt x="117" y="26"/>
                  </a:lnTo>
                  <a:lnTo>
                    <a:pt x="117" y="39"/>
                  </a:lnTo>
                  <a:lnTo>
                    <a:pt x="105" y="58"/>
                  </a:lnTo>
                  <a:lnTo>
                    <a:pt x="96" y="65"/>
                  </a:lnTo>
                  <a:lnTo>
                    <a:pt x="96" y="72"/>
                  </a:lnTo>
                  <a:lnTo>
                    <a:pt x="96" y="78"/>
                  </a:lnTo>
                  <a:lnTo>
                    <a:pt x="91" y="84"/>
                  </a:lnTo>
                  <a:lnTo>
                    <a:pt x="96" y="84"/>
                  </a:lnTo>
                  <a:lnTo>
                    <a:pt x="105" y="84"/>
                  </a:lnTo>
                  <a:lnTo>
                    <a:pt x="111" y="84"/>
                  </a:lnTo>
                  <a:lnTo>
                    <a:pt x="111" y="110"/>
                  </a:lnTo>
                  <a:lnTo>
                    <a:pt x="105" y="124"/>
                  </a:lnTo>
                  <a:lnTo>
                    <a:pt x="111" y="8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1" name="Line 11"/>
            <p:cNvSpPr>
              <a:spLocks noChangeShapeType="1"/>
            </p:cNvSpPr>
            <p:nvPr/>
          </p:nvSpPr>
          <p:spPr bwMode="auto">
            <a:xfrm rot="393647">
              <a:off x="1034" y="3472"/>
              <a:ext cx="2" cy="90"/>
            </a:xfrm>
            <a:prstGeom prst="line">
              <a:avLst/>
            </a:prstGeom>
            <a:noFill/>
            <a:ln w="31750">
              <a:solidFill>
                <a:srgbClr val="000000"/>
              </a:solidFill>
              <a:round/>
              <a:headEnd/>
              <a:tailEnd/>
            </a:ln>
          </p:spPr>
          <p:txBody>
            <a:bodyPr/>
            <a:lstStyle/>
            <a:p>
              <a:endParaRPr lang="en-US">
                <a:solidFill>
                  <a:srgbClr val="292934"/>
                </a:solidFill>
              </a:endParaRPr>
            </a:p>
          </p:txBody>
        </p:sp>
        <p:sp>
          <p:nvSpPr>
            <p:cNvPr id="12" name="Freeform 12"/>
            <p:cNvSpPr>
              <a:spLocks/>
            </p:cNvSpPr>
            <p:nvPr/>
          </p:nvSpPr>
          <p:spPr bwMode="auto">
            <a:xfrm rot="393647">
              <a:off x="950" y="3364"/>
              <a:ext cx="205" cy="171"/>
            </a:xfrm>
            <a:custGeom>
              <a:avLst/>
              <a:gdLst>
                <a:gd name="T0" fmla="*/ 71 w 207"/>
                <a:gd name="T1" fmla="*/ 39 h 273"/>
                <a:gd name="T2" fmla="*/ 51 w 207"/>
                <a:gd name="T3" fmla="*/ 52 h 273"/>
                <a:gd name="T4" fmla="*/ 41 w 207"/>
                <a:gd name="T5" fmla="*/ 56 h 273"/>
                <a:gd name="T6" fmla="*/ 66 w 207"/>
                <a:gd name="T7" fmla="*/ 54 h 273"/>
                <a:gd name="T8" fmla="*/ 82 w 207"/>
                <a:gd name="T9" fmla="*/ 52 h 273"/>
                <a:gd name="T10" fmla="*/ 76 w 207"/>
                <a:gd name="T11" fmla="*/ 56 h 273"/>
                <a:gd name="T12" fmla="*/ 56 w 207"/>
                <a:gd name="T13" fmla="*/ 63 h 273"/>
                <a:gd name="T14" fmla="*/ 37 w 207"/>
                <a:gd name="T15" fmla="*/ 68 h 273"/>
                <a:gd name="T16" fmla="*/ 11 w 207"/>
                <a:gd name="T17" fmla="*/ 74 h 273"/>
                <a:gd name="T18" fmla="*/ 21 w 207"/>
                <a:gd name="T19" fmla="*/ 74 h 273"/>
                <a:gd name="T20" fmla="*/ 51 w 207"/>
                <a:gd name="T21" fmla="*/ 72 h 273"/>
                <a:gd name="T22" fmla="*/ 56 w 207"/>
                <a:gd name="T23" fmla="*/ 76 h 273"/>
                <a:gd name="T24" fmla="*/ 71 w 207"/>
                <a:gd name="T25" fmla="*/ 76 h 273"/>
                <a:gd name="T26" fmla="*/ 56 w 207"/>
                <a:gd name="T27" fmla="*/ 84 h 273"/>
                <a:gd name="T28" fmla="*/ 31 w 207"/>
                <a:gd name="T29" fmla="*/ 95 h 273"/>
                <a:gd name="T30" fmla="*/ 5 w 207"/>
                <a:gd name="T31" fmla="*/ 101 h 273"/>
                <a:gd name="T32" fmla="*/ 11 w 207"/>
                <a:gd name="T33" fmla="*/ 101 h 273"/>
                <a:gd name="T34" fmla="*/ 37 w 207"/>
                <a:gd name="T35" fmla="*/ 98 h 273"/>
                <a:gd name="T36" fmla="*/ 56 w 207"/>
                <a:gd name="T37" fmla="*/ 96 h 273"/>
                <a:gd name="T38" fmla="*/ 71 w 207"/>
                <a:gd name="T39" fmla="*/ 96 h 273"/>
                <a:gd name="T40" fmla="*/ 87 w 207"/>
                <a:gd name="T41" fmla="*/ 96 h 273"/>
                <a:gd name="T42" fmla="*/ 98 w 207"/>
                <a:gd name="T43" fmla="*/ 101 h 273"/>
                <a:gd name="T44" fmla="*/ 106 w 207"/>
                <a:gd name="T45" fmla="*/ 105 h 273"/>
                <a:gd name="T46" fmla="*/ 136 w 207"/>
                <a:gd name="T47" fmla="*/ 105 h 273"/>
                <a:gd name="T48" fmla="*/ 161 w 207"/>
                <a:gd name="T49" fmla="*/ 107 h 273"/>
                <a:gd name="T50" fmla="*/ 203 w 207"/>
                <a:gd name="T51" fmla="*/ 107 h 273"/>
                <a:gd name="T52" fmla="*/ 187 w 207"/>
                <a:gd name="T53" fmla="*/ 103 h 273"/>
                <a:gd name="T54" fmla="*/ 157 w 207"/>
                <a:gd name="T55" fmla="*/ 93 h 273"/>
                <a:gd name="T56" fmla="*/ 122 w 207"/>
                <a:gd name="T57" fmla="*/ 80 h 273"/>
                <a:gd name="T58" fmla="*/ 106 w 207"/>
                <a:gd name="T59" fmla="*/ 72 h 273"/>
                <a:gd name="T60" fmla="*/ 126 w 207"/>
                <a:gd name="T61" fmla="*/ 72 h 273"/>
                <a:gd name="T62" fmla="*/ 157 w 207"/>
                <a:gd name="T63" fmla="*/ 80 h 273"/>
                <a:gd name="T64" fmla="*/ 157 w 207"/>
                <a:gd name="T65" fmla="*/ 78 h 273"/>
                <a:gd name="T66" fmla="*/ 147 w 207"/>
                <a:gd name="T67" fmla="*/ 63 h 273"/>
                <a:gd name="T68" fmla="*/ 141 w 207"/>
                <a:gd name="T69" fmla="*/ 54 h 273"/>
                <a:gd name="T70" fmla="*/ 152 w 207"/>
                <a:gd name="T71" fmla="*/ 52 h 273"/>
                <a:gd name="T72" fmla="*/ 157 w 207"/>
                <a:gd name="T73" fmla="*/ 52 h 273"/>
                <a:gd name="T74" fmla="*/ 141 w 207"/>
                <a:gd name="T75" fmla="*/ 41 h 273"/>
                <a:gd name="T76" fmla="*/ 122 w 207"/>
                <a:gd name="T77" fmla="*/ 33 h 273"/>
                <a:gd name="T78" fmla="*/ 110 w 207"/>
                <a:gd name="T79" fmla="*/ 24 h 273"/>
                <a:gd name="T80" fmla="*/ 110 w 207"/>
                <a:gd name="T81" fmla="*/ 19 h 273"/>
                <a:gd name="T82" fmla="*/ 117 w 207"/>
                <a:gd name="T83" fmla="*/ 19 h 273"/>
                <a:gd name="T84" fmla="*/ 110 w 207"/>
                <a:gd name="T85" fmla="*/ 11 h 273"/>
                <a:gd name="T86" fmla="*/ 106 w 207"/>
                <a:gd name="T87" fmla="*/ 4 h 273"/>
                <a:gd name="T88" fmla="*/ 102 w 207"/>
                <a:gd name="T89" fmla="*/ 3 h 273"/>
                <a:gd name="T90" fmla="*/ 92 w 207"/>
                <a:gd name="T91" fmla="*/ 13 h 273"/>
                <a:gd name="T92" fmla="*/ 76 w 207"/>
                <a:gd name="T93" fmla="*/ 23 h 273"/>
                <a:gd name="T94" fmla="*/ 76 w 207"/>
                <a:gd name="T95" fmla="*/ 27 h 273"/>
                <a:gd name="T96" fmla="*/ 87 w 207"/>
                <a:gd name="T97" fmla="*/ 35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7"/>
                <a:gd name="T148" fmla="*/ 0 h 273"/>
                <a:gd name="T149" fmla="*/ 207 w 207"/>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7" h="273">
                  <a:moveTo>
                    <a:pt x="90" y="66"/>
                  </a:moveTo>
                  <a:lnTo>
                    <a:pt x="78" y="90"/>
                  </a:lnTo>
                  <a:lnTo>
                    <a:pt x="73" y="100"/>
                  </a:lnTo>
                  <a:lnTo>
                    <a:pt x="68" y="111"/>
                  </a:lnTo>
                  <a:lnTo>
                    <a:pt x="63" y="123"/>
                  </a:lnTo>
                  <a:lnTo>
                    <a:pt x="53" y="132"/>
                  </a:lnTo>
                  <a:lnTo>
                    <a:pt x="47" y="137"/>
                  </a:lnTo>
                  <a:lnTo>
                    <a:pt x="37" y="142"/>
                  </a:lnTo>
                  <a:lnTo>
                    <a:pt x="41" y="142"/>
                  </a:lnTo>
                  <a:lnTo>
                    <a:pt x="53" y="142"/>
                  </a:lnTo>
                  <a:lnTo>
                    <a:pt x="58" y="142"/>
                  </a:lnTo>
                  <a:lnTo>
                    <a:pt x="68" y="137"/>
                  </a:lnTo>
                  <a:lnTo>
                    <a:pt x="73" y="132"/>
                  </a:lnTo>
                  <a:lnTo>
                    <a:pt x="78" y="132"/>
                  </a:lnTo>
                  <a:lnTo>
                    <a:pt x="84" y="132"/>
                  </a:lnTo>
                  <a:lnTo>
                    <a:pt x="84" y="128"/>
                  </a:lnTo>
                  <a:lnTo>
                    <a:pt x="84" y="132"/>
                  </a:lnTo>
                  <a:lnTo>
                    <a:pt x="78" y="142"/>
                  </a:lnTo>
                  <a:lnTo>
                    <a:pt x="73" y="149"/>
                  </a:lnTo>
                  <a:lnTo>
                    <a:pt x="68" y="153"/>
                  </a:lnTo>
                  <a:lnTo>
                    <a:pt x="58" y="160"/>
                  </a:lnTo>
                  <a:lnTo>
                    <a:pt x="53" y="162"/>
                  </a:lnTo>
                  <a:lnTo>
                    <a:pt x="41" y="167"/>
                  </a:lnTo>
                  <a:lnTo>
                    <a:pt x="37" y="173"/>
                  </a:lnTo>
                  <a:lnTo>
                    <a:pt x="26" y="177"/>
                  </a:lnTo>
                  <a:lnTo>
                    <a:pt x="21" y="183"/>
                  </a:lnTo>
                  <a:lnTo>
                    <a:pt x="11" y="188"/>
                  </a:lnTo>
                  <a:lnTo>
                    <a:pt x="5" y="188"/>
                  </a:lnTo>
                  <a:lnTo>
                    <a:pt x="11" y="188"/>
                  </a:lnTo>
                  <a:lnTo>
                    <a:pt x="21" y="188"/>
                  </a:lnTo>
                  <a:lnTo>
                    <a:pt x="37" y="183"/>
                  </a:lnTo>
                  <a:lnTo>
                    <a:pt x="47" y="183"/>
                  </a:lnTo>
                  <a:lnTo>
                    <a:pt x="53" y="183"/>
                  </a:lnTo>
                  <a:lnTo>
                    <a:pt x="58" y="183"/>
                  </a:lnTo>
                  <a:lnTo>
                    <a:pt x="58" y="188"/>
                  </a:lnTo>
                  <a:lnTo>
                    <a:pt x="58" y="193"/>
                  </a:lnTo>
                  <a:lnTo>
                    <a:pt x="68" y="193"/>
                  </a:lnTo>
                  <a:lnTo>
                    <a:pt x="73" y="188"/>
                  </a:lnTo>
                  <a:lnTo>
                    <a:pt x="73" y="193"/>
                  </a:lnTo>
                  <a:lnTo>
                    <a:pt x="68" y="205"/>
                  </a:lnTo>
                  <a:lnTo>
                    <a:pt x="58" y="210"/>
                  </a:lnTo>
                  <a:lnTo>
                    <a:pt x="58" y="214"/>
                  </a:lnTo>
                  <a:lnTo>
                    <a:pt x="53" y="225"/>
                  </a:lnTo>
                  <a:lnTo>
                    <a:pt x="41" y="230"/>
                  </a:lnTo>
                  <a:lnTo>
                    <a:pt x="31" y="241"/>
                  </a:lnTo>
                  <a:lnTo>
                    <a:pt x="21" y="246"/>
                  </a:lnTo>
                  <a:lnTo>
                    <a:pt x="16" y="251"/>
                  </a:lnTo>
                  <a:lnTo>
                    <a:pt x="5" y="257"/>
                  </a:lnTo>
                  <a:lnTo>
                    <a:pt x="0" y="262"/>
                  </a:lnTo>
                  <a:lnTo>
                    <a:pt x="5" y="262"/>
                  </a:lnTo>
                  <a:lnTo>
                    <a:pt x="11" y="257"/>
                  </a:lnTo>
                  <a:lnTo>
                    <a:pt x="21" y="257"/>
                  </a:lnTo>
                  <a:lnTo>
                    <a:pt x="31" y="257"/>
                  </a:lnTo>
                  <a:lnTo>
                    <a:pt x="37" y="251"/>
                  </a:lnTo>
                  <a:lnTo>
                    <a:pt x="47" y="251"/>
                  </a:lnTo>
                  <a:lnTo>
                    <a:pt x="53" y="246"/>
                  </a:lnTo>
                  <a:lnTo>
                    <a:pt x="58" y="246"/>
                  </a:lnTo>
                  <a:lnTo>
                    <a:pt x="63" y="246"/>
                  </a:lnTo>
                  <a:lnTo>
                    <a:pt x="68" y="246"/>
                  </a:lnTo>
                  <a:lnTo>
                    <a:pt x="73" y="246"/>
                  </a:lnTo>
                  <a:lnTo>
                    <a:pt x="78" y="241"/>
                  </a:lnTo>
                  <a:lnTo>
                    <a:pt x="84" y="246"/>
                  </a:lnTo>
                  <a:lnTo>
                    <a:pt x="89" y="246"/>
                  </a:lnTo>
                  <a:lnTo>
                    <a:pt x="94" y="251"/>
                  </a:lnTo>
                  <a:lnTo>
                    <a:pt x="94" y="257"/>
                  </a:lnTo>
                  <a:lnTo>
                    <a:pt x="100" y="257"/>
                  </a:lnTo>
                  <a:lnTo>
                    <a:pt x="104" y="262"/>
                  </a:lnTo>
                  <a:lnTo>
                    <a:pt x="104" y="269"/>
                  </a:lnTo>
                  <a:lnTo>
                    <a:pt x="108" y="269"/>
                  </a:lnTo>
                  <a:lnTo>
                    <a:pt x="112" y="269"/>
                  </a:lnTo>
                  <a:lnTo>
                    <a:pt x="124" y="269"/>
                  </a:lnTo>
                  <a:lnTo>
                    <a:pt x="138" y="269"/>
                  </a:lnTo>
                  <a:lnTo>
                    <a:pt x="143" y="269"/>
                  </a:lnTo>
                  <a:lnTo>
                    <a:pt x="154" y="269"/>
                  </a:lnTo>
                  <a:lnTo>
                    <a:pt x="165" y="273"/>
                  </a:lnTo>
                  <a:lnTo>
                    <a:pt x="180" y="273"/>
                  </a:lnTo>
                  <a:lnTo>
                    <a:pt x="198" y="273"/>
                  </a:lnTo>
                  <a:lnTo>
                    <a:pt x="207" y="273"/>
                  </a:lnTo>
                  <a:lnTo>
                    <a:pt x="202" y="273"/>
                  </a:lnTo>
                  <a:lnTo>
                    <a:pt x="198" y="269"/>
                  </a:lnTo>
                  <a:lnTo>
                    <a:pt x="191" y="262"/>
                  </a:lnTo>
                  <a:lnTo>
                    <a:pt x="175" y="251"/>
                  </a:lnTo>
                  <a:lnTo>
                    <a:pt x="170" y="246"/>
                  </a:lnTo>
                  <a:lnTo>
                    <a:pt x="161" y="236"/>
                  </a:lnTo>
                  <a:lnTo>
                    <a:pt x="143" y="225"/>
                  </a:lnTo>
                  <a:lnTo>
                    <a:pt x="133" y="214"/>
                  </a:lnTo>
                  <a:lnTo>
                    <a:pt x="124" y="205"/>
                  </a:lnTo>
                  <a:lnTo>
                    <a:pt x="119" y="193"/>
                  </a:lnTo>
                  <a:lnTo>
                    <a:pt x="112" y="183"/>
                  </a:lnTo>
                  <a:lnTo>
                    <a:pt x="108" y="183"/>
                  </a:lnTo>
                  <a:lnTo>
                    <a:pt x="112" y="183"/>
                  </a:lnTo>
                  <a:lnTo>
                    <a:pt x="119" y="183"/>
                  </a:lnTo>
                  <a:lnTo>
                    <a:pt x="128" y="183"/>
                  </a:lnTo>
                  <a:lnTo>
                    <a:pt x="133" y="188"/>
                  </a:lnTo>
                  <a:lnTo>
                    <a:pt x="154" y="193"/>
                  </a:lnTo>
                  <a:lnTo>
                    <a:pt x="161" y="205"/>
                  </a:lnTo>
                  <a:lnTo>
                    <a:pt x="165" y="205"/>
                  </a:lnTo>
                  <a:lnTo>
                    <a:pt x="161" y="205"/>
                  </a:lnTo>
                  <a:lnTo>
                    <a:pt x="161" y="199"/>
                  </a:lnTo>
                  <a:lnTo>
                    <a:pt x="154" y="188"/>
                  </a:lnTo>
                  <a:lnTo>
                    <a:pt x="149" y="177"/>
                  </a:lnTo>
                  <a:lnTo>
                    <a:pt x="149" y="162"/>
                  </a:lnTo>
                  <a:lnTo>
                    <a:pt x="149" y="153"/>
                  </a:lnTo>
                  <a:lnTo>
                    <a:pt x="143" y="142"/>
                  </a:lnTo>
                  <a:lnTo>
                    <a:pt x="143" y="137"/>
                  </a:lnTo>
                  <a:lnTo>
                    <a:pt x="143" y="132"/>
                  </a:lnTo>
                  <a:lnTo>
                    <a:pt x="149" y="132"/>
                  </a:lnTo>
                  <a:lnTo>
                    <a:pt x="154" y="132"/>
                  </a:lnTo>
                  <a:lnTo>
                    <a:pt x="161" y="132"/>
                  </a:lnTo>
                  <a:lnTo>
                    <a:pt x="165" y="132"/>
                  </a:lnTo>
                  <a:lnTo>
                    <a:pt x="161" y="132"/>
                  </a:lnTo>
                  <a:lnTo>
                    <a:pt x="154" y="128"/>
                  </a:lnTo>
                  <a:lnTo>
                    <a:pt x="149" y="116"/>
                  </a:lnTo>
                  <a:lnTo>
                    <a:pt x="143" y="106"/>
                  </a:lnTo>
                  <a:lnTo>
                    <a:pt x="133" y="100"/>
                  </a:lnTo>
                  <a:lnTo>
                    <a:pt x="128" y="90"/>
                  </a:lnTo>
                  <a:lnTo>
                    <a:pt x="124" y="85"/>
                  </a:lnTo>
                  <a:lnTo>
                    <a:pt x="119" y="79"/>
                  </a:lnTo>
                  <a:lnTo>
                    <a:pt x="119" y="69"/>
                  </a:lnTo>
                  <a:lnTo>
                    <a:pt x="112" y="63"/>
                  </a:lnTo>
                  <a:lnTo>
                    <a:pt x="112" y="59"/>
                  </a:lnTo>
                  <a:lnTo>
                    <a:pt x="108" y="48"/>
                  </a:lnTo>
                  <a:lnTo>
                    <a:pt x="112" y="48"/>
                  </a:lnTo>
                  <a:lnTo>
                    <a:pt x="119" y="48"/>
                  </a:lnTo>
                  <a:lnTo>
                    <a:pt x="124" y="48"/>
                  </a:lnTo>
                  <a:lnTo>
                    <a:pt x="119" y="48"/>
                  </a:lnTo>
                  <a:lnTo>
                    <a:pt x="119" y="43"/>
                  </a:lnTo>
                  <a:lnTo>
                    <a:pt x="112" y="38"/>
                  </a:lnTo>
                  <a:lnTo>
                    <a:pt x="112" y="27"/>
                  </a:lnTo>
                  <a:lnTo>
                    <a:pt x="108" y="22"/>
                  </a:lnTo>
                  <a:lnTo>
                    <a:pt x="108" y="16"/>
                  </a:lnTo>
                  <a:lnTo>
                    <a:pt x="108" y="10"/>
                  </a:lnTo>
                  <a:lnTo>
                    <a:pt x="104" y="6"/>
                  </a:lnTo>
                  <a:lnTo>
                    <a:pt x="104" y="0"/>
                  </a:lnTo>
                  <a:lnTo>
                    <a:pt x="104" y="6"/>
                  </a:lnTo>
                  <a:lnTo>
                    <a:pt x="100" y="10"/>
                  </a:lnTo>
                  <a:lnTo>
                    <a:pt x="94" y="22"/>
                  </a:lnTo>
                  <a:lnTo>
                    <a:pt x="94" y="32"/>
                  </a:lnTo>
                  <a:lnTo>
                    <a:pt x="84" y="48"/>
                  </a:lnTo>
                  <a:lnTo>
                    <a:pt x="78" y="53"/>
                  </a:lnTo>
                  <a:lnTo>
                    <a:pt x="78" y="59"/>
                  </a:lnTo>
                  <a:lnTo>
                    <a:pt x="78" y="63"/>
                  </a:lnTo>
                  <a:lnTo>
                    <a:pt x="73" y="69"/>
                  </a:lnTo>
                  <a:lnTo>
                    <a:pt x="78" y="69"/>
                  </a:lnTo>
                  <a:lnTo>
                    <a:pt x="84" y="69"/>
                  </a:lnTo>
                  <a:lnTo>
                    <a:pt x="89" y="69"/>
                  </a:lnTo>
                  <a:lnTo>
                    <a:pt x="89" y="90"/>
                  </a:lnTo>
                  <a:lnTo>
                    <a:pt x="84" y="100"/>
                  </a:lnTo>
                  <a:lnTo>
                    <a:pt x="90" y="66"/>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3" name="Line 13"/>
            <p:cNvSpPr>
              <a:spLocks noChangeShapeType="1"/>
            </p:cNvSpPr>
            <p:nvPr/>
          </p:nvSpPr>
          <p:spPr bwMode="auto">
            <a:xfrm rot="393647">
              <a:off x="1088" y="3578"/>
              <a:ext cx="2" cy="110"/>
            </a:xfrm>
            <a:prstGeom prst="line">
              <a:avLst/>
            </a:prstGeom>
            <a:noFill/>
            <a:ln w="31750">
              <a:solidFill>
                <a:srgbClr val="000000"/>
              </a:solidFill>
              <a:round/>
              <a:headEnd/>
              <a:tailEnd/>
            </a:ln>
          </p:spPr>
          <p:txBody>
            <a:bodyPr/>
            <a:lstStyle/>
            <a:p>
              <a:endParaRPr lang="en-US">
                <a:solidFill>
                  <a:srgbClr val="292934"/>
                </a:solidFill>
              </a:endParaRPr>
            </a:p>
          </p:txBody>
        </p:sp>
        <p:sp>
          <p:nvSpPr>
            <p:cNvPr id="14" name="Freeform 14"/>
            <p:cNvSpPr>
              <a:spLocks/>
            </p:cNvSpPr>
            <p:nvPr/>
          </p:nvSpPr>
          <p:spPr bwMode="auto">
            <a:xfrm rot="393647">
              <a:off x="987" y="3442"/>
              <a:ext cx="250" cy="212"/>
            </a:xfrm>
            <a:custGeom>
              <a:avLst/>
              <a:gdLst>
                <a:gd name="T0" fmla="*/ 85 w 259"/>
                <a:gd name="T1" fmla="*/ 49 h 339"/>
                <a:gd name="T2" fmla="*/ 61 w 259"/>
                <a:gd name="T3" fmla="*/ 64 h 339"/>
                <a:gd name="T4" fmla="*/ 48 w 259"/>
                <a:gd name="T5" fmla="*/ 69 h 339"/>
                <a:gd name="T6" fmla="*/ 78 w 259"/>
                <a:gd name="T7" fmla="*/ 66 h 339"/>
                <a:gd name="T8" fmla="*/ 96 w 259"/>
                <a:gd name="T9" fmla="*/ 64 h 339"/>
                <a:gd name="T10" fmla="*/ 91 w 259"/>
                <a:gd name="T11" fmla="*/ 69 h 339"/>
                <a:gd name="T12" fmla="*/ 67 w 259"/>
                <a:gd name="T13" fmla="*/ 78 h 339"/>
                <a:gd name="T14" fmla="*/ 42 w 259"/>
                <a:gd name="T15" fmla="*/ 84 h 339"/>
                <a:gd name="T16" fmla="*/ 13 w 259"/>
                <a:gd name="T17" fmla="*/ 91 h 339"/>
                <a:gd name="T18" fmla="*/ 24 w 259"/>
                <a:gd name="T19" fmla="*/ 91 h 339"/>
                <a:gd name="T20" fmla="*/ 61 w 259"/>
                <a:gd name="T21" fmla="*/ 89 h 339"/>
                <a:gd name="T22" fmla="*/ 67 w 259"/>
                <a:gd name="T23" fmla="*/ 94 h 339"/>
                <a:gd name="T24" fmla="*/ 85 w 259"/>
                <a:gd name="T25" fmla="*/ 94 h 339"/>
                <a:gd name="T26" fmla="*/ 67 w 259"/>
                <a:gd name="T27" fmla="*/ 104 h 339"/>
                <a:gd name="T28" fmla="*/ 36 w 259"/>
                <a:gd name="T29" fmla="*/ 117 h 339"/>
                <a:gd name="T30" fmla="*/ 6 w 259"/>
                <a:gd name="T31" fmla="*/ 124 h 339"/>
                <a:gd name="T32" fmla="*/ 13 w 259"/>
                <a:gd name="T33" fmla="*/ 124 h 339"/>
                <a:gd name="T34" fmla="*/ 42 w 259"/>
                <a:gd name="T35" fmla="*/ 123 h 339"/>
                <a:gd name="T36" fmla="*/ 67 w 259"/>
                <a:gd name="T37" fmla="*/ 119 h 339"/>
                <a:gd name="T38" fmla="*/ 85 w 259"/>
                <a:gd name="T39" fmla="*/ 119 h 339"/>
                <a:gd name="T40" fmla="*/ 103 w 259"/>
                <a:gd name="T41" fmla="*/ 119 h 339"/>
                <a:gd name="T42" fmla="*/ 116 w 259"/>
                <a:gd name="T43" fmla="*/ 124 h 339"/>
                <a:gd name="T44" fmla="*/ 125 w 259"/>
                <a:gd name="T45" fmla="*/ 129 h 339"/>
                <a:gd name="T46" fmla="*/ 162 w 259"/>
                <a:gd name="T47" fmla="*/ 129 h 339"/>
                <a:gd name="T48" fmla="*/ 192 w 259"/>
                <a:gd name="T49" fmla="*/ 133 h 339"/>
                <a:gd name="T50" fmla="*/ 241 w 259"/>
                <a:gd name="T51" fmla="*/ 133 h 339"/>
                <a:gd name="T52" fmla="*/ 223 w 259"/>
                <a:gd name="T53" fmla="*/ 127 h 339"/>
                <a:gd name="T54" fmla="*/ 186 w 259"/>
                <a:gd name="T55" fmla="*/ 114 h 339"/>
                <a:gd name="T56" fmla="*/ 143 w 259"/>
                <a:gd name="T57" fmla="*/ 99 h 339"/>
                <a:gd name="T58" fmla="*/ 125 w 259"/>
                <a:gd name="T59" fmla="*/ 89 h 339"/>
                <a:gd name="T60" fmla="*/ 150 w 259"/>
                <a:gd name="T61" fmla="*/ 89 h 339"/>
                <a:gd name="T62" fmla="*/ 186 w 259"/>
                <a:gd name="T63" fmla="*/ 99 h 339"/>
                <a:gd name="T64" fmla="*/ 186 w 259"/>
                <a:gd name="T65" fmla="*/ 96 h 339"/>
                <a:gd name="T66" fmla="*/ 175 w 259"/>
                <a:gd name="T67" fmla="*/ 79 h 339"/>
                <a:gd name="T68" fmla="*/ 168 w 259"/>
                <a:gd name="T69" fmla="*/ 66 h 339"/>
                <a:gd name="T70" fmla="*/ 179 w 259"/>
                <a:gd name="T71" fmla="*/ 64 h 339"/>
                <a:gd name="T72" fmla="*/ 186 w 259"/>
                <a:gd name="T73" fmla="*/ 64 h 339"/>
                <a:gd name="T74" fmla="*/ 168 w 259"/>
                <a:gd name="T75" fmla="*/ 52 h 339"/>
                <a:gd name="T76" fmla="*/ 143 w 259"/>
                <a:gd name="T77" fmla="*/ 41 h 339"/>
                <a:gd name="T78" fmla="*/ 132 w 259"/>
                <a:gd name="T79" fmla="*/ 31 h 339"/>
                <a:gd name="T80" fmla="*/ 132 w 259"/>
                <a:gd name="T81" fmla="*/ 24 h 339"/>
                <a:gd name="T82" fmla="*/ 138 w 259"/>
                <a:gd name="T83" fmla="*/ 24 h 339"/>
                <a:gd name="T84" fmla="*/ 132 w 259"/>
                <a:gd name="T85" fmla="*/ 13 h 339"/>
                <a:gd name="T86" fmla="*/ 125 w 259"/>
                <a:gd name="T87" fmla="*/ 5 h 339"/>
                <a:gd name="T88" fmla="*/ 121 w 259"/>
                <a:gd name="T89" fmla="*/ 3 h 339"/>
                <a:gd name="T90" fmla="*/ 108 w 259"/>
                <a:gd name="T91" fmla="*/ 15 h 339"/>
                <a:gd name="T92" fmla="*/ 91 w 259"/>
                <a:gd name="T93" fmla="*/ 28 h 339"/>
                <a:gd name="T94" fmla="*/ 91 w 259"/>
                <a:gd name="T95" fmla="*/ 34 h 339"/>
                <a:gd name="T96" fmla="*/ 103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1" y="81"/>
                  </a:moveTo>
                  <a:lnTo>
                    <a:pt x="97" y="112"/>
                  </a:lnTo>
                  <a:lnTo>
                    <a:pt x="91" y="125"/>
                  </a:lnTo>
                  <a:lnTo>
                    <a:pt x="84" y="138"/>
                  </a:lnTo>
                  <a:lnTo>
                    <a:pt x="78" y="151"/>
                  </a:lnTo>
                  <a:lnTo>
                    <a:pt x="65" y="164"/>
                  </a:lnTo>
                  <a:lnTo>
                    <a:pt x="59" y="170"/>
                  </a:lnTo>
                  <a:lnTo>
                    <a:pt x="45" y="178"/>
                  </a:lnTo>
                  <a:lnTo>
                    <a:pt x="52" y="178"/>
                  </a:lnTo>
                  <a:lnTo>
                    <a:pt x="65" y="178"/>
                  </a:lnTo>
                  <a:lnTo>
                    <a:pt x="71" y="178"/>
                  </a:lnTo>
                  <a:lnTo>
                    <a:pt x="84" y="170"/>
                  </a:lnTo>
                  <a:lnTo>
                    <a:pt x="91" y="164"/>
                  </a:lnTo>
                  <a:lnTo>
                    <a:pt x="97" y="164"/>
                  </a:lnTo>
                  <a:lnTo>
                    <a:pt x="103" y="164"/>
                  </a:lnTo>
                  <a:lnTo>
                    <a:pt x="103" y="158"/>
                  </a:lnTo>
                  <a:lnTo>
                    <a:pt x="103" y="164"/>
                  </a:lnTo>
                  <a:lnTo>
                    <a:pt x="97" y="178"/>
                  </a:lnTo>
                  <a:lnTo>
                    <a:pt x="91" y="184"/>
                  </a:lnTo>
                  <a:lnTo>
                    <a:pt x="84" y="189"/>
                  </a:lnTo>
                  <a:lnTo>
                    <a:pt x="71" y="198"/>
                  </a:lnTo>
                  <a:lnTo>
                    <a:pt x="65" y="201"/>
                  </a:lnTo>
                  <a:lnTo>
                    <a:pt x="52" y="207"/>
                  </a:lnTo>
                  <a:lnTo>
                    <a:pt x="45" y="215"/>
                  </a:lnTo>
                  <a:lnTo>
                    <a:pt x="32" y="220"/>
                  </a:lnTo>
                  <a:lnTo>
                    <a:pt x="26" y="227"/>
                  </a:lnTo>
                  <a:lnTo>
                    <a:pt x="13" y="233"/>
                  </a:lnTo>
                  <a:lnTo>
                    <a:pt x="6" y="233"/>
                  </a:lnTo>
                  <a:lnTo>
                    <a:pt x="13" y="233"/>
                  </a:lnTo>
                  <a:lnTo>
                    <a:pt x="26" y="233"/>
                  </a:lnTo>
                  <a:lnTo>
                    <a:pt x="45" y="227"/>
                  </a:lnTo>
                  <a:lnTo>
                    <a:pt x="59" y="227"/>
                  </a:lnTo>
                  <a:lnTo>
                    <a:pt x="65" y="227"/>
                  </a:lnTo>
                  <a:lnTo>
                    <a:pt x="71" y="227"/>
                  </a:lnTo>
                  <a:lnTo>
                    <a:pt x="71" y="233"/>
                  </a:lnTo>
                  <a:lnTo>
                    <a:pt x="71" y="240"/>
                  </a:lnTo>
                  <a:lnTo>
                    <a:pt x="84" y="240"/>
                  </a:lnTo>
                  <a:lnTo>
                    <a:pt x="91" y="233"/>
                  </a:lnTo>
                  <a:lnTo>
                    <a:pt x="91" y="240"/>
                  </a:lnTo>
                  <a:lnTo>
                    <a:pt x="84" y="255"/>
                  </a:lnTo>
                  <a:lnTo>
                    <a:pt x="71" y="259"/>
                  </a:lnTo>
                  <a:lnTo>
                    <a:pt x="71" y="266"/>
                  </a:lnTo>
                  <a:lnTo>
                    <a:pt x="65" y="280"/>
                  </a:lnTo>
                  <a:lnTo>
                    <a:pt x="52" y="285"/>
                  </a:lnTo>
                  <a:lnTo>
                    <a:pt x="38" y="299"/>
                  </a:lnTo>
                  <a:lnTo>
                    <a:pt x="26" y="305"/>
                  </a:lnTo>
                  <a:lnTo>
                    <a:pt x="21" y="313"/>
                  </a:lnTo>
                  <a:lnTo>
                    <a:pt x="6" y="319"/>
                  </a:lnTo>
                  <a:lnTo>
                    <a:pt x="0" y="325"/>
                  </a:lnTo>
                  <a:lnTo>
                    <a:pt x="6" y="325"/>
                  </a:lnTo>
                  <a:lnTo>
                    <a:pt x="13" y="319"/>
                  </a:lnTo>
                  <a:lnTo>
                    <a:pt x="26" y="319"/>
                  </a:lnTo>
                  <a:lnTo>
                    <a:pt x="38" y="319"/>
                  </a:lnTo>
                  <a:lnTo>
                    <a:pt x="45" y="313"/>
                  </a:lnTo>
                  <a:lnTo>
                    <a:pt x="59" y="313"/>
                  </a:lnTo>
                  <a:lnTo>
                    <a:pt x="65" y="305"/>
                  </a:lnTo>
                  <a:lnTo>
                    <a:pt x="71" y="305"/>
                  </a:lnTo>
                  <a:lnTo>
                    <a:pt x="78" y="305"/>
                  </a:lnTo>
                  <a:lnTo>
                    <a:pt x="84" y="305"/>
                  </a:lnTo>
                  <a:lnTo>
                    <a:pt x="91" y="305"/>
                  </a:lnTo>
                  <a:lnTo>
                    <a:pt x="97" y="299"/>
                  </a:lnTo>
                  <a:lnTo>
                    <a:pt x="103" y="305"/>
                  </a:lnTo>
                  <a:lnTo>
                    <a:pt x="111" y="305"/>
                  </a:lnTo>
                  <a:lnTo>
                    <a:pt x="116" y="313"/>
                  </a:lnTo>
                  <a:lnTo>
                    <a:pt x="116" y="319"/>
                  </a:lnTo>
                  <a:lnTo>
                    <a:pt x="124" y="319"/>
                  </a:lnTo>
                  <a:lnTo>
                    <a:pt x="129" y="325"/>
                  </a:lnTo>
                  <a:lnTo>
                    <a:pt x="129" y="331"/>
                  </a:lnTo>
                  <a:lnTo>
                    <a:pt x="134" y="331"/>
                  </a:lnTo>
                  <a:lnTo>
                    <a:pt x="142" y="331"/>
                  </a:lnTo>
                  <a:lnTo>
                    <a:pt x="153" y="331"/>
                  </a:lnTo>
                  <a:lnTo>
                    <a:pt x="174" y="331"/>
                  </a:lnTo>
                  <a:lnTo>
                    <a:pt x="180" y="331"/>
                  </a:lnTo>
                  <a:lnTo>
                    <a:pt x="192" y="331"/>
                  </a:lnTo>
                  <a:lnTo>
                    <a:pt x="206" y="339"/>
                  </a:lnTo>
                  <a:lnTo>
                    <a:pt x="224" y="339"/>
                  </a:lnTo>
                  <a:lnTo>
                    <a:pt x="245" y="339"/>
                  </a:lnTo>
                  <a:lnTo>
                    <a:pt x="259" y="339"/>
                  </a:lnTo>
                  <a:lnTo>
                    <a:pt x="250" y="339"/>
                  </a:lnTo>
                  <a:lnTo>
                    <a:pt x="245" y="331"/>
                  </a:lnTo>
                  <a:lnTo>
                    <a:pt x="239" y="325"/>
                  </a:lnTo>
                  <a:lnTo>
                    <a:pt x="219" y="313"/>
                  </a:lnTo>
                  <a:lnTo>
                    <a:pt x="213" y="305"/>
                  </a:lnTo>
                  <a:lnTo>
                    <a:pt x="200" y="293"/>
                  </a:lnTo>
                  <a:lnTo>
                    <a:pt x="180" y="280"/>
                  </a:lnTo>
                  <a:lnTo>
                    <a:pt x="168" y="266"/>
                  </a:lnTo>
                  <a:lnTo>
                    <a:pt x="153" y="255"/>
                  </a:lnTo>
                  <a:lnTo>
                    <a:pt x="148" y="240"/>
                  </a:lnTo>
                  <a:lnTo>
                    <a:pt x="142" y="227"/>
                  </a:lnTo>
                  <a:lnTo>
                    <a:pt x="134" y="227"/>
                  </a:lnTo>
                  <a:lnTo>
                    <a:pt x="142" y="227"/>
                  </a:lnTo>
                  <a:lnTo>
                    <a:pt x="148" y="227"/>
                  </a:lnTo>
                  <a:lnTo>
                    <a:pt x="161" y="227"/>
                  </a:lnTo>
                  <a:lnTo>
                    <a:pt x="168" y="233"/>
                  </a:lnTo>
                  <a:lnTo>
                    <a:pt x="192" y="240"/>
                  </a:lnTo>
                  <a:lnTo>
                    <a:pt x="200" y="255"/>
                  </a:lnTo>
                  <a:lnTo>
                    <a:pt x="206" y="255"/>
                  </a:lnTo>
                  <a:lnTo>
                    <a:pt x="200" y="255"/>
                  </a:lnTo>
                  <a:lnTo>
                    <a:pt x="200" y="247"/>
                  </a:lnTo>
                  <a:lnTo>
                    <a:pt x="192" y="233"/>
                  </a:lnTo>
                  <a:lnTo>
                    <a:pt x="187" y="220"/>
                  </a:lnTo>
                  <a:lnTo>
                    <a:pt x="187" y="201"/>
                  </a:lnTo>
                  <a:lnTo>
                    <a:pt x="187" y="189"/>
                  </a:lnTo>
                  <a:lnTo>
                    <a:pt x="180" y="178"/>
                  </a:lnTo>
                  <a:lnTo>
                    <a:pt x="180" y="170"/>
                  </a:lnTo>
                  <a:lnTo>
                    <a:pt x="180" y="164"/>
                  </a:lnTo>
                  <a:lnTo>
                    <a:pt x="187" y="164"/>
                  </a:lnTo>
                  <a:lnTo>
                    <a:pt x="192" y="164"/>
                  </a:lnTo>
                  <a:lnTo>
                    <a:pt x="200" y="164"/>
                  </a:lnTo>
                  <a:lnTo>
                    <a:pt x="206" y="164"/>
                  </a:lnTo>
                  <a:lnTo>
                    <a:pt x="200" y="164"/>
                  </a:lnTo>
                  <a:lnTo>
                    <a:pt x="192" y="158"/>
                  </a:lnTo>
                  <a:lnTo>
                    <a:pt x="187" y="144"/>
                  </a:lnTo>
                  <a:lnTo>
                    <a:pt x="180" y="132"/>
                  </a:lnTo>
                  <a:lnTo>
                    <a:pt x="168" y="125"/>
                  </a:lnTo>
                  <a:lnTo>
                    <a:pt x="161" y="112"/>
                  </a:lnTo>
                  <a:lnTo>
                    <a:pt x="153" y="106"/>
                  </a:lnTo>
                  <a:lnTo>
                    <a:pt x="148" y="99"/>
                  </a:lnTo>
                  <a:lnTo>
                    <a:pt x="148" y="86"/>
                  </a:lnTo>
                  <a:lnTo>
                    <a:pt x="142" y="79"/>
                  </a:lnTo>
                  <a:lnTo>
                    <a:pt x="142" y="71"/>
                  </a:lnTo>
                  <a:lnTo>
                    <a:pt x="134" y="60"/>
                  </a:lnTo>
                  <a:lnTo>
                    <a:pt x="142" y="60"/>
                  </a:lnTo>
                  <a:lnTo>
                    <a:pt x="148" y="60"/>
                  </a:lnTo>
                  <a:lnTo>
                    <a:pt x="153" y="60"/>
                  </a:lnTo>
                  <a:lnTo>
                    <a:pt x="148" y="60"/>
                  </a:lnTo>
                  <a:lnTo>
                    <a:pt x="148" y="53"/>
                  </a:lnTo>
                  <a:lnTo>
                    <a:pt x="142" y="47"/>
                  </a:lnTo>
                  <a:lnTo>
                    <a:pt x="142" y="33"/>
                  </a:lnTo>
                  <a:lnTo>
                    <a:pt x="134" y="27"/>
                  </a:lnTo>
                  <a:lnTo>
                    <a:pt x="134" y="21"/>
                  </a:lnTo>
                  <a:lnTo>
                    <a:pt x="134" y="13"/>
                  </a:lnTo>
                  <a:lnTo>
                    <a:pt x="129" y="8"/>
                  </a:lnTo>
                  <a:lnTo>
                    <a:pt x="129" y="0"/>
                  </a:lnTo>
                  <a:lnTo>
                    <a:pt x="129" y="8"/>
                  </a:lnTo>
                  <a:lnTo>
                    <a:pt x="124" y="13"/>
                  </a:lnTo>
                  <a:lnTo>
                    <a:pt x="116" y="27"/>
                  </a:lnTo>
                  <a:lnTo>
                    <a:pt x="116" y="39"/>
                  </a:lnTo>
                  <a:lnTo>
                    <a:pt x="103" y="60"/>
                  </a:lnTo>
                  <a:lnTo>
                    <a:pt x="97" y="65"/>
                  </a:lnTo>
                  <a:lnTo>
                    <a:pt x="97" y="71"/>
                  </a:lnTo>
                  <a:lnTo>
                    <a:pt x="97" y="79"/>
                  </a:lnTo>
                  <a:lnTo>
                    <a:pt x="91" y="86"/>
                  </a:lnTo>
                  <a:lnTo>
                    <a:pt x="97" y="86"/>
                  </a:lnTo>
                  <a:lnTo>
                    <a:pt x="103" y="86"/>
                  </a:lnTo>
                  <a:lnTo>
                    <a:pt x="111" y="86"/>
                  </a:lnTo>
                  <a:lnTo>
                    <a:pt x="111" y="112"/>
                  </a:lnTo>
                  <a:lnTo>
                    <a:pt x="103" y="125"/>
                  </a:lnTo>
                  <a:lnTo>
                    <a:pt x="111" y="8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5" name="Line 15"/>
            <p:cNvSpPr>
              <a:spLocks noChangeShapeType="1"/>
            </p:cNvSpPr>
            <p:nvPr/>
          </p:nvSpPr>
          <p:spPr bwMode="auto">
            <a:xfrm rot="393647">
              <a:off x="847" y="3567"/>
              <a:ext cx="0" cy="109"/>
            </a:xfrm>
            <a:prstGeom prst="line">
              <a:avLst/>
            </a:prstGeom>
            <a:noFill/>
            <a:ln w="31750">
              <a:solidFill>
                <a:srgbClr val="000000"/>
              </a:solidFill>
              <a:round/>
              <a:headEnd/>
              <a:tailEnd/>
            </a:ln>
          </p:spPr>
          <p:txBody>
            <a:bodyPr/>
            <a:lstStyle/>
            <a:p>
              <a:endParaRPr lang="en-US">
                <a:solidFill>
                  <a:srgbClr val="292934"/>
                </a:solidFill>
              </a:endParaRPr>
            </a:p>
          </p:txBody>
        </p:sp>
        <p:sp>
          <p:nvSpPr>
            <p:cNvPr id="16" name="Freeform 16"/>
            <p:cNvSpPr>
              <a:spLocks/>
            </p:cNvSpPr>
            <p:nvPr/>
          </p:nvSpPr>
          <p:spPr bwMode="auto">
            <a:xfrm rot="393647">
              <a:off x="743" y="3430"/>
              <a:ext cx="250" cy="213"/>
            </a:xfrm>
            <a:custGeom>
              <a:avLst/>
              <a:gdLst>
                <a:gd name="T0" fmla="*/ 87 w 257"/>
                <a:gd name="T1" fmla="*/ 49 h 338"/>
                <a:gd name="T2" fmla="*/ 62 w 257"/>
                <a:gd name="T3" fmla="*/ 65 h 338"/>
                <a:gd name="T4" fmla="*/ 49 w 257"/>
                <a:gd name="T5" fmla="*/ 70 h 338"/>
                <a:gd name="T6" fmla="*/ 81 w 257"/>
                <a:gd name="T7" fmla="*/ 67 h 338"/>
                <a:gd name="T8" fmla="*/ 98 w 257"/>
                <a:gd name="T9" fmla="*/ 65 h 338"/>
                <a:gd name="T10" fmla="*/ 91 w 257"/>
                <a:gd name="T11" fmla="*/ 70 h 338"/>
                <a:gd name="T12" fmla="*/ 68 w 257"/>
                <a:gd name="T13" fmla="*/ 78 h 338"/>
                <a:gd name="T14" fmla="*/ 44 w 257"/>
                <a:gd name="T15" fmla="*/ 85 h 338"/>
                <a:gd name="T16" fmla="*/ 13 w 257"/>
                <a:gd name="T17" fmla="*/ 92 h 338"/>
                <a:gd name="T18" fmla="*/ 23 w 257"/>
                <a:gd name="T19" fmla="*/ 92 h 338"/>
                <a:gd name="T20" fmla="*/ 62 w 257"/>
                <a:gd name="T21" fmla="*/ 89 h 338"/>
                <a:gd name="T22" fmla="*/ 68 w 257"/>
                <a:gd name="T23" fmla="*/ 95 h 338"/>
                <a:gd name="T24" fmla="*/ 87 w 257"/>
                <a:gd name="T25" fmla="*/ 95 h 338"/>
                <a:gd name="T26" fmla="*/ 68 w 257"/>
                <a:gd name="T27" fmla="*/ 105 h 338"/>
                <a:gd name="T28" fmla="*/ 36 w 257"/>
                <a:gd name="T29" fmla="*/ 118 h 338"/>
                <a:gd name="T30" fmla="*/ 6 w 257"/>
                <a:gd name="T31" fmla="*/ 126 h 338"/>
                <a:gd name="T32" fmla="*/ 13 w 257"/>
                <a:gd name="T33" fmla="*/ 126 h 338"/>
                <a:gd name="T34" fmla="*/ 44 w 257"/>
                <a:gd name="T35" fmla="*/ 123 h 338"/>
                <a:gd name="T36" fmla="*/ 68 w 257"/>
                <a:gd name="T37" fmla="*/ 121 h 338"/>
                <a:gd name="T38" fmla="*/ 87 w 257"/>
                <a:gd name="T39" fmla="*/ 121 h 338"/>
                <a:gd name="T40" fmla="*/ 105 w 257"/>
                <a:gd name="T41" fmla="*/ 121 h 338"/>
                <a:gd name="T42" fmla="*/ 118 w 257"/>
                <a:gd name="T43" fmla="*/ 126 h 338"/>
                <a:gd name="T44" fmla="*/ 126 w 257"/>
                <a:gd name="T45" fmla="*/ 131 h 338"/>
                <a:gd name="T46" fmla="*/ 163 w 257"/>
                <a:gd name="T47" fmla="*/ 131 h 338"/>
                <a:gd name="T48" fmla="*/ 196 w 257"/>
                <a:gd name="T49" fmla="*/ 134 h 338"/>
                <a:gd name="T50" fmla="*/ 243 w 257"/>
                <a:gd name="T51" fmla="*/ 134 h 338"/>
                <a:gd name="T52" fmla="*/ 226 w 257"/>
                <a:gd name="T53" fmla="*/ 129 h 338"/>
                <a:gd name="T54" fmla="*/ 189 w 257"/>
                <a:gd name="T55" fmla="*/ 116 h 338"/>
                <a:gd name="T56" fmla="*/ 146 w 257"/>
                <a:gd name="T57" fmla="*/ 100 h 338"/>
                <a:gd name="T58" fmla="*/ 126 w 257"/>
                <a:gd name="T59" fmla="*/ 89 h 338"/>
                <a:gd name="T60" fmla="*/ 153 w 257"/>
                <a:gd name="T61" fmla="*/ 89 h 338"/>
                <a:gd name="T62" fmla="*/ 189 w 257"/>
                <a:gd name="T63" fmla="*/ 100 h 338"/>
                <a:gd name="T64" fmla="*/ 189 w 257"/>
                <a:gd name="T65" fmla="*/ 98 h 338"/>
                <a:gd name="T66" fmla="*/ 177 w 257"/>
                <a:gd name="T67" fmla="*/ 80 h 338"/>
                <a:gd name="T68" fmla="*/ 171 w 257"/>
                <a:gd name="T69" fmla="*/ 67 h 338"/>
                <a:gd name="T70" fmla="*/ 183 w 257"/>
                <a:gd name="T71" fmla="*/ 65 h 338"/>
                <a:gd name="T72" fmla="*/ 189 w 257"/>
                <a:gd name="T73" fmla="*/ 65 h 338"/>
                <a:gd name="T74" fmla="*/ 171 w 257"/>
                <a:gd name="T75" fmla="*/ 52 h 338"/>
                <a:gd name="T76" fmla="*/ 146 w 257"/>
                <a:gd name="T77" fmla="*/ 42 h 338"/>
                <a:gd name="T78" fmla="*/ 133 w 257"/>
                <a:gd name="T79" fmla="*/ 31 h 338"/>
                <a:gd name="T80" fmla="*/ 133 w 257"/>
                <a:gd name="T81" fmla="*/ 23 h 338"/>
                <a:gd name="T82" fmla="*/ 140 w 257"/>
                <a:gd name="T83" fmla="*/ 23 h 338"/>
                <a:gd name="T84" fmla="*/ 133 w 257"/>
                <a:gd name="T85" fmla="*/ 13 h 338"/>
                <a:gd name="T86" fmla="*/ 126 w 257"/>
                <a:gd name="T87" fmla="*/ 5 h 338"/>
                <a:gd name="T88" fmla="*/ 122 w 257"/>
                <a:gd name="T89" fmla="*/ 3 h 338"/>
                <a:gd name="T90" fmla="*/ 112 w 257"/>
                <a:gd name="T91" fmla="*/ 15 h 338"/>
                <a:gd name="T92" fmla="*/ 91 w 257"/>
                <a:gd name="T93" fmla="*/ 28 h 338"/>
                <a:gd name="T94" fmla="*/ 91 w 257"/>
                <a:gd name="T95" fmla="*/ 34 h 338"/>
                <a:gd name="T96" fmla="*/ 105 w 257"/>
                <a:gd name="T97" fmla="*/ 44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7"/>
                <a:gd name="T148" fmla="*/ 0 h 338"/>
                <a:gd name="T149" fmla="*/ 257 w 257"/>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7" h="338">
                  <a:moveTo>
                    <a:pt x="111" y="80"/>
                  </a:moveTo>
                  <a:lnTo>
                    <a:pt x="97" y="111"/>
                  </a:lnTo>
                  <a:lnTo>
                    <a:pt x="91" y="124"/>
                  </a:lnTo>
                  <a:lnTo>
                    <a:pt x="85" y="137"/>
                  </a:lnTo>
                  <a:lnTo>
                    <a:pt x="77" y="151"/>
                  </a:lnTo>
                  <a:lnTo>
                    <a:pt x="66" y="163"/>
                  </a:lnTo>
                  <a:lnTo>
                    <a:pt x="57" y="169"/>
                  </a:lnTo>
                  <a:lnTo>
                    <a:pt x="46" y="176"/>
                  </a:lnTo>
                  <a:lnTo>
                    <a:pt x="51" y="176"/>
                  </a:lnTo>
                  <a:lnTo>
                    <a:pt x="66" y="176"/>
                  </a:lnTo>
                  <a:lnTo>
                    <a:pt x="72" y="176"/>
                  </a:lnTo>
                  <a:lnTo>
                    <a:pt x="85" y="169"/>
                  </a:lnTo>
                  <a:lnTo>
                    <a:pt x="91" y="163"/>
                  </a:lnTo>
                  <a:lnTo>
                    <a:pt x="97" y="163"/>
                  </a:lnTo>
                  <a:lnTo>
                    <a:pt x="104" y="163"/>
                  </a:lnTo>
                  <a:lnTo>
                    <a:pt x="104" y="157"/>
                  </a:lnTo>
                  <a:lnTo>
                    <a:pt x="104" y="163"/>
                  </a:lnTo>
                  <a:lnTo>
                    <a:pt x="97" y="176"/>
                  </a:lnTo>
                  <a:lnTo>
                    <a:pt x="91" y="183"/>
                  </a:lnTo>
                  <a:lnTo>
                    <a:pt x="85" y="189"/>
                  </a:lnTo>
                  <a:lnTo>
                    <a:pt x="72" y="197"/>
                  </a:lnTo>
                  <a:lnTo>
                    <a:pt x="66" y="202"/>
                  </a:lnTo>
                  <a:lnTo>
                    <a:pt x="51" y="206"/>
                  </a:lnTo>
                  <a:lnTo>
                    <a:pt x="46" y="215"/>
                  </a:lnTo>
                  <a:lnTo>
                    <a:pt x="32" y="220"/>
                  </a:lnTo>
                  <a:lnTo>
                    <a:pt x="25" y="226"/>
                  </a:lnTo>
                  <a:lnTo>
                    <a:pt x="13" y="232"/>
                  </a:lnTo>
                  <a:lnTo>
                    <a:pt x="6" y="232"/>
                  </a:lnTo>
                  <a:lnTo>
                    <a:pt x="13" y="232"/>
                  </a:lnTo>
                  <a:lnTo>
                    <a:pt x="25" y="232"/>
                  </a:lnTo>
                  <a:lnTo>
                    <a:pt x="46" y="226"/>
                  </a:lnTo>
                  <a:lnTo>
                    <a:pt x="57" y="226"/>
                  </a:lnTo>
                  <a:lnTo>
                    <a:pt x="66" y="226"/>
                  </a:lnTo>
                  <a:lnTo>
                    <a:pt x="72" y="226"/>
                  </a:lnTo>
                  <a:lnTo>
                    <a:pt x="72" y="232"/>
                  </a:lnTo>
                  <a:lnTo>
                    <a:pt x="72" y="240"/>
                  </a:lnTo>
                  <a:lnTo>
                    <a:pt x="85" y="240"/>
                  </a:lnTo>
                  <a:lnTo>
                    <a:pt x="91" y="232"/>
                  </a:lnTo>
                  <a:lnTo>
                    <a:pt x="91" y="240"/>
                  </a:lnTo>
                  <a:lnTo>
                    <a:pt x="85" y="253"/>
                  </a:lnTo>
                  <a:lnTo>
                    <a:pt x="72" y="260"/>
                  </a:lnTo>
                  <a:lnTo>
                    <a:pt x="72" y="265"/>
                  </a:lnTo>
                  <a:lnTo>
                    <a:pt x="66" y="278"/>
                  </a:lnTo>
                  <a:lnTo>
                    <a:pt x="51" y="286"/>
                  </a:lnTo>
                  <a:lnTo>
                    <a:pt x="38" y="298"/>
                  </a:lnTo>
                  <a:lnTo>
                    <a:pt x="25" y="305"/>
                  </a:lnTo>
                  <a:lnTo>
                    <a:pt x="20" y="310"/>
                  </a:lnTo>
                  <a:lnTo>
                    <a:pt x="6" y="318"/>
                  </a:lnTo>
                  <a:lnTo>
                    <a:pt x="0" y="324"/>
                  </a:lnTo>
                  <a:lnTo>
                    <a:pt x="6" y="324"/>
                  </a:lnTo>
                  <a:lnTo>
                    <a:pt x="13" y="318"/>
                  </a:lnTo>
                  <a:lnTo>
                    <a:pt x="25" y="318"/>
                  </a:lnTo>
                  <a:lnTo>
                    <a:pt x="38" y="318"/>
                  </a:lnTo>
                  <a:lnTo>
                    <a:pt x="46" y="310"/>
                  </a:lnTo>
                  <a:lnTo>
                    <a:pt x="57" y="310"/>
                  </a:lnTo>
                  <a:lnTo>
                    <a:pt x="66" y="305"/>
                  </a:lnTo>
                  <a:lnTo>
                    <a:pt x="72" y="305"/>
                  </a:lnTo>
                  <a:lnTo>
                    <a:pt x="77" y="305"/>
                  </a:lnTo>
                  <a:lnTo>
                    <a:pt x="85" y="305"/>
                  </a:lnTo>
                  <a:lnTo>
                    <a:pt x="91" y="305"/>
                  </a:lnTo>
                  <a:lnTo>
                    <a:pt x="97" y="298"/>
                  </a:lnTo>
                  <a:lnTo>
                    <a:pt x="104" y="305"/>
                  </a:lnTo>
                  <a:lnTo>
                    <a:pt x="111" y="305"/>
                  </a:lnTo>
                  <a:lnTo>
                    <a:pt x="118" y="310"/>
                  </a:lnTo>
                  <a:lnTo>
                    <a:pt x="118" y="318"/>
                  </a:lnTo>
                  <a:lnTo>
                    <a:pt x="124" y="318"/>
                  </a:lnTo>
                  <a:lnTo>
                    <a:pt x="129" y="324"/>
                  </a:lnTo>
                  <a:lnTo>
                    <a:pt x="129" y="330"/>
                  </a:lnTo>
                  <a:lnTo>
                    <a:pt x="134" y="330"/>
                  </a:lnTo>
                  <a:lnTo>
                    <a:pt x="141" y="330"/>
                  </a:lnTo>
                  <a:lnTo>
                    <a:pt x="154" y="330"/>
                  </a:lnTo>
                  <a:lnTo>
                    <a:pt x="173" y="330"/>
                  </a:lnTo>
                  <a:lnTo>
                    <a:pt x="181" y="330"/>
                  </a:lnTo>
                  <a:lnTo>
                    <a:pt x="193" y="330"/>
                  </a:lnTo>
                  <a:lnTo>
                    <a:pt x="207" y="338"/>
                  </a:lnTo>
                  <a:lnTo>
                    <a:pt x="225" y="338"/>
                  </a:lnTo>
                  <a:lnTo>
                    <a:pt x="245" y="338"/>
                  </a:lnTo>
                  <a:lnTo>
                    <a:pt x="257" y="338"/>
                  </a:lnTo>
                  <a:lnTo>
                    <a:pt x="251" y="338"/>
                  </a:lnTo>
                  <a:lnTo>
                    <a:pt x="245" y="330"/>
                  </a:lnTo>
                  <a:lnTo>
                    <a:pt x="239" y="324"/>
                  </a:lnTo>
                  <a:lnTo>
                    <a:pt x="219" y="310"/>
                  </a:lnTo>
                  <a:lnTo>
                    <a:pt x="213" y="305"/>
                  </a:lnTo>
                  <a:lnTo>
                    <a:pt x="199" y="292"/>
                  </a:lnTo>
                  <a:lnTo>
                    <a:pt x="181" y="278"/>
                  </a:lnTo>
                  <a:lnTo>
                    <a:pt x="168" y="265"/>
                  </a:lnTo>
                  <a:lnTo>
                    <a:pt x="154" y="253"/>
                  </a:lnTo>
                  <a:lnTo>
                    <a:pt x="148" y="240"/>
                  </a:lnTo>
                  <a:lnTo>
                    <a:pt x="141" y="226"/>
                  </a:lnTo>
                  <a:lnTo>
                    <a:pt x="134" y="226"/>
                  </a:lnTo>
                  <a:lnTo>
                    <a:pt x="141" y="226"/>
                  </a:lnTo>
                  <a:lnTo>
                    <a:pt x="148" y="226"/>
                  </a:lnTo>
                  <a:lnTo>
                    <a:pt x="161" y="226"/>
                  </a:lnTo>
                  <a:lnTo>
                    <a:pt x="168" y="232"/>
                  </a:lnTo>
                  <a:lnTo>
                    <a:pt x="193" y="240"/>
                  </a:lnTo>
                  <a:lnTo>
                    <a:pt x="199" y="253"/>
                  </a:lnTo>
                  <a:lnTo>
                    <a:pt x="207" y="253"/>
                  </a:lnTo>
                  <a:lnTo>
                    <a:pt x="199" y="253"/>
                  </a:lnTo>
                  <a:lnTo>
                    <a:pt x="199" y="246"/>
                  </a:lnTo>
                  <a:lnTo>
                    <a:pt x="193" y="232"/>
                  </a:lnTo>
                  <a:lnTo>
                    <a:pt x="187" y="220"/>
                  </a:lnTo>
                  <a:lnTo>
                    <a:pt x="187" y="202"/>
                  </a:lnTo>
                  <a:lnTo>
                    <a:pt x="187" y="189"/>
                  </a:lnTo>
                  <a:lnTo>
                    <a:pt x="181" y="176"/>
                  </a:lnTo>
                  <a:lnTo>
                    <a:pt x="181" y="169"/>
                  </a:lnTo>
                  <a:lnTo>
                    <a:pt x="181" y="163"/>
                  </a:lnTo>
                  <a:lnTo>
                    <a:pt x="187" y="163"/>
                  </a:lnTo>
                  <a:lnTo>
                    <a:pt x="193" y="163"/>
                  </a:lnTo>
                  <a:lnTo>
                    <a:pt x="199" y="163"/>
                  </a:lnTo>
                  <a:lnTo>
                    <a:pt x="207" y="163"/>
                  </a:lnTo>
                  <a:lnTo>
                    <a:pt x="199" y="163"/>
                  </a:lnTo>
                  <a:lnTo>
                    <a:pt x="193" y="157"/>
                  </a:lnTo>
                  <a:lnTo>
                    <a:pt x="187" y="143"/>
                  </a:lnTo>
                  <a:lnTo>
                    <a:pt x="181" y="131"/>
                  </a:lnTo>
                  <a:lnTo>
                    <a:pt x="168" y="124"/>
                  </a:lnTo>
                  <a:lnTo>
                    <a:pt x="161" y="111"/>
                  </a:lnTo>
                  <a:lnTo>
                    <a:pt x="154" y="105"/>
                  </a:lnTo>
                  <a:lnTo>
                    <a:pt x="148" y="98"/>
                  </a:lnTo>
                  <a:lnTo>
                    <a:pt x="148" y="85"/>
                  </a:lnTo>
                  <a:lnTo>
                    <a:pt x="141" y="78"/>
                  </a:lnTo>
                  <a:lnTo>
                    <a:pt x="141" y="72"/>
                  </a:lnTo>
                  <a:lnTo>
                    <a:pt x="134" y="59"/>
                  </a:lnTo>
                  <a:lnTo>
                    <a:pt x="141" y="59"/>
                  </a:lnTo>
                  <a:lnTo>
                    <a:pt x="148" y="59"/>
                  </a:lnTo>
                  <a:lnTo>
                    <a:pt x="154" y="59"/>
                  </a:lnTo>
                  <a:lnTo>
                    <a:pt x="148" y="59"/>
                  </a:lnTo>
                  <a:lnTo>
                    <a:pt x="148" y="52"/>
                  </a:lnTo>
                  <a:lnTo>
                    <a:pt x="141" y="46"/>
                  </a:lnTo>
                  <a:lnTo>
                    <a:pt x="141" y="32"/>
                  </a:lnTo>
                  <a:lnTo>
                    <a:pt x="134" y="26"/>
                  </a:lnTo>
                  <a:lnTo>
                    <a:pt x="134" y="20"/>
                  </a:lnTo>
                  <a:lnTo>
                    <a:pt x="134" y="12"/>
                  </a:lnTo>
                  <a:lnTo>
                    <a:pt x="129" y="7"/>
                  </a:lnTo>
                  <a:lnTo>
                    <a:pt x="129" y="0"/>
                  </a:lnTo>
                  <a:lnTo>
                    <a:pt x="129" y="7"/>
                  </a:lnTo>
                  <a:lnTo>
                    <a:pt x="124" y="12"/>
                  </a:lnTo>
                  <a:lnTo>
                    <a:pt x="118" y="26"/>
                  </a:lnTo>
                  <a:lnTo>
                    <a:pt x="118" y="38"/>
                  </a:lnTo>
                  <a:lnTo>
                    <a:pt x="104" y="59"/>
                  </a:lnTo>
                  <a:lnTo>
                    <a:pt x="97" y="65"/>
                  </a:lnTo>
                  <a:lnTo>
                    <a:pt x="97" y="72"/>
                  </a:lnTo>
                  <a:lnTo>
                    <a:pt x="97" y="78"/>
                  </a:lnTo>
                  <a:lnTo>
                    <a:pt x="91" y="85"/>
                  </a:lnTo>
                  <a:lnTo>
                    <a:pt x="97" y="85"/>
                  </a:lnTo>
                  <a:lnTo>
                    <a:pt x="104" y="85"/>
                  </a:lnTo>
                  <a:lnTo>
                    <a:pt x="111" y="85"/>
                  </a:lnTo>
                  <a:lnTo>
                    <a:pt x="111" y="111"/>
                  </a:lnTo>
                  <a:lnTo>
                    <a:pt x="104" y="124"/>
                  </a:lnTo>
                  <a:lnTo>
                    <a:pt x="111"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7" name="Line 17"/>
            <p:cNvSpPr>
              <a:spLocks noChangeShapeType="1"/>
            </p:cNvSpPr>
            <p:nvPr/>
          </p:nvSpPr>
          <p:spPr bwMode="auto">
            <a:xfrm rot="393647">
              <a:off x="605" y="3726"/>
              <a:ext cx="2" cy="122"/>
            </a:xfrm>
            <a:prstGeom prst="line">
              <a:avLst/>
            </a:prstGeom>
            <a:noFill/>
            <a:ln w="31750">
              <a:solidFill>
                <a:srgbClr val="000000"/>
              </a:solidFill>
              <a:round/>
              <a:headEnd/>
              <a:tailEnd/>
            </a:ln>
          </p:spPr>
          <p:txBody>
            <a:bodyPr/>
            <a:lstStyle/>
            <a:p>
              <a:endParaRPr lang="en-US">
                <a:solidFill>
                  <a:srgbClr val="292934"/>
                </a:solidFill>
              </a:endParaRPr>
            </a:p>
          </p:txBody>
        </p:sp>
        <p:sp>
          <p:nvSpPr>
            <p:cNvPr id="18" name="Freeform 18"/>
            <p:cNvSpPr>
              <a:spLocks/>
            </p:cNvSpPr>
            <p:nvPr/>
          </p:nvSpPr>
          <p:spPr bwMode="auto">
            <a:xfrm rot="393647">
              <a:off x="491" y="3576"/>
              <a:ext cx="278" cy="233"/>
            </a:xfrm>
            <a:custGeom>
              <a:avLst/>
              <a:gdLst>
                <a:gd name="T0" fmla="*/ 95 w 288"/>
                <a:gd name="T1" fmla="*/ 53 h 375"/>
                <a:gd name="T2" fmla="*/ 69 w 288"/>
                <a:gd name="T3" fmla="*/ 70 h 375"/>
                <a:gd name="T4" fmla="*/ 53 w 288"/>
                <a:gd name="T5" fmla="*/ 76 h 375"/>
                <a:gd name="T6" fmla="*/ 88 w 288"/>
                <a:gd name="T7" fmla="*/ 73 h 375"/>
                <a:gd name="T8" fmla="*/ 107 w 288"/>
                <a:gd name="T9" fmla="*/ 70 h 375"/>
                <a:gd name="T10" fmla="*/ 101 w 288"/>
                <a:gd name="T11" fmla="*/ 76 h 375"/>
                <a:gd name="T12" fmla="*/ 75 w 288"/>
                <a:gd name="T13" fmla="*/ 84 h 375"/>
                <a:gd name="T14" fmla="*/ 48 w 288"/>
                <a:gd name="T15" fmla="*/ 91 h 375"/>
                <a:gd name="T16" fmla="*/ 15 w 288"/>
                <a:gd name="T17" fmla="*/ 101 h 375"/>
                <a:gd name="T18" fmla="*/ 27 w 288"/>
                <a:gd name="T19" fmla="*/ 101 h 375"/>
                <a:gd name="T20" fmla="*/ 69 w 288"/>
                <a:gd name="T21" fmla="*/ 98 h 375"/>
                <a:gd name="T22" fmla="*/ 75 w 288"/>
                <a:gd name="T23" fmla="*/ 103 h 375"/>
                <a:gd name="T24" fmla="*/ 95 w 288"/>
                <a:gd name="T25" fmla="*/ 103 h 375"/>
                <a:gd name="T26" fmla="*/ 75 w 288"/>
                <a:gd name="T27" fmla="*/ 114 h 375"/>
                <a:gd name="T28" fmla="*/ 41 w 288"/>
                <a:gd name="T29" fmla="*/ 128 h 375"/>
                <a:gd name="T30" fmla="*/ 7 w 288"/>
                <a:gd name="T31" fmla="*/ 137 h 375"/>
                <a:gd name="T32" fmla="*/ 15 w 288"/>
                <a:gd name="T33" fmla="*/ 137 h 375"/>
                <a:gd name="T34" fmla="*/ 48 w 288"/>
                <a:gd name="T35" fmla="*/ 133 h 375"/>
                <a:gd name="T36" fmla="*/ 75 w 288"/>
                <a:gd name="T37" fmla="*/ 131 h 375"/>
                <a:gd name="T38" fmla="*/ 95 w 288"/>
                <a:gd name="T39" fmla="*/ 131 h 375"/>
                <a:gd name="T40" fmla="*/ 115 w 288"/>
                <a:gd name="T41" fmla="*/ 131 h 375"/>
                <a:gd name="T42" fmla="*/ 129 w 288"/>
                <a:gd name="T43" fmla="*/ 137 h 375"/>
                <a:gd name="T44" fmla="*/ 138 w 288"/>
                <a:gd name="T45" fmla="*/ 142 h 375"/>
                <a:gd name="T46" fmla="*/ 180 w 288"/>
                <a:gd name="T47" fmla="*/ 142 h 375"/>
                <a:gd name="T48" fmla="*/ 214 w 288"/>
                <a:gd name="T49" fmla="*/ 145 h 375"/>
                <a:gd name="T50" fmla="*/ 268 w 288"/>
                <a:gd name="T51" fmla="*/ 145 h 375"/>
                <a:gd name="T52" fmla="*/ 246 w 288"/>
                <a:gd name="T53" fmla="*/ 139 h 375"/>
                <a:gd name="T54" fmla="*/ 207 w 288"/>
                <a:gd name="T55" fmla="*/ 126 h 375"/>
                <a:gd name="T56" fmla="*/ 160 w 288"/>
                <a:gd name="T57" fmla="*/ 109 h 375"/>
                <a:gd name="T58" fmla="*/ 138 w 288"/>
                <a:gd name="T59" fmla="*/ 98 h 375"/>
                <a:gd name="T60" fmla="*/ 166 w 288"/>
                <a:gd name="T61" fmla="*/ 98 h 375"/>
                <a:gd name="T62" fmla="*/ 207 w 288"/>
                <a:gd name="T63" fmla="*/ 109 h 375"/>
                <a:gd name="T64" fmla="*/ 207 w 288"/>
                <a:gd name="T65" fmla="*/ 106 h 375"/>
                <a:gd name="T66" fmla="*/ 194 w 288"/>
                <a:gd name="T67" fmla="*/ 86 h 375"/>
                <a:gd name="T68" fmla="*/ 186 w 288"/>
                <a:gd name="T69" fmla="*/ 73 h 375"/>
                <a:gd name="T70" fmla="*/ 200 w 288"/>
                <a:gd name="T71" fmla="*/ 70 h 375"/>
                <a:gd name="T72" fmla="*/ 207 w 288"/>
                <a:gd name="T73" fmla="*/ 70 h 375"/>
                <a:gd name="T74" fmla="*/ 186 w 288"/>
                <a:gd name="T75" fmla="*/ 57 h 375"/>
                <a:gd name="T76" fmla="*/ 160 w 288"/>
                <a:gd name="T77" fmla="*/ 45 h 375"/>
                <a:gd name="T78" fmla="*/ 147 w 288"/>
                <a:gd name="T79" fmla="*/ 33 h 375"/>
                <a:gd name="T80" fmla="*/ 147 w 288"/>
                <a:gd name="T81" fmla="*/ 26 h 375"/>
                <a:gd name="T82" fmla="*/ 153 w 288"/>
                <a:gd name="T83" fmla="*/ 26 h 375"/>
                <a:gd name="T84" fmla="*/ 147 w 288"/>
                <a:gd name="T85" fmla="*/ 14 h 375"/>
                <a:gd name="T86" fmla="*/ 138 w 288"/>
                <a:gd name="T87" fmla="*/ 6 h 375"/>
                <a:gd name="T88" fmla="*/ 134 w 288"/>
                <a:gd name="T89" fmla="*/ 3 h 375"/>
                <a:gd name="T90" fmla="*/ 122 w 288"/>
                <a:gd name="T91" fmla="*/ 17 h 375"/>
                <a:gd name="T92" fmla="*/ 101 w 288"/>
                <a:gd name="T93" fmla="*/ 31 h 375"/>
                <a:gd name="T94" fmla="*/ 101 w 288"/>
                <a:gd name="T95" fmla="*/ 36 h 375"/>
                <a:gd name="T96" fmla="*/ 115 w 288"/>
                <a:gd name="T97" fmla="*/ 47 h 3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
                <a:gd name="T148" fmla="*/ 0 h 375"/>
                <a:gd name="T149" fmla="*/ 288 w 288"/>
                <a:gd name="T150" fmla="*/ 375 h 3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 h="375">
                  <a:moveTo>
                    <a:pt x="125" y="90"/>
                  </a:moveTo>
                  <a:lnTo>
                    <a:pt x="109" y="123"/>
                  </a:lnTo>
                  <a:lnTo>
                    <a:pt x="102" y="138"/>
                  </a:lnTo>
                  <a:lnTo>
                    <a:pt x="94" y="152"/>
                  </a:lnTo>
                  <a:lnTo>
                    <a:pt x="87" y="167"/>
                  </a:lnTo>
                  <a:lnTo>
                    <a:pt x="74" y="182"/>
                  </a:lnTo>
                  <a:lnTo>
                    <a:pt x="66" y="189"/>
                  </a:lnTo>
                  <a:lnTo>
                    <a:pt x="52" y="196"/>
                  </a:lnTo>
                  <a:lnTo>
                    <a:pt x="57" y="196"/>
                  </a:lnTo>
                  <a:lnTo>
                    <a:pt x="74" y="196"/>
                  </a:lnTo>
                  <a:lnTo>
                    <a:pt x="81" y="196"/>
                  </a:lnTo>
                  <a:lnTo>
                    <a:pt x="94" y="189"/>
                  </a:lnTo>
                  <a:lnTo>
                    <a:pt x="102" y="182"/>
                  </a:lnTo>
                  <a:lnTo>
                    <a:pt x="109" y="182"/>
                  </a:lnTo>
                  <a:lnTo>
                    <a:pt x="115" y="182"/>
                  </a:lnTo>
                  <a:lnTo>
                    <a:pt x="115" y="175"/>
                  </a:lnTo>
                  <a:lnTo>
                    <a:pt x="115" y="182"/>
                  </a:lnTo>
                  <a:lnTo>
                    <a:pt x="109" y="196"/>
                  </a:lnTo>
                  <a:lnTo>
                    <a:pt x="102" y="203"/>
                  </a:lnTo>
                  <a:lnTo>
                    <a:pt x="94" y="210"/>
                  </a:lnTo>
                  <a:lnTo>
                    <a:pt x="81" y="217"/>
                  </a:lnTo>
                  <a:lnTo>
                    <a:pt x="74" y="222"/>
                  </a:lnTo>
                  <a:lnTo>
                    <a:pt x="57" y="230"/>
                  </a:lnTo>
                  <a:lnTo>
                    <a:pt x="52" y="237"/>
                  </a:lnTo>
                  <a:lnTo>
                    <a:pt x="36" y="243"/>
                  </a:lnTo>
                  <a:lnTo>
                    <a:pt x="29" y="252"/>
                  </a:lnTo>
                  <a:lnTo>
                    <a:pt x="17" y="260"/>
                  </a:lnTo>
                  <a:lnTo>
                    <a:pt x="7" y="260"/>
                  </a:lnTo>
                  <a:lnTo>
                    <a:pt x="17" y="260"/>
                  </a:lnTo>
                  <a:lnTo>
                    <a:pt x="29" y="260"/>
                  </a:lnTo>
                  <a:lnTo>
                    <a:pt x="52" y="252"/>
                  </a:lnTo>
                  <a:lnTo>
                    <a:pt x="66" y="252"/>
                  </a:lnTo>
                  <a:lnTo>
                    <a:pt x="74" y="252"/>
                  </a:lnTo>
                  <a:lnTo>
                    <a:pt x="81" y="252"/>
                  </a:lnTo>
                  <a:lnTo>
                    <a:pt x="81" y="260"/>
                  </a:lnTo>
                  <a:lnTo>
                    <a:pt x="81" y="266"/>
                  </a:lnTo>
                  <a:lnTo>
                    <a:pt x="94" y="266"/>
                  </a:lnTo>
                  <a:lnTo>
                    <a:pt x="102" y="260"/>
                  </a:lnTo>
                  <a:lnTo>
                    <a:pt x="102" y="266"/>
                  </a:lnTo>
                  <a:lnTo>
                    <a:pt x="94" y="282"/>
                  </a:lnTo>
                  <a:lnTo>
                    <a:pt x="81" y="288"/>
                  </a:lnTo>
                  <a:lnTo>
                    <a:pt x="81" y="294"/>
                  </a:lnTo>
                  <a:lnTo>
                    <a:pt x="74" y="310"/>
                  </a:lnTo>
                  <a:lnTo>
                    <a:pt x="57" y="316"/>
                  </a:lnTo>
                  <a:lnTo>
                    <a:pt x="44" y="331"/>
                  </a:lnTo>
                  <a:lnTo>
                    <a:pt x="29" y="339"/>
                  </a:lnTo>
                  <a:lnTo>
                    <a:pt x="24" y="345"/>
                  </a:lnTo>
                  <a:lnTo>
                    <a:pt x="7" y="354"/>
                  </a:lnTo>
                  <a:lnTo>
                    <a:pt x="0" y="361"/>
                  </a:lnTo>
                  <a:lnTo>
                    <a:pt x="7" y="361"/>
                  </a:lnTo>
                  <a:lnTo>
                    <a:pt x="17" y="354"/>
                  </a:lnTo>
                  <a:lnTo>
                    <a:pt x="29" y="354"/>
                  </a:lnTo>
                  <a:lnTo>
                    <a:pt x="44" y="354"/>
                  </a:lnTo>
                  <a:lnTo>
                    <a:pt x="52" y="345"/>
                  </a:lnTo>
                  <a:lnTo>
                    <a:pt x="66" y="345"/>
                  </a:lnTo>
                  <a:lnTo>
                    <a:pt x="74" y="339"/>
                  </a:lnTo>
                  <a:lnTo>
                    <a:pt x="81" y="339"/>
                  </a:lnTo>
                  <a:lnTo>
                    <a:pt x="87" y="339"/>
                  </a:lnTo>
                  <a:lnTo>
                    <a:pt x="94" y="339"/>
                  </a:lnTo>
                  <a:lnTo>
                    <a:pt x="102" y="339"/>
                  </a:lnTo>
                  <a:lnTo>
                    <a:pt x="109" y="331"/>
                  </a:lnTo>
                  <a:lnTo>
                    <a:pt x="115" y="339"/>
                  </a:lnTo>
                  <a:lnTo>
                    <a:pt x="123" y="339"/>
                  </a:lnTo>
                  <a:lnTo>
                    <a:pt x="131" y="345"/>
                  </a:lnTo>
                  <a:lnTo>
                    <a:pt x="131" y="354"/>
                  </a:lnTo>
                  <a:lnTo>
                    <a:pt x="139" y="354"/>
                  </a:lnTo>
                  <a:lnTo>
                    <a:pt x="144" y="361"/>
                  </a:lnTo>
                  <a:lnTo>
                    <a:pt x="144" y="367"/>
                  </a:lnTo>
                  <a:lnTo>
                    <a:pt x="148" y="367"/>
                  </a:lnTo>
                  <a:lnTo>
                    <a:pt x="157" y="367"/>
                  </a:lnTo>
                  <a:lnTo>
                    <a:pt x="172" y="367"/>
                  </a:lnTo>
                  <a:lnTo>
                    <a:pt x="193" y="367"/>
                  </a:lnTo>
                  <a:lnTo>
                    <a:pt x="200" y="367"/>
                  </a:lnTo>
                  <a:lnTo>
                    <a:pt x="214" y="367"/>
                  </a:lnTo>
                  <a:lnTo>
                    <a:pt x="230" y="375"/>
                  </a:lnTo>
                  <a:lnTo>
                    <a:pt x="250" y="375"/>
                  </a:lnTo>
                  <a:lnTo>
                    <a:pt x="273" y="375"/>
                  </a:lnTo>
                  <a:lnTo>
                    <a:pt x="288" y="375"/>
                  </a:lnTo>
                  <a:lnTo>
                    <a:pt x="279" y="375"/>
                  </a:lnTo>
                  <a:lnTo>
                    <a:pt x="273" y="367"/>
                  </a:lnTo>
                  <a:lnTo>
                    <a:pt x="264" y="361"/>
                  </a:lnTo>
                  <a:lnTo>
                    <a:pt x="243" y="345"/>
                  </a:lnTo>
                  <a:lnTo>
                    <a:pt x="236" y="339"/>
                  </a:lnTo>
                  <a:lnTo>
                    <a:pt x="222" y="325"/>
                  </a:lnTo>
                  <a:lnTo>
                    <a:pt x="200" y="310"/>
                  </a:lnTo>
                  <a:lnTo>
                    <a:pt x="185" y="294"/>
                  </a:lnTo>
                  <a:lnTo>
                    <a:pt x="172" y="282"/>
                  </a:lnTo>
                  <a:lnTo>
                    <a:pt x="165" y="266"/>
                  </a:lnTo>
                  <a:lnTo>
                    <a:pt x="157" y="252"/>
                  </a:lnTo>
                  <a:lnTo>
                    <a:pt x="148" y="252"/>
                  </a:lnTo>
                  <a:lnTo>
                    <a:pt x="157" y="252"/>
                  </a:lnTo>
                  <a:lnTo>
                    <a:pt x="165" y="252"/>
                  </a:lnTo>
                  <a:lnTo>
                    <a:pt x="178" y="252"/>
                  </a:lnTo>
                  <a:lnTo>
                    <a:pt x="185" y="260"/>
                  </a:lnTo>
                  <a:lnTo>
                    <a:pt x="214" y="266"/>
                  </a:lnTo>
                  <a:lnTo>
                    <a:pt x="222" y="282"/>
                  </a:lnTo>
                  <a:lnTo>
                    <a:pt x="230" y="282"/>
                  </a:lnTo>
                  <a:lnTo>
                    <a:pt x="222" y="282"/>
                  </a:lnTo>
                  <a:lnTo>
                    <a:pt x="222" y="273"/>
                  </a:lnTo>
                  <a:lnTo>
                    <a:pt x="214" y="260"/>
                  </a:lnTo>
                  <a:lnTo>
                    <a:pt x="208" y="243"/>
                  </a:lnTo>
                  <a:lnTo>
                    <a:pt x="208" y="222"/>
                  </a:lnTo>
                  <a:lnTo>
                    <a:pt x="208" y="210"/>
                  </a:lnTo>
                  <a:lnTo>
                    <a:pt x="200" y="196"/>
                  </a:lnTo>
                  <a:lnTo>
                    <a:pt x="200" y="189"/>
                  </a:lnTo>
                  <a:lnTo>
                    <a:pt x="200" y="182"/>
                  </a:lnTo>
                  <a:lnTo>
                    <a:pt x="208" y="182"/>
                  </a:lnTo>
                  <a:lnTo>
                    <a:pt x="214" y="182"/>
                  </a:lnTo>
                  <a:lnTo>
                    <a:pt x="222" y="182"/>
                  </a:lnTo>
                  <a:lnTo>
                    <a:pt x="230" y="182"/>
                  </a:lnTo>
                  <a:lnTo>
                    <a:pt x="222" y="182"/>
                  </a:lnTo>
                  <a:lnTo>
                    <a:pt x="214" y="175"/>
                  </a:lnTo>
                  <a:lnTo>
                    <a:pt x="208" y="159"/>
                  </a:lnTo>
                  <a:lnTo>
                    <a:pt x="200" y="146"/>
                  </a:lnTo>
                  <a:lnTo>
                    <a:pt x="185" y="138"/>
                  </a:lnTo>
                  <a:lnTo>
                    <a:pt x="178" y="123"/>
                  </a:lnTo>
                  <a:lnTo>
                    <a:pt x="172" y="117"/>
                  </a:lnTo>
                  <a:lnTo>
                    <a:pt x="165" y="109"/>
                  </a:lnTo>
                  <a:lnTo>
                    <a:pt x="165" y="94"/>
                  </a:lnTo>
                  <a:lnTo>
                    <a:pt x="157" y="86"/>
                  </a:lnTo>
                  <a:lnTo>
                    <a:pt x="157" y="80"/>
                  </a:lnTo>
                  <a:lnTo>
                    <a:pt x="148" y="67"/>
                  </a:lnTo>
                  <a:lnTo>
                    <a:pt x="157" y="67"/>
                  </a:lnTo>
                  <a:lnTo>
                    <a:pt x="165" y="67"/>
                  </a:lnTo>
                  <a:lnTo>
                    <a:pt x="172" y="67"/>
                  </a:lnTo>
                  <a:lnTo>
                    <a:pt x="165" y="67"/>
                  </a:lnTo>
                  <a:lnTo>
                    <a:pt x="165" y="58"/>
                  </a:lnTo>
                  <a:lnTo>
                    <a:pt x="157" y="52"/>
                  </a:lnTo>
                  <a:lnTo>
                    <a:pt x="157" y="36"/>
                  </a:lnTo>
                  <a:lnTo>
                    <a:pt x="148" y="29"/>
                  </a:lnTo>
                  <a:lnTo>
                    <a:pt x="148" y="22"/>
                  </a:lnTo>
                  <a:lnTo>
                    <a:pt x="148" y="15"/>
                  </a:lnTo>
                  <a:lnTo>
                    <a:pt x="144" y="8"/>
                  </a:lnTo>
                  <a:lnTo>
                    <a:pt x="144" y="0"/>
                  </a:lnTo>
                  <a:lnTo>
                    <a:pt x="144" y="8"/>
                  </a:lnTo>
                  <a:lnTo>
                    <a:pt x="139" y="15"/>
                  </a:lnTo>
                  <a:lnTo>
                    <a:pt x="131" y="29"/>
                  </a:lnTo>
                  <a:lnTo>
                    <a:pt x="131" y="43"/>
                  </a:lnTo>
                  <a:lnTo>
                    <a:pt x="115" y="67"/>
                  </a:lnTo>
                  <a:lnTo>
                    <a:pt x="109" y="73"/>
                  </a:lnTo>
                  <a:lnTo>
                    <a:pt x="109" y="80"/>
                  </a:lnTo>
                  <a:lnTo>
                    <a:pt x="109" y="86"/>
                  </a:lnTo>
                  <a:lnTo>
                    <a:pt x="102" y="94"/>
                  </a:lnTo>
                  <a:lnTo>
                    <a:pt x="109" y="94"/>
                  </a:lnTo>
                  <a:lnTo>
                    <a:pt x="115" y="94"/>
                  </a:lnTo>
                  <a:lnTo>
                    <a:pt x="123" y="94"/>
                  </a:lnTo>
                  <a:lnTo>
                    <a:pt x="123" y="123"/>
                  </a:lnTo>
                  <a:lnTo>
                    <a:pt x="115" y="138"/>
                  </a:lnTo>
                  <a:lnTo>
                    <a:pt x="125" y="9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9" name="Line 19"/>
            <p:cNvSpPr>
              <a:spLocks noChangeShapeType="1"/>
            </p:cNvSpPr>
            <p:nvPr/>
          </p:nvSpPr>
          <p:spPr bwMode="auto">
            <a:xfrm rot="393647">
              <a:off x="1230" y="3797"/>
              <a:ext cx="2" cy="108"/>
            </a:xfrm>
            <a:prstGeom prst="line">
              <a:avLst/>
            </a:prstGeom>
            <a:noFill/>
            <a:ln w="31750">
              <a:solidFill>
                <a:srgbClr val="000000"/>
              </a:solidFill>
              <a:round/>
              <a:headEnd/>
              <a:tailEnd/>
            </a:ln>
          </p:spPr>
          <p:txBody>
            <a:bodyPr/>
            <a:lstStyle/>
            <a:p>
              <a:endParaRPr lang="en-US">
                <a:solidFill>
                  <a:srgbClr val="292934"/>
                </a:solidFill>
              </a:endParaRPr>
            </a:p>
          </p:txBody>
        </p:sp>
        <p:sp>
          <p:nvSpPr>
            <p:cNvPr id="20" name="Freeform 20"/>
            <p:cNvSpPr>
              <a:spLocks/>
            </p:cNvSpPr>
            <p:nvPr/>
          </p:nvSpPr>
          <p:spPr bwMode="auto">
            <a:xfrm rot="393647">
              <a:off x="1124" y="3660"/>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21" name="Line 21"/>
            <p:cNvSpPr>
              <a:spLocks noChangeShapeType="1"/>
            </p:cNvSpPr>
            <p:nvPr/>
          </p:nvSpPr>
          <p:spPr bwMode="auto">
            <a:xfrm rot="393647">
              <a:off x="779" y="3698"/>
              <a:ext cx="3" cy="88"/>
            </a:xfrm>
            <a:prstGeom prst="line">
              <a:avLst/>
            </a:prstGeom>
            <a:noFill/>
            <a:ln w="31750">
              <a:solidFill>
                <a:srgbClr val="000000"/>
              </a:solidFill>
              <a:round/>
              <a:headEnd/>
              <a:tailEnd/>
            </a:ln>
          </p:spPr>
          <p:txBody>
            <a:bodyPr/>
            <a:lstStyle/>
            <a:p>
              <a:endParaRPr lang="en-US">
                <a:solidFill>
                  <a:srgbClr val="292934"/>
                </a:solidFill>
              </a:endParaRPr>
            </a:p>
          </p:txBody>
        </p:sp>
        <p:sp>
          <p:nvSpPr>
            <p:cNvPr id="22" name="Freeform 22"/>
            <p:cNvSpPr>
              <a:spLocks/>
            </p:cNvSpPr>
            <p:nvPr/>
          </p:nvSpPr>
          <p:spPr bwMode="auto">
            <a:xfrm rot="393647">
              <a:off x="697" y="3589"/>
              <a:ext cx="202" cy="170"/>
            </a:xfrm>
            <a:custGeom>
              <a:avLst/>
              <a:gdLst>
                <a:gd name="T0" fmla="*/ 69 w 208"/>
                <a:gd name="T1" fmla="*/ 39 h 272"/>
                <a:gd name="T2" fmla="*/ 50 w 208"/>
                <a:gd name="T3" fmla="*/ 52 h 272"/>
                <a:gd name="T4" fmla="*/ 40 w 208"/>
                <a:gd name="T5" fmla="*/ 56 h 272"/>
                <a:gd name="T6" fmla="*/ 64 w 208"/>
                <a:gd name="T7" fmla="*/ 54 h 272"/>
                <a:gd name="T8" fmla="*/ 80 w 208"/>
                <a:gd name="T9" fmla="*/ 52 h 272"/>
                <a:gd name="T10" fmla="*/ 75 w 208"/>
                <a:gd name="T11" fmla="*/ 56 h 272"/>
                <a:gd name="T12" fmla="*/ 54 w 208"/>
                <a:gd name="T13" fmla="*/ 62 h 272"/>
                <a:gd name="T14" fmla="*/ 36 w 208"/>
                <a:gd name="T15" fmla="*/ 67 h 272"/>
                <a:gd name="T16" fmla="*/ 11 w 208"/>
                <a:gd name="T17" fmla="*/ 72 h 272"/>
                <a:gd name="T18" fmla="*/ 19 w 208"/>
                <a:gd name="T19" fmla="*/ 72 h 272"/>
                <a:gd name="T20" fmla="*/ 50 w 208"/>
                <a:gd name="T21" fmla="*/ 71 h 272"/>
                <a:gd name="T22" fmla="*/ 54 w 208"/>
                <a:gd name="T23" fmla="*/ 74 h 272"/>
                <a:gd name="T24" fmla="*/ 69 w 208"/>
                <a:gd name="T25" fmla="*/ 74 h 272"/>
                <a:gd name="T26" fmla="*/ 54 w 208"/>
                <a:gd name="T27" fmla="*/ 83 h 272"/>
                <a:gd name="T28" fmla="*/ 30 w 208"/>
                <a:gd name="T29" fmla="*/ 94 h 272"/>
                <a:gd name="T30" fmla="*/ 5 w 208"/>
                <a:gd name="T31" fmla="*/ 101 h 272"/>
                <a:gd name="T32" fmla="*/ 11 w 208"/>
                <a:gd name="T33" fmla="*/ 101 h 272"/>
                <a:gd name="T34" fmla="*/ 36 w 208"/>
                <a:gd name="T35" fmla="*/ 98 h 272"/>
                <a:gd name="T36" fmla="*/ 54 w 208"/>
                <a:gd name="T37" fmla="*/ 96 h 272"/>
                <a:gd name="T38" fmla="*/ 69 w 208"/>
                <a:gd name="T39" fmla="*/ 96 h 272"/>
                <a:gd name="T40" fmla="*/ 84 w 208"/>
                <a:gd name="T41" fmla="*/ 96 h 272"/>
                <a:gd name="T42" fmla="*/ 95 w 208"/>
                <a:gd name="T43" fmla="*/ 101 h 272"/>
                <a:gd name="T44" fmla="*/ 101 w 208"/>
                <a:gd name="T45" fmla="*/ 104 h 272"/>
                <a:gd name="T46" fmla="*/ 131 w 208"/>
                <a:gd name="T47" fmla="*/ 104 h 272"/>
                <a:gd name="T48" fmla="*/ 155 w 208"/>
                <a:gd name="T49" fmla="*/ 106 h 272"/>
                <a:gd name="T50" fmla="*/ 196 w 208"/>
                <a:gd name="T51" fmla="*/ 106 h 272"/>
                <a:gd name="T52" fmla="*/ 181 w 208"/>
                <a:gd name="T53" fmla="*/ 102 h 272"/>
                <a:gd name="T54" fmla="*/ 151 w 208"/>
                <a:gd name="T55" fmla="*/ 92 h 272"/>
                <a:gd name="T56" fmla="*/ 116 w 208"/>
                <a:gd name="T57" fmla="*/ 79 h 272"/>
                <a:gd name="T58" fmla="*/ 101 w 208"/>
                <a:gd name="T59" fmla="*/ 71 h 272"/>
                <a:gd name="T60" fmla="*/ 121 w 208"/>
                <a:gd name="T61" fmla="*/ 71 h 272"/>
                <a:gd name="T62" fmla="*/ 151 w 208"/>
                <a:gd name="T63" fmla="*/ 79 h 272"/>
                <a:gd name="T64" fmla="*/ 151 w 208"/>
                <a:gd name="T65" fmla="*/ 77 h 272"/>
                <a:gd name="T66" fmla="*/ 141 w 208"/>
                <a:gd name="T67" fmla="*/ 63 h 272"/>
                <a:gd name="T68" fmla="*/ 136 w 208"/>
                <a:gd name="T69" fmla="*/ 54 h 272"/>
                <a:gd name="T70" fmla="*/ 146 w 208"/>
                <a:gd name="T71" fmla="*/ 52 h 272"/>
                <a:gd name="T72" fmla="*/ 151 w 208"/>
                <a:gd name="T73" fmla="*/ 52 h 272"/>
                <a:gd name="T74" fmla="*/ 136 w 208"/>
                <a:gd name="T75" fmla="*/ 41 h 272"/>
                <a:gd name="T76" fmla="*/ 116 w 208"/>
                <a:gd name="T77" fmla="*/ 32 h 272"/>
                <a:gd name="T78" fmla="*/ 107 w 208"/>
                <a:gd name="T79" fmla="*/ 24 h 272"/>
                <a:gd name="T80" fmla="*/ 107 w 208"/>
                <a:gd name="T81" fmla="*/ 18 h 272"/>
                <a:gd name="T82" fmla="*/ 114 w 208"/>
                <a:gd name="T83" fmla="*/ 18 h 272"/>
                <a:gd name="T84" fmla="*/ 107 w 208"/>
                <a:gd name="T85" fmla="*/ 10 h 272"/>
                <a:gd name="T86" fmla="*/ 101 w 208"/>
                <a:gd name="T87" fmla="*/ 4 h 272"/>
                <a:gd name="T88" fmla="*/ 96 w 208"/>
                <a:gd name="T89" fmla="*/ 2 h 272"/>
                <a:gd name="T90" fmla="*/ 89 w 208"/>
                <a:gd name="T91" fmla="*/ 12 h 272"/>
                <a:gd name="T92" fmla="*/ 75 w 208"/>
                <a:gd name="T93" fmla="*/ 22 h 272"/>
                <a:gd name="T94" fmla="*/ 75 w 208"/>
                <a:gd name="T95" fmla="*/ 27 h 272"/>
                <a:gd name="T96" fmla="*/ 84 w 208"/>
                <a:gd name="T97" fmla="*/ 35 h 2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272"/>
                <a:gd name="T149" fmla="*/ 208 w 208"/>
                <a:gd name="T150" fmla="*/ 272 h 2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272">
                  <a:moveTo>
                    <a:pt x="90" y="65"/>
                  </a:moveTo>
                  <a:lnTo>
                    <a:pt x="79" y="90"/>
                  </a:lnTo>
                  <a:lnTo>
                    <a:pt x="73" y="101"/>
                  </a:lnTo>
                  <a:lnTo>
                    <a:pt x="68" y="111"/>
                  </a:lnTo>
                  <a:lnTo>
                    <a:pt x="63" y="122"/>
                  </a:lnTo>
                  <a:lnTo>
                    <a:pt x="52" y="132"/>
                  </a:lnTo>
                  <a:lnTo>
                    <a:pt x="47" y="137"/>
                  </a:lnTo>
                  <a:lnTo>
                    <a:pt x="38" y="143"/>
                  </a:lnTo>
                  <a:lnTo>
                    <a:pt x="42" y="143"/>
                  </a:lnTo>
                  <a:lnTo>
                    <a:pt x="52" y="143"/>
                  </a:lnTo>
                  <a:lnTo>
                    <a:pt x="58" y="143"/>
                  </a:lnTo>
                  <a:lnTo>
                    <a:pt x="68" y="137"/>
                  </a:lnTo>
                  <a:lnTo>
                    <a:pt x="73" y="132"/>
                  </a:lnTo>
                  <a:lnTo>
                    <a:pt x="79" y="132"/>
                  </a:lnTo>
                  <a:lnTo>
                    <a:pt x="84" y="132"/>
                  </a:lnTo>
                  <a:lnTo>
                    <a:pt x="84" y="127"/>
                  </a:lnTo>
                  <a:lnTo>
                    <a:pt x="84" y="132"/>
                  </a:lnTo>
                  <a:lnTo>
                    <a:pt x="79" y="143"/>
                  </a:lnTo>
                  <a:lnTo>
                    <a:pt x="73" y="148"/>
                  </a:lnTo>
                  <a:lnTo>
                    <a:pt x="68" y="153"/>
                  </a:lnTo>
                  <a:lnTo>
                    <a:pt x="58" y="158"/>
                  </a:lnTo>
                  <a:lnTo>
                    <a:pt x="52" y="162"/>
                  </a:lnTo>
                  <a:lnTo>
                    <a:pt x="42" y="167"/>
                  </a:lnTo>
                  <a:lnTo>
                    <a:pt x="38" y="172"/>
                  </a:lnTo>
                  <a:lnTo>
                    <a:pt x="26" y="177"/>
                  </a:lnTo>
                  <a:lnTo>
                    <a:pt x="21" y="181"/>
                  </a:lnTo>
                  <a:lnTo>
                    <a:pt x="11" y="186"/>
                  </a:lnTo>
                  <a:lnTo>
                    <a:pt x="5" y="186"/>
                  </a:lnTo>
                  <a:lnTo>
                    <a:pt x="11" y="186"/>
                  </a:lnTo>
                  <a:lnTo>
                    <a:pt x="21" y="186"/>
                  </a:lnTo>
                  <a:lnTo>
                    <a:pt x="38" y="181"/>
                  </a:lnTo>
                  <a:lnTo>
                    <a:pt x="47" y="181"/>
                  </a:lnTo>
                  <a:lnTo>
                    <a:pt x="52" y="181"/>
                  </a:lnTo>
                  <a:lnTo>
                    <a:pt x="58" y="181"/>
                  </a:lnTo>
                  <a:lnTo>
                    <a:pt x="58" y="186"/>
                  </a:lnTo>
                  <a:lnTo>
                    <a:pt x="58" y="191"/>
                  </a:lnTo>
                  <a:lnTo>
                    <a:pt x="68" y="191"/>
                  </a:lnTo>
                  <a:lnTo>
                    <a:pt x="73" y="186"/>
                  </a:lnTo>
                  <a:lnTo>
                    <a:pt x="73" y="191"/>
                  </a:lnTo>
                  <a:lnTo>
                    <a:pt x="68" y="204"/>
                  </a:lnTo>
                  <a:lnTo>
                    <a:pt x="58" y="209"/>
                  </a:lnTo>
                  <a:lnTo>
                    <a:pt x="58" y="212"/>
                  </a:lnTo>
                  <a:lnTo>
                    <a:pt x="52" y="225"/>
                  </a:lnTo>
                  <a:lnTo>
                    <a:pt x="42" y="228"/>
                  </a:lnTo>
                  <a:lnTo>
                    <a:pt x="32" y="241"/>
                  </a:lnTo>
                  <a:lnTo>
                    <a:pt x="21" y="246"/>
                  </a:lnTo>
                  <a:lnTo>
                    <a:pt x="16" y="251"/>
                  </a:lnTo>
                  <a:lnTo>
                    <a:pt x="5" y="257"/>
                  </a:lnTo>
                  <a:lnTo>
                    <a:pt x="0" y="262"/>
                  </a:lnTo>
                  <a:lnTo>
                    <a:pt x="5" y="262"/>
                  </a:lnTo>
                  <a:lnTo>
                    <a:pt x="11" y="257"/>
                  </a:lnTo>
                  <a:lnTo>
                    <a:pt x="21" y="257"/>
                  </a:lnTo>
                  <a:lnTo>
                    <a:pt x="32" y="257"/>
                  </a:lnTo>
                  <a:lnTo>
                    <a:pt x="38" y="251"/>
                  </a:lnTo>
                  <a:lnTo>
                    <a:pt x="47" y="251"/>
                  </a:lnTo>
                  <a:lnTo>
                    <a:pt x="52" y="246"/>
                  </a:lnTo>
                  <a:lnTo>
                    <a:pt x="58" y="246"/>
                  </a:lnTo>
                  <a:lnTo>
                    <a:pt x="63" y="246"/>
                  </a:lnTo>
                  <a:lnTo>
                    <a:pt x="68" y="246"/>
                  </a:lnTo>
                  <a:lnTo>
                    <a:pt x="73" y="246"/>
                  </a:lnTo>
                  <a:lnTo>
                    <a:pt x="79" y="241"/>
                  </a:lnTo>
                  <a:lnTo>
                    <a:pt x="84" y="246"/>
                  </a:lnTo>
                  <a:lnTo>
                    <a:pt x="90" y="246"/>
                  </a:lnTo>
                  <a:lnTo>
                    <a:pt x="95" y="251"/>
                  </a:lnTo>
                  <a:lnTo>
                    <a:pt x="95" y="257"/>
                  </a:lnTo>
                  <a:lnTo>
                    <a:pt x="101" y="257"/>
                  </a:lnTo>
                  <a:lnTo>
                    <a:pt x="102" y="262"/>
                  </a:lnTo>
                  <a:lnTo>
                    <a:pt x="102" y="267"/>
                  </a:lnTo>
                  <a:lnTo>
                    <a:pt x="107" y="267"/>
                  </a:lnTo>
                  <a:lnTo>
                    <a:pt x="113" y="267"/>
                  </a:lnTo>
                  <a:lnTo>
                    <a:pt x="123" y="267"/>
                  </a:lnTo>
                  <a:lnTo>
                    <a:pt x="139" y="267"/>
                  </a:lnTo>
                  <a:lnTo>
                    <a:pt x="144" y="267"/>
                  </a:lnTo>
                  <a:lnTo>
                    <a:pt x="154" y="267"/>
                  </a:lnTo>
                  <a:lnTo>
                    <a:pt x="165" y="272"/>
                  </a:lnTo>
                  <a:lnTo>
                    <a:pt x="181" y="272"/>
                  </a:lnTo>
                  <a:lnTo>
                    <a:pt x="198" y="272"/>
                  </a:lnTo>
                  <a:lnTo>
                    <a:pt x="208" y="272"/>
                  </a:lnTo>
                  <a:lnTo>
                    <a:pt x="202" y="272"/>
                  </a:lnTo>
                  <a:lnTo>
                    <a:pt x="198" y="267"/>
                  </a:lnTo>
                  <a:lnTo>
                    <a:pt x="192" y="262"/>
                  </a:lnTo>
                  <a:lnTo>
                    <a:pt x="176" y="251"/>
                  </a:lnTo>
                  <a:lnTo>
                    <a:pt x="171" y="246"/>
                  </a:lnTo>
                  <a:lnTo>
                    <a:pt x="160" y="236"/>
                  </a:lnTo>
                  <a:lnTo>
                    <a:pt x="144" y="225"/>
                  </a:lnTo>
                  <a:lnTo>
                    <a:pt x="134" y="212"/>
                  </a:lnTo>
                  <a:lnTo>
                    <a:pt x="123" y="204"/>
                  </a:lnTo>
                  <a:lnTo>
                    <a:pt x="120" y="191"/>
                  </a:lnTo>
                  <a:lnTo>
                    <a:pt x="113" y="181"/>
                  </a:lnTo>
                  <a:lnTo>
                    <a:pt x="107" y="181"/>
                  </a:lnTo>
                  <a:lnTo>
                    <a:pt x="113" y="181"/>
                  </a:lnTo>
                  <a:lnTo>
                    <a:pt x="120" y="181"/>
                  </a:lnTo>
                  <a:lnTo>
                    <a:pt x="129" y="181"/>
                  </a:lnTo>
                  <a:lnTo>
                    <a:pt x="134" y="186"/>
                  </a:lnTo>
                  <a:lnTo>
                    <a:pt x="154" y="191"/>
                  </a:lnTo>
                  <a:lnTo>
                    <a:pt x="160" y="204"/>
                  </a:lnTo>
                  <a:lnTo>
                    <a:pt x="165" y="204"/>
                  </a:lnTo>
                  <a:lnTo>
                    <a:pt x="160" y="204"/>
                  </a:lnTo>
                  <a:lnTo>
                    <a:pt x="160" y="198"/>
                  </a:lnTo>
                  <a:lnTo>
                    <a:pt x="154" y="186"/>
                  </a:lnTo>
                  <a:lnTo>
                    <a:pt x="149" y="177"/>
                  </a:lnTo>
                  <a:lnTo>
                    <a:pt x="149" y="162"/>
                  </a:lnTo>
                  <a:lnTo>
                    <a:pt x="149" y="153"/>
                  </a:lnTo>
                  <a:lnTo>
                    <a:pt x="144" y="143"/>
                  </a:lnTo>
                  <a:lnTo>
                    <a:pt x="144" y="137"/>
                  </a:lnTo>
                  <a:lnTo>
                    <a:pt x="144" y="132"/>
                  </a:lnTo>
                  <a:lnTo>
                    <a:pt x="149" y="132"/>
                  </a:lnTo>
                  <a:lnTo>
                    <a:pt x="154" y="132"/>
                  </a:lnTo>
                  <a:lnTo>
                    <a:pt x="160" y="132"/>
                  </a:lnTo>
                  <a:lnTo>
                    <a:pt x="165" y="132"/>
                  </a:lnTo>
                  <a:lnTo>
                    <a:pt x="160" y="132"/>
                  </a:lnTo>
                  <a:lnTo>
                    <a:pt x="154" y="127"/>
                  </a:lnTo>
                  <a:lnTo>
                    <a:pt x="149" y="116"/>
                  </a:lnTo>
                  <a:lnTo>
                    <a:pt x="144" y="106"/>
                  </a:lnTo>
                  <a:lnTo>
                    <a:pt x="134" y="101"/>
                  </a:lnTo>
                  <a:lnTo>
                    <a:pt x="129" y="90"/>
                  </a:lnTo>
                  <a:lnTo>
                    <a:pt x="123" y="84"/>
                  </a:lnTo>
                  <a:lnTo>
                    <a:pt x="120" y="79"/>
                  </a:lnTo>
                  <a:lnTo>
                    <a:pt x="120" y="68"/>
                  </a:lnTo>
                  <a:lnTo>
                    <a:pt x="113" y="63"/>
                  </a:lnTo>
                  <a:lnTo>
                    <a:pt x="113" y="58"/>
                  </a:lnTo>
                  <a:lnTo>
                    <a:pt x="107" y="47"/>
                  </a:lnTo>
                  <a:lnTo>
                    <a:pt x="113" y="47"/>
                  </a:lnTo>
                  <a:lnTo>
                    <a:pt x="120" y="47"/>
                  </a:lnTo>
                  <a:lnTo>
                    <a:pt x="123" y="47"/>
                  </a:lnTo>
                  <a:lnTo>
                    <a:pt x="120" y="47"/>
                  </a:lnTo>
                  <a:lnTo>
                    <a:pt x="120" y="42"/>
                  </a:lnTo>
                  <a:lnTo>
                    <a:pt x="113" y="37"/>
                  </a:lnTo>
                  <a:lnTo>
                    <a:pt x="113" y="26"/>
                  </a:lnTo>
                  <a:lnTo>
                    <a:pt x="107" y="21"/>
                  </a:lnTo>
                  <a:lnTo>
                    <a:pt x="107" y="14"/>
                  </a:lnTo>
                  <a:lnTo>
                    <a:pt x="107" y="10"/>
                  </a:lnTo>
                  <a:lnTo>
                    <a:pt x="102" y="5"/>
                  </a:lnTo>
                  <a:lnTo>
                    <a:pt x="102" y="0"/>
                  </a:lnTo>
                  <a:lnTo>
                    <a:pt x="102" y="5"/>
                  </a:lnTo>
                  <a:lnTo>
                    <a:pt x="101" y="10"/>
                  </a:lnTo>
                  <a:lnTo>
                    <a:pt x="95" y="21"/>
                  </a:lnTo>
                  <a:lnTo>
                    <a:pt x="95" y="32"/>
                  </a:lnTo>
                  <a:lnTo>
                    <a:pt x="84" y="47"/>
                  </a:lnTo>
                  <a:lnTo>
                    <a:pt x="79" y="53"/>
                  </a:lnTo>
                  <a:lnTo>
                    <a:pt x="79" y="58"/>
                  </a:lnTo>
                  <a:lnTo>
                    <a:pt x="79" y="63"/>
                  </a:lnTo>
                  <a:lnTo>
                    <a:pt x="73" y="68"/>
                  </a:lnTo>
                  <a:lnTo>
                    <a:pt x="79" y="68"/>
                  </a:lnTo>
                  <a:lnTo>
                    <a:pt x="84" y="68"/>
                  </a:lnTo>
                  <a:lnTo>
                    <a:pt x="90" y="68"/>
                  </a:lnTo>
                  <a:lnTo>
                    <a:pt x="90" y="90"/>
                  </a:lnTo>
                  <a:lnTo>
                    <a:pt x="84" y="101"/>
                  </a:lnTo>
                  <a:lnTo>
                    <a:pt x="90" y="65"/>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23" name="Line 23"/>
            <p:cNvSpPr>
              <a:spLocks noChangeShapeType="1"/>
            </p:cNvSpPr>
            <p:nvPr/>
          </p:nvSpPr>
          <p:spPr bwMode="auto">
            <a:xfrm rot="393647">
              <a:off x="998" y="3705"/>
              <a:ext cx="2" cy="88"/>
            </a:xfrm>
            <a:prstGeom prst="line">
              <a:avLst/>
            </a:prstGeom>
            <a:noFill/>
            <a:ln w="31750">
              <a:solidFill>
                <a:srgbClr val="000000"/>
              </a:solidFill>
              <a:round/>
              <a:headEnd/>
              <a:tailEnd/>
            </a:ln>
          </p:spPr>
          <p:txBody>
            <a:bodyPr/>
            <a:lstStyle/>
            <a:p>
              <a:endParaRPr lang="en-US">
                <a:solidFill>
                  <a:srgbClr val="292934"/>
                </a:solidFill>
              </a:endParaRPr>
            </a:p>
          </p:txBody>
        </p:sp>
        <p:sp>
          <p:nvSpPr>
            <p:cNvPr id="24" name="Freeform 24"/>
            <p:cNvSpPr>
              <a:spLocks/>
            </p:cNvSpPr>
            <p:nvPr/>
          </p:nvSpPr>
          <p:spPr bwMode="auto">
            <a:xfrm rot="393647">
              <a:off x="918" y="3595"/>
              <a:ext cx="200" cy="171"/>
            </a:xfrm>
            <a:custGeom>
              <a:avLst/>
              <a:gdLst>
                <a:gd name="T0" fmla="*/ 67 w 209"/>
                <a:gd name="T1" fmla="*/ 39 h 273"/>
                <a:gd name="T2" fmla="*/ 49 w 209"/>
                <a:gd name="T3" fmla="*/ 53 h 273"/>
                <a:gd name="T4" fmla="*/ 38 w 209"/>
                <a:gd name="T5" fmla="*/ 57 h 273"/>
                <a:gd name="T6" fmla="*/ 62 w 209"/>
                <a:gd name="T7" fmla="*/ 54 h 273"/>
                <a:gd name="T8" fmla="*/ 77 w 209"/>
                <a:gd name="T9" fmla="*/ 53 h 273"/>
                <a:gd name="T10" fmla="*/ 73 w 209"/>
                <a:gd name="T11" fmla="*/ 57 h 273"/>
                <a:gd name="T12" fmla="*/ 54 w 209"/>
                <a:gd name="T13" fmla="*/ 63 h 273"/>
                <a:gd name="T14" fmla="*/ 33 w 209"/>
                <a:gd name="T15" fmla="*/ 68 h 273"/>
                <a:gd name="T16" fmla="*/ 11 w 209"/>
                <a:gd name="T17" fmla="*/ 74 h 273"/>
                <a:gd name="T18" fmla="*/ 19 w 209"/>
                <a:gd name="T19" fmla="*/ 74 h 273"/>
                <a:gd name="T20" fmla="*/ 49 w 209"/>
                <a:gd name="T21" fmla="*/ 72 h 273"/>
                <a:gd name="T22" fmla="*/ 54 w 209"/>
                <a:gd name="T23" fmla="*/ 76 h 273"/>
                <a:gd name="T24" fmla="*/ 67 w 209"/>
                <a:gd name="T25" fmla="*/ 76 h 273"/>
                <a:gd name="T26" fmla="*/ 54 w 209"/>
                <a:gd name="T27" fmla="*/ 85 h 273"/>
                <a:gd name="T28" fmla="*/ 29 w 209"/>
                <a:gd name="T29" fmla="*/ 95 h 273"/>
                <a:gd name="T30" fmla="*/ 5 w 209"/>
                <a:gd name="T31" fmla="*/ 101 h 273"/>
                <a:gd name="T32" fmla="*/ 11 w 209"/>
                <a:gd name="T33" fmla="*/ 101 h 273"/>
                <a:gd name="T34" fmla="*/ 33 w 209"/>
                <a:gd name="T35" fmla="*/ 99 h 273"/>
                <a:gd name="T36" fmla="*/ 54 w 209"/>
                <a:gd name="T37" fmla="*/ 97 h 273"/>
                <a:gd name="T38" fmla="*/ 67 w 209"/>
                <a:gd name="T39" fmla="*/ 97 h 273"/>
                <a:gd name="T40" fmla="*/ 81 w 209"/>
                <a:gd name="T41" fmla="*/ 97 h 273"/>
                <a:gd name="T42" fmla="*/ 92 w 209"/>
                <a:gd name="T43" fmla="*/ 101 h 273"/>
                <a:gd name="T44" fmla="*/ 99 w 209"/>
                <a:gd name="T45" fmla="*/ 105 h 273"/>
                <a:gd name="T46" fmla="*/ 126 w 209"/>
                <a:gd name="T47" fmla="*/ 105 h 273"/>
                <a:gd name="T48" fmla="*/ 152 w 209"/>
                <a:gd name="T49" fmla="*/ 107 h 273"/>
                <a:gd name="T50" fmla="*/ 191 w 209"/>
                <a:gd name="T51" fmla="*/ 107 h 273"/>
                <a:gd name="T52" fmla="*/ 176 w 209"/>
                <a:gd name="T53" fmla="*/ 103 h 273"/>
                <a:gd name="T54" fmla="*/ 145 w 209"/>
                <a:gd name="T55" fmla="*/ 93 h 273"/>
                <a:gd name="T56" fmla="*/ 114 w 209"/>
                <a:gd name="T57" fmla="*/ 80 h 273"/>
                <a:gd name="T58" fmla="*/ 99 w 209"/>
                <a:gd name="T59" fmla="*/ 72 h 273"/>
                <a:gd name="T60" fmla="*/ 118 w 209"/>
                <a:gd name="T61" fmla="*/ 72 h 273"/>
                <a:gd name="T62" fmla="*/ 145 w 209"/>
                <a:gd name="T63" fmla="*/ 80 h 273"/>
                <a:gd name="T64" fmla="*/ 145 w 209"/>
                <a:gd name="T65" fmla="*/ 78 h 273"/>
                <a:gd name="T66" fmla="*/ 138 w 209"/>
                <a:gd name="T67" fmla="*/ 64 h 273"/>
                <a:gd name="T68" fmla="*/ 131 w 209"/>
                <a:gd name="T69" fmla="*/ 54 h 273"/>
                <a:gd name="T70" fmla="*/ 142 w 209"/>
                <a:gd name="T71" fmla="*/ 53 h 273"/>
                <a:gd name="T72" fmla="*/ 145 w 209"/>
                <a:gd name="T73" fmla="*/ 53 h 273"/>
                <a:gd name="T74" fmla="*/ 131 w 209"/>
                <a:gd name="T75" fmla="*/ 43 h 273"/>
                <a:gd name="T76" fmla="*/ 114 w 209"/>
                <a:gd name="T77" fmla="*/ 33 h 273"/>
                <a:gd name="T78" fmla="*/ 104 w 209"/>
                <a:gd name="T79" fmla="*/ 24 h 273"/>
                <a:gd name="T80" fmla="*/ 104 w 209"/>
                <a:gd name="T81" fmla="*/ 19 h 273"/>
                <a:gd name="T82" fmla="*/ 110 w 209"/>
                <a:gd name="T83" fmla="*/ 19 h 273"/>
                <a:gd name="T84" fmla="*/ 104 w 209"/>
                <a:gd name="T85" fmla="*/ 11 h 273"/>
                <a:gd name="T86" fmla="*/ 99 w 209"/>
                <a:gd name="T87" fmla="*/ 4 h 273"/>
                <a:gd name="T88" fmla="*/ 95 w 209"/>
                <a:gd name="T89" fmla="*/ 3 h 273"/>
                <a:gd name="T90" fmla="*/ 86 w 209"/>
                <a:gd name="T91" fmla="*/ 13 h 273"/>
                <a:gd name="T92" fmla="*/ 73 w 209"/>
                <a:gd name="T93" fmla="*/ 23 h 273"/>
                <a:gd name="T94" fmla="*/ 73 w 209"/>
                <a:gd name="T95" fmla="*/ 27 h 273"/>
                <a:gd name="T96" fmla="*/ 81 w 209"/>
                <a:gd name="T97" fmla="*/ 35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
                <a:gd name="T148" fmla="*/ 0 h 273"/>
                <a:gd name="T149" fmla="*/ 209 w 209"/>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 h="273">
                  <a:moveTo>
                    <a:pt x="89" y="67"/>
                  </a:moveTo>
                  <a:lnTo>
                    <a:pt x="79" y="90"/>
                  </a:lnTo>
                  <a:lnTo>
                    <a:pt x="73" y="101"/>
                  </a:lnTo>
                  <a:lnTo>
                    <a:pt x="68" y="113"/>
                  </a:lnTo>
                  <a:lnTo>
                    <a:pt x="63" y="124"/>
                  </a:lnTo>
                  <a:lnTo>
                    <a:pt x="53" y="134"/>
                  </a:lnTo>
                  <a:lnTo>
                    <a:pt x="47" y="138"/>
                  </a:lnTo>
                  <a:lnTo>
                    <a:pt x="37" y="145"/>
                  </a:lnTo>
                  <a:lnTo>
                    <a:pt x="42" y="145"/>
                  </a:lnTo>
                  <a:lnTo>
                    <a:pt x="53" y="145"/>
                  </a:lnTo>
                  <a:lnTo>
                    <a:pt x="58" y="145"/>
                  </a:lnTo>
                  <a:lnTo>
                    <a:pt x="68" y="138"/>
                  </a:lnTo>
                  <a:lnTo>
                    <a:pt x="73" y="134"/>
                  </a:lnTo>
                  <a:lnTo>
                    <a:pt x="79" y="134"/>
                  </a:lnTo>
                  <a:lnTo>
                    <a:pt x="84" y="134"/>
                  </a:lnTo>
                  <a:lnTo>
                    <a:pt x="84" y="127"/>
                  </a:lnTo>
                  <a:lnTo>
                    <a:pt x="84" y="134"/>
                  </a:lnTo>
                  <a:lnTo>
                    <a:pt x="79" y="145"/>
                  </a:lnTo>
                  <a:lnTo>
                    <a:pt x="73" y="148"/>
                  </a:lnTo>
                  <a:lnTo>
                    <a:pt x="68" y="155"/>
                  </a:lnTo>
                  <a:lnTo>
                    <a:pt x="58" y="160"/>
                  </a:lnTo>
                  <a:lnTo>
                    <a:pt x="53" y="163"/>
                  </a:lnTo>
                  <a:lnTo>
                    <a:pt x="42" y="167"/>
                  </a:lnTo>
                  <a:lnTo>
                    <a:pt x="37" y="173"/>
                  </a:lnTo>
                  <a:lnTo>
                    <a:pt x="26" y="178"/>
                  </a:lnTo>
                  <a:lnTo>
                    <a:pt x="21" y="183"/>
                  </a:lnTo>
                  <a:lnTo>
                    <a:pt x="11" y="188"/>
                  </a:lnTo>
                  <a:lnTo>
                    <a:pt x="5" y="188"/>
                  </a:lnTo>
                  <a:lnTo>
                    <a:pt x="11" y="188"/>
                  </a:lnTo>
                  <a:lnTo>
                    <a:pt x="21" y="188"/>
                  </a:lnTo>
                  <a:lnTo>
                    <a:pt x="37" y="183"/>
                  </a:lnTo>
                  <a:lnTo>
                    <a:pt x="47" y="183"/>
                  </a:lnTo>
                  <a:lnTo>
                    <a:pt x="53" y="183"/>
                  </a:lnTo>
                  <a:lnTo>
                    <a:pt x="58" y="183"/>
                  </a:lnTo>
                  <a:lnTo>
                    <a:pt x="58" y="188"/>
                  </a:lnTo>
                  <a:lnTo>
                    <a:pt x="58" y="193"/>
                  </a:lnTo>
                  <a:lnTo>
                    <a:pt x="68" y="193"/>
                  </a:lnTo>
                  <a:lnTo>
                    <a:pt x="73" y="188"/>
                  </a:lnTo>
                  <a:lnTo>
                    <a:pt x="73" y="193"/>
                  </a:lnTo>
                  <a:lnTo>
                    <a:pt x="68" y="205"/>
                  </a:lnTo>
                  <a:lnTo>
                    <a:pt x="58" y="210"/>
                  </a:lnTo>
                  <a:lnTo>
                    <a:pt x="58" y="215"/>
                  </a:lnTo>
                  <a:lnTo>
                    <a:pt x="53" y="226"/>
                  </a:lnTo>
                  <a:lnTo>
                    <a:pt x="42" y="230"/>
                  </a:lnTo>
                  <a:lnTo>
                    <a:pt x="31" y="241"/>
                  </a:lnTo>
                  <a:lnTo>
                    <a:pt x="21" y="247"/>
                  </a:lnTo>
                  <a:lnTo>
                    <a:pt x="16" y="252"/>
                  </a:lnTo>
                  <a:lnTo>
                    <a:pt x="5" y="257"/>
                  </a:lnTo>
                  <a:lnTo>
                    <a:pt x="0" y="262"/>
                  </a:lnTo>
                  <a:lnTo>
                    <a:pt x="5" y="262"/>
                  </a:lnTo>
                  <a:lnTo>
                    <a:pt x="11" y="257"/>
                  </a:lnTo>
                  <a:lnTo>
                    <a:pt x="21" y="257"/>
                  </a:lnTo>
                  <a:lnTo>
                    <a:pt x="31" y="257"/>
                  </a:lnTo>
                  <a:lnTo>
                    <a:pt x="37" y="252"/>
                  </a:lnTo>
                  <a:lnTo>
                    <a:pt x="47" y="252"/>
                  </a:lnTo>
                  <a:lnTo>
                    <a:pt x="53" y="247"/>
                  </a:lnTo>
                  <a:lnTo>
                    <a:pt x="58" y="247"/>
                  </a:lnTo>
                  <a:lnTo>
                    <a:pt x="63" y="247"/>
                  </a:lnTo>
                  <a:lnTo>
                    <a:pt x="68" y="247"/>
                  </a:lnTo>
                  <a:lnTo>
                    <a:pt x="73" y="247"/>
                  </a:lnTo>
                  <a:lnTo>
                    <a:pt x="79" y="241"/>
                  </a:lnTo>
                  <a:lnTo>
                    <a:pt x="84" y="247"/>
                  </a:lnTo>
                  <a:lnTo>
                    <a:pt x="89" y="247"/>
                  </a:lnTo>
                  <a:lnTo>
                    <a:pt x="94" y="252"/>
                  </a:lnTo>
                  <a:lnTo>
                    <a:pt x="94" y="257"/>
                  </a:lnTo>
                  <a:lnTo>
                    <a:pt x="100" y="257"/>
                  </a:lnTo>
                  <a:lnTo>
                    <a:pt x="103" y="262"/>
                  </a:lnTo>
                  <a:lnTo>
                    <a:pt x="103" y="268"/>
                  </a:lnTo>
                  <a:lnTo>
                    <a:pt x="108" y="268"/>
                  </a:lnTo>
                  <a:lnTo>
                    <a:pt x="114" y="268"/>
                  </a:lnTo>
                  <a:lnTo>
                    <a:pt x="124" y="268"/>
                  </a:lnTo>
                  <a:lnTo>
                    <a:pt x="138" y="268"/>
                  </a:lnTo>
                  <a:lnTo>
                    <a:pt x="143" y="268"/>
                  </a:lnTo>
                  <a:lnTo>
                    <a:pt x="155" y="268"/>
                  </a:lnTo>
                  <a:lnTo>
                    <a:pt x="166" y="273"/>
                  </a:lnTo>
                  <a:lnTo>
                    <a:pt x="180" y="273"/>
                  </a:lnTo>
                  <a:lnTo>
                    <a:pt x="198" y="273"/>
                  </a:lnTo>
                  <a:lnTo>
                    <a:pt x="209" y="273"/>
                  </a:lnTo>
                  <a:lnTo>
                    <a:pt x="203" y="273"/>
                  </a:lnTo>
                  <a:lnTo>
                    <a:pt x="198" y="268"/>
                  </a:lnTo>
                  <a:lnTo>
                    <a:pt x="192" y="262"/>
                  </a:lnTo>
                  <a:lnTo>
                    <a:pt x="177" y="252"/>
                  </a:lnTo>
                  <a:lnTo>
                    <a:pt x="172" y="247"/>
                  </a:lnTo>
                  <a:lnTo>
                    <a:pt x="159" y="236"/>
                  </a:lnTo>
                  <a:lnTo>
                    <a:pt x="143" y="226"/>
                  </a:lnTo>
                  <a:lnTo>
                    <a:pt x="134" y="215"/>
                  </a:lnTo>
                  <a:lnTo>
                    <a:pt x="124" y="205"/>
                  </a:lnTo>
                  <a:lnTo>
                    <a:pt x="120" y="193"/>
                  </a:lnTo>
                  <a:lnTo>
                    <a:pt x="114" y="183"/>
                  </a:lnTo>
                  <a:lnTo>
                    <a:pt x="108" y="183"/>
                  </a:lnTo>
                  <a:lnTo>
                    <a:pt x="114" y="183"/>
                  </a:lnTo>
                  <a:lnTo>
                    <a:pt x="120" y="183"/>
                  </a:lnTo>
                  <a:lnTo>
                    <a:pt x="129" y="183"/>
                  </a:lnTo>
                  <a:lnTo>
                    <a:pt x="134" y="188"/>
                  </a:lnTo>
                  <a:lnTo>
                    <a:pt x="155" y="193"/>
                  </a:lnTo>
                  <a:lnTo>
                    <a:pt x="159" y="205"/>
                  </a:lnTo>
                  <a:lnTo>
                    <a:pt x="166" y="205"/>
                  </a:lnTo>
                  <a:lnTo>
                    <a:pt x="159" y="205"/>
                  </a:lnTo>
                  <a:lnTo>
                    <a:pt x="159" y="199"/>
                  </a:lnTo>
                  <a:lnTo>
                    <a:pt x="155" y="188"/>
                  </a:lnTo>
                  <a:lnTo>
                    <a:pt x="150" y="178"/>
                  </a:lnTo>
                  <a:lnTo>
                    <a:pt x="150" y="163"/>
                  </a:lnTo>
                  <a:lnTo>
                    <a:pt x="150" y="155"/>
                  </a:lnTo>
                  <a:lnTo>
                    <a:pt x="143" y="145"/>
                  </a:lnTo>
                  <a:lnTo>
                    <a:pt x="143" y="138"/>
                  </a:lnTo>
                  <a:lnTo>
                    <a:pt x="143" y="134"/>
                  </a:lnTo>
                  <a:lnTo>
                    <a:pt x="150" y="134"/>
                  </a:lnTo>
                  <a:lnTo>
                    <a:pt x="155" y="134"/>
                  </a:lnTo>
                  <a:lnTo>
                    <a:pt x="159" y="134"/>
                  </a:lnTo>
                  <a:lnTo>
                    <a:pt x="166" y="134"/>
                  </a:lnTo>
                  <a:lnTo>
                    <a:pt x="159" y="134"/>
                  </a:lnTo>
                  <a:lnTo>
                    <a:pt x="155" y="127"/>
                  </a:lnTo>
                  <a:lnTo>
                    <a:pt x="150" y="117"/>
                  </a:lnTo>
                  <a:lnTo>
                    <a:pt x="143" y="108"/>
                  </a:lnTo>
                  <a:lnTo>
                    <a:pt x="134" y="101"/>
                  </a:lnTo>
                  <a:lnTo>
                    <a:pt x="129" y="90"/>
                  </a:lnTo>
                  <a:lnTo>
                    <a:pt x="124" y="85"/>
                  </a:lnTo>
                  <a:lnTo>
                    <a:pt x="120" y="80"/>
                  </a:lnTo>
                  <a:lnTo>
                    <a:pt x="120" y="69"/>
                  </a:lnTo>
                  <a:lnTo>
                    <a:pt x="114" y="63"/>
                  </a:lnTo>
                  <a:lnTo>
                    <a:pt x="114" y="58"/>
                  </a:lnTo>
                  <a:lnTo>
                    <a:pt x="108" y="48"/>
                  </a:lnTo>
                  <a:lnTo>
                    <a:pt x="114" y="48"/>
                  </a:lnTo>
                  <a:lnTo>
                    <a:pt x="120" y="48"/>
                  </a:lnTo>
                  <a:lnTo>
                    <a:pt x="124" y="48"/>
                  </a:lnTo>
                  <a:lnTo>
                    <a:pt x="120" y="48"/>
                  </a:lnTo>
                  <a:lnTo>
                    <a:pt x="120" y="43"/>
                  </a:lnTo>
                  <a:lnTo>
                    <a:pt x="114" y="38"/>
                  </a:lnTo>
                  <a:lnTo>
                    <a:pt x="114" y="27"/>
                  </a:lnTo>
                  <a:lnTo>
                    <a:pt x="108" y="21"/>
                  </a:lnTo>
                  <a:lnTo>
                    <a:pt x="108" y="16"/>
                  </a:lnTo>
                  <a:lnTo>
                    <a:pt x="108" y="11"/>
                  </a:lnTo>
                  <a:lnTo>
                    <a:pt x="103" y="6"/>
                  </a:lnTo>
                  <a:lnTo>
                    <a:pt x="103" y="0"/>
                  </a:lnTo>
                  <a:lnTo>
                    <a:pt x="103" y="6"/>
                  </a:lnTo>
                  <a:lnTo>
                    <a:pt x="100" y="11"/>
                  </a:lnTo>
                  <a:lnTo>
                    <a:pt x="94" y="21"/>
                  </a:lnTo>
                  <a:lnTo>
                    <a:pt x="94" y="32"/>
                  </a:lnTo>
                  <a:lnTo>
                    <a:pt x="84" y="48"/>
                  </a:lnTo>
                  <a:lnTo>
                    <a:pt x="79" y="54"/>
                  </a:lnTo>
                  <a:lnTo>
                    <a:pt x="79" y="58"/>
                  </a:lnTo>
                  <a:lnTo>
                    <a:pt x="79" y="63"/>
                  </a:lnTo>
                  <a:lnTo>
                    <a:pt x="73" y="69"/>
                  </a:lnTo>
                  <a:lnTo>
                    <a:pt x="79" y="69"/>
                  </a:lnTo>
                  <a:lnTo>
                    <a:pt x="84" y="69"/>
                  </a:lnTo>
                  <a:lnTo>
                    <a:pt x="89" y="69"/>
                  </a:lnTo>
                  <a:lnTo>
                    <a:pt x="89" y="90"/>
                  </a:lnTo>
                  <a:lnTo>
                    <a:pt x="84" y="101"/>
                  </a:lnTo>
                  <a:lnTo>
                    <a:pt x="89" y="67"/>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25" name="Freeform 25"/>
            <p:cNvSpPr>
              <a:spLocks/>
            </p:cNvSpPr>
            <p:nvPr/>
          </p:nvSpPr>
          <p:spPr bwMode="auto">
            <a:xfrm rot="393647">
              <a:off x="1650" y="3596"/>
              <a:ext cx="548" cy="49"/>
            </a:xfrm>
            <a:custGeom>
              <a:avLst/>
              <a:gdLst>
                <a:gd name="T0" fmla="*/ 534 w 562"/>
                <a:gd name="T1" fmla="*/ 13 h 81"/>
                <a:gd name="T2" fmla="*/ 484 w 562"/>
                <a:gd name="T3" fmla="*/ 6 h 81"/>
                <a:gd name="T4" fmla="*/ 458 w 562"/>
                <a:gd name="T5" fmla="*/ 3 h 81"/>
                <a:gd name="T6" fmla="*/ 434 w 562"/>
                <a:gd name="T7" fmla="*/ 3 h 81"/>
                <a:gd name="T8" fmla="*/ 408 w 562"/>
                <a:gd name="T9" fmla="*/ 0 h 81"/>
                <a:gd name="T10" fmla="*/ 373 w 562"/>
                <a:gd name="T11" fmla="*/ 0 h 81"/>
                <a:gd name="T12" fmla="*/ 348 w 562"/>
                <a:gd name="T13" fmla="*/ 0 h 81"/>
                <a:gd name="T14" fmla="*/ 324 w 562"/>
                <a:gd name="T15" fmla="*/ 0 h 81"/>
                <a:gd name="T16" fmla="*/ 296 w 562"/>
                <a:gd name="T17" fmla="*/ 0 h 81"/>
                <a:gd name="T18" fmla="*/ 281 w 562"/>
                <a:gd name="T19" fmla="*/ 0 h 81"/>
                <a:gd name="T20" fmla="*/ 255 w 562"/>
                <a:gd name="T21" fmla="*/ 3 h 81"/>
                <a:gd name="T22" fmla="*/ 239 w 562"/>
                <a:gd name="T23" fmla="*/ 3 h 81"/>
                <a:gd name="T24" fmla="*/ 222 w 562"/>
                <a:gd name="T25" fmla="*/ 6 h 81"/>
                <a:gd name="T26" fmla="*/ 206 w 562"/>
                <a:gd name="T27" fmla="*/ 6 h 81"/>
                <a:gd name="T28" fmla="*/ 188 w 562"/>
                <a:gd name="T29" fmla="*/ 10 h 81"/>
                <a:gd name="T30" fmla="*/ 178 w 562"/>
                <a:gd name="T31" fmla="*/ 13 h 81"/>
                <a:gd name="T32" fmla="*/ 162 w 562"/>
                <a:gd name="T33" fmla="*/ 16 h 81"/>
                <a:gd name="T34" fmla="*/ 145 w 562"/>
                <a:gd name="T35" fmla="*/ 16 h 81"/>
                <a:gd name="T36" fmla="*/ 137 w 562"/>
                <a:gd name="T37" fmla="*/ 19 h 81"/>
                <a:gd name="T38" fmla="*/ 129 w 562"/>
                <a:gd name="T39" fmla="*/ 19 h 81"/>
                <a:gd name="T40" fmla="*/ 120 w 562"/>
                <a:gd name="T41" fmla="*/ 23 h 81"/>
                <a:gd name="T42" fmla="*/ 111 w 562"/>
                <a:gd name="T43" fmla="*/ 26 h 81"/>
                <a:gd name="T44" fmla="*/ 101 w 562"/>
                <a:gd name="T45" fmla="*/ 26 h 81"/>
                <a:gd name="T46" fmla="*/ 96 w 562"/>
                <a:gd name="T47" fmla="*/ 26 h 81"/>
                <a:gd name="T48" fmla="*/ 87 w 562"/>
                <a:gd name="T49" fmla="*/ 30 h 81"/>
                <a:gd name="T50" fmla="*/ 76 w 562"/>
                <a:gd name="T51" fmla="*/ 30 h 81"/>
                <a:gd name="T52" fmla="*/ 69 w 562"/>
                <a:gd name="T53" fmla="*/ 30 h 81"/>
                <a:gd name="T54" fmla="*/ 60 w 562"/>
                <a:gd name="T55" fmla="*/ 30 h 81"/>
                <a:gd name="T56" fmla="*/ 45 w 562"/>
                <a:gd name="T57" fmla="*/ 30 h 81"/>
                <a:gd name="T58" fmla="*/ 18 w 562"/>
                <a:gd name="T59" fmla="*/ 30 h 81"/>
                <a:gd name="T60" fmla="*/ 10 w 562"/>
                <a:gd name="T61" fmla="*/ 30 h 81"/>
                <a:gd name="T62" fmla="*/ 0 w 562"/>
                <a:gd name="T63" fmla="*/ 30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2"/>
                <a:gd name="T97" fmla="*/ 0 h 81"/>
                <a:gd name="T98" fmla="*/ 562 w 562"/>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2" h="81">
                  <a:moveTo>
                    <a:pt x="562" y="36"/>
                  </a:moveTo>
                  <a:lnTo>
                    <a:pt x="509" y="17"/>
                  </a:lnTo>
                  <a:lnTo>
                    <a:pt x="482" y="9"/>
                  </a:lnTo>
                  <a:lnTo>
                    <a:pt x="456" y="9"/>
                  </a:lnTo>
                  <a:lnTo>
                    <a:pt x="429" y="0"/>
                  </a:lnTo>
                  <a:lnTo>
                    <a:pt x="393" y="0"/>
                  </a:lnTo>
                  <a:lnTo>
                    <a:pt x="366" y="0"/>
                  </a:lnTo>
                  <a:lnTo>
                    <a:pt x="340" y="0"/>
                  </a:lnTo>
                  <a:lnTo>
                    <a:pt x="312" y="0"/>
                  </a:lnTo>
                  <a:lnTo>
                    <a:pt x="295" y="0"/>
                  </a:lnTo>
                  <a:lnTo>
                    <a:pt x="269" y="9"/>
                  </a:lnTo>
                  <a:lnTo>
                    <a:pt x="251" y="9"/>
                  </a:lnTo>
                  <a:lnTo>
                    <a:pt x="234" y="17"/>
                  </a:lnTo>
                  <a:lnTo>
                    <a:pt x="216" y="17"/>
                  </a:lnTo>
                  <a:lnTo>
                    <a:pt x="198" y="26"/>
                  </a:lnTo>
                  <a:lnTo>
                    <a:pt x="188" y="36"/>
                  </a:lnTo>
                  <a:lnTo>
                    <a:pt x="170" y="43"/>
                  </a:lnTo>
                  <a:lnTo>
                    <a:pt x="153" y="43"/>
                  </a:lnTo>
                  <a:lnTo>
                    <a:pt x="144" y="53"/>
                  </a:lnTo>
                  <a:lnTo>
                    <a:pt x="135" y="53"/>
                  </a:lnTo>
                  <a:lnTo>
                    <a:pt x="126" y="62"/>
                  </a:lnTo>
                  <a:lnTo>
                    <a:pt x="117" y="71"/>
                  </a:lnTo>
                  <a:lnTo>
                    <a:pt x="107" y="71"/>
                  </a:lnTo>
                  <a:lnTo>
                    <a:pt x="100" y="71"/>
                  </a:lnTo>
                  <a:lnTo>
                    <a:pt x="91" y="81"/>
                  </a:lnTo>
                  <a:lnTo>
                    <a:pt x="80" y="81"/>
                  </a:lnTo>
                  <a:lnTo>
                    <a:pt x="73" y="81"/>
                  </a:lnTo>
                  <a:lnTo>
                    <a:pt x="64" y="81"/>
                  </a:lnTo>
                  <a:lnTo>
                    <a:pt x="47" y="81"/>
                  </a:lnTo>
                  <a:lnTo>
                    <a:pt x="18" y="81"/>
                  </a:lnTo>
                  <a:lnTo>
                    <a:pt x="10" y="81"/>
                  </a:lnTo>
                  <a:lnTo>
                    <a:pt x="0" y="81"/>
                  </a:lnTo>
                </a:path>
              </a:pathLst>
            </a:custGeom>
            <a:noFill/>
            <a:ln w="1588">
              <a:solidFill>
                <a:srgbClr val="000000"/>
              </a:solidFill>
              <a:round/>
              <a:headEnd/>
              <a:tailEnd/>
            </a:ln>
          </p:spPr>
          <p:txBody>
            <a:bodyPr/>
            <a:lstStyle/>
            <a:p>
              <a:endParaRPr lang="en-US">
                <a:solidFill>
                  <a:srgbClr val="292934"/>
                </a:solidFill>
              </a:endParaRPr>
            </a:p>
          </p:txBody>
        </p:sp>
        <p:sp>
          <p:nvSpPr>
            <p:cNvPr id="26" name="Freeform 26"/>
            <p:cNvSpPr>
              <a:spLocks/>
            </p:cNvSpPr>
            <p:nvPr/>
          </p:nvSpPr>
          <p:spPr bwMode="auto">
            <a:xfrm rot="393647">
              <a:off x="1825" y="3846"/>
              <a:ext cx="162" cy="79"/>
            </a:xfrm>
            <a:custGeom>
              <a:avLst/>
              <a:gdLst>
                <a:gd name="T0" fmla="*/ 40 w 168"/>
                <a:gd name="T1" fmla="*/ 22 h 125"/>
                <a:gd name="T2" fmla="*/ 0 w 168"/>
                <a:gd name="T3" fmla="*/ 4 h 125"/>
                <a:gd name="T4" fmla="*/ 8 w 168"/>
                <a:gd name="T5" fmla="*/ 4 h 125"/>
                <a:gd name="T6" fmla="*/ 58 w 168"/>
                <a:gd name="T7" fmla="*/ 22 h 125"/>
                <a:gd name="T8" fmla="*/ 73 w 168"/>
                <a:gd name="T9" fmla="*/ 40 h 125"/>
                <a:gd name="T10" fmla="*/ 73 w 168"/>
                <a:gd name="T11" fmla="*/ 50 h 125"/>
                <a:gd name="T12" fmla="*/ 58 w 168"/>
                <a:gd name="T13" fmla="*/ 37 h 125"/>
                <a:gd name="T14" fmla="*/ 49 w 168"/>
                <a:gd name="T15" fmla="*/ 15 h 125"/>
                <a:gd name="T16" fmla="*/ 40 w 168"/>
                <a:gd name="T17" fmla="*/ 4 h 125"/>
                <a:gd name="T18" fmla="*/ 58 w 168"/>
                <a:gd name="T19" fmla="*/ 4 h 125"/>
                <a:gd name="T20" fmla="*/ 97 w 168"/>
                <a:gd name="T21" fmla="*/ 29 h 125"/>
                <a:gd name="T22" fmla="*/ 106 w 168"/>
                <a:gd name="T23" fmla="*/ 25 h 125"/>
                <a:gd name="T24" fmla="*/ 131 w 168"/>
                <a:gd name="T25" fmla="*/ 7 h 125"/>
                <a:gd name="T26" fmla="*/ 139 w 168"/>
                <a:gd name="T27" fmla="*/ 0 h 125"/>
                <a:gd name="T28" fmla="*/ 97 w 168"/>
                <a:gd name="T29" fmla="*/ 22 h 125"/>
                <a:gd name="T30" fmla="*/ 73 w 168"/>
                <a:gd name="T31" fmla="*/ 37 h 125"/>
                <a:gd name="T32" fmla="*/ 81 w 168"/>
                <a:gd name="T33" fmla="*/ 37 h 125"/>
                <a:gd name="T34" fmla="*/ 147 w 168"/>
                <a:gd name="T35" fmla="*/ 22 h 125"/>
                <a:gd name="T36" fmla="*/ 156 w 168"/>
                <a:gd name="T37" fmla="*/ 18 h 125"/>
                <a:gd name="T38" fmla="*/ 122 w 168"/>
                <a:gd name="T39" fmla="*/ 29 h 125"/>
                <a:gd name="T40" fmla="*/ 89 w 168"/>
                <a:gd name="T41" fmla="*/ 43 h 125"/>
                <a:gd name="T42" fmla="*/ 89 w 168"/>
                <a:gd name="T43" fmla="*/ 50 h 125"/>
                <a:gd name="T44" fmla="*/ 131 w 168"/>
                <a:gd name="T45" fmla="*/ 37 h 125"/>
                <a:gd name="T46" fmla="*/ 131 w 168"/>
                <a:gd name="T47" fmla="*/ 37 h 125"/>
                <a:gd name="T48" fmla="*/ 97 w 168"/>
                <a:gd name="T49" fmla="*/ 43 h 125"/>
                <a:gd name="T50" fmla="*/ 89 w 168"/>
                <a:gd name="T51" fmla="*/ 43 h 125"/>
                <a:gd name="T52" fmla="*/ 73 w 168"/>
                <a:gd name="T53" fmla="*/ 32 h 125"/>
                <a:gd name="T54" fmla="*/ 66 w 168"/>
                <a:gd name="T55" fmla="*/ 29 h 125"/>
                <a:gd name="T56" fmla="*/ 49 w 168"/>
                <a:gd name="T57" fmla="*/ 22 h 125"/>
                <a:gd name="T58" fmla="*/ 33 w 168"/>
                <a:gd name="T59" fmla="*/ 22 h 125"/>
                <a:gd name="T60" fmla="*/ 33 w 168"/>
                <a:gd name="T61" fmla="*/ 18 h 125"/>
                <a:gd name="T62" fmla="*/ 58 w 168"/>
                <a:gd name="T63" fmla="*/ 25 h 125"/>
                <a:gd name="T64" fmla="*/ 73 w 168"/>
                <a:gd name="T65" fmla="*/ 37 h 125"/>
                <a:gd name="T66" fmla="*/ 73 w 168"/>
                <a:gd name="T67" fmla="*/ 43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8"/>
                <a:gd name="T103" fmla="*/ 0 h 125"/>
                <a:gd name="T104" fmla="*/ 168 w 168"/>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8" h="125">
                  <a:moveTo>
                    <a:pt x="79" y="108"/>
                  </a:moveTo>
                  <a:lnTo>
                    <a:pt x="43" y="55"/>
                  </a:lnTo>
                  <a:lnTo>
                    <a:pt x="16" y="18"/>
                  </a:lnTo>
                  <a:lnTo>
                    <a:pt x="0" y="10"/>
                  </a:lnTo>
                  <a:lnTo>
                    <a:pt x="0" y="0"/>
                  </a:lnTo>
                  <a:lnTo>
                    <a:pt x="8" y="10"/>
                  </a:lnTo>
                  <a:lnTo>
                    <a:pt x="35" y="26"/>
                  </a:lnTo>
                  <a:lnTo>
                    <a:pt x="62" y="55"/>
                  </a:lnTo>
                  <a:lnTo>
                    <a:pt x="71" y="72"/>
                  </a:lnTo>
                  <a:lnTo>
                    <a:pt x="79" y="99"/>
                  </a:lnTo>
                  <a:lnTo>
                    <a:pt x="79" y="118"/>
                  </a:lnTo>
                  <a:lnTo>
                    <a:pt x="79" y="125"/>
                  </a:lnTo>
                  <a:lnTo>
                    <a:pt x="71" y="108"/>
                  </a:lnTo>
                  <a:lnTo>
                    <a:pt x="62" y="91"/>
                  </a:lnTo>
                  <a:lnTo>
                    <a:pt x="62" y="55"/>
                  </a:lnTo>
                  <a:lnTo>
                    <a:pt x="53" y="36"/>
                  </a:lnTo>
                  <a:lnTo>
                    <a:pt x="53" y="18"/>
                  </a:lnTo>
                  <a:lnTo>
                    <a:pt x="43" y="10"/>
                  </a:lnTo>
                  <a:lnTo>
                    <a:pt x="43" y="0"/>
                  </a:lnTo>
                  <a:lnTo>
                    <a:pt x="62" y="10"/>
                  </a:lnTo>
                  <a:lnTo>
                    <a:pt x="95" y="64"/>
                  </a:lnTo>
                  <a:lnTo>
                    <a:pt x="105" y="72"/>
                  </a:lnTo>
                  <a:lnTo>
                    <a:pt x="105" y="91"/>
                  </a:lnTo>
                  <a:lnTo>
                    <a:pt x="114" y="64"/>
                  </a:lnTo>
                  <a:lnTo>
                    <a:pt x="132" y="36"/>
                  </a:lnTo>
                  <a:lnTo>
                    <a:pt x="141" y="18"/>
                  </a:lnTo>
                  <a:lnTo>
                    <a:pt x="141" y="0"/>
                  </a:lnTo>
                  <a:lnTo>
                    <a:pt x="149" y="0"/>
                  </a:lnTo>
                  <a:lnTo>
                    <a:pt x="132" y="18"/>
                  </a:lnTo>
                  <a:lnTo>
                    <a:pt x="105" y="55"/>
                  </a:lnTo>
                  <a:lnTo>
                    <a:pt x="87" y="72"/>
                  </a:lnTo>
                  <a:lnTo>
                    <a:pt x="79" y="91"/>
                  </a:lnTo>
                  <a:lnTo>
                    <a:pt x="71" y="108"/>
                  </a:lnTo>
                  <a:lnTo>
                    <a:pt x="87" y="91"/>
                  </a:lnTo>
                  <a:lnTo>
                    <a:pt x="132" y="72"/>
                  </a:lnTo>
                  <a:lnTo>
                    <a:pt x="158" y="55"/>
                  </a:lnTo>
                  <a:lnTo>
                    <a:pt x="168" y="55"/>
                  </a:lnTo>
                  <a:lnTo>
                    <a:pt x="168" y="45"/>
                  </a:lnTo>
                  <a:lnTo>
                    <a:pt x="158" y="55"/>
                  </a:lnTo>
                  <a:lnTo>
                    <a:pt x="132" y="72"/>
                  </a:lnTo>
                  <a:lnTo>
                    <a:pt x="114" y="99"/>
                  </a:lnTo>
                  <a:lnTo>
                    <a:pt x="95" y="108"/>
                  </a:lnTo>
                  <a:lnTo>
                    <a:pt x="95" y="118"/>
                  </a:lnTo>
                  <a:lnTo>
                    <a:pt x="95" y="125"/>
                  </a:lnTo>
                  <a:lnTo>
                    <a:pt x="114" y="108"/>
                  </a:lnTo>
                  <a:lnTo>
                    <a:pt x="141" y="91"/>
                  </a:lnTo>
                  <a:lnTo>
                    <a:pt x="149" y="72"/>
                  </a:lnTo>
                  <a:lnTo>
                    <a:pt x="141" y="91"/>
                  </a:lnTo>
                  <a:lnTo>
                    <a:pt x="114" y="99"/>
                  </a:lnTo>
                  <a:lnTo>
                    <a:pt x="105" y="108"/>
                  </a:lnTo>
                  <a:lnTo>
                    <a:pt x="95" y="118"/>
                  </a:lnTo>
                  <a:lnTo>
                    <a:pt x="95" y="108"/>
                  </a:lnTo>
                  <a:lnTo>
                    <a:pt x="87" y="91"/>
                  </a:lnTo>
                  <a:lnTo>
                    <a:pt x="79" y="81"/>
                  </a:lnTo>
                  <a:lnTo>
                    <a:pt x="79" y="72"/>
                  </a:lnTo>
                  <a:lnTo>
                    <a:pt x="71" y="72"/>
                  </a:lnTo>
                  <a:lnTo>
                    <a:pt x="62" y="64"/>
                  </a:lnTo>
                  <a:lnTo>
                    <a:pt x="53" y="55"/>
                  </a:lnTo>
                  <a:lnTo>
                    <a:pt x="43" y="55"/>
                  </a:lnTo>
                  <a:lnTo>
                    <a:pt x="35" y="55"/>
                  </a:lnTo>
                  <a:lnTo>
                    <a:pt x="16" y="36"/>
                  </a:lnTo>
                  <a:lnTo>
                    <a:pt x="35" y="45"/>
                  </a:lnTo>
                  <a:lnTo>
                    <a:pt x="53" y="55"/>
                  </a:lnTo>
                  <a:lnTo>
                    <a:pt x="62" y="64"/>
                  </a:lnTo>
                  <a:lnTo>
                    <a:pt x="71" y="72"/>
                  </a:lnTo>
                  <a:lnTo>
                    <a:pt x="79" y="91"/>
                  </a:lnTo>
                  <a:lnTo>
                    <a:pt x="79" y="99"/>
                  </a:lnTo>
                  <a:lnTo>
                    <a:pt x="79" y="108"/>
                  </a:lnTo>
                  <a:close/>
                </a:path>
              </a:pathLst>
            </a:custGeom>
            <a:noFill/>
            <a:ln w="1588">
              <a:solidFill>
                <a:srgbClr val="000000"/>
              </a:solidFill>
              <a:round/>
              <a:headEnd/>
              <a:tailEnd/>
            </a:ln>
          </p:spPr>
          <p:txBody>
            <a:bodyPr/>
            <a:lstStyle/>
            <a:p>
              <a:endParaRPr lang="en-US">
                <a:solidFill>
                  <a:srgbClr val="292934"/>
                </a:solidFill>
              </a:endParaRPr>
            </a:p>
          </p:txBody>
        </p:sp>
        <p:sp>
          <p:nvSpPr>
            <p:cNvPr id="27" name="Freeform 27"/>
            <p:cNvSpPr>
              <a:spLocks/>
            </p:cNvSpPr>
            <p:nvPr/>
          </p:nvSpPr>
          <p:spPr bwMode="auto">
            <a:xfrm rot="393647">
              <a:off x="1702" y="3745"/>
              <a:ext cx="175" cy="113"/>
            </a:xfrm>
            <a:custGeom>
              <a:avLst/>
              <a:gdLst>
                <a:gd name="T0" fmla="*/ 88 w 180"/>
                <a:gd name="T1" fmla="*/ 48 h 181"/>
                <a:gd name="T2" fmla="*/ 95 w 180"/>
                <a:gd name="T3" fmla="*/ 65 h 181"/>
                <a:gd name="T4" fmla="*/ 101 w 180"/>
                <a:gd name="T5" fmla="*/ 62 h 181"/>
                <a:gd name="T6" fmla="*/ 122 w 180"/>
                <a:gd name="T7" fmla="*/ 37 h 181"/>
                <a:gd name="T8" fmla="*/ 136 w 180"/>
                <a:gd name="T9" fmla="*/ 23 h 181"/>
                <a:gd name="T10" fmla="*/ 117 w 180"/>
                <a:gd name="T11" fmla="*/ 42 h 181"/>
                <a:gd name="T12" fmla="*/ 109 w 180"/>
                <a:gd name="T13" fmla="*/ 54 h 181"/>
                <a:gd name="T14" fmla="*/ 95 w 180"/>
                <a:gd name="T15" fmla="*/ 45 h 181"/>
                <a:gd name="T16" fmla="*/ 88 w 180"/>
                <a:gd name="T17" fmla="*/ 9 h 181"/>
                <a:gd name="T18" fmla="*/ 88 w 180"/>
                <a:gd name="T19" fmla="*/ 3 h 181"/>
                <a:gd name="T20" fmla="*/ 69 w 180"/>
                <a:gd name="T21" fmla="*/ 37 h 181"/>
                <a:gd name="T22" fmla="*/ 69 w 180"/>
                <a:gd name="T23" fmla="*/ 51 h 181"/>
                <a:gd name="T24" fmla="*/ 55 w 180"/>
                <a:gd name="T25" fmla="*/ 42 h 181"/>
                <a:gd name="T26" fmla="*/ 28 w 180"/>
                <a:gd name="T27" fmla="*/ 29 h 181"/>
                <a:gd name="T28" fmla="*/ 0 w 180"/>
                <a:gd name="T29" fmla="*/ 26 h 181"/>
                <a:gd name="T30" fmla="*/ 42 w 180"/>
                <a:gd name="T31" fmla="*/ 37 h 181"/>
                <a:gd name="T32" fmla="*/ 69 w 180"/>
                <a:gd name="T33" fmla="*/ 48 h 181"/>
                <a:gd name="T34" fmla="*/ 76 w 180"/>
                <a:gd name="T35" fmla="*/ 60 h 181"/>
                <a:gd name="T36" fmla="*/ 55 w 180"/>
                <a:gd name="T37" fmla="*/ 39 h 181"/>
                <a:gd name="T38" fmla="*/ 35 w 180"/>
                <a:gd name="T39" fmla="*/ 31 h 181"/>
                <a:gd name="T40" fmla="*/ 42 w 180"/>
                <a:gd name="T41" fmla="*/ 17 h 181"/>
                <a:gd name="T42" fmla="*/ 61 w 180"/>
                <a:gd name="T43" fmla="*/ 17 h 181"/>
                <a:gd name="T44" fmla="*/ 69 w 180"/>
                <a:gd name="T45" fmla="*/ 14 h 181"/>
                <a:gd name="T46" fmla="*/ 109 w 180"/>
                <a:gd name="T47" fmla="*/ 3 h 181"/>
                <a:gd name="T48" fmla="*/ 122 w 180"/>
                <a:gd name="T49" fmla="*/ 14 h 181"/>
                <a:gd name="T50" fmla="*/ 163 w 180"/>
                <a:gd name="T51" fmla="*/ 6 h 181"/>
                <a:gd name="T52" fmla="*/ 170 w 180"/>
                <a:gd name="T53" fmla="*/ 20 h 181"/>
                <a:gd name="T54" fmla="*/ 144 w 180"/>
                <a:gd name="T55" fmla="*/ 31 h 181"/>
                <a:gd name="T56" fmla="*/ 109 w 180"/>
                <a:gd name="T57" fmla="*/ 34 h 181"/>
                <a:gd name="T58" fmla="*/ 122 w 180"/>
                <a:gd name="T59" fmla="*/ 31 h 181"/>
                <a:gd name="T60" fmla="*/ 122 w 180"/>
                <a:gd name="T61" fmla="*/ 37 h 181"/>
                <a:gd name="T62" fmla="*/ 144 w 180"/>
                <a:gd name="T63" fmla="*/ 26 h 181"/>
                <a:gd name="T64" fmla="*/ 136 w 180"/>
                <a:gd name="T65" fmla="*/ 12 h 181"/>
                <a:gd name="T66" fmla="*/ 109 w 180"/>
                <a:gd name="T67" fmla="*/ 17 h 181"/>
                <a:gd name="T68" fmla="*/ 101 w 180"/>
                <a:gd name="T69" fmla="*/ 26 h 181"/>
                <a:gd name="T70" fmla="*/ 117 w 180"/>
                <a:gd name="T71" fmla="*/ 31 h 181"/>
                <a:gd name="T72" fmla="*/ 156 w 180"/>
                <a:gd name="T73" fmla="*/ 29 h 181"/>
                <a:gd name="T74" fmla="*/ 156 w 180"/>
                <a:gd name="T75" fmla="*/ 37 h 181"/>
                <a:gd name="T76" fmla="*/ 117 w 180"/>
                <a:gd name="T77" fmla="*/ 42 h 181"/>
                <a:gd name="T78" fmla="*/ 101 w 180"/>
                <a:gd name="T79" fmla="*/ 48 h 181"/>
                <a:gd name="T80" fmla="*/ 95 w 180"/>
                <a:gd name="T81" fmla="*/ 51 h 181"/>
                <a:gd name="T82" fmla="*/ 101 w 180"/>
                <a:gd name="T83" fmla="*/ 57 h 181"/>
                <a:gd name="T84" fmla="*/ 117 w 180"/>
                <a:gd name="T85" fmla="*/ 60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
                <a:gd name="T130" fmla="*/ 0 h 181"/>
                <a:gd name="T131" fmla="*/ 180 w 180"/>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 h="181">
                  <a:moveTo>
                    <a:pt x="73" y="94"/>
                  </a:moveTo>
                  <a:lnTo>
                    <a:pt x="94" y="123"/>
                  </a:lnTo>
                  <a:lnTo>
                    <a:pt x="101" y="145"/>
                  </a:lnTo>
                  <a:lnTo>
                    <a:pt x="101" y="166"/>
                  </a:lnTo>
                  <a:lnTo>
                    <a:pt x="101" y="181"/>
                  </a:lnTo>
                  <a:lnTo>
                    <a:pt x="107" y="159"/>
                  </a:lnTo>
                  <a:lnTo>
                    <a:pt x="123" y="123"/>
                  </a:lnTo>
                  <a:lnTo>
                    <a:pt x="130" y="94"/>
                  </a:lnTo>
                  <a:lnTo>
                    <a:pt x="136" y="66"/>
                  </a:lnTo>
                  <a:lnTo>
                    <a:pt x="144" y="59"/>
                  </a:lnTo>
                  <a:lnTo>
                    <a:pt x="136" y="73"/>
                  </a:lnTo>
                  <a:lnTo>
                    <a:pt x="123" y="108"/>
                  </a:lnTo>
                  <a:lnTo>
                    <a:pt x="115" y="129"/>
                  </a:lnTo>
                  <a:lnTo>
                    <a:pt x="115" y="137"/>
                  </a:lnTo>
                  <a:lnTo>
                    <a:pt x="107" y="137"/>
                  </a:lnTo>
                  <a:lnTo>
                    <a:pt x="101" y="115"/>
                  </a:lnTo>
                  <a:lnTo>
                    <a:pt x="94" y="66"/>
                  </a:lnTo>
                  <a:lnTo>
                    <a:pt x="94" y="23"/>
                  </a:lnTo>
                  <a:lnTo>
                    <a:pt x="94" y="0"/>
                  </a:lnTo>
                  <a:lnTo>
                    <a:pt x="94" y="8"/>
                  </a:lnTo>
                  <a:lnTo>
                    <a:pt x="80" y="51"/>
                  </a:lnTo>
                  <a:lnTo>
                    <a:pt x="73" y="94"/>
                  </a:lnTo>
                  <a:lnTo>
                    <a:pt x="73" y="115"/>
                  </a:lnTo>
                  <a:lnTo>
                    <a:pt x="73" y="129"/>
                  </a:lnTo>
                  <a:lnTo>
                    <a:pt x="65" y="129"/>
                  </a:lnTo>
                  <a:lnTo>
                    <a:pt x="59" y="108"/>
                  </a:lnTo>
                  <a:lnTo>
                    <a:pt x="44" y="88"/>
                  </a:lnTo>
                  <a:lnTo>
                    <a:pt x="30" y="73"/>
                  </a:lnTo>
                  <a:lnTo>
                    <a:pt x="15" y="66"/>
                  </a:lnTo>
                  <a:lnTo>
                    <a:pt x="0" y="66"/>
                  </a:lnTo>
                  <a:lnTo>
                    <a:pt x="7" y="73"/>
                  </a:lnTo>
                  <a:lnTo>
                    <a:pt x="44" y="94"/>
                  </a:lnTo>
                  <a:lnTo>
                    <a:pt x="65" y="108"/>
                  </a:lnTo>
                  <a:lnTo>
                    <a:pt x="73" y="123"/>
                  </a:lnTo>
                  <a:lnTo>
                    <a:pt x="80" y="137"/>
                  </a:lnTo>
                  <a:lnTo>
                    <a:pt x="80" y="153"/>
                  </a:lnTo>
                  <a:lnTo>
                    <a:pt x="73" y="129"/>
                  </a:lnTo>
                  <a:lnTo>
                    <a:pt x="59" y="101"/>
                  </a:lnTo>
                  <a:lnTo>
                    <a:pt x="51" y="88"/>
                  </a:lnTo>
                  <a:lnTo>
                    <a:pt x="37" y="80"/>
                  </a:lnTo>
                  <a:lnTo>
                    <a:pt x="30" y="66"/>
                  </a:lnTo>
                  <a:lnTo>
                    <a:pt x="44" y="45"/>
                  </a:lnTo>
                  <a:lnTo>
                    <a:pt x="59" y="36"/>
                  </a:lnTo>
                  <a:lnTo>
                    <a:pt x="65" y="45"/>
                  </a:lnTo>
                  <a:lnTo>
                    <a:pt x="73" y="51"/>
                  </a:lnTo>
                  <a:lnTo>
                    <a:pt x="73" y="36"/>
                  </a:lnTo>
                  <a:lnTo>
                    <a:pt x="101" y="8"/>
                  </a:lnTo>
                  <a:lnTo>
                    <a:pt x="115" y="8"/>
                  </a:lnTo>
                  <a:lnTo>
                    <a:pt x="123" y="23"/>
                  </a:lnTo>
                  <a:lnTo>
                    <a:pt x="130" y="36"/>
                  </a:lnTo>
                  <a:lnTo>
                    <a:pt x="144" y="23"/>
                  </a:lnTo>
                  <a:lnTo>
                    <a:pt x="173" y="14"/>
                  </a:lnTo>
                  <a:lnTo>
                    <a:pt x="180" y="23"/>
                  </a:lnTo>
                  <a:lnTo>
                    <a:pt x="180" y="51"/>
                  </a:lnTo>
                  <a:lnTo>
                    <a:pt x="165" y="66"/>
                  </a:lnTo>
                  <a:lnTo>
                    <a:pt x="152" y="80"/>
                  </a:lnTo>
                  <a:lnTo>
                    <a:pt x="130" y="80"/>
                  </a:lnTo>
                  <a:lnTo>
                    <a:pt x="115" y="88"/>
                  </a:lnTo>
                  <a:lnTo>
                    <a:pt x="123" y="80"/>
                  </a:lnTo>
                  <a:lnTo>
                    <a:pt x="130" y="80"/>
                  </a:lnTo>
                  <a:lnTo>
                    <a:pt x="130" y="88"/>
                  </a:lnTo>
                  <a:lnTo>
                    <a:pt x="130" y="94"/>
                  </a:lnTo>
                  <a:lnTo>
                    <a:pt x="144" y="88"/>
                  </a:lnTo>
                  <a:lnTo>
                    <a:pt x="152" y="66"/>
                  </a:lnTo>
                  <a:lnTo>
                    <a:pt x="144" y="36"/>
                  </a:lnTo>
                  <a:lnTo>
                    <a:pt x="144" y="30"/>
                  </a:lnTo>
                  <a:lnTo>
                    <a:pt x="130" y="30"/>
                  </a:lnTo>
                  <a:lnTo>
                    <a:pt x="115" y="45"/>
                  </a:lnTo>
                  <a:lnTo>
                    <a:pt x="107" y="51"/>
                  </a:lnTo>
                  <a:lnTo>
                    <a:pt x="107" y="66"/>
                  </a:lnTo>
                  <a:lnTo>
                    <a:pt x="107" y="80"/>
                  </a:lnTo>
                  <a:lnTo>
                    <a:pt x="123" y="80"/>
                  </a:lnTo>
                  <a:lnTo>
                    <a:pt x="158" y="73"/>
                  </a:lnTo>
                  <a:lnTo>
                    <a:pt x="165" y="73"/>
                  </a:lnTo>
                  <a:lnTo>
                    <a:pt x="173" y="80"/>
                  </a:lnTo>
                  <a:lnTo>
                    <a:pt x="165" y="94"/>
                  </a:lnTo>
                  <a:lnTo>
                    <a:pt x="136" y="101"/>
                  </a:lnTo>
                  <a:lnTo>
                    <a:pt x="123" y="108"/>
                  </a:lnTo>
                  <a:lnTo>
                    <a:pt x="115" y="115"/>
                  </a:lnTo>
                  <a:lnTo>
                    <a:pt x="107" y="123"/>
                  </a:lnTo>
                  <a:lnTo>
                    <a:pt x="101" y="123"/>
                  </a:lnTo>
                  <a:lnTo>
                    <a:pt x="101" y="129"/>
                  </a:lnTo>
                  <a:lnTo>
                    <a:pt x="107" y="137"/>
                  </a:lnTo>
                  <a:lnTo>
                    <a:pt x="107" y="145"/>
                  </a:lnTo>
                  <a:lnTo>
                    <a:pt x="115" y="145"/>
                  </a:lnTo>
                  <a:lnTo>
                    <a:pt x="123" y="153"/>
                  </a:lnTo>
                  <a:lnTo>
                    <a:pt x="123" y="166"/>
                  </a:lnTo>
                </a:path>
              </a:pathLst>
            </a:custGeom>
            <a:noFill/>
            <a:ln w="1588">
              <a:solidFill>
                <a:srgbClr val="000000"/>
              </a:solidFill>
              <a:round/>
              <a:headEnd/>
              <a:tailEnd/>
            </a:ln>
          </p:spPr>
          <p:txBody>
            <a:bodyPr/>
            <a:lstStyle/>
            <a:p>
              <a:endParaRPr lang="en-US">
                <a:solidFill>
                  <a:srgbClr val="292934"/>
                </a:solidFill>
              </a:endParaRPr>
            </a:p>
          </p:txBody>
        </p:sp>
        <p:sp>
          <p:nvSpPr>
            <p:cNvPr id="28" name="Freeform 28"/>
            <p:cNvSpPr>
              <a:spLocks/>
            </p:cNvSpPr>
            <p:nvPr/>
          </p:nvSpPr>
          <p:spPr bwMode="auto">
            <a:xfrm rot="393647">
              <a:off x="2238" y="3796"/>
              <a:ext cx="39" cy="238"/>
            </a:xfrm>
            <a:custGeom>
              <a:avLst/>
              <a:gdLst>
                <a:gd name="T0" fmla="*/ 11 w 38"/>
                <a:gd name="T1" fmla="*/ 135 h 381"/>
                <a:gd name="T2" fmla="*/ 11 w 38"/>
                <a:gd name="T3" fmla="*/ 126 h 381"/>
                <a:gd name="T4" fmla="*/ 15 w 38"/>
                <a:gd name="T5" fmla="*/ 119 h 381"/>
                <a:gd name="T6" fmla="*/ 15 w 38"/>
                <a:gd name="T7" fmla="*/ 112 h 381"/>
                <a:gd name="T8" fmla="*/ 15 w 38"/>
                <a:gd name="T9" fmla="*/ 104 h 381"/>
                <a:gd name="T10" fmla="*/ 21 w 38"/>
                <a:gd name="T11" fmla="*/ 98 h 381"/>
                <a:gd name="T12" fmla="*/ 21 w 38"/>
                <a:gd name="T13" fmla="*/ 92 h 381"/>
                <a:gd name="T14" fmla="*/ 21 w 38"/>
                <a:gd name="T15" fmla="*/ 86 h 381"/>
                <a:gd name="T16" fmla="*/ 21 w 38"/>
                <a:gd name="T17" fmla="*/ 76 h 381"/>
                <a:gd name="T18" fmla="*/ 21 w 38"/>
                <a:gd name="T19" fmla="*/ 68 h 381"/>
                <a:gd name="T20" fmla="*/ 21 w 38"/>
                <a:gd name="T21" fmla="*/ 61 h 381"/>
                <a:gd name="T22" fmla="*/ 21 w 38"/>
                <a:gd name="T23" fmla="*/ 54 h 381"/>
                <a:gd name="T24" fmla="*/ 21 w 38"/>
                <a:gd name="T25" fmla="*/ 44 h 381"/>
                <a:gd name="T26" fmla="*/ 21 w 38"/>
                <a:gd name="T27" fmla="*/ 37 h 381"/>
                <a:gd name="T28" fmla="*/ 21 w 38"/>
                <a:gd name="T29" fmla="*/ 31 h 381"/>
                <a:gd name="T30" fmla="*/ 21 w 38"/>
                <a:gd name="T31" fmla="*/ 24 h 381"/>
                <a:gd name="T32" fmla="*/ 21 w 38"/>
                <a:gd name="T33" fmla="*/ 17 h 381"/>
                <a:gd name="T34" fmla="*/ 21 w 38"/>
                <a:gd name="T35" fmla="*/ 12 h 381"/>
                <a:gd name="T36" fmla="*/ 21 w 38"/>
                <a:gd name="T37" fmla="*/ 7 h 381"/>
                <a:gd name="T38" fmla="*/ 21 w 38"/>
                <a:gd name="T39" fmla="*/ 2 h 381"/>
                <a:gd name="T40" fmla="*/ 21 w 38"/>
                <a:gd name="T41" fmla="*/ 2 h 381"/>
                <a:gd name="T42" fmla="*/ 21 w 38"/>
                <a:gd name="T43" fmla="*/ 9 h 381"/>
                <a:gd name="T44" fmla="*/ 21 w 38"/>
                <a:gd name="T45" fmla="*/ 16 h 381"/>
                <a:gd name="T46" fmla="*/ 21 w 38"/>
                <a:gd name="T47" fmla="*/ 22 h 381"/>
                <a:gd name="T48" fmla="*/ 21 w 38"/>
                <a:gd name="T49" fmla="*/ 33 h 381"/>
                <a:gd name="T50" fmla="*/ 26 w 38"/>
                <a:gd name="T51" fmla="*/ 42 h 381"/>
                <a:gd name="T52" fmla="*/ 32 w 38"/>
                <a:gd name="T53" fmla="*/ 49 h 381"/>
                <a:gd name="T54" fmla="*/ 40 w 38"/>
                <a:gd name="T55" fmla="*/ 56 h 381"/>
                <a:gd name="T56" fmla="*/ 40 w 38"/>
                <a:gd name="T57" fmla="*/ 63 h 381"/>
                <a:gd name="T58" fmla="*/ 40 w 38"/>
                <a:gd name="T59" fmla="*/ 70 h 381"/>
                <a:gd name="T60" fmla="*/ 35 w 38"/>
                <a:gd name="T61" fmla="*/ 79 h 381"/>
                <a:gd name="T62" fmla="*/ 34 w 38"/>
                <a:gd name="T63" fmla="*/ 84 h 381"/>
                <a:gd name="T64" fmla="*/ 31 w 38"/>
                <a:gd name="T65" fmla="*/ 91 h 381"/>
                <a:gd name="T66" fmla="*/ 31 w 38"/>
                <a:gd name="T67" fmla="*/ 98 h 381"/>
                <a:gd name="T68" fmla="*/ 31 w 38"/>
                <a:gd name="T69" fmla="*/ 104 h 381"/>
                <a:gd name="T70" fmla="*/ 31 w 38"/>
                <a:gd name="T71" fmla="*/ 115 h 381"/>
                <a:gd name="T72" fmla="*/ 31 w 38"/>
                <a:gd name="T73" fmla="*/ 124 h 381"/>
                <a:gd name="T74" fmla="*/ 31 w 38"/>
                <a:gd name="T75" fmla="*/ 131 h 381"/>
                <a:gd name="T76" fmla="*/ 34 w 38"/>
                <a:gd name="T77" fmla="*/ 138 h 381"/>
                <a:gd name="T78" fmla="*/ 34 w 38"/>
                <a:gd name="T79" fmla="*/ 145 h 381"/>
                <a:gd name="T80" fmla="*/ 34 w 38"/>
                <a:gd name="T81" fmla="*/ 147 h 381"/>
                <a:gd name="T82" fmla="*/ 21 w 38"/>
                <a:gd name="T83" fmla="*/ 145 h 381"/>
                <a:gd name="T84" fmla="*/ 6 w 38"/>
                <a:gd name="T85" fmla="*/ 145 h 381"/>
                <a:gd name="T86" fmla="*/ 6 w 38"/>
                <a:gd name="T87" fmla="*/ 141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
                <a:gd name="T133" fmla="*/ 0 h 381"/>
                <a:gd name="T134" fmla="*/ 38 w 38"/>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 h="381">
                  <a:moveTo>
                    <a:pt x="6" y="362"/>
                  </a:moveTo>
                  <a:lnTo>
                    <a:pt x="11" y="345"/>
                  </a:lnTo>
                  <a:lnTo>
                    <a:pt x="11" y="335"/>
                  </a:lnTo>
                  <a:lnTo>
                    <a:pt x="11" y="323"/>
                  </a:lnTo>
                  <a:lnTo>
                    <a:pt x="15" y="314"/>
                  </a:lnTo>
                  <a:lnTo>
                    <a:pt x="15" y="304"/>
                  </a:lnTo>
                  <a:lnTo>
                    <a:pt x="15" y="295"/>
                  </a:lnTo>
                  <a:lnTo>
                    <a:pt x="15" y="287"/>
                  </a:lnTo>
                  <a:lnTo>
                    <a:pt x="15" y="278"/>
                  </a:lnTo>
                  <a:lnTo>
                    <a:pt x="15" y="268"/>
                  </a:lnTo>
                  <a:lnTo>
                    <a:pt x="15" y="260"/>
                  </a:lnTo>
                  <a:lnTo>
                    <a:pt x="19" y="251"/>
                  </a:lnTo>
                  <a:lnTo>
                    <a:pt x="19" y="242"/>
                  </a:lnTo>
                  <a:lnTo>
                    <a:pt x="19" y="237"/>
                  </a:lnTo>
                  <a:lnTo>
                    <a:pt x="19" y="227"/>
                  </a:lnTo>
                  <a:lnTo>
                    <a:pt x="19" y="220"/>
                  </a:lnTo>
                  <a:lnTo>
                    <a:pt x="19" y="206"/>
                  </a:lnTo>
                  <a:lnTo>
                    <a:pt x="19" y="193"/>
                  </a:lnTo>
                  <a:lnTo>
                    <a:pt x="19" y="184"/>
                  </a:lnTo>
                  <a:lnTo>
                    <a:pt x="19" y="175"/>
                  </a:lnTo>
                  <a:lnTo>
                    <a:pt x="19" y="165"/>
                  </a:lnTo>
                  <a:lnTo>
                    <a:pt x="19" y="157"/>
                  </a:lnTo>
                  <a:lnTo>
                    <a:pt x="19" y="148"/>
                  </a:lnTo>
                  <a:lnTo>
                    <a:pt x="19" y="138"/>
                  </a:lnTo>
                  <a:lnTo>
                    <a:pt x="19" y="125"/>
                  </a:lnTo>
                  <a:lnTo>
                    <a:pt x="19" y="112"/>
                  </a:lnTo>
                  <a:lnTo>
                    <a:pt x="19" y="104"/>
                  </a:lnTo>
                  <a:lnTo>
                    <a:pt x="19" y="94"/>
                  </a:lnTo>
                  <a:lnTo>
                    <a:pt x="19" y="85"/>
                  </a:lnTo>
                  <a:lnTo>
                    <a:pt x="19" y="80"/>
                  </a:lnTo>
                  <a:lnTo>
                    <a:pt x="19" y="71"/>
                  </a:lnTo>
                  <a:lnTo>
                    <a:pt x="19" y="63"/>
                  </a:lnTo>
                  <a:lnTo>
                    <a:pt x="19" y="53"/>
                  </a:lnTo>
                  <a:lnTo>
                    <a:pt x="19" y="44"/>
                  </a:lnTo>
                  <a:lnTo>
                    <a:pt x="19" y="36"/>
                  </a:lnTo>
                  <a:lnTo>
                    <a:pt x="19" y="31"/>
                  </a:lnTo>
                  <a:lnTo>
                    <a:pt x="19" y="22"/>
                  </a:lnTo>
                  <a:lnTo>
                    <a:pt x="19" y="17"/>
                  </a:lnTo>
                  <a:lnTo>
                    <a:pt x="19" y="8"/>
                  </a:lnTo>
                  <a:lnTo>
                    <a:pt x="19" y="5"/>
                  </a:lnTo>
                  <a:lnTo>
                    <a:pt x="19" y="0"/>
                  </a:lnTo>
                  <a:lnTo>
                    <a:pt x="19" y="5"/>
                  </a:lnTo>
                  <a:lnTo>
                    <a:pt x="19" y="13"/>
                  </a:lnTo>
                  <a:lnTo>
                    <a:pt x="19" y="22"/>
                  </a:lnTo>
                  <a:lnTo>
                    <a:pt x="19" y="31"/>
                  </a:lnTo>
                  <a:lnTo>
                    <a:pt x="19" y="41"/>
                  </a:lnTo>
                  <a:lnTo>
                    <a:pt x="19" y="49"/>
                  </a:lnTo>
                  <a:lnTo>
                    <a:pt x="19" y="58"/>
                  </a:lnTo>
                  <a:lnTo>
                    <a:pt x="19" y="71"/>
                  </a:lnTo>
                  <a:lnTo>
                    <a:pt x="19" y="85"/>
                  </a:lnTo>
                  <a:lnTo>
                    <a:pt x="24" y="94"/>
                  </a:lnTo>
                  <a:lnTo>
                    <a:pt x="24" y="107"/>
                  </a:lnTo>
                  <a:lnTo>
                    <a:pt x="24" y="117"/>
                  </a:lnTo>
                  <a:lnTo>
                    <a:pt x="30" y="125"/>
                  </a:lnTo>
                  <a:lnTo>
                    <a:pt x="33" y="133"/>
                  </a:lnTo>
                  <a:lnTo>
                    <a:pt x="38" y="143"/>
                  </a:lnTo>
                  <a:lnTo>
                    <a:pt x="38" y="152"/>
                  </a:lnTo>
                  <a:lnTo>
                    <a:pt x="38" y="161"/>
                  </a:lnTo>
                  <a:lnTo>
                    <a:pt x="38" y="170"/>
                  </a:lnTo>
                  <a:lnTo>
                    <a:pt x="38" y="179"/>
                  </a:lnTo>
                  <a:lnTo>
                    <a:pt x="38" y="193"/>
                  </a:lnTo>
                  <a:lnTo>
                    <a:pt x="33" y="201"/>
                  </a:lnTo>
                  <a:lnTo>
                    <a:pt x="32" y="211"/>
                  </a:lnTo>
                  <a:lnTo>
                    <a:pt x="32" y="215"/>
                  </a:lnTo>
                  <a:lnTo>
                    <a:pt x="29" y="225"/>
                  </a:lnTo>
                  <a:lnTo>
                    <a:pt x="29" y="232"/>
                  </a:lnTo>
                  <a:lnTo>
                    <a:pt x="29" y="242"/>
                  </a:lnTo>
                  <a:lnTo>
                    <a:pt x="29" y="251"/>
                  </a:lnTo>
                  <a:lnTo>
                    <a:pt x="29" y="260"/>
                  </a:lnTo>
                  <a:lnTo>
                    <a:pt x="29" y="268"/>
                  </a:lnTo>
                  <a:lnTo>
                    <a:pt x="29" y="283"/>
                  </a:lnTo>
                  <a:lnTo>
                    <a:pt x="29" y="295"/>
                  </a:lnTo>
                  <a:lnTo>
                    <a:pt x="29" y="309"/>
                  </a:lnTo>
                  <a:lnTo>
                    <a:pt x="29" y="319"/>
                  </a:lnTo>
                  <a:lnTo>
                    <a:pt x="29" y="326"/>
                  </a:lnTo>
                  <a:lnTo>
                    <a:pt x="29" y="335"/>
                  </a:lnTo>
                  <a:lnTo>
                    <a:pt x="32" y="350"/>
                  </a:lnTo>
                  <a:lnTo>
                    <a:pt x="32" y="354"/>
                  </a:lnTo>
                  <a:lnTo>
                    <a:pt x="32" y="362"/>
                  </a:lnTo>
                  <a:lnTo>
                    <a:pt x="32" y="372"/>
                  </a:lnTo>
                  <a:lnTo>
                    <a:pt x="37" y="381"/>
                  </a:lnTo>
                  <a:lnTo>
                    <a:pt x="32" y="377"/>
                  </a:lnTo>
                  <a:lnTo>
                    <a:pt x="29" y="372"/>
                  </a:lnTo>
                  <a:lnTo>
                    <a:pt x="19" y="372"/>
                  </a:lnTo>
                  <a:lnTo>
                    <a:pt x="11" y="372"/>
                  </a:lnTo>
                  <a:lnTo>
                    <a:pt x="6" y="372"/>
                  </a:lnTo>
                  <a:lnTo>
                    <a:pt x="0" y="372"/>
                  </a:lnTo>
                  <a:lnTo>
                    <a:pt x="6" y="362"/>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29" name="Freeform 29"/>
            <p:cNvSpPr>
              <a:spLocks/>
            </p:cNvSpPr>
            <p:nvPr/>
          </p:nvSpPr>
          <p:spPr bwMode="auto">
            <a:xfrm rot="393647">
              <a:off x="2205" y="3747"/>
              <a:ext cx="134" cy="229"/>
            </a:xfrm>
            <a:custGeom>
              <a:avLst/>
              <a:gdLst>
                <a:gd name="T0" fmla="*/ 92 w 139"/>
                <a:gd name="T1" fmla="*/ 40 h 369"/>
                <a:gd name="T2" fmla="*/ 92 w 139"/>
                <a:gd name="T3" fmla="*/ 32 h 369"/>
                <a:gd name="T4" fmla="*/ 80 w 139"/>
                <a:gd name="T5" fmla="*/ 24 h 369"/>
                <a:gd name="T6" fmla="*/ 75 w 139"/>
                <a:gd name="T7" fmla="*/ 14 h 369"/>
                <a:gd name="T8" fmla="*/ 70 w 139"/>
                <a:gd name="T9" fmla="*/ 4 h 369"/>
                <a:gd name="T10" fmla="*/ 67 w 139"/>
                <a:gd name="T11" fmla="*/ 1 h 369"/>
                <a:gd name="T12" fmla="*/ 59 w 139"/>
                <a:gd name="T13" fmla="*/ 17 h 369"/>
                <a:gd name="T14" fmla="*/ 45 w 139"/>
                <a:gd name="T15" fmla="*/ 24 h 369"/>
                <a:gd name="T16" fmla="*/ 29 w 139"/>
                <a:gd name="T17" fmla="*/ 32 h 369"/>
                <a:gd name="T18" fmla="*/ 29 w 139"/>
                <a:gd name="T19" fmla="*/ 42 h 369"/>
                <a:gd name="T20" fmla="*/ 39 w 139"/>
                <a:gd name="T21" fmla="*/ 52 h 369"/>
                <a:gd name="T22" fmla="*/ 39 w 139"/>
                <a:gd name="T23" fmla="*/ 59 h 369"/>
                <a:gd name="T24" fmla="*/ 29 w 139"/>
                <a:gd name="T25" fmla="*/ 65 h 369"/>
                <a:gd name="T26" fmla="*/ 26 w 139"/>
                <a:gd name="T27" fmla="*/ 70 h 369"/>
                <a:gd name="T28" fmla="*/ 29 w 139"/>
                <a:gd name="T29" fmla="*/ 76 h 369"/>
                <a:gd name="T30" fmla="*/ 13 w 139"/>
                <a:gd name="T31" fmla="*/ 79 h 369"/>
                <a:gd name="T32" fmla="*/ 13 w 139"/>
                <a:gd name="T33" fmla="*/ 87 h 369"/>
                <a:gd name="T34" fmla="*/ 13 w 139"/>
                <a:gd name="T35" fmla="*/ 94 h 369"/>
                <a:gd name="T36" fmla="*/ 13 w 139"/>
                <a:gd name="T37" fmla="*/ 100 h 369"/>
                <a:gd name="T38" fmla="*/ 0 w 139"/>
                <a:gd name="T39" fmla="*/ 107 h 369"/>
                <a:gd name="T40" fmla="*/ 0 w 139"/>
                <a:gd name="T41" fmla="*/ 112 h 369"/>
                <a:gd name="T42" fmla="*/ 9 w 139"/>
                <a:gd name="T43" fmla="*/ 121 h 369"/>
                <a:gd name="T44" fmla="*/ 16 w 139"/>
                <a:gd name="T45" fmla="*/ 123 h 369"/>
                <a:gd name="T46" fmla="*/ 21 w 139"/>
                <a:gd name="T47" fmla="*/ 127 h 369"/>
                <a:gd name="T48" fmla="*/ 29 w 139"/>
                <a:gd name="T49" fmla="*/ 128 h 369"/>
                <a:gd name="T50" fmla="*/ 41 w 139"/>
                <a:gd name="T51" fmla="*/ 130 h 369"/>
                <a:gd name="T52" fmla="*/ 49 w 139"/>
                <a:gd name="T53" fmla="*/ 135 h 369"/>
                <a:gd name="T54" fmla="*/ 54 w 139"/>
                <a:gd name="T55" fmla="*/ 140 h 369"/>
                <a:gd name="T56" fmla="*/ 70 w 139"/>
                <a:gd name="T57" fmla="*/ 138 h 369"/>
                <a:gd name="T58" fmla="*/ 87 w 139"/>
                <a:gd name="T59" fmla="*/ 131 h 369"/>
                <a:gd name="T60" fmla="*/ 99 w 139"/>
                <a:gd name="T61" fmla="*/ 127 h 369"/>
                <a:gd name="T62" fmla="*/ 99 w 139"/>
                <a:gd name="T63" fmla="*/ 119 h 369"/>
                <a:gd name="T64" fmla="*/ 95 w 139"/>
                <a:gd name="T65" fmla="*/ 112 h 369"/>
                <a:gd name="T66" fmla="*/ 103 w 139"/>
                <a:gd name="T67" fmla="*/ 107 h 369"/>
                <a:gd name="T68" fmla="*/ 113 w 139"/>
                <a:gd name="T69" fmla="*/ 102 h 369"/>
                <a:gd name="T70" fmla="*/ 117 w 139"/>
                <a:gd name="T71" fmla="*/ 95 h 369"/>
                <a:gd name="T72" fmla="*/ 117 w 139"/>
                <a:gd name="T73" fmla="*/ 90 h 369"/>
                <a:gd name="T74" fmla="*/ 113 w 139"/>
                <a:gd name="T75" fmla="*/ 81 h 369"/>
                <a:gd name="T76" fmla="*/ 124 w 139"/>
                <a:gd name="T77" fmla="*/ 74 h 369"/>
                <a:gd name="T78" fmla="*/ 129 w 139"/>
                <a:gd name="T79" fmla="*/ 70 h 369"/>
                <a:gd name="T80" fmla="*/ 124 w 139"/>
                <a:gd name="T81" fmla="*/ 66 h 369"/>
                <a:gd name="T82" fmla="*/ 108 w 139"/>
                <a:gd name="T83" fmla="*/ 63 h 369"/>
                <a:gd name="T84" fmla="*/ 99 w 139"/>
                <a:gd name="T85" fmla="*/ 60 h 369"/>
                <a:gd name="T86" fmla="*/ 87 w 139"/>
                <a:gd name="T87" fmla="*/ 57 h 369"/>
                <a:gd name="T88" fmla="*/ 92 w 139"/>
                <a:gd name="T89" fmla="*/ 52 h 369"/>
                <a:gd name="T90" fmla="*/ 92 w 139"/>
                <a:gd name="T91" fmla="*/ 47 h 369"/>
                <a:gd name="T92" fmla="*/ 87 w 139"/>
                <a:gd name="T93" fmla="*/ 42 h 3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9"/>
                <a:gd name="T142" fmla="*/ 0 h 369"/>
                <a:gd name="T143" fmla="*/ 139 w 139"/>
                <a:gd name="T144" fmla="*/ 369 h 3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9" h="369">
                  <a:moveTo>
                    <a:pt x="103" y="126"/>
                  </a:moveTo>
                  <a:lnTo>
                    <a:pt x="99" y="108"/>
                  </a:lnTo>
                  <a:lnTo>
                    <a:pt x="99" y="103"/>
                  </a:lnTo>
                  <a:lnTo>
                    <a:pt x="99" y="95"/>
                  </a:lnTo>
                  <a:lnTo>
                    <a:pt x="99" y="90"/>
                  </a:lnTo>
                  <a:lnTo>
                    <a:pt x="99" y="82"/>
                  </a:lnTo>
                  <a:lnTo>
                    <a:pt x="93" y="72"/>
                  </a:lnTo>
                  <a:lnTo>
                    <a:pt x="88" y="68"/>
                  </a:lnTo>
                  <a:lnTo>
                    <a:pt x="86" y="63"/>
                  </a:lnTo>
                  <a:lnTo>
                    <a:pt x="76" y="58"/>
                  </a:lnTo>
                  <a:lnTo>
                    <a:pt x="76" y="45"/>
                  </a:lnTo>
                  <a:lnTo>
                    <a:pt x="81" y="36"/>
                  </a:lnTo>
                  <a:lnTo>
                    <a:pt x="81" y="27"/>
                  </a:lnTo>
                  <a:lnTo>
                    <a:pt x="76" y="17"/>
                  </a:lnTo>
                  <a:lnTo>
                    <a:pt x="76" y="9"/>
                  </a:lnTo>
                  <a:lnTo>
                    <a:pt x="72" y="4"/>
                  </a:lnTo>
                  <a:lnTo>
                    <a:pt x="72" y="0"/>
                  </a:lnTo>
                  <a:lnTo>
                    <a:pt x="72" y="4"/>
                  </a:lnTo>
                  <a:lnTo>
                    <a:pt x="67" y="17"/>
                  </a:lnTo>
                  <a:lnTo>
                    <a:pt x="63" y="36"/>
                  </a:lnTo>
                  <a:lnTo>
                    <a:pt x="63" y="45"/>
                  </a:lnTo>
                  <a:lnTo>
                    <a:pt x="58" y="54"/>
                  </a:lnTo>
                  <a:lnTo>
                    <a:pt x="53" y="58"/>
                  </a:lnTo>
                  <a:lnTo>
                    <a:pt x="49" y="63"/>
                  </a:lnTo>
                  <a:lnTo>
                    <a:pt x="41" y="68"/>
                  </a:lnTo>
                  <a:lnTo>
                    <a:pt x="35" y="72"/>
                  </a:lnTo>
                  <a:lnTo>
                    <a:pt x="31" y="82"/>
                  </a:lnTo>
                  <a:lnTo>
                    <a:pt x="31" y="90"/>
                  </a:lnTo>
                  <a:lnTo>
                    <a:pt x="28" y="99"/>
                  </a:lnTo>
                  <a:lnTo>
                    <a:pt x="31" y="108"/>
                  </a:lnTo>
                  <a:lnTo>
                    <a:pt x="35" y="121"/>
                  </a:lnTo>
                  <a:lnTo>
                    <a:pt x="41" y="126"/>
                  </a:lnTo>
                  <a:lnTo>
                    <a:pt x="41" y="135"/>
                  </a:lnTo>
                  <a:lnTo>
                    <a:pt x="41" y="144"/>
                  </a:lnTo>
                  <a:lnTo>
                    <a:pt x="41" y="149"/>
                  </a:lnTo>
                  <a:lnTo>
                    <a:pt x="41" y="153"/>
                  </a:lnTo>
                  <a:lnTo>
                    <a:pt x="35" y="157"/>
                  </a:lnTo>
                  <a:lnTo>
                    <a:pt x="35" y="162"/>
                  </a:lnTo>
                  <a:lnTo>
                    <a:pt x="31" y="167"/>
                  </a:lnTo>
                  <a:lnTo>
                    <a:pt x="31" y="171"/>
                  </a:lnTo>
                  <a:lnTo>
                    <a:pt x="31" y="176"/>
                  </a:lnTo>
                  <a:lnTo>
                    <a:pt x="28" y="181"/>
                  </a:lnTo>
                  <a:lnTo>
                    <a:pt x="31" y="188"/>
                  </a:lnTo>
                  <a:lnTo>
                    <a:pt x="31" y="193"/>
                  </a:lnTo>
                  <a:lnTo>
                    <a:pt x="31" y="198"/>
                  </a:lnTo>
                  <a:lnTo>
                    <a:pt x="23" y="202"/>
                  </a:lnTo>
                  <a:lnTo>
                    <a:pt x="18" y="202"/>
                  </a:lnTo>
                  <a:lnTo>
                    <a:pt x="13" y="205"/>
                  </a:lnTo>
                  <a:lnTo>
                    <a:pt x="13" y="210"/>
                  </a:lnTo>
                  <a:lnTo>
                    <a:pt x="13" y="215"/>
                  </a:lnTo>
                  <a:lnTo>
                    <a:pt x="13" y="225"/>
                  </a:lnTo>
                  <a:lnTo>
                    <a:pt x="9" y="229"/>
                  </a:lnTo>
                  <a:lnTo>
                    <a:pt x="13" y="238"/>
                  </a:lnTo>
                  <a:lnTo>
                    <a:pt x="13" y="243"/>
                  </a:lnTo>
                  <a:lnTo>
                    <a:pt x="13" y="251"/>
                  </a:lnTo>
                  <a:lnTo>
                    <a:pt x="13" y="256"/>
                  </a:lnTo>
                  <a:lnTo>
                    <a:pt x="13" y="260"/>
                  </a:lnTo>
                  <a:lnTo>
                    <a:pt x="9" y="265"/>
                  </a:lnTo>
                  <a:lnTo>
                    <a:pt x="5" y="270"/>
                  </a:lnTo>
                  <a:lnTo>
                    <a:pt x="0" y="278"/>
                  </a:lnTo>
                  <a:lnTo>
                    <a:pt x="0" y="283"/>
                  </a:lnTo>
                  <a:lnTo>
                    <a:pt x="0" y="288"/>
                  </a:lnTo>
                  <a:lnTo>
                    <a:pt x="0" y="292"/>
                  </a:lnTo>
                  <a:lnTo>
                    <a:pt x="0" y="301"/>
                  </a:lnTo>
                  <a:lnTo>
                    <a:pt x="5" y="304"/>
                  </a:lnTo>
                  <a:lnTo>
                    <a:pt x="9" y="314"/>
                  </a:lnTo>
                  <a:lnTo>
                    <a:pt x="13" y="314"/>
                  </a:lnTo>
                  <a:lnTo>
                    <a:pt x="13" y="319"/>
                  </a:lnTo>
                  <a:lnTo>
                    <a:pt x="18" y="319"/>
                  </a:lnTo>
                  <a:lnTo>
                    <a:pt x="18" y="323"/>
                  </a:lnTo>
                  <a:lnTo>
                    <a:pt x="23" y="323"/>
                  </a:lnTo>
                  <a:lnTo>
                    <a:pt x="23" y="328"/>
                  </a:lnTo>
                  <a:lnTo>
                    <a:pt x="23" y="333"/>
                  </a:lnTo>
                  <a:lnTo>
                    <a:pt x="28" y="333"/>
                  </a:lnTo>
                  <a:lnTo>
                    <a:pt x="31" y="333"/>
                  </a:lnTo>
                  <a:lnTo>
                    <a:pt x="35" y="333"/>
                  </a:lnTo>
                  <a:lnTo>
                    <a:pt x="41" y="333"/>
                  </a:lnTo>
                  <a:lnTo>
                    <a:pt x="45" y="337"/>
                  </a:lnTo>
                  <a:lnTo>
                    <a:pt x="49" y="340"/>
                  </a:lnTo>
                  <a:lnTo>
                    <a:pt x="53" y="345"/>
                  </a:lnTo>
                  <a:lnTo>
                    <a:pt x="53" y="350"/>
                  </a:lnTo>
                  <a:lnTo>
                    <a:pt x="58" y="355"/>
                  </a:lnTo>
                  <a:lnTo>
                    <a:pt x="58" y="360"/>
                  </a:lnTo>
                  <a:lnTo>
                    <a:pt x="58" y="364"/>
                  </a:lnTo>
                  <a:lnTo>
                    <a:pt x="63" y="369"/>
                  </a:lnTo>
                  <a:lnTo>
                    <a:pt x="67" y="364"/>
                  </a:lnTo>
                  <a:lnTo>
                    <a:pt x="76" y="360"/>
                  </a:lnTo>
                  <a:lnTo>
                    <a:pt x="86" y="350"/>
                  </a:lnTo>
                  <a:lnTo>
                    <a:pt x="88" y="345"/>
                  </a:lnTo>
                  <a:lnTo>
                    <a:pt x="93" y="340"/>
                  </a:lnTo>
                  <a:lnTo>
                    <a:pt x="99" y="337"/>
                  </a:lnTo>
                  <a:lnTo>
                    <a:pt x="103" y="333"/>
                  </a:lnTo>
                  <a:lnTo>
                    <a:pt x="107" y="328"/>
                  </a:lnTo>
                  <a:lnTo>
                    <a:pt x="111" y="323"/>
                  </a:lnTo>
                  <a:lnTo>
                    <a:pt x="111" y="314"/>
                  </a:lnTo>
                  <a:lnTo>
                    <a:pt x="107" y="309"/>
                  </a:lnTo>
                  <a:lnTo>
                    <a:pt x="107" y="304"/>
                  </a:lnTo>
                  <a:lnTo>
                    <a:pt x="107" y="296"/>
                  </a:lnTo>
                  <a:lnTo>
                    <a:pt x="103" y="292"/>
                  </a:lnTo>
                  <a:lnTo>
                    <a:pt x="107" y="288"/>
                  </a:lnTo>
                  <a:lnTo>
                    <a:pt x="107" y="283"/>
                  </a:lnTo>
                  <a:lnTo>
                    <a:pt x="111" y="278"/>
                  </a:lnTo>
                  <a:lnTo>
                    <a:pt x="116" y="270"/>
                  </a:lnTo>
                  <a:lnTo>
                    <a:pt x="121" y="270"/>
                  </a:lnTo>
                  <a:lnTo>
                    <a:pt x="121" y="265"/>
                  </a:lnTo>
                  <a:lnTo>
                    <a:pt x="125" y="260"/>
                  </a:lnTo>
                  <a:lnTo>
                    <a:pt x="125" y="251"/>
                  </a:lnTo>
                  <a:lnTo>
                    <a:pt x="125" y="246"/>
                  </a:lnTo>
                  <a:lnTo>
                    <a:pt x="125" y="243"/>
                  </a:lnTo>
                  <a:lnTo>
                    <a:pt x="125" y="238"/>
                  </a:lnTo>
                  <a:lnTo>
                    <a:pt x="125" y="233"/>
                  </a:lnTo>
                  <a:lnTo>
                    <a:pt x="121" y="225"/>
                  </a:lnTo>
                  <a:lnTo>
                    <a:pt x="121" y="215"/>
                  </a:lnTo>
                  <a:lnTo>
                    <a:pt x="121" y="210"/>
                  </a:lnTo>
                  <a:lnTo>
                    <a:pt x="130" y="202"/>
                  </a:lnTo>
                  <a:lnTo>
                    <a:pt x="130" y="198"/>
                  </a:lnTo>
                  <a:lnTo>
                    <a:pt x="134" y="193"/>
                  </a:lnTo>
                  <a:lnTo>
                    <a:pt x="134" y="188"/>
                  </a:lnTo>
                  <a:lnTo>
                    <a:pt x="134" y="181"/>
                  </a:lnTo>
                  <a:lnTo>
                    <a:pt x="139" y="181"/>
                  </a:lnTo>
                  <a:lnTo>
                    <a:pt x="139" y="176"/>
                  </a:lnTo>
                  <a:lnTo>
                    <a:pt x="139" y="171"/>
                  </a:lnTo>
                  <a:lnTo>
                    <a:pt x="134" y="171"/>
                  </a:lnTo>
                  <a:lnTo>
                    <a:pt x="130" y="167"/>
                  </a:lnTo>
                  <a:lnTo>
                    <a:pt x="125" y="167"/>
                  </a:lnTo>
                  <a:lnTo>
                    <a:pt x="116" y="162"/>
                  </a:lnTo>
                  <a:lnTo>
                    <a:pt x="111" y="162"/>
                  </a:lnTo>
                  <a:lnTo>
                    <a:pt x="107" y="162"/>
                  </a:lnTo>
                  <a:lnTo>
                    <a:pt x="107" y="157"/>
                  </a:lnTo>
                  <a:lnTo>
                    <a:pt x="103" y="157"/>
                  </a:lnTo>
                  <a:lnTo>
                    <a:pt x="99" y="153"/>
                  </a:lnTo>
                  <a:lnTo>
                    <a:pt x="93" y="149"/>
                  </a:lnTo>
                  <a:lnTo>
                    <a:pt x="93" y="144"/>
                  </a:lnTo>
                  <a:lnTo>
                    <a:pt x="93" y="140"/>
                  </a:lnTo>
                  <a:lnTo>
                    <a:pt x="99" y="135"/>
                  </a:lnTo>
                  <a:lnTo>
                    <a:pt x="93" y="130"/>
                  </a:lnTo>
                  <a:lnTo>
                    <a:pt x="99" y="126"/>
                  </a:lnTo>
                  <a:lnTo>
                    <a:pt x="99" y="121"/>
                  </a:lnTo>
                  <a:lnTo>
                    <a:pt x="99" y="116"/>
                  </a:lnTo>
                  <a:lnTo>
                    <a:pt x="93" y="113"/>
                  </a:lnTo>
                  <a:lnTo>
                    <a:pt x="93" y="108"/>
                  </a:lnTo>
                  <a:lnTo>
                    <a:pt x="103" y="126"/>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30" name="Freeform 30"/>
            <p:cNvSpPr>
              <a:spLocks/>
            </p:cNvSpPr>
            <p:nvPr/>
          </p:nvSpPr>
          <p:spPr bwMode="auto">
            <a:xfrm rot="393647">
              <a:off x="2720" y="3627"/>
              <a:ext cx="15" cy="119"/>
            </a:xfrm>
            <a:custGeom>
              <a:avLst/>
              <a:gdLst>
                <a:gd name="T0" fmla="*/ 4 w 16"/>
                <a:gd name="T1" fmla="*/ 67 h 191"/>
                <a:gd name="T2" fmla="*/ 4 w 16"/>
                <a:gd name="T3" fmla="*/ 62 h 191"/>
                <a:gd name="T4" fmla="*/ 6 w 16"/>
                <a:gd name="T5" fmla="*/ 59 h 191"/>
                <a:gd name="T6" fmla="*/ 6 w 16"/>
                <a:gd name="T7" fmla="*/ 56 h 191"/>
                <a:gd name="T8" fmla="*/ 6 w 16"/>
                <a:gd name="T9" fmla="*/ 52 h 191"/>
                <a:gd name="T10" fmla="*/ 8 w 16"/>
                <a:gd name="T11" fmla="*/ 49 h 191"/>
                <a:gd name="T12" fmla="*/ 8 w 16"/>
                <a:gd name="T13" fmla="*/ 46 h 191"/>
                <a:gd name="T14" fmla="*/ 8 w 16"/>
                <a:gd name="T15" fmla="*/ 42 h 191"/>
                <a:gd name="T16" fmla="*/ 8 w 16"/>
                <a:gd name="T17" fmla="*/ 37 h 191"/>
                <a:gd name="T18" fmla="*/ 8 w 16"/>
                <a:gd name="T19" fmla="*/ 34 h 191"/>
                <a:gd name="T20" fmla="*/ 8 w 16"/>
                <a:gd name="T21" fmla="*/ 31 h 191"/>
                <a:gd name="T22" fmla="*/ 8 w 16"/>
                <a:gd name="T23" fmla="*/ 27 h 191"/>
                <a:gd name="T24" fmla="*/ 8 w 16"/>
                <a:gd name="T25" fmla="*/ 22 h 191"/>
                <a:gd name="T26" fmla="*/ 8 w 16"/>
                <a:gd name="T27" fmla="*/ 18 h 191"/>
                <a:gd name="T28" fmla="*/ 8 w 16"/>
                <a:gd name="T29" fmla="*/ 16 h 191"/>
                <a:gd name="T30" fmla="*/ 8 w 16"/>
                <a:gd name="T31" fmla="*/ 12 h 191"/>
                <a:gd name="T32" fmla="*/ 8 w 16"/>
                <a:gd name="T33" fmla="*/ 9 h 191"/>
                <a:gd name="T34" fmla="*/ 8 w 16"/>
                <a:gd name="T35" fmla="*/ 6 h 191"/>
                <a:gd name="T36" fmla="*/ 8 w 16"/>
                <a:gd name="T37" fmla="*/ 4 h 191"/>
                <a:gd name="T38" fmla="*/ 8 w 16"/>
                <a:gd name="T39" fmla="*/ 1 h 191"/>
                <a:gd name="T40" fmla="*/ 8 w 16"/>
                <a:gd name="T41" fmla="*/ 1 h 191"/>
                <a:gd name="T42" fmla="*/ 8 w 16"/>
                <a:gd name="T43" fmla="*/ 4 h 191"/>
                <a:gd name="T44" fmla="*/ 8 w 16"/>
                <a:gd name="T45" fmla="*/ 7 h 191"/>
                <a:gd name="T46" fmla="*/ 8 w 16"/>
                <a:gd name="T47" fmla="*/ 12 h 191"/>
                <a:gd name="T48" fmla="*/ 8 w 16"/>
                <a:gd name="T49" fmla="*/ 16 h 191"/>
                <a:gd name="T50" fmla="*/ 8 w 16"/>
                <a:gd name="T51" fmla="*/ 21 h 191"/>
                <a:gd name="T52" fmla="*/ 12 w 16"/>
                <a:gd name="T53" fmla="*/ 24 h 191"/>
                <a:gd name="T54" fmla="*/ 14 w 16"/>
                <a:gd name="T55" fmla="*/ 28 h 191"/>
                <a:gd name="T56" fmla="*/ 14 w 16"/>
                <a:gd name="T57" fmla="*/ 31 h 191"/>
                <a:gd name="T58" fmla="*/ 14 w 16"/>
                <a:gd name="T59" fmla="*/ 34 h 191"/>
                <a:gd name="T60" fmla="*/ 13 w 16"/>
                <a:gd name="T61" fmla="*/ 39 h 191"/>
                <a:gd name="T62" fmla="*/ 13 w 16"/>
                <a:gd name="T63" fmla="*/ 42 h 191"/>
                <a:gd name="T64" fmla="*/ 12 w 16"/>
                <a:gd name="T65" fmla="*/ 45 h 191"/>
                <a:gd name="T66" fmla="*/ 12 w 16"/>
                <a:gd name="T67" fmla="*/ 49 h 191"/>
                <a:gd name="T68" fmla="*/ 12 w 16"/>
                <a:gd name="T69" fmla="*/ 52 h 191"/>
                <a:gd name="T70" fmla="*/ 12 w 16"/>
                <a:gd name="T71" fmla="*/ 57 h 191"/>
                <a:gd name="T72" fmla="*/ 12 w 16"/>
                <a:gd name="T73" fmla="*/ 62 h 191"/>
                <a:gd name="T74" fmla="*/ 12 w 16"/>
                <a:gd name="T75" fmla="*/ 65 h 191"/>
                <a:gd name="T76" fmla="*/ 13 w 16"/>
                <a:gd name="T77" fmla="*/ 69 h 191"/>
                <a:gd name="T78" fmla="*/ 13 w 16"/>
                <a:gd name="T79" fmla="*/ 72 h 191"/>
                <a:gd name="T80" fmla="*/ 13 w 16"/>
                <a:gd name="T81" fmla="*/ 73 h 191"/>
                <a:gd name="T82" fmla="*/ 8 w 16"/>
                <a:gd name="T83" fmla="*/ 72 h 191"/>
                <a:gd name="T84" fmla="*/ 1 w 16"/>
                <a:gd name="T85" fmla="*/ 72 h 191"/>
                <a:gd name="T86" fmla="*/ 1 w 16"/>
                <a:gd name="T87" fmla="*/ 70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91"/>
                <a:gd name="T134" fmla="*/ 16 w 16"/>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91">
                  <a:moveTo>
                    <a:pt x="1" y="181"/>
                  </a:moveTo>
                  <a:lnTo>
                    <a:pt x="4" y="172"/>
                  </a:lnTo>
                  <a:lnTo>
                    <a:pt x="4" y="167"/>
                  </a:lnTo>
                  <a:lnTo>
                    <a:pt x="4" y="161"/>
                  </a:lnTo>
                  <a:lnTo>
                    <a:pt x="6" y="158"/>
                  </a:lnTo>
                  <a:lnTo>
                    <a:pt x="6" y="153"/>
                  </a:lnTo>
                  <a:lnTo>
                    <a:pt x="6" y="148"/>
                  </a:lnTo>
                  <a:lnTo>
                    <a:pt x="6" y="144"/>
                  </a:lnTo>
                  <a:lnTo>
                    <a:pt x="6" y="140"/>
                  </a:lnTo>
                  <a:lnTo>
                    <a:pt x="6" y="134"/>
                  </a:lnTo>
                  <a:lnTo>
                    <a:pt x="6" y="129"/>
                  </a:lnTo>
                  <a:lnTo>
                    <a:pt x="9" y="125"/>
                  </a:lnTo>
                  <a:lnTo>
                    <a:pt x="9" y="120"/>
                  </a:lnTo>
                  <a:lnTo>
                    <a:pt x="9" y="119"/>
                  </a:lnTo>
                  <a:lnTo>
                    <a:pt x="9" y="114"/>
                  </a:lnTo>
                  <a:lnTo>
                    <a:pt x="9" y="109"/>
                  </a:lnTo>
                  <a:lnTo>
                    <a:pt x="9" y="103"/>
                  </a:lnTo>
                  <a:lnTo>
                    <a:pt x="9" y="96"/>
                  </a:lnTo>
                  <a:lnTo>
                    <a:pt x="9" y="92"/>
                  </a:lnTo>
                  <a:lnTo>
                    <a:pt x="9" y="88"/>
                  </a:lnTo>
                  <a:lnTo>
                    <a:pt x="9" y="82"/>
                  </a:lnTo>
                  <a:lnTo>
                    <a:pt x="9" y="78"/>
                  </a:lnTo>
                  <a:lnTo>
                    <a:pt x="9" y="73"/>
                  </a:lnTo>
                  <a:lnTo>
                    <a:pt x="9" y="71"/>
                  </a:lnTo>
                  <a:lnTo>
                    <a:pt x="9" y="62"/>
                  </a:lnTo>
                  <a:lnTo>
                    <a:pt x="9" y="57"/>
                  </a:lnTo>
                  <a:lnTo>
                    <a:pt x="9" y="51"/>
                  </a:lnTo>
                  <a:lnTo>
                    <a:pt x="9" y="47"/>
                  </a:lnTo>
                  <a:lnTo>
                    <a:pt x="9" y="42"/>
                  </a:lnTo>
                  <a:lnTo>
                    <a:pt x="9" y="41"/>
                  </a:lnTo>
                  <a:lnTo>
                    <a:pt x="9" y="36"/>
                  </a:lnTo>
                  <a:lnTo>
                    <a:pt x="9" y="31"/>
                  </a:lnTo>
                  <a:lnTo>
                    <a:pt x="9" y="26"/>
                  </a:lnTo>
                  <a:lnTo>
                    <a:pt x="9" y="23"/>
                  </a:lnTo>
                  <a:lnTo>
                    <a:pt x="9" y="18"/>
                  </a:lnTo>
                  <a:lnTo>
                    <a:pt x="9" y="15"/>
                  </a:lnTo>
                  <a:lnTo>
                    <a:pt x="9" y="12"/>
                  </a:lnTo>
                  <a:lnTo>
                    <a:pt x="9" y="9"/>
                  </a:lnTo>
                  <a:lnTo>
                    <a:pt x="9" y="5"/>
                  </a:lnTo>
                  <a:lnTo>
                    <a:pt x="9" y="2"/>
                  </a:lnTo>
                  <a:lnTo>
                    <a:pt x="9" y="0"/>
                  </a:lnTo>
                  <a:lnTo>
                    <a:pt x="9" y="2"/>
                  </a:lnTo>
                  <a:lnTo>
                    <a:pt x="9" y="7"/>
                  </a:lnTo>
                  <a:lnTo>
                    <a:pt x="9" y="12"/>
                  </a:lnTo>
                  <a:lnTo>
                    <a:pt x="9" y="15"/>
                  </a:lnTo>
                  <a:lnTo>
                    <a:pt x="9" y="20"/>
                  </a:lnTo>
                  <a:lnTo>
                    <a:pt x="9" y="25"/>
                  </a:lnTo>
                  <a:lnTo>
                    <a:pt x="9" y="30"/>
                  </a:lnTo>
                  <a:lnTo>
                    <a:pt x="9" y="36"/>
                  </a:lnTo>
                  <a:lnTo>
                    <a:pt x="9" y="42"/>
                  </a:lnTo>
                  <a:lnTo>
                    <a:pt x="10" y="47"/>
                  </a:lnTo>
                  <a:lnTo>
                    <a:pt x="10" y="54"/>
                  </a:lnTo>
                  <a:lnTo>
                    <a:pt x="10" y="59"/>
                  </a:lnTo>
                  <a:lnTo>
                    <a:pt x="14" y="62"/>
                  </a:lnTo>
                  <a:lnTo>
                    <a:pt x="15" y="67"/>
                  </a:lnTo>
                  <a:lnTo>
                    <a:pt x="16" y="72"/>
                  </a:lnTo>
                  <a:lnTo>
                    <a:pt x="16" y="77"/>
                  </a:lnTo>
                  <a:lnTo>
                    <a:pt x="16" y="81"/>
                  </a:lnTo>
                  <a:lnTo>
                    <a:pt x="16" y="85"/>
                  </a:lnTo>
                  <a:lnTo>
                    <a:pt x="16" y="89"/>
                  </a:lnTo>
                  <a:lnTo>
                    <a:pt x="16" y="96"/>
                  </a:lnTo>
                  <a:lnTo>
                    <a:pt x="15" y="101"/>
                  </a:lnTo>
                  <a:lnTo>
                    <a:pt x="15" y="106"/>
                  </a:lnTo>
                  <a:lnTo>
                    <a:pt x="15" y="108"/>
                  </a:lnTo>
                  <a:lnTo>
                    <a:pt x="14" y="113"/>
                  </a:lnTo>
                  <a:lnTo>
                    <a:pt x="14" y="117"/>
                  </a:lnTo>
                  <a:lnTo>
                    <a:pt x="14" y="120"/>
                  </a:lnTo>
                  <a:lnTo>
                    <a:pt x="14" y="125"/>
                  </a:lnTo>
                  <a:lnTo>
                    <a:pt x="14" y="129"/>
                  </a:lnTo>
                  <a:lnTo>
                    <a:pt x="14" y="134"/>
                  </a:lnTo>
                  <a:lnTo>
                    <a:pt x="14" y="141"/>
                  </a:lnTo>
                  <a:lnTo>
                    <a:pt x="14" y="148"/>
                  </a:lnTo>
                  <a:lnTo>
                    <a:pt x="14" y="155"/>
                  </a:lnTo>
                  <a:lnTo>
                    <a:pt x="14" y="159"/>
                  </a:lnTo>
                  <a:lnTo>
                    <a:pt x="14" y="162"/>
                  </a:lnTo>
                  <a:lnTo>
                    <a:pt x="14" y="167"/>
                  </a:lnTo>
                  <a:lnTo>
                    <a:pt x="15" y="175"/>
                  </a:lnTo>
                  <a:lnTo>
                    <a:pt x="15" y="176"/>
                  </a:lnTo>
                  <a:lnTo>
                    <a:pt x="15" y="181"/>
                  </a:lnTo>
                  <a:lnTo>
                    <a:pt x="15" y="186"/>
                  </a:lnTo>
                  <a:lnTo>
                    <a:pt x="16" y="191"/>
                  </a:lnTo>
                  <a:lnTo>
                    <a:pt x="15" y="188"/>
                  </a:lnTo>
                  <a:lnTo>
                    <a:pt x="14" y="186"/>
                  </a:lnTo>
                  <a:lnTo>
                    <a:pt x="9" y="186"/>
                  </a:lnTo>
                  <a:lnTo>
                    <a:pt x="4" y="186"/>
                  </a:lnTo>
                  <a:lnTo>
                    <a:pt x="1" y="186"/>
                  </a:lnTo>
                  <a:lnTo>
                    <a:pt x="0" y="186"/>
                  </a:lnTo>
                  <a:lnTo>
                    <a:pt x="1" y="181"/>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31" name="Freeform 31"/>
            <p:cNvSpPr>
              <a:spLocks/>
            </p:cNvSpPr>
            <p:nvPr/>
          </p:nvSpPr>
          <p:spPr bwMode="auto">
            <a:xfrm rot="393647">
              <a:off x="2701" y="3601"/>
              <a:ext cx="67" cy="115"/>
            </a:xfrm>
            <a:custGeom>
              <a:avLst/>
              <a:gdLst>
                <a:gd name="T0" fmla="*/ 47 w 69"/>
                <a:gd name="T1" fmla="*/ 19 h 183"/>
                <a:gd name="T2" fmla="*/ 47 w 69"/>
                <a:gd name="T3" fmla="*/ 16 h 183"/>
                <a:gd name="T4" fmla="*/ 40 w 69"/>
                <a:gd name="T5" fmla="*/ 12 h 183"/>
                <a:gd name="T6" fmla="*/ 39 w 69"/>
                <a:gd name="T7" fmla="*/ 7 h 183"/>
                <a:gd name="T8" fmla="*/ 35 w 69"/>
                <a:gd name="T9" fmla="*/ 1 h 183"/>
                <a:gd name="T10" fmla="*/ 35 w 69"/>
                <a:gd name="T11" fmla="*/ 1 h 183"/>
                <a:gd name="T12" fmla="*/ 29 w 69"/>
                <a:gd name="T13" fmla="*/ 8 h 183"/>
                <a:gd name="T14" fmla="*/ 23 w 69"/>
                <a:gd name="T15" fmla="*/ 12 h 183"/>
                <a:gd name="T16" fmla="*/ 16 w 69"/>
                <a:gd name="T17" fmla="*/ 16 h 183"/>
                <a:gd name="T18" fmla="*/ 16 w 69"/>
                <a:gd name="T19" fmla="*/ 21 h 183"/>
                <a:gd name="T20" fmla="*/ 18 w 69"/>
                <a:gd name="T21" fmla="*/ 26 h 183"/>
                <a:gd name="T22" fmla="*/ 18 w 69"/>
                <a:gd name="T23" fmla="*/ 30 h 183"/>
                <a:gd name="T24" fmla="*/ 16 w 69"/>
                <a:gd name="T25" fmla="*/ 32 h 183"/>
                <a:gd name="T26" fmla="*/ 13 w 69"/>
                <a:gd name="T27" fmla="*/ 35 h 183"/>
                <a:gd name="T28" fmla="*/ 16 w 69"/>
                <a:gd name="T29" fmla="*/ 39 h 183"/>
                <a:gd name="T30" fmla="*/ 7 w 69"/>
                <a:gd name="T31" fmla="*/ 40 h 183"/>
                <a:gd name="T32" fmla="*/ 7 w 69"/>
                <a:gd name="T33" fmla="*/ 44 h 183"/>
                <a:gd name="T34" fmla="*/ 7 w 69"/>
                <a:gd name="T35" fmla="*/ 47 h 183"/>
                <a:gd name="T36" fmla="*/ 7 w 69"/>
                <a:gd name="T37" fmla="*/ 51 h 183"/>
                <a:gd name="T38" fmla="*/ 0 w 69"/>
                <a:gd name="T39" fmla="*/ 55 h 183"/>
                <a:gd name="T40" fmla="*/ 0 w 69"/>
                <a:gd name="T41" fmla="*/ 58 h 183"/>
                <a:gd name="T42" fmla="*/ 5 w 69"/>
                <a:gd name="T43" fmla="*/ 61 h 183"/>
                <a:gd name="T44" fmla="*/ 10 w 69"/>
                <a:gd name="T45" fmla="*/ 63 h 183"/>
                <a:gd name="T46" fmla="*/ 11 w 69"/>
                <a:gd name="T47" fmla="*/ 64 h 183"/>
                <a:gd name="T48" fmla="*/ 16 w 69"/>
                <a:gd name="T49" fmla="*/ 65 h 183"/>
                <a:gd name="T50" fmla="*/ 21 w 69"/>
                <a:gd name="T51" fmla="*/ 67 h 183"/>
                <a:gd name="T52" fmla="*/ 25 w 69"/>
                <a:gd name="T53" fmla="*/ 68 h 183"/>
                <a:gd name="T54" fmla="*/ 28 w 69"/>
                <a:gd name="T55" fmla="*/ 72 h 183"/>
                <a:gd name="T56" fmla="*/ 35 w 69"/>
                <a:gd name="T57" fmla="*/ 70 h 183"/>
                <a:gd name="T58" fmla="*/ 45 w 69"/>
                <a:gd name="T59" fmla="*/ 67 h 183"/>
                <a:gd name="T60" fmla="*/ 50 w 69"/>
                <a:gd name="T61" fmla="*/ 64 h 183"/>
                <a:gd name="T62" fmla="*/ 50 w 69"/>
                <a:gd name="T63" fmla="*/ 61 h 183"/>
                <a:gd name="T64" fmla="*/ 49 w 69"/>
                <a:gd name="T65" fmla="*/ 58 h 183"/>
                <a:gd name="T66" fmla="*/ 51 w 69"/>
                <a:gd name="T67" fmla="*/ 55 h 183"/>
                <a:gd name="T68" fmla="*/ 56 w 69"/>
                <a:gd name="T69" fmla="*/ 52 h 183"/>
                <a:gd name="T70" fmla="*/ 58 w 69"/>
                <a:gd name="T71" fmla="*/ 48 h 183"/>
                <a:gd name="T72" fmla="*/ 58 w 69"/>
                <a:gd name="T73" fmla="*/ 47 h 183"/>
                <a:gd name="T74" fmla="*/ 56 w 69"/>
                <a:gd name="T75" fmla="*/ 41 h 183"/>
                <a:gd name="T76" fmla="*/ 63 w 69"/>
                <a:gd name="T77" fmla="*/ 38 h 183"/>
                <a:gd name="T78" fmla="*/ 65 w 69"/>
                <a:gd name="T79" fmla="*/ 35 h 183"/>
                <a:gd name="T80" fmla="*/ 63 w 69"/>
                <a:gd name="T81" fmla="*/ 33 h 183"/>
                <a:gd name="T82" fmla="*/ 54 w 69"/>
                <a:gd name="T83" fmla="*/ 32 h 183"/>
                <a:gd name="T84" fmla="*/ 50 w 69"/>
                <a:gd name="T85" fmla="*/ 31 h 183"/>
                <a:gd name="T86" fmla="*/ 45 w 69"/>
                <a:gd name="T87" fmla="*/ 29 h 183"/>
                <a:gd name="T88" fmla="*/ 47 w 69"/>
                <a:gd name="T89" fmla="*/ 26 h 183"/>
                <a:gd name="T90" fmla="*/ 47 w 69"/>
                <a:gd name="T91" fmla="*/ 24 h 183"/>
                <a:gd name="T92" fmla="*/ 45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2" y="63"/>
                  </a:moveTo>
                  <a:lnTo>
                    <a:pt x="49" y="53"/>
                  </a:lnTo>
                  <a:lnTo>
                    <a:pt x="49" y="50"/>
                  </a:lnTo>
                  <a:lnTo>
                    <a:pt x="49" y="47"/>
                  </a:lnTo>
                  <a:lnTo>
                    <a:pt x="49" y="45"/>
                  </a:lnTo>
                  <a:lnTo>
                    <a:pt x="49" y="40"/>
                  </a:lnTo>
                  <a:lnTo>
                    <a:pt x="47" y="35"/>
                  </a:lnTo>
                  <a:lnTo>
                    <a:pt x="46" y="33"/>
                  </a:lnTo>
                  <a:lnTo>
                    <a:pt x="42" y="31"/>
                  </a:lnTo>
                  <a:lnTo>
                    <a:pt x="37" y="28"/>
                  </a:lnTo>
                  <a:lnTo>
                    <a:pt x="37" y="21"/>
                  </a:lnTo>
                  <a:lnTo>
                    <a:pt x="41" y="18"/>
                  </a:lnTo>
                  <a:lnTo>
                    <a:pt x="41" y="13"/>
                  </a:lnTo>
                  <a:lnTo>
                    <a:pt x="37" y="8"/>
                  </a:lnTo>
                  <a:lnTo>
                    <a:pt x="37" y="3"/>
                  </a:lnTo>
                  <a:lnTo>
                    <a:pt x="37" y="1"/>
                  </a:lnTo>
                  <a:lnTo>
                    <a:pt x="37" y="0"/>
                  </a:lnTo>
                  <a:lnTo>
                    <a:pt x="37" y="1"/>
                  </a:lnTo>
                  <a:lnTo>
                    <a:pt x="34" y="8"/>
                  </a:lnTo>
                  <a:lnTo>
                    <a:pt x="31" y="18"/>
                  </a:lnTo>
                  <a:lnTo>
                    <a:pt x="31" y="21"/>
                  </a:lnTo>
                  <a:lnTo>
                    <a:pt x="30" y="27"/>
                  </a:lnTo>
                  <a:lnTo>
                    <a:pt x="27" y="28"/>
                  </a:lnTo>
                  <a:lnTo>
                    <a:pt x="25" y="31"/>
                  </a:lnTo>
                  <a:lnTo>
                    <a:pt x="20" y="33"/>
                  </a:lnTo>
                  <a:lnTo>
                    <a:pt x="18" y="35"/>
                  </a:lnTo>
                  <a:lnTo>
                    <a:pt x="16" y="40"/>
                  </a:lnTo>
                  <a:lnTo>
                    <a:pt x="16" y="45"/>
                  </a:lnTo>
                  <a:lnTo>
                    <a:pt x="13" y="49"/>
                  </a:lnTo>
                  <a:lnTo>
                    <a:pt x="16" y="53"/>
                  </a:lnTo>
                  <a:lnTo>
                    <a:pt x="18" y="60"/>
                  </a:lnTo>
                  <a:lnTo>
                    <a:pt x="20" y="63"/>
                  </a:lnTo>
                  <a:lnTo>
                    <a:pt x="20" y="66"/>
                  </a:lnTo>
                  <a:lnTo>
                    <a:pt x="20" y="71"/>
                  </a:lnTo>
                  <a:lnTo>
                    <a:pt x="20" y="73"/>
                  </a:lnTo>
                  <a:lnTo>
                    <a:pt x="20" y="76"/>
                  </a:lnTo>
                  <a:lnTo>
                    <a:pt x="18" y="78"/>
                  </a:lnTo>
                  <a:lnTo>
                    <a:pt x="18" y="81"/>
                  </a:lnTo>
                  <a:lnTo>
                    <a:pt x="16" y="81"/>
                  </a:lnTo>
                  <a:lnTo>
                    <a:pt x="16" y="85"/>
                  </a:lnTo>
                  <a:lnTo>
                    <a:pt x="16" y="87"/>
                  </a:lnTo>
                  <a:lnTo>
                    <a:pt x="13" y="89"/>
                  </a:lnTo>
                  <a:lnTo>
                    <a:pt x="16" y="94"/>
                  </a:lnTo>
                  <a:lnTo>
                    <a:pt x="16" y="96"/>
                  </a:lnTo>
                  <a:lnTo>
                    <a:pt x="16" y="99"/>
                  </a:lnTo>
                  <a:lnTo>
                    <a:pt x="11" y="100"/>
                  </a:lnTo>
                  <a:lnTo>
                    <a:pt x="10" y="100"/>
                  </a:lnTo>
                  <a:lnTo>
                    <a:pt x="7" y="102"/>
                  </a:lnTo>
                  <a:lnTo>
                    <a:pt x="7" y="105"/>
                  </a:lnTo>
                  <a:lnTo>
                    <a:pt x="7" y="107"/>
                  </a:lnTo>
                  <a:lnTo>
                    <a:pt x="7" y="112"/>
                  </a:lnTo>
                  <a:lnTo>
                    <a:pt x="5" y="113"/>
                  </a:lnTo>
                  <a:lnTo>
                    <a:pt x="7" y="118"/>
                  </a:lnTo>
                  <a:lnTo>
                    <a:pt x="7" y="120"/>
                  </a:lnTo>
                  <a:lnTo>
                    <a:pt x="7" y="123"/>
                  </a:lnTo>
                  <a:lnTo>
                    <a:pt x="7" y="128"/>
                  </a:lnTo>
                  <a:lnTo>
                    <a:pt x="7" y="129"/>
                  </a:lnTo>
                  <a:lnTo>
                    <a:pt x="5" y="132"/>
                  </a:lnTo>
                  <a:lnTo>
                    <a:pt x="4" y="134"/>
                  </a:lnTo>
                  <a:lnTo>
                    <a:pt x="0" y="138"/>
                  </a:lnTo>
                  <a:lnTo>
                    <a:pt x="0" y="141"/>
                  </a:lnTo>
                  <a:lnTo>
                    <a:pt x="0" y="142"/>
                  </a:lnTo>
                  <a:lnTo>
                    <a:pt x="0" y="146"/>
                  </a:lnTo>
                  <a:lnTo>
                    <a:pt x="0" y="149"/>
                  </a:lnTo>
                  <a:lnTo>
                    <a:pt x="4" y="151"/>
                  </a:lnTo>
                  <a:lnTo>
                    <a:pt x="5" y="155"/>
                  </a:lnTo>
                  <a:lnTo>
                    <a:pt x="7" y="155"/>
                  </a:lnTo>
                  <a:lnTo>
                    <a:pt x="7" y="159"/>
                  </a:lnTo>
                  <a:lnTo>
                    <a:pt x="10" y="159"/>
                  </a:lnTo>
                  <a:lnTo>
                    <a:pt x="10" y="160"/>
                  </a:lnTo>
                  <a:lnTo>
                    <a:pt x="11" y="160"/>
                  </a:lnTo>
                  <a:lnTo>
                    <a:pt x="11" y="163"/>
                  </a:lnTo>
                  <a:lnTo>
                    <a:pt x="11" y="164"/>
                  </a:lnTo>
                  <a:lnTo>
                    <a:pt x="13" y="164"/>
                  </a:lnTo>
                  <a:lnTo>
                    <a:pt x="16" y="164"/>
                  </a:lnTo>
                  <a:lnTo>
                    <a:pt x="18" y="164"/>
                  </a:lnTo>
                  <a:lnTo>
                    <a:pt x="20" y="164"/>
                  </a:lnTo>
                  <a:lnTo>
                    <a:pt x="23" y="168"/>
                  </a:lnTo>
                  <a:lnTo>
                    <a:pt x="25" y="169"/>
                  </a:lnTo>
                  <a:lnTo>
                    <a:pt x="27" y="172"/>
                  </a:lnTo>
                  <a:lnTo>
                    <a:pt x="27" y="174"/>
                  </a:lnTo>
                  <a:lnTo>
                    <a:pt x="30" y="177"/>
                  </a:lnTo>
                  <a:lnTo>
                    <a:pt x="30" y="178"/>
                  </a:lnTo>
                  <a:lnTo>
                    <a:pt x="30" y="181"/>
                  </a:lnTo>
                  <a:lnTo>
                    <a:pt x="31" y="183"/>
                  </a:lnTo>
                  <a:lnTo>
                    <a:pt x="34" y="181"/>
                  </a:lnTo>
                  <a:lnTo>
                    <a:pt x="37" y="178"/>
                  </a:lnTo>
                  <a:lnTo>
                    <a:pt x="42" y="174"/>
                  </a:lnTo>
                  <a:lnTo>
                    <a:pt x="46" y="172"/>
                  </a:lnTo>
                  <a:lnTo>
                    <a:pt x="47" y="169"/>
                  </a:lnTo>
                  <a:lnTo>
                    <a:pt x="49" y="168"/>
                  </a:lnTo>
                  <a:lnTo>
                    <a:pt x="52" y="164"/>
                  </a:lnTo>
                  <a:lnTo>
                    <a:pt x="53" y="163"/>
                  </a:lnTo>
                  <a:lnTo>
                    <a:pt x="55" y="160"/>
                  </a:lnTo>
                  <a:lnTo>
                    <a:pt x="55" y="155"/>
                  </a:lnTo>
                  <a:lnTo>
                    <a:pt x="53" y="154"/>
                  </a:lnTo>
                  <a:lnTo>
                    <a:pt x="53" y="151"/>
                  </a:lnTo>
                  <a:lnTo>
                    <a:pt x="53" y="147"/>
                  </a:lnTo>
                  <a:lnTo>
                    <a:pt x="52" y="146"/>
                  </a:lnTo>
                  <a:lnTo>
                    <a:pt x="53" y="142"/>
                  </a:lnTo>
                  <a:lnTo>
                    <a:pt x="53" y="141"/>
                  </a:lnTo>
                  <a:lnTo>
                    <a:pt x="55" y="138"/>
                  </a:lnTo>
                  <a:lnTo>
                    <a:pt x="58" y="134"/>
                  </a:lnTo>
                  <a:lnTo>
                    <a:pt x="60" y="134"/>
                  </a:lnTo>
                  <a:lnTo>
                    <a:pt x="60" y="132"/>
                  </a:lnTo>
                  <a:lnTo>
                    <a:pt x="62" y="129"/>
                  </a:lnTo>
                  <a:lnTo>
                    <a:pt x="62" y="123"/>
                  </a:lnTo>
                  <a:lnTo>
                    <a:pt x="62" y="122"/>
                  </a:lnTo>
                  <a:lnTo>
                    <a:pt x="62" y="120"/>
                  </a:lnTo>
                  <a:lnTo>
                    <a:pt x="62" y="118"/>
                  </a:lnTo>
                  <a:lnTo>
                    <a:pt x="62" y="117"/>
                  </a:lnTo>
                  <a:lnTo>
                    <a:pt x="60" y="112"/>
                  </a:lnTo>
                  <a:lnTo>
                    <a:pt x="60" y="107"/>
                  </a:lnTo>
                  <a:lnTo>
                    <a:pt x="60" y="105"/>
                  </a:lnTo>
                  <a:lnTo>
                    <a:pt x="65" y="100"/>
                  </a:lnTo>
                  <a:lnTo>
                    <a:pt x="65" y="99"/>
                  </a:lnTo>
                  <a:lnTo>
                    <a:pt x="67" y="96"/>
                  </a:lnTo>
                  <a:lnTo>
                    <a:pt x="67" y="94"/>
                  </a:lnTo>
                  <a:lnTo>
                    <a:pt x="67" y="89"/>
                  </a:lnTo>
                  <a:lnTo>
                    <a:pt x="69" y="89"/>
                  </a:lnTo>
                  <a:lnTo>
                    <a:pt x="69" y="87"/>
                  </a:lnTo>
                  <a:lnTo>
                    <a:pt x="69" y="85"/>
                  </a:lnTo>
                  <a:lnTo>
                    <a:pt x="67" y="85"/>
                  </a:lnTo>
                  <a:lnTo>
                    <a:pt x="65" y="81"/>
                  </a:lnTo>
                  <a:lnTo>
                    <a:pt x="62" y="81"/>
                  </a:lnTo>
                  <a:lnTo>
                    <a:pt x="58" y="81"/>
                  </a:lnTo>
                  <a:lnTo>
                    <a:pt x="55" y="81"/>
                  </a:lnTo>
                  <a:lnTo>
                    <a:pt x="53" y="81"/>
                  </a:lnTo>
                  <a:lnTo>
                    <a:pt x="53" y="78"/>
                  </a:lnTo>
                  <a:lnTo>
                    <a:pt x="52" y="78"/>
                  </a:lnTo>
                  <a:lnTo>
                    <a:pt x="49" y="76"/>
                  </a:lnTo>
                  <a:lnTo>
                    <a:pt x="47" y="73"/>
                  </a:lnTo>
                  <a:lnTo>
                    <a:pt x="47" y="71"/>
                  </a:lnTo>
                  <a:lnTo>
                    <a:pt x="47" y="69"/>
                  </a:lnTo>
                  <a:lnTo>
                    <a:pt x="49" y="66"/>
                  </a:lnTo>
                  <a:lnTo>
                    <a:pt x="47" y="65"/>
                  </a:lnTo>
                  <a:lnTo>
                    <a:pt x="49" y="63"/>
                  </a:lnTo>
                  <a:lnTo>
                    <a:pt x="49" y="60"/>
                  </a:lnTo>
                  <a:lnTo>
                    <a:pt x="49" y="58"/>
                  </a:lnTo>
                  <a:lnTo>
                    <a:pt x="47" y="55"/>
                  </a:lnTo>
                  <a:lnTo>
                    <a:pt x="47" y="53"/>
                  </a:lnTo>
                  <a:lnTo>
                    <a:pt x="52" y="63"/>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32" name="Freeform 32"/>
            <p:cNvSpPr>
              <a:spLocks/>
            </p:cNvSpPr>
            <p:nvPr/>
          </p:nvSpPr>
          <p:spPr bwMode="auto">
            <a:xfrm rot="393647">
              <a:off x="2810" y="3596"/>
              <a:ext cx="15" cy="119"/>
            </a:xfrm>
            <a:custGeom>
              <a:avLst/>
              <a:gdLst>
                <a:gd name="T0" fmla="*/ 4 w 16"/>
                <a:gd name="T1" fmla="*/ 69 h 189"/>
                <a:gd name="T2" fmla="*/ 4 w 16"/>
                <a:gd name="T3" fmla="*/ 64 h 189"/>
                <a:gd name="T4" fmla="*/ 5 w 16"/>
                <a:gd name="T5" fmla="*/ 60 h 189"/>
                <a:gd name="T6" fmla="*/ 5 w 16"/>
                <a:gd name="T7" fmla="*/ 56 h 189"/>
                <a:gd name="T8" fmla="*/ 5 w 16"/>
                <a:gd name="T9" fmla="*/ 54 h 189"/>
                <a:gd name="T10" fmla="*/ 8 w 16"/>
                <a:gd name="T11" fmla="*/ 50 h 189"/>
                <a:gd name="T12" fmla="*/ 8 w 16"/>
                <a:gd name="T13" fmla="*/ 47 h 189"/>
                <a:gd name="T14" fmla="*/ 8 w 16"/>
                <a:gd name="T15" fmla="*/ 43 h 189"/>
                <a:gd name="T16" fmla="*/ 8 w 16"/>
                <a:gd name="T17" fmla="*/ 38 h 189"/>
                <a:gd name="T18" fmla="*/ 8 w 16"/>
                <a:gd name="T19" fmla="*/ 35 h 189"/>
                <a:gd name="T20" fmla="*/ 8 w 16"/>
                <a:gd name="T21" fmla="*/ 31 h 189"/>
                <a:gd name="T22" fmla="*/ 8 w 16"/>
                <a:gd name="T23" fmla="*/ 27 h 189"/>
                <a:gd name="T24" fmla="*/ 8 w 16"/>
                <a:gd name="T25" fmla="*/ 22 h 189"/>
                <a:gd name="T26" fmla="*/ 8 w 16"/>
                <a:gd name="T27" fmla="*/ 19 h 189"/>
                <a:gd name="T28" fmla="*/ 8 w 16"/>
                <a:gd name="T29" fmla="*/ 16 h 189"/>
                <a:gd name="T30" fmla="*/ 8 w 16"/>
                <a:gd name="T31" fmla="*/ 13 h 189"/>
                <a:gd name="T32" fmla="*/ 8 w 16"/>
                <a:gd name="T33" fmla="*/ 9 h 189"/>
                <a:gd name="T34" fmla="*/ 8 w 16"/>
                <a:gd name="T35" fmla="*/ 6 h 189"/>
                <a:gd name="T36" fmla="*/ 8 w 16"/>
                <a:gd name="T37" fmla="*/ 4 h 189"/>
                <a:gd name="T38" fmla="*/ 8 w 16"/>
                <a:gd name="T39" fmla="*/ 1 h 189"/>
                <a:gd name="T40" fmla="*/ 8 w 16"/>
                <a:gd name="T41" fmla="*/ 1 h 189"/>
                <a:gd name="T42" fmla="*/ 8 w 16"/>
                <a:gd name="T43" fmla="*/ 5 h 189"/>
                <a:gd name="T44" fmla="*/ 8 w 16"/>
                <a:gd name="T45" fmla="*/ 8 h 189"/>
                <a:gd name="T46" fmla="*/ 8 w 16"/>
                <a:gd name="T47" fmla="*/ 11 h 189"/>
                <a:gd name="T48" fmla="*/ 8 w 16"/>
                <a:gd name="T49" fmla="*/ 17 h 189"/>
                <a:gd name="T50" fmla="*/ 8 w 16"/>
                <a:gd name="T51" fmla="*/ 21 h 189"/>
                <a:gd name="T52" fmla="*/ 10 w 16"/>
                <a:gd name="T53" fmla="*/ 25 h 189"/>
                <a:gd name="T54" fmla="*/ 14 w 16"/>
                <a:gd name="T55" fmla="*/ 28 h 189"/>
                <a:gd name="T56" fmla="*/ 14 w 16"/>
                <a:gd name="T57" fmla="*/ 32 h 189"/>
                <a:gd name="T58" fmla="*/ 14 w 16"/>
                <a:gd name="T59" fmla="*/ 35 h 189"/>
                <a:gd name="T60" fmla="*/ 13 w 16"/>
                <a:gd name="T61" fmla="*/ 40 h 189"/>
                <a:gd name="T62" fmla="*/ 12 w 16"/>
                <a:gd name="T63" fmla="*/ 43 h 189"/>
                <a:gd name="T64" fmla="*/ 10 w 16"/>
                <a:gd name="T65" fmla="*/ 46 h 189"/>
                <a:gd name="T66" fmla="*/ 10 w 16"/>
                <a:gd name="T67" fmla="*/ 50 h 189"/>
                <a:gd name="T68" fmla="*/ 10 w 16"/>
                <a:gd name="T69" fmla="*/ 54 h 189"/>
                <a:gd name="T70" fmla="*/ 10 w 16"/>
                <a:gd name="T71" fmla="*/ 59 h 189"/>
                <a:gd name="T72" fmla="*/ 10 w 16"/>
                <a:gd name="T73" fmla="*/ 62 h 189"/>
                <a:gd name="T74" fmla="*/ 10 w 16"/>
                <a:gd name="T75" fmla="*/ 66 h 189"/>
                <a:gd name="T76" fmla="*/ 12 w 16"/>
                <a:gd name="T77" fmla="*/ 70 h 189"/>
                <a:gd name="T78" fmla="*/ 12 w 16"/>
                <a:gd name="T79" fmla="*/ 74 h 189"/>
                <a:gd name="T80" fmla="*/ 12 w 16"/>
                <a:gd name="T81" fmla="*/ 74 h 189"/>
                <a:gd name="T82" fmla="*/ 8 w 16"/>
                <a:gd name="T83" fmla="*/ 74 h 189"/>
                <a:gd name="T84" fmla="*/ 1 w 16"/>
                <a:gd name="T85" fmla="*/ 74 h 189"/>
                <a:gd name="T86" fmla="*/ 1 w 16"/>
                <a:gd name="T87" fmla="*/ 72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89"/>
                <a:gd name="T134" fmla="*/ 16 w 16"/>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89">
                  <a:moveTo>
                    <a:pt x="1" y="182"/>
                  </a:moveTo>
                  <a:lnTo>
                    <a:pt x="4" y="173"/>
                  </a:lnTo>
                  <a:lnTo>
                    <a:pt x="4" y="167"/>
                  </a:lnTo>
                  <a:lnTo>
                    <a:pt x="4" y="161"/>
                  </a:lnTo>
                  <a:lnTo>
                    <a:pt x="5" y="157"/>
                  </a:lnTo>
                  <a:lnTo>
                    <a:pt x="5" y="152"/>
                  </a:lnTo>
                  <a:lnTo>
                    <a:pt x="5" y="147"/>
                  </a:lnTo>
                  <a:lnTo>
                    <a:pt x="5" y="142"/>
                  </a:lnTo>
                  <a:lnTo>
                    <a:pt x="5" y="139"/>
                  </a:lnTo>
                  <a:lnTo>
                    <a:pt x="5" y="135"/>
                  </a:lnTo>
                  <a:lnTo>
                    <a:pt x="5" y="130"/>
                  </a:lnTo>
                  <a:lnTo>
                    <a:pt x="9" y="126"/>
                  </a:lnTo>
                  <a:lnTo>
                    <a:pt x="9" y="121"/>
                  </a:lnTo>
                  <a:lnTo>
                    <a:pt x="9" y="119"/>
                  </a:lnTo>
                  <a:lnTo>
                    <a:pt x="9" y="115"/>
                  </a:lnTo>
                  <a:lnTo>
                    <a:pt x="9" y="110"/>
                  </a:lnTo>
                  <a:lnTo>
                    <a:pt x="9" y="103"/>
                  </a:lnTo>
                  <a:lnTo>
                    <a:pt x="9" y="95"/>
                  </a:lnTo>
                  <a:lnTo>
                    <a:pt x="9" y="90"/>
                  </a:lnTo>
                  <a:lnTo>
                    <a:pt x="9" y="87"/>
                  </a:lnTo>
                  <a:lnTo>
                    <a:pt x="9" y="83"/>
                  </a:lnTo>
                  <a:lnTo>
                    <a:pt x="9" y="78"/>
                  </a:lnTo>
                  <a:lnTo>
                    <a:pt x="9" y="74"/>
                  </a:lnTo>
                  <a:lnTo>
                    <a:pt x="9" y="69"/>
                  </a:lnTo>
                  <a:lnTo>
                    <a:pt x="9" y="64"/>
                  </a:lnTo>
                  <a:lnTo>
                    <a:pt x="9" y="56"/>
                  </a:lnTo>
                  <a:lnTo>
                    <a:pt x="9" y="52"/>
                  </a:lnTo>
                  <a:lnTo>
                    <a:pt x="9" y="48"/>
                  </a:lnTo>
                  <a:lnTo>
                    <a:pt x="9" y="43"/>
                  </a:lnTo>
                  <a:lnTo>
                    <a:pt x="9" y="40"/>
                  </a:lnTo>
                  <a:lnTo>
                    <a:pt x="9" y="37"/>
                  </a:lnTo>
                  <a:lnTo>
                    <a:pt x="9" y="32"/>
                  </a:lnTo>
                  <a:lnTo>
                    <a:pt x="9" y="27"/>
                  </a:lnTo>
                  <a:lnTo>
                    <a:pt x="9" y="22"/>
                  </a:lnTo>
                  <a:lnTo>
                    <a:pt x="9" y="17"/>
                  </a:lnTo>
                  <a:lnTo>
                    <a:pt x="9" y="16"/>
                  </a:lnTo>
                  <a:lnTo>
                    <a:pt x="9" y="12"/>
                  </a:lnTo>
                  <a:lnTo>
                    <a:pt x="9" y="9"/>
                  </a:lnTo>
                  <a:lnTo>
                    <a:pt x="9" y="5"/>
                  </a:lnTo>
                  <a:lnTo>
                    <a:pt x="9" y="1"/>
                  </a:lnTo>
                  <a:lnTo>
                    <a:pt x="9" y="0"/>
                  </a:lnTo>
                  <a:lnTo>
                    <a:pt x="9" y="1"/>
                  </a:lnTo>
                  <a:lnTo>
                    <a:pt x="9" y="6"/>
                  </a:lnTo>
                  <a:lnTo>
                    <a:pt x="9" y="12"/>
                  </a:lnTo>
                  <a:lnTo>
                    <a:pt x="9" y="16"/>
                  </a:lnTo>
                  <a:lnTo>
                    <a:pt x="9" y="21"/>
                  </a:lnTo>
                  <a:lnTo>
                    <a:pt x="9" y="25"/>
                  </a:lnTo>
                  <a:lnTo>
                    <a:pt x="9" y="29"/>
                  </a:lnTo>
                  <a:lnTo>
                    <a:pt x="9" y="37"/>
                  </a:lnTo>
                  <a:lnTo>
                    <a:pt x="9" y="43"/>
                  </a:lnTo>
                  <a:lnTo>
                    <a:pt x="10" y="48"/>
                  </a:lnTo>
                  <a:lnTo>
                    <a:pt x="10" y="53"/>
                  </a:lnTo>
                  <a:lnTo>
                    <a:pt x="10" y="58"/>
                  </a:lnTo>
                  <a:lnTo>
                    <a:pt x="12" y="64"/>
                  </a:lnTo>
                  <a:lnTo>
                    <a:pt x="15" y="68"/>
                  </a:lnTo>
                  <a:lnTo>
                    <a:pt x="16" y="72"/>
                  </a:lnTo>
                  <a:lnTo>
                    <a:pt x="16" y="76"/>
                  </a:lnTo>
                  <a:lnTo>
                    <a:pt x="16" y="81"/>
                  </a:lnTo>
                  <a:lnTo>
                    <a:pt x="16" y="84"/>
                  </a:lnTo>
                  <a:lnTo>
                    <a:pt x="16" y="89"/>
                  </a:lnTo>
                  <a:lnTo>
                    <a:pt x="16" y="95"/>
                  </a:lnTo>
                  <a:lnTo>
                    <a:pt x="15" y="100"/>
                  </a:lnTo>
                  <a:lnTo>
                    <a:pt x="14" y="105"/>
                  </a:lnTo>
                  <a:lnTo>
                    <a:pt x="14" y="108"/>
                  </a:lnTo>
                  <a:lnTo>
                    <a:pt x="12" y="111"/>
                  </a:lnTo>
                  <a:lnTo>
                    <a:pt x="12" y="116"/>
                  </a:lnTo>
                  <a:lnTo>
                    <a:pt x="12" y="121"/>
                  </a:lnTo>
                  <a:lnTo>
                    <a:pt x="12" y="126"/>
                  </a:lnTo>
                  <a:lnTo>
                    <a:pt x="12" y="130"/>
                  </a:lnTo>
                  <a:lnTo>
                    <a:pt x="12" y="135"/>
                  </a:lnTo>
                  <a:lnTo>
                    <a:pt x="12" y="141"/>
                  </a:lnTo>
                  <a:lnTo>
                    <a:pt x="12" y="147"/>
                  </a:lnTo>
                  <a:lnTo>
                    <a:pt x="12" y="153"/>
                  </a:lnTo>
                  <a:lnTo>
                    <a:pt x="12" y="158"/>
                  </a:lnTo>
                  <a:lnTo>
                    <a:pt x="12" y="163"/>
                  </a:lnTo>
                  <a:lnTo>
                    <a:pt x="12" y="167"/>
                  </a:lnTo>
                  <a:lnTo>
                    <a:pt x="14" y="175"/>
                  </a:lnTo>
                  <a:lnTo>
                    <a:pt x="14" y="177"/>
                  </a:lnTo>
                  <a:lnTo>
                    <a:pt x="14" y="182"/>
                  </a:lnTo>
                  <a:lnTo>
                    <a:pt x="14" y="186"/>
                  </a:lnTo>
                  <a:lnTo>
                    <a:pt x="16" y="189"/>
                  </a:lnTo>
                  <a:lnTo>
                    <a:pt x="14" y="188"/>
                  </a:lnTo>
                  <a:lnTo>
                    <a:pt x="12" y="186"/>
                  </a:lnTo>
                  <a:lnTo>
                    <a:pt x="9" y="186"/>
                  </a:lnTo>
                  <a:lnTo>
                    <a:pt x="4" y="186"/>
                  </a:lnTo>
                  <a:lnTo>
                    <a:pt x="1" y="186"/>
                  </a:lnTo>
                  <a:lnTo>
                    <a:pt x="0" y="186"/>
                  </a:lnTo>
                  <a:lnTo>
                    <a:pt x="1" y="182"/>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33" name="Freeform 33"/>
            <p:cNvSpPr>
              <a:spLocks/>
            </p:cNvSpPr>
            <p:nvPr/>
          </p:nvSpPr>
          <p:spPr bwMode="auto">
            <a:xfrm rot="393647">
              <a:off x="2791" y="3573"/>
              <a:ext cx="65" cy="113"/>
            </a:xfrm>
            <a:custGeom>
              <a:avLst/>
              <a:gdLst>
                <a:gd name="T0" fmla="*/ 46 w 68"/>
                <a:gd name="T1" fmla="*/ 19 h 181"/>
                <a:gd name="T2" fmla="*/ 46 w 68"/>
                <a:gd name="T3" fmla="*/ 15 h 181"/>
                <a:gd name="T4" fmla="*/ 39 w 68"/>
                <a:gd name="T5" fmla="*/ 12 h 181"/>
                <a:gd name="T6" fmla="*/ 36 w 68"/>
                <a:gd name="T7" fmla="*/ 6 h 181"/>
                <a:gd name="T8" fmla="*/ 34 w 68"/>
                <a:gd name="T9" fmla="*/ 1 h 181"/>
                <a:gd name="T10" fmla="*/ 33 w 68"/>
                <a:gd name="T11" fmla="*/ 1 h 181"/>
                <a:gd name="T12" fmla="*/ 30 w 68"/>
                <a:gd name="T13" fmla="*/ 7 h 181"/>
                <a:gd name="T14" fmla="*/ 22 w 68"/>
                <a:gd name="T15" fmla="*/ 12 h 181"/>
                <a:gd name="T16" fmla="*/ 14 w 68"/>
                <a:gd name="T17" fmla="*/ 15 h 181"/>
                <a:gd name="T18" fmla="*/ 14 w 68"/>
                <a:gd name="T19" fmla="*/ 21 h 181"/>
                <a:gd name="T20" fmla="*/ 19 w 68"/>
                <a:gd name="T21" fmla="*/ 26 h 181"/>
                <a:gd name="T22" fmla="*/ 19 w 68"/>
                <a:gd name="T23" fmla="*/ 29 h 181"/>
                <a:gd name="T24" fmla="*/ 14 w 68"/>
                <a:gd name="T25" fmla="*/ 32 h 181"/>
                <a:gd name="T26" fmla="*/ 13 w 68"/>
                <a:gd name="T27" fmla="*/ 34 h 181"/>
                <a:gd name="T28" fmla="*/ 14 w 68"/>
                <a:gd name="T29" fmla="*/ 38 h 181"/>
                <a:gd name="T30" fmla="*/ 8 w 68"/>
                <a:gd name="T31" fmla="*/ 40 h 181"/>
                <a:gd name="T32" fmla="*/ 8 w 68"/>
                <a:gd name="T33" fmla="*/ 43 h 181"/>
                <a:gd name="T34" fmla="*/ 8 w 68"/>
                <a:gd name="T35" fmla="*/ 46 h 181"/>
                <a:gd name="T36" fmla="*/ 8 w 68"/>
                <a:gd name="T37" fmla="*/ 50 h 181"/>
                <a:gd name="T38" fmla="*/ 0 w 68"/>
                <a:gd name="T39" fmla="*/ 54 h 181"/>
                <a:gd name="T40" fmla="*/ 0 w 68"/>
                <a:gd name="T41" fmla="*/ 56 h 181"/>
                <a:gd name="T42" fmla="*/ 5 w 68"/>
                <a:gd name="T43" fmla="*/ 60 h 181"/>
                <a:gd name="T44" fmla="*/ 10 w 68"/>
                <a:gd name="T45" fmla="*/ 62 h 181"/>
                <a:gd name="T46" fmla="*/ 11 w 68"/>
                <a:gd name="T47" fmla="*/ 63 h 181"/>
                <a:gd name="T48" fmla="*/ 14 w 68"/>
                <a:gd name="T49" fmla="*/ 64 h 181"/>
                <a:gd name="T50" fmla="*/ 21 w 68"/>
                <a:gd name="T51" fmla="*/ 65 h 181"/>
                <a:gd name="T52" fmla="*/ 25 w 68"/>
                <a:gd name="T53" fmla="*/ 68 h 181"/>
                <a:gd name="T54" fmla="*/ 29 w 68"/>
                <a:gd name="T55" fmla="*/ 70 h 181"/>
                <a:gd name="T56" fmla="*/ 34 w 68"/>
                <a:gd name="T57" fmla="*/ 69 h 181"/>
                <a:gd name="T58" fmla="*/ 43 w 68"/>
                <a:gd name="T59" fmla="*/ 66 h 181"/>
                <a:gd name="T60" fmla="*/ 51 w 68"/>
                <a:gd name="T61" fmla="*/ 63 h 181"/>
                <a:gd name="T62" fmla="*/ 51 w 68"/>
                <a:gd name="T63" fmla="*/ 60 h 181"/>
                <a:gd name="T64" fmla="*/ 46 w 68"/>
                <a:gd name="T65" fmla="*/ 56 h 181"/>
                <a:gd name="T66" fmla="*/ 51 w 68"/>
                <a:gd name="T67" fmla="*/ 54 h 181"/>
                <a:gd name="T68" fmla="*/ 54 w 68"/>
                <a:gd name="T69" fmla="*/ 51 h 181"/>
                <a:gd name="T70" fmla="*/ 54 w 68"/>
                <a:gd name="T71" fmla="*/ 47 h 181"/>
                <a:gd name="T72" fmla="*/ 54 w 68"/>
                <a:gd name="T73" fmla="*/ 45 h 181"/>
                <a:gd name="T74" fmla="*/ 54 w 68"/>
                <a:gd name="T75" fmla="*/ 40 h 181"/>
                <a:gd name="T76" fmla="*/ 59 w 68"/>
                <a:gd name="T77" fmla="*/ 37 h 181"/>
                <a:gd name="T78" fmla="*/ 62 w 68"/>
                <a:gd name="T79" fmla="*/ 34 h 181"/>
                <a:gd name="T80" fmla="*/ 59 w 68"/>
                <a:gd name="T81" fmla="*/ 32 h 181"/>
                <a:gd name="T82" fmla="*/ 52 w 68"/>
                <a:gd name="T83" fmla="*/ 31 h 181"/>
                <a:gd name="T84" fmla="*/ 51 w 68"/>
                <a:gd name="T85" fmla="*/ 30 h 181"/>
                <a:gd name="T86" fmla="*/ 43 w 68"/>
                <a:gd name="T87" fmla="*/ 27 h 181"/>
                <a:gd name="T88" fmla="*/ 46 w 68"/>
                <a:gd name="T89" fmla="*/ 26 h 181"/>
                <a:gd name="T90" fmla="*/ 46 w 68"/>
                <a:gd name="T91" fmla="*/ 23 h 181"/>
                <a:gd name="T92" fmla="*/ 43 w 68"/>
                <a:gd name="T93" fmla="*/ 21 h 1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8"/>
                <a:gd name="T142" fmla="*/ 0 h 181"/>
                <a:gd name="T143" fmla="*/ 68 w 68"/>
                <a:gd name="T144" fmla="*/ 181 h 1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8" h="181">
                  <a:moveTo>
                    <a:pt x="50" y="61"/>
                  </a:moveTo>
                  <a:lnTo>
                    <a:pt x="50" y="53"/>
                  </a:lnTo>
                  <a:lnTo>
                    <a:pt x="50" y="50"/>
                  </a:lnTo>
                  <a:lnTo>
                    <a:pt x="50" y="45"/>
                  </a:lnTo>
                  <a:lnTo>
                    <a:pt x="50" y="44"/>
                  </a:lnTo>
                  <a:lnTo>
                    <a:pt x="50" y="39"/>
                  </a:lnTo>
                  <a:lnTo>
                    <a:pt x="47" y="35"/>
                  </a:lnTo>
                  <a:lnTo>
                    <a:pt x="45" y="32"/>
                  </a:lnTo>
                  <a:lnTo>
                    <a:pt x="43" y="30"/>
                  </a:lnTo>
                  <a:lnTo>
                    <a:pt x="38" y="27"/>
                  </a:lnTo>
                  <a:lnTo>
                    <a:pt x="38" y="19"/>
                  </a:lnTo>
                  <a:lnTo>
                    <a:pt x="40" y="16"/>
                  </a:lnTo>
                  <a:lnTo>
                    <a:pt x="40" y="13"/>
                  </a:lnTo>
                  <a:lnTo>
                    <a:pt x="38" y="7"/>
                  </a:lnTo>
                  <a:lnTo>
                    <a:pt x="38" y="3"/>
                  </a:lnTo>
                  <a:lnTo>
                    <a:pt x="37" y="1"/>
                  </a:lnTo>
                  <a:lnTo>
                    <a:pt x="37" y="0"/>
                  </a:lnTo>
                  <a:lnTo>
                    <a:pt x="37" y="1"/>
                  </a:lnTo>
                  <a:lnTo>
                    <a:pt x="34" y="7"/>
                  </a:lnTo>
                  <a:lnTo>
                    <a:pt x="32" y="16"/>
                  </a:lnTo>
                  <a:lnTo>
                    <a:pt x="32" y="19"/>
                  </a:lnTo>
                  <a:lnTo>
                    <a:pt x="31" y="25"/>
                  </a:lnTo>
                  <a:lnTo>
                    <a:pt x="27" y="27"/>
                  </a:lnTo>
                  <a:lnTo>
                    <a:pt x="24" y="30"/>
                  </a:lnTo>
                  <a:lnTo>
                    <a:pt x="21" y="32"/>
                  </a:lnTo>
                  <a:lnTo>
                    <a:pt x="18" y="35"/>
                  </a:lnTo>
                  <a:lnTo>
                    <a:pt x="16" y="39"/>
                  </a:lnTo>
                  <a:lnTo>
                    <a:pt x="16" y="44"/>
                  </a:lnTo>
                  <a:lnTo>
                    <a:pt x="15" y="48"/>
                  </a:lnTo>
                  <a:lnTo>
                    <a:pt x="16" y="53"/>
                  </a:lnTo>
                  <a:lnTo>
                    <a:pt x="18" y="59"/>
                  </a:lnTo>
                  <a:lnTo>
                    <a:pt x="21" y="61"/>
                  </a:lnTo>
                  <a:lnTo>
                    <a:pt x="21" y="66"/>
                  </a:lnTo>
                  <a:lnTo>
                    <a:pt x="21" y="71"/>
                  </a:lnTo>
                  <a:lnTo>
                    <a:pt x="21" y="76"/>
                  </a:lnTo>
                  <a:lnTo>
                    <a:pt x="18" y="77"/>
                  </a:lnTo>
                  <a:lnTo>
                    <a:pt x="18" y="79"/>
                  </a:lnTo>
                  <a:lnTo>
                    <a:pt x="16" y="81"/>
                  </a:lnTo>
                  <a:lnTo>
                    <a:pt x="16" y="84"/>
                  </a:lnTo>
                  <a:lnTo>
                    <a:pt x="16" y="86"/>
                  </a:lnTo>
                  <a:lnTo>
                    <a:pt x="15" y="87"/>
                  </a:lnTo>
                  <a:lnTo>
                    <a:pt x="16" y="92"/>
                  </a:lnTo>
                  <a:lnTo>
                    <a:pt x="16" y="95"/>
                  </a:lnTo>
                  <a:lnTo>
                    <a:pt x="16" y="97"/>
                  </a:lnTo>
                  <a:lnTo>
                    <a:pt x="12" y="98"/>
                  </a:lnTo>
                  <a:lnTo>
                    <a:pt x="10" y="98"/>
                  </a:lnTo>
                  <a:lnTo>
                    <a:pt x="8" y="103"/>
                  </a:lnTo>
                  <a:lnTo>
                    <a:pt x="8" y="107"/>
                  </a:lnTo>
                  <a:lnTo>
                    <a:pt x="8" y="111"/>
                  </a:lnTo>
                  <a:lnTo>
                    <a:pt x="5" y="113"/>
                  </a:lnTo>
                  <a:lnTo>
                    <a:pt x="8" y="117"/>
                  </a:lnTo>
                  <a:lnTo>
                    <a:pt x="8" y="118"/>
                  </a:lnTo>
                  <a:lnTo>
                    <a:pt x="8" y="123"/>
                  </a:lnTo>
                  <a:lnTo>
                    <a:pt x="8" y="126"/>
                  </a:lnTo>
                  <a:lnTo>
                    <a:pt x="8" y="128"/>
                  </a:lnTo>
                  <a:lnTo>
                    <a:pt x="5" y="129"/>
                  </a:lnTo>
                  <a:lnTo>
                    <a:pt x="3" y="133"/>
                  </a:lnTo>
                  <a:lnTo>
                    <a:pt x="0" y="137"/>
                  </a:lnTo>
                  <a:lnTo>
                    <a:pt x="0" y="139"/>
                  </a:lnTo>
                  <a:lnTo>
                    <a:pt x="0" y="142"/>
                  </a:lnTo>
                  <a:lnTo>
                    <a:pt x="0" y="144"/>
                  </a:lnTo>
                  <a:lnTo>
                    <a:pt x="0" y="149"/>
                  </a:lnTo>
                  <a:lnTo>
                    <a:pt x="3" y="150"/>
                  </a:lnTo>
                  <a:lnTo>
                    <a:pt x="5" y="154"/>
                  </a:lnTo>
                  <a:lnTo>
                    <a:pt x="8" y="154"/>
                  </a:lnTo>
                  <a:lnTo>
                    <a:pt x="8" y="158"/>
                  </a:lnTo>
                  <a:lnTo>
                    <a:pt x="10" y="158"/>
                  </a:lnTo>
                  <a:lnTo>
                    <a:pt x="10" y="160"/>
                  </a:lnTo>
                  <a:lnTo>
                    <a:pt x="12" y="160"/>
                  </a:lnTo>
                  <a:lnTo>
                    <a:pt x="12" y="162"/>
                  </a:lnTo>
                  <a:lnTo>
                    <a:pt x="12" y="164"/>
                  </a:lnTo>
                  <a:lnTo>
                    <a:pt x="15" y="164"/>
                  </a:lnTo>
                  <a:lnTo>
                    <a:pt x="16" y="164"/>
                  </a:lnTo>
                  <a:lnTo>
                    <a:pt x="18" y="164"/>
                  </a:lnTo>
                  <a:lnTo>
                    <a:pt x="21" y="164"/>
                  </a:lnTo>
                  <a:lnTo>
                    <a:pt x="23" y="167"/>
                  </a:lnTo>
                  <a:lnTo>
                    <a:pt x="24" y="169"/>
                  </a:lnTo>
                  <a:lnTo>
                    <a:pt x="27" y="170"/>
                  </a:lnTo>
                  <a:lnTo>
                    <a:pt x="27" y="174"/>
                  </a:lnTo>
                  <a:lnTo>
                    <a:pt x="31" y="175"/>
                  </a:lnTo>
                  <a:lnTo>
                    <a:pt x="31" y="176"/>
                  </a:lnTo>
                  <a:lnTo>
                    <a:pt x="31" y="180"/>
                  </a:lnTo>
                  <a:lnTo>
                    <a:pt x="32" y="181"/>
                  </a:lnTo>
                  <a:lnTo>
                    <a:pt x="34" y="180"/>
                  </a:lnTo>
                  <a:lnTo>
                    <a:pt x="38" y="176"/>
                  </a:lnTo>
                  <a:lnTo>
                    <a:pt x="43" y="174"/>
                  </a:lnTo>
                  <a:lnTo>
                    <a:pt x="45" y="170"/>
                  </a:lnTo>
                  <a:lnTo>
                    <a:pt x="47" y="169"/>
                  </a:lnTo>
                  <a:lnTo>
                    <a:pt x="50" y="167"/>
                  </a:lnTo>
                  <a:lnTo>
                    <a:pt x="50" y="164"/>
                  </a:lnTo>
                  <a:lnTo>
                    <a:pt x="55" y="162"/>
                  </a:lnTo>
                  <a:lnTo>
                    <a:pt x="55" y="160"/>
                  </a:lnTo>
                  <a:lnTo>
                    <a:pt x="55" y="154"/>
                  </a:lnTo>
                  <a:lnTo>
                    <a:pt x="55" y="150"/>
                  </a:lnTo>
                  <a:lnTo>
                    <a:pt x="55" y="145"/>
                  </a:lnTo>
                  <a:lnTo>
                    <a:pt x="50" y="144"/>
                  </a:lnTo>
                  <a:lnTo>
                    <a:pt x="55" y="142"/>
                  </a:lnTo>
                  <a:lnTo>
                    <a:pt x="55" y="139"/>
                  </a:lnTo>
                  <a:lnTo>
                    <a:pt x="55" y="137"/>
                  </a:lnTo>
                  <a:lnTo>
                    <a:pt x="56" y="133"/>
                  </a:lnTo>
                  <a:lnTo>
                    <a:pt x="59" y="133"/>
                  </a:lnTo>
                  <a:lnTo>
                    <a:pt x="59" y="129"/>
                  </a:lnTo>
                  <a:lnTo>
                    <a:pt x="60" y="128"/>
                  </a:lnTo>
                  <a:lnTo>
                    <a:pt x="60" y="123"/>
                  </a:lnTo>
                  <a:lnTo>
                    <a:pt x="60" y="121"/>
                  </a:lnTo>
                  <a:lnTo>
                    <a:pt x="60" y="118"/>
                  </a:lnTo>
                  <a:lnTo>
                    <a:pt x="60" y="117"/>
                  </a:lnTo>
                  <a:lnTo>
                    <a:pt x="60" y="115"/>
                  </a:lnTo>
                  <a:lnTo>
                    <a:pt x="59" y="111"/>
                  </a:lnTo>
                  <a:lnTo>
                    <a:pt x="59" y="107"/>
                  </a:lnTo>
                  <a:lnTo>
                    <a:pt x="59" y="103"/>
                  </a:lnTo>
                  <a:lnTo>
                    <a:pt x="63" y="98"/>
                  </a:lnTo>
                  <a:lnTo>
                    <a:pt x="63" y="97"/>
                  </a:lnTo>
                  <a:lnTo>
                    <a:pt x="65" y="95"/>
                  </a:lnTo>
                  <a:lnTo>
                    <a:pt x="65" y="92"/>
                  </a:lnTo>
                  <a:lnTo>
                    <a:pt x="65" y="87"/>
                  </a:lnTo>
                  <a:lnTo>
                    <a:pt x="68" y="87"/>
                  </a:lnTo>
                  <a:lnTo>
                    <a:pt x="68" y="86"/>
                  </a:lnTo>
                  <a:lnTo>
                    <a:pt x="68" y="84"/>
                  </a:lnTo>
                  <a:lnTo>
                    <a:pt x="65" y="84"/>
                  </a:lnTo>
                  <a:lnTo>
                    <a:pt x="63" y="81"/>
                  </a:lnTo>
                  <a:lnTo>
                    <a:pt x="60" y="81"/>
                  </a:lnTo>
                  <a:lnTo>
                    <a:pt x="56" y="79"/>
                  </a:lnTo>
                  <a:lnTo>
                    <a:pt x="55" y="79"/>
                  </a:lnTo>
                  <a:lnTo>
                    <a:pt x="55" y="77"/>
                  </a:lnTo>
                  <a:lnTo>
                    <a:pt x="50" y="77"/>
                  </a:lnTo>
                  <a:lnTo>
                    <a:pt x="50" y="76"/>
                  </a:lnTo>
                  <a:lnTo>
                    <a:pt x="47" y="71"/>
                  </a:lnTo>
                  <a:lnTo>
                    <a:pt x="47" y="68"/>
                  </a:lnTo>
                  <a:lnTo>
                    <a:pt x="50" y="66"/>
                  </a:lnTo>
                  <a:lnTo>
                    <a:pt x="47" y="64"/>
                  </a:lnTo>
                  <a:lnTo>
                    <a:pt x="50" y="61"/>
                  </a:lnTo>
                  <a:lnTo>
                    <a:pt x="50" y="59"/>
                  </a:lnTo>
                  <a:lnTo>
                    <a:pt x="50" y="56"/>
                  </a:lnTo>
                  <a:lnTo>
                    <a:pt x="47" y="55"/>
                  </a:lnTo>
                  <a:lnTo>
                    <a:pt x="47" y="53"/>
                  </a:lnTo>
                  <a:lnTo>
                    <a:pt x="50" y="61"/>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34" name="Freeform 34"/>
            <p:cNvSpPr>
              <a:spLocks/>
            </p:cNvSpPr>
            <p:nvPr/>
          </p:nvSpPr>
          <p:spPr bwMode="auto">
            <a:xfrm rot="393647">
              <a:off x="2651" y="3606"/>
              <a:ext cx="15" cy="118"/>
            </a:xfrm>
            <a:custGeom>
              <a:avLst/>
              <a:gdLst>
                <a:gd name="T0" fmla="*/ 3 w 18"/>
                <a:gd name="T1" fmla="*/ 66 h 190"/>
                <a:gd name="T2" fmla="*/ 3 w 18"/>
                <a:gd name="T3" fmla="*/ 61 h 190"/>
                <a:gd name="T4" fmla="*/ 6 w 18"/>
                <a:gd name="T5" fmla="*/ 59 h 190"/>
                <a:gd name="T6" fmla="*/ 6 w 18"/>
                <a:gd name="T7" fmla="*/ 55 h 190"/>
                <a:gd name="T8" fmla="*/ 6 w 18"/>
                <a:gd name="T9" fmla="*/ 52 h 190"/>
                <a:gd name="T10" fmla="*/ 7 w 18"/>
                <a:gd name="T11" fmla="*/ 48 h 190"/>
                <a:gd name="T12" fmla="*/ 7 w 18"/>
                <a:gd name="T13" fmla="*/ 45 h 190"/>
                <a:gd name="T14" fmla="*/ 7 w 18"/>
                <a:gd name="T15" fmla="*/ 42 h 190"/>
                <a:gd name="T16" fmla="*/ 7 w 18"/>
                <a:gd name="T17" fmla="*/ 37 h 190"/>
                <a:gd name="T18" fmla="*/ 7 w 18"/>
                <a:gd name="T19" fmla="*/ 33 h 190"/>
                <a:gd name="T20" fmla="*/ 7 w 18"/>
                <a:gd name="T21" fmla="*/ 30 h 190"/>
                <a:gd name="T22" fmla="*/ 7 w 18"/>
                <a:gd name="T23" fmla="*/ 27 h 190"/>
                <a:gd name="T24" fmla="*/ 7 w 18"/>
                <a:gd name="T25" fmla="*/ 21 h 190"/>
                <a:gd name="T26" fmla="*/ 7 w 18"/>
                <a:gd name="T27" fmla="*/ 18 h 190"/>
                <a:gd name="T28" fmla="*/ 7 w 18"/>
                <a:gd name="T29" fmla="*/ 15 h 190"/>
                <a:gd name="T30" fmla="*/ 7 w 18"/>
                <a:gd name="T31" fmla="*/ 12 h 190"/>
                <a:gd name="T32" fmla="*/ 7 w 18"/>
                <a:gd name="T33" fmla="*/ 9 h 190"/>
                <a:gd name="T34" fmla="*/ 7 w 18"/>
                <a:gd name="T35" fmla="*/ 6 h 190"/>
                <a:gd name="T36" fmla="*/ 7 w 18"/>
                <a:gd name="T37" fmla="*/ 3 h 190"/>
                <a:gd name="T38" fmla="*/ 7 w 18"/>
                <a:gd name="T39" fmla="*/ 1 h 190"/>
                <a:gd name="T40" fmla="*/ 7 w 18"/>
                <a:gd name="T41" fmla="*/ 1 h 190"/>
                <a:gd name="T42" fmla="*/ 7 w 18"/>
                <a:gd name="T43" fmla="*/ 4 h 190"/>
                <a:gd name="T44" fmla="*/ 7 w 18"/>
                <a:gd name="T45" fmla="*/ 8 h 190"/>
                <a:gd name="T46" fmla="*/ 7 w 18"/>
                <a:gd name="T47" fmla="*/ 11 h 190"/>
                <a:gd name="T48" fmla="*/ 7 w 18"/>
                <a:gd name="T49" fmla="*/ 17 h 190"/>
                <a:gd name="T50" fmla="*/ 9 w 18"/>
                <a:gd name="T51" fmla="*/ 21 h 190"/>
                <a:gd name="T52" fmla="*/ 10 w 18"/>
                <a:gd name="T53" fmla="*/ 24 h 190"/>
                <a:gd name="T54" fmla="*/ 12 w 18"/>
                <a:gd name="T55" fmla="*/ 27 h 190"/>
                <a:gd name="T56" fmla="*/ 12 w 18"/>
                <a:gd name="T57" fmla="*/ 31 h 190"/>
                <a:gd name="T58" fmla="*/ 12 w 18"/>
                <a:gd name="T59" fmla="*/ 35 h 190"/>
                <a:gd name="T60" fmla="*/ 12 w 18"/>
                <a:gd name="T61" fmla="*/ 39 h 190"/>
                <a:gd name="T62" fmla="*/ 11 w 18"/>
                <a:gd name="T63" fmla="*/ 41 h 190"/>
                <a:gd name="T64" fmla="*/ 10 w 18"/>
                <a:gd name="T65" fmla="*/ 45 h 190"/>
                <a:gd name="T66" fmla="*/ 10 w 18"/>
                <a:gd name="T67" fmla="*/ 48 h 190"/>
                <a:gd name="T68" fmla="*/ 10 w 18"/>
                <a:gd name="T69" fmla="*/ 52 h 190"/>
                <a:gd name="T70" fmla="*/ 10 w 18"/>
                <a:gd name="T71" fmla="*/ 57 h 190"/>
                <a:gd name="T72" fmla="*/ 10 w 18"/>
                <a:gd name="T73" fmla="*/ 61 h 190"/>
                <a:gd name="T74" fmla="*/ 10 w 18"/>
                <a:gd name="T75" fmla="*/ 65 h 190"/>
                <a:gd name="T76" fmla="*/ 11 w 18"/>
                <a:gd name="T77" fmla="*/ 68 h 190"/>
                <a:gd name="T78" fmla="*/ 11 w 18"/>
                <a:gd name="T79" fmla="*/ 71 h 190"/>
                <a:gd name="T80" fmla="*/ 11 w 18"/>
                <a:gd name="T81" fmla="*/ 73 h 190"/>
                <a:gd name="T82" fmla="*/ 7 w 18"/>
                <a:gd name="T83" fmla="*/ 71 h 190"/>
                <a:gd name="T84" fmla="*/ 2 w 18"/>
                <a:gd name="T85" fmla="*/ 71 h 190"/>
                <a:gd name="T86" fmla="*/ 2 w 18"/>
                <a:gd name="T87" fmla="*/ 70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90"/>
                <a:gd name="T134" fmla="*/ 18 w 18"/>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90">
                  <a:moveTo>
                    <a:pt x="4" y="181"/>
                  </a:moveTo>
                  <a:lnTo>
                    <a:pt x="5" y="172"/>
                  </a:lnTo>
                  <a:lnTo>
                    <a:pt x="5" y="167"/>
                  </a:lnTo>
                  <a:lnTo>
                    <a:pt x="5" y="160"/>
                  </a:lnTo>
                  <a:lnTo>
                    <a:pt x="8" y="157"/>
                  </a:lnTo>
                  <a:lnTo>
                    <a:pt x="8" y="153"/>
                  </a:lnTo>
                  <a:lnTo>
                    <a:pt x="8" y="148"/>
                  </a:lnTo>
                  <a:lnTo>
                    <a:pt x="8" y="143"/>
                  </a:lnTo>
                  <a:lnTo>
                    <a:pt x="8" y="139"/>
                  </a:lnTo>
                  <a:lnTo>
                    <a:pt x="8" y="134"/>
                  </a:lnTo>
                  <a:lnTo>
                    <a:pt x="8" y="130"/>
                  </a:lnTo>
                  <a:lnTo>
                    <a:pt x="10" y="125"/>
                  </a:lnTo>
                  <a:lnTo>
                    <a:pt x="10" y="121"/>
                  </a:lnTo>
                  <a:lnTo>
                    <a:pt x="10" y="118"/>
                  </a:lnTo>
                  <a:lnTo>
                    <a:pt x="10" y="113"/>
                  </a:lnTo>
                  <a:lnTo>
                    <a:pt x="10" y="108"/>
                  </a:lnTo>
                  <a:lnTo>
                    <a:pt x="10" y="102"/>
                  </a:lnTo>
                  <a:lnTo>
                    <a:pt x="10" y="96"/>
                  </a:lnTo>
                  <a:lnTo>
                    <a:pt x="10" y="91"/>
                  </a:lnTo>
                  <a:lnTo>
                    <a:pt x="10" y="86"/>
                  </a:lnTo>
                  <a:lnTo>
                    <a:pt x="10" y="83"/>
                  </a:lnTo>
                  <a:lnTo>
                    <a:pt x="10" y="78"/>
                  </a:lnTo>
                  <a:lnTo>
                    <a:pt x="10" y="74"/>
                  </a:lnTo>
                  <a:lnTo>
                    <a:pt x="10" y="70"/>
                  </a:lnTo>
                  <a:lnTo>
                    <a:pt x="10" y="63"/>
                  </a:lnTo>
                  <a:lnTo>
                    <a:pt x="10" y="55"/>
                  </a:lnTo>
                  <a:lnTo>
                    <a:pt x="10" y="50"/>
                  </a:lnTo>
                  <a:lnTo>
                    <a:pt x="10" y="47"/>
                  </a:lnTo>
                  <a:lnTo>
                    <a:pt x="10" y="44"/>
                  </a:lnTo>
                  <a:lnTo>
                    <a:pt x="10" y="39"/>
                  </a:lnTo>
                  <a:lnTo>
                    <a:pt x="10" y="36"/>
                  </a:lnTo>
                  <a:lnTo>
                    <a:pt x="10" y="32"/>
                  </a:lnTo>
                  <a:lnTo>
                    <a:pt x="10" y="27"/>
                  </a:lnTo>
                  <a:lnTo>
                    <a:pt x="10" y="23"/>
                  </a:lnTo>
                  <a:lnTo>
                    <a:pt x="10" y="19"/>
                  </a:lnTo>
                  <a:lnTo>
                    <a:pt x="10" y="16"/>
                  </a:lnTo>
                  <a:lnTo>
                    <a:pt x="10" y="11"/>
                  </a:lnTo>
                  <a:lnTo>
                    <a:pt x="10" y="8"/>
                  </a:lnTo>
                  <a:lnTo>
                    <a:pt x="10" y="3"/>
                  </a:lnTo>
                  <a:lnTo>
                    <a:pt x="10" y="0"/>
                  </a:lnTo>
                  <a:lnTo>
                    <a:pt x="10" y="3"/>
                  </a:lnTo>
                  <a:lnTo>
                    <a:pt x="10" y="7"/>
                  </a:lnTo>
                  <a:lnTo>
                    <a:pt x="10" y="11"/>
                  </a:lnTo>
                  <a:lnTo>
                    <a:pt x="10" y="16"/>
                  </a:lnTo>
                  <a:lnTo>
                    <a:pt x="10" y="21"/>
                  </a:lnTo>
                  <a:lnTo>
                    <a:pt x="10" y="24"/>
                  </a:lnTo>
                  <a:lnTo>
                    <a:pt x="10" y="29"/>
                  </a:lnTo>
                  <a:lnTo>
                    <a:pt x="10" y="36"/>
                  </a:lnTo>
                  <a:lnTo>
                    <a:pt x="10" y="44"/>
                  </a:lnTo>
                  <a:lnTo>
                    <a:pt x="13" y="47"/>
                  </a:lnTo>
                  <a:lnTo>
                    <a:pt x="13" y="54"/>
                  </a:lnTo>
                  <a:lnTo>
                    <a:pt x="13" y="58"/>
                  </a:lnTo>
                  <a:lnTo>
                    <a:pt x="14" y="63"/>
                  </a:lnTo>
                  <a:lnTo>
                    <a:pt x="18" y="66"/>
                  </a:lnTo>
                  <a:lnTo>
                    <a:pt x="18" y="71"/>
                  </a:lnTo>
                  <a:lnTo>
                    <a:pt x="18" y="76"/>
                  </a:lnTo>
                  <a:lnTo>
                    <a:pt x="18" y="81"/>
                  </a:lnTo>
                  <a:lnTo>
                    <a:pt x="18" y="85"/>
                  </a:lnTo>
                  <a:lnTo>
                    <a:pt x="18" y="90"/>
                  </a:lnTo>
                  <a:lnTo>
                    <a:pt x="18" y="96"/>
                  </a:lnTo>
                  <a:lnTo>
                    <a:pt x="18" y="101"/>
                  </a:lnTo>
                  <a:lnTo>
                    <a:pt x="16" y="105"/>
                  </a:lnTo>
                  <a:lnTo>
                    <a:pt x="16" y="107"/>
                  </a:lnTo>
                  <a:lnTo>
                    <a:pt x="14" y="112"/>
                  </a:lnTo>
                  <a:lnTo>
                    <a:pt x="14" y="116"/>
                  </a:lnTo>
                  <a:lnTo>
                    <a:pt x="14" y="121"/>
                  </a:lnTo>
                  <a:lnTo>
                    <a:pt x="14" y="125"/>
                  </a:lnTo>
                  <a:lnTo>
                    <a:pt x="14" y="130"/>
                  </a:lnTo>
                  <a:lnTo>
                    <a:pt x="14" y="134"/>
                  </a:lnTo>
                  <a:lnTo>
                    <a:pt x="14" y="141"/>
                  </a:lnTo>
                  <a:lnTo>
                    <a:pt x="14" y="148"/>
                  </a:lnTo>
                  <a:lnTo>
                    <a:pt x="14" y="153"/>
                  </a:lnTo>
                  <a:lnTo>
                    <a:pt x="14" y="159"/>
                  </a:lnTo>
                  <a:lnTo>
                    <a:pt x="14" y="163"/>
                  </a:lnTo>
                  <a:lnTo>
                    <a:pt x="14" y="167"/>
                  </a:lnTo>
                  <a:lnTo>
                    <a:pt x="16" y="174"/>
                  </a:lnTo>
                  <a:lnTo>
                    <a:pt x="16" y="177"/>
                  </a:lnTo>
                  <a:lnTo>
                    <a:pt x="16" y="181"/>
                  </a:lnTo>
                  <a:lnTo>
                    <a:pt x="16" y="185"/>
                  </a:lnTo>
                  <a:lnTo>
                    <a:pt x="18" y="190"/>
                  </a:lnTo>
                  <a:lnTo>
                    <a:pt x="16" y="188"/>
                  </a:lnTo>
                  <a:lnTo>
                    <a:pt x="14" y="185"/>
                  </a:lnTo>
                  <a:lnTo>
                    <a:pt x="10" y="185"/>
                  </a:lnTo>
                  <a:lnTo>
                    <a:pt x="5" y="185"/>
                  </a:lnTo>
                  <a:lnTo>
                    <a:pt x="4" y="185"/>
                  </a:lnTo>
                  <a:lnTo>
                    <a:pt x="0" y="185"/>
                  </a:lnTo>
                  <a:lnTo>
                    <a:pt x="4" y="181"/>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35" name="Freeform 35"/>
            <p:cNvSpPr>
              <a:spLocks/>
            </p:cNvSpPr>
            <p:nvPr/>
          </p:nvSpPr>
          <p:spPr bwMode="auto">
            <a:xfrm rot="393647">
              <a:off x="2634" y="3582"/>
              <a:ext cx="67" cy="116"/>
            </a:xfrm>
            <a:custGeom>
              <a:avLst/>
              <a:gdLst>
                <a:gd name="T0" fmla="*/ 48 w 69"/>
                <a:gd name="T1" fmla="*/ 20 h 183"/>
                <a:gd name="T2" fmla="*/ 48 w 69"/>
                <a:gd name="T3" fmla="*/ 16 h 183"/>
                <a:gd name="T4" fmla="*/ 42 w 69"/>
                <a:gd name="T5" fmla="*/ 13 h 183"/>
                <a:gd name="T6" fmla="*/ 38 w 69"/>
                <a:gd name="T7" fmla="*/ 7 h 183"/>
                <a:gd name="T8" fmla="*/ 37 w 69"/>
                <a:gd name="T9" fmla="*/ 2 h 183"/>
                <a:gd name="T10" fmla="*/ 34 w 69"/>
                <a:gd name="T11" fmla="*/ 1 h 183"/>
                <a:gd name="T12" fmla="*/ 29 w 69"/>
                <a:gd name="T13" fmla="*/ 8 h 183"/>
                <a:gd name="T14" fmla="*/ 23 w 69"/>
                <a:gd name="T15" fmla="*/ 13 h 183"/>
                <a:gd name="T16" fmla="*/ 15 w 69"/>
                <a:gd name="T17" fmla="*/ 16 h 183"/>
                <a:gd name="T18" fmla="*/ 15 w 69"/>
                <a:gd name="T19" fmla="*/ 22 h 183"/>
                <a:gd name="T20" fmla="*/ 18 w 69"/>
                <a:gd name="T21" fmla="*/ 27 h 183"/>
                <a:gd name="T22" fmla="*/ 18 w 69"/>
                <a:gd name="T23" fmla="*/ 30 h 183"/>
                <a:gd name="T24" fmla="*/ 15 w 69"/>
                <a:gd name="T25" fmla="*/ 33 h 183"/>
                <a:gd name="T26" fmla="*/ 15 w 69"/>
                <a:gd name="T27" fmla="*/ 35 h 183"/>
                <a:gd name="T28" fmla="*/ 15 w 69"/>
                <a:gd name="T29" fmla="*/ 39 h 183"/>
                <a:gd name="T30" fmla="*/ 8 w 69"/>
                <a:gd name="T31" fmla="*/ 41 h 183"/>
                <a:gd name="T32" fmla="*/ 8 w 69"/>
                <a:gd name="T33" fmla="*/ 44 h 183"/>
                <a:gd name="T34" fmla="*/ 8 w 69"/>
                <a:gd name="T35" fmla="*/ 48 h 183"/>
                <a:gd name="T36" fmla="*/ 8 w 69"/>
                <a:gd name="T37" fmla="*/ 52 h 183"/>
                <a:gd name="T38" fmla="*/ 0 w 69"/>
                <a:gd name="T39" fmla="*/ 55 h 183"/>
                <a:gd name="T40" fmla="*/ 0 w 69"/>
                <a:gd name="T41" fmla="*/ 58 h 183"/>
                <a:gd name="T42" fmla="*/ 5 w 69"/>
                <a:gd name="T43" fmla="*/ 63 h 183"/>
                <a:gd name="T44" fmla="*/ 10 w 69"/>
                <a:gd name="T45" fmla="*/ 63 h 183"/>
                <a:gd name="T46" fmla="*/ 11 w 69"/>
                <a:gd name="T47" fmla="*/ 65 h 183"/>
                <a:gd name="T48" fmla="*/ 15 w 69"/>
                <a:gd name="T49" fmla="*/ 67 h 183"/>
                <a:gd name="T50" fmla="*/ 21 w 69"/>
                <a:gd name="T51" fmla="*/ 67 h 183"/>
                <a:gd name="T52" fmla="*/ 24 w 69"/>
                <a:gd name="T53" fmla="*/ 70 h 183"/>
                <a:gd name="T54" fmla="*/ 28 w 69"/>
                <a:gd name="T55" fmla="*/ 73 h 183"/>
                <a:gd name="T56" fmla="*/ 37 w 69"/>
                <a:gd name="T57" fmla="*/ 72 h 183"/>
                <a:gd name="T58" fmla="*/ 45 w 69"/>
                <a:gd name="T59" fmla="*/ 68 h 183"/>
                <a:gd name="T60" fmla="*/ 51 w 69"/>
                <a:gd name="T61" fmla="*/ 65 h 183"/>
                <a:gd name="T62" fmla="*/ 51 w 69"/>
                <a:gd name="T63" fmla="*/ 61 h 183"/>
                <a:gd name="T64" fmla="*/ 49 w 69"/>
                <a:gd name="T65" fmla="*/ 58 h 183"/>
                <a:gd name="T66" fmla="*/ 53 w 69"/>
                <a:gd name="T67" fmla="*/ 55 h 183"/>
                <a:gd name="T68" fmla="*/ 57 w 69"/>
                <a:gd name="T69" fmla="*/ 53 h 183"/>
                <a:gd name="T70" fmla="*/ 58 w 69"/>
                <a:gd name="T71" fmla="*/ 49 h 183"/>
                <a:gd name="T72" fmla="*/ 58 w 69"/>
                <a:gd name="T73" fmla="*/ 47 h 183"/>
                <a:gd name="T74" fmla="*/ 57 w 69"/>
                <a:gd name="T75" fmla="*/ 42 h 183"/>
                <a:gd name="T76" fmla="*/ 63 w 69"/>
                <a:gd name="T77" fmla="*/ 38 h 183"/>
                <a:gd name="T78" fmla="*/ 65 w 69"/>
                <a:gd name="T79" fmla="*/ 35 h 183"/>
                <a:gd name="T80" fmla="*/ 63 w 69"/>
                <a:gd name="T81" fmla="*/ 34 h 183"/>
                <a:gd name="T82" fmla="*/ 54 w 69"/>
                <a:gd name="T83" fmla="*/ 32 h 183"/>
                <a:gd name="T84" fmla="*/ 51 w 69"/>
                <a:gd name="T85" fmla="*/ 31 h 183"/>
                <a:gd name="T86" fmla="*/ 45 w 69"/>
                <a:gd name="T87" fmla="*/ 29 h 183"/>
                <a:gd name="T88" fmla="*/ 48 w 69"/>
                <a:gd name="T89" fmla="*/ 27 h 183"/>
                <a:gd name="T90" fmla="*/ 48 w 69"/>
                <a:gd name="T91" fmla="*/ 23 h 183"/>
                <a:gd name="T92" fmla="*/ 45 w 69"/>
                <a:gd name="T93" fmla="*/ 22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1" y="63"/>
                  </a:moveTo>
                  <a:lnTo>
                    <a:pt x="50" y="53"/>
                  </a:lnTo>
                  <a:lnTo>
                    <a:pt x="50" y="51"/>
                  </a:lnTo>
                  <a:lnTo>
                    <a:pt x="50" y="46"/>
                  </a:lnTo>
                  <a:lnTo>
                    <a:pt x="50" y="43"/>
                  </a:lnTo>
                  <a:lnTo>
                    <a:pt x="50" y="40"/>
                  </a:lnTo>
                  <a:lnTo>
                    <a:pt x="47" y="35"/>
                  </a:lnTo>
                  <a:lnTo>
                    <a:pt x="45" y="33"/>
                  </a:lnTo>
                  <a:lnTo>
                    <a:pt x="44" y="32"/>
                  </a:lnTo>
                  <a:lnTo>
                    <a:pt x="39" y="27"/>
                  </a:lnTo>
                  <a:lnTo>
                    <a:pt x="39" y="21"/>
                  </a:lnTo>
                  <a:lnTo>
                    <a:pt x="40" y="17"/>
                  </a:lnTo>
                  <a:lnTo>
                    <a:pt x="40" y="12"/>
                  </a:lnTo>
                  <a:lnTo>
                    <a:pt x="39" y="7"/>
                  </a:lnTo>
                  <a:lnTo>
                    <a:pt x="39" y="4"/>
                  </a:lnTo>
                  <a:lnTo>
                    <a:pt x="36" y="1"/>
                  </a:lnTo>
                  <a:lnTo>
                    <a:pt x="36" y="0"/>
                  </a:lnTo>
                  <a:lnTo>
                    <a:pt x="36" y="1"/>
                  </a:lnTo>
                  <a:lnTo>
                    <a:pt x="35" y="7"/>
                  </a:lnTo>
                  <a:lnTo>
                    <a:pt x="31" y="17"/>
                  </a:lnTo>
                  <a:lnTo>
                    <a:pt x="31" y="21"/>
                  </a:lnTo>
                  <a:lnTo>
                    <a:pt x="30" y="27"/>
                  </a:lnTo>
                  <a:lnTo>
                    <a:pt x="26" y="27"/>
                  </a:lnTo>
                  <a:lnTo>
                    <a:pt x="25" y="32"/>
                  </a:lnTo>
                  <a:lnTo>
                    <a:pt x="20" y="33"/>
                  </a:lnTo>
                  <a:lnTo>
                    <a:pt x="19" y="35"/>
                  </a:lnTo>
                  <a:lnTo>
                    <a:pt x="15" y="40"/>
                  </a:lnTo>
                  <a:lnTo>
                    <a:pt x="15" y="43"/>
                  </a:lnTo>
                  <a:lnTo>
                    <a:pt x="15" y="48"/>
                  </a:lnTo>
                  <a:lnTo>
                    <a:pt x="15" y="53"/>
                  </a:lnTo>
                  <a:lnTo>
                    <a:pt x="19" y="59"/>
                  </a:lnTo>
                  <a:lnTo>
                    <a:pt x="20" y="63"/>
                  </a:lnTo>
                  <a:lnTo>
                    <a:pt x="20" y="67"/>
                  </a:lnTo>
                  <a:lnTo>
                    <a:pt x="20" y="72"/>
                  </a:lnTo>
                  <a:lnTo>
                    <a:pt x="20" y="73"/>
                  </a:lnTo>
                  <a:lnTo>
                    <a:pt x="20" y="76"/>
                  </a:lnTo>
                  <a:lnTo>
                    <a:pt x="19" y="78"/>
                  </a:lnTo>
                  <a:lnTo>
                    <a:pt x="19" y="79"/>
                  </a:lnTo>
                  <a:lnTo>
                    <a:pt x="15" y="82"/>
                  </a:lnTo>
                  <a:lnTo>
                    <a:pt x="15" y="84"/>
                  </a:lnTo>
                  <a:lnTo>
                    <a:pt x="15" y="85"/>
                  </a:lnTo>
                  <a:lnTo>
                    <a:pt x="15" y="89"/>
                  </a:lnTo>
                  <a:lnTo>
                    <a:pt x="15" y="94"/>
                  </a:lnTo>
                  <a:lnTo>
                    <a:pt x="15" y="95"/>
                  </a:lnTo>
                  <a:lnTo>
                    <a:pt x="15" y="98"/>
                  </a:lnTo>
                  <a:lnTo>
                    <a:pt x="11" y="100"/>
                  </a:lnTo>
                  <a:lnTo>
                    <a:pt x="10" y="100"/>
                  </a:lnTo>
                  <a:lnTo>
                    <a:pt x="8" y="103"/>
                  </a:lnTo>
                  <a:lnTo>
                    <a:pt x="8" y="105"/>
                  </a:lnTo>
                  <a:lnTo>
                    <a:pt x="8" y="106"/>
                  </a:lnTo>
                  <a:lnTo>
                    <a:pt x="8" y="111"/>
                  </a:lnTo>
                  <a:lnTo>
                    <a:pt x="5" y="114"/>
                  </a:lnTo>
                  <a:lnTo>
                    <a:pt x="8" y="118"/>
                  </a:lnTo>
                  <a:lnTo>
                    <a:pt x="8" y="120"/>
                  </a:lnTo>
                  <a:lnTo>
                    <a:pt x="8" y="125"/>
                  </a:lnTo>
                  <a:lnTo>
                    <a:pt x="8" y="126"/>
                  </a:lnTo>
                  <a:lnTo>
                    <a:pt x="8" y="130"/>
                  </a:lnTo>
                  <a:lnTo>
                    <a:pt x="5" y="131"/>
                  </a:lnTo>
                  <a:lnTo>
                    <a:pt x="3" y="132"/>
                  </a:lnTo>
                  <a:lnTo>
                    <a:pt x="0" y="137"/>
                  </a:lnTo>
                  <a:lnTo>
                    <a:pt x="0" y="141"/>
                  </a:lnTo>
                  <a:lnTo>
                    <a:pt x="0" y="142"/>
                  </a:lnTo>
                  <a:lnTo>
                    <a:pt x="0" y="145"/>
                  </a:lnTo>
                  <a:lnTo>
                    <a:pt x="0" y="148"/>
                  </a:lnTo>
                  <a:lnTo>
                    <a:pt x="3" y="151"/>
                  </a:lnTo>
                  <a:lnTo>
                    <a:pt x="5" y="156"/>
                  </a:lnTo>
                  <a:lnTo>
                    <a:pt x="8" y="156"/>
                  </a:lnTo>
                  <a:lnTo>
                    <a:pt x="8" y="158"/>
                  </a:lnTo>
                  <a:lnTo>
                    <a:pt x="10" y="158"/>
                  </a:lnTo>
                  <a:lnTo>
                    <a:pt x="10" y="161"/>
                  </a:lnTo>
                  <a:lnTo>
                    <a:pt x="11" y="161"/>
                  </a:lnTo>
                  <a:lnTo>
                    <a:pt x="11" y="162"/>
                  </a:lnTo>
                  <a:lnTo>
                    <a:pt x="11" y="165"/>
                  </a:lnTo>
                  <a:lnTo>
                    <a:pt x="15" y="165"/>
                  </a:lnTo>
                  <a:lnTo>
                    <a:pt x="19" y="165"/>
                  </a:lnTo>
                  <a:lnTo>
                    <a:pt x="20" y="165"/>
                  </a:lnTo>
                  <a:lnTo>
                    <a:pt x="23" y="168"/>
                  </a:lnTo>
                  <a:lnTo>
                    <a:pt x="25" y="170"/>
                  </a:lnTo>
                  <a:lnTo>
                    <a:pt x="26" y="172"/>
                  </a:lnTo>
                  <a:lnTo>
                    <a:pt x="26" y="173"/>
                  </a:lnTo>
                  <a:lnTo>
                    <a:pt x="30" y="177"/>
                  </a:lnTo>
                  <a:lnTo>
                    <a:pt x="30" y="178"/>
                  </a:lnTo>
                  <a:lnTo>
                    <a:pt x="30" y="181"/>
                  </a:lnTo>
                  <a:lnTo>
                    <a:pt x="31" y="183"/>
                  </a:lnTo>
                  <a:lnTo>
                    <a:pt x="35" y="181"/>
                  </a:lnTo>
                  <a:lnTo>
                    <a:pt x="39" y="178"/>
                  </a:lnTo>
                  <a:lnTo>
                    <a:pt x="44" y="173"/>
                  </a:lnTo>
                  <a:lnTo>
                    <a:pt x="45" y="172"/>
                  </a:lnTo>
                  <a:lnTo>
                    <a:pt x="47" y="170"/>
                  </a:lnTo>
                  <a:lnTo>
                    <a:pt x="50" y="168"/>
                  </a:lnTo>
                  <a:lnTo>
                    <a:pt x="51" y="165"/>
                  </a:lnTo>
                  <a:lnTo>
                    <a:pt x="55" y="162"/>
                  </a:lnTo>
                  <a:lnTo>
                    <a:pt x="57" y="161"/>
                  </a:lnTo>
                  <a:lnTo>
                    <a:pt x="57" y="156"/>
                  </a:lnTo>
                  <a:lnTo>
                    <a:pt x="55" y="153"/>
                  </a:lnTo>
                  <a:lnTo>
                    <a:pt x="55" y="151"/>
                  </a:lnTo>
                  <a:lnTo>
                    <a:pt x="55" y="147"/>
                  </a:lnTo>
                  <a:lnTo>
                    <a:pt x="51" y="145"/>
                  </a:lnTo>
                  <a:lnTo>
                    <a:pt x="55" y="142"/>
                  </a:lnTo>
                  <a:lnTo>
                    <a:pt x="55" y="141"/>
                  </a:lnTo>
                  <a:lnTo>
                    <a:pt x="57" y="137"/>
                  </a:lnTo>
                  <a:lnTo>
                    <a:pt x="58" y="132"/>
                  </a:lnTo>
                  <a:lnTo>
                    <a:pt x="61" y="132"/>
                  </a:lnTo>
                  <a:lnTo>
                    <a:pt x="61" y="131"/>
                  </a:lnTo>
                  <a:lnTo>
                    <a:pt x="62" y="130"/>
                  </a:lnTo>
                  <a:lnTo>
                    <a:pt x="62" y="125"/>
                  </a:lnTo>
                  <a:lnTo>
                    <a:pt x="62" y="121"/>
                  </a:lnTo>
                  <a:lnTo>
                    <a:pt x="62" y="120"/>
                  </a:lnTo>
                  <a:lnTo>
                    <a:pt x="62" y="118"/>
                  </a:lnTo>
                  <a:lnTo>
                    <a:pt x="62" y="116"/>
                  </a:lnTo>
                  <a:lnTo>
                    <a:pt x="61" y="111"/>
                  </a:lnTo>
                  <a:lnTo>
                    <a:pt x="61" y="106"/>
                  </a:lnTo>
                  <a:lnTo>
                    <a:pt x="61" y="105"/>
                  </a:lnTo>
                  <a:lnTo>
                    <a:pt x="66" y="100"/>
                  </a:lnTo>
                  <a:lnTo>
                    <a:pt x="66" y="98"/>
                  </a:lnTo>
                  <a:lnTo>
                    <a:pt x="67" y="95"/>
                  </a:lnTo>
                  <a:lnTo>
                    <a:pt x="67" y="94"/>
                  </a:lnTo>
                  <a:lnTo>
                    <a:pt x="67" y="89"/>
                  </a:lnTo>
                  <a:lnTo>
                    <a:pt x="69" y="89"/>
                  </a:lnTo>
                  <a:lnTo>
                    <a:pt x="69" y="85"/>
                  </a:lnTo>
                  <a:lnTo>
                    <a:pt x="69" y="84"/>
                  </a:lnTo>
                  <a:lnTo>
                    <a:pt x="67" y="84"/>
                  </a:lnTo>
                  <a:lnTo>
                    <a:pt x="66" y="82"/>
                  </a:lnTo>
                  <a:lnTo>
                    <a:pt x="62" y="82"/>
                  </a:lnTo>
                  <a:lnTo>
                    <a:pt x="58" y="79"/>
                  </a:lnTo>
                  <a:lnTo>
                    <a:pt x="57" y="79"/>
                  </a:lnTo>
                  <a:lnTo>
                    <a:pt x="55" y="79"/>
                  </a:lnTo>
                  <a:lnTo>
                    <a:pt x="55" y="78"/>
                  </a:lnTo>
                  <a:lnTo>
                    <a:pt x="51" y="78"/>
                  </a:lnTo>
                  <a:lnTo>
                    <a:pt x="50" y="76"/>
                  </a:lnTo>
                  <a:lnTo>
                    <a:pt x="47" y="73"/>
                  </a:lnTo>
                  <a:lnTo>
                    <a:pt x="47" y="72"/>
                  </a:lnTo>
                  <a:lnTo>
                    <a:pt x="47" y="69"/>
                  </a:lnTo>
                  <a:lnTo>
                    <a:pt x="50" y="67"/>
                  </a:lnTo>
                  <a:lnTo>
                    <a:pt x="47" y="64"/>
                  </a:lnTo>
                  <a:lnTo>
                    <a:pt x="50" y="63"/>
                  </a:lnTo>
                  <a:lnTo>
                    <a:pt x="50" y="59"/>
                  </a:lnTo>
                  <a:lnTo>
                    <a:pt x="47" y="54"/>
                  </a:lnTo>
                  <a:lnTo>
                    <a:pt x="47" y="53"/>
                  </a:lnTo>
                  <a:lnTo>
                    <a:pt x="51" y="63"/>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36" name="Freeform 36"/>
            <p:cNvSpPr>
              <a:spLocks/>
            </p:cNvSpPr>
            <p:nvPr/>
          </p:nvSpPr>
          <p:spPr bwMode="auto">
            <a:xfrm rot="393647">
              <a:off x="2709" y="3573"/>
              <a:ext cx="15" cy="120"/>
            </a:xfrm>
            <a:custGeom>
              <a:avLst/>
              <a:gdLst>
                <a:gd name="T0" fmla="*/ 5 w 16"/>
                <a:gd name="T1" fmla="*/ 68 h 191"/>
                <a:gd name="T2" fmla="*/ 5 w 16"/>
                <a:gd name="T3" fmla="*/ 64 h 191"/>
                <a:gd name="T4" fmla="*/ 6 w 16"/>
                <a:gd name="T5" fmla="*/ 60 h 191"/>
                <a:gd name="T6" fmla="*/ 6 w 16"/>
                <a:gd name="T7" fmla="*/ 57 h 191"/>
                <a:gd name="T8" fmla="*/ 6 w 16"/>
                <a:gd name="T9" fmla="*/ 53 h 191"/>
                <a:gd name="T10" fmla="*/ 8 w 16"/>
                <a:gd name="T11" fmla="*/ 50 h 191"/>
                <a:gd name="T12" fmla="*/ 8 w 16"/>
                <a:gd name="T13" fmla="*/ 46 h 191"/>
                <a:gd name="T14" fmla="*/ 8 w 16"/>
                <a:gd name="T15" fmla="*/ 43 h 191"/>
                <a:gd name="T16" fmla="*/ 8 w 16"/>
                <a:gd name="T17" fmla="*/ 38 h 191"/>
                <a:gd name="T18" fmla="*/ 8 w 16"/>
                <a:gd name="T19" fmla="*/ 35 h 191"/>
                <a:gd name="T20" fmla="*/ 8 w 16"/>
                <a:gd name="T21" fmla="*/ 31 h 191"/>
                <a:gd name="T22" fmla="*/ 8 w 16"/>
                <a:gd name="T23" fmla="*/ 28 h 191"/>
                <a:gd name="T24" fmla="*/ 8 w 16"/>
                <a:gd name="T25" fmla="*/ 22 h 191"/>
                <a:gd name="T26" fmla="*/ 8 w 16"/>
                <a:gd name="T27" fmla="*/ 19 h 191"/>
                <a:gd name="T28" fmla="*/ 8 w 16"/>
                <a:gd name="T29" fmla="*/ 16 h 191"/>
                <a:gd name="T30" fmla="*/ 8 w 16"/>
                <a:gd name="T31" fmla="*/ 13 h 191"/>
                <a:gd name="T32" fmla="*/ 8 w 16"/>
                <a:gd name="T33" fmla="*/ 9 h 191"/>
                <a:gd name="T34" fmla="*/ 8 w 16"/>
                <a:gd name="T35" fmla="*/ 7 h 191"/>
                <a:gd name="T36" fmla="*/ 8 w 16"/>
                <a:gd name="T37" fmla="*/ 4 h 191"/>
                <a:gd name="T38" fmla="*/ 8 w 16"/>
                <a:gd name="T39" fmla="*/ 1 h 191"/>
                <a:gd name="T40" fmla="*/ 8 w 16"/>
                <a:gd name="T41" fmla="*/ 1 h 191"/>
                <a:gd name="T42" fmla="*/ 8 w 16"/>
                <a:gd name="T43" fmla="*/ 5 h 191"/>
                <a:gd name="T44" fmla="*/ 8 w 16"/>
                <a:gd name="T45" fmla="*/ 8 h 191"/>
                <a:gd name="T46" fmla="*/ 8 w 16"/>
                <a:gd name="T47" fmla="*/ 12 h 191"/>
                <a:gd name="T48" fmla="*/ 8 w 16"/>
                <a:gd name="T49" fmla="*/ 17 h 191"/>
                <a:gd name="T50" fmla="*/ 8 w 16"/>
                <a:gd name="T51" fmla="*/ 22 h 191"/>
                <a:gd name="T52" fmla="*/ 10 w 16"/>
                <a:gd name="T53" fmla="*/ 25 h 191"/>
                <a:gd name="T54" fmla="*/ 14 w 16"/>
                <a:gd name="T55" fmla="*/ 28 h 191"/>
                <a:gd name="T56" fmla="*/ 14 w 16"/>
                <a:gd name="T57" fmla="*/ 33 h 191"/>
                <a:gd name="T58" fmla="*/ 14 w 16"/>
                <a:gd name="T59" fmla="*/ 36 h 191"/>
                <a:gd name="T60" fmla="*/ 12 w 16"/>
                <a:gd name="T61" fmla="*/ 40 h 191"/>
                <a:gd name="T62" fmla="*/ 12 w 16"/>
                <a:gd name="T63" fmla="*/ 43 h 191"/>
                <a:gd name="T64" fmla="*/ 10 w 16"/>
                <a:gd name="T65" fmla="*/ 46 h 191"/>
                <a:gd name="T66" fmla="*/ 10 w 16"/>
                <a:gd name="T67" fmla="*/ 50 h 191"/>
                <a:gd name="T68" fmla="*/ 10 w 16"/>
                <a:gd name="T69" fmla="*/ 53 h 191"/>
                <a:gd name="T70" fmla="*/ 10 w 16"/>
                <a:gd name="T71" fmla="*/ 59 h 191"/>
                <a:gd name="T72" fmla="*/ 10 w 16"/>
                <a:gd name="T73" fmla="*/ 63 h 191"/>
                <a:gd name="T74" fmla="*/ 10 w 16"/>
                <a:gd name="T75" fmla="*/ 67 h 191"/>
                <a:gd name="T76" fmla="*/ 12 w 16"/>
                <a:gd name="T77" fmla="*/ 70 h 191"/>
                <a:gd name="T78" fmla="*/ 12 w 16"/>
                <a:gd name="T79" fmla="*/ 74 h 191"/>
                <a:gd name="T80" fmla="*/ 12 w 16"/>
                <a:gd name="T81" fmla="*/ 75 h 191"/>
                <a:gd name="T82" fmla="*/ 8 w 16"/>
                <a:gd name="T83" fmla="*/ 74 h 191"/>
                <a:gd name="T84" fmla="*/ 1 w 16"/>
                <a:gd name="T85" fmla="*/ 74 h 191"/>
                <a:gd name="T86" fmla="*/ 1 w 16"/>
                <a:gd name="T87" fmla="*/ 72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91"/>
                <a:gd name="T134" fmla="*/ 16 w 16"/>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91">
                  <a:moveTo>
                    <a:pt x="1" y="181"/>
                  </a:moveTo>
                  <a:lnTo>
                    <a:pt x="5" y="173"/>
                  </a:lnTo>
                  <a:lnTo>
                    <a:pt x="5" y="169"/>
                  </a:lnTo>
                  <a:lnTo>
                    <a:pt x="5" y="162"/>
                  </a:lnTo>
                  <a:lnTo>
                    <a:pt x="6" y="159"/>
                  </a:lnTo>
                  <a:lnTo>
                    <a:pt x="6" y="153"/>
                  </a:lnTo>
                  <a:lnTo>
                    <a:pt x="6" y="149"/>
                  </a:lnTo>
                  <a:lnTo>
                    <a:pt x="6" y="144"/>
                  </a:lnTo>
                  <a:lnTo>
                    <a:pt x="6" y="139"/>
                  </a:lnTo>
                  <a:lnTo>
                    <a:pt x="6" y="136"/>
                  </a:lnTo>
                  <a:lnTo>
                    <a:pt x="6" y="131"/>
                  </a:lnTo>
                  <a:lnTo>
                    <a:pt x="8" y="126"/>
                  </a:lnTo>
                  <a:lnTo>
                    <a:pt x="8" y="122"/>
                  </a:lnTo>
                  <a:lnTo>
                    <a:pt x="8" y="118"/>
                  </a:lnTo>
                  <a:lnTo>
                    <a:pt x="8" y="113"/>
                  </a:lnTo>
                  <a:lnTo>
                    <a:pt x="8" y="110"/>
                  </a:lnTo>
                  <a:lnTo>
                    <a:pt x="8" y="103"/>
                  </a:lnTo>
                  <a:lnTo>
                    <a:pt x="8" y="97"/>
                  </a:lnTo>
                  <a:lnTo>
                    <a:pt x="8" y="92"/>
                  </a:lnTo>
                  <a:lnTo>
                    <a:pt x="8" y="87"/>
                  </a:lnTo>
                  <a:lnTo>
                    <a:pt x="8" y="84"/>
                  </a:lnTo>
                  <a:lnTo>
                    <a:pt x="8" y="79"/>
                  </a:lnTo>
                  <a:lnTo>
                    <a:pt x="8" y="75"/>
                  </a:lnTo>
                  <a:lnTo>
                    <a:pt x="8" y="70"/>
                  </a:lnTo>
                  <a:lnTo>
                    <a:pt x="8" y="63"/>
                  </a:lnTo>
                  <a:lnTo>
                    <a:pt x="8" y="56"/>
                  </a:lnTo>
                  <a:lnTo>
                    <a:pt x="8" y="53"/>
                  </a:lnTo>
                  <a:lnTo>
                    <a:pt x="8" y="49"/>
                  </a:lnTo>
                  <a:lnTo>
                    <a:pt x="8" y="43"/>
                  </a:lnTo>
                  <a:lnTo>
                    <a:pt x="8" y="40"/>
                  </a:lnTo>
                  <a:lnTo>
                    <a:pt x="8" y="37"/>
                  </a:lnTo>
                  <a:lnTo>
                    <a:pt x="8" y="32"/>
                  </a:lnTo>
                  <a:lnTo>
                    <a:pt x="8" y="28"/>
                  </a:lnTo>
                  <a:lnTo>
                    <a:pt x="8" y="23"/>
                  </a:lnTo>
                  <a:lnTo>
                    <a:pt x="8" y="18"/>
                  </a:lnTo>
                  <a:lnTo>
                    <a:pt x="8" y="17"/>
                  </a:lnTo>
                  <a:lnTo>
                    <a:pt x="8" y="12"/>
                  </a:lnTo>
                  <a:lnTo>
                    <a:pt x="8" y="9"/>
                  </a:lnTo>
                  <a:lnTo>
                    <a:pt x="8" y="4"/>
                  </a:lnTo>
                  <a:lnTo>
                    <a:pt x="8" y="3"/>
                  </a:lnTo>
                  <a:lnTo>
                    <a:pt x="8" y="0"/>
                  </a:lnTo>
                  <a:lnTo>
                    <a:pt x="8" y="3"/>
                  </a:lnTo>
                  <a:lnTo>
                    <a:pt x="8" y="8"/>
                  </a:lnTo>
                  <a:lnTo>
                    <a:pt x="8" y="12"/>
                  </a:lnTo>
                  <a:lnTo>
                    <a:pt x="8" y="17"/>
                  </a:lnTo>
                  <a:lnTo>
                    <a:pt x="8" y="21"/>
                  </a:lnTo>
                  <a:lnTo>
                    <a:pt x="8" y="26"/>
                  </a:lnTo>
                  <a:lnTo>
                    <a:pt x="8" y="30"/>
                  </a:lnTo>
                  <a:lnTo>
                    <a:pt x="8" y="37"/>
                  </a:lnTo>
                  <a:lnTo>
                    <a:pt x="8" y="43"/>
                  </a:lnTo>
                  <a:lnTo>
                    <a:pt x="9" y="49"/>
                  </a:lnTo>
                  <a:lnTo>
                    <a:pt x="9" y="55"/>
                  </a:lnTo>
                  <a:lnTo>
                    <a:pt x="9" y="59"/>
                  </a:lnTo>
                  <a:lnTo>
                    <a:pt x="12" y="63"/>
                  </a:lnTo>
                  <a:lnTo>
                    <a:pt x="14" y="68"/>
                  </a:lnTo>
                  <a:lnTo>
                    <a:pt x="16" y="71"/>
                  </a:lnTo>
                  <a:lnTo>
                    <a:pt x="16" y="76"/>
                  </a:lnTo>
                  <a:lnTo>
                    <a:pt x="16" y="82"/>
                  </a:lnTo>
                  <a:lnTo>
                    <a:pt x="16" y="86"/>
                  </a:lnTo>
                  <a:lnTo>
                    <a:pt x="16" y="90"/>
                  </a:lnTo>
                  <a:lnTo>
                    <a:pt x="16" y="97"/>
                  </a:lnTo>
                  <a:lnTo>
                    <a:pt x="14" y="101"/>
                  </a:lnTo>
                  <a:lnTo>
                    <a:pt x="14" y="107"/>
                  </a:lnTo>
                  <a:lnTo>
                    <a:pt x="14" y="108"/>
                  </a:lnTo>
                  <a:lnTo>
                    <a:pt x="12" y="113"/>
                  </a:lnTo>
                  <a:lnTo>
                    <a:pt x="12" y="118"/>
                  </a:lnTo>
                  <a:lnTo>
                    <a:pt x="12" y="122"/>
                  </a:lnTo>
                  <a:lnTo>
                    <a:pt x="12" y="126"/>
                  </a:lnTo>
                  <a:lnTo>
                    <a:pt x="12" y="131"/>
                  </a:lnTo>
                  <a:lnTo>
                    <a:pt x="12" y="136"/>
                  </a:lnTo>
                  <a:lnTo>
                    <a:pt x="12" y="142"/>
                  </a:lnTo>
                  <a:lnTo>
                    <a:pt x="12" y="149"/>
                  </a:lnTo>
                  <a:lnTo>
                    <a:pt x="12" y="155"/>
                  </a:lnTo>
                  <a:lnTo>
                    <a:pt x="12" y="159"/>
                  </a:lnTo>
                  <a:lnTo>
                    <a:pt x="12" y="164"/>
                  </a:lnTo>
                  <a:lnTo>
                    <a:pt x="12" y="169"/>
                  </a:lnTo>
                  <a:lnTo>
                    <a:pt x="14" y="176"/>
                  </a:lnTo>
                  <a:lnTo>
                    <a:pt x="14" y="178"/>
                  </a:lnTo>
                  <a:lnTo>
                    <a:pt x="14" y="181"/>
                  </a:lnTo>
                  <a:lnTo>
                    <a:pt x="14" y="186"/>
                  </a:lnTo>
                  <a:lnTo>
                    <a:pt x="16" y="191"/>
                  </a:lnTo>
                  <a:lnTo>
                    <a:pt x="14" y="189"/>
                  </a:lnTo>
                  <a:lnTo>
                    <a:pt x="12" y="186"/>
                  </a:lnTo>
                  <a:lnTo>
                    <a:pt x="8" y="186"/>
                  </a:lnTo>
                  <a:lnTo>
                    <a:pt x="5" y="186"/>
                  </a:lnTo>
                  <a:lnTo>
                    <a:pt x="1" y="186"/>
                  </a:lnTo>
                  <a:lnTo>
                    <a:pt x="0" y="186"/>
                  </a:lnTo>
                  <a:lnTo>
                    <a:pt x="1" y="181"/>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37" name="Freeform 37"/>
            <p:cNvSpPr>
              <a:spLocks/>
            </p:cNvSpPr>
            <p:nvPr/>
          </p:nvSpPr>
          <p:spPr bwMode="auto">
            <a:xfrm rot="393647">
              <a:off x="2690" y="3550"/>
              <a:ext cx="65" cy="114"/>
            </a:xfrm>
            <a:custGeom>
              <a:avLst/>
              <a:gdLst>
                <a:gd name="T0" fmla="*/ 44 w 69"/>
                <a:gd name="T1" fmla="*/ 19 h 183"/>
                <a:gd name="T2" fmla="*/ 44 w 69"/>
                <a:gd name="T3" fmla="*/ 15 h 183"/>
                <a:gd name="T4" fmla="*/ 38 w 69"/>
                <a:gd name="T5" fmla="*/ 12 h 183"/>
                <a:gd name="T6" fmla="*/ 37 w 69"/>
                <a:gd name="T7" fmla="*/ 7 h 183"/>
                <a:gd name="T8" fmla="*/ 33 w 69"/>
                <a:gd name="T9" fmla="*/ 1 h 183"/>
                <a:gd name="T10" fmla="*/ 32 w 69"/>
                <a:gd name="T11" fmla="*/ 1 h 183"/>
                <a:gd name="T12" fmla="*/ 28 w 69"/>
                <a:gd name="T13" fmla="*/ 8 h 183"/>
                <a:gd name="T14" fmla="*/ 23 w 69"/>
                <a:gd name="T15" fmla="*/ 12 h 183"/>
                <a:gd name="T16" fmla="*/ 14 w 69"/>
                <a:gd name="T17" fmla="*/ 15 h 183"/>
                <a:gd name="T18" fmla="*/ 14 w 69"/>
                <a:gd name="T19" fmla="*/ 21 h 183"/>
                <a:gd name="T20" fmla="*/ 18 w 69"/>
                <a:gd name="T21" fmla="*/ 26 h 183"/>
                <a:gd name="T22" fmla="*/ 18 w 69"/>
                <a:gd name="T23" fmla="*/ 29 h 183"/>
                <a:gd name="T24" fmla="*/ 14 w 69"/>
                <a:gd name="T25" fmla="*/ 32 h 183"/>
                <a:gd name="T26" fmla="*/ 12 w 69"/>
                <a:gd name="T27" fmla="*/ 34 h 183"/>
                <a:gd name="T28" fmla="*/ 14 w 69"/>
                <a:gd name="T29" fmla="*/ 38 h 183"/>
                <a:gd name="T30" fmla="*/ 8 w 69"/>
                <a:gd name="T31" fmla="*/ 40 h 183"/>
                <a:gd name="T32" fmla="*/ 8 w 69"/>
                <a:gd name="T33" fmla="*/ 43 h 183"/>
                <a:gd name="T34" fmla="*/ 8 w 69"/>
                <a:gd name="T35" fmla="*/ 47 h 183"/>
                <a:gd name="T36" fmla="*/ 8 w 69"/>
                <a:gd name="T37" fmla="*/ 50 h 183"/>
                <a:gd name="T38" fmla="*/ 0 w 69"/>
                <a:gd name="T39" fmla="*/ 54 h 183"/>
                <a:gd name="T40" fmla="*/ 0 w 69"/>
                <a:gd name="T41" fmla="*/ 57 h 183"/>
                <a:gd name="T42" fmla="*/ 4 w 69"/>
                <a:gd name="T43" fmla="*/ 60 h 183"/>
                <a:gd name="T44" fmla="*/ 8 w 69"/>
                <a:gd name="T45" fmla="*/ 61 h 183"/>
                <a:gd name="T46" fmla="*/ 11 w 69"/>
                <a:gd name="T47" fmla="*/ 63 h 183"/>
                <a:gd name="T48" fmla="*/ 14 w 69"/>
                <a:gd name="T49" fmla="*/ 64 h 183"/>
                <a:gd name="T50" fmla="*/ 22 w 69"/>
                <a:gd name="T51" fmla="*/ 65 h 183"/>
                <a:gd name="T52" fmla="*/ 24 w 69"/>
                <a:gd name="T53" fmla="*/ 67 h 183"/>
                <a:gd name="T54" fmla="*/ 26 w 69"/>
                <a:gd name="T55" fmla="*/ 70 h 183"/>
                <a:gd name="T56" fmla="*/ 33 w 69"/>
                <a:gd name="T57" fmla="*/ 69 h 183"/>
                <a:gd name="T58" fmla="*/ 41 w 69"/>
                <a:gd name="T59" fmla="*/ 65 h 183"/>
                <a:gd name="T60" fmla="*/ 49 w 69"/>
                <a:gd name="T61" fmla="*/ 63 h 183"/>
                <a:gd name="T62" fmla="*/ 49 w 69"/>
                <a:gd name="T63" fmla="*/ 59 h 183"/>
                <a:gd name="T64" fmla="*/ 45 w 69"/>
                <a:gd name="T65" fmla="*/ 57 h 183"/>
                <a:gd name="T66" fmla="*/ 50 w 69"/>
                <a:gd name="T67" fmla="*/ 54 h 183"/>
                <a:gd name="T68" fmla="*/ 54 w 69"/>
                <a:gd name="T69" fmla="*/ 51 h 183"/>
                <a:gd name="T70" fmla="*/ 55 w 69"/>
                <a:gd name="T71" fmla="*/ 47 h 183"/>
                <a:gd name="T72" fmla="*/ 55 w 69"/>
                <a:gd name="T73" fmla="*/ 45 h 183"/>
                <a:gd name="T74" fmla="*/ 54 w 69"/>
                <a:gd name="T75" fmla="*/ 40 h 183"/>
                <a:gd name="T76" fmla="*/ 59 w 69"/>
                <a:gd name="T77" fmla="*/ 37 h 183"/>
                <a:gd name="T78" fmla="*/ 61 w 69"/>
                <a:gd name="T79" fmla="*/ 34 h 183"/>
                <a:gd name="T80" fmla="*/ 59 w 69"/>
                <a:gd name="T81" fmla="*/ 32 h 183"/>
                <a:gd name="T82" fmla="*/ 54 w 69"/>
                <a:gd name="T83" fmla="*/ 31 h 183"/>
                <a:gd name="T84" fmla="*/ 49 w 69"/>
                <a:gd name="T85" fmla="*/ 31 h 183"/>
                <a:gd name="T86" fmla="*/ 41 w 69"/>
                <a:gd name="T87" fmla="*/ 28 h 183"/>
                <a:gd name="T88" fmla="*/ 44 w 69"/>
                <a:gd name="T89" fmla="*/ 26 h 183"/>
                <a:gd name="T90" fmla="*/ 44 w 69"/>
                <a:gd name="T91" fmla="*/ 22 h 183"/>
                <a:gd name="T92" fmla="*/ 41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1" y="62"/>
                  </a:moveTo>
                  <a:lnTo>
                    <a:pt x="50" y="53"/>
                  </a:lnTo>
                  <a:lnTo>
                    <a:pt x="50" y="50"/>
                  </a:lnTo>
                  <a:lnTo>
                    <a:pt x="50" y="46"/>
                  </a:lnTo>
                  <a:lnTo>
                    <a:pt x="50" y="43"/>
                  </a:lnTo>
                  <a:lnTo>
                    <a:pt x="50" y="39"/>
                  </a:lnTo>
                  <a:lnTo>
                    <a:pt x="47" y="36"/>
                  </a:lnTo>
                  <a:lnTo>
                    <a:pt x="45" y="32"/>
                  </a:lnTo>
                  <a:lnTo>
                    <a:pt x="42" y="31"/>
                  </a:lnTo>
                  <a:lnTo>
                    <a:pt x="37" y="27"/>
                  </a:lnTo>
                  <a:lnTo>
                    <a:pt x="37" y="21"/>
                  </a:lnTo>
                  <a:lnTo>
                    <a:pt x="41" y="18"/>
                  </a:lnTo>
                  <a:lnTo>
                    <a:pt x="41" y="13"/>
                  </a:lnTo>
                  <a:lnTo>
                    <a:pt x="37" y="8"/>
                  </a:lnTo>
                  <a:lnTo>
                    <a:pt x="37" y="3"/>
                  </a:lnTo>
                  <a:lnTo>
                    <a:pt x="36" y="1"/>
                  </a:lnTo>
                  <a:lnTo>
                    <a:pt x="36" y="0"/>
                  </a:lnTo>
                  <a:lnTo>
                    <a:pt x="36" y="1"/>
                  </a:lnTo>
                  <a:lnTo>
                    <a:pt x="34" y="8"/>
                  </a:lnTo>
                  <a:lnTo>
                    <a:pt x="32" y="18"/>
                  </a:lnTo>
                  <a:lnTo>
                    <a:pt x="32" y="21"/>
                  </a:lnTo>
                  <a:lnTo>
                    <a:pt x="30" y="26"/>
                  </a:lnTo>
                  <a:lnTo>
                    <a:pt x="28" y="27"/>
                  </a:lnTo>
                  <a:lnTo>
                    <a:pt x="25" y="31"/>
                  </a:lnTo>
                  <a:lnTo>
                    <a:pt x="20" y="32"/>
                  </a:lnTo>
                  <a:lnTo>
                    <a:pt x="19" y="36"/>
                  </a:lnTo>
                  <a:lnTo>
                    <a:pt x="16" y="39"/>
                  </a:lnTo>
                  <a:lnTo>
                    <a:pt x="16" y="43"/>
                  </a:lnTo>
                  <a:lnTo>
                    <a:pt x="14" y="48"/>
                  </a:lnTo>
                  <a:lnTo>
                    <a:pt x="16" y="53"/>
                  </a:lnTo>
                  <a:lnTo>
                    <a:pt x="19" y="58"/>
                  </a:lnTo>
                  <a:lnTo>
                    <a:pt x="20" y="62"/>
                  </a:lnTo>
                  <a:lnTo>
                    <a:pt x="20" y="67"/>
                  </a:lnTo>
                  <a:lnTo>
                    <a:pt x="20" y="71"/>
                  </a:lnTo>
                  <a:lnTo>
                    <a:pt x="20" y="73"/>
                  </a:lnTo>
                  <a:lnTo>
                    <a:pt x="20" y="76"/>
                  </a:lnTo>
                  <a:lnTo>
                    <a:pt x="19" y="78"/>
                  </a:lnTo>
                  <a:lnTo>
                    <a:pt x="19" y="79"/>
                  </a:lnTo>
                  <a:lnTo>
                    <a:pt x="16" y="82"/>
                  </a:lnTo>
                  <a:lnTo>
                    <a:pt x="16" y="84"/>
                  </a:lnTo>
                  <a:lnTo>
                    <a:pt x="16" y="86"/>
                  </a:lnTo>
                  <a:lnTo>
                    <a:pt x="14" y="89"/>
                  </a:lnTo>
                  <a:lnTo>
                    <a:pt x="16" y="94"/>
                  </a:lnTo>
                  <a:lnTo>
                    <a:pt x="16" y="95"/>
                  </a:lnTo>
                  <a:lnTo>
                    <a:pt x="16" y="98"/>
                  </a:lnTo>
                  <a:lnTo>
                    <a:pt x="13" y="100"/>
                  </a:lnTo>
                  <a:lnTo>
                    <a:pt x="9" y="100"/>
                  </a:lnTo>
                  <a:lnTo>
                    <a:pt x="8" y="102"/>
                  </a:lnTo>
                  <a:lnTo>
                    <a:pt x="8" y="105"/>
                  </a:lnTo>
                  <a:lnTo>
                    <a:pt x="8" y="107"/>
                  </a:lnTo>
                  <a:lnTo>
                    <a:pt x="8" y="110"/>
                  </a:lnTo>
                  <a:lnTo>
                    <a:pt x="4" y="113"/>
                  </a:lnTo>
                  <a:lnTo>
                    <a:pt x="8" y="118"/>
                  </a:lnTo>
                  <a:lnTo>
                    <a:pt x="8" y="121"/>
                  </a:lnTo>
                  <a:lnTo>
                    <a:pt x="8" y="125"/>
                  </a:lnTo>
                  <a:lnTo>
                    <a:pt x="8" y="126"/>
                  </a:lnTo>
                  <a:lnTo>
                    <a:pt x="8" y="129"/>
                  </a:lnTo>
                  <a:lnTo>
                    <a:pt x="4" y="131"/>
                  </a:lnTo>
                  <a:lnTo>
                    <a:pt x="4" y="134"/>
                  </a:lnTo>
                  <a:lnTo>
                    <a:pt x="0" y="138"/>
                  </a:lnTo>
                  <a:lnTo>
                    <a:pt x="0" y="140"/>
                  </a:lnTo>
                  <a:lnTo>
                    <a:pt x="0" y="141"/>
                  </a:lnTo>
                  <a:lnTo>
                    <a:pt x="0" y="146"/>
                  </a:lnTo>
                  <a:lnTo>
                    <a:pt x="0" y="149"/>
                  </a:lnTo>
                  <a:lnTo>
                    <a:pt x="4" y="151"/>
                  </a:lnTo>
                  <a:lnTo>
                    <a:pt x="4" y="156"/>
                  </a:lnTo>
                  <a:lnTo>
                    <a:pt x="8" y="156"/>
                  </a:lnTo>
                  <a:lnTo>
                    <a:pt x="8" y="157"/>
                  </a:lnTo>
                  <a:lnTo>
                    <a:pt x="9" y="157"/>
                  </a:lnTo>
                  <a:lnTo>
                    <a:pt x="9" y="160"/>
                  </a:lnTo>
                  <a:lnTo>
                    <a:pt x="13" y="160"/>
                  </a:lnTo>
                  <a:lnTo>
                    <a:pt x="13" y="162"/>
                  </a:lnTo>
                  <a:lnTo>
                    <a:pt x="13" y="165"/>
                  </a:lnTo>
                  <a:lnTo>
                    <a:pt x="14" y="165"/>
                  </a:lnTo>
                  <a:lnTo>
                    <a:pt x="16" y="165"/>
                  </a:lnTo>
                  <a:lnTo>
                    <a:pt x="19" y="165"/>
                  </a:lnTo>
                  <a:lnTo>
                    <a:pt x="20" y="165"/>
                  </a:lnTo>
                  <a:lnTo>
                    <a:pt x="24" y="167"/>
                  </a:lnTo>
                  <a:lnTo>
                    <a:pt x="25" y="168"/>
                  </a:lnTo>
                  <a:lnTo>
                    <a:pt x="28" y="172"/>
                  </a:lnTo>
                  <a:lnTo>
                    <a:pt x="28" y="173"/>
                  </a:lnTo>
                  <a:lnTo>
                    <a:pt x="30" y="176"/>
                  </a:lnTo>
                  <a:lnTo>
                    <a:pt x="30" y="178"/>
                  </a:lnTo>
                  <a:lnTo>
                    <a:pt x="30" y="181"/>
                  </a:lnTo>
                  <a:lnTo>
                    <a:pt x="32" y="183"/>
                  </a:lnTo>
                  <a:lnTo>
                    <a:pt x="34" y="181"/>
                  </a:lnTo>
                  <a:lnTo>
                    <a:pt x="37" y="178"/>
                  </a:lnTo>
                  <a:lnTo>
                    <a:pt x="42" y="173"/>
                  </a:lnTo>
                  <a:lnTo>
                    <a:pt x="45" y="172"/>
                  </a:lnTo>
                  <a:lnTo>
                    <a:pt x="47" y="168"/>
                  </a:lnTo>
                  <a:lnTo>
                    <a:pt x="50" y="167"/>
                  </a:lnTo>
                  <a:lnTo>
                    <a:pt x="51" y="165"/>
                  </a:lnTo>
                  <a:lnTo>
                    <a:pt x="55" y="162"/>
                  </a:lnTo>
                  <a:lnTo>
                    <a:pt x="56" y="160"/>
                  </a:lnTo>
                  <a:lnTo>
                    <a:pt x="56" y="156"/>
                  </a:lnTo>
                  <a:lnTo>
                    <a:pt x="55" y="152"/>
                  </a:lnTo>
                  <a:lnTo>
                    <a:pt x="55" y="151"/>
                  </a:lnTo>
                  <a:lnTo>
                    <a:pt x="55" y="146"/>
                  </a:lnTo>
                  <a:lnTo>
                    <a:pt x="51" y="146"/>
                  </a:lnTo>
                  <a:lnTo>
                    <a:pt x="55" y="141"/>
                  </a:lnTo>
                  <a:lnTo>
                    <a:pt x="55" y="140"/>
                  </a:lnTo>
                  <a:lnTo>
                    <a:pt x="56" y="138"/>
                  </a:lnTo>
                  <a:lnTo>
                    <a:pt x="60" y="134"/>
                  </a:lnTo>
                  <a:lnTo>
                    <a:pt x="61" y="134"/>
                  </a:lnTo>
                  <a:lnTo>
                    <a:pt x="61" y="131"/>
                  </a:lnTo>
                  <a:lnTo>
                    <a:pt x="62" y="129"/>
                  </a:lnTo>
                  <a:lnTo>
                    <a:pt x="62" y="125"/>
                  </a:lnTo>
                  <a:lnTo>
                    <a:pt x="62" y="121"/>
                  </a:lnTo>
                  <a:lnTo>
                    <a:pt x="62" y="118"/>
                  </a:lnTo>
                  <a:lnTo>
                    <a:pt x="62" y="115"/>
                  </a:lnTo>
                  <a:lnTo>
                    <a:pt x="61" y="110"/>
                  </a:lnTo>
                  <a:lnTo>
                    <a:pt x="61" y="107"/>
                  </a:lnTo>
                  <a:lnTo>
                    <a:pt x="61" y="105"/>
                  </a:lnTo>
                  <a:lnTo>
                    <a:pt x="66" y="100"/>
                  </a:lnTo>
                  <a:lnTo>
                    <a:pt x="66" y="98"/>
                  </a:lnTo>
                  <a:lnTo>
                    <a:pt x="67" y="95"/>
                  </a:lnTo>
                  <a:lnTo>
                    <a:pt x="67" y="94"/>
                  </a:lnTo>
                  <a:lnTo>
                    <a:pt x="67" y="89"/>
                  </a:lnTo>
                  <a:lnTo>
                    <a:pt x="69" y="89"/>
                  </a:lnTo>
                  <a:lnTo>
                    <a:pt x="69" y="86"/>
                  </a:lnTo>
                  <a:lnTo>
                    <a:pt x="69" y="84"/>
                  </a:lnTo>
                  <a:lnTo>
                    <a:pt x="67" y="84"/>
                  </a:lnTo>
                  <a:lnTo>
                    <a:pt x="66" y="82"/>
                  </a:lnTo>
                  <a:lnTo>
                    <a:pt x="62" y="82"/>
                  </a:lnTo>
                  <a:lnTo>
                    <a:pt x="60" y="79"/>
                  </a:lnTo>
                  <a:lnTo>
                    <a:pt x="56" y="79"/>
                  </a:lnTo>
                  <a:lnTo>
                    <a:pt x="55" y="79"/>
                  </a:lnTo>
                  <a:lnTo>
                    <a:pt x="55" y="78"/>
                  </a:lnTo>
                  <a:lnTo>
                    <a:pt x="51" y="78"/>
                  </a:lnTo>
                  <a:lnTo>
                    <a:pt x="50" y="76"/>
                  </a:lnTo>
                  <a:lnTo>
                    <a:pt x="47" y="73"/>
                  </a:lnTo>
                  <a:lnTo>
                    <a:pt x="47" y="71"/>
                  </a:lnTo>
                  <a:lnTo>
                    <a:pt x="47" y="69"/>
                  </a:lnTo>
                  <a:lnTo>
                    <a:pt x="50" y="67"/>
                  </a:lnTo>
                  <a:lnTo>
                    <a:pt x="47" y="63"/>
                  </a:lnTo>
                  <a:lnTo>
                    <a:pt x="50" y="62"/>
                  </a:lnTo>
                  <a:lnTo>
                    <a:pt x="50" y="58"/>
                  </a:lnTo>
                  <a:lnTo>
                    <a:pt x="50" y="57"/>
                  </a:lnTo>
                  <a:lnTo>
                    <a:pt x="47" y="55"/>
                  </a:lnTo>
                  <a:lnTo>
                    <a:pt x="47" y="53"/>
                  </a:lnTo>
                  <a:lnTo>
                    <a:pt x="51" y="62"/>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38" name="Freeform 38"/>
            <p:cNvSpPr>
              <a:spLocks/>
            </p:cNvSpPr>
            <p:nvPr/>
          </p:nvSpPr>
          <p:spPr bwMode="auto">
            <a:xfrm rot="393647">
              <a:off x="2546" y="3743"/>
              <a:ext cx="252" cy="17"/>
            </a:xfrm>
            <a:custGeom>
              <a:avLst/>
              <a:gdLst>
                <a:gd name="T0" fmla="*/ 0 w 261"/>
                <a:gd name="T1" fmla="*/ 4 h 27"/>
                <a:gd name="T2" fmla="*/ 42 w 261"/>
                <a:gd name="T3" fmla="*/ 4 h 27"/>
                <a:gd name="T4" fmla="*/ 57 w 261"/>
                <a:gd name="T5" fmla="*/ 7 h 27"/>
                <a:gd name="T6" fmla="*/ 74 w 261"/>
                <a:gd name="T7" fmla="*/ 7 h 27"/>
                <a:gd name="T8" fmla="*/ 91 w 261"/>
                <a:gd name="T9" fmla="*/ 7 h 27"/>
                <a:gd name="T10" fmla="*/ 108 w 261"/>
                <a:gd name="T11" fmla="*/ 11 h 27"/>
                <a:gd name="T12" fmla="*/ 117 w 261"/>
                <a:gd name="T13" fmla="*/ 11 h 27"/>
                <a:gd name="T14" fmla="*/ 134 w 261"/>
                <a:gd name="T15" fmla="*/ 11 h 27"/>
                <a:gd name="T16" fmla="*/ 143 w 261"/>
                <a:gd name="T17" fmla="*/ 11 h 27"/>
                <a:gd name="T18" fmla="*/ 150 w 261"/>
                <a:gd name="T19" fmla="*/ 11 h 27"/>
                <a:gd name="T20" fmla="*/ 158 w 261"/>
                <a:gd name="T21" fmla="*/ 11 h 27"/>
                <a:gd name="T22" fmla="*/ 168 w 261"/>
                <a:gd name="T23" fmla="*/ 11 h 27"/>
                <a:gd name="T24" fmla="*/ 175 w 261"/>
                <a:gd name="T25" fmla="*/ 7 h 27"/>
                <a:gd name="T26" fmla="*/ 182 w 261"/>
                <a:gd name="T27" fmla="*/ 7 h 27"/>
                <a:gd name="T28" fmla="*/ 200 w 261"/>
                <a:gd name="T29" fmla="*/ 7 h 27"/>
                <a:gd name="T30" fmla="*/ 209 w 261"/>
                <a:gd name="T31" fmla="*/ 4 h 27"/>
                <a:gd name="T32" fmla="*/ 217 w 261"/>
                <a:gd name="T33" fmla="*/ 4 h 27"/>
                <a:gd name="T34" fmla="*/ 227 w 261"/>
                <a:gd name="T35" fmla="*/ 0 h 27"/>
                <a:gd name="T36" fmla="*/ 234 w 261"/>
                <a:gd name="T37" fmla="*/ 0 h 27"/>
                <a:gd name="T38" fmla="*/ 243 w 261"/>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27"/>
                <a:gd name="T62" fmla="*/ 261 w 261"/>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27">
                  <a:moveTo>
                    <a:pt x="0" y="9"/>
                  </a:moveTo>
                  <a:lnTo>
                    <a:pt x="45" y="9"/>
                  </a:lnTo>
                  <a:lnTo>
                    <a:pt x="61" y="18"/>
                  </a:lnTo>
                  <a:lnTo>
                    <a:pt x="80" y="18"/>
                  </a:lnTo>
                  <a:lnTo>
                    <a:pt x="97" y="18"/>
                  </a:lnTo>
                  <a:lnTo>
                    <a:pt x="116" y="27"/>
                  </a:lnTo>
                  <a:lnTo>
                    <a:pt x="125" y="27"/>
                  </a:lnTo>
                  <a:lnTo>
                    <a:pt x="144" y="27"/>
                  </a:lnTo>
                  <a:lnTo>
                    <a:pt x="153" y="27"/>
                  </a:lnTo>
                  <a:lnTo>
                    <a:pt x="161" y="27"/>
                  </a:lnTo>
                  <a:lnTo>
                    <a:pt x="170" y="27"/>
                  </a:lnTo>
                  <a:lnTo>
                    <a:pt x="180" y="27"/>
                  </a:lnTo>
                  <a:lnTo>
                    <a:pt x="187" y="18"/>
                  </a:lnTo>
                  <a:lnTo>
                    <a:pt x="196" y="18"/>
                  </a:lnTo>
                  <a:lnTo>
                    <a:pt x="214" y="18"/>
                  </a:lnTo>
                  <a:lnTo>
                    <a:pt x="224" y="9"/>
                  </a:lnTo>
                  <a:lnTo>
                    <a:pt x="233" y="9"/>
                  </a:lnTo>
                  <a:lnTo>
                    <a:pt x="243" y="0"/>
                  </a:lnTo>
                  <a:lnTo>
                    <a:pt x="251" y="0"/>
                  </a:lnTo>
                  <a:lnTo>
                    <a:pt x="261" y="0"/>
                  </a:lnTo>
                </a:path>
              </a:pathLst>
            </a:custGeom>
            <a:noFill/>
            <a:ln w="1588">
              <a:solidFill>
                <a:srgbClr val="000000"/>
              </a:solidFill>
              <a:round/>
              <a:headEnd/>
              <a:tailEnd/>
            </a:ln>
          </p:spPr>
          <p:txBody>
            <a:bodyPr/>
            <a:lstStyle/>
            <a:p>
              <a:endParaRPr lang="en-US">
                <a:solidFill>
                  <a:srgbClr val="292934"/>
                </a:solidFill>
              </a:endParaRPr>
            </a:p>
          </p:txBody>
        </p:sp>
        <p:sp>
          <p:nvSpPr>
            <p:cNvPr id="39" name="Freeform 39"/>
            <p:cNvSpPr>
              <a:spLocks/>
            </p:cNvSpPr>
            <p:nvPr/>
          </p:nvSpPr>
          <p:spPr bwMode="auto">
            <a:xfrm rot="393647">
              <a:off x="2566" y="3584"/>
              <a:ext cx="15" cy="119"/>
            </a:xfrm>
            <a:custGeom>
              <a:avLst/>
              <a:gdLst>
                <a:gd name="T0" fmla="*/ 3 w 18"/>
                <a:gd name="T1" fmla="*/ 67 h 191"/>
                <a:gd name="T2" fmla="*/ 3 w 18"/>
                <a:gd name="T3" fmla="*/ 62 h 191"/>
                <a:gd name="T4" fmla="*/ 4 w 18"/>
                <a:gd name="T5" fmla="*/ 59 h 191"/>
                <a:gd name="T6" fmla="*/ 4 w 18"/>
                <a:gd name="T7" fmla="*/ 56 h 191"/>
                <a:gd name="T8" fmla="*/ 4 w 18"/>
                <a:gd name="T9" fmla="*/ 52 h 191"/>
                <a:gd name="T10" fmla="*/ 7 w 18"/>
                <a:gd name="T11" fmla="*/ 49 h 191"/>
                <a:gd name="T12" fmla="*/ 7 w 18"/>
                <a:gd name="T13" fmla="*/ 46 h 191"/>
                <a:gd name="T14" fmla="*/ 7 w 18"/>
                <a:gd name="T15" fmla="*/ 43 h 191"/>
                <a:gd name="T16" fmla="*/ 7 w 18"/>
                <a:gd name="T17" fmla="*/ 37 h 191"/>
                <a:gd name="T18" fmla="*/ 7 w 18"/>
                <a:gd name="T19" fmla="*/ 34 h 191"/>
                <a:gd name="T20" fmla="*/ 7 w 18"/>
                <a:gd name="T21" fmla="*/ 31 h 191"/>
                <a:gd name="T22" fmla="*/ 7 w 18"/>
                <a:gd name="T23" fmla="*/ 27 h 191"/>
                <a:gd name="T24" fmla="*/ 7 w 18"/>
                <a:gd name="T25" fmla="*/ 22 h 191"/>
                <a:gd name="T26" fmla="*/ 7 w 18"/>
                <a:gd name="T27" fmla="*/ 18 h 191"/>
                <a:gd name="T28" fmla="*/ 7 w 18"/>
                <a:gd name="T29" fmla="*/ 16 h 191"/>
                <a:gd name="T30" fmla="*/ 7 w 18"/>
                <a:gd name="T31" fmla="*/ 12 h 191"/>
                <a:gd name="T32" fmla="*/ 7 w 18"/>
                <a:gd name="T33" fmla="*/ 9 h 191"/>
                <a:gd name="T34" fmla="*/ 7 w 18"/>
                <a:gd name="T35" fmla="*/ 6 h 191"/>
                <a:gd name="T36" fmla="*/ 7 w 18"/>
                <a:gd name="T37" fmla="*/ 4 h 191"/>
                <a:gd name="T38" fmla="*/ 7 w 18"/>
                <a:gd name="T39" fmla="*/ 1 h 191"/>
                <a:gd name="T40" fmla="*/ 7 w 18"/>
                <a:gd name="T41" fmla="*/ 1 h 191"/>
                <a:gd name="T42" fmla="*/ 7 w 18"/>
                <a:gd name="T43" fmla="*/ 4 h 191"/>
                <a:gd name="T44" fmla="*/ 7 w 18"/>
                <a:gd name="T45" fmla="*/ 8 h 191"/>
                <a:gd name="T46" fmla="*/ 7 w 18"/>
                <a:gd name="T47" fmla="*/ 12 h 191"/>
                <a:gd name="T48" fmla="*/ 7 w 18"/>
                <a:gd name="T49" fmla="*/ 17 h 191"/>
                <a:gd name="T50" fmla="*/ 8 w 18"/>
                <a:gd name="T51" fmla="*/ 21 h 191"/>
                <a:gd name="T52" fmla="*/ 10 w 18"/>
                <a:gd name="T53" fmla="*/ 24 h 191"/>
                <a:gd name="T54" fmla="*/ 12 w 18"/>
                <a:gd name="T55" fmla="*/ 28 h 191"/>
                <a:gd name="T56" fmla="*/ 12 w 18"/>
                <a:gd name="T57" fmla="*/ 31 h 191"/>
                <a:gd name="T58" fmla="*/ 12 w 18"/>
                <a:gd name="T59" fmla="*/ 34 h 191"/>
                <a:gd name="T60" fmla="*/ 10 w 18"/>
                <a:gd name="T61" fmla="*/ 40 h 191"/>
                <a:gd name="T62" fmla="*/ 10 w 18"/>
                <a:gd name="T63" fmla="*/ 42 h 191"/>
                <a:gd name="T64" fmla="*/ 10 w 18"/>
                <a:gd name="T65" fmla="*/ 45 h 191"/>
                <a:gd name="T66" fmla="*/ 10 w 18"/>
                <a:gd name="T67" fmla="*/ 49 h 191"/>
                <a:gd name="T68" fmla="*/ 10 w 18"/>
                <a:gd name="T69" fmla="*/ 52 h 191"/>
                <a:gd name="T70" fmla="*/ 10 w 18"/>
                <a:gd name="T71" fmla="*/ 57 h 191"/>
                <a:gd name="T72" fmla="*/ 10 w 18"/>
                <a:gd name="T73" fmla="*/ 62 h 191"/>
                <a:gd name="T74" fmla="*/ 10 w 18"/>
                <a:gd name="T75" fmla="*/ 65 h 191"/>
                <a:gd name="T76" fmla="*/ 10 w 18"/>
                <a:gd name="T77" fmla="*/ 69 h 191"/>
                <a:gd name="T78" fmla="*/ 10 w 18"/>
                <a:gd name="T79" fmla="*/ 72 h 191"/>
                <a:gd name="T80" fmla="*/ 10 w 18"/>
                <a:gd name="T81" fmla="*/ 73 h 191"/>
                <a:gd name="T82" fmla="*/ 7 w 18"/>
                <a:gd name="T83" fmla="*/ 72 h 191"/>
                <a:gd name="T84" fmla="*/ 2 w 18"/>
                <a:gd name="T85" fmla="*/ 72 h 191"/>
                <a:gd name="T86" fmla="*/ 2 w 18"/>
                <a:gd name="T87" fmla="*/ 70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91"/>
                <a:gd name="T134" fmla="*/ 18 w 18"/>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91">
                  <a:moveTo>
                    <a:pt x="3" y="182"/>
                  </a:moveTo>
                  <a:lnTo>
                    <a:pt x="5" y="172"/>
                  </a:lnTo>
                  <a:lnTo>
                    <a:pt x="5" y="167"/>
                  </a:lnTo>
                  <a:lnTo>
                    <a:pt x="5" y="161"/>
                  </a:lnTo>
                  <a:lnTo>
                    <a:pt x="6" y="157"/>
                  </a:lnTo>
                  <a:lnTo>
                    <a:pt x="6" y="152"/>
                  </a:lnTo>
                  <a:lnTo>
                    <a:pt x="6" y="148"/>
                  </a:lnTo>
                  <a:lnTo>
                    <a:pt x="6" y="144"/>
                  </a:lnTo>
                  <a:lnTo>
                    <a:pt x="6" y="139"/>
                  </a:lnTo>
                  <a:lnTo>
                    <a:pt x="6" y="135"/>
                  </a:lnTo>
                  <a:lnTo>
                    <a:pt x="6" y="131"/>
                  </a:lnTo>
                  <a:lnTo>
                    <a:pt x="10" y="126"/>
                  </a:lnTo>
                  <a:lnTo>
                    <a:pt x="10" y="120"/>
                  </a:lnTo>
                  <a:lnTo>
                    <a:pt x="10" y="119"/>
                  </a:lnTo>
                  <a:lnTo>
                    <a:pt x="10" y="114"/>
                  </a:lnTo>
                  <a:lnTo>
                    <a:pt x="10" y="110"/>
                  </a:lnTo>
                  <a:lnTo>
                    <a:pt x="10" y="104"/>
                  </a:lnTo>
                  <a:lnTo>
                    <a:pt x="10" y="97"/>
                  </a:lnTo>
                  <a:lnTo>
                    <a:pt x="10" y="92"/>
                  </a:lnTo>
                  <a:lnTo>
                    <a:pt x="10" y="88"/>
                  </a:lnTo>
                  <a:lnTo>
                    <a:pt x="10" y="83"/>
                  </a:lnTo>
                  <a:lnTo>
                    <a:pt x="10" y="78"/>
                  </a:lnTo>
                  <a:lnTo>
                    <a:pt x="10" y="75"/>
                  </a:lnTo>
                  <a:lnTo>
                    <a:pt x="10" y="70"/>
                  </a:lnTo>
                  <a:lnTo>
                    <a:pt x="10" y="63"/>
                  </a:lnTo>
                  <a:lnTo>
                    <a:pt x="10" y="57"/>
                  </a:lnTo>
                  <a:lnTo>
                    <a:pt x="10" y="52"/>
                  </a:lnTo>
                  <a:lnTo>
                    <a:pt x="10" y="47"/>
                  </a:lnTo>
                  <a:lnTo>
                    <a:pt x="10" y="44"/>
                  </a:lnTo>
                  <a:lnTo>
                    <a:pt x="10" y="41"/>
                  </a:lnTo>
                  <a:lnTo>
                    <a:pt x="10" y="37"/>
                  </a:lnTo>
                  <a:lnTo>
                    <a:pt x="10" y="31"/>
                  </a:lnTo>
                  <a:lnTo>
                    <a:pt x="10" y="26"/>
                  </a:lnTo>
                  <a:lnTo>
                    <a:pt x="10" y="23"/>
                  </a:lnTo>
                  <a:lnTo>
                    <a:pt x="10" y="18"/>
                  </a:lnTo>
                  <a:lnTo>
                    <a:pt x="10" y="16"/>
                  </a:lnTo>
                  <a:lnTo>
                    <a:pt x="10" y="11"/>
                  </a:lnTo>
                  <a:lnTo>
                    <a:pt x="10" y="10"/>
                  </a:lnTo>
                  <a:lnTo>
                    <a:pt x="10" y="5"/>
                  </a:lnTo>
                  <a:lnTo>
                    <a:pt x="10" y="4"/>
                  </a:lnTo>
                  <a:lnTo>
                    <a:pt x="10" y="0"/>
                  </a:lnTo>
                  <a:lnTo>
                    <a:pt x="10" y="4"/>
                  </a:lnTo>
                  <a:lnTo>
                    <a:pt x="10" y="8"/>
                  </a:lnTo>
                  <a:lnTo>
                    <a:pt x="10" y="11"/>
                  </a:lnTo>
                  <a:lnTo>
                    <a:pt x="10" y="16"/>
                  </a:lnTo>
                  <a:lnTo>
                    <a:pt x="10" y="21"/>
                  </a:lnTo>
                  <a:lnTo>
                    <a:pt x="10" y="25"/>
                  </a:lnTo>
                  <a:lnTo>
                    <a:pt x="10" y="30"/>
                  </a:lnTo>
                  <a:lnTo>
                    <a:pt x="10" y="37"/>
                  </a:lnTo>
                  <a:lnTo>
                    <a:pt x="10" y="44"/>
                  </a:lnTo>
                  <a:lnTo>
                    <a:pt x="11" y="47"/>
                  </a:lnTo>
                  <a:lnTo>
                    <a:pt x="11" y="55"/>
                  </a:lnTo>
                  <a:lnTo>
                    <a:pt x="11" y="58"/>
                  </a:lnTo>
                  <a:lnTo>
                    <a:pt x="14" y="63"/>
                  </a:lnTo>
                  <a:lnTo>
                    <a:pt x="15" y="68"/>
                  </a:lnTo>
                  <a:lnTo>
                    <a:pt x="18" y="73"/>
                  </a:lnTo>
                  <a:lnTo>
                    <a:pt x="18" y="76"/>
                  </a:lnTo>
                  <a:lnTo>
                    <a:pt x="18" y="81"/>
                  </a:lnTo>
                  <a:lnTo>
                    <a:pt x="18" y="86"/>
                  </a:lnTo>
                  <a:lnTo>
                    <a:pt x="18" y="89"/>
                  </a:lnTo>
                  <a:lnTo>
                    <a:pt x="18" y="97"/>
                  </a:lnTo>
                  <a:lnTo>
                    <a:pt x="15" y="102"/>
                  </a:lnTo>
                  <a:lnTo>
                    <a:pt x="15" y="105"/>
                  </a:lnTo>
                  <a:lnTo>
                    <a:pt x="15" y="108"/>
                  </a:lnTo>
                  <a:lnTo>
                    <a:pt x="14" y="114"/>
                  </a:lnTo>
                  <a:lnTo>
                    <a:pt x="14" y="117"/>
                  </a:lnTo>
                  <a:lnTo>
                    <a:pt x="14" y="120"/>
                  </a:lnTo>
                  <a:lnTo>
                    <a:pt x="14" y="126"/>
                  </a:lnTo>
                  <a:lnTo>
                    <a:pt x="14" y="131"/>
                  </a:lnTo>
                  <a:lnTo>
                    <a:pt x="14" y="135"/>
                  </a:lnTo>
                  <a:lnTo>
                    <a:pt x="14" y="141"/>
                  </a:lnTo>
                  <a:lnTo>
                    <a:pt x="14" y="148"/>
                  </a:lnTo>
                  <a:lnTo>
                    <a:pt x="14" y="155"/>
                  </a:lnTo>
                  <a:lnTo>
                    <a:pt x="14" y="160"/>
                  </a:lnTo>
                  <a:lnTo>
                    <a:pt x="14" y="164"/>
                  </a:lnTo>
                  <a:lnTo>
                    <a:pt x="14" y="167"/>
                  </a:lnTo>
                  <a:lnTo>
                    <a:pt x="15" y="175"/>
                  </a:lnTo>
                  <a:lnTo>
                    <a:pt x="15" y="177"/>
                  </a:lnTo>
                  <a:lnTo>
                    <a:pt x="15" y="182"/>
                  </a:lnTo>
                  <a:lnTo>
                    <a:pt x="15" y="186"/>
                  </a:lnTo>
                  <a:lnTo>
                    <a:pt x="18" y="191"/>
                  </a:lnTo>
                  <a:lnTo>
                    <a:pt x="15" y="188"/>
                  </a:lnTo>
                  <a:lnTo>
                    <a:pt x="14" y="186"/>
                  </a:lnTo>
                  <a:lnTo>
                    <a:pt x="10" y="186"/>
                  </a:lnTo>
                  <a:lnTo>
                    <a:pt x="5" y="186"/>
                  </a:lnTo>
                  <a:lnTo>
                    <a:pt x="3" y="186"/>
                  </a:lnTo>
                  <a:lnTo>
                    <a:pt x="0" y="186"/>
                  </a:lnTo>
                  <a:lnTo>
                    <a:pt x="3" y="182"/>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40" name="Freeform 40"/>
            <p:cNvSpPr>
              <a:spLocks/>
            </p:cNvSpPr>
            <p:nvPr/>
          </p:nvSpPr>
          <p:spPr bwMode="auto">
            <a:xfrm rot="393647">
              <a:off x="2548" y="3562"/>
              <a:ext cx="67" cy="112"/>
            </a:xfrm>
            <a:custGeom>
              <a:avLst/>
              <a:gdLst>
                <a:gd name="T0" fmla="*/ 46 w 69"/>
                <a:gd name="T1" fmla="*/ 19 h 184"/>
                <a:gd name="T2" fmla="*/ 46 w 69"/>
                <a:gd name="T3" fmla="*/ 15 h 184"/>
                <a:gd name="T4" fmla="*/ 39 w 69"/>
                <a:gd name="T5" fmla="*/ 12 h 184"/>
                <a:gd name="T6" fmla="*/ 39 w 69"/>
                <a:gd name="T7" fmla="*/ 7 h 184"/>
                <a:gd name="T8" fmla="*/ 35 w 69"/>
                <a:gd name="T9" fmla="*/ 2 h 184"/>
                <a:gd name="T10" fmla="*/ 34 w 69"/>
                <a:gd name="T11" fmla="*/ 1 h 184"/>
                <a:gd name="T12" fmla="*/ 29 w 69"/>
                <a:gd name="T13" fmla="*/ 9 h 184"/>
                <a:gd name="T14" fmla="*/ 23 w 69"/>
                <a:gd name="T15" fmla="*/ 12 h 184"/>
                <a:gd name="T16" fmla="*/ 16 w 69"/>
                <a:gd name="T17" fmla="*/ 15 h 184"/>
                <a:gd name="T18" fmla="*/ 16 w 69"/>
                <a:gd name="T19" fmla="*/ 20 h 184"/>
                <a:gd name="T20" fmla="*/ 18 w 69"/>
                <a:gd name="T21" fmla="*/ 25 h 184"/>
                <a:gd name="T22" fmla="*/ 18 w 69"/>
                <a:gd name="T23" fmla="*/ 29 h 184"/>
                <a:gd name="T24" fmla="*/ 16 w 69"/>
                <a:gd name="T25" fmla="*/ 31 h 184"/>
                <a:gd name="T26" fmla="*/ 13 w 69"/>
                <a:gd name="T27" fmla="*/ 33 h 184"/>
                <a:gd name="T28" fmla="*/ 16 w 69"/>
                <a:gd name="T29" fmla="*/ 37 h 184"/>
                <a:gd name="T30" fmla="*/ 7 w 69"/>
                <a:gd name="T31" fmla="*/ 38 h 184"/>
                <a:gd name="T32" fmla="*/ 7 w 69"/>
                <a:gd name="T33" fmla="*/ 42 h 184"/>
                <a:gd name="T34" fmla="*/ 7 w 69"/>
                <a:gd name="T35" fmla="*/ 45 h 184"/>
                <a:gd name="T36" fmla="*/ 7 w 69"/>
                <a:gd name="T37" fmla="*/ 48 h 184"/>
                <a:gd name="T38" fmla="*/ 0 w 69"/>
                <a:gd name="T39" fmla="*/ 52 h 184"/>
                <a:gd name="T40" fmla="*/ 0 w 69"/>
                <a:gd name="T41" fmla="*/ 54 h 184"/>
                <a:gd name="T42" fmla="*/ 4 w 69"/>
                <a:gd name="T43" fmla="*/ 58 h 184"/>
                <a:gd name="T44" fmla="*/ 8 w 69"/>
                <a:gd name="T45" fmla="*/ 59 h 184"/>
                <a:gd name="T46" fmla="*/ 13 w 69"/>
                <a:gd name="T47" fmla="*/ 61 h 184"/>
                <a:gd name="T48" fmla="*/ 16 w 69"/>
                <a:gd name="T49" fmla="*/ 61 h 184"/>
                <a:gd name="T50" fmla="*/ 21 w 69"/>
                <a:gd name="T51" fmla="*/ 63 h 184"/>
                <a:gd name="T52" fmla="*/ 24 w 69"/>
                <a:gd name="T53" fmla="*/ 65 h 184"/>
                <a:gd name="T54" fmla="*/ 28 w 69"/>
                <a:gd name="T55" fmla="*/ 68 h 184"/>
                <a:gd name="T56" fmla="*/ 35 w 69"/>
                <a:gd name="T57" fmla="*/ 67 h 184"/>
                <a:gd name="T58" fmla="*/ 44 w 69"/>
                <a:gd name="T59" fmla="*/ 63 h 184"/>
                <a:gd name="T60" fmla="*/ 50 w 69"/>
                <a:gd name="T61" fmla="*/ 61 h 184"/>
                <a:gd name="T62" fmla="*/ 50 w 69"/>
                <a:gd name="T63" fmla="*/ 57 h 184"/>
                <a:gd name="T64" fmla="*/ 49 w 69"/>
                <a:gd name="T65" fmla="*/ 54 h 184"/>
                <a:gd name="T66" fmla="*/ 51 w 69"/>
                <a:gd name="T67" fmla="*/ 52 h 184"/>
                <a:gd name="T68" fmla="*/ 56 w 69"/>
                <a:gd name="T69" fmla="*/ 49 h 184"/>
                <a:gd name="T70" fmla="*/ 59 w 69"/>
                <a:gd name="T71" fmla="*/ 46 h 184"/>
                <a:gd name="T72" fmla="*/ 59 w 69"/>
                <a:gd name="T73" fmla="*/ 43 h 184"/>
                <a:gd name="T74" fmla="*/ 56 w 69"/>
                <a:gd name="T75" fmla="*/ 40 h 184"/>
                <a:gd name="T76" fmla="*/ 63 w 69"/>
                <a:gd name="T77" fmla="*/ 36 h 184"/>
                <a:gd name="T78" fmla="*/ 65 w 69"/>
                <a:gd name="T79" fmla="*/ 33 h 184"/>
                <a:gd name="T80" fmla="*/ 63 w 69"/>
                <a:gd name="T81" fmla="*/ 32 h 184"/>
                <a:gd name="T82" fmla="*/ 54 w 69"/>
                <a:gd name="T83" fmla="*/ 30 h 184"/>
                <a:gd name="T84" fmla="*/ 50 w 69"/>
                <a:gd name="T85" fmla="*/ 30 h 184"/>
                <a:gd name="T86" fmla="*/ 44 w 69"/>
                <a:gd name="T87" fmla="*/ 28 h 184"/>
                <a:gd name="T88" fmla="*/ 46 w 69"/>
                <a:gd name="T89" fmla="*/ 25 h 184"/>
                <a:gd name="T90" fmla="*/ 46 w 69"/>
                <a:gd name="T91" fmla="*/ 23 h 184"/>
                <a:gd name="T92" fmla="*/ 44 w 69"/>
                <a:gd name="T93" fmla="*/ 2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4"/>
                <a:gd name="T143" fmla="*/ 69 w 69"/>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4">
                  <a:moveTo>
                    <a:pt x="51" y="64"/>
                  </a:moveTo>
                  <a:lnTo>
                    <a:pt x="48" y="55"/>
                  </a:lnTo>
                  <a:lnTo>
                    <a:pt x="48" y="52"/>
                  </a:lnTo>
                  <a:lnTo>
                    <a:pt x="48" y="47"/>
                  </a:lnTo>
                  <a:lnTo>
                    <a:pt x="48" y="46"/>
                  </a:lnTo>
                  <a:lnTo>
                    <a:pt x="48" y="41"/>
                  </a:lnTo>
                  <a:lnTo>
                    <a:pt x="46" y="36"/>
                  </a:lnTo>
                  <a:lnTo>
                    <a:pt x="45" y="35"/>
                  </a:lnTo>
                  <a:lnTo>
                    <a:pt x="41" y="33"/>
                  </a:lnTo>
                  <a:lnTo>
                    <a:pt x="37" y="30"/>
                  </a:lnTo>
                  <a:lnTo>
                    <a:pt x="37" y="23"/>
                  </a:lnTo>
                  <a:lnTo>
                    <a:pt x="41" y="19"/>
                  </a:lnTo>
                  <a:lnTo>
                    <a:pt x="41" y="14"/>
                  </a:lnTo>
                  <a:lnTo>
                    <a:pt x="37" y="10"/>
                  </a:lnTo>
                  <a:lnTo>
                    <a:pt x="37" y="5"/>
                  </a:lnTo>
                  <a:lnTo>
                    <a:pt x="36" y="3"/>
                  </a:lnTo>
                  <a:lnTo>
                    <a:pt x="36" y="0"/>
                  </a:lnTo>
                  <a:lnTo>
                    <a:pt x="36" y="3"/>
                  </a:lnTo>
                  <a:lnTo>
                    <a:pt x="34" y="10"/>
                  </a:lnTo>
                  <a:lnTo>
                    <a:pt x="31" y="19"/>
                  </a:lnTo>
                  <a:lnTo>
                    <a:pt x="31" y="23"/>
                  </a:lnTo>
                  <a:lnTo>
                    <a:pt x="30" y="28"/>
                  </a:lnTo>
                  <a:lnTo>
                    <a:pt x="26" y="30"/>
                  </a:lnTo>
                  <a:lnTo>
                    <a:pt x="25" y="33"/>
                  </a:lnTo>
                  <a:lnTo>
                    <a:pt x="20" y="35"/>
                  </a:lnTo>
                  <a:lnTo>
                    <a:pt x="18" y="36"/>
                  </a:lnTo>
                  <a:lnTo>
                    <a:pt x="16" y="41"/>
                  </a:lnTo>
                  <a:lnTo>
                    <a:pt x="16" y="46"/>
                  </a:lnTo>
                  <a:lnTo>
                    <a:pt x="13" y="51"/>
                  </a:lnTo>
                  <a:lnTo>
                    <a:pt x="16" y="55"/>
                  </a:lnTo>
                  <a:lnTo>
                    <a:pt x="18" y="62"/>
                  </a:lnTo>
                  <a:lnTo>
                    <a:pt x="20" y="64"/>
                  </a:lnTo>
                  <a:lnTo>
                    <a:pt x="20" y="67"/>
                  </a:lnTo>
                  <a:lnTo>
                    <a:pt x="20" y="72"/>
                  </a:lnTo>
                  <a:lnTo>
                    <a:pt x="20" y="75"/>
                  </a:lnTo>
                  <a:lnTo>
                    <a:pt x="20" y="78"/>
                  </a:lnTo>
                  <a:lnTo>
                    <a:pt x="18" y="80"/>
                  </a:lnTo>
                  <a:lnTo>
                    <a:pt x="18" y="82"/>
                  </a:lnTo>
                  <a:lnTo>
                    <a:pt x="16" y="83"/>
                  </a:lnTo>
                  <a:lnTo>
                    <a:pt x="16" y="86"/>
                  </a:lnTo>
                  <a:lnTo>
                    <a:pt x="16" y="88"/>
                  </a:lnTo>
                  <a:lnTo>
                    <a:pt x="13" y="91"/>
                  </a:lnTo>
                  <a:lnTo>
                    <a:pt x="16" y="96"/>
                  </a:lnTo>
                  <a:lnTo>
                    <a:pt x="16" y="97"/>
                  </a:lnTo>
                  <a:lnTo>
                    <a:pt x="16" y="99"/>
                  </a:lnTo>
                  <a:lnTo>
                    <a:pt x="13" y="103"/>
                  </a:lnTo>
                  <a:lnTo>
                    <a:pt x="8" y="103"/>
                  </a:lnTo>
                  <a:lnTo>
                    <a:pt x="7" y="104"/>
                  </a:lnTo>
                  <a:lnTo>
                    <a:pt x="7" y="106"/>
                  </a:lnTo>
                  <a:lnTo>
                    <a:pt x="7" y="109"/>
                  </a:lnTo>
                  <a:lnTo>
                    <a:pt x="7" y="114"/>
                  </a:lnTo>
                  <a:lnTo>
                    <a:pt x="4" y="114"/>
                  </a:lnTo>
                  <a:lnTo>
                    <a:pt x="7" y="119"/>
                  </a:lnTo>
                  <a:lnTo>
                    <a:pt x="7" y="122"/>
                  </a:lnTo>
                  <a:lnTo>
                    <a:pt x="7" y="125"/>
                  </a:lnTo>
                  <a:lnTo>
                    <a:pt x="7" y="129"/>
                  </a:lnTo>
                  <a:lnTo>
                    <a:pt x="7" y="130"/>
                  </a:lnTo>
                  <a:lnTo>
                    <a:pt x="4" y="133"/>
                  </a:lnTo>
                  <a:lnTo>
                    <a:pt x="2" y="135"/>
                  </a:lnTo>
                  <a:lnTo>
                    <a:pt x="0" y="140"/>
                  </a:lnTo>
                  <a:lnTo>
                    <a:pt x="0" y="143"/>
                  </a:lnTo>
                  <a:lnTo>
                    <a:pt x="0" y="144"/>
                  </a:lnTo>
                  <a:lnTo>
                    <a:pt x="0" y="146"/>
                  </a:lnTo>
                  <a:lnTo>
                    <a:pt x="0" y="151"/>
                  </a:lnTo>
                  <a:lnTo>
                    <a:pt x="2" y="153"/>
                  </a:lnTo>
                  <a:lnTo>
                    <a:pt x="4" y="156"/>
                  </a:lnTo>
                  <a:lnTo>
                    <a:pt x="7" y="156"/>
                  </a:lnTo>
                  <a:lnTo>
                    <a:pt x="7" y="160"/>
                  </a:lnTo>
                  <a:lnTo>
                    <a:pt x="8" y="160"/>
                  </a:lnTo>
                  <a:lnTo>
                    <a:pt x="8" y="161"/>
                  </a:lnTo>
                  <a:lnTo>
                    <a:pt x="13" y="161"/>
                  </a:lnTo>
                  <a:lnTo>
                    <a:pt x="13" y="165"/>
                  </a:lnTo>
                  <a:lnTo>
                    <a:pt x="13" y="166"/>
                  </a:lnTo>
                  <a:lnTo>
                    <a:pt x="16" y="166"/>
                  </a:lnTo>
                  <a:lnTo>
                    <a:pt x="18" y="166"/>
                  </a:lnTo>
                  <a:lnTo>
                    <a:pt x="20" y="166"/>
                  </a:lnTo>
                  <a:lnTo>
                    <a:pt x="23" y="169"/>
                  </a:lnTo>
                  <a:lnTo>
                    <a:pt x="25" y="171"/>
                  </a:lnTo>
                  <a:lnTo>
                    <a:pt x="26" y="174"/>
                  </a:lnTo>
                  <a:lnTo>
                    <a:pt x="26" y="175"/>
                  </a:lnTo>
                  <a:lnTo>
                    <a:pt x="30" y="177"/>
                  </a:lnTo>
                  <a:lnTo>
                    <a:pt x="30" y="180"/>
                  </a:lnTo>
                  <a:lnTo>
                    <a:pt x="30" y="182"/>
                  </a:lnTo>
                  <a:lnTo>
                    <a:pt x="31" y="184"/>
                  </a:lnTo>
                  <a:lnTo>
                    <a:pt x="34" y="182"/>
                  </a:lnTo>
                  <a:lnTo>
                    <a:pt x="37" y="180"/>
                  </a:lnTo>
                  <a:lnTo>
                    <a:pt x="41" y="175"/>
                  </a:lnTo>
                  <a:lnTo>
                    <a:pt x="45" y="174"/>
                  </a:lnTo>
                  <a:lnTo>
                    <a:pt x="46" y="171"/>
                  </a:lnTo>
                  <a:lnTo>
                    <a:pt x="48" y="169"/>
                  </a:lnTo>
                  <a:lnTo>
                    <a:pt x="51" y="166"/>
                  </a:lnTo>
                  <a:lnTo>
                    <a:pt x="53" y="165"/>
                  </a:lnTo>
                  <a:lnTo>
                    <a:pt x="55" y="161"/>
                  </a:lnTo>
                  <a:lnTo>
                    <a:pt x="55" y="156"/>
                  </a:lnTo>
                  <a:lnTo>
                    <a:pt x="53" y="155"/>
                  </a:lnTo>
                  <a:lnTo>
                    <a:pt x="53" y="153"/>
                  </a:lnTo>
                  <a:lnTo>
                    <a:pt x="53" y="149"/>
                  </a:lnTo>
                  <a:lnTo>
                    <a:pt x="51" y="146"/>
                  </a:lnTo>
                  <a:lnTo>
                    <a:pt x="53" y="144"/>
                  </a:lnTo>
                  <a:lnTo>
                    <a:pt x="53" y="143"/>
                  </a:lnTo>
                  <a:lnTo>
                    <a:pt x="55" y="140"/>
                  </a:lnTo>
                  <a:lnTo>
                    <a:pt x="58" y="135"/>
                  </a:lnTo>
                  <a:lnTo>
                    <a:pt x="60" y="135"/>
                  </a:lnTo>
                  <a:lnTo>
                    <a:pt x="60" y="133"/>
                  </a:lnTo>
                  <a:lnTo>
                    <a:pt x="63" y="130"/>
                  </a:lnTo>
                  <a:lnTo>
                    <a:pt x="63" y="125"/>
                  </a:lnTo>
                  <a:lnTo>
                    <a:pt x="63" y="124"/>
                  </a:lnTo>
                  <a:lnTo>
                    <a:pt x="63" y="122"/>
                  </a:lnTo>
                  <a:lnTo>
                    <a:pt x="63" y="119"/>
                  </a:lnTo>
                  <a:lnTo>
                    <a:pt x="63" y="117"/>
                  </a:lnTo>
                  <a:lnTo>
                    <a:pt x="60" y="114"/>
                  </a:lnTo>
                  <a:lnTo>
                    <a:pt x="60" y="109"/>
                  </a:lnTo>
                  <a:lnTo>
                    <a:pt x="60" y="106"/>
                  </a:lnTo>
                  <a:lnTo>
                    <a:pt x="64" y="103"/>
                  </a:lnTo>
                  <a:lnTo>
                    <a:pt x="64" y="99"/>
                  </a:lnTo>
                  <a:lnTo>
                    <a:pt x="67" y="97"/>
                  </a:lnTo>
                  <a:lnTo>
                    <a:pt x="67" y="96"/>
                  </a:lnTo>
                  <a:lnTo>
                    <a:pt x="67" y="91"/>
                  </a:lnTo>
                  <a:lnTo>
                    <a:pt x="69" y="91"/>
                  </a:lnTo>
                  <a:lnTo>
                    <a:pt x="69" y="88"/>
                  </a:lnTo>
                  <a:lnTo>
                    <a:pt x="69" y="86"/>
                  </a:lnTo>
                  <a:lnTo>
                    <a:pt x="67" y="86"/>
                  </a:lnTo>
                  <a:lnTo>
                    <a:pt x="64" y="83"/>
                  </a:lnTo>
                  <a:lnTo>
                    <a:pt x="63" y="83"/>
                  </a:lnTo>
                  <a:lnTo>
                    <a:pt x="58" y="82"/>
                  </a:lnTo>
                  <a:lnTo>
                    <a:pt x="55" y="82"/>
                  </a:lnTo>
                  <a:lnTo>
                    <a:pt x="53" y="82"/>
                  </a:lnTo>
                  <a:lnTo>
                    <a:pt x="53" y="80"/>
                  </a:lnTo>
                  <a:lnTo>
                    <a:pt x="51" y="80"/>
                  </a:lnTo>
                  <a:lnTo>
                    <a:pt x="48" y="78"/>
                  </a:lnTo>
                  <a:lnTo>
                    <a:pt x="46" y="75"/>
                  </a:lnTo>
                  <a:lnTo>
                    <a:pt x="46" y="72"/>
                  </a:lnTo>
                  <a:lnTo>
                    <a:pt x="46" y="70"/>
                  </a:lnTo>
                  <a:lnTo>
                    <a:pt x="48" y="67"/>
                  </a:lnTo>
                  <a:lnTo>
                    <a:pt x="46" y="66"/>
                  </a:lnTo>
                  <a:lnTo>
                    <a:pt x="48" y="64"/>
                  </a:lnTo>
                  <a:lnTo>
                    <a:pt x="48" y="62"/>
                  </a:lnTo>
                  <a:lnTo>
                    <a:pt x="48" y="59"/>
                  </a:lnTo>
                  <a:lnTo>
                    <a:pt x="46" y="57"/>
                  </a:lnTo>
                  <a:lnTo>
                    <a:pt x="46" y="55"/>
                  </a:lnTo>
                  <a:lnTo>
                    <a:pt x="51" y="64"/>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41" name="Freeform 41"/>
            <p:cNvSpPr>
              <a:spLocks/>
            </p:cNvSpPr>
            <p:nvPr/>
          </p:nvSpPr>
          <p:spPr bwMode="auto">
            <a:xfrm rot="393647">
              <a:off x="2492" y="3611"/>
              <a:ext cx="17" cy="117"/>
            </a:xfrm>
            <a:custGeom>
              <a:avLst/>
              <a:gdLst>
                <a:gd name="T0" fmla="*/ 6 w 18"/>
                <a:gd name="T1" fmla="*/ 66 h 189"/>
                <a:gd name="T2" fmla="*/ 6 w 18"/>
                <a:gd name="T3" fmla="*/ 62 h 189"/>
                <a:gd name="T4" fmla="*/ 7 w 18"/>
                <a:gd name="T5" fmla="*/ 58 h 189"/>
                <a:gd name="T6" fmla="*/ 7 w 18"/>
                <a:gd name="T7" fmla="*/ 54 h 189"/>
                <a:gd name="T8" fmla="*/ 7 w 18"/>
                <a:gd name="T9" fmla="*/ 51 h 189"/>
                <a:gd name="T10" fmla="*/ 9 w 18"/>
                <a:gd name="T11" fmla="*/ 48 h 189"/>
                <a:gd name="T12" fmla="*/ 9 w 18"/>
                <a:gd name="T13" fmla="*/ 45 h 189"/>
                <a:gd name="T14" fmla="*/ 9 w 18"/>
                <a:gd name="T15" fmla="*/ 41 h 189"/>
                <a:gd name="T16" fmla="*/ 9 w 18"/>
                <a:gd name="T17" fmla="*/ 37 h 189"/>
                <a:gd name="T18" fmla="*/ 9 w 18"/>
                <a:gd name="T19" fmla="*/ 33 h 189"/>
                <a:gd name="T20" fmla="*/ 9 w 18"/>
                <a:gd name="T21" fmla="*/ 30 h 189"/>
                <a:gd name="T22" fmla="*/ 9 w 18"/>
                <a:gd name="T23" fmla="*/ 27 h 189"/>
                <a:gd name="T24" fmla="*/ 9 w 18"/>
                <a:gd name="T25" fmla="*/ 21 h 189"/>
                <a:gd name="T26" fmla="*/ 9 w 18"/>
                <a:gd name="T27" fmla="*/ 18 h 189"/>
                <a:gd name="T28" fmla="*/ 9 w 18"/>
                <a:gd name="T29" fmla="*/ 15 h 189"/>
                <a:gd name="T30" fmla="*/ 9 w 18"/>
                <a:gd name="T31" fmla="*/ 12 h 189"/>
                <a:gd name="T32" fmla="*/ 9 w 18"/>
                <a:gd name="T33" fmla="*/ 9 h 189"/>
                <a:gd name="T34" fmla="*/ 9 w 18"/>
                <a:gd name="T35" fmla="*/ 6 h 189"/>
                <a:gd name="T36" fmla="*/ 9 w 18"/>
                <a:gd name="T37" fmla="*/ 3 h 189"/>
                <a:gd name="T38" fmla="*/ 9 w 18"/>
                <a:gd name="T39" fmla="*/ 1 h 189"/>
                <a:gd name="T40" fmla="*/ 9 w 18"/>
                <a:gd name="T41" fmla="*/ 1 h 189"/>
                <a:gd name="T42" fmla="*/ 9 w 18"/>
                <a:gd name="T43" fmla="*/ 4 h 189"/>
                <a:gd name="T44" fmla="*/ 9 w 18"/>
                <a:gd name="T45" fmla="*/ 7 h 189"/>
                <a:gd name="T46" fmla="*/ 9 w 18"/>
                <a:gd name="T47" fmla="*/ 11 h 189"/>
                <a:gd name="T48" fmla="*/ 9 w 18"/>
                <a:gd name="T49" fmla="*/ 16 h 189"/>
                <a:gd name="T50" fmla="*/ 10 w 18"/>
                <a:gd name="T51" fmla="*/ 20 h 189"/>
                <a:gd name="T52" fmla="*/ 10 w 18"/>
                <a:gd name="T53" fmla="*/ 24 h 189"/>
                <a:gd name="T54" fmla="*/ 16 w 18"/>
                <a:gd name="T55" fmla="*/ 27 h 189"/>
                <a:gd name="T56" fmla="*/ 16 w 18"/>
                <a:gd name="T57" fmla="*/ 31 h 189"/>
                <a:gd name="T58" fmla="*/ 16 w 18"/>
                <a:gd name="T59" fmla="*/ 33 h 189"/>
                <a:gd name="T60" fmla="*/ 14 w 18"/>
                <a:gd name="T61" fmla="*/ 38 h 189"/>
                <a:gd name="T62" fmla="*/ 14 w 18"/>
                <a:gd name="T63" fmla="*/ 41 h 189"/>
                <a:gd name="T64" fmla="*/ 10 w 18"/>
                <a:gd name="T65" fmla="*/ 45 h 189"/>
                <a:gd name="T66" fmla="*/ 10 w 18"/>
                <a:gd name="T67" fmla="*/ 48 h 189"/>
                <a:gd name="T68" fmla="*/ 10 w 18"/>
                <a:gd name="T69" fmla="*/ 51 h 189"/>
                <a:gd name="T70" fmla="*/ 10 w 18"/>
                <a:gd name="T71" fmla="*/ 56 h 189"/>
                <a:gd name="T72" fmla="*/ 10 w 18"/>
                <a:gd name="T73" fmla="*/ 61 h 189"/>
                <a:gd name="T74" fmla="*/ 10 w 18"/>
                <a:gd name="T75" fmla="*/ 64 h 189"/>
                <a:gd name="T76" fmla="*/ 14 w 18"/>
                <a:gd name="T77" fmla="*/ 67 h 189"/>
                <a:gd name="T78" fmla="*/ 14 w 18"/>
                <a:gd name="T79" fmla="*/ 71 h 189"/>
                <a:gd name="T80" fmla="*/ 14 w 18"/>
                <a:gd name="T81" fmla="*/ 72 h 189"/>
                <a:gd name="T82" fmla="*/ 9 w 18"/>
                <a:gd name="T83" fmla="*/ 71 h 189"/>
                <a:gd name="T84" fmla="*/ 2 w 18"/>
                <a:gd name="T85" fmla="*/ 71 h 189"/>
                <a:gd name="T86" fmla="*/ 2 w 18"/>
                <a:gd name="T87" fmla="*/ 69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89"/>
                <a:gd name="T134" fmla="*/ 18 w 18"/>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89">
                  <a:moveTo>
                    <a:pt x="2" y="180"/>
                  </a:moveTo>
                  <a:lnTo>
                    <a:pt x="6" y="172"/>
                  </a:lnTo>
                  <a:lnTo>
                    <a:pt x="6" y="168"/>
                  </a:lnTo>
                  <a:lnTo>
                    <a:pt x="6" y="161"/>
                  </a:lnTo>
                  <a:lnTo>
                    <a:pt x="7" y="156"/>
                  </a:lnTo>
                  <a:lnTo>
                    <a:pt x="7" y="152"/>
                  </a:lnTo>
                  <a:lnTo>
                    <a:pt x="7" y="147"/>
                  </a:lnTo>
                  <a:lnTo>
                    <a:pt x="7" y="142"/>
                  </a:lnTo>
                  <a:lnTo>
                    <a:pt x="7" y="138"/>
                  </a:lnTo>
                  <a:lnTo>
                    <a:pt x="7" y="133"/>
                  </a:lnTo>
                  <a:lnTo>
                    <a:pt x="7" y="130"/>
                  </a:lnTo>
                  <a:lnTo>
                    <a:pt x="11" y="125"/>
                  </a:lnTo>
                  <a:lnTo>
                    <a:pt x="11" y="120"/>
                  </a:lnTo>
                  <a:lnTo>
                    <a:pt x="11" y="117"/>
                  </a:lnTo>
                  <a:lnTo>
                    <a:pt x="11" y="112"/>
                  </a:lnTo>
                  <a:lnTo>
                    <a:pt x="11" y="109"/>
                  </a:lnTo>
                  <a:lnTo>
                    <a:pt x="11" y="102"/>
                  </a:lnTo>
                  <a:lnTo>
                    <a:pt x="11" y="96"/>
                  </a:lnTo>
                  <a:lnTo>
                    <a:pt x="11" y="91"/>
                  </a:lnTo>
                  <a:lnTo>
                    <a:pt x="11" y="86"/>
                  </a:lnTo>
                  <a:lnTo>
                    <a:pt x="11" y="81"/>
                  </a:lnTo>
                  <a:lnTo>
                    <a:pt x="11" y="78"/>
                  </a:lnTo>
                  <a:lnTo>
                    <a:pt x="11" y="74"/>
                  </a:lnTo>
                  <a:lnTo>
                    <a:pt x="11" y="70"/>
                  </a:lnTo>
                  <a:lnTo>
                    <a:pt x="11" y="62"/>
                  </a:lnTo>
                  <a:lnTo>
                    <a:pt x="11" y="55"/>
                  </a:lnTo>
                  <a:lnTo>
                    <a:pt x="11" y="52"/>
                  </a:lnTo>
                  <a:lnTo>
                    <a:pt x="11" y="47"/>
                  </a:lnTo>
                  <a:lnTo>
                    <a:pt x="11" y="42"/>
                  </a:lnTo>
                  <a:lnTo>
                    <a:pt x="11" y="39"/>
                  </a:lnTo>
                  <a:lnTo>
                    <a:pt x="11" y="36"/>
                  </a:lnTo>
                  <a:lnTo>
                    <a:pt x="11" y="31"/>
                  </a:lnTo>
                  <a:lnTo>
                    <a:pt x="11" y="26"/>
                  </a:lnTo>
                  <a:lnTo>
                    <a:pt x="11" y="22"/>
                  </a:lnTo>
                  <a:lnTo>
                    <a:pt x="11" y="18"/>
                  </a:lnTo>
                  <a:lnTo>
                    <a:pt x="11" y="15"/>
                  </a:lnTo>
                  <a:lnTo>
                    <a:pt x="11" y="11"/>
                  </a:lnTo>
                  <a:lnTo>
                    <a:pt x="11" y="8"/>
                  </a:lnTo>
                  <a:lnTo>
                    <a:pt x="11" y="3"/>
                  </a:lnTo>
                  <a:lnTo>
                    <a:pt x="11" y="2"/>
                  </a:lnTo>
                  <a:lnTo>
                    <a:pt x="11" y="0"/>
                  </a:lnTo>
                  <a:lnTo>
                    <a:pt x="11" y="2"/>
                  </a:lnTo>
                  <a:lnTo>
                    <a:pt x="11" y="7"/>
                  </a:lnTo>
                  <a:lnTo>
                    <a:pt x="11" y="11"/>
                  </a:lnTo>
                  <a:lnTo>
                    <a:pt x="11" y="15"/>
                  </a:lnTo>
                  <a:lnTo>
                    <a:pt x="11" y="20"/>
                  </a:lnTo>
                  <a:lnTo>
                    <a:pt x="11" y="23"/>
                  </a:lnTo>
                  <a:lnTo>
                    <a:pt x="11" y="29"/>
                  </a:lnTo>
                  <a:lnTo>
                    <a:pt x="11" y="36"/>
                  </a:lnTo>
                  <a:lnTo>
                    <a:pt x="11" y="42"/>
                  </a:lnTo>
                  <a:lnTo>
                    <a:pt x="12" y="47"/>
                  </a:lnTo>
                  <a:lnTo>
                    <a:pt x="12" y="53"/>
                  </a:lnTo>
                  <a:lnTo>
                    <a:pt x="12" y="59"/>
                  </a:lnTo>
                  <a:lnTo>
                    <a:pt x="12" y="62"/>
                  </a:lnTo>
                  <a:lnTo>
                    <a:pt x="16" y="65"/>
                  </a:lnTo>
                  <a:lnTo>
                    <a:pt x="18" y="71"/>
                  </a:lnTo>
                  <a:lnTo>
                    <a:pt x="18" y="75"/>
                  </a:lnTo>
                  <a:lnTo>
                    <a:pt x="18" y="80"/>
                  </a:lnTo>
                  <a:lnTo>
                    <a:pt x="18" y="84"/>
                  </a:lnTo>
                  <a:lnTo>
                    <a:pt x="18" y="88"/>
                  </a:lnTo>
                  <a:lnTo>
                    <a:pt x="18" y="96"/>
                  </a:lnTo>
                  <a:lnTo>
                    <a:pt x="16" y="100"/>
                  </a:lnTo>
                  <a:lnTo>
                    <a:pt x="16" y="105"/>
                  </a:lnTo>
                  <a:lnTo>
                    <a:pt x="16" y="106"/>
                  </a:lnTo>
                  <a:lnTo>
                    <a:pt x="12" y="111"/>
                  </a:lnTo>
                  <a:lnTo>
                    <a:pt x="12" y="116"/>
                  </a:lnTo>
                  <a:lnTo>
                    <a:pt x="12" y="120"/>
                  </a:lnTo>
                  <a:lnTo>
                    <a:pt x="12" y="125"/>
                  </a:lnTo>
                  <a:lnTo>
                    <a:pt x="12" y="130"/>
                  </a:lnTo>
                  <a:lnTo>
                    <a:pt x="12" y="133"/>
                  </a:lnTo>
                  <a:lnTo>
                    <a:pt x="12" y="140"/>
                  </a:lnTo>
                  <a:lnTo>
                    <a:pt x="12" y="147"/>
                  </a:lnTo>
                  <a:lnTo>
                    <a:pt x="12" y="153"/>
                  </a:lnTo>
                  <a:lnTo>
                    <a:pt x="12" y="158"/>
                  </a:lnTo>
                  <a:lnTo>
                    <a:pt x="12" y="162"/>
                  </a:lnTo>
                  <a:lnTo>
                    <a:pt x="12" y="168"/>
                  </a:lnTo>
                  <a:lnTo>
                    <a:pt x="16" y="174"/>
                  </a:lnTo>
                  <a:lnTo>
                    <a:pt x="16" y="175"/>
                  </a:lnTo>
                  <a:lnTo>
                    <a:pt x="16" y="180"/>
                  </a:lnTo>
                  <a:lnTo>
                    <a:pt x="16" y="185"/>
                  </a:lnTo>
                  <a:lnTo>
                    <a:pt x="18" y="189"/>
                  </a:lnTo>
                  <a:lnTo>
                    <a:pt x="16" y="187"/>
                  </a:lnTo>
                  <a:lnTo>
                    <a:pt x="12" y="185"/>
                  </a:lnTo>
                  <a:lnTo>
                    <a:pt x="11" y="185"/>
                  </a:lnTo>
                  <a:lnTo>
                    <a:pt x="6" y="185"/>
                  </a:lnTo>
                  <a:lnTo>
                    <a:pt x="2" y="185"/>
                  </a:lnTo>
                  <a:lnTo>
                    <a:pt x="0" y="185"/>
                  </a:lnTo>
                  <a:lnTo>
                    <a:pt x="2" y="180"/>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42" name="Freeform 42"/>
            <p:cNvSpPr>
              <a:spLocks/>
            </p:cNvSpPr>
            <p:nvPr/>
          </p:nvSpPr>
          <p:spPr bwMode="auto">
            <a:xfrm rot="393647">
              <a:off x="2476" y="3587"/>
              <a:ext cx="67" cy="115"/>
            </a:xfrm>
            <a:custGeom>
              <a:avLst/>
              <a:gdLst>
                <a:gd name="T0" fmla="*/ 47 w 69"/>
                <a:gd name="T1" fmla="*/ 20 h 183"/>
                <a:gd name="T2" fmla="*/ 47 w 69"/>
                <a:gd name="T3" fmla="*/ 16 h 183"/>
                <a:gd name="T4" fmla="*/ 40 w 69"/>
                <a:gd name="T5" fmla="*/ 12 h 183"/>
                <a:gd name="T6" fmla="*/ 39 w 69"/>
                <a:gd name="T7" fmla="*/ 7 h 183"/>
                <a:gd name="T8" fmla="*/ 36 w 69"/>
                <a:gd name="T9" fmla="*/ 2 h 183"/>
                <a:gd name="T10" fmla="*/ 35 w 69"/>
                <a:gd name="T11" fmla="*/ 1 h 183"/>
                <a:gd name="T12" fmla="*/ 30 w 69"/>
                <a:gd name="T13" fmla="*/ 9 h 183"/>
                <a:gd name="T14" fmla="*/ 24 w 69"/>
                <a:gd name="T15" fmla="*/ 12 h 183"/>
                <a:gd name="T16" fmla="*/ 15 w 69"/>
                <a:gd name="T17" fmla="*/ 16 h 183"/>
                <a:gd name="T18" fmla="*/ 15 w 69"/>
                <a:gd name="T19" fmla="*/ 21 h 183"/>
                <a:gd name="T20" fmla="*/ 19 w 69"/>
                <a:gd name="T21" fmla="*/ 26 h 183"/>
                <a:gd name="T22" fmla="*/ 19 w 69"/>
                <a:gd name="T23" fmla="*/ 30 h 183"/>
                <a:gd name="T24" fmla="*/ 15 w 69"/>
                <a:gd name="T25" fmla="*/ 33 h 183"/>
                <a:gd name="T26" fmla="*/ 13 w 69"/>
                <a:gd name="T27" fmla="*/ 36 h 183"/>
                <a:gd name="T28" fmla="*/ 15 w 69"/>
                <a:gd name="T29" fmla="*/ 40 h 183"/>
                <a:gd name="T30" fmla="*/ 7 w 69"/>
                <a:gd name="T31" fmla="*/ 41 h 183"/>
                <a:gd name="T32" fmla="*/ 7 w 69"/>
                <a:gd name="T33" fmla="*/ 44 h 183"/>
                <a:gd name="T34" fmla="*/ 7 w 69"/>
                <a:gd name="T35" fmla="*/ 47 h 183"/>
                <a:gd name="T36" fmla="*/ 7 w 69"/>
                <a:gd name="T37" fmla="*/ 51 h 183"/>
                <a:gd name="T38" fmla="*/ 0 w 69"/>
                <a:gd name="T39" fmla="*/ 55 h 183"/>
                <a:gd name="T40" fmla="*/ 0 w 69"/>
                <a:gd name="T41" fmla="*/ 58 h 183"/>
                <a:gd name="T42" fmla="*/ 5 w 69"/>
                <a:gd name="T43" fmla="*/ 62 h 183"/>
                <a:gd name="T44" fmla="*/ 8 w 69"/>
                <a:gd name="T45" fmla="*/ 62 h 183"/>
                <a:gd name="T46" fmla="*/ 10 w 69"/>
                <a:gd name="T47" fmla="*/ 64 h 183"/>
                <a:gd name="T48" fmla="*/ 15 w 69"/>
                <a:gd name="T49" fmla="*/ 65 h 183"/>
                <a:gd name="T50" fmla="*/ 20 w 69"/>
                <a:gd name="T51" fmla="*/ 67 h 183"/>
                <a:gd name="T52" fmla="*/ 25 w 69"/>
                <a:gd name="T53" fmla="*/ 68 h 183"/>
                <a:gd name="T54" fmla="*/ 26 w 69"/>
                <a:gd name="T55" fmla="*/ 72 h 183"/>
                <a:gd name="T56" fmla="*/ 36 w 69"/>
                <a:gd name="T57" fmla="*/ 70 h 183"/>
                <a:gd name="T58" fmla="*/ 45 w 69"/>
                <a:gd name="T59" fmla="*/ 67 h 183"/>
                <a:gd name="T60" fmla="*/ 50 w 69"/>
                <a:gd name="T61" fmla="*/ 64 h 183"/>
                <a:gd name="T62" fmla="*/ 50 w 69"/>
                <a:gd name="T63" fmla="*/ 60 h 183"/>
                <a:gd name="T64" fmla="*/ 49 w 69"/>
                <a:gd name="T65" fmla="*/ 58 h 183"/>
                <a:gd name="T66" fmla="*/ 51 w 69"/>
                <a:gd name="T67" fmla="*/ 55 h 183"/>
                <a:gd name="T68" fmla="*/ 56 w 69"/>
                <a:gd name="T69" fmla="*/ 52 h 183"/>
                <a:gd name="T70" fmla="*/ 59 w 69"/>
                <a:gd name="T71" fmla="*/ 48 h 183"/>
                <a:gd name="T72" fmla="*/ 59 w 69"/>
                <a:gd name="T73" fmla="*/ 46 h 183"/>
                <a:gd name="T74" fmla="*/ 56 w 69"/>
                <a:gd name="T75" fmla="*/ 41 h 183"/>
                <a:gd name="T76" fmla="*/ 62 w 69"/>
                <a:gd name="T77" fmla="*/ 38 h 183"/>
                <a:gd name="T78" fmla="*/ 65 w 69"/>
                <a:gd name="T79" fmla="*/ 36 h 183"/>
                <a:gd name="T80" fmla="*/ 62 w 69"/>
                <a:gd name="T81" fmla="*/ 33 h 183"/>
                <a:gd name="T82" fmla="*/ 53 w 69"/>
                <a:gd name="T83" fmla="*/ 31 h 183"/>
                <a:gd name="T84" fmla="*/ 50 w 69"/>
                <a:gd name="T85" fmla="*/ 31 h 183"/>
                <a:gd name="T86" fmla="*/ 45 w 69"/>
                <a:gd name="T87" fmla="*/ 30 h 183"/>
                <a:gd name="T88" fmla="*/ 47 w 69"/>
                <a:gd name="T89" fmla="*/ 26 h 183"/>
                <a:gd name="T90" fmla="*/ 47 w 69"/>
                <a:gd name="T91" fmla="*/ 23 h 183"/>
                <a:gd name="T92" fmla="*/ 45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2" y="63"/>
                  </a:moveTo>
                  <a:lnTo>
                    <a:pt x="49" y="54"/>
                  </a:lnTo>
                  <a:lnTo>
                    <a:pt x="49" y="51"/>
                  </a:lnTo>
                  <a:lnTo>
                    <a:pt x="49" y="48"/>
                  </a:lnTo>
                  <a:lnTo>
                    <a:pt x="49" y="44"/>
                  </a:lnTo>
                  <a:lnTo>
                    <a:pt x="49" y="41"/>
                  </a:lnTo>
                  <a:lnTo>
                    <a:pt x="47" y="36"/>
                  </a:lnTo>
                  <a:lnTo>
                    <a:pt x="45" y="33"/>
                  </a:lnTo>
                  <a:lnTo>
                    <a:pt x="42" y="31"/>
                  </a:lnTo>
                  <a:lnTo>
                    <a:pt x="38" y="28"/>
                  </a:lnTo>
                  <a:lnTo>
                    <a:pt x="38" y="23"/>
                  </a:lnTo>
                  <a:lnTo>
                    <a:pt x="41" y="17"/>
                  </a:lnTo>
                  <a:lnTo>
                    <a:pt x="41" y="12"/>
                  </a:lnTo>
                  <a:lnTo>
                    <a:pt x="38" y="7"/>
                  </a:lnTo>
                  <a:lnTo>
                    <a:pt x="38" y="4"/>
                  </a:lnTo>
                  <a:lnTo>
                    <a:pt x="37" y="2"/>
                  </a:lnTo>
                  <a:lnTo>
                    <a:pt x="37" y="0"/>
                  </a:lnTo>
                  <a:lnTo>
                    <a:pt x="37" y="2"/>
                  </a:lnTo>
                  <a:lnTo>
                    <a:pt x="33" y="7"/>
                  </a:lnTo>
                  <a:lnTo>
                    <a:pt x="32" y="17"/>
                  </a:lnTo>
                  <a:lnTo>
                    <a:pt x="32" y="23"/>
                  </a:lnTo>
                  <a:lnTo>
                    <a:pt x="28" y="27"/>
                  </a:lnTo>
                  <a:lnTo>
                    <a:pt x="27" y="28"/>
                  </a:lnTo>
                  <a:lnTo>
                    <a:pt x="26" y="31"/>
                  </a:lnTo>
                  <a:lnTo>
                    <a:pt x="21" y="33"/>
                  </a:lnTo>
                  <a:lnTo>
                    <a:pt x="18" y="36"/>
                  </a:lnTo>
                  <a:lnTo>
                    <a:pt x="15" y="41"/>
                  </a:lnTo>
                  <a:lnTo>
                    <a:pt x="15" y="44"/>
                  </a:lnTo>
                  <a:lnTo>
                    <a:pt x="13" y="49"/>
                  </a:lnTo>
                  <a:lnTo>
                    <a:pt x="15" y="54"/>
                  </a:lnTo>
                  <a:lnTo>
                    <a:pt x="18" y="59"/>
                  </a:lnTo>
                  <a:lnTo>
                    <a:pt x="21" y="63"/>
                  </a:lnTo>
                  <a:lnTo>
                    <a:pt x="21" y="67"/>
                  </a:lnTo>
                  <a:lnTo>
                    <a:pt x="21" y="72"/>
                  </a:lnTo>
                  <a:lnTo>
                    <a:pt x="21" y="74"/>
                  </a:lnTo>
                  <a:lnTo>
                    <a:pt x="21" y="77"/>
                  </a:lnTo>
                  <a:lnTo>
                    <a:pt x="18" y="78"/>
                  </a:lnTo>
                  <a:lnTo>
                    <a:pt x="18" y="80"/>
                  </a:lnTo>
                  <a:lnTo>
                    <a:pt x="15" y="83"/>
                  </a:lnTo>
                  <a:lnTo>
                    <a:pt x="15" y="85"/>
                  </a:lnTo>
                  <a:lnTo>
                    <a:pt x="15" y="88"/>
                  </a:lnTo>
                  <a:lnTo>
                    <a:pt x="13" y="90"/>
                  </a:lnTo>
                  <a:lnTo>
                    <a:pt x="15" y="94"/>
                  </a:lnTo>
                  <a:lnTo>
                    <a:pt x="15" y="96"/>
                  </a:lnTo>
                  <a:lnTo>
                    <a:pt x="15" y="100"/>
                  </a:lnTo>
                  <a:lnTo>
                    <a:pt x="10" y="100"/>
                  </a:lnTo>
                  <a:lnTo>
                    <a:pt x="8" y="100"/>
                  </a:lnTo>
                  <a:lnTo>
                    <a:pt x="7" y="103"/>
                  </a:lnTo>
                  <a:lnTo>
                    <a:pt x="7" y="105"/>
                  </a:lnTo>
                  <a:lnTo>
                    <a:pt x="7" y="106"/>
                  </a:lnTo>
                  <a:lnTo>
                    <a:pt x="7" y="112"/>
                  </a:lnTo>
                  <a:lnTo>
                    <a:pt x="5" y="114"/>
                  </a:lnTo>
                  <a:lnTo>
                    <a:pt x="7" y="119"/>
                  </a:lnTo>
                  <a:lnTo>
                    <a:pt x="7" y="120"/>
                  </a:lnTo>
                  <a:lnTo>
                    <a:pt x="7" y="125"/>
                  </a:lnTo>
                  <a:lnTo>
                    <a:pt x="7" y="127"/>
                  </a:lnTo>
                  <a:lnTo>
                    <a:pt x="7" y="129"/>
                  </a:lnTo>
                  <a:lnTo>
                    <a:pt x="5" y="132"/>
                  </a:lnTo>
                  <a:lnTo>
                    <a:pt x="4" y="134"/>
                  </a:lnTo>
                  <a:lnTo>
                    <a:pt x="0" y="138"/>
                  </a:lnTo>
                  <a:lnTo>
                    <a:pt x="0" y="141"/>
                  </a:lnTo>
                  <a:lnTo>
                    <a:pt x="0" y="143"/>
                  </a:lnTo>
                  <a:lnTo>
                    <a:pt x="0" y="146"/>
                  </a:lnTo>
                  <a:lnTo>
                    <a:pt x="0" y="150"/>
                  </a:lnTo>
                  <a:lnTo>
                    <a:pt x="4" y="152"/>
                  </a:lnTo>
                  <a:lnTo>
                    <a:pt x="5" y="157"/>
                  </a:lnTo>
                  <a:lnTo>
                    <a:pt x="7" y="157"/>
                  </a:lnTo>
                  <a:lnTo>
                    <a:pt x="7" y="158"/>
                  </a:lnTo>
                  <a:lnTo>
                    <a:pt x="8" y="158"/>
                  </a:lnTo>
                  <a:lnTo>
                    <a:pt x="8" y="161"/>
                  </a:lnTo>
                  <a:lnTo>
                    <a:pt x="10" y="161"/>
                  </a:lnTo>
                  <a:lnTo>
                    <a:pt x="10" y="163"/>
                  </a:lnTo>
                  <a:lnTo>
                    <a:pt x="10" y="164"/>
                  </a:lnTo>
                  <a:lnTo>
                    <a:pt x="13" y="164"/>
                  </a:lnTo>
                  <a:lnTo>
                    <a:pt x="15" y="164"/>
                  </a:lnTo>
                  <a:lnTo>
                    <a:pt x="18" y="164"/>
                  </a:lnTo>
                  <a:lnTo>
                    <a:pt x="21" y="164"/>
                  </a:lnTo>
                  <a:lnTo>
                    <a:pt x="22" y="168"/>
                  </a:lnTo>
                  <a:lnTo>
                    <a:pt x="26" y="169"/>
                  </a:lnTo>
                  <a:lnTo>
                    <a:pt x="27" y="172"/>
                  </a:lnTo>
                  <a:lnTo>
                    <a:pt x="27" y="174"/>
                  </a:lnTo>
                  <a:lnTo>
                    <a:pt x="28" y="177"/>
                  </a:lnTo>
                  <a:lnTo>
                    <a:pt x="28" y="178"/>
                  </a:lnTo>
                  <a:lnTo>
                    <a:pt x="28" y="181"/>
                  </a:lnTo>
                  <a:lnTo>
                    <a:pt x="32" y="183"/>
                  </a:lnTo>
                  <a:lnTo>
                    <a:pt x="33" y="181"/>
                  </a:lnTo>
                  <a:lnTo>
                    <a:pt x="38" y="178"/>
                  </a:lnTo>
                  <a:lnTo>
                    <a:pt x="42" y="174"/>
                  </a:lnTo>
                  <a:lnTo>
                    <a:pt x="45" y="172"/>
                  </a:lnTo>
                  <a:lnTo>
                    <a:pt x="47" y="169"/>
                  </a:lnTo>
                  <a:lnTo>
                    <a:pt x="49" y="168"/>
                  </a:lnTo>
                  <a:lnTo>
                    <a:pt x="52" y="164"/>
                  </a:lnTo>
                  <a:lnTo>
                    <a:pt x="54" y="163"/>
                  </a:lnTo>
                  <a:lnTo>
                    <a:pt x="55" y="161"/>
                  </a:lnTo>
                  <a:lnTo>
                    <a:pt x="55" y="157"/>
                  </a:lnTo>
                  <a:lnTo>
                    <a:pt x="54" y="153"/>
                  </a:lnTo>
                  <a:lnTo>
                    <a:pt x="54" y="152"/>
                  </a:lnTo>
                  <a:lnTo>
                    <a:pt x="54" y="147"/>
                  </a:lnTo>
                  <a:lnTo>
                    <a:pt x="52" y="146"/>
                  </a:lnTo>
                  <a:lnTo>
                    <a:pt x="54" y="143"/>
                  </a:lnTo>
                  <a:lnTo>
                    <a:pt x="54" y="141"/>
                  </a:lnTo>
                  <a:lnTo>
                    <a:pt x="55" y="138"/>
                  </a:lnTo>
                  <a:lnTo>
                    <a:pt x="57" y="134"/>
                  </a:lnTo>
                  <a:lnTo>
                    <a:pt x="60" y="134"/>
                  </a:lnTo>
                  <a:lnTo>
                    <a:pt x="60" y="132"/>
                  </a:lnTo>
                  <a:lnTo>
                    <a:pt x="63" y="129"/>
                  </a:lnTo>
                  <a:lnTo>
                    <a:pt x="63" y="125"/>
                  </a:lnTo>
                  <a:lnTo>
                    <a:pt x="63" y="122"/>
                  </a:lnTo>
                  <a:lnTo>
                    <a:pt x="63" y="120"/>
                  </a:lnTo>
                  <a:lnTo>
                    <a:pt x="63" y="119"/>
                  </a:lnTo>
                  <a:lnTo>
                    <a:pt x="63" y="116"/>
                  </a:lnTo>
                  <a:lnTo>
                    <a:pt x="60" y="112"/>
                  </a:lnTo>
                  <a:lnTo>
                    <a:pt x="60" y="106"/>
                  </a:lnTo>
                  <a:lnTo>
                    <a:pt x="60" y="105"/>
                  </a:lnTo>
                  <a:lnTo>
                    <a:pt x="65" y="100"/>
                  </a:lnTo>
                  <a:lnTo>
                    <a:pt x="66" y="96"/>
                  </a:lnTo>
                  <a:lnTo>
                    <a:pt x="66" y="94"/>
                  </a:lnTo>
                  <a:lnTo>
                    <a:pt x="66" y="90"/>
                  </a:lnTo>
                  <a:lnTo>
                    <a:pt x="69" y="90"/>
                  </a:lnTo>
                  <a:lnTo>
                    <a:pt x="69" y="88"/>
                  </a:lnTo>
                  <a:lnTo>
                    <a:pt x="69" y="85"/>
                  </a:lnTo>
                  <a:lnTo>
                    <a:pt x="66" y="85"/>
                  </a:lnTo>
                  <a:lnTo>
                    <a:pt x="65" y="83"/>
                  </a:lnTo>
                  <a:lnTo>
                    <a:pt x="63" y="83"/>
                  </a:lnTo>
                  <a:lnTo>
                    <a:pt x="57" y="80"/>
                  </a:lnTo>
                  <a:lnTo>
                    <a:pt x="55" y="80"/>
                  </a:lnTo>
                  <a:lnTo>
                    <a:pt x="54" y="80"/>
                  </a:lnTo>
                  <a:lnTo>
                    <a:pt x="54" y="78"/>
                  </a:lnTo>
                  <a:lnTo>
                    <a:pt x="52" y="78"/>
                  </a:lnTo>
                  <a:lnTo>
                    <a:pt x="49" y="77"/>
                  </a:lnTo>
                  <a:lnTo>
                    <a:pt x="47" y="74"/>
                  </a:lnTo>
                  <a:lnTo>
                    <a:pt x="47" y="72"/>
                  </a:lnTo>
                  <a:lnTo>
                    <a:pt x="47" y="69"/>
                  </a:lnTo>
                  <a:lnTo>
                    <a:pt x="49" y="67"/>
                  </a:lnTo>
                  <a:lnTo>
                    <a:pt x="47" y="64"/>
                  </a:lnTo>
                  <a:lnTo>
                    <a:pt x="49" y="63"/>
                  </a:lnTo>
                  <a:lnTo>
                    <a:pt x="49" y="59"/>
                  </a:lnTo>
                  <a:lnTo>
                    <a:pt x="47" y="54"/>
                  </a:lnTo>
                  <a:lnTo>
                    <a:pt x="52" y="63"/>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43" name="Freeform 43"/>
            <p:cNvSpPr>
              <a:spLocks/>
            </p:cNvSpPr>
            <p:nvPr/>
          </p:nvSpPr>
          <p:spPr bwMode="auto">
            <a:xfrm rot="393647">
              <a:off x="1726" y="3855"/>
              <a:ext cx="237" cy="155"/>
            </a:xfrm>
            <a:custGeom>
              <a:avLst/>
              <a:gdLst>
                <a:gd name="T0" fmla="*/ 119 w 244"/>
                <a:gd name="T1" fmla="*/ 65 h 248"/>
                <a:gd name="T2" fmla="*/ 129 w 244"/>
                <a:gd name="T3" fmla="*/ 89 h 248"/>
                <a:gd name="T4" fmla="*/ 138 w 244"/>
                <a:gd name="T5" fmla="*/ 85 h 248"/>
                <a:gd name="T6" fmla="*/ 164 w 244"/>
                <a:gd name="T7" fmla="*/ 50 h 248"/>
                <a:gd name="T8" fmla="*/ 184 w 244"/>
                <a:gd name="T9" fmla="*/ 31 h 248"/>
                <a:gd name="T10" fmla="*/ 157 w 244"/>
                <a:gd name="T11" fmla="*/ 57 h 248"/>
                <a:gd name="T12" fmla="*/ 147 w 244"/>
                <a:gd name="T13" fmla="*/ 73 h 248"/>
                <a:gd name="T14" fmla="*/ 129 w 244"/>
                <a:gd name="T15" fmla="*/ 61 h 248"/>
                <a:gd name="T16" fmla="*/ 119 w 244"/>
                <a:gd name="T17" fmla="*/ 12 h 248"/>
                <a:gd name="T18" fmla="*/ 119 w 244"/>
                <a:gd name="T19" fmla="*/ 4 h 248"/>
                <a:gd name="T20" fmla="*/ 92 w 244"/>
                <a:gd name="T21" fmla="*/ 50 h 248"/>
                <a:gd name="T22" fmla="*/ 92 w 244"/>
                <a:gd name="T23" fmla="*/ 69 h 248"/>
                <a:gd name="T24" fmla="*/ 76 w 244"/>
                <a:gd name="T25" fmla="*/ 57 h 248"/>
                <a:gd name="T26" fmla="*/ 38 w 244"/>
                <a:gd name="T27" fmla="*/ 39 h 248"/>
                <a:gd name="T28" fmla="*/ 0 w 244"/>
                <a:gd name="T29" fmla="*/ 35 h 248"/>
                <a:gd name="T30" fmla="*/ 56 w 244"/>
                <a:gd name="T31" fmla="*/ 50 h 248"/>
                <a:gd name="T32" fmla="*/ 92 w 244"/>
                <a:gd name="T33" fmla="*/ 65 h 248"/>
                <a:gd name="T34" fmla="*/ 105 w 244"/>
                <a:gd name="T35" fmla="*/ 81 h 248"/>
                <a:gd name="T36" fmla="*/ 76 w 244"/>
                <a:gd name="T37" fmla="*/ 54 h 248"/>
                <a:gd name="T38" fmla="*/ 46 w 244"/>
                <a:gd name="T39" fmla="*/ 43 h 248"/>
                <a:gd name="T40" fmla="*/ 56 w 244"/>
                <a:gd name="T41" fmla="*/ 24 h 248"/>
                <a:gd name="T42" fmla="*/ 84 w 244"/>
                <a:gd name="T43" fmla="*/ 24 h 248"/>
                <a:gd name="T44" fmla="*/ 92 w 244"/>
                <a:gd name="T45" fmla="*/ 19 h 248"/>
                <a:gd name="T46" fmla="*/ 147 w 244"/>
                <a:gd name="T47" fmla="*/ 4 h 248"/>
                <a:gd name="T48" fmla="*/ 164 w 244"/>
                <a:gd name="T49" fmla="*/ 19 h 248"/>
                <a:gd name="T50" fmla="*/ 220 w 244"/>
                <a:gd name="T51" fmla="*/ 8 h 248"/>
                <a:gd name="T52" fmla="*/ 230 w 244"/>
                <a:gd name="T53" fmla="*/ 28 h 248"/>
                <a:gd name="T54" fmla="*/ 191 w 244"/>
                <a:gd name="T55" fmla="*/ 43 h 248"/>
                <a:gd name="T56" fmla="*/ 147 w 244"/>
                <a:gd name="T57" fmla="*/ 47 h 248"/>
                <a:gd name="T58" fmla="*/ 164 w 244"/>
                <a:gd name="T59" fmla="*/ 43 h 248"/>
                <a:gd name="T60" fmla="*/ 164 w 244"/>
                <a:gd name="T61" fmla="*/ 50 h 248"/>
                <a:gd name="T62" fmla="*/ 191 w 244"/>
                <a:gd name="T63" fmla="*/ 35 h 248"/>
                <a:gd name="T64" fmla="*/ 184 w 244"/>
                <a:gd name="T65" fmla="*/ 16 h 248"/>
                <a:gd name="T66" fmla="*/ 147 w 244"/>
                <a:gd name="T67" fmla="*/ 24 h 248"/>
                <a:gd name="T68" fmla="*/ 138 w 244"/>
                <a:gd name="T69" fmla="*/ 35 h 248"/>
                <a:gd name="T70" fmla="*/ 157 w 244"/>
                <a:gd name="T71" fmla="*/ 43 h 248"/>
                <a:gd name="T72" fmla="*/ 212 w 244"/>
                <a:gd name="T73" fmla="*/ 39 h 248"/>
                <a:gd name="T74" fmla="*/ 212 w 244"/>
                <a:gd name="T75" fmla="*/ 50 h 248"/>
                <a:gd name="T76" fmla="*/ 157 w 244"/>
                <a:gd name="T77" fmla="*/ 57 h 248"/>
                <a:gd name="T78" fmla="*/ 138 w 244"/>
                <a:gd name="T79" fmla="*/ 65 h 248"/>
                <a:gd name="T80" fmla="*/ 129 w 244"/>
                <a:gd name="T81" fmla="*/ 69 h 248"/>
                <a:gd name="T82" fmla="*/ 138 w 244"/>
                <a:gd name="T83" fmla="*/ 77 h 248"/>
                <a:gd name="T84" fmla="*/ 157 w 244"/>
                <a:gd name="T85" fmla="*/ 81 h 2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248"/>
                <a:gd name="T131" fmla="*/ 244 w 244"/>
                <a:gd name="T132" fmla="*/ 248 h 2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248">
                  <a:moveTo>
                    <a:pt x="98" y="128"/>
                  </a:moveTo>
                  <a:lnTo>
                    <a:pt x="126" y="166"/>
                  </a:lnTo>
                  <a:lnTo>
                    <a:pt x="137" y="197"/>
                  </a:lnTo>
                  <a:lnTo>
                    <a:pt x="137" y="227"/>
                  </a:lnTo>
                  <a:lnTo>
                    <a:pt x="137" y="248"/>
                  </a:lnTo>
                  <a:lnTo>
                    <a:pt x="146" y="217"/>
                  </a:lnTo>
                  <a:lnTo>
                    <a:pt x="167" y="166"/>
                  </a:lnTo>
                  <a:lnTo>
                    <a:pt x="174" y="128"/>
                  </a:lnTo>
                  <a:lnTo>
                    <a:pt x="183" y="90"/>
                  </a:lnTo>
                  <a:lnTo>
                    <a:pt x="195" y="80"/>
                  </a:lnTo>
                  <a:lnTo>
                    <a:pt x="183" y="99"/>
                  </a:lnTo>
                  <a:lnTo>
                    <a:pt x="167" y="146"/>
                  </a:lnTo>
                  <a:lnTo>
                    <a:pt x="155" y="177"/>
                  </a:lnTo>
                  <a:lnTo>
                    <a:pt x="155" y="187"/>
                  </a:lnTo>
                  <a:lnTo>
                    <a:pt x="146" y="187"/>
                  </a:lnTo>
                  <a:lnTo>
                    <a:pt x="137" y="156"/>
                  </a:lnTo>
                  <a:lnTo>
                    <a:pt x="126" y="90"/>
                  </a:lnTo>
                  <a:lnTo>
                    <a:pt x="126" y="31"/>
                  </a:lnTo>
                  <a:lnTo>
                    <a:pt x="126" y="0"/>
                  </a:lnTo>
                  <a:lnTo>
                    <a:pt x="126" y="10"/>
                  </a:lnTo>
                  <a:lnTo>
                    <a:pt x="111" y="70"/>
                  </a:lnTo>
                  <a:lnTo>
                    <a:pt x="98" y="128"/>
                  </a:lnTo>
                  <a:lnTo>
                    <a:pt x="98" y="156"/>
                  </a:lnTo>
                  <a:lnTo>
                    <a:pt x="98" y="177"/>
                  </a:lnTo>
                  <a:lnTo>
                    <a:pt x="89" y="177"/>
                  </a:lnTo>
                  <a:lnTo>
                    <a:pt x="80" y="146"/>
                  </a:lnTo>
                  <a:lnTo>
                    <a:pt x="60" y="120"/>
                  </a:lnTo>
                  <a:lnTo>
                    <a:pt x="40" y="99"/>
                  </a:lnTo>
                  <a:lnTo>
                    <a:pt x="19" y="90"/>
                  </a:lnTo>
                  <a:lnTo>
                    <a:pt x="0" y="90"/>
                  </a:lnTo>
                  <a:lnTo>
                    <a:pt x="10" y="99"/>
                  </a:lnTo>
                  <a:lnTo>
                    <a:pt x="60" y="128"/>
                  </a:lnTo>
                  <a:lnTo>
                    <a:pt x="89" y="146"/>
                  </a:lnTo>
                  <a:lnTo>
                    <a:pt x="98" y="166"/>
                  </a:lnTo>
                  <a:lnTo>
                    <a:pt x="111" y="187"/>
                  </a:lnTo>
                  <a:lnTo>
                    <a:pt x="111" y="207"/>
                  </a:lnTo>
                  <a:lnTo>
                    <a:pt x="98" y="177"/>
                  </a:lnTo>
                  <a:lnTo>
                    <a:pt x="80" y="138"/>
                  </a:lnTo>
                  <a:lnTo>
                    <a:pt x="69" y="120"/>
                  </a:lnTo>
                  <a:lnTo>
                    <a:pt x="48" y="109"/>
                  </a:lnTo>
                  <a:lnTo>
                    <a:pt x="40" y="90"/>
                  </a:lnTo>
                  <a:lnTo>
                    <a:pt x="60" y="61"/>
                  </a:lnTo>
                  <a:lnTo>
                    <a:pt x="80" y="50"/>
                  </a:lnTo>
                  <a:lnTo>
                    <a:pt x="89" y="61"/>
                  </a:lnTo>
                  <a:lnTo>
                    <a:pt x="98" y="70"/>
                  </a:lnTo>
                  <a:lnTo>
                    <a:pt x="98" y="50"/>
                  </a:lnTo>
                  <a:lnTo>
                    <a:pt x="137" y="10"/>
                  </a:lnTo>
                  <a:lnTo>
                    <a:pt x="155" y="10"/>
                  </a:lnTo>
                  <a:lnTo>
                    <a:pt x="167" y="31"/>
                  </a:lnTo>
                  <a:lnTo>
                    <a:pt x="174" y="50"/>
                  </a:lnTo>
                  <a:lnTo>
                    <a:pt x="195" y="31"/>
                  </a:lnTo>
                  <a:lnTo>
                    <a:pt x="234" y="20"/>
                  </a:lnTo>
                  <a:lnTo>
                    <a:pt x="244" y="31"/>
                  </a:lnTo>
                  <a:lnTo>
                    <a:pt x="244" y="70"/>
                  </a:lnTo>
                  <a:lnTo>
                    <a:pt x="224" y="90"/>
                  </a:lnTo>
                  <a:lnTo>
                    <a:pt x="203" y="109"/>
                  </a:lnTo>
                  <a:lnTo>
                    <a:pt x="174" y="109"/>
                  </a:lnTo>
                  <a:lnTo>
                    <a:pt x="155" y="120"/>
                  </a:lnTo>
                  <a:lnTo>
                    <a:pt x="167" y="109"/>
                  </a:lnTo>
                  <a:lnTo>
                    <a:pt x="174" y="109"/>
                  </a:lnTo>
                  <a:lnTo>
                    <a:pt x="174" y="120"/>
                  </a:lnTo>
                  <a:lnTo>
                    <a:pt x="174" y="128"/>
                  </a:lnTo>
                  <a:lnTo>
                    <a:pt x="195" y="120"/>
                  </a:lnTo>
                  <a:lnTo>
                    <a:pt x="203" y="90"/>
                  </a:lnTo>
                  <a:lnTo>
                    <a:pt x="195" y="50"/>
                  </a:lnTo>
                  <a:lnTo>
                    <a:pt x="195" y="41"/>
                  </a:lnTo>
                  <a:lnTo>
                    <a:pt x="174" y="41"/>
                  </a:lnTo>
                  <a:lnTo>
                    <a:pt x="155" y="61"/>
                  </a:lnTo>
                  <a:lnTo>
                    <a:pt x="146" y="70"/>
                  </a:lnTo>
                  <a:lnTo>
                    <a:pt x="146" y="90"/>
                  </a:lnTo>
                  <a:lnTo>
                    <a:pt x="146" y="109"/>
                  </a:lnTo>
                  <a:lnTo>
                    <a:pt x="167" y="109"/>
                  </a:lnTo>
                  <a:lnTo>
                    <a:pt x="214" y="99"/>
                  </a:lnTo>
                  <a:lnTo>
                    <a:pt x="224" y="99"/>
                  </a:lnTo>
                  <a:lnTo>
                    <a:pt x="234" y="109"/>
                  </a:lnTo>
                  <a:lnTo>
                    <a:pt x="224" y="128"/>
                  </a:lnTo>
                  <a:lnTo>
                    <a:pt x="183" y="138"/>
                  </a:lnTo>
                  <a:lnTo>
                    <a:pt x="167" y="146"/>
                  </a:lnTo>
                  <a:lnTo>
                    <a:pt x="155" y="156"/>
                  </a:lnTo>
                  <a:lnTo>
                    <a:pt x="146" y="166"/>
                  </a:lnTo>
                  <a:lnTo>
                    <a:pt x="137" y="166"/>
                  </a:lnTo>
                  <a:lnTo>
                    <a:pt x="137" y="177"/>
                  </a:lnTo>
                  <a:lnTo>
                    <a:pt x="146" y="187"/>
                  </a:lnTo>
                  <a:lnTo>
                    <a:pt x="146" y="197"/>
                  </a:lnTo>
                  <a:lnTo>
                    <a:pt x="155" y="197"/>
                  </a:lnTo>
                  <a:lnTo>
                    <a:pt x="167" y="207"/>
                  </a:lnTo>
                  <a:lnTo>
                    <a:pt x="167" y="227"/>
                  </a:lnTo>
                </a:path>
              </a:pathLst>
            </a:custGeom>
            <a:noFill/>
            <a:ln w="1588">
              <a:solidFill>
                <a:srgbClr val="000000"/>
              </a:solidFill>
              <a:round/>
              <a:headEnd/>
              <a:tailEnd/>
            </a:ln>
          </p:spPr>
          <p:txBody>
            <a:bodyPr/>
            <a:lstStyle/>
            <a:p>
              <a:endParaRPr lang="en-US">
                <a:solidFill>
                  <a:srgbClr val="292934"/>
                </a:solidFill>
              </a:endParaRPr>
            </a:p>
          </p:txBody>
        </p:sp>
        <p:sp>
          <p:nvSpPr>
            <p:cNvPr id="44" name="Freeform 44"/>
            <p:cNvSpPr>
              <a:spLocks/>
            </p:cNvSpPr>
            <p:nvPr/>
          </p:nvSpPr>
          <p:spPr bwMode="auto">
            <a:xfrm rot="393647">
              <a:off x="1850" y="3735"/>
              <a:ext cx="194" cy="126"/>
            </a:xfrm>
            <a:custGeom>
              <a:avLst/>
              <a:gdLst>
                <a:gd name="T0" fmla="*/ 99 w 198"/>
                <a:gd name="T1" fmla="*/ 53 h 202"/>
                <a:gd name="T2" fmla="*/ 105 w 198"/>
                <a:gd name="T3" fmla="*/ 72 h 202"/>
                <a:gd name="T4" fmla="*/ 114 w 198"/>
                <a:gd name="T5" fmla="*/ 69 h 202"/>
                <a:gd name="T6" fmla="*/ 136 w 198"/>
                <a:gd name="T7" fmla="*/ 41 h 202"/>
                <a:gd name="T8" fmla="*/ 154 w 198"/>
                <a:gd name="T9" fmla="*/ 25 h 202"/>
                <a:gd name="T10" fmla="*/ 129 w 198"/>
                <a:gd name="T11" fmla="*/ 47 h 202"/>
                <a:gd name="T12" fmla="*/ 121 w 198"/>
                <a:gd name="T13" fmla="*/ 59 h 202"/>
                <a:gd name="T14" fmla="*/ 105 w 198"/>
                <a:gd name="T15" fmla="*/ 50 h 202"/>
                <a:gd name="T16" fmla="*/ 99 w 198"/>
                <a:gd name="T17" fmla="*/ 10 h 202"/>
                <a:gd name="T18" fmla="*/ 99 w 198"/>
                <a:gd name="T19" fmla="*/ 4 h 202"/>
                <a:gd name="T20" fmla="*/ 73 w 198"/>
                <a:gd name="T21" fmla="*/ 41 h 202"/>
                <a:gd name="T22" fmla="*/ 73 w 198"/>
                <a:gd name="T23" fmla="*/ 56 h 202"/>
                <a:gd name="T24" fmla="*/ 61 w 198"/>
                <a:gd name="T25" fmla="*/ 47 h 202"/>
                <a:gd name="T26" fmla="*/ 31 w 198"/>
                <a:gd name="T27" fmla="*/ 32 h 202"/>
                <a:gd name="T28" fmla="*/ 0 w 198"/>
                <a:gd name="T29" fmla="*/ 29 h 202"/>
                <a:gd name="T30" fmla="*/ 46 w 198"/>
                <a:gd name="T31" fmla="*/ 41 h 202"/>
                <a:gd name="T32" fmla="*/ 73 w 198"/>
                <a:gd name="T33" fmla="*/ 53 h 202"/>
                <a:gd name="T34" fmla="*/ 83 w 198"/>
                <a:gd name="T35" fmla="*/ 65 h 202"/>
                <a:gd name="T36" fmla="*/ 61 w 198"/>
                <a:gd name="T37" fmla="*/ 44 h 202"/>
                <a:gd name="T38" fmla="*/ 38 w 198"/>
                <a:gd name="T39" fmla="*/ 35 h 202"/>
                <a:gd name="T40" fmla="*/ 46 w 198"/>
                <a:gd name="T41" fmla="*/ 19 h 202"/>
                <a:gd name="T42" fmla="*/ 68 w 198"/>
                <a:gd name="T43" fmla="*/ 19 h 202"/>
                <a:gd name="T44" fmla="*/ 73 w 198"/>
                <a:gd name="T45" fmla="*/ 16 h 202"/>
                <a:gd name="T46" fmla="*/ 121 w 198"/>
                <a:gd name="T47" fmla="*/ 4 h 202"/>
                <a:gd name="T48" fmla="*/ 136 w 198"/>
                <a:gd name="T49" fmla="*/ 16 h 202"/>
                <a:gd name="T50" fmla="*/ 183 w 198"/>
                <a:gd name="T51" fmla="*/ 6 h 202"/>
                <a:gd name="T52" fmla="*/ 190 w 198"/>
                <a:gd name="T53" fmla="*/ 22 h 202"/>
                <a:gd name="T54" fmla="*/ 160 w 198"/>
                <a:gd name="T55" fmla="*/ 35 h 202"/>
                <a:gd name="T56" fmla="*/ 121 w 198"/>
                <a:gd name="T57" fmla="*/ 38 h 202"/>
                <a:gd name="T58" fmla="*/ 136 w 198"/>
                <a:gd name="T59" fmla="*/ 35 h 202"/>
                <a:gd name="T60" fmla="*/ 136 w 198"/>
                <a:gd name="T61" fmla="*/ 41 h 202"/>
                <a:gd name="T62" fmla="*/ 160 w 198"/>
                <a:gd name="T63" fmla="*/ 29 h 202"/>
                <a:gd name="T64" fmla="*/ 154 w 198"/>
                <a:gd name="T65" fmla="*/ 12 h 202"/>
                <a:gd name="T66" fmla="*/ 121 w 198"/>
                <a:gd name="T67" fmla="*/ 19 h 202"/>
                <a:gd name="T68" fmla="*/ 114 w 198"/>
                <a:gd name="T69" fmla="*/ 29 h 202"/>
                <a:gd name="T70" fmla="*/ 129 w 198"/>
                <a:gd name="T71" fmla="*/ 35 h 202"/>
                <a:gd name="T72" fmla="*/ 174 w 198"/>
                <a:gd name="T73" fmla="*/ 32 h 202"/>
                <a:gd name="T74" fmla="*/ 174 w 198"/>
                <a:gd name="T75" fmla="*/ 41 h 202"/>
                <a:gd name="T76" fmla="*/ 129 w 198"/>
                <a:gd name="T77" fmla="*/ 47 h 202"/>
                <a:gd name="T78" fmla="*/ 114 w 198"/>
                <a:gd name="T79" fmla="*/ 53 h 202"/>
                <a:gd name="T80" fmla="*/ 105 w 198"/>
                <a:gd name="T81" fmla="*/ 56 h 202"/>
                <a:gd name="T82" fmla="*/ 114 w 198"/>
                <a:gd name="T83" fmla="*/ 62 h 202"/>
                <a:gd name="T84" fmla="*/ 129 w 198"/>
                <a:gd name="T85" fmla="*/ 65 h 2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8"/>
                <a:gd name="T130" fmla="*/ 0 h 202"/>
                <a:gd name="T131" fmla="*/ 198 w 198"/>
                <a:gd name="T132" fmla="*/ 202 h 2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8" h="202">
                  <a:moveTo>
                    <a:pt x="77" y="105"/>
                  </a:moveTo>
                  <a:lnTo>
                    <a:pt x="103" y="137"/>
                  </a:lnTo>
                  <a:lnTo>
                    <a:pt x="109" y="161"/>
                  </a:lnTo>
                  <a:lnTo>
                    <a:pt x="109" y="184"/>
                  </a:lnTo>
                  <a:lnTo>
                    <a:pt x="109" y="202"/>
                  </a:lnTo>
                  <a:lnTo>
                    <a:pt x="118" y="178"/>
                  </a:lnTo>
                  <a:lnTo>
                    <a:pt x="135" y="137"/>
                  </a:lnTo>
                  <a:lnTo>
                    <a:pt x="142" y="105"/>
                  </a:lnTo>
                  <a:lnTo>
                    <a:pt x="150" y="73"/>
                  </a:lnTo>
                  <a:lnTo>
                    <a:pt x="160" y="64"/>
                  </a:lnTo>
                  <a:lnTo>
                    <a:pt x="150" y="82"/>
                  </a:lnTo>
                  <a:lnTo>
                    <a:pt x="135" y="121"/>
                  </a:lnTo>
                  <a:lnTo>
                    <a:pt x="126" y="145"/>
                  </a:lnTo>
                  <a:lnTo>
                    <a:pt x="126" y="153"/>
                  </a:lnTo>
                  <a:lnTo>
                    <a:pt x="118" y="153"/>
                  </a:lnTo>
                  <a:lnTo>
                    <a:pt x="109" y="129"/>
                  </a:lnTo>
                  <a:lnTo>
                    <a:pt x="103" y="73"/>
                  </a:lnTo>
                  <a:lnTo>
                    <a:pt x="103" y="25"/>
                  </a:lnTo>
                  <a:lnTo>
                    <a:pt x="103" y="0"/>
                  </a:lnTo>
                  <a:lnTo>
                    <a:pt x="103" y="9"/>
                  </a:lnTo>
                  <a:lnTo>
                    <a:pt x="87" y="57"/>
                  </a:lnTo>
                  <a:lnTo>
                    <a:pt x="77" y="105"/>
                  </a:lnTo>
                  <a:lnTo>
                    <a:pt x="77" y="129"/>
                  </a:lnTo>
                  <a:lnTo>
                    <a:pt x="77" y="145"/>
                  </a:lnTo>
                  <a:lnTo>
                    <a:pt x="70" y="145"/>
                  </a:lnTo>
                  <a:lnTo>
                    <a:pt x="63" y="121"/>
                  </a:lnTo>
                  <a:lnTo>
                    <a:pt x="48" y="98"/>
                  </a:lnTo>
                  <a:lnTo>
                    <a:pt x="33" y="82"/>
                  </a:lnTo>
                  <a:lnTo>
                    <a:pt x="16" y="73"/>
                  </a:lnTo>
                  <a:lnTo>
                    <a:pt x="0" y="73"/>
                  </a:lnTo>
                  <a:lnTo>
                    <a:pt x="7" y="82"/>
                  </a:lnTo>
                  <a:lnTo>
                    <a:pt x="48" y="105"/>
                  </a:lnTo>
                  <a:lnTo>
                    <a:pt x="70" y="121"/>
                  </a:lnTo>
                  <a:lnTo>
                    <a:pt x="77" y="137"/>
                  </a:lnTo>
                  <a:lnTo>
                    <a:pt x="87" y="153"/>
                  </a:lnTo>
                  <a:lnTo>
                    <a:pt x="87" y="169"/>
                  </a:lnTo>
                  <a:lnTo>
                    <a:pt x="77" y="145"/>
                  </a:lnTo>
                  <a:lnTo>
                    <a:pt x="63" y="112"/>
                  </a:lnTo>
                  <a:lnTo>
                    <a:pt x="56" y="98"/>
                  </a:lnTo>
                  <a:lnTo>
                    <a:pt x="40" y="89"/>
                  </a:lnTo>
                  <a:lnTo>
                    <a:pt x="33" y="73"/>
                  </a:lnTo>
                  <a:lnTo>
                    <a:pt x="48" y="49"/>
                  </a:lnTo>
                  <a:lnTo>
                    <a:pt x="63" y="41"/>
                  </a:lnTo>
                  <a:lnTo>
                    <a:pt x="70" y="49"/>
                  </a:lnTo>
                  <a:lnTo>
                    <a:pt x="77" y="57"/>
                  </a:lnTo>
                  <a:lnTo>
                    <a:pt x="77" y="41"/>
                  </a:lnTo>
                  <a:lnTo>
                    <a:pt x="109" y="9"/>
                  </a:lnTo>
                  <a:lnTo>
                    <a:pt x="126" y="9"/>
                  </a:lnTo>
                  <a:lnTo>
                    <a:pt x="135" y="25"/>
                  </a:lnTo>
                  <a:lnTo>
                    <a:pt x="142" y="41"/>
                  </a:lnTo>
                  <a:lnTo>
                    <a:pt x="160" y="25"/>
                  </a:lnTo>
                  <a:lnTo>
                    <a:pt x="191" y="16"/>
                  </a:lnTo>
                  <a:lnTo>
                    <a:pt x="198" y="25"/>
                  </a:lnTo>
                  <a:lnTo>
                    <a:pt x="198" y="57"/>
                  </a:lnTo>
                  <a:lnTo>
                    <a:pt x="182" y="73"/>
                  </a:lnTo>
                  <a:lnTo>
                    <a:pt x="166" y="89"/>
                  </a:lnTo>
                  <a:lnTo>
                    <a:pt x="142" y="89"/>
                  </a:lnTo>
                  <a:lnTo>
                    <a:pt x="126" y="98"/>
                  </a:lnTo>
                  <a:lnTo>
                    <a:pt x="135" y="89"/>
                  </a:lnTo>
                  <a:lnTo>
                    <a:pt x="142" y="89"/>
                  </a:lnTo>
                  <a:lnTo>
                    <a:pt x="142" y="98"/>
                  </a:lnTo>
                  <a:lnTo>
                    <a:pt x="142" y="105"/>
                  </a:lnTo>
                  <a:lnTo>
                    <a:pt x="160" y="98"/>
                  </a:lnTo>
                  <a:lnTo>
                    <a:pt x="166" y="73"/>
                  </a:lnTo>
                  <a:lnTo>
                    <a:pt x="160" y="41"/>
                  </a:lnTo>
                  <a:lnTo>
                    <a:pt x="160" y="32"/>
                  </a:lnTo>
                  <a:lnTo>
                    <a:pt x="142" y="32"/>
                  </a:lnTo>
                  <a:lnTo>
                    <a:pt x="126" y="49"/>
                  </a:lnTo>
                  <a:lnTo>
                    <a:pt x="118" y="57"/>
                  </a:lnTo>
                  <a:lnTo>
                    <a:pt x="118" y="73"/>
                  </a:lnTo>
                  <a:lnTo>
                    <a:pt x="118" y="89"/>
                  </a:lnTo>
                  <a:lnTo>
                    <a:pt x="135" y="89"/>
                  </a:lnTo>
                  <a:lnTo>
                    <a:pt x="174" y="82"/>
                  </a:lnTo>
                  <a:lnTo>
                    <a:pt x="182" y="82"/>
                  </a:lnTo>
                  <a:lnTo>
                    <a:pt x="191" y="89"/>
                  </a:lnTo>
                  <a:lnTo>
                    <a:pt x="182" y="105"/>
                  </a:lnTo>
                  <a:lnTo>
                    <a:pt x="150" y="112"/>
                  </a:lnTo>
                  <a:lnTo>
                    <a:pt x="135" y="121"/>
                  </a:lnTo>
                  <a:lnTo>
                    <a:pt x="126" y="129"/>
                  </a:lnTo>
                  <a:lnTo>
                    <a:pt x="118" y="137"/>
                  </a:lnTo>
                  <a:lnTo>
                    <a:pt x="109" y="137"/>
                  </a:lnTo>
                  <a:lnTo>
                    <a:pt x="109" y="145"/>
                  </a:lnTo>
                  <a:lnTo>
                    <a:pt x="118" y="153"/>
                  </a:lnTo>
                  <a:lnTo>
                    <a:pt x="118" y="161"/>
                  </a:lnTo>
                  <a:lnTo>
                    <a:pt x="126" y="161"/>
                  </a:lnTo>
                  <a:lnTo>
                    <a:pt x="135" y="169"/>
                  </a:lnTo>
                  <a:lnTo>
                    <a:pt x="135" y="184"/>
                  </a:lnTo>
                </a:path>
              </a:pathLst>
            </a:custGeom>
            <a:noFill/>
            <a:ln w="1588">
              <a:solidFill>
                <a:srgbClr val="000000"/>
              </a:solidFill>
              <a:round/>
              <a:headEnd/>
              <a:tailEnd/>
            </a:ln>
          </p:spPr>
          <p:txBody>
            <a:bodyPr/>
            <a:lstStyle/>
            <a:p>
              <a:endParaRPr lang="en-US">
                <a:solidFill>
                  <a:srgbClr val="292934"/>
                </a:solidFill>
              </a:endParaRPr>
            </a:p>
          </p:txBody>
        </p:sp>
        <p:sp>
          <p:nvSpPr>
            <p:cNvPr id="45" name="Freeform 45"/>
            <p:cNvSpPr>
              <a:spLocks/>
            </p:cNvSpPr>
            <p:nvPr/>
          </p:nvSpPr>
          <p:spPr bwMode="auto">
            <a:xfrm rot="393647">
              <a:off x="1968" y="3822"/>
              <a:ext cx="157" cy="100"/>
            </a:xfrm>
            <a:custGeom>
              <a:avLst/>
              <a:gdLst>
                <a:gd name="T0" fmla="*/ 78 w 160"/>
                <a:gd name="T1" fmla="*/ 42 h 161"/>
                <a:gd name="T2" fmla="*/ 85 w 160"/>
                <a:gd name="T3" fmla="*/ 57 h 161"/>
                <a:gd name="T4" fmla="*/ 91 w 160"/>
                <a:gd name="T5" fmla="*/ 55 h 161"/>
                <a:gd name="T6" fmla="*/ 110 w 160"/>
                <a:gd name="T7" fmla="*/ 32 h 161"/>
                <a:gd name="T8" fmla="*/ 124 w 160"/>
                <a:gd name="T9" fmla="*/ 20 h 161"/>
                <a:gd name="T10" fmla="*/ 104 w 160"/>
                <a:gd name="T11" fmla="*/ 37 h 161"/>
                <a:gd name="T12" fmla="*/ 98 w 160"/>
                <a:gd name="T13" fmla="*/ 47 h 161"/>
                <a:gd name="T14" fmla="*/ 85 w 160"/>
                <a:gd name="T15" fmla="*/ 39 h 161"/>
                <a:gd name="T16" fmla="*/ 78 w 160"/>
                <a:gd name="T17" fmla="*/ 7 h 161"/>
                <a:gd name="T18" fmla="*/ 78 w 160"/>
                <a:gd name="T19" fmla="*/ 2 h 161"/>
                <a:gd name="T20" fmla="*/ 62 w 160"/>
                <a:gd name="T21" fmla="*/ 32 h 161"/>
                <a:gd name="T22" fmla="*/ 62 w 160"/>
                <a:gd name="T23" fmla="*/ 44 h 161"/>
                <a:gd name="T24" fmla="*/ 50 w 160"/>
                <a:gd name="T25" fmla="*/ 37 h 161"/>
                <a:gd name="T26" fmla="*/ 26 w 160"/>
                <a:gd name="T27" fmla="*/ 25 h 161"/>
                <a:gd name="T28" fmla="*/ 0 w 160"/>
                <a:gd name="T29" fmla="*/ 22 h 161"/>
                <a:gd name="T30" fmla="*/ 36 w 160"/>
                <a:gd name="T31" fmla="*/ 32 h 161"/>
                <a:gd name="T32" fmla="*/ 62 w 160"/>
                <a:gd name="T33" fmla="*/ 42 h 161"/>
                <a:gd name="T34" fmla="*/ 68 w 160"/>
                <a:gd name="T35" fmla="*/ 52 h 161"/>
                <a:gd name="T36" fmla="*/ 50 w 160"/>
                <a:gd name="T37" fmla="*/ 34 h 161"/>
                <a:gd name="T38" fmla="*/ 31 w 160"/>
                <a:gd name="T39" fmla="*/ 27 h 161"/>
                <a:gd name="T40" fmla="*/ 36 w 160"/>
                <a:gd name="T41" fmla="*/ 15 h 161"/>
                <a:gd name="T42" fmla="*/ 56 w 160"/>
                <a:gd name="T43" fmla="*/ 15 h 161"/>
                <a:gd name="T44" fmla="*/ 62 w 160"/>
                <a:gd name="T45" fmla="*/ 12 h 161"/>
                <a:gd name="T46" fmla="*/ 98 w 160"/>
                <a:gd name="T47" fmla="*/ 2 h 161"/>
                <a:gd name="T48" fmla="*/ 110 w 160"/>
                <a:gd name="T49" fmla="*/ 12 h 161"/>
                <a:gd name="T50" fmla="*/ 148 w 160"/>
                <a:gd name="T51" fmla="*/ 4 h 161"/>
                <a:gd name="T52" fmla="*/ 154 w 160"/>
                <a:gd name="T53" fmla="*/ 17 h 161"/>
                <a:gd name="T54" fmla="*/ 129 w 160"/>
                <a:gd name="T55" fmla="*/ 27 h 161"/>
                <a:gd name="T56" fmla="*/ 98 w 160"/>
                <a:gd name="T57" fmla="*/ 30 h 161"/>
                <a:gd name="T58" fmla="*/ 110 w 160"/>
                <a:gd name="T59" fmla="*/ 27 h 161"/>
                <a:gd name="T60" fmla="*/ 110 w 160"/>
                <a:gd name="T61" fmla="*/ 32 h 161"/>
                <a:gd name="T62" fmla="*/ 129 w 160"/>
                <a:gd name="T63" fmla="*/ 22 h 161"/>
                <a:gd name="T64" fmla="*/ 124 w 160"/>
                <a:gd name="T65" fmla="*/ 10 h 161"/>
                <a:gd name="T66" fmla="*/ 98 w 160"/>
                <a:gd name="T67" fmla="*/ 15 h 161"/>
                <a:gd name="T68" fmla="*/ 91 w 160"/>
                <a:gd name="T69" fmla="*/ 22 h 161"/>
                <a:gd name="T70" fmla="*/ 104 w 160"/>
                <a:gd name="T71" fmla="*/ 27 h 161"/>
                <a:gd name="T72" fmla="*/ 142 w 160"/>
                <a:gd name="T73" fmla="*/ 25 h 161"/>
                <a:gd name="T74" fmla="*/ 142 w 160"/>
                <a:gd name="T75" fmla="*/ 32 h 161"/>
                <a:gd name="T76" fmla="*/ 104 w 160"/>
                <a:gd name="T77" fmla="*/ 37 h 161"/>
                <a:gd name="T78" fmla="*/ 91 w 160"/>
                <a:gd name="T79" fmla="*/ 42 h 161"/>
                <a:gd name="T80" fmla="*/ 85 w 160"/>
                <a:gd name="T81" fmla="*/ 44 h 161"/>
                <a:gd name="T82" fmla="*/ 91 w 160"/>
                <a:gd name="T83" fmla="*/ 50 h 161"/>
                <a:gd name="T84" fmla="*/ 104 w 160"/>
                <a:gd name="T85" fmla="*/ 52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161"/>
                <a:gd name="T131" fmla="*/ 160 w 160"/>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161">
                  <a:moveTo>
                    <a:pt x="64" y="83"/>
                  </a:moveTo>
                  <a:lnTo>
                    <a:pt x="81" y="109"/>
                  </a:lnTo>
                  <a:lnTo>
                    <a:pt x="89" y="129"/>
                  </a:lnTo>
                  <a:lnTo>
                    <a:pt x="89" y="147"/>
                  </a:lnTo>
                  <a:lnTo>
                    <a:pt x="89" y="161"/>
                  </a:lnTo>
                  <a:lnTo>
                    <a:pt x="95" y="141"/>
                  </a:lnTo>
                  <a:lnTo>
                    <a:pt x="108" y="109"/>
                  </a:lnTo>
                  <a:lnTo>
                    <a:pt x="114" y="83"/>
                  </a:lnTo>
                  <a:lnTo>
                    <a:pt x="121" y="58"/>
                  </a:lnTo>
                  <a:lnTo>
                    <a:pt x="128" y="51"/>
                  </a:lnTo>
                  <a:lnTo>
                    <a:pt x="121" y="64"/>
                  </a:lnTo>
                  <a:lnTo>
                    <a:pt x="108" y="96"/>
                  </a:lnTo>
                  <a:lnTo>
                    <a:pt x="102" y="115"/>
                  </a:lnTo>
                  <a:lnTo>
                    <a:pt x="102" y="122"/>
                  </a:lnTo>
                  <a:lnTo>
                    <a:pt x="95" y="122"/>
                  </a:lnTo>
                  <a:lnTo>
                    <a:pt x="89" y="101"/>
                  </a:lnTo>
                  <a:lnTo>
                    <a:pt x="81" y="58"/>
                  </a:lnTo>
                  <a:lnTo>
                    <a:pt x="81" y="20"/>
                  </a:lnTo>
                  <a:lnTo>
                    <a:pt x="81" y="0"/>
                  </a:lnTo>
                  <a:lnTo>
                    <a:pt x="81" y="6"/>
                  </a:lnTo>
                  <a:lnTo>
                    <a:pt x="70" y="44"/>
                  </a:lnTo>
                  <a:lnTo>
                    <a:pt x="64" y="83"/>
                  </a:lnTo>
                  <a:lnTo>
                    <a:pt x="64" y="101"/>
                  </a:lnTo>
                  <a:lnTo>
                    <a:pt x="64" y="115"/>
                  </a:lnTo>
                  <a:lnTo>
                    <a:pt x="58" y="115"/>
                  </a:lnTo>
                  <a:lnTo>
                    <a:pt x="52" y="96"/>
                  </a:lnTo>
                  <a:lnTo>
                    <a:pt x="38" y="78"/>
                  </a:lnTo>
                  <a:lnTo>
                    <a:pt x="26" y="64"/>
                  </a:lnTo>
                  <a:lnTo>
                    <a:pt x="12" y="58"/>
                  </a:lnTo>
                  <a:lnTo>
                    <a:pt x="0" y="58"/>
                  </a:lnTo>
                  <a:lnTo>
                    <a:pt x="6" y="64"/>
                  </a:lnTo>
                  <a:lnTo>
                    <a:pt x="38" y="83"/>
                  </a:lnTo>
                  <a:lnTo>
                    <a:pt x="58" y="96"/>
                  </a:lnTo>
                  <a:lnTo>
                    <a:pt x="64" y="109"/>
                  </a:lnTo>
                  <a:lnTo>
                    <a:pt x="70" y="122"/>
                  </a:lnTo>
                  <a:lnTo>
                    <a:pt x="70" y="135"/>
                  </a:lnTo>
                  <a:lnTo>
                    <a:pt x="64" y="115"/>
                  </a:lnTo>
                  <a:lnTo>
                    <a:pt x="52" y="89"/>
                  </a:lnTo>
                  <a:lnTo>
                    <a:pt x="45" y="78"/>
                  </a:lnTo>
                  <a:lnTo>
                    <a:pt x="33" y="70"/>
                  </a:lnTo>
                  <a:lnTo>
                    <a:pt x="26" y="58"/>
                  </a:lnTo>
                  <a:lnTo>
                    <a:pt x="38" y="38"/>
                  </a:lnTo>
                  <a:lnTo>
                    <a:pt x="52" y="32"/>
                  </a:lnTo>
                  <a:lnTo>
                    <a:pt x="58" y="38"/>
                  </a:lnTo>
                  <a:lnTo>
                    <a:pt x="64" y="44"/>
                  </a:lnTo>
                  <a:lnTo>
                    <a:pt x="64" y="32"/>
                  </a:lnTo>
                  <a:lnTo>
                    <a:pt x="89" y="6"/>
                  </a:lnTo>
                  <a:lnTo>
                    <a:pt x="102" y="6"/>
                  </a:lnTo>
                  <a:lnTo>
                    <a:pt x="108" y="20"/>
                  </a:lnTo>
                  <a:lnTo>
                    <a:pt x="114" y="32"/>
                  </a:lnTo>
                  <a:lnTo>
                    <a:pt x="128" y="20"/>
                  </a:lnTo>
                  <a:lnTo>
                    <a:pt x="154" y="12"/>
                  </a:lnTo>
                  <a:lnTo>
                    <a:pt x="160" y="20"/>
                  </a:lnTo>
                  <a:lnTo>
                    <a:pt x="160" y="44"/>
                  </a:lnTo>
                  <a:lnTo>
                    <a:pt x="148" y="58"/>
                  </a:lnTo>
                  <a:lnTo>
                    <a:pt x="134" y="70"/>
                  </a:lnTo>
                  <a:lnTo>
                    <a:pt x="114" y="70"/>
                  </a:lnTo>
                  <a:lnTo>
                    <a:pt x="102" y="78"/>
                  </a:lnTo>
                  <a:lnTo>
                    <a:pt x="108" y="70"/>
                  </a:lnTo>
                  <a:lnTo>
                    <a:pt x="114" y="70"/>
                  </a:lnTo>
                  <a:lnTo>
                    <a:pt x="114" y="78"/>
                  </a:lnTo>
                  <a:lnTo>
                    <a:pt x="114" y="83"/>
                  </a:lnTo>
                  <a:lnTo>
                    <a:pt x="128" y="78"/>
                  </a:lnTo>
                  <a:lnTo>
                    <a:pt x="134" y="58"/>
                  </a:lnTo>
                  <a:lnTo>
                    <a:pt x="128" y="32"/>
                  </a:lnTo>
                  <a:lnTo>
                    <a:pt x="128" y="26"/>
                  </a:lnTo>
                  <a:lnTo>
                    <a:pt x="114" y="26"/>
                  </a:lnTo>
                  <a:lnTo>
                    <a:pt x="102" y="38"/>
                  </a:lnTo>
                  <a:lnTo>
                    <a:pt x="95" y="44"/>
                  </a:lnTo>
                  <a:lnTo>
                    <a:pt x="95" y="58"/>
                  </a:lnTo>
                  <a:lnTo>
                    <a:pt x="95" y="70"/>
                  </a:lnTo>
                  <a:lnTo>
                    <a:pt x="108" y="70"/>
                  </a:lnTo>
                  <a:lnTo>
                    <a:pt x="140" y="64"/>
                  </a:lnTo>
                  <a:lnTo>
                    <a:pt x="148" y="64"/>
                  </a:lnTo>
                  <a:lnTo>
                    <a:pt x="154" y="70"/>
                  </a:lnTo>
                  <a:lnTo>
                    <a:pt x="148" y="83"/>
                  </a:lnTo>
                  <a:lnTo>
                    <a:pt x="121" y="89"/>
                  </a:lnTo>
                  <a:lnTo>
                    <a:pt x="108" y="96"/>
                  </a:lnTo>
                  <a:lnTo>
                    <a:pt x="102" y="101"/>
                  </a:lnTo>
                  <a:lnTo>
                    <a:pt x="95" y="109"/>
                  </a:lnTo>
                  <a:lnTo>
                    <a:pt x="89" y="109"/>
                  </a:lnTo>
                  <a:lnTo>
                    <a:pt x="89" y="115"/>
                  </a:lnTo>
                  <a:lnTo>
                    <a:pt x="95" y="122"/>
                  </a:lnTo>
                  <a:lnTo>
                    <a:pt x="95" y="129"/>
                  </a:lnTo>
                  <a:lnTo>
                    <a:pt x="102" y="129"/>
                  </a:lnTo>
                  <a:lnTo>
                    <a:pt x="108" y="135"/>
                  </a:lnTo>
                  <a:lnTo>
                    <a:pt x="108" y="147"/>
                  </a:lnTo>
                </a:path>
              </a:pathLst>
            </a:custGeom>
            <a:noFill/>
            <a:ln w="1588">
              <a:solidFill>
                <a:srgbClr val="000000"/>
              </a:solidFill>
              <a:round/>
              <a:headEnd/>
              <a:tailEnd/>
            </a:ln>
          </p:spPr>
          <p:txBody>
            <a:bodyPr/>
            <a:lstStyle/>
            <a:p>
              <a:endParaRPr lang="en-US">
                <a:solidFill>
                  <a:srgbClr val="292934"/>
                </a:solidFill>
              </a:endParaRPr>
            </a:p>
          </p:txBody>
        </p:sp>
        <p:sp>
          <p:nvSpPr>
            <p:cNvPr id="46" name="Freeform 46"/>
            <p:cNvSpPr>
              <a:spLocks/>
            </p:cNvSpPr>
            <p:nvPr/>
          </p:nvSpPr>
          <p:spPr bwMode="auto">
            <a:xfrm rot="393647">
              <a:off x="1765" y="3655"/>
              <a:ext cx="149" cy="75"/>
            </a:xfrm>
            <a:custGeom>
              <a:avLst/>
              <a:gdLst>
                <a:gd name="T0" fmla="*/ 44 w 153"/>
                <a:gd name="T1" fmla="*/ 11 h 121"/>
                <a:gd name="T2" fmla="*/ 54 w 153"/>
                <a:gd name="T3" fmla="*/ 29 h 121"/>
                <a:gd name="T4" fmla="*/ 54 w 153"/>
                <a:gd name="T5" fmla="*/ 42 h 121"/>
                <a:gd name="T6" fmla="*/ 54 w 153"/>
                <a:gd name="T7" fmla="*/ 42 h 121"/>
                <a:gd name="T8" fmla="*/ 61 w 153"/>
                <a:gd name="T9" fmla="*/ 27 h 121"/>
                <a:gd name="T10" fmla="*/ 72 w 153"/>
                <a:gd name="T11" fmla="*/ 11 h 121"/>
                <a:gd name="T12" fmla="*/ 89 w 153"/>
                <a:gd name="T13" fmla="*/ 1 h 121"/>
                <a:gd name="T14" fmla="*/ 89 w 153"/>
                <a:gd name="T15" fmla="*/ 1 h 121"/>
                <a:gd name="T16" fmla="*/ 78 w 153"/>
                <a:gd name="T17" fmla="*/ 22 h 121"/>
                <a:gd name="T18" fmla="*/ 72 w 153"/>
                <a:gd name="T19" fmla="*/ 31 h 121"/>
                <a:gd name="T20" fmla="*/ 84 w 153"/>
                <a:gd name="T21" fmla="*/ 29 h 121"/>
                <a:gd name="T22" fmla="*/ 128 w 153"/>
                <a:gd name="T23" fmla="*/ 11 h 121"/>
                <a:gd name="T24" fmla="*/ 128 w 153"/>
                <a:gd name="T25" fmla="*/ 11 h 121"/>
                <a:gd name="T26" fmla="*/ 84 w 153"/>
                <a:gd name="T27" fmla="*/ 27 h 121"/>
                <a:gd name="T28" fmla="*/ 84 w 153"/>
                <a:gd name="T29" fmla="*/ 33 h 121"/>
                <a:gd name="T30" fmla="*/ 132 w 153"/>
                <a:gd name="T31" fmla="*/ 27 h 121"/>
                <a:gd name="T32" fmla="*/ 132 w 153"/>
                <a:gd name="T33" fmla="*/ 29 h 121"/>
                <a:gd name="T34" fmla="*/ 78 w 153"/>
                <a:gd name="T35" fmla="*/ 33 h 121"/>
                <a:gd name="T36" fmla="*/ 61 w 153"/>
                <a:gd name="T37" fmla="*/ 42 h 121"/>
                <a:gd name="T38" fmla="*/ 54 w 153"/>
                <a:gd name="T39" fmla="*/ 27 h 121"/>
                <a:gd name="T40" fmla="*/ 33 w 153"/>
                <a:gd name="T41" fmla="*/ 11 h 121"/>
                <a:gd name="T42" fmla="*/ 21 w 153"/>
                <a:gd name="T43" fmla="*/ 11 h 121"/>
                <a:gd name="T44" fmla="*/ 38 w 153"/>
                <a:gd name="T45" fmla="*/ 18 h 121"/>
                <a:gd name="T46" fmla="*/ 61 w 153"/>
                <a:gd name="T47" fmla="*/ 27 h 121"/>
                <a:gd name="T48" fmla="*/ 66 w 153"/>
                <a:gd name="T49" fmla="*/ 33 h 121"/>
                <a:gd name="T50" fmla="*/ 49 w 153"/>
                <a:gd name="T51" fmla="*/ 33 h 121"/>
                <a:gd name="T52" fmla="*/ 27 w 153"/>
                <a:gd name="T53" fmla="*/ 27 h 121"/>
                <a:gd name="T54" fmla="*/ 7 w 153"/>
                <a:gd name="T55" fmla="*/ 20 h 121"/>
                <a:gd name="T56" fmla="*/ 7 w 153"/>
                <a:gd name="T57" fmla="*/ 20 h 121"/>
                <a:gd name="T58" fmla="*/ 27 w 153"/>
                <a:gd name="T59" fmla="*/ 27 h 121"/>
                <a:gd name="T60" fmla="*/ 44 w 153"/>
                <a:gd name="T61" fmla="*/ 33 h 121"/>
                <a:gd name="T62" fmla="*/ 49 w 153"/>
                <a:gd name="T63" fmla="*/ 38 h 121"/>
                <a:gd name="T64" fmla="*/ 54 w 153"/>
                <a:gd name="T65" fmla="*/ 42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121"/>
                <a:gd name="T101" fmla="*/ 153 w 15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121">
                  <a:moveTo>
                    <a:pt x="23" y="4"/>
                  </a:moveTo>
                  <a:lnTo>
                    <a:pt x="46" y="27"/>
                  </a:lnTo>
                  <a:lnTo>
                    <a:pt x="56" y="51"/>
                  </a:lnTo>
                  <a:lnTo>
                    <a:pt x="56" y="76"/>
                  </a:lnTo>
                  <a:lnTo>
                    <a:pt x="56" y="93"/>
                  </a:lnTo>
                  <a:lnTo>
                    <a:pt x="56" y="110"/>
                  </a:lnTo>
                  <a:lnTo>
                    <a:pt x="51" y="121"/>
                  </a:lnTo>
                  <a:lnTo>
                    <a:pt x="56" y="110"/>
                  </a:lnTo>
                  <a:lnTo>
                    <a:pt x="65" y="87"/>
                  </a:lnTo>
                  <a:lnTo>
                    <a:pt x="65" y="70"/>
                  </a:lnTo>
                  <a:lnTo>
                    <a:pt x="70" y="46"/>
                  </a:lnTo>
                  <a:lnTo>
                    <a:pt x="76" y="27"/>
                  </a:lnTo>
                  <a:lnTo>
                    <a:pt x="88" y="10"/>
                  </a:lnTo>
                  <a:lnTo>
                    <a:pt x="93" y="4"/>
                  </a:lnTo>
                  <a:lnTo>
                    <a:pt x="93" y="0"/>
                  </a:lnTo>
                  <a:lnTo>
                    <a:pt x="93" y="4"/>
                  </a:lnTo>
                  <a:lnTo>
                    <a:pt x="88" y="27"/>
                  </a:lnTo>
                  <a:lnTo>
                    <a:pt x="82" y="57"/>
                  </a:lnTo>
                  <a:lnTo>
                    <a:pt x="82" y="76"/>
                  </a:lnTo>
                  <a:lnTo>
                    <a:pt x="76" y="81"/>
                  </a:lnTo>
                  <a:lnTo>
                    <a:pt x="76" y="87"/>
                  </a:lnTo>
                  <a:lnTo>
                    <a:pt x="88" y="76"/>
                  </a:lnTo>
                  <a:lnTo>
                    <a:pt x="112" y="46"/>
                  </a:lnTo>
                  <a:lnTo>
                    <a:pt x="135" y="27"/>
                  </a:lnTo>
                  <a:lnTo>
                    <a:pt x="140" y="23"/>
                  </a:lnTo>
                  <a:lnTo>
                    <a:pt x="135" y="27"/>
                  </a:lnTo>
                  <a:lnTo>
                    <a:pt x="112" y="46"/>
                  </a:lnTo>
                  <a:lnTo>
                    <a:pt x="88" y="70"/>
                  </a:lnTo>
                  <a:lnTo>
                    <a:pt x="70" y="93"/>
                  </a:lnTo>
                  <a:lnTo>
                    <a:pt x="88" y="87"/>
                  </a:lnTo>
                  <a:lnTo>
                    <a:pt x="117" y="76"/>
                  </a:lnTo>
                  <a:lnTo>
                    <a:pt x="140" y="70"/>
                  </a:lnTo>
                  <a:lnTo>
                    <a:pt x="153" y="70"/>
                  </a:lnTo>
                  <a:lnTo>
                    <a:pt x="140" y="76"/>
                  </a:lnTo>
                  <a:lnTo>
                    <a:pt x="106" y="76"/>
                  </a:lnTo>
                  <a:lnTo>
                    <a:pt x="82" y="87"/>
                  </a:lnTo>
                  <a:lnTo>
                    <a:pt x="76" y="99"/>
                  </a:lnTo>
                  <a:lnTo>
                    <a:pt x="65" y="110"/>
                  </a:lnTo>
                  <a:lnTo>
                    <a:pt x="65" y="93"/>
                  </a:lnTo>
                  <a:lnTo>
                    <a:pt x="56" y="70"/>
                  </a:lnTo>
                  <a:lnTo>
                    <a:pt x="46" y="46"/>
                  </a:lnTo>
                  <a:lnTo>
                    <a:pt x="35" y="27"/>
                  </a:lnTo>
                  <a:lnTo>
                    <a:pt x="29" y="27"/>
                  </a:lnTo>
                  <a:lnTo>
                    <a:pt x="23" y="27"/>
                  </a:lnTo>
                  <a:lnTo>
                    <a:pt x="29" y="27"/>
                  </a:lnTo>
                  <a:lnTo>
                    <a:pt x="40" y="46"/>
                  </a:lnTo>
                  <a:lnTo>
                    <a:pt x="51" y="57"/>
                  </a:lnTo>
                  <a:lnTo>
                    <a:pt x="65" y="70"/>
                  </a:lnTo>
                  <a:lnTo>
                    <a:pt x="70" y="81"/>
                  </a:lnTo>
                  <a:lnTo>
                    <a:pt x="70" y="87"/>
                  </a:lnTo>
                  <a:lnTo>
                    <a:pt x="65" y="93"/>
                  </a:lnTo>
                  <a:lnTo>
                    <a:pt x="51" y="87"/>
                  </a:lnTo>
                  <a:lnTo>
                    <a:pt x="35" y="76"/>
                  </a:lnTo>
                  <a:lnTo>
                    <a:pt x="29" y="70"/>
                  </a:lnTo>
                  <a:lnTo>
                    <a:pt x="18" y="62"/>
                  </a:lnTo>
                  <a:lnTo>
                    <a:pt x="7" y="51"/>
                  </a:lnTo>
                  <a:lnTo>
                    <a:pt x="0" y="51"/>
                  </a:lnTo>
                  <a:lnTo>
                    <a:pt x="7" y="51"/>
                  </a:lnTo>
                  <a:lnTo>
                    <a:pt x="18" y="62"/>
                  </a:lnTo>
                  <a:lnTo>
                    <a:pt x="29" y="70"/>
                  </a:lnTo>
                  <a:lnTo>
                    <a:pt x="40" y="81"/>
                  </a:lnTo>
                  <a:lnTo>
                    <a:pt x="46" y="87"/>
                  </a:lnTo>
                  <a:lnTo>
                    <a:pt x="51" y="87"/>
                  </a:lnTo>
                  <a:lnTo>
                    <a:pt x="51" y="99"/>
                  </a:lnTo>
                  <a:lnTo>
                    <a:pt x="51" y="104"/>
                  </a:lnTo>
                  <a:lnTo>
                    <a:pt x="56" y="110"/>
                  </a:lnTo>
                </a:path>
              </a:pathLst>
            </a:custGeom>
            <a:noFill/>
            <a:ln w="1588">
              <a:solidFill>
                <a:srgbClr val="000000"/>
              </a:solidFill>
              <a:round/>
              <a:headEnd/>
              <a:tailEnd/>
            </a:ln>
          </p:spPr>
          <p:txBody>
            <a:bodyPr/>
            <a:lstStyle/>
            <a:p>
              <a:endParaRPr lang="en-US">
                <a:solidFill>
                  <a:srgbClr val="292934"/>
                </a:solidFill>
              </a:endParaRPr>
            </a:p>
          </p:txBody>
        </p:sp>
        <p:sp>
          <p:nvSpPr>
            <p:cNvPr id="47" name="Freeform 47"/>
            <p:cNvSpPr>
              <a:spLocks/>
            </p:cNvSpPr>
            <p:nvPr/>
          </p:nvSpPr>
          <p:spPr bwMode="auto">
            <a:xfrm rot="393647">
              <a:off x="1878" y="3645"/>
              <a:ext cx="142" cy="75"/>
            </a:xfrm>
            <a:custGeom>
              <a:avLst/>
              <a:gdLst>
                <a:gd name="T0" fmla="*/ 43 w 146"/>
                <a:gd name="T1" fmla="*/ 11 h 122"/>
                <a:gd name="T2" fmla="*/ 53 w 146"/>
                <a:gd name="T3" fmla="*/ 28 h 122"/>
                <a:gd name="T4" fmla="*/ 53 w 146"/>
                <a:gd name="T5" fmla="*/ 42 h 122"/>
                <a:gd name="T6" fmla="*/ 53 w 146"/>
                <a:gd name="T7" fmla="*/ 42 h 122"/>
                <a:gd name="T8" fmla="*/ 58 w 146"/>
                <a:gd name="T9" fmla="*/ 26 h 122"/>
                <a:gd name="T10" fmla="*/ 67 w 146"/>
                <a:gd name="T11" fmla="*/ 11 h 122"/>
                <a:gd name="T12" fmla="*/ 84 w 146"/>
                <a:gd name="T13" fmla="*/ 2 h 122"/>
                <a:gd name="T14" fmla="*/ 84 w 146"/>
                <a:gd name="T15" fmla="*/ 2 h 122"/>
                <a:gd name="T16" fmla="*/ 73 w 146"/>
                <a:gd name="T17" fmla="*/ 22 h 122"/>
                <a:gd name="T18" fmla="*/ 67 w 146"/>
                <a:gd name="T19" fmla="*/ 30 h 122"/>
                <a:gd name="T20" fmla="*/ 79 w 146"/>
                <a:gd name="T21" fmla="*/ 28 h 122"/>
                <a:gd name="T22" fmla="*/ 123 w 146"/>
                <a:gd name="T23" fmla="*/ 11 h 122"/>
                <a:gd name="T24" fmla="*/ 123 w 146"/>
                <a:gd name="T25" fmla="*/ 11 h 122"/>
                <a:gd name="T26" fmla="*/ 79 w 146"/>
                <a:gd name="T27" fmla="*/ 26 h 122"/>
                <a:gd name="T28" fmla="*/ 79 w 146"/>
                <a:gd name="T29" fmla="*/ 33 h 122"/>
                <a:gd name="T30" fmla="*/ 127 w 146"/>
                <a:gd name="T31" fmla="*/ 26 h 122"/>
                <a:gd name="T32" fmla="*/ 127 w 146"/>
                <a:gd name="T33" fmla="*/ 28 h 122"/>
                <a:gd name="T34" fmla="*/ 73 w 146"/>
                <a:gd name="T35" fmla="*/ 33 h 122"/>
                <a:gd name="T36" fmla="*/ 58 w 146"/>
                <a:gd name="T37" fmla="*/ 42 h 122"/>
                <a:gd name="T38" fmla="*/ 53 w 146"/>
                <a:gd name="T39" fmla="*/ 26 h 122"/>
                <a:gd name="T40" fmla="*/ 32 w 146"/>
                <a:gd name="T41" fmla="*/ 11 h 122"/>
                <a:gd name="T42" fmla="*/ 22 w 146"/>
                <a:gd name="T43" fmla="*/ 11 h 122"/>
                <a:gd name="T44" fmla="*/ 39 w 146"/>
                <a:gd name="T45" fmla="*/ 17 h 122"/>
                <a:gd name="T46" fmla="*/ 58 w 146"/>
                <a:gd name="T47" fmla="*/ 26 h 122"/>
                <a:gd name="T48" fmla="*/ 62 w 146"/>
                <a:gd name="T49" fmla="*/ 33 h 122"/>
                <a:gd name="T50" fmla="*/ 48 w 146"/>
                <a:gd name="T51" fmla="*/ 33 h 122"/>
                <a:gd name="T52" fmla="*/ 26 w 146"/>
                <a:gd name="T53" fmla="*/ 26 h 122"/>
                <a:gd name="T54" fmla="*/ 4 w 146"/>
                <a:gd name="T55" fmla="*/ 19 h 122"/>
                <a:gd name="T56" fmla="*/ 4 w 146"/>
                <a:gd name="T57" fmla="*/ 19 h 122"/>
                <a:gd name="T58" fmla="*/ 26 w 146"/>
                <a:gd name="T59" fmla="*/ 26 h 122"/>
                <a:gd name="T60" fmla="*/ 43 w 146"/>
                <a:gd name="T61" fmla="*/ 33 h 122"/>
                <a:gd name="T62" fmla="*/ 48 w 146"/>
                <a:gd name="T63" fmla="*/ 37 h 122"/>
                <a:gd name="T64" fmla="*/ 53 w 146"/>
                <a:gd name="T65" fmla="*/ 4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122"/>
                <a:gd name="T101" fmla="*/ 146 w 146"/>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122">
                  <a:moveTo>
                    <a:pt x="24" y="7"/>
                  </a:moveTo>
                  <a:lnTo>
                    <a:pt x="45" y="30"/>
                  </a:lnTo>
                  <a:lnTo>
                    <a:pt x="56" y="51"/>
                  </a:lnTo>
                  <a:lnTo>
                    <a:pt x="56" y="75"/>
                  </a:lnTo>
                  <a:lnTo>
                    <a:pt x="56" y="92"/>
                  </a:lnTo>
                  <a:lnTo>
                    <a:pt x="56" y="110"/>
                  </a:lnTo>
                  <a:lnTo>
                    <a:pt x="50" y="122"/>
                  </a:lnTo>
                  <a:lnTo>
                    <a:pt x="56" y="110"/>
                  </a:lnTo>
                  <a:lnTo>
                    <a:pt x="62" y="87"/>
                  </a:lnTo>
                  <a:lnTo>
                    <a:pt x="62" y="68"/>
                  </a:lnTo>
                  <a:lnTo>
                    <a:pt x="66" y="45"/>
                  </a:lnTo>
                  <a:lnTo>
                    <a:pt x="71" y="30"/>
                  </a:lnTo>
                  <a:lnTo>
                    <a:pt x="83" y="13"/>
                  </a:lnTo>
                  <a:lnTo>
                    <a:pt x="88" y="7"/>
                  </a:lnTo>
                  <a:lnTo>
                    <a:pt x="88" y="0"/>
                  </a:lnTo>
                  <a:lnTo>
                    <a:pt x="88" y="7"/>
                  </a:lnTo>
                  <a:lnTo>
                    <a:pt x="83" y="30"/>
                  </a:lnTo>
                  <a:lnTo>
                    <a:pt x="77" y="57"/>
                  </a:lnTo>
                  <a:lnTo>
                    <a:pt x="77" y="75"/>
                  </a:lnTo>
                  <a:lnTo>
                    <a:pt x="71" y="80"/>
                  </a:lnTo>
                  <a:lnTo>
                    <a:pt x="71" y="87"/>
                  </a:lnTo>
                  <a:lnTo>
                    <a:pt x="83" y="75"/>
                  </a:lnTo>
                  <a:lnTo>
                    <a:pt x="107" y="45"/>
                  </a:lnTo>
                  <a:lnTo>
                    <a:pt x="130" y="30"/>
                  </a:lnTo>
                  <a:lnTo>
                    <a:pt x="135" y="24"/>
                  </a:lnTo>
                  <a:lnTo>
                    <a:pt x="130" y="30"/>
                  </a:lnTo>
                  <a:lnTo>
                    <a:pt x="107" y="45"/>
                  </a:lnTo>
                  <a:lnTo>
                    <a:pt x="83" y="68"/>
                  </a:lnTo>
                  <a:lnTo>
                    <a:pt x="66" y="92"/>
                  </a:lnTo>
                  <a:lnTo>
                    <a:pt x="83" y="87"/>
                  </a:lnTo>
                  <a:lnTo>
                    <a:pt x="112" y="75"/>
                  </a:lnTo>
                  <a:lnTo>
                    <a:pt x="135" y="68"/>
                  </a:lnTo>
                  <a:lnTo>
                    <a:pt x="146" y="68"/>
                  </a:lnTo>
                  <a:lnTo>
                    <a:pt x="135" y="75"/>
                  </a:lnTo>
                  <a:lnTo>
                    <a:pt x="101" y="75"/>
                  </a:lnTo>
                  <a:lnTo>
                    <a:pt x="77" y="87"/>
                  </a:lnTo>
                  <a:lnTo>
                    <a:pt x="71" y="97"/>
                  </a:lnTo>
                  <a:lnTo>
                    <a:pt x="62" y="110"/>
                  </a:lnTo>
                  <a:lnTo>
                    <a:pt x="62" y="92"/>
                  </a:lnTo>
                  <a:lnTo>
                    <a:pt x="56" y="68"/>
                  </a:lnTo>
                  <a:lnTo>
                    <a:pt x="45" y="45"/>
                  </a:lnTo>
                  <a:lnTo>
                    <a:pt x="34" y="30"/>
                  </a:lnTo>
                  <a:lnTo>
                    <a:pt x="28" y="30"/>
                  </a:lnTo>
                  <a:lnTo>
                    <a:pt x="24" y="30"/>
                  </a:lnTo>
                  <a:lnTo>
                    <a:pt x="28" y="30"/>
                  </a:lnTo>
                  <a:lnTo>
                    <a:pt x="41" y="45"/>
                  </a:lnTo>
                  <a:lnTo>
                    <a:pt x="50" y="57"/>
                  </a:lnTo>
                  <a:lnTo>
                    <a:pt x="62" y="68"/>
                  </a:lnTo>
                  <a:lnTo>
                    <a:pt x="66" y="80"/>
                  </a:lnTo>
                  <a:lnTo>
                    <a:pt x="66" y="87"/>
                  </a:lnTo>
                  <a:lnTo>
                    <a:pt x="62" y="92"/>
                  </a:lnTo>
                  <a:lnTo>
                    <a:pt x="50" y="87"/>
                  </a:lnTo>
                  <a:lnTo>
                    <a:pt x="34" y="75"/>
                  </a:lnTo>
                  <a:lnTo>
                    <a:pt x="28" y="68"/>
                  </a:lnTo>
                  <a:lnTo>
                    <a:pt x="18" y="63"/>
                  </a:lnTo>
                  <a:lnTo>
                    <a:pt x="4" y="51"/>
                  </a:lnTo>
                  <a:lnTo>
                    <a:pt x="0" y="51"/>
                  </a:lnTo>
                  <a:lnTo>
                    <a:pt x="4" y="51"/>
                  </a:lnTo>
                  <a:lnTo>
                    <a:pt x="18" y="63"/>
                  </a:lnTo>
                  <a:lnTo>
                    <a:pt x="28" y="68"/>
                  </a:lnTo>
                  <a:lnTo>
                    <a:pt x="41" y="80"/>
                  </a:lnTo>
                  <a:lnTo>
                    <a:pt x="45" y="87"/>
                  </a:lnTo>
                  <a:lnTo>
                    <a:pt x="50" y="87"/>
                  </a:lnTo>
                  <a:lnTo>
                    <a:pt x="50" y="97"/>
                  </a:lnTo>
                  <a:lnTo>
                    <a:pt x="50" y="103"/>
                  </a:lnTo>
                  <a:lnTo>
                    <a:pt x="56" y="110"/>
                  </a:lnTo>
                </a:path>
              </a:pathLst>
            </a:custGeom>
            <a:noFill/>
            <a:ln w="1588">
              <a:solidFill>
                <a:srgbClr val="000000"/>
              </a:solidFill>
              <a:round/>
              <a:headEnd/>
              <a:tailEnd/>
            </a:ln>
          </p:spPr>
          <p:txBody>
            <a:bodyPr/>
            <a:lstStyle/>
            <a:p>
              <a:endParaRPr lang="en-US">
                <a:solidFill>
                  <a:srgbClr val="292934"/>
                </a:solidFill>
              </a:endParaRPr>
            </a:p>
          </p:txBody>
        </p:sp>
        <p:sp>
          <p:nvSpPr>
            <p:cNvPr id="48" name="Freeform 48"/>
            <p:cNvSpPr>
              <a:spLocks/>
            </p:cNvSpPr>
            <p:nvPr/>
          </p:nvSpPr>
          <p:spPr bwMode="auto">
            <a:xfrm rot="393647">
              <a:off x="1948" y="3613"/>
              <a:ext cx="149" cy="75"/>
            </a:xfrm>
            <a:custGeom>
              <a:avLst/>
              <a:gdLst>
                <a:gd name="T0" fmla="*/ 44 w 151"/>
                <a:gd name="T1" fmla="*/ 11 h 122"/>
                <a:gd name="T2" fmla="*/ 56 w 151"/>
                <a:gd name="T3" fmla="*/ 29 h 122"/>
                <a:gd name="T4" fmla="*/ 56 w 151"/>
                <a:gd name="T5" fmla="*/ 41 h 122"/>
                <a:gd name="T6" fmla="*/ 56 w 151"/>
                <a:gd name="T7" fmla="*/ 41 h 122"/>
                <a:gd name="T8" fmla="*/ 62 w 151"/>
                <a:gd name="T9" fmla="*/ 27 h 122"/>
                <a:gd name="T10" fmla="*/ 73 w 151"/>
                <a:gd name="T11" fmla="*/ 11 h 122"/>
                <a:gd name="T12" fmla="*/ 91 w 151"/>
                <a:gd name="T13" fmla="*/ 2 h 122"/>
                <a:gd name="T14" fmla="*/ 91 w 151"/>
                <a:gd name="T15" fmla="*/ 2 h 122"/>
                <a:gd name="T16" fmla="*/ 78 w 151"/>
                <a:gd name="T17" fmla="*/ 22 h 122"/>
                <a:gd name="T18" fmla="*/ 73 w 151"/>
                <a:gd name="T19" fmla="*/ 31 h 122"/>
                <a:gd name="T20" fmla="*/ 84 w 151"/>
                <a:gd name="T21" fmla="*/ 29 h 122"/>
                <a:gd name="T22" fmla="*/ 129 w 151"/>
                <a:gd name="T23" fmla="*/ 11 h 122"/>
                <a:gd name="T24" fmla="*/ 129 w 151"/>
                <a:gd name="T25" fmla="*/ 11 h 122"/>
                <a:gd name="T26" fmla="*/ 84 w 151"/>
                <a:gd name="T27" fmla="*/ 27 h 122"/>
                <a:gd name="T28" fmla="*/ 84 w 151"/>
                <a:gd name="T29" fmla="*/ 33 h 122"/>
                <a:gd name="T30" fmla="*/ 135 w 151"/>
                <a:gd name="T31" fmla="*/ 27 h 122"/>
                <a:gd name="T32" fmla="*/ 135 w 151"/>
                <a:gd name="T33" fmla="*/ 29 h 122"/>
                <a:gd name="T34" fmla="*/ 78 w 151"/>
                <a:gd name="T35" fmla="*/ 33 h 122"/>
                <a:gd name="T36" fmla="*/ 62 w 151"/>
                <a:gd name="T37" fmla="*/ 41 h 122"/>
                <a:gd name="T38" fmla="*/ 56 w 151"/>
                <a:gd name="T39" fmla="*/ 27 h 122"/>
                <a:gd name="T40" fmla="*/ 35 w 151"/>
                <a:gd name="T41" fmla="*/ 11 h 122"/>
                <a:gd name="T42" fmla="*/ 22 w 151"/>
                <a:gd name="T43" fmla="*/ 11 h 122"/>
                <a:gd name="T44" fmla="*/ 39 w 151"/>
                <a:gd name="T45" fmla="*/ 18 h 122"/>
                <a:gd name="T46" fmla="*/ 62 w 151"/>
                <a:gd name="T47" fmla="*/ 27 h 122"/>
                <a:gd name="T48" fmla="*/ 67 w 151"/>
                <a:gd name="T49" fmla="*/ 33 h 122"/>
                <a:gd name="T50" fmla="*/ 50 w 151"/>
                <a:gd name="T51" fmla="*/ 33 h 122"/>
                <a:gd name="T52" fmla="*/ 28 w 151"/>
                <a:gd name="T53" fmla="*/ 27 h 122"/>
                <a:gd name="T54" fmla="*/ 5 w 151"/>
                <a:gd name="T55" fmla="*/ 20 h 122"/>
                <a:gd name="T56" fmla="*/ 5 w 151"/>
                <a:gd name="T57" fmla="*/ 20 h 122"/>
                <a:gd name="T58" fmla="*/ 28 w 151"/>
                <a:gd name="T59" fmla="*/ 27 h 122"/>
                <a:gd name="T60" fmla="*/ 44 w 151"/>
                <a:gd name="T61" fmla="*/ 33 h 122"/>
                <a:gd name="T62" fmla="*/ 50 w 151"/>
                <a:gd name="T63" fmla="*/ 38 h 122"/>
                <a:gd name="T64" fmla="*/ 56 w 151"/>
                <a:gd name="T65" fmla="*/ 4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22"/>
                <a:gd name="T101" fmla="*/ 151 w 151"/>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22">
                  <a:moveTo>
                    <a:pt x="22" y="5"/>
                  </a:moveTo>
                  <a:lnTo>
                    <a:pt x="46" y="29"/>
                  </a:lnTo>
                  <a:lnTo>
                    <a:pt x="58" y="53"/>
                  </a:lnTo>
                  <a:lnTo>
                    <a:pt x="58" y="77"/>
                  </a:lnTo>
                  <a:lnTo>
                    <a:pt x="58" y="94"/>
                  </a:lnTo>
                  <a:lnTo>
                    <a:pt x="58" y="109"/>
                  </a:lnTo>
                  <a:lnTo>
                    <a:pt x="52" y="122"/>
                  </a:lnTo>
                  <a:lnTo>
                    <a:pt x="58" y="109"/>
                  </a:lnTo>
                  <a:lnTo>
                    <a:pt x="64" y="88"/>
                  </a:lnTo>
                  <a:lnTo>
                    <a:pt x="64" y="71"/>
                  </a:lnTo>
                  <a:lnTo>
                    <a:pt x="69" y="47"/>
                  </a:lnTo>
                  <a:lnTo>
                    <a:pt x="75" y="29"/>
                  </a:lnTo>
                  <a:lnTo>
                    <a:pt x="86" y="11"/>
                  </a:lnTo>
                  <a:lnTo>
                    <a:pt x="93" y="5"/>
                  </a:lnTo>
                  <a:lnTo>
                    <a:pt x="93" y="0"/>
                  </a:lnTo>
                  <a:lnTo>
                    <a:pt x="93" y="5"/>
                  </a:lnTo>
                  <a:lnTo>
                    <a:pt x="86" y="29"/>
                  </a:lnTo>
                  <a:lnTo>
                    <a:pt x="80" y="57"/>
                  </a:lnTo>
                  <a:lnTo>
                    <a:pt x="80" y="77"/>
                  </a:lnTo>
                  <a:lnTo>
                    <a:pt x="75" y="82"/>
                  </a:lnTo>
                  <a:lnTo>
                    <a:pt x="75" y="88"/>
                  </a:lnTo>
                  <a:lnTo>
                    <a:pt x="86" y="77"/>
                  </a:lnTo>
                  <a:lnTo>
                    <a:pt x="110" y="47"/>
                  </a:lnTo>
                  <a:lnTo>
                    <a:pt x="133" y="29"/>
                  </a:lnTo>
                  <a:lnTo>
                    <a:pt x="139" y="24"/>
                  </a:lnTo>
                  <a:lnTo>
                    <a:pt x="133" y="29"/>
                  </a:lnTo>
                  <a:lnTo>
                    <a:pt x="110" y="47"/>
                  </a:lnTo>
                  <a:lnTo>
                    <a:pt x="86" y="71"/>
                  </a:lnTo>
                  <a:lnTo>
                    <a:pt x="69" y="94"/>
                  </a:lnTo>
                  <a:lnTo>
                    <a:pt x="86" y="88"/>
                  </a:lnTo>
                  <a:lnTo>
                    <a:pt x="116" y="77"/>
                  </a:lnTo>
                  <a:lnTo>
                    <a:pt x="139" y="71"/>
                  </a:lnTo>
                  <a:lnTo>
                    <a:pt x="151" y="71"/>
                  </a:lnTo>
                  <a:lnTo>
                    <a:pt x="139" y="77"/>
                  </a:lnTo>
                  <a:lnTo>
                    <a:pt x="104" y="77"/>
                  </a:lnTo>
                  <a:lnTo>
                    <a:pt x="80" y="88"/>
                  </a:lnTo>
                  <a:lnTo>
                    <a:pt x="75" y="99"/>
                  </a:lnTo>
                  <a:lnTo>
                    <a:pt x="64" y="109"/>
                  </a:lnTo>
                  <a:lnTo>
                    <a:pt x="64" y="94"/>
                  </a:lnTo>
                  <a:lnTo>
                    <a:pt x="58" y="71"/>
                  </a:lnTo>
                  <a:lnTo>
                    <a:pt x="46" y="47"/>
                  </a:lnTo>
                  <a:lnTo>
                    <a:pt x="35" y="29"/>
                  </a:lnTo>
                  <a:lnTo>
                    <a:pt x="28" y="29"/>
                  </a:lnTo>
                  <a:lnTo>
                    <a:pt x="22" y="29"/>
                  </a:lnTo>
                  <a:lnTo>
                    <a:pt x="28" y="29"/>
                  </a:lnTo>
                  <a:lnTo>
                    <a:pt x="41" y="47"/>
                  </a:lnTo>
                  <a:lnTo>
                    <a:pt x="52" y="57"/>
                  </a:lnTo>
                  <a:lnTo>
                    <a:pt x="64" y="71"/>
                  </a:lnTo>
                  <a:lnTo>
                    <a:pt x="69" y="82"/>
                  </a:lnTo>
                  <a:lnTo>
                    <a:pt x="69" y="88"/>
                  </a:lnTo>
                  <a:lnTo>
                    <a:pt x="64" y="94"/>
                  </a:lnTo>
                  <a:lnTo>
                    <a:pt x="52" y="88"/>
                  </a:lnTo>
                  <a:lnTo>
                    <a:pt x="35" y="77"/>
                  </a:lnTo>
                  <a:lnTo>
                    <a:pt x="28" y="71"/>
                  </a:lnTo>
                  <a:lnTo>
                    <a:pt x="17" y="63"/>
                  </a:lnTo>
                  <a:lnTo>
                    <a:pt x="5" y="53"/>
                  </a:lnTo>
                  <a:lnTo>
                    <a:pt x="0" y="53"/>
                  </a:lnTo>
                  <a:lnTo>
                    <a:pt x="5" y="53"/>
                  </a:lnTo>
                  <a:lnTo>
                    <a:pt x="17" y="63"/>
                  </a:lnTo>
                  <a:lnTo>
                    <a:pt x="28" y="71"/>
                  </a:lnTo>
                  <a:lnTo>
                    <a:pt x="41" y="82"/>
                  </a:lnTo>
                  <a:lnTo>
                    <a:pt x="46" y="88"/>
                  </a:lnTo>
                  <a:lnTo>
                    <a:pt x="52" y="88"/>
                  </a:lnTo>
                  <a:lnTo>
                    <a:pt x="52" y="99"/>
                  </a:lnTo>
                  <a:lnTo>
                    <a:pt x="52" y="103"/>
                  </a:lnTo>
                  <a:lnTo>
                    <a:pt x="58" y="109"/>
                  </a:lnTo>
                </a:path>
              </a:pathLst>
            </a:custGeom>
            <a:noFill/>
            <a:ln w="1588">
              <a:solidFill>
                <a:srgbClr val="000000"/>
              </a:solidFill>
              <a:round/>
              <a:headEnd/>
              <a:tailEnd/>
            </a:ln>
          </p:spPr>
          <p:txBody>
            <a:bodyPr/>
            <a:lstStyle/>
            <a:p>
              <a:endParaRPr lang="en-US">
                <a:solidFill>
                  <a:srgbClr val="292934"/>
                </a:solidFill>
              </a:endParaRPr>
            </a:p>
          </p:txBody>
        </p:sp>
        <p:sp>
          <p:nvSpPr>
            <p:cNvPr id="49" name="Freeform 49"/>
            <p:cNvSpPr>
              <a:spLocks/>
            </p:cNvSpPr>
            <p:nvPr/>
          </p:nvSpPr>
          <p:spPr bwMode="auto">
            <a:xfrm rot="393647">
              <a:off x="1822" y="3592"/>
              <a:ext cx="144" cy="75"/>
            </a:xfrm>
            <a:custGeom>
              <a:avLst/>
              <a:gdLst>
                <a:gd name="T0" fmla="*/ 45 w 148"/>
                <a:gd name="T1" fmla="*/ 11 h 120"/>
                <a:gd name="T2" fmla="*/ 54 w 148"/>
                <a:gd name="T3" fmla="*/ 29 h 120"/>
                <a:gd name="T4" fmla="*/ 54 w 148"/>
                <a:gd name="T5" fmla="*/ 43 h 120"/>
                <a:gd name="T6" fmla="*/ 54 w 148"/>
                <a:gd name="T7" fmla="*/ 43 h 120"/>
                <a:gd name="T8" fmla="*/ 60 w 148"/>
                <a:gd name="T9" fmla="*/ 27 h 120"/>
                <a:gd name="T10" fmla="*/ 73 w 148"/>
                <a:gd name="T11" fmla="*/ 11 h 120"/>
                <a:gd name="T12" fmla="*/ 89 w 148"/>
                <a:gd name="T13" fmla="*/ 2 h 120"/>
                <a:gd name="T14" fmla="*/ 89 w 148"/>
                <a:gd name="T15" fmla="*/ 2 h 120"/>
                <a:gd name="T16" fmla="*/ 78 w 148"/>
                <a:gd name="T17" fmla="*/ 23 h 120"/>
                <a:gd name="T18" fmla="*/ 73 w 148"/>
                <a:gd name="T19" fmla="*/ 32 h 120"/>
                <a:gd name="T20" fmla="*/ 86 w 148"/>
                <a:gd name="T21" fmla="*/ 29 h 120"/>
                <a:gd name="T22" fmla="*/ 125 w 148"/>
                <a:gd name="T23" fmla="*/ 11 h 120"/>
                <a:gd name="T24" fmla="*/ 125 w 148"/>
                <a:gd name="T25" fmla="*/ 11 h 120"/>
                <a:gd name="T26" fmla="*/ 86 w 148"/>
                <a:gd name="T27" fmla="*/ 27 h 120"/>
                <a:gd name="T28" fmla="*/ 86 w 148"/>
                <a:gd name="T29" fmla="*/ 34 h 120"/>
                <a:gd name="T30" fmla="*/ 129 w 148"/>
                <a:gd name="T31" fmla="*/ 27 h 120"/>
                <a:gd name="T32" fmla="*/ 129 w 148"/>
                <a:gd name="T33" fmla="*/ 29 h 120"/>
                <a:gd name="T34" fmla="*/ 78 w 148"/>
                <a:gd name="T35" fmla="*/ 34 h 120"/>
                <a:gd name="T36" fmla="*/ 60 w 148"/>
                <a:gd name="T37" fmla="*/ 43 h 120"/>
                <a:gd name="T38" fmla="*/ 54 w 148"/>
                <a:gd name="T39" fmla="*/ 27 h 120"/>
                <a:gd name="T40" fmla="*/ 33 w 148"/>
                <a:gd name="T41" fmla="*/ 11 h 120"/>
                <a:gd name="T42" fmla="*/ 22 w 148"/>
                <a:gd name="T43" fmla="*/ 11 h 120"/>
                <a:gd name="T44" fmla="*/ 38 w 148"/>
                <a:gd name="T45" fmla="*/ 18 h 120"/>
                <a:gd name="T46" fmla="*/ 60 w 148"/>
                <a:gd name="T47" fmla="*/ 27 h 120"/>
                <a:gd name="T48" fmla="*/ 66 w 148"/>
                <a:gd name="T49" fmla="*/ 34 h 120"/>
                <a:gd name="T50" fmla="*/ 50 w 148"/>
                <a:gd name="T51" fmla="*/ 34 h 120"/>
                <a:gd name="T52" fmla="*/ 27 w 148"/>
                <a:gd name="T53" fmla="*/ 27 h 120"/>
                <a:gd name="T54" fmla="*/ 6 w 148"/>
                <a:gd name="T55" fmla="*/ 21 h 120"/>
                <a:gd name="T56" fmla="*/ 6 w 148"/>
                <a:gd name="T57" fmla="*/ 21 h 120"/>
                <a:gd name="T58" fmla="*/ 27 w 148"/>
                <a:gd name="T59" fmla="*/ 27 h 120"/>
                <a:gd name="T60" fmla="*/ 45 w 148"/>
                <a:gd name="T61" fmla="*/ 34 h 120"/>
                <a:gd name="T62" fmla="*/ 50 w 148"/>
                <a:gd name="T63" fmla="*/ 39 h 120"/>
                <a:gd name="T64" fmla="*/ 54 w 148"/>
                <a:gd name="T65" fmla="*/ 43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120"/>
                <a:gd name="T101" fmla="*/ 148 w 148"/>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120">
                  <a:moveTo>
                    <a:pt x="24" y="5"/>
                  </a:moveTo>
                  <a:lnTo>
                    <a:pt x="47" y="28"/>
                  </a:lnTo>
                  <a:lnTo>
                    <a:pt x="58" y="52"/>
                  </a:lnTo>
                  <a:lnTo>
                    <a:pt x="58" y="75"/>
                  </a:lnTo>
                  <a:lnTo>
                    <a:pt x="58" y="94"/>
                  </a:lnTo>
                  <a:lnTo>
                    <a:pt x="58" y="111"/>
                  </a:lnTo>
                  <a:lnTo>
                    <a:pt x="52" y="120"/>
                  </a:lnTo>
                  <a:lnTo>
                    <a:pt x="58" y="111"/>
                  </a:lnTo>
                  <a:lnTo>
                    <a:pt x="64" y="88"/>
                  </a:lnTo>
                  <a:lnTo>
                    <a:pt x="64" y="69"/>
                  </a:lnTo>
                  <a:lnTo>
                    <a:pt x="70" y="47"/>
                  </a:lnTo>
                  <a:lnTo>
                    <a:pt x="77" y="28"/>
                  </a:lnTo>
                  <a:lnTo>
                    <a:pt x="90" y="11"/>
                  </a:lnTo>
                  <a:lnTo>
                    <a:pt x="94" y="5"/>
                  </a:lnTo>
                  <a:lnTo>
                    <a:pt x="94" y="0"/>
                  </a:lnTo>
                  <a:lnTo>
                    <a:pt x="94" y="5"/>
                  </a:lnTo>
                  <a:lnTo>
                    <a:pt x="90" y="28"/>
                  </a:lnTo>
                  <a:lnTo>
                    <a:pt x="82" y="58"/>
                  </a:lnTo>
                  <a:lnTo>
                    <a:pt x="82" y="75"/>
                  </a:lnTo>
                  <a:lnTo>
                    <a:pt x="77" y="82"/>
                  </a:lnTo>
                  <a:lnTo>
                    <a:pt x="77" y="88"/>
                  </a:lnTo>
                  <a:lnTo>
                    <a:pt x="90" y="75"/>
                  </a:lnTo>
                  <a:lnTo>
                    <a:pt x="111" y="47"/>
                  </a:lnTo>
                  <a:lnTo>
                    <a:pt x="132" y="28"/>
                  </a:lnTo>
                  <a:lnTo>
                    <a:pt x="137" y="23"/>
                  </a:lnTo>
                  <a:lnTo>
                    <a:pt x="132" y="28"/>
                  </a:lnTo>
                  <a:lnTo>
                    <a:pt x="111" y="47"/>
                  </a:lnTo>
                  <a:lnTo>
                    <a:pt x="90" y="69"/>
                  </a:lnTo>
                  <a:lnTo>
                    <a:pt x="70" y="94"/>
                  </a:lnTo>
                  <a:lnTo>
                    <a:pt x="90" y="88"/>
                  </a:lnTo>
                  <a:lnTo>
                    <a:pt x="116" y="75"/>
                  </a:lnTo>
                  <a:lnTo>
                    <a:pt x="137" y="69"/>
                  </a:lnTo>
                  <a:lnTo>
                    <a:pt x="148" y="69"/>
                  </a:lnTo>
                  <a:lnTo>
                    <a:pt x="137" y="75"/>
                  </a:lnTo>
                  <a:lnTo>
                    <a:pt x="107" y="75"/>
                  </a:lnTo>
                  <a:lnTo>
                    <a:pt x="82" y="88"/>
                  </a:lnTo>
                  <a:lnTo>
                    <a:pt x="77" y="99"/>
                  </a:lnTo>
                  <a:lnTo>
                    <a:pt x="64" y="111"/>
                  </a:lnTo>
                  <a:lnTo>
                    <a:pt x="64" y="94"/>
                  </a:lnTo>
                  <a:lnTo>
                    <a:pt x="58" y="69"/>
                  </a:lnTo>
                  <a:lnTo>
                    <a:pt x="47" y="47"/>
                  </a:lnTo>
                  <a:lnTo>
                    <a:pt x="35" y="28"/>
                  </a:lnTo>
                  <a:lnTo>
                    <a:pt x="29" y="28"/>
                  </a:lnTo>
                  <a:lnTo>
                    <a:pt x="24" y="28"/>
                  </a:lnTo>
                  <a:lnTo>
                    <a:pt x="29" y="28"/>
                  </a:lnTo>
                  <a:lnTo>
                    <a:pt x="40" y="47"/>
                  </a:lnTo>
                  <a:lnTo>
                    <a:pt x="52" y="58"/>
                  </a:lnTo>
                  <a:lnTo>
                    <a:pt x="64" y="69"/>
                  </a:lnTo>
                  <a:lnTo>
                    <a:pt x="70" y="82"/>
                  </a:lnTo>
                  <a:lnTo>
                    <a:pt x="70" y="88"/>
                  </a:lnTo>
                  <a:lnTo>
                    <a:pt x="64" y="94"/>
                  </a:lnTo>
                  <a:lnTo>
                    <a:pt x="52" y="88"/>
                  </a:lnTo>
                  <a:lnTo>
                    <a:pt x="35" y="75"/>
                  </a:lnTo>
                  <a:lnTo>
                    <a:pt x="29" y="69"/>
                  </a:lnTo>
                  <a:lnTo>
                    <a:pt x="17" y="63"/>
                  </a:lnTo>
                  <a:lnTo>
                    <a:pt x="6" y="52"/>
                  </a:lnTo>
                  <a:lnTo>
                    <a:pt x="0" y="52"/>
                  </a:lnTo>
                  <a:lnTo>
                    <a:pt x="6" y="52"/>
                  </a:lnTo>
                  <a:lnTo>
                    <a:pt x="17" y="63"/>
                  </a:lnTo>
                  <a:lnTo>
                    <a:pt x="29" y="69"/>
                  </a:lnTo>
                  <a:lnTo>
                    <a:pt x="40" y="82"/>
                  </a:lnTo>
                  <a:lnTo>
                    <a:pt x="47" y="88"/>
                  </a:lnTo>
                  <a:lnTo>
                    <a:pt x="52" y="88"/>
                  </a:lnTo>
                  <a:lnTo>
                    <a:pt x="52" y="99"/>
                  </a:lnTo>
                  <a:lnTo>
                    <a:pt x="52" y="105"/>
                  </a:lnTo>
                  <a:lnTo>
                    <a:pt x="58" y="111"/>
                  </a:lnTo>
                </a:path>
              </a:pathLst>
            </a:custGeom>
            <a:noFill/>
            <a:ln w="1588">
              <a:solidFill>
                <a:srgbClr val="000000"/>
              </a:solidFill>
              <a:round/>
              <a:headEnd/>
              <a:tailEnd/>
            </a:ln>
          </p:spPr>
          <p:txBody>
            <a:bodyPr/>
            <a:lstStyle/>
            <a:p>
              <a:endParaRPr lang="en-US">
                <a:solidFill>
                  <a:srgbClr val="292934"/>
                </a:solidFill>
              </a:endParaRPr>
            </a:p>
          </p:txBody>
        </p:sp>
        <p:sp>
          <p:nvSpPr>
            <p:cNvPr id="50" name="Freeform 50"/>
            <p:cNvSpPr>
              <a:spLocks/>
            </p:cNvSpPr>
            <p:nvPr/>
          </p:nvSpPr>
          <p:spPr bwMode="auto">
            <a:xfrm rot="393647">
              <a:off x="1979" y="3636"/>
              <a:ext cx="147" cy="77"/>
            </a:xfrm>
            <a:custGeom>
              <a:avLst/>
              <a:gdLst>
                <a:gd name="T0" fmla="*/ 43 w 151"/>
                <a:gd name="T1" fmla="*/ 12 h 123"/>
                <a:gd name="T2" fmla="*/ 55 w 151"/>
                <a:gd name="T3" fmla="*/ 30 h 123"/>
                <a:gd name="T4" fmla="*/ 55 w 151"/>
                <a:gd name="T5" fmla="*/ 43 h 123"/>
                <a:gd name="T6" fmla="*/ 55 w 151"/>
                <a:gd name="T7" fmla="*/ 43 h 123"/>
                <a:gd name="T8" fmla="*/ 60 w 151"/>
                <a:gd name="T9" fmla="*/ 28 h 123"/>
                <a:gd name="T10" fmla="*/ 71 w 151"/>
                <a:gd name="T11" fmla="*/ 12 h 123"/>
                <a:gd name="T12" fmla="*/ 88 w 151"/>
                <a:gd name="T13" fmla="*/ 3 h 123"/>
                <a:gd name="T14" fmla="*/ 88 w 151"/>
                <a:gd name="T15" fmla="*/ 3 h 123"/>
                <a:gd name="T16" fmla="*/ 77 w 151"/>
                <a:gd name="T17" fmla="*/ 24 h 123"/>
                <a:gd name="T18" fmla="*/ 71 w 151"/>
                <a:gd name="T19" fmla="*/ 32 h 123"/>
                <a:gd name="T20" fmla="*/ 82 w 151"/>
                <a:gd name="T21" fmla="*/ 30 h 123"/>
                <a:gd name="T22" fmla="*/ 127 w 151"/>
                <a:gd name="T23" fmla="*/ 12 h 123"/>
                <a:gd name="T24" fmla="*/ 127 w 151"/>
                <a:gd name="T25" fmla="*/ 12 h 123"/>
                <a:gd name="T26" fmla="*/ 82 w 151"/>
                <a:gd name="T27" fmla="*/ 28 h 123"/>
                <a:gd name="T28" fmla="*/ 82 w 151"/>
                <a:gd name="T29" fmla="*/ 34 h 123"/>
                <a:gd name="T30" fmla="*/ 131 w 151"/>
                <a:gd name="T31" fmla="*/ 28 h 123"/>
                <a:gd name="T32" fmla="*/ 131 w 151"/>
                <a:gd name="T33" fmla="*/ 30 h 123"/>
                <a:gd name="T34" fmla="*/ 77 w 151"/>
                <a:gd name="T35" fmla="*/ 34 h 123"/>
                <a:gd name="T36" fmla="*/ 60 w 151"/>
                <a:gd name="T37" fmla="*/ 43 h 123"/>
                <a:gd name="T38" fmla="*/ 55 w 151"/>
                <a:gd name="T39" fmla="*/ 28 h 123"/>
                <a:gd name="T40" fmla="*/ 32 w 151"/>
                <a:gd name="T41" fmla="*/ 12 h 123"/>
                <a:gd name="T42" fmla="*/ 20 w 151"/>
                <a:gd name="T43" fmla="*/ 12 h 123"/>
                <a:gd name="T44" fmla="*/ 37 w 151"/>
                <a:gd name="T45" fmla="*/ 18 h 123"/>
                <a:gd name="T46" fmla="*/ 60 w 151"/>
                <a:gd name="T47" fmla="*/ 28 h 123"/>
                <a:gd name="T48" fmla="*/ 65 w 151"/>
                <a:gd name="T49" fmla="*/ 34 h 123"/>
                <a:gd name="T50" fmla="*/ 49 w 151"/>
                <a:gd name="T51" fmla="*/ 34 h 123"/>
                <a:gd name="T52" fmla="*/ 26 w 151"/>
                <a:gd name="T53" fmla="*/ 28 h 123"/>
                <a:gd name="T54" fmla="*/ 6 w 151"/>
                <a:gd name="T55" fmla="*/ 21 h 123"/>
                <a:gd name="T56" fmla="*/ 6 w 151"/>
                <a:gd name="T57" fmla="*/ 21 h 123"/>
                <a:gd name="T58" fmla="*/ 26 w 151"/>
                <a:gd name="T59" fmla="*/ 28 h 123"/>
                <a:gd name="T60" fmla="*/ 43 w 151"/>
                <a:gd name="T61" fmla="*/ 34 h 123"/>
                <a:gd name="T62" fmla="*/ 49 w 151"/>
                <a:gd name="T63" fmla="*/ 38 h 123"/>
                <a:gd name="T64" fmla="*/ 55 w 151"/>
                <a:gd name="T65" fmla="*/ 43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23"/>
                <a:gd name="T101" fmla="*/ 151 w 151"/>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23">
                  <a:moveTo>
                    <a:pt x="22" y="7"/>
                  </a:moveTo>
                  <a:lnTo>
                    <a:pt x="45" y="30"/>
                  </a:lnTo>
                  <a:lnTo>
                    <a:pt x="58" y="54"/>
                  </a:lnTo>
                  <a:lnTo>
                    <a:pt x="58" y="76"/>
                  </a:lnTo>
                  <a:lnTo>
                    <a:pt x="58" y="92"/>
                  </a:lnTo>
                  <a:lnTo>
                    <a:pt x="58" y="111"/>
                  </a:lnTo>
                  <a:lnTo>
                    <a:pt x="51" y="123"/>
                  </a:lnTo>
                  <a:lnTo>
                    <a:pt x="58" y="111"/>
                  </a:lnTo>
                  <a:lnTo>
                    <a:pt x="64" y="87"/>
                  </a:lnTo>
                  <a:lnTo>
                    <a:pt x="64" y="71"/>
                  </a:lnTo>
                  <a:lnTo>
                    <a:pt x="69" y="47"/>
                  </a:lnTo>
                  <a:lnTo>
                    <a:pt x="75" y="30"/>
                  </a:lnTo>
                  <a:lnTo>
                    <a:pt x="86" y="12"/>
                  </a:lnTo>
                  <a:lnTo>
                    <a:pt x="92" y="7"/>
                  </a:lnTo>
                  <a:lnTo>
                    <a:pt x="92" y="0"/>
                  </a:lnTo>
                  <a:lnTo>
                    <a:pt x="92" y="7"/>
                  </a:lnTo>
                  <a:lnTo>
                    <a:pt x="86" y="30"/>
                  </a:lnTo>
                  <a:lnTo>
                    <a:pt x="81" y="61"/>
                  </a:lnTo>
                  <a:lnTo>
                    <a:pt x="81" y="76"/>
                  </a:lnTo>
                  <a:lnTo>
                    <a:pt x="75" y="81"/>
                  </a:lnTo>
                  <a:lnTo>
                    <a:pt x="75" y="87"/>
                  </a:lnTo>
                  <a:lnTo>
                    <a:pt x="86" y="76"/>
                  </a:lnTo>
                  <a:lnTo>
                    <a:pt x="109" y="47"/>
                  </a:lnTo>
                  <a:lnTo>
                    <a:pt x="134" y="30"/>
                  </a:lnTo>
                  <a:lnTo>
                    <a:pt x="139" y="25"/>
                  </a:lnTo>
                  <a:lnTo>
                    <a:pt x="134" y="30"/>
                  </a:lnTo>
                  <a:lnTo>
                    <a:pt x="109" y="47"/>
                  </a:lnTo>
                  <a:lnTo>
                    <a:pt x="86" y="71"/>
                  </a:lnTo>
                  <a:lnTo>
                    <a:pt x="69" y="92"/>
                  </a:lnTo>
                  <a:lnTo>
                    <a:pt x="86" y="87"/>
                  </a:lnTo>
                  <a:lnTo>
                    <a:pt x="116" y="76"/>
                  </a:lnTo>
                  <a:lnTo>
                    <a:pt x="139" y="71"/>
                  </a:lnTo>
                  <a:lnTo>
                    <a:pt x="151" y="71"/>
                  </a:lnTo>
                  <a:lnTo>
                    <a:pt x="139" y="76"/>
                  </a:lnTo>
                  <a:lnTo>
                    <a:pt x="103" y="76"/>
                  </a:lnTo>
                  <a:lnTo>
                    <a:pt x="81" y="87"/>
                  </a:lnTo>
                  <a:lnTo>
                    <a:pt x="75" y="98"/>
                  </a:lnTo>
                  <a:lnTo>
                    <a:pt x="64" y="111"/>
                  </a:lnTo>
                  <a:lnTo>
                    <a:pt x="64" y="92"/>
                  </a:lnTo>
                  <a:lnTo>
                    <a:pt x="58" y="71"/>
                  </a:lnTo>
                  <a:lnTo>
                    <a:pt x="45" y="47"/>
                  </a:lnTo>
                  <a:lnTo>
                    <a:pt x="34" y="30"/>
                  </a:lnTo>
                  <a:lnTo>
                    <a:pt x="28" y="30"/>
                  </a:lnTo>
                  <a:lnTo>
                    <a:pt x="22" y="30"/>
                  </a:lnTo>
                  <a:lnTo>
                    <a:pt x="28" y="30"/>
                  </a:lnTo>
                  <a:lnTo>
                    <a:pt x="39" y="47"/>
                  </a:lnTo>
                  <a:lnTo>
                    <a:pt x="51" y="61"/>
                  </a:lnTo>
                  <a:lnTo>
                    <a:pt x="64" y="71"/>
                  </a:lnTo>
                  <a:lnTo>
                    <a:pt x="69" y="81"/>
                  </a:lnTo>
                  <a:lnTo>
                    <a:pt x="69" y="87"/>
                  </a:lnTo>
                  <a:lnTo>
                    <a:pt x="64" y="92"/>
                  </a:lnTo>
                  <a:lnTo>
                    <a:pt x="51" y="87"/>
                  </a:lnTo>
                  <a:lnTo>
                    <a:pt x="34" y="76"/>
                  </a:lnTo>
                  <a:lnTo>
                    <a:pt x="28" y="71"/>
                  </a:lnTo>
                  <a:lnTo>
                    <a:pt x="16" y="66"/>
                  </a:lnTo>
                  <a:lnTo>
                    <a:pt x="6" y="54"/>
                  </a:lnTo>
                  <a:lnTo>
                    <a:pt x="0" y="54"/>
                  </a:lnTo>
                  <a:lnTo>
                    <a:pt x="6" y="54"/>
                  </a:lnTo>
                  <a:lnTo>
                    <a:pt x="16" y="66"/>
                  </a:lnTo>
                  <a:lnTo>
                    <a:pt x="28" y="71"/>
                  </a:lnTo>
                  <a:lnTo>
                    <a:pt x="39" y="81"/>
                  </a:lnTo>
                  <a:lnTo>
                    <a:pt x="45" y="87"/>
                  </a:lnTo>
                  <a:lnTo>
                    <a:pt x="51" y="87"/>
                  </a:lnTo>
                  <a:lnTo>
                    <a:pt x="51" y="98"/>
                  </a:lnTo>
                  <a:lnTo>
                    <a:pt x="51" y="104"/>
                  </a:lnTo>
                  <a:lnTo>
                    <a:pt x="58" y="111"/>
                  </a:lnTo>
                </a:path>
              </a:pathLst>
            </a:custGeom>
            <a:noFill/>
            <a:ln w="1588">
              <a:solidFill>
                <a:srgbClr val="000000"/>
              </a:solidFill>
              <a:round/>
              <a:headEnd/>
              <a:tailEnd/>
            </a:ln>
          </p:spPr>
          <p:txBody>
            <a:bodyPr/>
            <a:lstStyle/>
            <a:p>
              <a:endParaRPr lang="en-US">
                <a:solidFill>
                  <a:srgbClr val="292934"/>
                </a:solidFill>
              </a:endParaRPr>
            </a:p>
          </p:txBody>
        </p:sp>
        <p:sp>
          <p:nvSpPr>
            <p:cNvPr id="51" name="Freeform 51"/>
            <p:cNvSpPr>
              <a:spLocks/>
            </p:cNvSpPr>
            <p:nvPr/>
          </p:nvSpPr>
          <p:spPr bwMode="auto">
            <a:xfrm rot="393647">
              <a:off x="2354" y="3836"/>
              <a:ext cx="26" cy="167"/>
            </a:xfrm>
            <a:custGeom>
              <a:avLst/>
              <a:gdLst>
                <a:gd name="T0" fmla="*/ 8 w 24"/>
                <a:gd name="T1" fmla="*/ 95 h 266"/>
                <a:gd name="T2" fmla="*/ 8 w 24"/>
                <a:gd name="T3" fmla="*/ 89 h 266"/>
                <a:gd name="T4" fmla="*/ 10 w 24"/>
                <a:gd name="T5" fmla="*/ 84 h 266"/>
                <a:gd name="T6" fmla="*/ 10 w 24"/>
                <a:gd name="T7" fmla="*/ 79 h 266"/>
                <a:gd name="T8" fmla="*/ 10 w 24"/>
                <a:gd name="T9" fmla="*/ 74 h 266"/>
                <a:gd name="T10" fmla="*/ 14 w 24"/>
                <a:gd name="T11" fmla="*/ 69 h 266"/>
                <a:gd name="T12" fmla="*/ 14 w 24"/>
                <a:gd name="T13" fmla="*/ 65 h 266"/>
                <a:gd name="T14" fmla="*/ 14 w 24"/>
                <a:gd name="T15" fmla="*/ 61 h 266"/>
                <a:gd name="T16" fmla="*/ 14 w 24"/>
                <a:gd name="T17" fmla="*/ 53 h 266"/>
                <a:gd name="T18" fmla="*/ 14 w 24"/>
                <a:gd name="T19" fmla="*/ 48 h 266"/>
                <a:gd name="T20" fmla="*/ 14 w 24"/>
                <a:gd name="T21" fmla="*/ 43 h 266"/>
                <a:gd name="T22" fmla="*/ 14 w 24"/>
                <a:gd name="T23" fmla="*/ 39 h 266"/>
                <a:gd name="T24" fmla="*/ 14 w 24"/>
                <a:gd name="T25" fmla="*/ 31 h 266"/>
                <a:gd name="T26" fmla="*/ 14 w 24"/>
                <a:gd name="T27" fmla="*/ 26 h 266"/>
                <a:gd name="T28" fmla="*/ 14 w 24"/>
                <a:gd name="T29" fmla="*/ 22 h 266"/>
                <a:gd name="T30" fmla="*/ 14 w 24"/>
                <a:gd name="T31" fmla="*/ 18 h 266"/>
                <a:gd name="T32" fmla="*/ 14 w 24"/>
                <a:gd name="T33" fmla="*/ 12 h 266"/>
                <a:gd name="T34" fmla="*/ 14 w 24"/>
                <a:gd name="T35" fmla="*/ 9 h 266"/>
                <a:gd name="T36" fmla="*/ 14 w 24"/>
                <a:gd name="T37" fmla="*/ 5 h 266"/>
                <a:gd name="T38" fmla="*/ 14 w 24"/>
                <a:gd name="T39" fmla="*/ 2 h 266"/>
                <a:gd name="T40" fmla="*/ 14 w 24"/>
                <a:gd name="T41" fmla="*/ 2 h 266"/>
                <a:gd name="T42" fmla="*/ 14 w 24"/>
                <a:gd name="T43" fmla="*/ 6 h 266"/>
                <a:gd name="T44" fmla="*/ 14 w 24"/>
                <a:gd name="T45" fmla="*/ 11 h 266"/>
                <a:gd name="T46" fmla="*/ 14 w 24"/>
                <a:gd name="T47" fmla="*/ 16 h 266"/>
                <a:gd name="T48" fmla="*/ 14 w 24"/>
                <a:gd name="T49" fmla="*/ 24 h 266"/>
                <a:gd name="T50" fmla="*/ 17 w 24"/>
                <a:gd name="T51" fmla="*/ 30 h 266"/>
                <a:gd name="T52" fmla="*/ 22 w 24"/>
                <a:gd name="T53" fmla="*/ 35 h 266"/>
                <a:gd name="T54" fmla="*/ 28 w 24"/>
                <a:gd name="T55" fmla="*/ 40 h 266"/>
                <a:gd name="T56" fmla="*/ 28 w 24"/>
                <a:gd name="T57" fmla="*/ 45 h 266"/>
                <a:gd name="T58" fmla="*/ 28 w 24"/>
                <a:gd name="T59" fmla="*/ 49 h 266"/>
                <a:gd name="T60" fmla="*/ 25 w 24"/>
                <a:gd name="T61" fmla="*/ 56 h 266"/>
                <a:gd name="T62" fmla="*/ 25 w 24"/>
                <a:gd name="T63" fmla="*/ 59 h 266"/>
                <a:gd name="T64" fmla="*/ 20 w 24"/>
                <a:gd name="T65" fmla="*/ 65 h 266"/>
                <a:gd name="T66" fmla="*/ 20 w 24"/>
                <a:gd name="T67" fmla="*/ 69 h 266"/>
                <a:gd name="T68" fmla="*/ 20 w 24"/>
                <a:gd name="T69" fmla="*/ 74 h 266"/>
                <a:gd name="T70" fmla="*/ 20 w 24"/>
                <a:gd name="T71" fmla="*/ 82 h 266"/>
                <a:gd name="T72" fmla="*/ 20 w 24"/>
                <a:gd name="T73" fmla="*/ 88 h 266"/>
                <a:gd name="T74" fmla="*/ 20 w 24"/>
                <a:gd name="T75" fmla="*/ 92 h 266"/>
                <a:gd name="T76" fmla="*/ 25 w 24"/>
                <a:gd name="T77" fmla="*/ 98 h 266"/>
                <a:gd name="T78" fmla="*/ 25 w 24"/>
                <a:gd name="T79" fmla="*/ 102 h 266"/>
                <a:gd name="T80" fmla="*/ 25 w 24"/>
                <a:gd name="T81" fmla="*/ 104 h 266"/>
                <a:gd name="T82" fmla="*/ 14 w 24"/>
                <a:gd name="T83" fmla="*/ 102 h 266"/>
                <a:gd name="T84" fmla="*/ 2 w 24"/>
                <a:gd name="T85" fmla="*/ 102 h 266"/>
                <a:gd name="T86" fmla="*/ 2 w 24"/>
                <a:gd name="T87" fmla="*/ 100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266"/>
                <a:gd name="T134" fmla="*/ 24 w 24"/>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266">
                  <a:moveTo>
                    <a:pt x="2" y="254"/>
                  </a:moveTo>
                  <a:lnTo>
                    <a:pt x="6" y="240"/>
                  </a:lnTo>
                  <a:lnTo>
                    <a:pt x="6" y="234"/>
                  </a:lnTo>
                  <a:lnTo>
                    <a:pt x="6" y="225"/>
                  </a:lnTo>
                  <a:lnTo>
                    <a:pt x="8" y="219"/>
                  </a:lnTo>
                  <a:lnTo>
                    <a:pt x="8" y="213"/>
                  </a:lnTo>
                  <a:lnTo>
                    <a:pt x="8" y="207"/>
                  </a:lnTo>
                  <a:lnTo>
                    <a:pt x="8" y="201"/>
                  </a:lnTo>
                  <a:lnTo>
                    <a:pt x="8" y="193"/>
                  </a:lnTo>
                  <a:lnTo>
                    <a:pt x="8" y="188"/>
                  </a:lnTo>
                  <a:lnTo>
                    <a:pt x="8" y="181"/>
                  </a:lnTo>
                  <a:lnTo>
                    <a:pt x="12" y="176"/>
                  </a:lnTo>
                  <a:lnTo>
                    <a:pt x="12" y="168"/>
                  </a:lnTo>
                  <a:lnTo>
                    <a:pt x="12" y="166"/>
                  </a:lnTo>
                  <a:lnTo>
                    <a:pt x="12" y="160"/>
                  </a:lnTo>
                  <a:lnTo>
                    <a:pt x="12" y="154"/>
                  </a:lnTo>
                  <a:lnTo>
                    <a:pt x="12" y="144"/>
                  </a:lnTo>
                  <a:lnTo>
                    <a:pt x="12" y="135"/>
                  </a:lnTo>
                  <a:lnTo>
                    <a:pt x="12" y="128"/>
                  </a:lnTo>
                  <a:lnTo>
                    <a:pt x="12" y="121"/>
                  </a:lnTo>
                  <a:lnTo>
                    <a:pt x="12" y="115"/>
                  </a:lnTo>
                  <a:lnTo>
                    <a:pt x="12" y="110"/>
                  </a:lnTo>
                  <a:lnTo>
                    <a:pt x="12" y="104"/>
                  </a:lnTo>
                  <a:lnTo>
                    <a:pt x="12" y="98"/>
                  </a:lnTo>
                  <a:lnTo>
                    <a:pt x="12" y="88"/>
                  </a:lnTo>
                  <a:lnTo>
                    <a:pt x="12" y="79"/>
                  </a:lnTo>
                  <a:lnTo>
                    <a:pt x="12" y="73"/>
                  </a:lnTo>
                  <a:lnTo>
                    <a:pt x="12" y="66"/>
                  </a:lnTo>
                  <a:lnTo>
                    <a:pt x="12" y="60"/>
                  </a:lnTo>
                  <a:lnTo>
                    <a:pt x="12" y="56"/>
                  </a:lnTo>
                  <a:lnTo>
                    <a:pt x="12" y="50"/>
                  </a:lnTo>
                  <a:lnTo>
                    <a:pt x="12" y="45"/>
                  </a:lnTo>
                  <a:lnTo>
                    <a:pt x="12" y="37"/>
                  </a:lnTo>
                  <a:lnTo>
                    <a:pt x="12" y="31"/>
                  </a:lnTo>
                  <a:lnTo>
                    <a:pt x="12" y="25"/>
                  </a:lnTo>
                  <a:lnTo>
                    <a:pt x="12" y="23"/>
                  </a:lnTo>
                  <a:lnTo>
                    <a:pt x="12" y="15"/>
                  </a:lnTo>
                  <a:lnTo>
                    <a:pt x="12" y="13"/>
                  </a:lnTo>
                  <a:lnTo>
                    <a:pt x="12" y="6"/>
                  </a:lnTo>
                  <a:lnTo>
                    <a:pt x="12" y="4"/>
                  </a:lnTo>
                  <a:lnTo>
                    <a:pt x="12" y="0"/>
                  </a:lnTo>
                  <a:lnTo>
                    <a:pt x="12" y="4"/>
                  </a:lnTo>
                  <a:lnTo>
                    <a:pt x="12" y="9"/>
                  </a:lnTo>
                  <a:lnTo>
                    <a:pt x="12" y="15"/>
                  </a:lnTo>
                  <a:lnTo>
                    <a:pt x="12" y="23"/>
                  </a:lnTo>
                  <a:lnTo>
                    <a:pt x="12" y="29"/>
                  </a:lnTo>
                  <a:lnTo>
                    <a:pt x="12" y="35"/>
                  </a:lnTo>
                  <a:lnTo>
                    <a:pt x="12" y="41"/>
                  </a:lnTo>
                  <a:lnTo>
                    <a:pt x="12" y="50"/>
                  </a:lnTo>
                  <a:lnTo>
                    <a:pt x="12" y="60"/>
                  </a:lnTo>
                  <a:lnTo>
                    <a:pt x="15" y="66"/>
                  </a:lnTo>
                  <a:lnTo>
                    <a:pt x="15" y="76"/>
                  </a:lnTo>
                  <a:lnTo>
                    <a:pt x="15" y="81"/>
                  </a:lnTo>
                  <a:lnTo>
                    <a:pt x="18" y="88"/>
                  </a:lnTo>
                  <a:lnTo>
                    <a:pt x="21" y="94"/>
                  </a:lnTo>
                  <a:lnTo>
                    <a:pt x="24" y="100"/>
                  </a:lnTo>
                  <a:lnTo>
                    <a:pt x="24" y="105"/>
                  </a:lnTo>
                  <a:lnTo>
                    <a:pt x="24" y="113"/>
                  </a:lnTo>
                  <a:lnTo>
                    <a:pt x="24" y="118"/>
                  </a:lnTo>
                  <a:lnTo>
                    <a:pt x="24" y="125"/>
                  </a:lnTo>
                  <a:lnTo>
                    <a:pt x="24" y="135"/>
                  </a:lnTo>
                  <a:lnTo>
                    <a:pt x="21" y="141"/>
                  </a:lnTo>
                  <a:lnTo>
                    <a:pt x="21" y="146"/>
                  </a:lnTo>
                  <a:lnTo>
                    <a:pt x="21" y="150"/>
                  </a:lnTo>
                  <a:lnTo>
                    <a:pt x="17" y="157"/>
                  </a:lnTo>
                  <a:lnTo>
                    <a:pt x="17" y="164"/>
                  </a:lnTo>
                  <a:lnTo>
                    <a:pt x="17" y="168"/>
                  </a:lnTo>
                  <a:lnTo>
                    <a:pt x="17" y="176"/>
                  </a:lnTo>
                  <a:lnTo>
                    <a:pt x="17" y="181"/>
                  </a:lnTo>
                  <a:lnTo>
                    <a:pt x="17" y="188"/>
                  </a:lnTo>
                  <a:lnTo>
                    <a:pt x="17" y="197"/>
                  </a:lnTo>
                  <a:lnTo>
                    <a:pt x="17" y="207"/>
                  </a:lnTo>
                  <a:lnTo>
                    <a:pt x="17" y="216"/>
                  </a:lnTo>
                  <a:lnTo>
                    <a:pt x="17" y="223"/>
                  </a:lnTo>
                  <a:lnTo>
                    <a:pt x="17" y="229"/>
                  </a:lnTo>
                  <a:lnTo>
                    <a:pt x="17" y="234"/>
                  </a:lnTo>
                  <a:lnTo>
                    <a:pt x="21" y="244"/>
                  </a:lnTo>
                  <a:lnTo>
                    <a:pt x="21" y="248"/>
                  </a:lnTo>
                  <a:lnTo>
                    <a:pt x="21" y="254"/>
                  </a:lnTo>
                  <a:lnTo>
                    <a:pt x="21" y="260"/>
                  </a:lnTo>
                  <a:lnTo>
                    <a:pt x="23" y="266"/>
                  </a:lnTo>
                  <a:lnTo>
                    <a:pt x="21" y="264"/>
                  </a:lnTo>
                  <a:lnTo>
                    <a:pt x="17" y="260"/>
                  </a:lnTo>
                  <a:lnTo>
                    <a:pt x="12" y="260"/>
                  </a:lnTo>
                  <a:lnTo>
                    <a:pt x="6" y="260"/>
                  </a:lnTo>
                  <a:lnTo>
                    <a:pt x="2" y="260"/>
                  </a:lnTo>
                  <a:lnTo>
                    <a:pt x="0" y="260"/>
                  </a:lnTo>
                  <a:lnTo>
                    <a:pt x="2" y="254"/>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52" name="Freeform 52"/>
            <p:cNvSpPr>
              <a:spLocks/>
            </p:cNvSpPr>
            <p:nvPr/>
          </p:nvSpPr>
          <p:spPr bwMode="auto">
            <a:xfrm rot="393647">
              <a:off x="2328" y="3803"/>
              <a:ext cx="95" cy="159"/>
            </a:xfrm>
            <a:custGeom>
              <a:avLst/>
              <a:gdLst>
                <a:gd name="T0" fmla="*/ 67 w 97"/>
                <a:gd name="T1" fmla="*/ 28 h 256"/>
                <a:gd name="T2" fmla="*/ 67 w 97"/>
                <a:gd name="T3" fmla="*/ 22 h 256"/>
                <a:gd name="T4" fmla="*/ 57 w 97"/>
                <a:gd name="T5" fmla="*/ 17 h 256"/>
                <a:gd name="T6" fmla="*/ 53 w 97"/>
                <a:gd name="T7" fmla="*/ 10 h 256"/>
                <a:gd name="T8" fmla="*/ 52 w 97"/>
                <a:gd name="T9" fmla="*/ 2 h 256"/>
                <a:gd name="T10" fmla="*/ 49 w 97"/>
                <a:gd name="T11" fmla="*/ 1 h 256"/>
                <a:gd name="T12" fmla="*/ 42 w 97"/>
                <a:gd name="T13" fmla="*/ 12 h 256"/>
                <a:gd name="T14" fmla="*/ 32 w 97"/>
                <a:gd name="T15" fmla="*/ 17 h 256"/>
                <a:gd name="T16" fmla="*/ 22 w 97"/>
                <a:gd name="T17" fmla="*/ 22 h 256"/>
                <a:gd name="T18" fmla="*/ 22 w 97"/>
                <a:gd name="T19" fmla="*/ 29 h 256"/>
                <a:gd name="T20" fmla="*/ 28 w 97"/>
                <a:gd name="T21" fmla="*/ 36 h 256"/>
                <a:gd name="T22" fmla="*/ 28 w 97"/>
                <a:gd name="T23" fmla="*/ 41 h 256"/>
                <a:gd name="T24" fmla="*/ 22 w 97"/>
                <a:gd name="T25" fmla="*/ 45 h 256"/>
                <a:gd name="T26" fmla="*/ 20 w 97"/>
                <a:gd name="T27" fmla="*/ 48 h 256"/>
                <a:gd name="T28" fmla="*/ 22 w 97"/>
                <a:gd name="T29" fmla="*/ 53 h 256"/>
                <a:gd name="T30" fmla="*/ 10 w 97"/>
                <a:gd name="T31" fmla="*/ 56 h 256"/>
                <a:gd name="T32" fmla="*/ 10 w 97"/>
                <a:gd name="T33" fmla="*/ 60 h 256"/>
                <a:gd name="T34" fmla="*/ 10 w 97"/>
                <a:gd name="T35" fmla="*/ 65 h 256"/>
                <a:gd name="T36" fmla="*/ 10 w 97"/>
                <a:gd name="T37" fmla="*/ 70 h 256"/>
                <a:gd name="T38" fmla="*/ 0 w 97"/>
                <a:gd name="T39" fmla="*/ 75 h 256"/>
                <a:gd name="T40" fmla="*/ 0 w 97"/>
                <a:gd name="T41" fmla="*/ 78 h 256"/>
                <a:gd name="T42" fmla="*/ 7 w 97"/>
                <a:gd name="T43" fmla="*/ 84 h 256"/>
                <a:gd name="T44" fmla="*/ 14 w 97"/>
                <a:gd name="T45" fmla="*/ 86 h 256"/>
                <a:gd name="T46" fmla="*/ 16 w 97"/>
                <a:gd name="T47" fmla="*/ 88 h 256"/>
                <a:gd name="T48" fmla="*/ 22 w 97"/>
                <a:gd name="T49" fmla="*/ 89 h 256"/>
                <a:gd name="T50" fmla="*/ 30 w 97"/>
                <a:gd name="T51" fmla="*/ 91 h 256"/>
                <a:gd name="T52" fmla="*/ 36 w 97"/>
                <a:gd name="T53" fmla="*/ 94 h 256"/>
                <a:gd name="T54" fmla="*/ 40 w 97"/>
                <a:gd name="T55" fmla="*/ 98 h 256"/>
                <a:gd name="T56" fmla="*/ 52 w 97"/>
                <a:gd name="T57" fmla="*/ 96 h 256"/>
                <a:gd name="T58" fmla="*/ 63 w 97"/>
                <a:gd name="T59" fmla="*/ 92 h 256"/>
                <a:gd name="T60" fmla="*/ 71 w 97"/>
                <a:gd name="T61" fmla="*/ 88 h 256"/>
                <a:gd name="T62" fmla="*/ 71 w 97"/>
                <a:gd name="T63" fmla="*/ 83 h 256"/>
                <a:gd name="T64" fmla="*/ 70 w 97"/>
                <a:gd name="T65" fmla="*/ 78 h 256"/>
                <a:gd name="T66" fmla="*/ 74 w 97"/>
                <a:gd name="T67" fmla="*/ 75 h 256"/>
                <a:gd name="T68" fmla="*/ 80 w 97"/>
                <a:gd name="T69" fmla="*/ 71 h 256"/>
                <a:gd name="T70" fmla="*/ 85 w 97"/>
                <a:gd name="T71" fmla="*/ 66 h 256"/>
                <a:gd name="T72" fmla="*/ 85 w 97"/>
                <a:gd name="T73" fmla="*/ 63 h 256"/>
                <a:gd name="T74" fmla="*/ 80 w 97"/>
                <a:gd name="T75" fmla="*/ 57 h 256"/>
                <a:gd name="T76" fmla="*/ 91 w 97"/>
                <a:gd name="T77" fmla="*/ 52 h 256"/>
                <a:gd name="T78" fmla="*/ 93 w 97"/>
                <a:gd name="T79" fmla="*/ 48 h 256"/>
                <a:gd name="T80" fmla="*/ 91 w 97"/>
                <a:gd name="T81" fmla="*/ 46 h 256"/>
                <a:gd name="T82" fmla="*/ 79 w 97"/>
                <a:gd name="T83" fmla="*/ 43 h 256"/>
                <a:gd name="T84" fmla="*/ 71 w 97"/>
                <a:gd name="T85" fmla="*/ 42 h 256"/>
                <a:gd name="T86" fmla="*/ 63 w 97"/>
                <a:gd name="T87" fmla="*/ 40 h 256"/>
                <a:gd name="T88" fmla="*/ 67 w 97"/>
                <a:gd name="T89" fmla="*/ 36 h 256"/>
                <a:gd name="T90" fmla="*/ 67 w 97"/>
                <a:gd name="T91" fmla="*/ 33 h 256"/>
                <a:gd name="T92" fmla="*/ 63 w 97"/>
                <a:gd name="T93" fmla="*/ 29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256"/>
                <a:gd name="T143" fmla="*/ 97 w 97"/>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256">
                  <a:moveTo>
                    <a:pt x="73" y="88"/>
                  </a:moveTo>
                  <a:lnTo>
                    <a:pt x="69" y="76"/>
                  </a:lnTo>
                  <a:lnTo>
                    <a:pt x="69" y="72"/>
                  </a:lnTo>
                  <a:lnTo>
                    <a:pt x="69" y="66"/>
                  </a:lnTo>
                  <a:lnTo>
                    <a:pt x="69" y="62"/>
                  </a:lnTo>
                  <a:lnTo>
                    <a:pt x="69" y="56"/>
                  </a:lnTo>
                  <a:lnTo>
                    <a:pt x="65" y="51"/>
                  </a:lnTo>
                  <a:lnTo>
                    <a:pt x="63" y="47"/>
                  </a:lnTo>
                  <a:lnTo>
                    <a:pt x="59" y="44"/>
                  </a:lnTo>
                  <a:lnTo>
                    <a:pt x="54" y="41"/>
                  </a:lnTo>
                  <a:lnTo>
                    <a:pt x="54" y="30"/>
                  </a:lnTo>
                  <a:lnTo>
                    <a:pt x="55" y="25"/>
                  </a:lnTo>
                  <a:lnTo>
                    <a:pt x="55" y="19"/>
                  </a:lnTo>
                  <a:lnTo>
                    <a:pt x="54" y="13"/>
                  </a:lnTo>
                  <a:lnTo>
                    <a:pt x="54" y="7"/>
                  </a:lnTo>
                  <a:lnTo>
                    <a:pt x="51" y="3"/>
                  </a:lnTo>
                  <a:lnTo>
                    <a:pt x="51" y="0"/>
                  </a:lnTo>
                  <a:lnTo>
                    <a:pt x="51" y="3"/>
                  </a:lnTo>
                  <a:lnTo>
                    <a:pt x="47" y="13"/>
                  </a:lnTo>
                  <a:lnTo>
                    <a:pt x="44" y="25"/>
                  </a:lnTo>
                  <a:lnTo>
                    <a:pt x="44" y="30"/>
                  </a:lnTo>
                  <a:lnTo>
                    <a:pt x="42" y="37"/>
                  </a:lnTo>
                  <a:lnTo>
                    <a:pt x="38" y="41"/>
                  </a:lnTo>
                  <a:lnTo>
                    <a:pt x="34" y="44"/>
                  </a:lnTo>
                  <a:lnTo>
                    <a:pt x="30" y="47"/>
                  </a:lnTo>
                  <a:lnTo>
                    <a:pt x="26" y="51"/>
                  </a:lnTo>
                  <a:lnTo>
                    <a:pt x="22" y="56"/>
                  </a:lnTo>
                  <a:lnTo>
                    <a:pt x="22" y="62"/>
                  </a:lnTo>
                  <a:lnTo>
                    <a:pt x="20" y="70"/>
                  </a:lnTo>
                  <a:lnTo>
                    <a:pt x="22" y="76"/>
                  </a:lnTo>
                  <a:lnTo>
                    <a:pt x="26" y="86"/>
                  </a:lnTo>
                  <a:lnTo>
                    <a:pt x="30" y="88"/>
                  </a:lnTo>
                  <a:lnTo>
                    <a:pt x="30" y="94"/>
                  </a:lnTo>
                  <a:lnTo>
                    <a:pt x="30" y="101"/>
                  </a:lnTo>
                  <a:lnTo>
                    <a:pt x="30" y="104"/>
                  </a:lnTo>
                  <a:lnTo>
                    <a:pt x="30" y="107"/>
                  </a:lnTo>
                  <a:lnTo>
                    <a:pt x="26" y="110"/>
                  </a:lnTo>
                  <a:lnTo>
                    <a:pt x="26" y="113"/>
                  </a:lnTo>
                  <a:lnTo>
                    <a:pt x="22" y="117"/>
                  </a:lnTo>
                  <a:lnTo>
                    <a:pt x="22" y="119"/>
                  </a:lnTo>
                  <a:lnTo>
                    <a:pt x="22" y="123"/>
                  </a:lnTo>
                  <a:lnTo>
                    <a:pt x="20" y="125"/>
                  </a:lnTo>
                  <a:lnTo>
                    <a:pt x="22" y="131"/>
                  </a:lnTo>
                  <a:lnTo>
                    <a:pt x="22" y="135"/>
                  </a:lnTo>
                  <a:lnTo>
                    <a:pt x="22" y="138"/>
                  </a:lnTo>
                  <a:lnTo>
                    <a:pt x="16" y="141"/>
                  </a:lnTo>
                  <a:lnTo>
                    <a:pt x="14" y="141"/>
                  </a:lnTo>
                  <a:lnTo>
                    <a:pt x="10" y="145"/>
                  </a:lnTo>
                  <a:lnTo>
                    <a:pt x="10" y="146"/>
                  </a:lnTo>
                  <a:lnTo>
                    <a:pt x="10" y="150"/>
                  </a:lnTo>
                  <a:lnTo>
                    <a:pt x="10" y="156"/>
                  </a:lnTo>
                  <a:lnTo>
                    <a:pt x="7" y="160"/>
                  </a:lnTo>
                  <a:lnTo>
                    <a:pt x="10" y="166"/>
                  </a:lnTo>
                  <a:lnTo>
                    <a:pt x="10" y="169"/>
                  </a:lnTo>
                  <a:lnTo>
                    <a:pt x="10" y="175"/>
                  </a:lnTo>
                  <a:lnTo>
                    <a:pt x="10" y="178"/>
                  </a:lnTo>
                  <a:lnTo>
                    <a:pt x="10" y="182"/>
                  </a:lnTo>
                  <a:lnTo>
                    <a:pt x="7" y="183"/>
                  </a:lnTo>
                  <a:lnTo>
                    <a:pt x="4" y="188"/>
                  </a:lnTo>
                  <a:lnTo>
                    <a:pt x="0" y="193"/>
                  </a:lnTo>
                  <a:lnTo>
                    <a:pt x="0" y="197"/>
                  </a:lnTo>
                  <a:lnTo>
                    <a:pt x="0" y="201"/>
                  </a:lnTo>
                  <a:lnTo>
                    <a:pt x="0" y="203"/>
                  </a:lnTo>
                  <a:lnTo>
                    <a:pt x="0" y="211"/>
                  </a:lnTo>
                  <a:lnTo>
                    <a:pt x="4" y="213"/>
                  </a:lnTo>
                  <a:lnTo>
                    <a:pt x="7" y="219"/>
                  </a:lnTo>
                  <a:lnTo>
                    <a:pt x="10" y="219"/>
                  </a:lnTo>
                  <a:lnTo>
                    <a:pt x="10" y="222"/>
                  </a:lnTo>
                  <a:lnTo>
                    <a:pt x="14" y="222"/>
                  </a:lnTo>
                  <a:lnTo>
                    <a:pt x="14" y="225"/>
                  </a:lnTo>
                  <a:lnTo>
                    <a:pt x="16" y="225"/>
                  </a:lnTo>
                  <a:lnTo>
                    <a:pt x="16" y="228"/>
                  </a:lnTo>
                  <a:lnTo>
                    <a:pt x="16" y="232"/>
                  </a:lnTo>
                  <a:lnTo>
                    <a:pt x="20" y="232"/>
                  </a:lnTo>
                  <a:lnTo>
                    <a:pt x="22" y="232"/>
                  </a:lnTo>
                  <a:lnTo>
                    <a:pt x="26" y="232"/>
                  </a:lnTo>
                  <a:lnTo>
                    <a:pt x="30" y="232"/>
                  </a:lnTo>
                  <a:lnTo>
                    <a:pt x="32" y="235"/>
                  </a:lnTo>
                  <a:lnTo>
                    <a:pt x="34" y="238"/>
                  </a:lnTo>
                  <a:lnTo>
                    <a:pt x="38" y="240"/>
                  </a:lnTo>
                  <a:lnTo>
                    <a:pt x="38" y="244"/>
                  </a:lnTo>
                  <a:lnTo>
                    <a:pt x="42" y="247"/>
                  </a:lnTo>
                  <a:lnTo>
                    <a:pt x="42" y="250"/>
                  </a:lnTo>
                  <a:lnTo>
                    <a:pt x="42" y="254"/>
                  </a:lnTo>
                  <a:lnTo>
                    <a:pt x="44" y="256"/>
                  </a:lnTo>
                  <a:lnTo>
                    <a:pt x="47" y="254"/>
                  </a:lnTo>
                  <a:lnTo>
                    <a:pt x="54" y="250"/>
                  </a:lnTo>
                  <a:lnTo>
                    <a:pt x="59" y="244"/>
                  </a:lnTo>
                  <a:lnTo>
                    <a:pt x="63" y="240"/>
                  </a:lnTo>
                  <a:lnTo>
                    <a:pt x="65" y="238"/>
                  </a:lnTo>
                  <a:lnTo>
                    <a:pt x="69" y="235"/>
                  </a:lnTo>
                  <a:lnTo>
                    <a:pt x="73" y="232"/>
                  </a:lnTo>
                  <a:lnTo>
                    <a:pt x="75" y="228"/>
                  </a:lnTo>
                  <a:lnTo>
                    <a:pt x="78" y="225"/>
                  </a:lnTo>
                  <a:lnTo>
                    <a:pt x="78" y="219"/>
                  </a:lnTo>
                  <a:lnTo>
                    <a:pt x="75" y="216"/>
                  </a:lnTo>
                  <a:lnTo>
                    <a:pt x="75" y="213"/>
                  </a:lnTo>
                  <a:lnTo>
                    <a:pt x="75" y="207"/>
                  </a:lnTo>
                  <a:lnTo>
                    <a:pt x="73" y="203"/>
                  </a:lnTo>
                  <a:lnTo>
                    <a:pt x="75" y="201"/>
                  </a:lnTo>
                  <a:lnTo>
                    <a:pt x="75" y="197"/>
                  </a:lnTo>
                  <a:lnTo>
                    <a:pt x="78" y="193"/>
                  </a:lnTo>
                  <a:lnTo>
                    <a:pt x="83" y="188"/>
                  </a:lnTo>
                  <a:lnTo>
                    <a:pt x="84" y="188"/>
                  </a:lnTo>
                  <a:lnTo>
                    <a:pt x="84" y="183"/>
                  </a:lnTo>
                  <a:lnTo>
                    <a:pt x="89" y="182"/>
                  </a:lnTo>
                  <a:lnTo>
                    <a:pt x="89" y="175"/>
                  </a:lnTo>
                  <a:lnTo>
                    <a:pt x="89" y="172"/>
                  </a:lnTo>
                  <a:lnTo>
                    <a:pt x="89" y="169"/>
                  </a:lnTo>
                  <a:lnTo>
                    <a:pt x="89" y="166"/>
                  </a:lnTo>
                  <a:lnTo>
                    <a:pt x="89" y="162"/>
                  </a:lnTo>
                  <a:lnTo>
                    <a:pt x="84" y="156"/>
                  </a:lnTo>
                  <a:lnTo>
                    <a:pt x="84" y="150"/>
                  </a:lnTo>
                  <a:lnTo>
                    <a:pt x="84" y="146"/>
                  </a:lnTo>
                  <a:lnTo>
                    <a:pt x="90" y="141"/>
                  </a:lnTo>
                  <a:lnTo>
                    <a:pt x="90" y="138"/>
                  </a:lnTo>
                  <a:lnTo>
                    <a:pt x="95" y="135"/>
                  </a:lnTo>
                  <a:lnTo>
                    <a:pt x="95" y="131"/>
                  </a:lnTo>
                  <a:lnTo>
                    <a:pt x="95" y="125"/>
                  </a:lnTo>
                  <a:lnTo>
                    <a:pt x="97" y="125"/>
                  </a:lnTo>
                  <a:lnTo>
                    <a:pt x="97" y="123"/>
                  </a:lnTo>
                  <a:lnTo>
                    <a:pt x="97" y="119"/>
                  </a:lnTo>
                  <a:lnTo>
                    <a:pt x="95" y="119"/>
                  </a:lnTo>
                  <a:lnTo>
                    <a:pt x="90" y="117"/>
                  </a:lnTo>
                  <a:lnTo>
                    <a:pt x="89" y="117"/>
                  </a:lnTo>
                  <a:lnTo>
                    <a:pt x="83" y="113"/>
                  </a:lnTo>
                  <a:lnTo>
                    <a:pt x="78" y="113"/>
                  </a:lnTo>
                  <a:lnTo>
                    <a:pt x="75" y="113"/>
                  </a:lnTo>
                  <a:lnTo>
                    <a:pt x="75" y="110"/>
                  </a:lnTo>
                  <a:lnTo>
                    <a:pt x="73" y="110"/>
                  </a:lnTo>
                  <a:lnTo>
                    <a:pt x="69" y="107"/>
                  </a:lnTo>
                  <a:lnTo>
                    <a:pt x="65" y="104"/>
                  </a:lnTo>
                  <a:lnTo>
                    <a:pt x="65" y="101"/>
                  </a:lnTo>
                  <a:lnTo>
                    <a:pt x="65" y="98"/>
                  </a:lnTo>
                  <a:lnTo>
                    <a:pt x="69" y="94"/>
                  </a:lnTo>
                  <a:lnTo>
                    <a:pt x="65" y="91"/>
                  </a:lnTo>
                  <a:lnTo>
                    <a:pt x="69" y="88"/>
                  </a:lnTo>
                  <a:lnTo>
                    <a:pt x="69" y="86"/>
                  </a:lnTo>
                  <a:lnTo>
                    <a:pt x="69" y="82"/>
                  </a:lnTo>
                  <a:lnTo>
                    <a:pt x="65" y="80"/>
                  </a:lnTo>
                  <a:lnTo>
                    <a:pt x="65" y="76"/>
                  </a:lnTo>
                  <a:lnTo>
                    <a:pt x="73" y="88"/>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53" name="Freeform 53"/>
            <p:cNvSpPr>
              <a:spLocks/>
            </p:cNvSpPr>
            <p:nvPr/>
          </p:nvSpPr>
          <p:spPr bwMode="auto">
            <a:xfrm rot="393647">
              <a:off x="2428" y="3800"/>
              <a:ext cx="24" cy="167"/>
            </a:xfrm>
            <a:custGeom>
              <a:avLst/>
              <a:gdLst>
                <a:gd name="T0" fmla="*/ 6 w 25"/>
                <a:gd name="T1" fmla="*/ 94 h 268"/>
                <a:gd name="T2" fmla="*/ 6 w 25"/>
                <a:gd name="T3" fmla="*/ 88 h 268"/>
                <a:gd name="T4" fmla="*/ 10 w 25"/>
                <a:gd name="T5" fmla="*/ 83 h 268"/>
                <a:gd name="T6" fmla="*/ 10 w 25"/>
                <a:gd name="T7" fmla="*/ 79 h 268"/>
                <a:gd name="T8" fmla="*/ 10 w 25"/>
                <a:gd name="T9" fmla="*/ 74 h 268"/>
                <a:gd name="T10" fmla="*/ 12 w 25"/>
                <a:gd name="T11" fmla="*/ 69 h 268"/>
                <a:gd name="T12" fmla="*/ 12 w 25"/>
                <a:gd name="T13" fmla="*/ 64 h 268"/>
                <a:gd name="T14" fmla="*/ 12 w 25"/>
                <a:gd name="T15" fmla="*/ 60 h 268"/>
                <a:gd name="T16" fmla="*/ 12 w 25"/>
                <a:gd name="T17" fmla="*/ 52 h 268"/>
                <a:gd name="T18" fmla="*/ 12 w 25"/>
                <a:gd name="T19" fmla="*/ 48 h 268"/>
                <a:gd name="T20" fmla="*/ 12 w 25"/>
                <a:gd name="T21" fmla="*/ 42 h 268"/>
                <a:gd name="T22" fmla="*/ 12 w 25"/>
                <a:gd name="T23" fmla="*/ 39 h 268"/>
                <a:gd name="T24" fmla="*/ 12 w 25"/>
                <a:gd name="T25" fmla="*/ 31 h 268"/>
                <a:gd name="T26" fmla="*/ 12 w 25"/>
                <a:gd name="T27" fmla="*/ 26 h 268"/>
                <a:gd name="T28" fmla="*/ 12 w 25"/>
                <a:gd name="T29" fmla="*/ 23 h 268"/>
                <a:gd name="T30" fmla="*/ 12 w 25"/>
                <a:gd name="T31" fmla="*/ 17 h 268"/>
                <a:gd name="T32" fmla="*/ 12 w 25"/>
                <a:gd name="T33" fmla="*/ 13 h 268"/>
                <a:gd name="T34" fmla="*/ 12 w 25"/>
                <a:gd name="T35" fmla="*/ 9 h 268"/>
                <a:gd name="T36" fmla="*/ 12 w 25"/>
                <a:gd name="T37" fmla="*/ 6 h 268"/>
                <a:gd name="T38" fmla="*/ 12 w 25"/>
                <a:gd name="T39" fmla="*/ 1 h 268"/>
                <a:gd name="T40" fmla="*/ 12 w 25"/>
                <a:gd name="T41" fmla="*/ 1 h 268"/>
                <a:gd name="T42" fmla="*/ 12 w 25"/>
                <a:gd name="T43" fmla="*/ 7 h 268"/>
                <a:gd name="T44" fmla="*/ 12 w 25"/>
                <a:gd name="T45" fmla="*/ 12 h 268"/>
                <a:gd name="T46" fmla="*/ 12 w 25"/>
                <a:gd name="T47" fmla="*/ 17 h 268"/>
                <a:gd name="T48" fmla="*/ 12 w 25"/>
                <a:gd name="T49" fmla="*/ 24 h 268"/>
                <a:gd name="T50" fmla="*/ 14 w 25"/>
                <a:gd name="T51" fmla="*/ 29 h 268"/>
                <a:gd name="T52" fmla="*/ 17 w 25"/>
                <a:gd name="T53" fmla="*/ 35 h 268"/>
                <a:gd name="T54" fmla="*/ 23 w 25"/>
                <a:gd name="T55" fmla="*/ 39 h 268"/>
                <a:gd name="T56" fmla="*/ 23 w 25"/>
                <a:gd name="T57" fmla="*/ 44 h 268"/>
                <a:gd name="T58" fmla="*/ 23 w 25"/>
                <a:gd name="T59" fmla="*/ 49 h 268"/>
                <a:gd name="T60" fmla="*/ 20 w 25"/>
                <a:gd name="T61" fmla="*/ 55 h 268"/>
                <a:gd name="T62" fmla="*/ 19 w 25"/>
                <a:gd name="T63" fmla="*/ 59 h 268"/>
                <a:gd name="T64" fmla="*/ 17 w 25"/>
                <a:gd name="T65" fmla="*/ 64 h 268"/>
                <a:gd name="T66" fmla="*/ 17 w 25"/>
                <a:gd name="T67" fmla="*/ 69 h 268"/>
                <a:gd name="T68" fmla="*/ 17 w 25"/>
                <a:gd name="T69" fmla="*/ 74 h 268"/>
                <a:gd name="T70" fmla="*/ 17 w 25"/>
                <a:gd name="T71" fmla="*/ 81 h 268"/>
                <a:gd name="T72" fmla="*/ 17 w 25"/>
                <a:gd name="T73" fmla="*/ 87 h 268"/>
                <a:gd name="T74" fmla="*/ 17 w 25"/>
                <a:gd name="T75" fmla="*/ 92 h 268"/>
                <a:gd name="T76" fmla="*/ 19 w 25"/>
                <a:gd name="T77" fmla="*/ 97 h 268"/>
                <a:gd name="T78" fmla="*/ 19 w 25"/>
                <a:gd name="T79" fmla="*/ 101 h 268"/>
                <a:gd name="T80" fmla="*/ 19 w 25"/>
                <a:gd name="T81" fmla="*/ 103 h 268"/>
                <a:gd name="T82" fmla="*/ 12 w 25"/>
                <a:gd name="T83" fmla="*/ 101 h 268"/>
                <a:gd name="T84" fmla="*/ 4 w 25"/>
                <a:gd name="T85" fmla="*/ 101 h 268"/>
                <a:gd name="T86" fmla="*/ 4 w 25"/>
                <a:gd name="T87" fmla="*/ 98 h 2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8"/>
                <a:gd name="T134" fmla="*/ 25 w 25"/>
                <a:gd name="T135" fmla="*/ 268 h 2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8">
                  <a:moveTo>
                    <a:pt x="4" y="254"/>
                  </a:moveTo>
                  <a:lnTo>
                    <a:pt x="6" y="242"/>
                  </a:lnTo>
                  <a:lnTo>
                    <a:pt x="6" y="236"/>
                  </a:lnTo>
                  <a:lnTo>
                    <a:pt x="6" y="227"/>
                  </a:lnTo>
                  <a:lnTo>
                    <a:pt x="10" y="219"/>
                  </a:lnTo>
                  <a:lnTo>
                    <a:pt x="10" y="213"/>
                  </a:lnTo>
                  <a:lnTo>
                    <a:pt x="10" y="208"/>
                  </a:lnTo>
                  <a:lnTo>
                    <a:pt x="10" y="202"/>
                  </a:lnTo>
                  <a:lnTo>
                    <a:pt x="10" y="195"/>
                  </a:lnTo>
                  <a:lnTo>
                    <a:pt x="10" y="189"/>
                  </a:lnTo>
                  <a:lnTo>
                    <a:pt x="10" y="184"/>
                  </a:lnTo>
                  <a:lnTo>
                    <a:pt x="14" y="176"/>
                  </a:lnTo>
                  <a:lnTo>
                    <a:pt x="14" y="170"/>
                  </a:lnTo>
                  <a:lnTo>
                    <a:pt x="14" y="166"/>
                  </a:lnTo>
                  <a:lnTo>
                    <a:pt x="14" y="160"/>
                  </a:lnTo>
                  <a:lnTo>
                    <a:pt x="14" y="155"/>
                  </a:lnTo>
                  <a:lnTo>
                    <a:pt x="14" y="145"/>
                  </a:lnTo>
                  <a:lnTo>
                    <a:pt x="14" y="135"/>
                  </a:lnTo>
                  <a:lnTo>
                    <a:pt x="14" y="129"/>
                  </a:lnTo>
                  <a:lnTo>
                    <a:pt x="14" y="123"/>
                  </a:lnTo>
                  <a:lnTo>
                    <a:pt x="14" y="117"/>
                  </a:lnTo>
                  <a:lnTo>
                    <a:pt x="14" y="109"/>
                  </a:lnTo>
                  <a:lnTo>
                    <a:pt x="14" y="104"/>
                  </a:lnTo>
                  <a:lnTo>
                    <a:pt x="14" y="99"/>
                  </a:lnTo>
                  <a:lnTo>
                    <a:pt x="14" y="90"/>
                  </a:lnTo>
                  <a:lnTo>
                    <a:pt x="14" y="80"/>
                  </a:lnTo>
                  <a:lnTo>
                    <a:pt x="14" y="73"/>
                  </a:lnTo>
                  <a:lnTo>
                    <a:pt x="14" y="67"/>
                  </a:lnTo>
                  <a:lnTo>
                    <a:pt x="14" y="61"/>
                  </a:lnTo>
                  <a:lnTo>
                    <a:pt x="14" y="59"/>
                  </a:lnTo>
                  <a:lnTo>
                    <a:pt x="14" y="51"/>
                  </a:lnTo>
                  <a:lnTo>
                    <a:pt x="14" y="45"/>
                  </a:lnTo>
                  <a:lnTo>
                    <a:pt x="14" y="39"/>
                  </a:lnTo>
                  <a:lnTo>
                    <a:pt x="14" y="33"/>
                  </a:lnTo>
                  <a:lnTo>
                    <a:pt x="14" y="26"/>
                  </a:lnTo>
                  <a:lnTo>
                    <a:pt x="14" y="24"/>
                  </a:lnTo>
                  <a:lnTo>
                    <a:pt x="14" y="17"/>
                  </a:lnTo>
                  <a:lnTo>
                    <a:pt x="14" y="14"/>
                  </a:lnTo>
                  <a:lnTo>
                    <a:pt x="14" y="7"/>
                  </a:lnTo>
                  <a:lnTo>
                    <a:pt x="14" y="4"/>
                  </a:lnTo>
                  <a:lnTo>
                    <a:pt x="14" y="0"/>
                  </a:lnTo>
                  <a:lnTo>
                    <a:pt x="14" y="4"/>
                  </a:lnTo>
                  <a:lnTo>
                    <a:pt x="14" y="10"/>
                  </a:lnTo>
                  <a:lnTo>
                    <a:pt x="14" y="17"/>
                  </a:lnTo>
                  <a:lnTo>
                    <a:pt x="14" y="24"/>
                  </a:lnTo>
                  <a:lnTo>
                    <a:pt x="14" y="30"/>
                  </a:lnTo>
                  <a:lnTo>
                    <a:pt x="14" y="35"/>
                  </a:lnTo>
                  <a:lnTo>
                    <a:pt x="14" y="43"/>
                  </a:lnTo>
                  <a:lnTo>
                    <a:pt x="14" y="51"/>
                  </a:lnTo>
                  <a:lnTo>
                    <a:pt x="14" y="61"/>
                  </a:lnTo>
                  <a:lnTo>
                    <a:pt x="16" y="67"/>
                  </a:lnTo>
                  <a:lnTo>
                    <a:pt x="16" y="76"/>
                  </a:lnTo>
                  <a:lnTo>
                    <a:pt x="16" y="82"/>
                  </a:lnTo>
                  <a:lnTo>
                    <a:pt x="19" y="90"/>
                  </a:lnTo>
                  <a:lnTo>
                    <a:pt x="22" y="95"/>
                  </a:lnTo>
                  <a:lnTo>
                    <a:pt x="25" y="101"/>
                  </a:lnTo>
                  <a:lnTo>
                    <a:pt x="25" y="107"/>
                  </a:lnTo>
                  <a:lnTo>
                    <a:pt x="25" y="113"/>
                  </a:lnTo>
                  <a:lnTo>
                    <a:pt x="25" y="119"/>
                  </a:lnTo>
                  <a:lnTo>
                    <a:pt x="25" y="127"/>
                  </a:lnTo>
                  <a:lnTo>
                    <a:pt x="25" y="135"/>
                  </a:lnTo>
                  <a:lnTo>
                    <a:pt x="22" y="142"/>
                  </a:lnTo>
                  <a:lnTo>
                    <a:pt x="21" y="148"/>
                  </a:lnTo>
                  <a:lnTo>
                    <a:pt x="21" y="151"/>
                  </a:lnTo>
                  <a:lnTo>
                    <a:pt x="19" y="156"/>
                  </a:lnTo>
                  <a:lnTo>
                    <a:pt x="19" y="164"/>
                  </a:lnTo>
                  <a:lnTo>
                    <a:pt x="19" y="170"/>
                  </a:lnTo>
                  <a:lnTo>
                    <a:pt x="19" y="176"/>
                  </a:lnTo>
                  <a:lnTo>
                    <a:pt x="19" y="184"/>
                  </a:lnTo>
                  <a:lnTo>
                    <a:pt x="19" y="189"/>
                  </a:lnTo>
                  <a:lnTo>
                    <a:pt x="19" y="198"/>
                  </a:lnTo>
                  <a:lnTo>
                    <a:pt x="19" y="208"/>
                  </a:lnTo>
                  <a:lnTo>
                    <a:pt x="19" y="217"/>
                  </a:lnTo>
                  <a:lnTo>
                    <a:pt x="19" y="223"/>
                  </a:lnTo>
                  <a:lnTo>
                    <a:pt x="19" y="229"/>
                  </a:lnTo>
                  <a:lnTo>
                    <a:pt x="19" y="236"/>
                  </a:lnTo>
                  <a:lnTo>
                    <a:pt x="21" y="245"/>
                  </a:lnTo>
                  <a:lnTo>
                    <a:pt x="21" y="249"/>
                  </a:lnTo>
                  <a:lnTo>
                    <a:pt x="21" y="254"/>
                  </a:lnTo>
                  <a:lnTo>
                    <a:pt x="21" y="260"/>
                  </a:lnTo>
                  <a:lnTo>
                    <a:pt x="25" y="268"/>
                  </a:lnTo>
                  <a:lnTo>
                    <a:pt x="21" y="264"/>
                  </a:lnTo>
                  <a:lnTo>
                    <a:pt x="19" y="260"/>
                  </a:lnTo>
                  <a:lnTo>
                    <a:pt x="14" y="260"/>
                  </a:lnTo>
                  <a:lnTo>
                    <a:pt x="6" y="260"/>
                  </a:lnTo>
                  <a:lnTo>
                    <a:pt x="4" y="260"/>
                  </a:lnTo>
                  <a:lnTo>
                    <a:pt x="0" y="260"/>
                  </a:lnTo>
                  <a:lnTo>
                    <a:pt x="4" y="254"/>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54" name="Freeform 54"/>
            <p:cNvSpPr>
              <a:spLocks/>
            </p:cNvSpPr>
            <p:nvPr/>
          </p:nvSpPr>
          <p:spPr bwMode="auto">
            <a:xfrm rot="393647">
              <a:off x="2402" y="3766"/>
              <a:ext cx="95" cy="158"/>
            </a:xfrm>
            <a:custGeom>
              <a:avLst/>
              <a:gdLst>
                <a:gd name="T0" fmla="*/ 68 w 95"/>
                <a:gd name="T1" fmla="*/ 27 h 256"/>
                <a:gd name="T2" fmla="*/ 68 w 95"/>
                <a:gd name="T3" fmla="*/ 21 h 256"/>
                <a:gd name="T4" fmla="*/ 58 w 95"/>
                <a:gd name="T5" fmla="*/ 17 h 256"/>
                <a:gd name="T6" fmla="*/ 55 w 95"/>
                <a:gd name="T7" fmla="*/ 9 h 256"/>
                <a:gd name="T8" fmla="*/ 52 w 95"/>
                <a:gd name="T9" fmla="*/ 2 h 256"/>
                <a:gd name="T10" fmla="*/ 48 w 95"/>
                <a:gd name="T11" fmla="*/ 1 h 256"/>
                <a:gd name="T12" fmla="*/ 43 w 95"/>
                <a:gd name="T13" fmla="*/ 12 h 256"/>
                <a:gd name="T14" fmla="*/ 33 w 95"/>
                <a:gd name="T15" fmla="*/ 17 h 256"/>
                <a:gd name="T16" fmla="*/ 21 w 95"/>
                <a:gd name="T17" fmla="*/ 21 h 256"/>
                <a:gd name="T18" fmla="*/ 21 w 95"/>
                <a:gd name="T19" fmla="*/ 28 h 256"/>
                <a:gd name="T20" fmla="*/ 28 w 95"/>
                <a:gd name="T21" fmla="*/ 35 h 256"/>
                <a:gd name="T22" fmla="*/ 28 w 95"/>
                <a:gd name="T23" fmla="*/ 40 h 256"/>
                <a:gd name="T24" fmla="*/ 21 w 95"/>
                <a:gd name="T25" fmla="*/ 44 h 256"/>
                <a:gd name="T26" fmla="*/ 17 w 95"/>
                <a:gd name="T27" fmla="*/ 48 h 256"/>
                <a:gd name="T28" fmla="*/ 21 w 95"/>
                <a:gd name="T29" fmla="*/ 52 h 256"/>
                <a:gd name="T30" fmla="*/ 7 w 95"/>
                <a:gd name="T31" fmla="*/ 54 h 256"/>
                <a:gd name="T32" fmla="*/ 7 w 95"/>
                <a:gd name="T33" fmla="*/ 59 h 256"/>
                <a:gd name="T34" fmla="*/ 7 w 95"/>
                <a:gd name="T35" fmla="*/ 64 h 256"/>
                <a:gd name="T36" fmla="*/ 7 w 95"/>
                <a:gd name="T37" fmla="*/ 69 h 256"/>
                <a:gd name="T38" fmla="*/ 0 w 95"/>
                <a:gd name="T39" fmla="*/ 73 h 256"/>
                <a:gd name="T40" fmla="*/ 0 w 95"/>
                <a:gd name="T41" fmla="*/ 77 h 256"/>
                <a:gd name="T42" fmla="*/ 5 w 95"/>
                <a:gd name="T43" fmla="*/ 83 h 256"/>
                <a:gd name="T44" fmla="*/ 11 w 95"/>
                <a:gd name="T45" fmla="*/ 84 h 256"/>
                <a:gd name="T46" fmla="*/ 15 w 95"/>
                <a:gd name="T47" fmla="*/ 86 h 256"/>
                <a:gd name="T48" fmla="*/ 21 w 95"/>
                <a:gd name="T49" fmla="*/ 88 h 256"/>
                <a:gd name="T50" fmla="*/ 29 w 95"/>
                <a:gd name="T51" fmla="*/ 89 h 256"/>
                <a:gd name="T52" fmla="*/ 35 w 95"/>
                <a:gd name="T53" fmla="*/ 93 h 256"/>
                <a:gd name="T54" fmla="*/ 39 w 95"/>
                <a:gd name="T55" fmla="*/ 96 h 256"/>
                <a:gd name="T56" fmla="*/ 52 w 95"/>
                <a:gd name="T57" fmla="*/ 95 h 256"/>
                <a:gd name="T58" fmla="*/ 63 w 95"/>
                <a:gd name="T59" fmla="*/ 90 h 256"/>
                <a:gd name="T60" fmla="*/ 74 w 95"/>
                <a:gd name="T61" fmla="*/ 86 h 256"/>
                <a:gd name="T62" fmla="*/ 74 w 95"/>
                <a:gd name="T63" fmla="*/ 82 h 256"/>
                <a:gd name="T64" fmla="*/ 69 w 95"/>
                <a:gd name="T65" fmla="*/ 77 h 256"/>
                <a:gd name="T66" fmla="*/ 76 w 95"/>
                <a:gd name="T67" fmla="*/ 73 h 256"/>
                <a:gd name="T68" fmla="*/ 81 w 95"/>
                <a:gd name="T69" fmla="*/ 70 h 256"/>
                <a:gd name="T70" fmla="*/ 86 w 95"/>
                <a:gd name="T71" fmla="*/ 65 h 256"/>
                <a:gd name="T72" fmla="*/ 86 w 95"/>
                <a:gd name="T73" fmla="*/ 62 h 256"/>
                <a:gd name="T74" fmla="*/ 81 w 95"/>
                <a:gd name="T75" fmla="*/ 56 h 256"/>
                <a:gd name="T76" fmla="*/ 92 w 95"/>
                <a:gd name="T77" fmla="*/ 51 h 256"/>
                <a:gd name="T78" fmla="*/ 95 w 95"/>
                <a:gd name="T79" fmla="*/ 48 h 256"/>
                <a:gd name="T80" fmla="*/ 92 w 95"/>
                <a:gd name="T81" fmla="*/ 45 h 256"/>
                <a:gd name="T82" fmla="*/ 80 w 95"/>
                <a:gd name="T83" fmla="*/ 43 h 256"/>
                <a:gd name="T84" fmla="*/ 74 w 95"/>
                <a:gd name="T85" fmla="*/ 41 h 256"/>
                <a:gd name="T86" fmla="*/ 63 w 95"/>
                <a:gd name="T87" fmla="*/ 40 h 256"/>
                <a:gd name="T88" fmla="*/ 68 w 95"/>
                <a:gd name="T89" fmla="*/ 35 h 256"/>
                <a:gd name="T90" fmla="*/ 68 w 95"/>
                <a:gd name="T91" fmla="*/ 32 h 256"/>
                <a:gd name="T92" fmla="*/ 63 w 95"/>
                <a:gd name="T93" fmla="*/ 28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5"/>
                <a:gd name="T142" fmla="*/ 0 h 256"/>
                <a:gd name="T143" fmla="*/ 95 w 95"/>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5" h="256">
                  <a:moveTo>
                    <a:pt x="69" y="88"/>
                  </a:moveTo>
                  <a:lnTo>
                    <a:pt x="68" y="74"/>
                  </a:lnTo>
                  <a:lnTo>
                    <a:pt x="68" y="72"/>
                  </a:lnTo>
                  <a:lnTo>
                    <a:pt x="68" y="65"/>
                  </a:lnTo>
                  <a:lnTo>
                    <a:pt x="68" y="62"/>
                  </a:lnTo>
                  <a:lnTo>
                    <a:pt x="68" y="55"/>
                  </a:lnTo>
                  <a:lnTo>
                    <a:pt x="63" y="51"/>
                  </a:lnTo>
                  <a:lnTo>
                    <a:pt x="61" y="47"/>
                  </a:lnTo>
                  <a:lnTo>
                    <a:pt x="58" y="43"/>
                  </a:lnTo>
                  <a:lnTo>
                    <a:pt x="52" y="41"/>
                  </a:lnTo>
                  <a:lnTo>
                    <a:pt x="52" y="30"/>
                  </a:lnTo>
                  <a:lnTo>
                    <a:pt x="55" y="25"/>
                  </a:lnTo>
                  <a:lnTo>
                    <a:pt x="55" y="18"/>
                  </a:lnTo>
                  <a:lnTo>
                    <a:pt x="52" y="11"/>
                  </a:lnTo>
                  <a:lnTo>
                    <a:pt x="52" y="5"/>
                  </a:lnTo>
                  <a:lnTo>
                    <a:pt x="48" y="1"/>
                  </a:lnTo>
                  <a:lnTo>
                    <a:pt x="48" y="0"/>
                  </a:lnTo>
                  <a:lnTo>
                    <a:pt x="48" y="1"/>
                  </a:lnTo>
                  <a:lnTo>
                    <a:pt x="45" y="11"/>
                  </a:lnTo>
                  <a:lnTo>
                    <a:pt x="43" y="25"/>
                  </a:lnTo>
                  <a:lnTo>
                    <a:pt x="43" y="30"/>
                  </a:lnTo>
                  <a:lnTo>
                    <a:pt x="39" y="37"/>
                  </a:lnTo>
                  <a:lnTo>
                    <a:pt x="35" y="41"/>
                  </a:lnTo>
                  <a:lnTo>
                    <a:pt x="33" y="43"/>
                  </a:lnTo>
                  <a:lnTo>
                    <a:pt x="28" y="47"/>
                  </a:lnTo>
                  <a:lnTo>
                    <a:pt x="23" y="51"/>
                  </a:lnTo>
                  <a:lnTo>
                    <a:pt x="21" y="55"/>
                  </a:lnTo>
                  <a:lnTo>
                    <a:pt x="21" y="62"/>
                  </a:lnTo>
                  <a:lnTo>
                    <a:pt x="17" y="68"/>
                  </a:lnTo>
                  <a:lnTo>
                    <a:pt x="21" y="74"/>
                  </a:lnTo>
                  <a:lnTo>
                    <a:pt x="23" y="85"/>
                  </a:lnTo>
                  <a:lnTo>
                    <a:pt x="28" y="88"/>
                  </a:lnTo>
                  <a:lnTo>
                    <a:pt x="28" y="93"/>
                  </a:lnTo>
                  <a:lnTo>
                    <a:pt x="28" y="99"/>
                  </a:lnTo>
                  <a:lnTo>
                    <a:pt x="28" y="103"/>
                  </a:lnTo>
                  <a:lnTo>
                    <a:pt x="28" y="106"/>
                  </a:lnTo>
                  <a:lnTo>
                    <a:pt x="23" y="109"/>
                  </a:lnTo>
                  <a:lnTo>
                    <a:pt x="23" y="112"/>
                  </a:lnTo>
                  <a:lnTo>
                    <a:pt x="21" y="116"/>
                  </a:lnTo>
                  <a:lnTo>
                    <a:pt x="21" y="119"/>
                  </a:lnTo>
                  <a:lnTo>
                    <a:pt x="21" y="122"/>
                  </a:lnTo>
                  <a:lnTo>
                    <a:pt x="17" y="125"/>
                  </a:lnTo>
                  <a:lnTo>
                    <a:pt x="21" y="131"/>
                  </a:lnTo>
                  <a:lnTo>
                    <a:pt x="21" y="135"/>
                  </a:lnTo>
                  <a:lnTo>
                    <a:pt x="21" y="137"/>
                  </a:lnTo>
                  <a:lnTo>
                    <a:pt x="15" y="141"/>
                  </a:lnTo>
                  <a:lnTo>
                    <a:pt x="11" y="141"/>
                  </a:lnTo>
                  <a:lnTo>
                    <a:pt x="7" y="143"/>
                  </a:lnTo>
                  <a:lnTo>
                    <a:pt x="7" y="147"/>
                  </a:lnTo>
                  <a:lnTo>
                    <a:pt x="7" y="150"/>
                  </a:lnTo>
                  <a:lnTo>
                    <a:pt x="7" y="156"/>
                  </a:lnTo>
                  <a:lnTo>
                    <a:pt x="5" y="159"/>
                  </a:lnTo>
                  <a:lnTo>
                    <a:pt x="7" y="164"/>
                  </a:lnTo>
                  <a:lnTo>
                    <a:pt x="7" y="168"/>
                  </a:lnTo>
                  <a:lnTo>
                    <a:pt x="7" y="174"/>
                  </a:lnTo>
                  <a:lnTo>
                    <a:pt x="7" y="178"/>
                  </a:lnTo>
                  <a:lnTo>
                    <a:pt x="7" y="180"/>
                  </a:lnTo>
                  <a:lnTo>
                    <a:pt x="5" y="184"/>
                  </a:lnTo>
                  <a:lnTo>
                    <a:pt x="1" y="188"/>
                  </a:lnTo>
                  <a:lnTo>
                    <a:pt x="0" y="193"/>
                  </a:lnTo>
                  <a:lnTo>
                    <a:pt x="0" y="197"/>
                  </a:lnTo>
                  <a:lnTo>
                    <a:pt x="0" y="200"/>
                  </a:lnTo>
                  <a:lnTo>
                    <a:pt x="0" y="203"/>
                  </a:lnTo>
                  <a:lnTo>
                    <a:pt x="0" y="209"/>
                  </a:lnTo>
                  <a:lnTo>
                    <a:pt x="1" y="211"/>
                  </a:lnTo>
                  <a:lnTo>
                    <a:pt x="5" y="219"/>
                  </a:lnTo>
                  <a:lnTo>
                    <a:pt x="7" y="219"/>
                  </a:lnTo>
                  <a:lnTo>
                    <a:pt x="7" y="221"/>
                  </a:lnTo>
                  <a:lnTo>
                    <a:pt x="11" y="221"/>
                  </a:lnTo>
                  <a:lnTo>
                    <a:pt x="11" y="225"/>
                  </a:lnTo>
                  <a:lnTo>
                    <a:pt x="15" y="225"/>
                  </a:lnTo>
                  <a:lnTo>
                    <a:pt x="15" y="227"/>
                  </a:lnTo>
                  <a:lnTo>
                    <a:pt x="15" y="231"/>
                  </a:lnTo>
                  <a:lnTo>
                    <a:pt x="17" y="231"/>
                  </a:lnTo>
                  <a:lnTo>
                    <a:pt x="21" y="231"/>
                  </a:lnTo>
                  <a:lnTo>
                    <a:pt x="23" y="231"/>
                  </a:lnTo>
                  <a:lnTo>
                    <a:pt x="28" y="231"/>
                  </a:lnTo>
                  <a:lnTo>
                    <a:pt x="29" y="234"/>
                  </a:lnTo>
                  <a:lnTo>
                    <a:pt x="33" y="237"/>
                  </a:lnTo>
                  <a:lnTo>
                    <a:pt x="35" y="240"/>
                  </a:lnTo>
                  <a:lnTo>
                    <a:pt x="35" y="244"/>
                  </a:lnTo>
                  <a:lnTo>
                    <a:pt x="39" y="247"/>
                  </a:lnTo>
                  <a:lnTo>
                    <a:pt x="39" y="250"/>
                  </a:lnTo>
                  <a:lnTo>
                    <a:pt x="39" y="252"/>
                  </a:lnTo>
                  <a:lnTo>
                    <a:pt x="43" y="256"/>
                  </a:lnTo>
                  <a:lnTo>
                    <a:pt x="45" y="252"/>
                  </a:lnTo>
                  <a:lnTo>
                    <a:pt x="52" y="250"/>
                  </a:lnTo>
                  <a:lnTo>
                    <a:pt x="58" y="244"/>
                  </a:lnTo>
                  <a:lnTo>
                    <a:pt x="61" y="240"/>
                  </a:lnTo>
                  <a:lnTo>
                    <a:pt x="63" y="237"/>
                  </a:lnTo>
                  <a:lnTo>
                    <a:pt x="68" y="234"/>
                  </a:lnTo>
                  <a:lnTo>
                    <a:pt x="69" y="231"/>
                  </a:lnTo>
                  <a:lnTo>
                    <a:pt x="74" y="227"/>
                  </a:lnTo>
                  <a:lnTo>
                    <a:pt x="76" y="225"/>
                  </a:lnTo>
                  <a:lnTo>
                    <a:pt x="76" y="219"/>
                  </a:lnTo>
                  <a:lnTo>
                    <a:pt x="74" y="215"/>
                  </a:lnTo>
                  <a:lnTo>
                    <a:pt x="74" y="211"/>
                  </a:lnTo>
                  <a:lnTo>
                    <a:pt x="74" y="206"/>
                  </a:lnTo>
                  <a:lnTo>
                    <a:pt x="69" y="203"/>
                  </a:lnTo>
                  <a:lnTo>
                    <a:pt x="74" y="200"/>
                  </a:lnTo>
                  <a:lnTo>
                    <a:pt x="74" y="197"/>
                  </a:lnTo>
                  <a:lnTo>
                    <a:pt x="76" y="193"/>
                  </a:lnTo>
                  <a:lnTo>
                    <a:pt x="80" y="188"/>
                  </a:lnTo>
                  <a:lnTo>
                    <a:pt x="81" y="188"/>
                  </a:lnTo>
                  <a:lnTo>
                    <a:pt x="81" y="184"/>
                  </a:lnTo>
                  <a:lnTo>
                    <a:pt x="86" y="180"/>
                  </a:lnTo>
                  <a:lnTo>
                    <a:pt x="86" y="174"/>
                  </a:lnTo>
                  <a:lnTo>
                    <a:pt x="86" y="171"/>
                  </a:lnTo>
                  <a:lnTo>
                    <a:pt x="86" y="168"/>
                  </a:lnTo>
                  <a:lnTo>
                    <a:pt x="86" y="164"/>
                  </a:lnTo>
                  <a:lnTo>
                    <a:pt x="86" y="162"/>
                  </a:lnTo>
                  <a:lnTo>
                    <a:pt x="81" y="156"/>
                  </a:lnTo>
                  <a:lnTo>
                    <a:pt x="81" y="150"/>
                  </a:lnTo>
                  <a:lnTo>
                    <a:pt x="81" y="147"/>
                  </a:lnTo>
                  <a:lnTo>
                    <a:pt x="89" y="141"/>
                  </a:lnTo>
                  <a:lnTo>
                    <a:pt x="89" y="137"/>
                  </a:lnTo>
                  <a:lnTo>
                    <a:pt x="92" y="135"/>
                  </a:lnTo>
                  <a:lnTo>
                    <a:pt x="92" y="131"/>
                  </a:lnTo>
                  <a:lnTo>
                    <a:pt x="92" y="125"/>
                  </a:lnTo>
                  <a:lnTo>
                    <a:pt x="95" y="125"/>
                  </a:lnTo>
                  <a:lnTo>
                    <a:pt x="95" y="122"/>
                  </a:lnTo>
                  <a:lnTo>
                    <a:pt x="95" y="119"/>
                  </a:lnTo>
                  <a:lnTo>
                    <a:pt x="92" y="119"/>
                  </a:lnTo>
                  <a:lnTo>
                    <a:pt x="89" y="116"/>
                  </a:lnTo>
                  <a:lnTo>
                    <a:pt x="86" y="116"/>
                  </a:lnTo>
                  <a:lnTo>
                    <a:pt x="80" y="112"/>
                  </a:lnTo>
                  <a:lnTo>
                    <a:pt x="76" y="112"/>
                  </a:lnTo>
                  <a:lnTo>
                    <a:pt x="74" y="112"/>
                  </a:lnTo>
                  <a:lnTo>
                    <a:pt x="74" y="109"/>
                  </a:lnTo>
                  <a:lnTo>
                    <a:pt x="69" y="109"/>
                  </a:lnTo>
                  <a:lnTo>
                    <a:pt x="68" y="106"/>
                  </a:lnTo>
                  <a:lnTo>
                    <a:pt x="63" y="103"/>
                  </a:lnTo>
                  <a:lnTo>
                    <a:pt x="63" y="99"/>
                  </a:lnTo>
                  <a:lnTo>
                    <a:pt x="63" y="96"/>
                  </a:lnTo>
                  <a:lnTo>
                    <a:pt x="68" y="93"/>
                  </a:lnTo>
                  <a:lnTo>
                    <a:pt x="63" y="90"/>
                  </a:lnTo>
                  <a:lnTo>
                    <a:pt x="68" y="88"/>
                  </a:lnTo>
                  <a:lnTo>
                    <a:pt x="68" y="85"/>
                  </a:lnTo>
                  <a:lnTo>
                    <a:pt x="68" y="80"/>
                  </a:lnTo>
                  <a:lnTo>
                    <a:pt x="63" y="78"/>
                  </a:lnTo>
                  <a:lnTo>
                    <a:pt x="63" y="74"/>
                  </a:lnTo>
                  <a:lnTo>
                    <a:pt x="69" y="88"/>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55" name="Freeform 55"/>
            <p:cNvSpPr>
              <a:spLocks/>
            </p:cNvSpPr>
            <p:nvPr/>
          </p:nvSpPr>
          <p:spPr bwMode="auto">
            <a:xfrm rot="393647">
              <a:off x="2348" y="3744"/>
              <a:ext cx="24" cy="167"/>
            </a:xfrm>
            <a:custGeom>
              <a:avLst/>
              <a:gdLst>
                <a:gd name="T0" fmla="*/ 6 w 25"/>
                <a:gd name="T1" fmla="*/ 94 h 267"/>
                <a:gd name="T2" fmla="*/ 6 w 25"/>
                <a:gd name="T3" fmla="*/ 88 h 267"/>
                <a:gd name="T4" fmla="*/ 9 w 25"/>
                <a:gd name="T5" fmla="*/ 83 h 267"/>
                <a:gd name="T6" fmla="*/ 9 w 25"/>
                <a:gd name="T7" fmla="*/ 79 h 267"/>
                <a:gd name="T8" fmla="*/ 9 w 25"/>
                <a:gd name="T9" fmla="*/ 74 h 267"/>
                <a:gd name="T10" fmla="*/ 11 w 25"/>
                <a:gd name="T11" fmla="*/ 69 h 267"/>
                <a:gd name="T12" fmla="*/ 11 w 25"/>
                <a:gd name="T13" fmla="*/ 65 h 267"/>
                <a:gd name="T14" fmla="*/ 11 w 25"/>
                <a:gd name="T15" fmla="*/ 60 h 267"/>
                <a:gd name="T16" fmla="*/ 11 w 25"/>
                <a:gd name="T17" fmla="*/ 53 h 267"/>
                <a:gd name="T18" fmla="*/ 11 w 25"/>
                <a:gd name="T19" fmla="*/ 48 h 267"/>
                <a:gd name="T20" fmla="*/ 11 w 25"/>
                <a:gd name="T21" fmla="*/ 43 h 267"/>
                <a:gd name="T22" fmla="*/ 11 w 25"/>
                <a:gd name="T23" fmla="*/ 38 h 267"/>
                <a:gd name="T24" fmla="*/ 11 w 25"/>
                <a:gd name="T25" fmla="*/ 31 h 267"/>
                <a:gd name="T26" fmla="*/ 11 w 25"/>
                <a:gd name="T27" fmla="*/ 26 h 267"/>
                <a:gd name="T28" fmla="*/ 11 w 25"/>
                <a:gd name="T29" fmla="*/ 23 h 267"/>
                <a:gd name="T30" fmla="*/ 11 w 25"/>
                <a:gd name="T31" fmla="*/ 18 h 267"/>
                <a:gd name="T32" fmla="*/ 11 w 25"/>
                <a:gd name="T33" fmla="*/ 13 h 267"/>
                <a:gd name="T34" fmla="*/ 11 w 25"/>
                <a:gd name="T35" fmla="*/ 9 h 267"/>
                <a:gd name="T36" fmla="*/ 11 w 25"/>
                <a:gd name="T37" fmla="*/ 6 h 267"/>
                <a:gd name="T38" fmla="*/ 11 w 25"/>
                <a:gd name="T39" fmla="*/ 2 h 267"/>
                <a:gd name="T40" fmla="*/ 11 w 25"/>
                <a:gd name="T41" fmla="*/ 2 h 267"/>
                <a:gd name="T42" fmla="*/ 11 w 25"/>
                <a:gd name="T43" fmla="*/ 7 h 267"/>
                <a:gd name="T44" fmla="*/ 11 w 25"/>
                <a:gd name="T45" fmla="*/ 11 h 267"/>
                <a:gd name="T46" fmla="*/ 11 w 25"/>
                <a:gd name="T47" fmla="*/ 16 h 267"/>
                <a:gd name="T48" fmla="*/ 11 w 25"/>
                <a:gd name="T49" fmla="*/ 24 h 267"/>
                <a:gd name="T50" fmla="*/ 13 w 25"/>
                <a:gd name="T51" fmla="*/ 30 h 267"/>
                <a:gd name="T52" fmla="*/ 17 w 25"/>
                <a:gd name="T53" fmla="*/ 34 h 267"/>
                <a:gd name="T54" fmla="*/ 23 w 25"/>
                <a:gd name="T55" fmla="*/ 40 h 267"/>
                <a:gd name="T56" fmla="*/ 23 w 25"/>
                <a:gd name="T57" fmla="*/ 44 h 267"/>
                <a:gd name="T58" fmla="*/ 23 w 25"/>
                <a:gd name="T59" fmla="*/ 49 h 267"/>
                <a:gd name="T60" fmla="*/ 18 w 25"/>
                <a:gd name="T61" fmla="*/ 55 h 267"/>
                <a:gd name="T62" fmla="*/ 18 w 25"/>
                <a:gd name="T63" fmla="*/ 59 h 267"/>
                <a:gd name="T64" fmla="*/ 17 w 25"/>
                <a:gd name="T65" fmla="*/ 64 h 267"/>
                <a:gd name="T66" fmla="*/ 17 w 25"/>
                <a:gd name="T67" fmla="*/ 69 h 267"/>
                <a:gd name="T68" fmla="*/ 17 w 25"/>
                <a:gd name="T69" fmla="*/ 74 h 267"/>
                <a:gd name="T70" fmla="*/ 17 w 25"/>
                <a:gd name="T71" fmla="*/ 81 h 267"/>
                <a:gd name="T72" fmla="*/ 17 w 25"/>
                <a:gd name="T73" fmla="*/ 87 h 267"/>
                <a:gd name="T74" fmla="*/ 17 w 25"/>
                <a:gd name="T75" fmla="*/ 92 h 267"/>
                <a:gd name="T76" fmla="*/ 18 w 25"/>
                <a:gd name="T77" fmla="*/ 97 h 267"/>
                <a:gd name="T78" fmla="*/ 18 w 25"/>
                <a:gd name="T79" fmla="*/ 102 h 267"/>
                <a:gd name="T80" fmla="*/ 18 w 25"/>
                <a:gd name="T81" fmla="*/ 103 h 267"/>
                <a:gd name="T82" fmla="*/ 11 w 25"/>
                <a:gd name="T83" fmla="*/ 102 h 267"/>
                <a:gd name="T84" fmla="*/ 3 w 25"/>
                <a:gd name="T85" fmla="*/ 102 h 267"/>
                <a:gd name="T86" fmla="*/ 3 w 25"/>
                <a:gd name="T87" fmla="*/ 99 h 2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7"/>
                <a:gd name="T134" fmla="*/ 25 w 25"/>
                <a:gd name="T135" fmla="*/ 267 h 2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7">
                  <a:moveTo>
                    <a:pt x="3" y="254"/>
                  </a:moveTo>
                  <a:lnTo>
                    <a:pt x="6" y="242"/>
                  </a:lnTo>
                  <a:lnTo>
                    <a:pt x="6" y="235"/>
                  </a:lnTo>
                  <a:lnTo>
                    <a:pt x="6" y="225"/>
                  </a:lnTo>
                  <a:lnTo>
                    <a:pt x="9" y="219"/>
                  </a:lnTo>
                  <a:lnTo>
                    <a:pt x="9" y="213"/>
                  </a:lnTo>
                  <a:lnTo>
                    <a:pt x="9" y="207"/>
                  </a:lnTo>
                  <a:lnTo>
                    <a:pt x="9" y="201"/>
                  </a:lnTo>
                  <a:lnTo>
                    <a:pt x="9" y="194"/>
                  </a:lnTo>
                  <a:lnTo>
                    <a:pt x="9" y="188"/>
                  </a:lnTo>
                  <a:lnTo>
                    <a:pt x="9" y="182"/>
                  </a:lnTo>
                  <a:lnTo>
                    <a:pt x="11" y="176"/>
                  </a:lnTo>
                  <a:lnTo>
                    <a:pt x="11" y="170"/>
                  </a:lnTo>
                  <a:lnTo>
                    <a:pt x="11" y="167"/>
                  </a:lnTo>
                  <a:lnTo>
                    <a:pt x="11" y="160"/>
                  </a:lnTo>
                  <a:lnTo>
                    <a:pt x="11" y="154"/>
                  </a:lnTo>
                  <a:lnTo>
                    <a:pt x="11" y="144"/>
                  </a:lnTo>
                  <a:lnTo>
                    <a:pt x="11" y="135"/>
                  </a:lnTo>
                  <a:lnTo>
                    <a:pt x="11" y="129"/>
                  </a:lnTo>
                  <a:lnTo>
                    <a:pt x="11" y="123"/>
                  </a:lnTo>
                  <a:lnTo>
                    <a:pt x="11" y="117"/>
                  </a:lnTo>
                  <a:lnTo>
                    <a:pt x="11" y="110"/>
                  </a:lnTo>
                  <a:lnTo>
                    <a:pt x="11" y="104"/>
                  </a:lnTo>
                  <a:lnTo>
                    <a:pt x="11" y="98"/>
                  </a:lnTo>
                  <a:lnTo>
                    <a:pt x="11" y="88"/>
                  </a:lnTo>
                  <a:lnTo>
                    <a:pt x="11" y="79"/>
                  </a:lnTo>
                  <a:lnTo>
                    <a:pt x="11" y="72"/>
                  </a:lnTo>
                  <a:lnTo>
                    <a:pt x="11" y="66"/>
                  </a:lnTo>
                  <a:lnTo>
                    <a:pt x="11" y="60"/>
                  </a:lnTo>
                  <a:lnTo>
                    <a:pt x="11" y="57"/>
                  </a:lnTo>
                  <a:lnTo>
                    <a:pt x="11" y="51"/>
                  </a:lnTo>
                  <a:lnTo>
                    <a:pt x="11" y="45"/>
                  </a:lnTo>
                  <a:lnTo>
                    <a:pt x="11" y="39"/>
                  </a:lnTo>
                  <a:lnTo>
                    <a:pt x="11" y="32"/>
                  </a:lnTo>
                  <a:lnTo>
                    <a:pt x="11" y="25"/>
                  </a:lnTo>
                  <a:lnTo>
                    <a:pt x="11" y="23"/>
                  </a:lnTo>
                  <a:lnTo>
                    <a:pt x="11" y="18"/>
                  </a:lnTo>
                  <a:lnTo>
                    <a:pt x="11" y="14"/>
                  </a:lnTo>
                  <a:lnTo>
                    <a:pt x="11" y="6"/>
                  </a:lnTo>
                  <a:lnTo>
                    <a:pt x="11" y="4"/>
                  </a:lnTo>
                  <a:lnTo>
                    <a:pt x="11" y="0"/>
                  </a:lnTo>
                  <a:lnTo>
                    <a:pt x="11" y="4"/>
                  </a:lnTo>
                  <a:lnTo>
                    <a:pt x="11" y="10"/>
                  </a:lnTo>
                  <a:lnTo>
                    <a:pt x="11" y="18"/>
                  </a:lnTo>
                  <a:lnTo>
                    <a:pt x="11" y="23"/>
                  </a:lnTo>
                  <a:lnTo>
                    <a:pt x="11" y="29"/>
                  </a:lnTo>
                  <a:lnTo>
                    <a:pt x="11" y="35"/>
                  </a:lnTo>
                  <a:lnTo>
                    <a:pt x="11" y="41"/>
                  </a:lnTo>
                  <a:lnTo>
                    <a:pt x="11" y="51"/>
                  </a:lnTo>
                  <a:lnTo>
                    <a:pt x="11" y="60"/>
                  </a:lnTo>
                  <a:lnTo>
                    <a:pt x="15" y="66"/>
                  </a:lnTo>
                  <a:lnTo>
                    <a:pt x="15" y="76"/>
                  </a:lnTo>
                  <a:lnTo>
                    <a:pt x="15" y="82"/>
                  </a:lnTo>
                  <a:lnTo>
                    <a:pt x="19" y="88"/>
                  </a:lnTo>
                  <a:lnTo>
                    <a:pt x="20" y="94"/>
                  </a:lnTo>
                  <a:lnTo>
                    <a:pt x="25" y="102"/>
                  </a:lnTo>
                  <a:lnTo>
                    <a:pt x="25" y="107"/>
                  </a:lnTo>
                  <a:lnTo>
                    <a:pt x="25" y="113"/>
                  </a:lnTo>
                  <a:lnTo>
                    <a:pt x="25" y="119"/>
                  </a:lnTo>
                  <a:lnTo>
                    <a:pt x="25" y="125"/>
                  </a:lnTo>
                  <a:lnTo>
                    <a:pt x="25" y="135"/>
                  </a:lnTo>
                  <a:lnTo>
                    <a:pt x="20" y="141"/>
                  </a:lnTo>
                  <a:lnTo>
                    <a:pt x="20" y="147"/>
                  </a:lnTo>
                  <a:lnTo>
                    <a:pt x="20" y="150"/>
                  </a:lnTo>
                  <a:lnTo>
                    <a:pt x="19" y="156"/>
                  </a:lnTo>
                  <a:lnTo>
                    <a:pt x="19" y="164"/>
                  </a:lnTo>
                  <a:lnTo>
                    <a:pt x="19" y="170"/>
                  </a:lnTo>
                  <a:lnTo>
                    <a:pt x="19" y="176"/>
                  </a:lnTo>
                  <a:lnTo>
                    <a:pt x="19" y="182"/>
                  </a:lnTo>
                  <a:lnTo>
                    <a:pt x="19" y="188"/>
                  </a:lnTo>
                  <a:lnTo>
                    <a:pt x="19" y="198"/>
                  </a:lnTo>
                  <a:lnTo>
                    <a:pt x="19" y="207"/>
                  </a:lnTo>
                  <a:lnTo>
                    <a:pt x="19" y="217"/>
                  </a:lnTo>
                  <a:lnTo>
                    <a:pt x="19" y="223"/>
                  </a:lnTo>
                  <a:lnTo>
                    <a:pt x="19" y="229"/>
                  </a:lnTo>
                  <a:lnTo>
                    <a:pt x="19" y="235"/>
                  </a:lnTo>
                  <a:lnTo>
                    <a:pt x="20" y="245"/>
                  </a:lnTo>
                  <a:lnTo>
                    <a:pt x="20" y="248"/>
                  </a:lnTo>
                  <a:lnTo>
                    <a:pt x="20" y="254"/>
                  </a:lnTo>
                  <a:lnTo>
                    <a:pt x="20" y="261"/>
                  </a:lnTo>
                  <a:lnTo>
                    <a:pt x="24" y="267"/>
                  </a:lnTo>
                  <a:lnTo>
                    <a:pt x="20" y="264"/>
                  </a:lnTo>
                  <a:lnTo>
                    <a:pt x="19" y="261"/>
                  </a:lnTo>
                  <a:lnTo>
                    <a:pt x="11" y="261"/>
                  </a:lnTo>
                  <a:lnTo>
                    <a:pt x="6" y="261"/>
                  </a:lnTo>
                  <a:lnTo>
                    <a:pt x="3" y="261"/>
                  </a:lnTo>
                  <a:lnTo>
                    <a:pt x="0" y="261"/>
                  </a:lnTo>
                  <a:lnTo>
                    <a:pt x="3" y="254"/>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56" name="Freeform 56"/>
            <p:cNvSpPr>
              <a:spLocks/>
            </p:cNvSpPr>
            <p:nvPr/>
          </p:nvSpPr>
          <p:spPr bwMode="auto">
            <a:xfrm rot="393647">
              <a:off x="2322" y="3710"/>
              <a:ext cx="93" cy="160"/>
            </a:xfrm>
            <a:custGeom>
              <a:avLst/>
              <a:gdLst>
                <a:gd name="T0" fmla="*/ 64 w 97"/>
                <a:gd name="T1" fmla="*/ 28 h 258"/>
                <a:gd name="T2" fmla="*/ 64 w 97"/>
                <a:gd name="T3" fmla="*/ 22 h 258"/>
                <a:gd name="T4" fmla="*/ 56 w 97"/>
                <a:gd name="T5" fmla="*/ 18 h 258"/>
                <a:gd name="T6" fmla="*/ 53 w 97"/>
                <a:gd name="T7" fmla="*/ 10 h 258"/>
                <a:gd name="T8" fmla="*/ 48 w 97"/>
                <a:gd name="T9" fmla="*/ 2 h 258"/>
                <a:gd name="T10" fmla="*/ 47 w 97"/>
                <a:gd name="T11" fmla="*/ 1 h 258"/>
                <a:gd name="T12" fmla="*/ 41 w 97"/>
                <a:gd name="T13" fmla="*/ 12 h 258"/>
                <a:gd name="T14" fmla="*/ 33 w 97"/>
                <a:gd name="T15" fmla="*/ 18 h 258"/>
                <a:gd name="T16" fmla="*/ 21 w 97"/>
                <a:gd name="T17" fmla="*/ 22 h 258"/>
                <a:gd name="T18" fmla="*/ 21 w 97"/>
                <a:gd name="T19" fmla="*/ 29 h 258"/>
                <a:gd name="T20" fmla="*/ 27 w 97"/>
                <a:gd name="T21" fmla="*/ 36 h 258"/>
                <a:gd name="T22" fmla="*/ 27 w 97"/>
                <a:gd name="T23" fmla="*/ 42 h 258"/>
                <a:gd name="T24" fmla="*/ 21 w 97"/>
                <a:gd name="T25" fmla="*/ 45 h 258"/>
                <a:gd name="T26" fmla="*/ 17 w 97"/>
                <a:gd name="T27" fmla="*/ 49 h 258"/>
                <a:gd name="T28" fmla="*/ 21 w 97"/>
                <a:gd name="T29" fmla="*/ 53 h 258"/>
                <a:gd name="T30" fmla="*/ 12 w 97"/>
                <a:gd name="T31" fmla="*/ 56 h 258"/>
                <a:gd name="T32" fmla="*/ 12 w 97"/>
                <a:gd name="T33" fmla="*/ 60 h 258"/>
                <a:gd name="T34" fmla="*/ 12 w 97"/>
                <a:gd name="T35" fmla="*/ 65 h 258"/>
                <a:gd name="T36" fmla="*/ 12 w 97"/>
                <a:gd name="T37" fmla="*/ 70 h 258"/>
                <a:gd name="T38" fmla="*/ 0 w 97"/>
                <a:gd name="T39" fmla="*/ 75 h 258"/>
                <a:gd name="T40" fmla="*/ 0 w 97"/>
                <a:gd name="T41" fmla="*/ 79 h 258"/>
                <a:gd name="T42" fmla="*/ 7 w 97"/>
                <a:gd name="T43" fmla="*/ 84 h 258"/>
                <a:gd name="T44" fmla="*/ 12 w 97"/>
                <a:gd name="T45" fmla="*/ 86 h 258"/>
                <a:gd name="T46" fmla="*/ 14 w 97"/>
                <a:gd name="T47" fmla="*/ 89 h 258"/>
                <a:gd name="T48" fmla="*/ 21 w 97"/>
                <a:gd name="T49" fmla="*/ 89 h 258"/>
                <a:gd name="T50" fmla="*/ 31 w 97"/>
                <a:gd name="T51" fmla="*/ 91 h 258"/>
                <a:gd name="T52" fmla="*/ 35 w 97"/>
                <a:gd name="T53" fmla="*/ 94 h 258"/>
                <a:gd name="T54" fmla="*/ 37 w 97"/>
                <a:gd name="T55" fmla="*/ 98 h 258"/>
                <a:gd name="T56" fmla="*/ 48 w 97"/>
                <a:gd name="T57" fmla="*/ 96 h 258"/>
                <a:gd name="T58" fmla="*/ 60 w 97"/>
                <a:gd name="T59" fmla="*/ 92 h 258"/>
                <a:gd name="T60" fmla="*/ 68 w 97"/>
                <a:gd name="T61" fmla="*/ 89 h 258"/>
                <a:gd name="T62" fmla="*/ 68 w 97"/>
                <a:gd name="T63" fmla="*/ 84 h 258"/>
                <a:gd name="T64" fmla="*/ 67 w 97"/>
                <a:gd name="T65" fmla="*/ 79 h 258"/>
                <a:gd name="T66" fmla="*/ 72 w 97"/>
                <a:gd name="T67" fmla="*/ 75 h 258"/>
                <a:gd name="T68" fmla="*/ 78 w 97"/>
                <a:gd name="T69" fmla="*/ 71 h 258"/>
                <a:gd name="T70" fmla="*/ 81 w 97"/>
                <a:gd name="T71" fmla="*/ 66 h 258"/>
                <a:gd name="T72" fmla="*/ 81 w 97"/>
                <a:gd name="T73" fmla="*/ 62 h 258"/>
                <a:gd name="T74" fmla="*/ 78 w 97"/>
                <a:gd name="T75" fmla="*/ 57 h 258"/>
                <a:gd name="T76" fmla="*/ 86 w 97"/>
                <a:gd name="T77" fmla="*/ 52 h 258"/>
                <a:gd name="T78" fmla="*/ 89 w 97"/>
                <a:gd name="T79" fmla="*/ 49 h 258"/>
                <a:gd name="T80" fmla="*/ 86 w 97"/>
                <a:gd name="T81" fmla="*/ 46 h 258"/>
                <a:gd name="T82" fmla="*/ 75 w 97"/>
                <a:gd name="T83" fmla="*/ 44 h 258"/>
                <a:gd name="T84" fmla="*/ 68 w 97"/>
                <a:gd name="T85" fmla="*/ 42 h 258"/>
                <a:gd name="T86" fmla="*/ 60 w 97"/>
                <a:gd name="T87" fmla="*/ 40 h 258"/>
                <a:gd name="T88" fmla="*/ 64 w 97"/>
                <a:gd name="T89" fmla="*/ 36 h 258"/>
                <a:gd name="T90" fmla="*/ 64 w 97"/>
                <a:gd name="T91" fmla="*/ 33 h 258"/>
                <a:gd name="T92" fmla="*/ 60 w 97"/>
                <a:gd name="T93" fmla="*/ 29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258"/>
                <a:gd name="T143" fmla="*/ 97 w 97"/>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258">
                  <a:moveTo>
                    <a:pt x="73" y="88"/>
                  </a:moveTo>
                  <a:lnTo>
                    <a:pt x="70" y="76"/>
                  </a:lnTo>
                  <a:lnTo>
                    <a:pt x="70" y="72"/>
                  </a:lnTo>
                  <a:lnTo>
                    <a:pt x="70" y="66"/>
                  </a:lnTo>
                  <a:lnTo>
                    <a:pt x="70" y="63"/>
                  </a:lnTo>
                  <a:lnTo>
                    <a:pt x="70" y="57"/>
                  </a:lnTo>
                  <a:lnTo>
                    <a:pt x="66" y="51"/>
                  </a:lnTo>
                  <a:lnTo>
                    <a:pt x="63" y="47"/>
                  </a:lnTo>
                  <a:lnTo>
                    <a:pt x="60" y="46"/>
                  </a:lnTo>
                  <a:lnTo>
                    <a:pt x="52" y="41"/>
                  </a:lnTo>
                  <a:lnTo>
                    <a:pt x="52" y="31"/>
                  </a:lnTo>
                  <a:lnTo>
                    <a:pt x="57" y="25"/>
                  </a:lnTo>
                  <a:lnTo>
                    <a:pt x="57" y="20"/>
                  </a:lnTo>
                  <a:lnTo>
                    <a:pt x="52" y="13"/>
                  </a:lnTo>
                  <a:lnTo>
                    <a:pt x="52" y="7"/>
                  </a:lnTo>
                  <a:lnTo>
                    <a:pt x="51" y="4"/>
                  </a:lnTo>
                  <a:lnTo>
                    <a:pt x="51" y="0"/>
                  </a:lnTo>
                  <a:lnTo>
                    <a:pt x="51" y="4"/>
                  </a:lnTo>
                  <a:lnTo>
                    <a:pt x="47" y="13"/>
                  </a:lnTo>
                  <a:lnTo>
                    <a:pt x="45" y="25"/>
                  </a:lnTo>
                  <a:lnTo>
                    <a:pt x="45" y="31"/>
                  </a:lnTo>
                  <a:lnTo>
                    <a:pt x="41" y="39"/>
                  </a:lnTo>
                  <a:lnTo>
                    <a:pt x="39" y="41"/>
                  </a:lnTo>
                  <a:lnTo>
                    <a:pt x="35" y="46"/>
                  </a:lnTo>
                  <a:lnTo>
                    <a:pt x="29" y="47"/>
                  </a:lnTo>
                  <a:lnTo>
                    <a:pt x="26" y="51"/>
                  </a:lnTo>
                  <a:lnTo>
                    <a:pt x="23" y="57"/>
                  </a:lnTo>
                  <a:lnTo>
                    <a:pt x="23" y="63"/>
                  </a:lnTo>
                  <a:lnTo>
                    <a:pt x="19" y="70"/>
                  </a:lnTo>
                  <a:lnTo>
                    <a:pt x="23" y="76"/>
                  </a:lnTo>
                  <a:lnTo>
                    <a:pt x="26" y="86"/>
                  </a:lnTo>
                  <a:lnTo>
                    <a:pt x="29" y="88"/>
                  </a:lnTo>
                  <a:lnTo>
                    <a:pt x="29" y="94"/>
                  </a:lnTo>
                  <a:lnTo>
                    <a:pt x="29" y="101"/>
                  </a:lnTo>
                  <a:lnTo>
                    <a:pt x="29" y="104"/>
                  </a:lnTo>
                  <a:lnTo>
                    <a:pt x="29" y="108"/>
                  </a:lnTo>
                  <a:lnTo>
                    <a:pt x="26" y="110"/>
                  </a:lnTo>
                  <a:lnTo>
                    <a:pt x="26" y="114"/>
                  </a:lnTo>
                  <a:lnTo>
                    <a:pt x="23" y="117"/>
                  </a:lnTo>
                  <a:lnTo>
                    <a:pt x="23" y="120"/>
                  </a:lnTo>
                  <a:lnTo>
                    <a:pt x="23" y="123"/>
                  </a:lnTo>
                  <a:lnTo>
                    <a:pt x="19" y="127"/>
                  </a:lnTo>
                  <a:lnTo>
                    <a:pt x="23" y="133"/>
                  </a:lnTo>
                  <a:lnTo>
                    <a:pt x="23" y="135"/>
                  </a:lnTo>
                  <a:lnTo>
                    <a:pt x="23" y="139"/>
                  </a:lnTo>
                  <a:lnTo>
                    <a:pt x="16" y="141"/>
                  </a:lnTo>
                  <a:lnTo>
                    <a:pt x="13" y="141"/>
                  </a:lnTo>
                  <a:lnTo>
                    <a:pt x="12" y="145"/>
                  </a:lnTo>
                  <a:lnTo>
                    <a:pt x="12" y="148"/>
                  </a:lnTo>
                  <a:lnTo>
                    <a:pt x="12" y="151"/>
                  </a:lnTo>
                  <a:lnTo>
                    <a:pt x="12" y="157"/>
                  </a:lnTo>
                  <a:lnTo>
                    <a:pt x="7" y="161"/>
                  </a:lnTo>
                  <a:lnTo>
                    <a:pt x="12" y="166"/>
                  </a:lnTo>
                  <a:lnTo>
                    <a:pt x="12" y="170"/>
                  </a:lnTo>
                  <a:lnTo>
                    <a:pt x="12" y="176"/>
                  </a:lnTo>
                  <a:lnTo>
                    <a:pt x="12" y="180"/>
                  </a:lnTo>
                  <a:lnTo>
                    <a:pt x="12" y="182"/>
                  </a:lnTo>
                  <a:lnTo>
                    <a:pt x="7" y="185"/>
                  </a:lnTo>
                  <a:lnTo>
                    <a:pt x="4" y="188"/>
                  </a:lnTo>
                  <a:lnTo>
                    <a:pt x="0" y="195"/>
                  </a:lnTo>
                  <a:lnTo>
                    <a:pt x="0" y="198"/>
                  </a:lnTo>
                  <a:lnTo>
                    <a:pt x="0" y="201"/>
                  </a:lnTo>
                  <a:lnTo>
                    <a:pt x="0" y="204"/>
                  </a:lnTo>
                  <a:lnTo>
                    <a:pt x="0" y="211"/>
                  </a:lnTo>
                  <a:lnTo>
                    <a:pt x="4" y="213"/>
                  </a:lnTo>
                  <a:lnTo>
                    <a:pt x="7" y="219"/>
                  </a:lnTo>
                  <a:lnTo>
                    <a:pt x="12" y="219"/>
                  </a:lnTo>
                  <a:lnTo>
                    <a:pt x="12" y="223"/>
                  </a:lnTo>
                  <a:lnTo>
                    <a:pt x="13" y="223"/>
                  </a:lnTo>
                  <a:lnTo>
                    <a:pt x="13" y="226"/>
                  </a:lnTo>
                  <a:lnTo>
                    <a:pt x="16" y="226"/>
                  </a:lnTo>
                  <a:lnTo>
                    <a:pt x="16" y="230"/>
                  </a:lnTo>
                  <a:lnTo>
                    <a:pt x="16" y="232"/>
                  </a:lnTo>
                  <a:lnTo>
                    <a:pt x="19" y="232"/>
                  </a:lnTo>
                  <a:lnTo>
                    <a:pt x="23" y="232"/>
                  </a:lnTo>
                  <a:lnTo>
                    <a:pt x="26" y="232"/>
                  </a:lnTo>
                  <a:lnTo>
                    <a:pt x="29" y="232"/>
                  </a:lnTo>
                  <a:lnTo>
                    <a:pt x="33" y="235"/>
                  </a:lnTo>
                  <a:lnTo>
                    <a:pt x="35" y="239"/>
                  </a:lnTo>
                  <a:lnTo>
                    <a:pt x="39" y="240"/>
                  </a:lnTo>
                  <a:lnTo>
                    <a:pt x="39" y="244"/>
                  </a:lnTo>
                  <a:lnTo>
                    <a:pt x="41" y="248"/>
                  </a:lnTo>
                  <a:lnTo>
                    <a:pt x="41" y="250"/>
                  </a:lnTo>
                  <a:lnTo>
                    <a:pt x="41" y="254"/>
                  </a:lnTo>
                  <a:lnTo>
                    <a:pt x="45" y="258"/>
                  </a:lnTo>
                  <a:lnTo>
                    <a:pt x="47" y="254"/>
                  </a:lnTo>
                  <a:lnTo>
                    <a:pt x="52" y="250"/>
                  </a:lnTo>
                  <a:lnTo>
                    <a:pt x="60" y="244"/>
                  </a:lnTo>
                  <a:lnTo>
                    <a:pt x="63" y="240"/>
                  </a:lnTo>
                  <a:lnTo>
                    <a:pt x="66" y="239"/>
                  </a:lnTo>
                  <a:lnTo>
                    <a:pt x="70" y="235"/>
                  </a:lnTo>
                  <a:lnTo>
                    <a:pt x="73" y="232"/>
                  </a:lnTo>
                  <a:lnTo>
                    <a:pt x="74" y="230"/>
                  </a:lnTo>
                  <a:lnTo>
                    <a:pt x="78" y="226"/>
                  </a:lnTo>
                  <a:lnTo>
                    <a:pt x="78" y="219"/>
                  </a:lnTo>
                  <a:lnTo>
                    <a:pt x="74" y="217"/>
                  </a:lnTo>
                  <a:lnTo>
                    <a:pt x="74" y="213"/>
                  </a:lnTo>
                  <a:lnTo>
                    <a:pt x="74" y="207"/>
                  </a:lnTo>
                  <a:lnTo>
                    <a:pt x="73" y="204"/>
                  </a:lnTo>
                  <a:lnTo>
                    <a:pt x="74" y="201"/>
                  </a:lnTo>
                  <a:lnTo>
                    <a:pt x="74" y="198"/>
                  </a:lnTo>
                  <a:lnTo>
                    <a:pt x="78" y="195"/>
                  </a:lnTo>
                  <a:lnTo>
                    <a:pt x="81" y="188"/>
                  </a:lnTo>
                  <a:lnTo>
                    <a:pt x="84" y="188"/>
                  </a:lnTo>
                  <a:lnTo>
                    <a:pt x="84" y="185"/>
                  </a:lnTo>
                  <a:lnTo>
                    <a:pt x="88" y="182"/>
                  </a:lnTo>
                  <a:lnTo>
                    <a:pt x="88" y="176"/>
                  </a:lnTo>
                  <a:lnTo>
                    <a:pt x="88" y="172"/>
                  </a:lnTo>
                  <a:lnTo>
                    <a:pt x="88" y="170"/>
                  </a:lnTo>
                  <a:lnTo>
                    <a:pt x="88" y="166"/>
                  </a:lnTo>
                  <a:lnTo>
                    <a:pt x="88" y="162"/>
                  </a:lnTo>
                  <a:lnTo>
                    <a:pt x="84" y="157"/>
                  </a:lnTo>
                  <a:lnTo>
                    <a:pt x="84" y="151"/>
                  </a:lnTo>
                  <a:lnTo>
                    <a:pt x="84" y="148"/>
                  </a:lnTo>
                  <a:lnTo>
                    <a:pt x="92" y="141"/>
                  </a:lnTo>
                  <a:lnTo>
                    <a:pt x="92" y="139"/>
                  </a:lnTo>
                  <a:lnTo>
                    <a:pt x="94" y="135"/>
                  </a:lnTo>
                  <a:lnTo>
                    <a:pt x="94" y="133"/>
                  </a:lnTo>
                  <a:lnTo>
                    <a:pt x="94" y="127"/>
                  </a:lnTo>
                  <a:lnTo>
                    <a:pt x="97" y="127"/>
                  </a:lnTo>
                  <a:lnTo>
                    <a:pt x="97" y="123"/>
                  </a:lnTo>
                  <a:lnTo>
                    <a:pt x="97" y="120"/>
                  </a:lnTo>
                  <a:lnTo>
                    <a:pt x="94" y="120"/>
                  </a:lnTo>
                  <a:lnTo>
                    <a:pt x="92" y="117"/>
                  </a:lnTo>
                  <a:lnTo>
                    <a:pt x="88" y="117"/>
                  </a:lnTo>
                  <a:lnTo>
                    <a:pt x="81" y="114"/>
                  </a:lnTo>
                  <a:lnTo>
                    <a:pt x="78" y="114"/>
                  </a:lnTo>
                  <a:lnTo>
                    <a:pt x="74" y="114"/>
                  </a:lnTo>
                  <a:lnTo>
                    <a:pt x="74" y="110"/>
                  </a:lnTo>
                  <a:lnTo>
                    <a:pt x="73" y="110"/>
                  </a:lnTo>
                  <a:lnTo>
                    <a:pt x="70" y="108"/>
                  </a:lnTo>
                  <a:lnTo>
                    <a:pt x="66" y="104"/>
                  </a:lnTo>
                  <a:lnTo>
                    <a:pt x="66" y="101"/>
                  </a:lnTo>
                  <a:lnTo>
                    <a:pt x="66" y="98"/>
                  </a:lnTo>
                  <a:lnTo>
                    <a:pt x="70" y="94"/>
                  </a:lnTo>
                  <a:lnTo>
                    <a:pt x="66" y="91"/>
                  </a:lnTo>
                  <a:lnTo>
                    <a:pt x="70" y="88"/>
                  </a:lnTo>
                  <a:lnTo>
                    <a:pt x="70" y="86"/>
                  </a:lnTo>
                  <a:lnTo>
                    <a:pt x="70" y="82"/>
                  </a:lnTo>
                  <a:lnTo>
                    <a:pt x="66" y="80"/>
                  </a:lnTo>
                  <a:lnTo>
                    <a:pt x="66" y="76"/>
                  </a:lnTo>
                  <a:lnTo>
                    <a:pt x="73" y="88"/>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57" name="Freeform 57"/>
            <p:cNvSpPr>
              <a:spLocks/>
            </p:cNvSpPr>
            <p:nvPr/>
          </p:nvSpPr>
          <p:spPr bwMode="auto">
            <a:xfrm rot="393647">
              <a:off x="2546" y="3758"/>
              <a:ext cx="23" cy="166"/>
            </a:xfrm>
            <a:custGeom>
              <a:avLst/>
              <a:gdLst>
                <a:gd name="T0" fmla="*/ 6 w 25"/>
                <a:gd name="T1" fmla="*/ 94 h 266"/>
                <a:gd name="T2" fmla="*/ 6 w 25"/>
                <a:gd name="T3" fmla="*/ 88 h 266"/>
                <a:gd name="T4" fmla="*/ 8 w 25"/>
                <a:gd name="T5" fmla="*/ 83 h 266"/>
                <a:gd name="T6" fmla="*/ 8 w 25"/>
                <a:gd name="T7" fmla="*/ 78 h 266"/>
                <a:gd name="T8" fmla="*/ 8 w 25"/>
                <a:gd name="T9" fmla="*/ 73 h 266"/>
                <a:gd name="T10" fmla="*/ 11 w 25"/>
                <a:gd name="T11" fmla="*/ 69 h 266"/>
                <a:gd name="T12" fmla="*/ 11 w 25"/>
                <a:gd name="T13" fmla="*/ 65 h 266"/>
                <a:gd name="T14" fmla="*/ 11 w 25"/>
                <a:gd name="T15" fmla="*/ 59 h 266"/>
                <a:gd name="T16" fmla="*/ 11 w 25"/>
                <a:gd name="T17" fmla="*/ 52 h 266"/>
                <a:gd name="T18" fmla="*/ 11 w 25"/>
                <a:gd name="T19" fmla="*/ 47 h 266"/>
                <a:gd name="T20" fmla="*/ 11 w 25"/>
                <a:gd name="T21" fmla="*/ 42 h 266"/>
                <a:gd name="T22" fmla="*/ 11 w 25"/>
                <a:gd name="T23" fmla="*/ 38 h 266"/>
                <a:gd name="T24" fmla="*/ 11 w 25"/>
                <a:gd name="T25" fmla="*/ 31 h 266"/>
                <a:gd name="T26" fmla="*/ 11 w 25"/>
                <a:gd name="T27" fmla="*/ 26 h 266"/>
                <a:gd name="T28" fmla="*/ 11 w 25"/>
                <a:gd name="T29" fmla="*/ 22 h 266"/>
                <a:gd name="T30" fmla="*/ 11 w 25"/>
                <a:gd name="T31" fmla="*/ 17 h 266"/>
                <a:gd name="T32" fmla="*/ 11 w 25"/>
                <a:gd name="T33" fmla="*/ 13 h 266"/>
                <a:gd name="T34" fmla="*/ 11 w 25"/>
                <a:gd name="T35" fmla="*/ 8 h 266"/>
                <a:gd name="T36" fmla="*/ 11 w 25"/>
                <a:gd name="T37" fmla="*/ 6 h 266"/>
                <a:gd name="T38" fmla="*/ 11 w 25"/>
                <a:gd name="T39" fmla="*/ 1 h 266"/>
                <a:gd name="T40" fmla="*/ 11 w 25"/>
                <a:gd name="T41" fmla="*/ 1 h 266"/>
                <a:gd name="T42" fmla="*/ 11 w 25"/>
                <a:gd name="T43" fmla="*/ 7 h 266"/>
                <a:gd name="T44" fmla="*/ 11 w 25"/>
                <a:gd name="T45" fmla="*/ 11 h 266"/>
                <a:gd name="T46" fmla="*/ 11 w 25"/>
                <a:gd name="T47" fmla="*/ 16 h 266"/>
                <a:gd name="T48" fmla="*/ 11 w 25"/>
                <a:gd name="T49" fmla="*/ 23 h 266"/>
                <a:gd name="T50" fmla="*/ 13 w 25"/>
                <a:gd name="T51" fmla="*/ 29 h 266"/>
                <a:gd name="T52" fmla="*/ 16 w 25"/>
                <a:gd name="T53" fmla="*/ 34 h 266"/>
                <a:gd name="T54" fmla="*/ 21 w 25"/>
                <a:gd name="T55" fmla="*/ 39 h 266"/>
                <a:gd name="T56" fmla="*/ 21 w 25"/>
                <a:gd name="T57" fmla="*/ 44 h 266"/>
                <a:gd name="T58" fmla="*/ 21 w 25"/>
                <a:gd name="T59" fmla="*/ 48 h 266"/>
                <a:gd name="T60" fmla="*/ 17 w 25"/>
                <a:gd name="T61" fmla="*/ 55 h 266"/>
                <a:gd name="T62" fmla="*/ 17 w 25"/>
                <a:gd name="T63" fmla="*/ 59 h 266"/>
                <a:gd name="T64" fmla="*/ 16 w 25"/>
                <a:gd name="T65" fmla="*/ 64 h 266"/>
                <a:gd name="T66" fmla="*/ 16 w 25"/>
                <a:gd name="T67" fmla="*/ 69 h 266"/>
                <a:gd name="T68" fmla="*/ 16 w 25"/>
                <a:gd name="T69" fmla="*/ 73 h 266"/>
                <a:gd name="T70" fmla="*/ 16 w 25"/>
                <a:gd name="T71" fmla="*/ 81 h 266"/>
                <a:gd name="T72" fmla="*/ 16 w 25"/>
                <a:gd name="T73" fmla="*/ 87 h 266"/>
                <a:gd name="T74" fmla="*/ 16 w 25"/>
                <a:gd name="T75" fmla="*/ 92 h 266"/>
                <a:gd name="T76" fmla="*/ 17 w 25"/>
                <a:gd name="T77" fmla="*/ 96 h 266"/>
                <a:gd name="T78" fmla="*/ 17 w 25"/>
                <a:gd name="T79" fmla="*/ 101 h 266"/>
                <a:gd name="T80" fmla="*/ 17 w 25"/>
                <a:gd name="T81" fmla="*/ 103 h 266"/>
                <a:gd name="T82" fmla="*/ 11 w 25"/>
                <a:gd name="T83" fmla="*/ 101 h 266"/>
                <a:gd name="T84" fmla="*/ 4 w 25"/>
                <a:gd name="T85" fmla="*/ 101 h 266"/>
                <a:gd name="T86" fmla="*/ 4 w 25"/>
                <a:gd name="T87" fmla="*/ 99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6"/>
                <a:gd name="T134" fmla="*/ 25 w 25"/>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6">
                  <a:moveTo>
                    <a:pt x="4" y="254"/>
                  </a:moveTo>
                  <a:lnTo>
                    <a:pt x="6" y="240"/>
                  </a:lnTo>
                  <a:lnTo>
                    <a:pt x="6" y="235"/>
                  </a:lnTo>
                  <a:lnTo>
                    <a:pt x="6" y="226"/>
                  </a:lnTo>
                  <a:lnTo>
                    <a:pt x="10" y="219"/>
                  </a:lnTo>
                  <a:lnTo>
                    <a:pt x="10" y="213"/>
                  </a:lnTo>
                  <a:lnTo>
                    <a:pt x="10" y="207"/>
                  </a:lnTo>
                  <a:lnTo>
                    <a:pt x="10" y="201"/>
                  </a:lnTo>
                  <a:lnTo>
                    <a:pt x="10" y="195"/>
                  </a:lnTo>
                  <a:lnTo>
                    <a:pt x="10" y="188"/>
                  </a:lnTo>
                  <a:lnTo>
                    <a:pt x="10" y="182"/>
                  </a:lnTo>
                  <a:lnTo>
                    <a:pt x="13" y="176"/>
                  </a:lnTo>
                  <a:lnTo>
                    <a:pt x="13" y="170"/>
                  </a:lnTo>
                  <a:lnTo>
                    <a:pt x="13" y="166"/>
                  </a:lnTo>
                  <a:lnTo>
                    <a:pt x="13" y="160"/>
                  </a:lnTo>
                  <a:lnTo>
                    <a:pt x="13" y="153"/>
                  </a:lnTo>
                  <a:lnTo>
                    <a:pt x="13" y="144"/>
                  </a:lnTo>
                  <a:lnTo>
                    <a:pt x="13" y="134"/>
                  </a:lnTo>
                  <a:lnTo>
                    <a:pt x="13" y="128"/>
                  </a:lnTo>
                  <a:lnTo>
                    <a:pt x="13" y="122"/>
                  </a:lnTo>
                  <a:lnTo>
                    <a:pt x="13" y="115"/>
                  </a:lnTo>
                  <a:lnTo>
                    <a:pt x="13" y="109"/>
                  </a:lnTo>
                  <a:lnTo>
                    <a:pt x="13" y="104"/>
                  </a:lnTo>
                  <a:lnTo>
                    <a:pt x="13" y="98"/>
                  </a:lnTo>
                  <a:lnTo>
                    <a:pt x="13" y="87"/>
                  </a:lnTo>
                  <a:lnTo>
                    <a:pt x="13" y="80"/>
                  </a:lnTo>
                  <a:lnTo>
                    <a:pt x="13" y="72"/>
                  </a:lnTo>
                  <a:lnTo>
                    <a:pt x="13" y="67"/>
                  </a:lnTo>
                  <a:lnTo>
                    <a:pt x="13" y="60"/>
                  </a:lnTo>
                  <a:lnTo>
                    <a:pt x="13" y="56"/>
                  </a:lnTo>
                  <a:lnTo>
                    <a:pt x="13" y="50"/>
                  </a:lnTo>
                  <a:lnTo>
                    <a:pt x="13" y="44"/>
                  </a:lnTo>
                  <a:lnTo>
                    <a:pt x="13" y="38"/>
                  </a:lnTo>
                  <a:lnTo>
                    <a:pt x="13" y="33"/>
                  </a:lnTo>
                  <a:lnTo>
                    <a:pt x="13" y="25"/>
                  </a:lnTo>
                  <a:lnTo>
                    <a:pt x="13" y="21"/>
                  </a:lnTo>
                  <a:lnTo>
                    <a:pt x="13" y="17"/>
                  </a:lnTo>
                  <a:lnTo>
                    <a:pt x="13" y="14"/>
                  </a:lnTo>
                  <a:lnTo>
                    <a:pt x="13" y="7"/>
                  </a:lnTo>
                  <a:lnTo>
                    <a:pt x="13" y="4"/>
                  </a:lnTo>
                  <a:lnTo>
                    <a:pt x="13" y="0"/>
                  </a:lnTo>
                  <a:lnTo>
                    <a:pt x="13" y="4"/>
                  </a:lnTo>
                  <a:lnTo>
                    <a:pt x="13" y="10"/>
                  </a:lnTo>
                  <a:lnTo>
                    <a:pt x="13" y="17"/>
                  </a:lnTo>
                  <a:lnTo>
                    <a:pt x="13" y="21"/>
                  </a:lnTo>
                  <a:lnTo>
                    <a:pt x="13" y="29"/>
                  </a:lnTo>
                  <a:lnTo>
                    <a:pt x="13" y="35"/>
                  </a:lnTo>
                  <a:lnTo>
                    <a:pt x="13" y="41"/>
                  </a:lnTo>
                  <a:lnTo>
                    <a:pt x="13" y="50"/>
                  </a:lnTo>
                  <a:lnTo>
                    <a:pt x="13" y="60"/>
                  </a:lnTo>
                  <a:lnTo>
                    <a:pt x="15" y="67"/>
                  </a:lnTo>
                  <a:lnTo>
                    <a:pt x="15" y="76"/>
                  </a:lnTo>
                  <a:lnTo>
                    <a:pt x="15" y="81"/>
                  </a:lnTo>
                  <a:lnTo>
                    <a:pt x="19" y="87"/>
                  </a:lnTo>
                  <a:lnTo>
                    <a:pt x="21" y="94"/>
                  </a:lnTo>
                  <a:lnTo>
                    <a:pt x="25" y="101"/>
                  </a:lnTo>
                  <a:lnTo>
                    <a:pt x="25" y="106"/>
                  </a:lnTo>
                  <a:lnTo>
                    <a:pt x="25" y="113"/>
                  </a:lnTo>
                  <a:lnTo>
                    <a:pt x="25" y="119"/>
                  </a:lnTo>
                  <a:lnTo>
                    <a:pt x="25" y="124"/>
                  </a:lnTo>
                  <a:lnTo>
                    <a:pt x="25" y="134"/>
                  </a:lnTo>
                  <a:lnTo>
                    <a:pt x="21" y="141"/>
                  </a:lnTo>
                  <a:lnTo>
                    <a:pt x="21" y="148"/>
                  </a:lnTo>
                  <a:lnTo>
                    <a:pt x="21" y="150"/>
                  </a:lnTo>
                  <a:lnTo>
                    <a:pt x="18" y="156"/>
                  </a:lnTo>
                  <a:lnTo>
                    <a:pt x="18" y="164"/>
                  </a:lnTo>
                  <a:lnTo>
                    <a:pt x="18" y="170"/>
                  </a:lnTo>
                  <a:lnTo>
                    <a:pt x="18" y="176"/>
                  </a:lnTo>
                  <a:lnTo>
                    <a:pt x="18" y="182"/>
                  </a:lnTo>
                  <a:lnTo>
                    <a:pt x="18" y="188"/>
                  </a:lnTo>
                  <a:lnTo>
                    <a:pt x="18" y="197"/>
                  </a:lnTo>
                  <a:lnTo>
                    <a:pt x="18" y="207"/>
                  </a:lnTo>
                  <a:lnTo>
                    <a:pt x="18" y="216"/>
                  </a:lnTo>
                  <a:lnTo>
                    <a:pt x="18" y="222"/>
                  </a:lnTo>
                  <a:lnTo>
                    <a:pt x="18" y="229"/>
                  </a:lnTo>
                  <a:lnTo>
                    <a:pt x="18" y="235"/>
                  </a:lnTo>
                  <a:lnTo>
                    <a:pt x="21" y="244"/>
                  </a:lnTo>
                  <a:lnTo>
                    <a:pt x="21" y="247"/>
                  </a:lnTo>
                  <a:lnTo>
                    <a:pt x="21" y="254"/>
                  </a:lnTo>
                  <a:lnTo>
                    <a:pt x="21" y="260"/>
                  </a:lnTo>
                  <a:lnTo>
                    <a:pt x="25" y="266"/>
                  </a:lnTo>
                  <a:lnTo>
                    <a:pt x="21" y="264"/>
                  </a:lnTo>
                  <a:lnTo>
                    <a:pt x="18" y="260"/>
                  </a:lnTo>
                  <a:lnTo>
                    <a:pt x="13" y="260"/>
                  </a:lnTo>
                  <a:lnTo>
                    <a:pt x="6" y="260"/>
                  </a:lnTo>
                  <a:lnTo>
                    <a:pt x="4" y="260"/>
                  </a:lnTo>
                  <a:lnTo>
                    <a:pt x="0" y="260"/>
                  </a:lnTo>
                  <a:lnTo>
                    <a:pt x="4" y="254"/>
                  </a:lnTo>
                  <a:close/>
                </a:path>
              </a:pathLst>
            </a:custGeom>
            <a:solidFill>
              <a:srgbClr val="C67C7C"/>
            </a:solidFill>
            <a:ln w="1588">
              <a:solidFill>
                <a:srgbClr val="000000"/>
              </a:solidFill>
              <a:round/>
              <a:headEnd/>
              <a:tailEnd/>
            </a:ln>
          </p:spPr>
          <p:txBody>
            <a:bodyPr/>
            <a:lstStyle/>
            <a:p>
              <a:endParaRPr lang="en-US">
                <a:solidFill>
                  <a:srgbClr val="292934"/>
                </a:solidFill>
              </a:endParaRPr>
            </a:p>
          </p:txBody>
        </p:sp>
        <p:sp>
          <p:nvSpPr>
            <p:cNvPr id="58" name="Freeform 58"/>
            <p:cNvSpPr>
              <a:spLocks/>
            </p:cNvSpPr>
            <p:nvPr/>
          </p:nvSpPr>
          <p:spPr bwMode="auto">
            <a:xfrm rot="393647">
              <a:off x="2522" y="3723"/>
              <a:ext cx="95" cy="159"/>
            </a:xfrm>
            <a:custGeom>
              <a:avLst/>
              <a:gdLst>
                <a:gd name="T0" fmla="*/ 65 w 96"/>
                <a:gd name="T1" fmla="*/ 27 h 256"/>
                <a:gd name="T2" fmla="*/ 65 w 96"/>
                <a:gd name="T3" fmla="*/ 21 h 256"/>
                <a:gd name="T4" fmla="*/ 56 w 96"/>
                <a:gd name="T5" fmla="*/ 17 h 256"/>
                <a:gd name="T6" fmla="*/ 53 w 96"/>
                <a:gd name="T7" fmla="*/ 9 h 256"/>
                <a:gd name="T8" fmla="*/ 49 w 96"/>
                <a:gd name="T9" fmla="*/ 2 h 256"/>
                <a:gd name="T10" fmla="*/ 48 w 96"/>
                <a:gd name="T11" fmla="*/ 1 h 256"/>
                <a:gd name="T12" fmla="*/ 44 w 96"/>
                <a:gd name="T13" fmla="*/ 12 h 256"/>
                <a:gd name="T14" fmla="*/ 34 w 96"/>
                <a:gd name="T15" fmla="*/ 17 h 256"/>
                <a:gd name="T16" fmla="*/ 22 w 96"/>
                <a:gd name="T17" fmla="*/ 21 h 256"/>
                <a:gd name="T18" fmla="*/ 22 w 96"/>
                <a:gd name="T19" fmla="*/ 29 h 256"/>
                <a:gd name="T20" fmla="*/ 28 w 96"/>
                <a:gd name="T21" fmla="*/ 36 h 256"/>
                <a:gd name="T22" fmla="*/ 28 w 96"/>
                <a:gd name="T23" fmla="*/ 41 h 256"/>
                <a:gd name="T24" fmla="*/ 22 w 96"/>
                <a:gd name="T25" fmla="*/ 44 h 256"/>
                <a:gd name="T26" fmla="*/ 18 w 96"/>
                <a:gd name="T27" fmla="*/ 48 h 256"/>
                <a:gd name="T28" fmla="*/ 22 w 96"/>
                <a:gd name="T29" fmla="*/ 53 h 256"/>
                <a:gd name="T30" fmla="*/ 10 w 96"/>
                <a:gd name="T31" fmla="*/ 55 h 256"/>
                <a:gd name="T32" fmla="*/ 10 w 96"/>
                <a:gd name="T33" fmla="*/ 60 h 256"/>
                <a:gd name="T34" fmla="*/ 10 w 96"/>
                <a:gd name="T35" fmla="*/ 65 h 256"/>
                <a:gd name="T36" fmla="*/ 10 w 96"/>
                <a:gd name="T37" fmla="*/ 70 h 256"/>
                <a:gd name="T38" fmla="*/ 0 w 96"/>
                <a:gd name="T39" fmla="*/ 75 h 256"/>
                <a:gd name="T40" fmla="*/ 0 w 96"/>
                <a:gd name="T41" fmla="*/ 79 h 256"/>
                <a:gd name="T42" fmla="*/ 5 w 96"/>
                <a:gd name="T43" fmla="*/ 84 h 256"/>
                <a:gd name="T44" fmla="*/ 11 w 96"/>
                <a:gd name="T45" fmla="*/ 85 h 256"/>
                <a:gd name="T46" fmla="*/ 16 w 96"/>
                <a:gd name="T47" fmla="*/ 88 h 256"/>
                <a:gd name="T48" fmla="*/ 22 w 96"/>
                <a:gd name="T49" fmla="*/ 89 h 256"/>
                <a:gd name="T50" fmla="*/ 30 w 96"/>
                <a:gd name="T51" fmla="*/ 91 h 256"/>
                <a:gd name="T52" fmla="*/ 37 w 96"/>
                <a:gd name="T53" fmla="*/ 94 h 256"/>
                <a:gd name="T54" fmla="*/ 39 w 96"/>
                <a:gd name="T55" fmla="*/ 98 h 256"/>
                <a:gd name="T56" fmla="*/ 49 w 96"/>
                <a:gd name="T57" fmla="*/ 96 h 256"/>
                <a:gd name="T58" fmla="*/ 63 w 96"/>
                <a:gd name="T59" fmla="*/ 92 h 256"/>
                <a:gd name="T60" fmla="*/ 72 w 96"/>
                <a:gd name="T61" fmla="*/ 88 h 256"/>
                <a:gd name="T62" fmla="*/ 72 w 96"/>
                <a:gd name="T63" fmla="*/ 83 h 256"/>
                <a:gd name="T64" fmla="*/ 69 w 96"/>
                <a:gd name="T65" fmla="*/ 79 h 256"/>
                <a:gd name="T66" fmla="*/ 75 w 96"/>
                <a:gd name="T67" fmla="*/ 75 h 256"/>
                <a:gd name="T68" fmla="*/ 82 w 96"/>
                <a:gd name="T69" fmla="*/ 71 h 256"/>
                <a:gd name="T70" fmla="*/ 84 w 96"/>
                <a:gd name="T71" fmla="*/ 66 h 256"/>
                <a:gd name="T72" fmla="*/ 84 w 96"/>
                <a:gd name="T73" fmla="*/ 63 h 256"/>
                <a:gd name="T74" fmla="*/ 82 w 96"/>
                <a:gd name="T75" fmla="*/ 57 h 256"/>
                <a:gd name="T76" fmla="*/ 91 w 96"/>
                <a:gd name="T77" fmla="*/ 52 h 256"/>
                <a:gd name="T78" fmla="*/ 94 w 96"/>
                <a:gd name="T79" fmla="*/ 48 h 256"/>
                <a:gd name="T80" fmla="*/ 91 w 96"/>
                <a:gd name="T81" fmla="*/ 45 h 256"/>
                <a:gd name="T82" fmla="*/ 78 w 96"/>
                <a:gd name="T83" fmla="*/ 43 h 256"/>
                <a:gd name="T84" fmla="*/ 72 w 96"/>
                <a:gd name="T85" fmla="*/ 42 h 256"/>
                <a:gd name="T86" fmla="*/ 63 w 96"/>
                <a:gd name="T87" fmla="*/ 40 h 256"/>
                <a:gd name="T88" fmla="*/ 65 w 96"/>
                <a:gd name="T89" fmla="*/ 36 h 256"/>
                <a:gd name="T90" fmla="*/ 65 w 96"/>
                <a:gd name="T91" fmla="*/ 33 h 256"/>
                <a:gd name="T92" fmla="*/ 63 w 96"/>
                <a:gd name="T93" fmla="*/ 29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
                <a:gd name="T142" fmla="*/ 0 h 256"/>
                <a:gd name="T143" fmla="*/ 96 w 96"/>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 h="256">
                  <a:moveTo>
                    <a:pt x="71" y="86"/>
                  </a:moveTo>
                  <a:lnTo>
                    <a:pt x="67" y="75"/>
                  </a:lnTo>
                  <a:lnTo>
                    <a:pt x="67" y="71"/>
                  </a:lnTo>
                  <a:lnTo>
                    <a:pt x="67" y="65"/>
                  </a:lnTo>
                  <a:lnTo>
                    <a:pt x="67" y="61"/>
                  </a:lnTo>
                  <a:lnTo>
                    <a:pt x="67" y="55"/>
                  </a:lnTo>
                  <a:lnTo>
                    <a:pt x="65" y="49"/>
                  </a:lnTo>
                  <a:lnTo>
                    <a:pt x="61" y="47"/>
                  </a:lnTo>
                  <a:lnTo>
                    <a:pt x="58" y="43"/>
                  </a:lnTo>
                  <a:lnTo>
                    <a:pt x="51" y="40"/>
                  </a:lnTo>
                  <a:lnTo>
                    <a:pt x="51" y="30"/>
                  </a:lnTo>
                  <a:lnTo>
                    <a:pt x="55" y="24"/>
                  </a:lnTo>
                  <a:lnTo>
                    <a:pt x="55" y="19"/>
                  </a:lnTo>
                  <a:lnTo>
                    <a:pt x="51" y="11"/>
                  </a:lnTo>
                  <a:lnTo>
                    <a:pt x="51" y="6"/>
                  </a:lnTo>
                  <a:lnTo>
                    <a:pt x="49" y="2"/>
                  </a:lnTo>
                  <a:lnTo>
                    <a:pt x="49" y="0"/>
                  </a:lnTo>
                  <a:lnTo>
                    <a:pt x="49" y="2"/>
                  </a:lnTo>
                  <a:lnTo>
                    <a:pt x="47" y="11"/>
                  </a:lnTo>
                  <a:lnTo>
                    <a:pt x="44" y="24"/>
                  </a:lnTo>
                  <a:lnTo>
                    <a:pt x="44" y="30"/>
                  </a:lnTo>
                  <a:lnTo>
                    <a:pt x="39" y="37"/>
                  </a:lnTo>
                  <a:lnTo>
                    <a:pt x="37" y="40"/>
                  </a:lnTo>
                  <a:lnTo>
                    <a:pt x="34" y="43"/>
                  </a:lnTo>
                  <a:lnTo>
                    <a:pt x="28" y="47"/>
                  </a:lnTo>
                  <a:lnTo>
                    <a:pt x="24" y="49"/>
                  </a:lnTo>
                  <a:lnTo>
                    <a:pt x="22" y="55"/>
                  </a:lnTo>
                  <a:lnTo>
                    <a:pt x="22" y="61"/>
                  </a:lnTo>
                  <a:lnTo>
                    <a:pt x="18" y="68"/>
                  </a:lnTo>
                  <a:lnTo>
                    <a:pt x="22" y="75"/>
                  </a:lnTo>
                  <a:lnTo>
                    <a:pt x="24" y="85"/>
                  </a:lnTo>
                  <a:lnTo>
                    <a:pt x="28" y="86"/>
                  </a:lnTo>
                  <a:lnTo>
                    <a:pt x="28" y="94"/>
                  </a:lnTo>
                  <a:lnTo>
                    <a:pt x="28" y="100"/>
                  </a:lnTo>
                  <a:lnTo>
                    <a:pt x="28" y="103"/>
                  </a:lnTo>
                  <a:lnTo>
                    <a:pt x="28" y="106"/>
                  </a:lnTo>
                  <a:lnTo>
                    <a:pt x="24" y="110"/>
                  </a:lnTo>
                  <a:lnTo>
                    <a:pt x="24" y="112"/>
                  </a:lnTo>
                  <a:lnTo>
                    <a:pt x="22" y="115"/>
                  </a:lnTo>
                  <a:lnTo>
                    <a:pt x="22" y="118"/>
                  </a:lnTo>
                  <a:lnTo>
                    <a:pt x="22" y="122"/>
                  </a:lnTo>
                  <a:lnTo>
                    <a:pt x="18" y="124"/>
                  </a:lnTo>
                  <a:lnTo>
                    <a:pt x="22" y="131"/>
                  </a:lnTo>
                  <a:lnTo>
                    <a:pt x="22" y="134"/>
                  </a:lnTo>
                  <a:lnTo>
                    <a:pt x="22" y="137"/>
                  </a:lnTo>
                  <a:lnTo>
                    <a:pt x="16" y="141"/>
                  </a:lnTo>
                  <a:lnTo>
                    <a:pt x="11" y="141"/>
                  </a:lnTo>
                  <a:lnTo>
                    <a:pt x="10" y="143"/>
                  </a:lnTo>
                  <a:lnTo>
                    <a:pt x="10" y="147"/>
                  </a:lnTo>
                  <a:lnTo>
                    <a:pt x="10" y="149"/>
                  </a:lnTo>
                  <a:lnTo>
                    <a:pt x="10" y="155"/>
                  </a:lnTo>
                  <a:lnTo>
                    <a:pt x="5" y="159"/>
                  </a:lnTo>
                  <a:lnTo>
                    <a:pt x="10" y="165"/>
                  </a:lnTo>
                  <a:lnTo>
                    <a:pt x="10" y="169"/>
                  </a:lnTo>
                  <a:lnTo>
                    <a:pt x="10" y="175"/>
                  </a:lnTo>
                  <a:lnTo>
                    <a:pt x="10" y="178"/>
                  </a:lnTo>
                  <a:lnTo>
                    <a:pt x="10" y="180"/>
                  </a:lnTo>
                  <a:lnTo>
                    <a:pt x="5" y="184"/>
                  </a:lnTo>
                  <a:lnTo>
                    <a:pt x="2" y="188"/>
                  </a:lnTo>
                  <a:lnTo>
                    <a:pt x="0" y="194"/>
                  </a:lnTo>
                  <a:lnTo>
                    <a:pt x="0" y="196"/>
                  </a:lnTo>
                  <a:lnTo>
                    <a:pt x="0" y="200"/>
                  </a:lnTo>
                  <a:lnTo>
                    <a:pt x="0" y="204"/>
                  </a:lnTo>
                  <a:lnTo>
                    <a:pt x="0" y="209"/>
                  </a:lnTo>
                  <a:lnTo>
                    <a:pt x="2" y="212"/>
                  </a:lnTo>
                  <a:lnTo>
                    <a:pt x="5" y="218"/>
                  </a:lnTo>
                  <a:lnTo>
                    <a:pt x="10" y="218"/>
                  </a:lnTo>
                  <a:lnTo>
                    <a:pt x="10" y="221"/>
                  </a:lnTo>
                  <a:lnTo>
                    <a:pt x="11" y="221"/>
                  </a:lnTo>
                  <a:lnTo>
                    <a:pt x="11" y="225"/>
                  </a:lnTo>
                  <a:lnTo>
                    <a:pt x="16" y="225"/>
                  </a:lnTo>
                  <a:lnTo>
                    <a:pt x="16" y="227"/>
                  </a:lnTo>
                  <a:lnTo>
                    <a:pt x="16" y="231"/>
                  </a:lnTo>
                  <a:lnTo>
                    <a:pt x="18" y="231"/>
                  </a:lnTo>
                  <a:lnTo>
                    <a:pt x="22" y="231"/>
                  </a:lnTo>
                  <a:lnTo>
                    <a:pt x="24" y="231"/>
                  </a:lnTo>
                  <a:lnTo>
                    <a:pt x="28" y="231"/>
                  </a:lnTo>
                  <a:lnTo>
                    <a:pt x="30" y="235"/>
                  </a:lnTo>
                  <a:lnTo>
                    <a:pt x="34" y="238"/>
                  </a:lnTo>
                  <a:lnTo>
                    <a:pt x="37" y="240"/>
                  </a:lnTo>
                  <a:lnTo>
                    <a:pt x="37" y="244"/>
                  </a:lnTo>
                  <a:lnTo>
                    <a:pt x="39" y="246"/>
                  </a:lnTo>
                  <a:lnTo>
                    <a:pt x="39" y="249"/>
                  </a:lnTo>
                  <a:lnTo>
                    <a:pt x="39" y="253"/>
                  </a:lnTo>
                  <a:lnTo>
                    <a:pt x="44" y="256"/>
                  </a:lnTo>
                  <a:lnTo>
                    <a:pt x="47" y="253"/>
                  </a:lnTo>
                  <a:lnTo>
                    <a:pt x="51" y="249"/>
                  </a:lnTo>
                  <a:lnTo>
                    <a:pt x="58" y="244"/>
                  </a:lnTo>
                  <a:lnTo>
                    <a:pt x="61" y="240"/>
                  </a:lnTo>
                  <a:lnTo>
                    <a:pt x="65" y="238"/>
                  </a:lnTo>
                  <a:lnTo>
                    <a:pt x="67" y="235"/>
                  </a:lnTo>
                  <a:lnTo>
                    <a:pt x="71" y="231"/>
                  </a:lnTo>
                  <a:lnTo>
                    <a:pt x="74" y="227"/>
                  </a:lnTo>
                  <a:lnTo>
                    <a:pt x="77" y="225"/>
                  </a:lnTo>
                  <a:lnTo>
                    <a:pt x="77" y="218"/>
                  </a:lnTo>
                  <a:lnTo>
                    <a:pt x="74" y="215"/>
                  </a:lnTo>
                  <a:lnTo>
                    <a:pt x="74" y="212"/>
                  </a:lnTo>
                  <a:lnTo>
                    <a:pt x="74" y="206"/>
                  </a:lnTo>
                  <a:lnTo>
                    <a:pt x="71" y="204"/>
                  </a:lnTo>
                  <a:lnTo>
                    <a:pt x="74" y="200"/>
                  </a:lnTo>
                  <a:lnTo>
                    <a:pt x="74" y="196"/>
                  </a:lnTo>
                  <a:lnTo>
                    <a:pt x="77" y="194"/>
                  </a:lnTo>
                  <a:lnTo>
                    <a:pt x="80" y="188"/>
                  </a:lnTo>
                  <a:lnTo>
                    <a:pt x="84" y="188"/>
                  </a:lnTo>
                  <a:lnTo>
                    <a:pt x="84" y="184"/>
                  </a:lnTo>
                  <a:lnTo>
                    <a:pt x="86" y="180"/>
                  </a:lnTo>
                  <a:lnTo>
                    <a:pt x="86" y="175"/>
                  </a:lnTo>
                  <a:lnTo>
                    <a:pt x="86" y="170"/>
                  </a:lnTo>
                  <a:lnTo>
                    <a:pt x="86" y="169"/>
                  </a:lnTo>
                  <a:lnTo>
                    <a:pt x="86" y="165"/>
                  </a:lnTo>
                  <a:lnTo>
                    <a:pt x="86" y="162"/>
                  </a:lnTo>
                  <a:lnTo>
                    <a:pt x="84" y="155"/>
                  </a:lnTo>
                  <a:lnTo>
                    <a:pt x="84" y="149"/>
                  </a:lnTo>
                  <a:lnTo>
                    <a:pt x="84" y="147"/>
                  </a:lnTo>
                  <a:lnTo>
                    <a:pt x="91" y="141"/>
                  </a:lnTo>
                  <a:lnTo>
                    <a:pt x="91" y="137"/>
                  </a:lnTo>
                  <a:lnTo>
                    <a:pt x="93" y="134"/>
                  </a:lnTo>
                  <a:lnTo>
                    <a:pt x="93" y="131"/>
                  </a:lnTo>
                  <a:lnTo>
                    <a:pt x="93" y="124"/>
                  </a:lnTo>
                  <a:lnTo>
                    <a:pt x="96" y="124"/>
                  </a:lnTo>
                  <a:lnTo>
                    <a:pt x="96" y="122"/>
                  </a:lnTo>
                  <a:lnTo>
                    <a:pt x="96" y="118"/>
                  </a:lnTo>
                  <a:lnTo>
                    <a:pt x="93" y="118"/>
                  </a:lnTo>
                  <a:lnTo>
                    <a:pt x="91" y="115"/>
                  </a:lnTo>
                  <a:lnTo>
                    <a:pt x="86" y="115"/>
                  </a:lnTo>
                  <a:lnTo>
                    <a:pt x="80" y="112"/>
                  </a:lnTo>
                  <a:lnTo>
                    <a:pt x="77" y="112"/>
                  </a:lnTo>
                  <a:lnTo>
                    <a:pt x="74" y="112"/>
                  </a:lnTo>
                  <a:lnTo>
                    <a:pt x="74" y="110"/>
                  </a:lnTo>
                  <a:lnTo>
                    <a:pt x="71" y="110"/>
                  </a:lnTo>
                  <a:lnTo>
                    <a:pt x="67" y="106"/>
                  </a:lnTo>
                  <a:lnTo>
                    <a:pt x="65" y="103"/>
                  </a:lnTo>
                  <a:lnTo>
                    <a:pt x="65" y="100"/>
                  </a:lnTo>
                  <a:lnTo>
                    <a:pt x="65" y="96"/>
                  </a:lnTo>
                  <a:lnTo>
                    <a:pt x="67" y="94"/>
                  </a:lnTo>
                  <a:lnTo>
                    <a:pt x="65" y="90"/>
                  </a:lnTo>
                  <a:lnTo>
                    <a:pt x="67" y="86"/>
                  </a:lnTo>
                  <a:lnTo>
                    <a:pt x="67" y="85"/>
                  </a:lnTo>
                  <a:lnTo>
                    <a:pt x="67" y="81"/>
                  </a:lnTo>
                  <a:lnTo>
                    <a:pt x="65" y="77"/>
                  </a:lnTo>
                  <a:lnTo>
                    <a:pt x="65" y="75"/>
                  </a:lnTo>
                  <a:lnTo>
                    <a:pt x="71" y="86"/>
                  </a:lnTo>
                  <a:close/>
                </a:path>
              </a:pathLst>
            </a:custGeom>
            <a:solidFill>
              <a:srgbClr val="37A541"/>
            </a:solidFill>
            <a:ln w="1588">
              <a:solidFill>
                <a:srgbClr val="000000"/>
              </a:solidFill>
              <a:round/>
              <a:headEnd/>
              <a:tailEnd/>
            </a:ln>
          </p:spPr>
          <p:txBody>
            <a:bodyPr/>
            <a:lstStyle/>
            <a:p>
              <a:endParaRPr lang="en-US">
                <a:solidFill>
                  <a:srgbClr val="292934"/>
                </a:solidFill>
              </a:endParaRPr>
            </a:p>
          </p:txBody>
        </p:sp>
        <p:sp>
          <p:nvSpPr>
            <p:cNvPr id="59" name="Line 59"/>
            <p:cNvSpPr>
              <a:spLocks noChangeShapeType="1"/>
            </p:cNvSpPr>
            <p:nvPr/>
          </p:nvSpPr>
          <p:spPr bwMode="auto">
            <a:xfrm rot="393647">
              <a:off x="2027" y="3489"/>
              <a:ext cx="3" cy="57"/>
            </a:xfrm>
            <a:prstGeom prst="line">
              <a:avLst/>
            </a:prstGeom>
            <a:noFill/>
            <a:ln w="31750">
              <a:solidFill>
                <a:srgbClr val="000000"/>
              </a:solidFill>
              <a:round/>
              <a:headEnd/>
              <a:tailEnd/>
            </a:ln>
          </p:spPr>
          <p:txBody>
            <a:bodyPr/>
            <a:lstStyle/>
            <a:p>
              <a:endParaRPr lang="en-US">
                <a:solidFill>
                  <a:srgbClr val="292934"/>
                </a:solidFill>
              </a:endParaRPr>
            </a:p>
          </p:txBody>
        </p:sp>
        <p:sp>
          <p:nvSpPr>
            <p:cNvPr id="60" name="Freeform 60"/>
            <p:cNvSpPr>
              <a:spLocks/>
            </p:cNvSpPr>
            <p:nvPr/>
          </p:nvSpPr>
          <p:spPr bwMode="auto">
            <a:xfrm rot="393647">
              <a:off x="1974" y="3424"/>
              <a:ext cx="125" cy="104"/>
            </a:xfrm>
            <a:custGeom>
              <a:avLst/>
              <a:gdLst>
                <a:gd name="T0" fmla="*/ 42 w 130"/>
                <a:gd name="T1" fmla="*/ 23 h 169"/>
                <a:gd name="T2" fmla="*/ 30 w 130"/>
                <a:gd name="T3" fmla="*/ 31 h 169"/>
                <a:gd name="T4" fmla="*/ 24 w 130"/>
                <a:gd name="T5" fmla="*/ 33 h 169"/>
                <a:gd name="T6" fmla="*/ 38 w 130"/>
                <a:gd name="T7" fmla="*/ 32 h 169"/>
                <a:gd name="T8" fmla="*/ 48 w 130"/>
                <a:gd name="T9" fmla="*/ 31 h 169"/>
                <a:gd name="T10" fmla="*/ 44 w 130"/>
                <a:gd name="T11" fmla="*/ 33 h 169"/>
                <a:gd name="T12" fmla="*/ 34 w 130"/>
                <a:gd name="T13" fmla="*/ 37 h 169"/>
                <a:gd name="T14" fmla="*/ 20 w 130"/>
                <a:gd name="T15" fmla="*/ 41 h 169"/>
                <a:gd name="T16" fmla="*/ 6 w 130"/>
                <a:gd name="T17" fmla="*/ 44 h 169"/>
                <a:gd name="T18" fmla="*/ 12 w 130"/>
                <a:gd name="T19" fmla="*/ 44 h 169"/>
                <a:gd name="T20" fmla="*/ 30 w 130"/>
                <a:gd name="T21" fmla="*/ 43 h 169"/>
                <a:gd name="T22" fmla="*/ 34 w 130"/>
                <a:gd name="T23" fmla="*/ 46 h 169"/>
                <a:gd name="T24" fmla="*/ 42 w 130"/>
                <a:gd name="T25" fmla="*/ 46 h 169"/>
                <a:gd name="T26" fmla="*/ 34 w 130"/>
                <a:gd name="T27" fmla="*/ 50 h 169"/>
                <a:gd name="T28" fmla="*/ 18 w 130"/>
                <a:gd name="T29" fmla="*/ 57 h 169"/>
                <a:gd name="T30" fmla="*/ 3 w 130"/>
                <a:gd name="T31" fmla="*/ 60 h 169"/>
                <a:gd name="T32" fmla="*/ 6 w 130"/>
                <a:gd name="T33" fmla="*/ 60 h 169"/>
                <a:gd name="T34" fmla="*/ 20 w 130"/>
                <a:gd name="T35" fmla="*/ 58 h 169"/>
                <a:gd name="T36" fmla="*/ 34 w 130"/>
                <a:gd name="T37" fmla="*/ 58 h 169"/>
                <a:gd name="T38" fmla="*/ 42 w 130"/>
                <a:gd name="T39" fmla="*/ 58 h 169"/>
                <a:gd name="T40" fmla="*/ 51 w 130"/>
                <a:gd name="T41" fmla="*/ 58 h 169"/>
                <a:gd name="T42" fmla="*/ 58 w 130"/>
                <a:gd name="T43" fmla="*/ 60 h 169"/>
                <a:gd name="T44" fmla="*/ 62 w 130"/>
                <a:gd name="T45" fmla="*/ 63 h 169"/>
                <a:gd name="T46" fmla="*/ 81 w 130"/>
                <a:gd name="T47" fmla="*/ 63 h 169"/>
                <a:gd name="T48" fmla="*/ 95 w 130"/>
                <a:gd name="T49" fmla="*/ 64 h 169"/>
                <a:gd name="T50" fmla="*/ 120 w 130"/>
                <a:gd name="T51" fmla="*/ 64 h 169"/>
                <a:gd name="T52" fmla="*/ 111 w 130"/>
                <a:gd name="T53" fmla="*/ 61 h 169"/>
                <a:gd name="T54" fmla="*/ 92 w 130"/>
                <a:gd name="T55" fmla="*/ 55 h 169"/>
                <a:gd name="T56" fmla="*/ 71 w 130"/>
                <a:gd name="T57" fmla="*/ 48 h 169"/>
                <a:gd name="T58" fmla="*/ 62 w 130"/>
                <a:gd name="T59" fmla="*/ 43 h 169"/>
                <a:gd name="T60" fmla="*/ 74 w 130"/>
                <a:gd name="T61" fmla="*/ 43 h 169"/>
                <a:gd name="T62" fmla="*/ 92 w 130"/>
                <a:gd name="T63" fmla="*/ 48 h 169"/>
                <a:gd name="T64" fmla="*/ 92 w 130"/>
                <a:gd name="T65" fmla="*/ 47 h 169"/>
                <a:gd name="T66" fmla="*/ 86 w 130"/>
                <a:gd name="T67" fmla="*/ 38 h 169"/>
                <a:gd name="T68" fmla="*/ 84 w 130"/>
                <a:gd name="T69" fmla="*/ 32 h 169"/>
                <a:gd name="T70" fmla="*/ 88 w 130"/>
                <a:gd name="T71" fmla="*/ 31 h 169"/>
                <a:gd name="T72" fmla="*/ 92 w 130"/>
                <a:gd name="T73" fmla="*/ 31 h 169"/>
                <a:gd name="T74" fmla="*/ 84 w 130"/>
                <a:gd name="T75" fmla="*/ 25 h 169"/>
                <a:gd name="T76" fmla="*/ 71 w 130"/>
                <a:gd name="T77" fmla="*/ 20 h 169"/>
                <a:gd name="T78" fmla="*/ 65 w 130"/>
                <a:gd name="T79" fmla="*/ 14 h 169"/>
                <a:gd name="T80" fmla="*/ 65 w 130"/>
                <a:gd name="T81" fmla="*/ 11 h 169"/>
                <a:gd name="T82" fmla="*/ 68 w 130"/>
                <a:gd name="T83" fmla="*/ 11 h 169"/>
                <a:gd name="T84" fmla="*/ 65 w 130"/>
                <a:gd name="T85" fmla="*/ 6 h 169"/>
                <a:gd name="T86" fmla="*/ 62 w 130"/>
                <a:gd name="T87" fmla="*/ 2 h 169"/>
                <a:gd name="T88" fmla="*/ 59 w 130"/>
                <a:gd name="T89" fmla="*/ 1 h 169"/>
                <a:gd name="T90" fmla="*/ 54 w 130"/>
                <a:gd name="T91" fmla="*/ 7 h 169"/>
                <a:gd name="T92" fmla="*/ 44 w 130"/>
                <a:gd name="T93" fmla="*/ 14 h 169"/>
                <a:gd name="T94" fmla="*/ 44 w 130"/>
                <a:gd name="T95" fmla="*/ 17 h 169"/>
                <a:gd name="T96" fmla="*/ 51 w 130"/>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0"/>
                  </a:moveTo>
                  <a:lnTo>
                    <a:pt x="48" y="56"/>
                  </a:lnTo>
                  <a:lnTo>
                    <a:pt x="46" y="62"/>
                  </a:lnTo>
                  <a:lnTo>
                    <a:pt x="42" y="69"/>
                  </a:lnTo>
                  <a:lnTo>
                    <a:pt x="39" y="75"/>
                  </a:lnTo>
                  <a:lnTo>
                    <a:pt x="32" y="82"/>
                  </a:lnTo>
                  <a:lnTo>
                    <a:pt x="29" y="85"/>
                  </a:lnTo>
                  <a:lnTo>
                    <a:pt x="22" y="88"/>
                  </a:lnTo>
                  <a:lnTo>
                    <a:pt x="26" y="88"/>
                  </a:lnTo>
                  <a:lnTo>
                    <a:pt x="32" y="88"/>
                  </a:lnTo>
                  <a:lnTo>
                    <a:pt x="36" y="88"/>
                  </a:lnTo>
                  <a:lnTo>
                    <a:pt x="42" y="85"/>
                  </a:lnTo>
                  <a:lnTo>
                    <a:pt x="46" y="82"/>
                  </a:lnTo>
                  <a:lnTo>
                    <a:pt x="48" y="82"/>
                  </a:lnTo>
                  <a:lnTo>
                    <a:pt x="52" y="82"/>
                  </a:lnTo>
                  <a:lnTo>
                    <a:pt x="52" y="78"/>
                  </a:lnTo>
                  <a:lnTo>
                    <a:pt x="52" y="82"/>
                  </a:lnTo>
                  <a:lnTo>
                    <a:pt x="48" y="88"/>
                  </a:lnTo>
                  <a:lnTo>
                    <a:pt x="46" y="91"/>
                  </a:lnTo>
                  <a:lnTo>
                    <a:pt x="42" y="95"/>
                  </a:lnTo>
                  <a:lnTo>
                    <a:pt x="36" y="98"/>
                  </a:lnTo>
                  <a:lnTo>
                    <a:pt x="32" y="101"/>
                  </a:lnTo>
                  <a:lnTo>
                    <a:pt x="26" y="103"/>
                  </a:lnTo>
                  <a:lnTo>
                    <a:pt x="22" y="108"/>
                  </a:lnTo>
                  <a:lnTo>
                    <a:pt x="16" y="109"/>
                  </a:lnTo>
                  <a:lnTo>
                    <a:pt x="13" y="114"/>
                  </a:lnTo>
                  <a:lnTo>
                    <a:pt x="6" y="116"/>
                  </a:lnTo>
                  <a:lnTo>
                    <a:pt x="3" y="116"/>
                  </a:lnTo>
                  <a:lnTo>
                    <a:pt x="6" y="116"/>
                  </a:lnTo>
                  <a:lnTo>
                    <a:pt x="13" y="116"/>
                  </a:lnTo>
                  <a:lnTo>
                    <a:pt x="22" y="114"/>
                  </a:lnTo>
                  <a:lnTo>
                    <a:pt x="29" y="114"/>
                  </a:lnTo>
                  <a:lnTo>
                    <a:pt x="32" y="114"/>
                  </a:lnTo>
                  <a:lnTo>
                    <a:pt x="36" y="114"/>
                  </a:lnTo>
                  <a:lnTo>
                    <a:pt x="36" y="116"/>
                  </a:lnTo>
                  <a:lnTo>
                    <a:pt x="36" y="120"/>
                  </a:lnTo>
                  <a:lnTo>
                    <a:pt x="42" y="120"/>
                  </a:lnTo>
                  <a:lnTo>
                    <a:pt x="46" y="116"/>
                  </a:lnTo>
                  <a:lnTo>
                    <a:pt x="46" y="120"/>
                  </a:lnTo>
                  <a:lnTo>
                    <a:pt x="42" y="127"/>
                  </a:lnTo>
                  <a:lnTo>
                    <a:pt x="36" y="130"/>
                  </a:lnTo>
                  <a:lnTo>
                    <a:pt x="36" y="133"/>
                  </a:lnTo>
                  <a:lnTo>
                    <a:pt x="32" y="140"/>
                  </a:lnTo>
                  <a:lnTo>
                    <a:pt x="26" y="142"/>
                  </a:lnTo>
                  <a:lnTo>
                    <a:pt x="20" y="150"/>
                  </a:lnTo>
                  <a:lnTo>
                    <a:pt x="13" y="153"/>
                  </a:lnTo>
                  <a:lnTo>
                    <a:pt x="10" y="155"/>
                  </a:lnTo>
                  <a:lnTo>
                    <a:pt x="3" y="159"/>
                  </a:lnTo>
                  <a:lnTo>
                    <a:pt x="0" y="161"/>
                  </a:lnTo>
                  <a:lnTo>
                    <a:pt x="3" y="161"/>
                  </a:lnTo>
                  <a:lnTo>
                    <a:pt x="6" y="159"/>
                  </a:lnTo>
                  <a:lnTo>
                    <a:pt x="13" y="159"/>
                  </a:lnTo>
                  <a:lnTo>
                    <a:pt x="20" y="159"/>
                  </a:lnTo>
                  <a:lnTo>
                    <a:pt x="22" y="155"/>
                  </a:lnTo>
                  <a:lnTo>
                    <a:pt x="29" y="155"/>
                  </a:lnTo>
                  <a:lnTo>
                    <a:pt x="32" y="153"/>
                  </a:lnTo>
                  <a:lnTo>
                    <a:pt x="36" y="153"/>
                  </a:lnTo>
                  <a:lnTo>
                    <a:pt x="39" y="153"/>
                  </a:lnTo>
                  <a:lnTo>
                    <a:pt x="42" y="153"/>
                  </a:lnTo>
                  <a:lnTo>
                    <a:pt x="46" y="153"/>
                  </a:lnTo>
                  <a:lnTo>
                    <a:pt x="48" y="150"/>
                  </a:lnTo>
                  <a:lnTo>
                    <a:pt x="52" y="153"/>
                  </a:lnTo>
                  <a:lnTo>
                    <a:pt x="55" y="153"/>
                  </a:lnTo>
                  <a:lnTo>
                    <a:pt x="58" y="155"/>
                  </a:lnTo>
                  <a:lnTo>
                    <a:pt x="58" y="159"/>
                  </a:lnTo>
                  <a:lnTo>
                    <a:pt x="62" y="159"/>
                  </a:lnTo>
                  <a:lnTo>
                    <a:pt x="63" y="161"/>
                  </a:lnTo>
                  <a:lnTo>
                    <a:pt x="63" y="166"/>
                  </a:lnTo>
                  <a:lnTo>
                    <a:pt x="67" y="166"/>
                  </a:lnTo>
                  <a:lnTo>
                    <a:pt x="71" y="166"/>
                  </a:lnTo>
                  <a:lnTo>
                    <a:pt x="77" y="166"/>
                  </a:lnTo>
                  <a:lnTo>
                    <a:pt x="87" y="166"/>
                  </a:lnTo>
                  <a:lnTo>
                    <a:pt x="90" y="166"/>
                  </a:lnTo>
                  <a:lnTo>
                    <a:pt x="96" y="166"/>
                  </a:lnTo>
                  <a:lnTo>
                    <a:pt x="103" y="169"/>
                  </a:lnTo>
                  <a:lnTo>
                    <a:pt x="114" y="169"/>
                  </a:lnTo>
                  <a:lnTo>
                    <a:pt x="124" y="169"/>
                  </a:lnTo>
                  <a:lnTo>
                    <a:pt x="130" y="169"/>
                  </a:lnTo>
                  <a:lnTo>
                    <a:pt x="126" y="169"/>
                  </a:lnTo>
                  <a:lnTo>
                    <a:pt x="124" y="166"/>
                  </a:lnTo>
                  <a:lnTo>
                    <a:pt x="120" y="161"/>
                  </a:lnTo>
                  <a:lnTo>
                    <a:pt x="110" y="155"/>
                  </a:lnTo>
                  <a:lnTo>
                    <a:pt x="106" y="153"/>
                  </a:lnTo>
                  <a:lnTo>
                    <a:pt x="100" y="146"/>
                  </a:lnTo>
                  <a:lnTo>
                    <a:pt x="90" y="140"/>
                  </a:lnTo>
                  <a:lnTo>
                    <a:pt x="84" y="133"/>
                  </a:lnTo>
                  <a:lnTo>
                    <a:pt x="77" y="127"/>
                  </a:lnTo>
                  <a:lnTo>
                    <a:pt x="74" y="120"/>
                  </a:lnTo>
                  <a:lnTo>
                    <a:pt x="71" y="114"/>
                  </a:lnTo>
                  <a:lnTo>
                    <a:pt x="67" y="114"/>
                  </a:lnTo>
                  <a:lnTo>
                    <a:pt x="71" y="114"/>
                  </a:lnTo>
                  <a:lnTo>
                    <a:pt x="74" y="114"/>
                  </a:lnTo>
                  <a:lnTo>
                    <a:pt x="80" y="114"/>
                  </a:lnTo>
                  <a:lnTo>
                    <a:pt x="84" y="116"/>
                  </a:lnTo>
                  <a:lnTo>
                    <a:pt x="96" y="120"/>
                  </a:lnTo>
                  <a:lnTo>
                    <a:pt x="100" y="127"/>
                  </a:lnTo>
                  <a:lnTo>
                    <a:pt x="103" y="127"/>
                  </a:lnTo>
                  <a:lnTo>
                    <a:pt x="100" y="127"/>
                  </a:lnTo>
                  <a:lnTo>
                    <a:pt x="100" y="123"/>
                  </a:lnTo>
                  <a:lnTo>
                    <a:pt x="96" y="116"/>
                  </a:lnTo>
                  <a:lnTo>
                    <a:pt x="93" y="109"/>
                  </a:lnTo>
                  <a:lnTo>
                    <a:pt x="93" y="101"/>
                  </a:lnTo>
                  <a:lnTo>
                    <a:pt x="93" y="95"/>
                  </a:lnTo>
                  <a:lnTo>
                    <a:pt x="90" y="88"/>
                  </a:lnTo>
                  <a:lnTo>
                    <a:pt x="90" y="85"/>
                  </a:lnTo>
                  <a:lnTo>
                    <a:pt x="90" y="82"/>
                  </a:lnTo>
                  <a:lnTo>
                    <a:pt x="93" y="82"/>
                  </a:lnTo>
                  <a:lnTo>
                    <a:pt x="96" y="82"/>
                  </a:lnTo>
                  <a:lnTo>
                    <a:pt x="100" y="82"/>
                  </a:lnTo>
                  <a:lnTo>
                    <a:pt x="103" y="82"/>
                  </a:lnTo>
                  <a:lnTo>
                    <a:pt x="100" y="82"/>
                  </a:lnTo>
                  <a:lnTo>
                    <a:pt x="96" y="78"/>
                  </a:lnTo>
                  <a:lnTo>
                    <a:pt x="93" y="72"/>
                  </a:lnTo>
                  <a:lnTo>
                    <a:pt x="90" y="65"/>
                  </a:lnTo>
                  <a:lnTo>
                    <a:pt x="84" y="62"/>
                  </a:lnTo>
                  <a:lnTo>
                    <a:pt x="80" y="56"/>
                  </a:lnTo>
                  <a:lnTo>
                    <a:pt x="77" y="52"/>
                  </a:lnTo>
                  <a:lnTo>
                    <a:pt x="74" y="49"/>
                  </a:lnTo>
                  <a:lnTo>
                    <a:pt x="74" y="44"/>
                  </a:lnTo>
                  <a:lnTo>
                    <a:pt x="71" y="38"/>
                  </a:lnTo>
                  <a:lnTo>
                    <a:pt x="71" y="36"/>
                  </a:lnTo>
                  <a:lnTo>
                    <a:pt x="67" y="30"/>
                  </a:lnTo>
                  <a:lnTo>
                    <a:pt x="71" y="30"/>
                  </a:lnTo>
                  <a:lnTo>
                    <a:pt x="74" y="30"/>
                  </a:lnTo>
                  <a:lnTo>
                    <a:pt x="77" y="30"/>
                  </a:lnTo>
                  <a:lnTo>
                    <a:pt x="74" y="30"/>
                  </a:lnTo>
                  <a:lnTo>
                    <a:pt x="74" y="26"/>
                  </a:lnTo>
                  <a:lnTo>
                    <a:pt x="71" y="23"/>
                  </a:lnTo>
                  <a:lnTo>
                    <a:pt x="71" y="17"/>
                  </a:lnTo>
                  <a:lnTo>
                    <a:pt x="67" y="13"/>
                  </a:lnTo>
                  <a:lnTo>
                    <a:pt x="67" y="10"/>
                  </a:lnTo>
                  <a:lnTo>
                    <a:pt x="67" y="7"/>
                  </a:lnTo>
                  <a:lnTo>
                    <a:pt x="63" y="4"/>
                  </a:lnTo>
                  <a:lnTo>
                    <a:pt x="63" y="0"/>
                  </a:lnTo>
                  <a:lnTo>
                    <a:pt x="63" y="4"/>
                  </a:lnTo>
                  <a:lnTo>
                    <a:pt x="62" y="7"/>
                  </a:lnTo>
                  <a:lnTo>
                    <a:pt x="58" y="13"/>
                  </a:lnTo>
                  <a:lnTo>
                    <a:pt x="58" y="20"/>
                  </a:lnTo>
                  <a:lnTo>
                    <a:pt x="52" y="30"/>
                  </a:lnTo>
                  <a:lnTo>
                    <a:pt x="48" y="33"/>
                  </a:lnTo>
                  <a:lnTo>
                    <a:pt x="48" y="36"/>
                  </a:lnTo>
                  <a:lnTo>
                    <a:pt x="48" y="38"/>
                  </a:lnTo>
                  <a:lnTo>
                    <a:pt x="46" y="44"/>
                  </a:lnTo>
                  <a:lnTo>
                    <a:pt x="48" y="44"/>
                  </a:lnTo>
                  <a:lnTo>
                    <a:pt x="52" y="44"/>
                  </a:lnTo>
                  <a:lnTo>
                    <a:pt x="55" y="44"/>
                  </a:lnTo>
                  <a:lnTo>
                    <a:pt x="55" y="56"/>
                  </a:lnTo>
                  <a:lnTo>
                    <a:pt x="52" y="62"/>
                  </a:lnTo>
                  <a:lnTo>
                    <a:pt x="56" y="4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61" name="Line 61"/>
            <p:cNvSpPr>
              <a:spLocks noChangeShapeType="1"/>
            </p:cNvSpPr>
            <p:nvPr/>
          </p:nvSpPr>
          <p:spPr bwMode="auto">
            <a:xfrm rot="393647">
              <a:off x="1969" y="3508"/>
              <a:ext cx="3" cy="54"/>
            </a:xfrm>
            <a:prstGeom prst="line">
              <a:avLst/>
            </a:prstGeom>
            <a:noFill/>
            <a:ln w="31750">
              <a:solidFill>
                <a:srgbClr val="000000"/>
              </a:solidFill>
              <a:round/>
              <a:headEnd/>
              <a:tailEnd/>
            </a:ln>
          </p:spPr>
          <p:txBody>
            <a:bodyPr/>
            <a:lstStyle/>
            <a:p>
              <a:endParaRPr lang="en-US">
                <a:solidFill>
                  <a:srgbClr val="292934"/>
                </a:solidFill>
              </a:endParaRPr>
            </a:p>
          </p:txBody>
        </p:sp>
        <p:sp>
          <p:nvSpPr>
            <p:cNvPr id="62" name="Freeform 62"/>
            <p:cNvSpPr>
              <a:spLocks/>
            </p:cNvSpPr>
            <p:nvPr/>
          </p:nvSpPr>
          <p:spPr bwMode="auto">
            <a:xfrm rot="393647">
              <a:off x="1923" y="3440"/>
              <a:ext cx="120" cy="104"/>
            </a:xfrm>
            <a:custGeom>
              <a:avLst/>
              <a:gdLst>
                <a:gd name="T0" fmla="*/ 40 w 126"/>
                <a:gd name="T1" fmla="*/ 23 h 169"/>
                <a:gd name="T2" fmla="*/ 29 w 126"/>
                <a:gd name="T3" fmla="*/ 31 h 169"/>
                <a:gd name="T4" fmla="*/ 23 w 126"/>
                <a:gd name="T5" fmla="*/ 33 h 169"/>
                <a:gd name="T6" fmla="*/ 37 w 126"/>
                <a:gd name="T7" fmla="*/ 32 h 169"/>
                <a:gd name="T8" fmla="*/ 46 w 126"/>
                <a:gd name="T9" fmla="*/ 31 h 169"/>
                <a:gd name="T10" fmla="*/ 42 w 126"/>
                <a:gd name="T11" fmla="*/ 33 h 169"/>
                <a:gd name="T12" fmla="*/ 31 w 126"/>
                <a:gd name="T13" fmla="*/ 37 h 169"/>
                <a:gd name="T14" fmla="*/ 21 w 126"/>
                <a:gd name="T15" fmla="*/ 41 h 169"/>
                <a:gd name="T16" fmla="*/ 7 w 126"/>
                <a:gd name="T17" fmla="*/ 44 h 169"/>
                <a:gd name="T18" fmla="*/ 11 w 126"/>
                <a:gd name="T19" fmla="*/ 44 h 169"/>
                <a:gd name="T20" fmla="*/ 29 w 126"/>
                <a:gd name="T21" fmla="*/ 43 h 169"/>
                <a:gd name="T22" fmla="*/ 31 w 126"/>
                <a:gd name="T23" fmla="*/ 46 h 169"/>
                <a:gd name="T24" fmla="*/ 40 w 126"/>
                <a:gd name="T25" fmla="*/ 46 h 169"/>
                <a:gd name="T26" fmla="*/ 31 w 126"/>
                <a:gd name="T27" fmla="*/ 50 h 169"/>
                <a:gd name="T28" fmla="*/ 17 w 126"/>
                <a:gd name="T29" fmla="*/ 57 h 169"/>
                <a:gd name="T30" fmla="*/ 4 w 126"/>
                <a:gd name="T31" fmla="*/ 60 h 169"/>
                <a:gd name="T32" fmla="*/ 7 w 126"/>
                <a:gd name="T33" fmla="*/ 60 h 169"/>
                <a:gd name="T34" fmla="*/ 21 w 126"/>
                <a:gd name="T35" fmla="*/ 59 h 169"/>
                <a:gd name="T36" fmla="*/ 31 w 126"/>
                <a:gd name="T37" fmla="*/ 57 h 169"/>
                <a:gd name="T38" fmla="*/ 40 w 126"/>
                <a:gd name="T39" fmla="*/ 57 h 169"/>
                <a:gd name="T40" fmla="*/ 49 w 126"/>
                <a:gd name="T41" fmla="*/ 57 h 169"/>
                <a:gd name="T42" fmla="*/ 55 w 126"/>
                <a:gd name="T43" fmla="*/ 60 h 169"/>
                <a:gd name="T44" fmla="*/ 60 w 126"/>
                <a:gd name="T45" fmla="*/ 63 h 169"/>
                <a:gd name="T46" fmla="*/ 78 w 126"/>
                <a:gd name="T47" fmla="*/ 63 h 169"/>
                <a:gd name="T48" fmla="*/ 92 w 126"/>
                <a:gd name="T49" fmla="*/ 64 h 169"/>
                <a:gd name="T50" fmla="*/ 114 w 126"/>
                <a:gd name="T51" fmla="*/ 64 h 169"/>
                <a:gd name="T52" fmla="*/ 108 w 126"/>
                <a:gd name="T53" fmla="*/ 62 h 169"/>
                <a:gd name="T54" fmla="*/ 89 w 126"/>
                <a:gd name="T55" fmla="*/ 55 h 169"/>
                <a:gd name="T56" fmla="*/ 67 w 126"/>
                <a:gd name="T57" fmla="*/ 48 h 169"/>
                <a:gd name="T58" fmla="*/ 60 w 126"/>
                <a:gd name="T59" fmla="*/ 43 h 169"/>
                <a:gd name="T60" fmla="*/ 71 w 126"/>
                <a:gd name="T61" fmla="*/ 43 h 169"/>
                <a:gd name="T62" fmla="*/ 89 w 126"/>
                <a:gd name="T63" fmla="*/ 48 h 169"/>
                <a:gd name="T64" fmla="*/ 89 w 126"/>
                <a:gd name="T65" fmla="*/ 47 h 169"/>
                <a:gd name="T66" fmla="*/ 84 w 126"/>
                <a:gd name="T67" fmla="*/ 38 h 169"/>
                <a:gd name="T68" fmla="*/ 80 w 126"/>
                <a:gd name="T69" fmla="*/ 32 h 169"/>
                <a:gd name="T70" fmla="*/ 86 w 126"/>
                <a:gd name="T71" fmla="*/ 31 h 169"/>
                <a:gd name="T72" fmla="*/ 89 w 126"/>
                <a:gd name="T73" fmla="*/ 31 h 169"/>
                <a:gd name="T74" fmla="*/ 80 w 126"/>
                <a:gd name="T75" fmla="*/ 25 h 169"/>
                <a:gd name="T76" fmla="*/ 67 w 126"/>
                <a:gd name="T77" fmla="*/ 20 h 169"/>
                <a:gd name="T78" fmla="*/ 62 w 126"/>
                <a:gd name="T79" fmla="*/ 15 h 169"/>
                <a:gd name="T80" fmla="*/ 62 w 126"/>
                <a:gd name="T81" fmla="*/ 11 h 169"/>
                <a:gd name="T82" fmla="*/ 67 w 126"/>
                <a:gd name="T83" fmla="*/ 11 h 169"/>
                <a:gd name="T84" fmla="*/ 62 w 126"/>
                <a:gd name="T85" fmla="*/ 6 h 169"/>
                <a:gd name="T86" fmla="*/ 60 w 126"/>
                <a:gd name="T87" fmla="*/ 3 h 169"/>
                <a:gd name="T88" fmla="*/ 56 w 126"/>
                <a:gd name="T89" fmla="*/ 1 h 169"/>
                <a:gd name="T90" fmla="*/ 51 w 126"/>
                <a:gd name="T91" fmla="*/ 7 h 169"/>
                <a:gd name="T92" fmla="*/ 42 w 126"/>
                <a:gd name="T93" fmla="*/ 14 h 169"/>
                <a:gd name="T94" fmla="*/ 42 w 126"/>
                <a:gd name="T95" fmla="*/ 16 h 169"/>
                <a:gd name="T96" fmla="*/ 49 w 126"/>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
                <a:gd name="T148" fmla="*/ 0 h 169"/>
                <a:gd name="T149" fmla="*/ 126 w 126"/>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 h="169">
                  <a:moveTo>
                    <a:pt x="55" y="41"/>
                  </a:moveTo>
                  <a:lnTo>
                    <a:pt x="46" y="56"/>
                  </a:lnTo>
                  <a:lnTo>
                    <a:pt x="44" y="62"/>
                  </a:lnTo>
                  <a:lnTo>
                    <a:pt x="41" y="68"/>
                  </a:lnTo>
                  <a:lnTo>
                    <a:pt x="36" y="75"/>
                  </a:lnTo>
                  <a:lnTo>
                    <a:pt x="31" y="83"/>
                  </a:lnTo>
                  <a:lnTo>
                    <a:pt x="28" y="84"/>
                  </a:lnTo>
                  <a:lnTo>
                    <a:pt x="23" y="88"/>
                  </a:lnTo>
                  <a:lnTo>
                    <a:pt x="25" y="88"/>
                  </a:lnTo>
                  <a:lnTo>
                    <a:pt x="31" y="88"/>
                  </a:lnTo>
                  <a:lnTo>
                    <a:pt x="35" y="88"/>
                  </a:lnTo>
                  <a:lnTo>
                    <a:pt x="41" y="84"/>
                  </a:lnTo>
                  <a:lnTo>
                    <a:pt x="44" y="83"/>
                  </a:lnTo>
                  <a:lnTo>
                    <a:pt x="46" y="83"/>
                  </a:lnTo>
                  <a:lnTo>
                    <a:pt x="50" y="83"/>
                  </a:lnTo>
                  <a:lnTo>
                    <a:pt x="50" y="78"/>
                  </a:lnTo>
                  <a:lnTo>
                    <a:pt x="50" y="83"/>
                  </a:lnTo>
                  <a:lnTo>
                    <a:pt x="46" y="88"/>
                  </a:lnTo>
                  <a:lnTo>
                    <a:pt x="44" y="91"/>
                  </a:lnTo>
                  <a:lnTo>
                    <a:pt x="41" y="94"/>
                  </a:lnTo>
                  <a:lnTo>
                    <a:pt x="35" y="98"/>
                  </a:lnTo>
                  <a:lnTo>
                    <a:pt x="31" y="99"/>
                  </a:lnTo>
                  <a:lnTo>
                    <a:pt x="25" y="104"/>
                  </a:lnTo>
                  <a:lnTo>
                    <a:pt x="23" y="107"/>
                  </a:lnTo>
                  <a:lnTo>
                    <a:pt x="17" y="110"/>
                  </a:lnTo>
                  <a:lnTo>
                    <a:pt x="13" y="114"/>
                  </a:lnTo>
                  <a:lnTo>
                    <a:pt x="7" y="117"/>
                  </a:lnTo>
                  <a:lnTo>
                    <a:pt x="4" y="117"/>
                  </a:lnTo>
                  <a:lnTo>
                    <a:pt x="7" y="117"/>
                  </a:lnTo>
                  <a:lnTo>
                    <a:pt x="13" y="117"/>
                  </a:lnTo>
                  <a:lnTo>
                    <a:pt x="23" y="114"/>
                  </a:lnTo>
                  <a:lnTo>
                    <a:pt x="28" y="114"/>
                  </a:lnTo>
                  <a:lnTo>
                    <a:pt x="31" y="114"/>
                  </a:lnTo>
                  <a:lnTo>
                    <a:pt x="35" y="114"/>
                  </a:lnTo>
                  <a:lnTo>
                    <a:pt x="35" y="117"/>
                  </a:lnTo>
                  <a:lnTo>
                    <a:pt x="35" y="120"/>
                  </a:lnTo>
                  <a:lnTo>
                    <a:pt x="41" y="120"/>
                  </a:lnTo>
                  <a:lnTo>
                    <a:pt x="44" y="117"/>
                  </a:lnTo>
                  <a:lnTo>
                    <a:pt x="44" y="120"/>
                  </a:lnTo>
                  <a:lnTo>
                    <a:pt x="41" y="127"/>
                  </a:lnTo>
                  <a:lnTo>
                    <a:pt x="35" y="130"/>
                  </a:lnTo>
                  <a:lnTo>
                    <a:pt x="35" y="133"/>
                  </a:lnTo>
                  <a:lnTo>
                    <a:pt x="31" y="140"/>
                  </a:lnTo>
                  <a:lnTo>
                    <a:pt x="25" y="143"/>
                  </a:lnTo>
                  <a:lnTo>
                    <a:pt x="19" y="149"/>
                  </a:lnTo>
                  <a:lnTo>
                    <a:pt x="13" y="151"/>
                  </a:lnTo>
                  <a:lnTo>
                    <a:pt x="10" y="156"/>
                  </a:lnTo>
                  <a:lnTo>
                    <a:pt x="4" y="159"/>
                  </a:lnTo>
                  <a:lnTo>
                    <a:pt x="0" y="162"/>
                  </a:lnTo>
                  <a:lnTo>
                    <a:pt x="4" y="162"/>
                  </a:lnTo>
                  <a:lnTo>
                    <a:pt x="7" y="159"/>
                  </a:lnTo>
                  <a:lnTo>
                    <a:pt x="13" y="159"/>
                  </a:lnTo>
                  <a:lnTo>
                    <a:pt x="19" y="159"/>
                  </a:lnTo>
                  <a:lnTo>
                    <a:pt x="23" y="156"/>
                  </a:lnTo>
                  <a:lnTo>
                    <a:pt x="28" y="156"/>
                  </a:lnTo>
                  <a:lnTo>
                    <a:pt x="31" y="151"/>
                  </a:lnTo>
                  <a:lnTo>
                    <a:pt x="35" y="151"/>
                  </a:lnTo>
                  <a:lnTo>
                    <a:pt x="36" y="151"/>
                  </a:lnTo>
                  <a:lnTo>
                    <a:pt x="41" y="151"/>
                  </a:lnTo>
                  <a:lnTo>
                    <a:pt x="44" y="151"/>
                  </a:lnTo>
                  <a:lnTo>
                    <a:pt x="46" y="149"/>
                  </a:lnTo>
                  <a:lnTo>
                    <a:pt x="50" y="151"/>
                  </a:lnTo>
                  <a:lnTo>
                    <a:pt x="54" y="151"/>
                  </a:lnTo>
                  <a:lnTo>
                    <a:pt x="57" y="156"/>
                  </a:lnTo>
                  <a:lnTo>
                    <a:pt x="57" y="159"/>
                  </a:lnTo>
                  <a:lnTo>
                    <a:pt x="61" y="159"/>
                  </a:lnTo>
                  <a:lnTo>
                    <a:pt x="62" y="162"/>
                  </a:lnTo>
                  <a:lnTo>
                    <a:pt x="62" y="166"/>
                  </a:lnTo>
                  <a:lnTo>
                    <a:pt x="66" y="166"/>
                  </a:lnTo>
                  <a:lnTo>
                    <a:pt x="68" y="166"/>
                  </a:lnTo>
                  <a:lnTo>
                    <a:pt x="74" y="166"/>
                  </a:lnTo>
                  <a:lnTo>
                    <a:pt x="86" y="166"/>
                  </a:lnTo>
                  <a:lnTo>
                    <a:pt x="88" y="166"/>
                  </a:lnTo>
                  <a:lnTo>
                    <a:pt x="95" y="166"/>
                  </a:lnTo>
                  <a:lnTo>
                    <a:pt x="102" y="169"/>
                  </a:lnTo>
                  <a:lnTo>
                    <a:pt x="111" y="169"/>
                  </a:lnTo>
                  <a:lnTo>
                    <a:pt x="121" y="169"/>
                  </a:lnTo>
                  <a:lnTo>
                    <a:pt x="126" y="169"/>
                  </a:lnTo>
                  <a:lnTo>
                    <a:pt x="125" y="169"/>
                  </a:lnTo>
                  <a:lnTo>
                    <a:pt x="121" y="166"/>
                  </a:lnTo>
                  <a:lnTo>
                    <a:pt x="119" y="162"/>
                  </a:lnTo>
                  <a:lnTo>
                    <a:pt x="109" y="156"/>
                  </a:lnTo>
                  <a:lnTo>
                    <a:pt x="104" y="151"/>
                  </a:lnTo>
                  <a:lnTo>
                    <a:pt x="98" y="146"/>
                  </a:lnTo>
                  <a:lnTo>
                    <a:pt x="88" y="140"/>
                  </a:lnTo>
                  <a:lnTo>
                    <a:pt x="83" y="133"/>
                  </a:lnTo>
                  <a:lnTo>
                    <a:pt x="74" y="127"/>
                  </a:lnTo>
                  <a:lnTo>
                    <a:pt x="73" y="120"/>
                  </a:lnTo>
                  <a:lnTo>
                    <a:pt x="68" y="114"/>
                  </a:lnTo>
                  <a:lnTo>
                    <a:pt x="66" y="114"/>
                  </a:lnTo>
                  <a:lnTo>
                    <a:pt x="68" y="114"/>
                  </a:lnTo>
                  <a:lnTo>
                    <a:pt x="73" y="114"/>
                  </a:lnTo>
                  <a:lnTo>
                    <a:pt x="79" y="114"/>
                  </a:lnTo>
                  <a:lnTo>
                    <a:pt x="83" y="117"/>
                  </a:lnTo>
                  <a:lnTo>
                    <a:pt x="95" y="120"/>
                  </a:lnTo>
                  <a:lnTo>
                    <a:pt x="98" y="127"/>
                  </a:lnTo>
                  <a:lnTo>
                    <a:pt x="102" y="127"/>
                  </a:lnTo>
                  <a:lnTo>
                    <a:pt x="98" y="127"/>
                  </a:lnTo>
                  <a:lnTo>
                    <a:pt x="98" y="123"/>
                  </a:lnTo>
                  <a:lnTo>
                    <a:pt x="95" y="117"/>
                  </a:lnTo>
                  <a:lnTo>
                    <a:pt x="92" y="110"/>
                  </a:lnTo>
                  <a:lnTo>
                    <a:pt x="92" y="99"/>
                  </a:lnTo>
                  <a:lnTo>
                    <a:pt x="92" y="94"/>
                  </a:lnTo>
                  <a:lnTo>
                    <a:pt x="88" y="88"/>
                  </a:lnTo>
                  <a:lnTo>
                    <a:pt x="88" y="84"/>
                  </a:lnTo>
                  <a:lnTo>
                    <a:pt x="88" y="83"/>
                  </a:lnTo>
                  <a:lnTo>
                    <a:pt x="92" y="83"/>
                  </a:lnTo>
                  <a:lnTo>
                    <a:pt x="95" y="83"/>
                  </a:lnTo>
                  <a:lnTo>
                    <a:pt x="98" y="83"/>
                  </a:lnTo>
                  <a:lnTo>
                    <a:pt x="102" y="83"/>
                  </a:lnTo>
                  <a:lnTo>
                    <a:pt x="98" y="83"/>
                  </a:lnTo>
                  <a:lnTo>
                    <a:pt x="95" y="78"/>
                  </a:lnTo>
                  <a:lnTo>
                    <a:pt x="92" y="72"/>
                  </a:lnTo>
                  <a:lnTo>
                    <a:pt x="88" y="66"/>
                  </a:lnTo>
                  <a:lnTo>
                    <a:pt x="83" y="62"/>
                  </a:lnTo>
                  <a:lnTo>
                    <a:pt x="79" y="56"/>
                  </a:lnTo>
                  <a:lnTo>
                    <a:pt x="74" y="52"/>
                  </a:lnTo>
                  <a:lnTo>
                    <a:pt x="73" y="49"/>
                  </a:lnTo>
                  <a:lnTo>
                    <a:pt x="73" y="42"/>
                  </a:lnTo>
                  <a:lnTo>
                    <a:pt x="68" y="39"/>
                  </a:lnTo>
                  <a:lnTo>
                    <a:pt x="68" y="36"/>
                  </a:lnTo>
                  <a:lnTo>
                    <a:pt x="66" y="29"/>
                  </a:lnTo>
                  <a:lnTo>
                    <a:pt x="68" y="29"/>
                  </a:lnTo>
                  <a:lnTo>
                    <a:pt x="73" y="29"/>
                  </a:lnTo>
                  <a:lnTo>
                    <a:pt x="74" y="29"/>
                  </a:lnTo>
                  <a:lnTo>
                    <a:pt x="73" y="29"/>
                  </a:lnTo>
                  <a:lnTo>
                    <a:pt x="73" y="26"/>
                  </a:lnTo>
                  <a:lnTo>
                    <a:pt x="68" y="23"/>
                  </a:lnTo>
                  <a:lnTo>
                    <a:pt x="68" y="16"/>
                  </a:lnTo>
                  <a:lnTo>
                    <a:pt x="66" y="14"/>
                  </a:lnTo>
                  <a:lnTo>
                    <a:pt x="66" y="10"/>
                  </a:lnTo>
                  <a:lnTo>
                    <a:pt x="66" y="8"/>
                  </a:lnTo>
                  <a:lnTo>
                    <a:pt x="62" y="4"/>
                  </a:lnTo>
                  <a:lnTo>
                    <a:pt x="62" y="0"/>
                  </a:lnTo>
                  <a:lnTo>
                    <a:pt x="62" y="4"/>
                  </a:lnTo>
                  <a:lnTo>
                    <a:pt x="61" y="8"/>
                  </a:lnTo>
                  <a:lnTo>
                    <a:pt x="57" y="14"/>
                  </a:lnTo>
                  <a:lnTo>
                    <a:pt x="57" y="20"/>
                  </a:lnTo>
                  <a:lnTo>
                    <a:pt x="50" y="29"/>
                  </a:lnTo>
                  <a:lnTo>
                    <a:pt x="46" y="33"/>
                  </a:lnTo>
                  <a:lnTo>
                    <a:pt x="46" y="36"/>
                  </a:lnTo>
                  <a:lnTo>
                    <a:pt x="46" y="39"/>
                  </a:lnTo>
                  <a:lnTo>
                    <a:pt x="44" y="42"/>
                  </a:lnTo>
                  <a:lnTo>
                    <a:pt x="46" y="42"/>
                  </a:lnTo>
                  <a:lnTo>
                    <a:pt x="50" y="42"/>
                  </a:lnTo>
                  <a:lnTo>
                    <a:pt x="54" y="42"/>
                  </a:lnTo>
                  <a:lnTo>
                    <a:pt x="54" y="56"/>
                  </a:lnTo>
                  <a:lnTo>
                    <a:pt x="50" y="62"/>
                  </a:lnTo>
                  <a:lnTo>
                    <a:pt x="55" y="4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63" name="Line 63"/>
            <p:cNvSpPr>
              <a:spLocks noChangeShapeType="1"/>
            </p:cNvSpPr>
            <p:nvPr/>
          </p:nvSpPr>
          <p:spPr bwMode="auto">
            <a:xfrm rot="393647">
              <a:off x="1754" y="3475"/>
              <a:ext cx="2" cy="56"/>
            </a:xfrm>
            <a:prstGeom prst="line">
              <a:avLst/>
            </a:prstGeom>
            <a:noFill/>
            <a:ln w="31750">
              <a:solidFill>
                <a:srgbClr val="000000"/>
              </a:solidFill>
              <a:round/>
              <a:headEnd/>
              <a:tailEnd/>
            </a:ln>
          </p:spPr>
          <p:txBody>
            <a:bodyPr/>
            <a:lstStyle/>
            <a:p>
              <a:endParaRPr lang="en-US">
                <a:solidFill>
                  <a:srgbClr val="292934"/>
                </a:solidFill>
              </a:endParaRPr>
            </a:p>
          </p:txBody>
        </p:sp>
        <p:sp>
          <p:nvSpPr>
            <p:cNvPr id="64" name="Freeform 64"/>
            <p:cNvSpPr>
              <a:spLocks/>
            </p:cNvSpPr>
            <p:nvPr/>
          </p:nvSpPr>
          <p:spPr bwMode="auto">
            <a:xfrm rot="393647">
              <a:off x="1703" y="3409"/>
              <a:ext cx="125" cy="105"/>
            </a:xfrm>
            <a:custGeom>
              <a:avLst/>
              <a:gdLst>
                <a:gd name="T0" fmla="*/ 41 w 130"/>
                <a:gd name="T1" fmla="*/ 24 h 171"/>
                <a:gd name="T2" fmla="*/ 30 w 130"/>
                <a:gd name="T3" fmla="*/ 31 h 171"/>
                <a:gd name="T4" fmla="*/ 24 w 130"/>
                <a:gd name="T5" fmla="*/ 33 h 171"/>
                <a:gd name="T6" fmla="*/ 37 w 130"/>
                <a:gd name="T7" fmla="*/ 33 h 171"/>
                <a:gd name="T8" fmla="*/ 48 w 130"/>
                <a:gd name="T9" fmla="*/ 31 h 171"/>
                <a:gd name="T10" fmla="*/ 44 w 130"/>
                <a:gd name="T11" fmla="*/ 33 h 171"/>
                <a:gd name="T12" fmla="*/ 34 w 130"/>
                <a:gd name="T13" fmla="*/ 37 h 171"/>
                <a:gd name="T14" fmla="*/ 19 w 130"/>
                <a:gd name="T15" fmla="*/ 41 h 171"/>
                <a:gd name="T16" fmla="*/ 6 w 130"/>
                <a:gd name="T17" fmla="*/ 44 h 171"/>
                <a:gd name="T18" fmla="*/ 12 w 130"/>
                <a:gd name="T19" fmla="*/ 44 h 171"/>
                <a:gd name="T20" fmla="*/ 30 w 130"/>
                <a:gd name="T21" fmla="*/ 43 h 171"/>
                <a:gd name="T22" fmla="*/ 34 w 130"/>
                <a:gd name="T23" fmla="*/ 45 h 171"/>
                <a:gd name="T24" fmla="*/ 41 w 130"/>
                <a:gd name="T25" fmla="*/ 45 h 171"/>
                <a:gd name="T26" fmla="*/ 34 w 130"/>
                <a:gd name="T27" fmla="*/ 50 h 171"/>
                <a:gd name="T28" fmla="*/ 17 w 130"/>
                <a:gd name="T29" fmla="*/ 56 h 171"/>
                <a:gd name="T30" fmla="*/ 3 w 130"/>
                <a:gd name="T31" fmla="*/ 60 h 171"/>
                <a:gd name="T32" fmla="*/ 6 w 130"/>
                <a:gd name="T33" fmla="*/ 60 h 171"/>
                <a:gd name="T34" fmla="*/ 19 w 130"/>
                <a:gd name="T35" fmla="*/ 59 h 171"/>
                <a:gd name="T36" fmla="*/ 34 w 130"/>
                <a:gd name="T37" fmla="*/ 58 h 171"/>
                <a:gd name="T38" fmla="*/ 41 w 130"/>
                <a:gd name="T39" fmla="*/ 58 h 171"/>
                <a:gd name="T40" fmla="*/ 51 w 130"/>
                <a:gd name="T41" fmla="*/ 58 h 171"/>
                <a:gd name="T42" fmla="*/ 58 w 130"/>
                <a:gd name="T43" fmla="*/ 60 h 171"/>
                <a:gd name="T44" fmla="*/ 62 w 130"/>
                <a:gd name="T45" fmla="*/ 63 h 171"/>
                <a:gd name="T46" fmla="*/ 81 w 130"/>
                <a:gd name="T47" fmla="*/ 63 h 171"/>
                <a:gd name="T48" fmla="*/ 95 w 130"/>
                <a:gd name="T49" fmla="*/ 64 h 171"/>
                <a:gd name="T50" fmla="*/ 120 w 130"/>
                <a:gd name="T51" fmla="*/ 64 h 171"/>
                <a:gd name="T52" fmla="*/ 110 w 130"/>
                <a:gd name="T53" fmla="*/ 61 h 171"/>
                <a:gd name="T54" fmla="*/ 92 w 130"/>
                <a:gd name="T55" fmla="*/ 55 h 171"/>
                <a:gd name="T56" fmla="*/ 72 w 130"/>
                <a:gd name="T57" fmla="*/ 49 h 171"/>
                <a:gd name="T58" fmla="*/ 62 w 130"/>
                <a:gd name="T59" fmla="*/ 43 h 171"/>
                <a:gd name="T60" fmla="*/ 73 w 130"/>
                <a:gd name="T61" fmla="*/ 43 h 171"/>
                <a:gd name="T62" fmla="*/ 92 w 130"/>
                <a:gd name="T63" fmla="*/ 49 h 171"/>
                <a:gd name="T64" fmla="*/ 92 w 130"/>
                <a:gd name="T65" fmla="*/ 47 h 171"/>
                <a:gd name="T66" fmla="*/ 86 w 130"/>
                <a:gd name="T67" fmla="*/ 38 h 171"/>
                <a:gd name="T68" fmla="*/ 84 w 130"/>
                <a:gd name="T69" fmla="*/ 33 h 171"/>
                <a:gd name="T70" fmla="*/ 89 w 130"/>
                <a:gd name="T71" fmla="*/ 31 h 171"/>
                <a:gd name="T72" fmla="*/ 92 w 130"/>
                <a:gd name="T73" fmla="*/ 31 h 171"/>
                <a:gd name="T74" fmla="*/ 84 w 130"/>
                <a:gd name="T75" fmla="*/ 25 h 171"/>
                <a:gd name="T76" fmla="*/ 72 w 130"/>
                <a:gd name="T77" fmla="*/ 20 h 171"/>
                <a:gd name="T78" fmla="*/ 65 w 130"/>
                <a:gd name="T79" fmla="*/ 15 h 171"/>
                <a:gd name="T80" fmla="*/ 65 w 130"/>
                <a:gd name="T81" fmla="*/ 12 h 171"/>
                <a:gd name="T82" fmla="*/ 67 w 130"/>
                <a:gd name="T83" fmla="*/ 12 h 171"/>
                <a:gd name="T84" fmla="*/ 65 w 130"/>
                <a:gd name="T85" fmla="*/ 7 h 171"/>
                <a:gd name="T86" fmla="*/ 62 w 130"/>
                <a:gd name="T87" fmla="*/ 2 h 171"/>
                <a:gd name="T88" fmla="*/ 60 w 130"/>
                <a:gd name="T89" fmla="*/ 2 h 171"/>
                <a:gd name="T90" fmla="*/ 56 w 130"/>
                <a:gd name="T91" fmla="*/ 8 h 171"/>
                <a:gd name="T92" fmla="*/ 44 w 130"/>
                <a:gd name="T93" fmla="*/ 14 h 171"/>
                <a:gd name="T94" fmla="*/ 44 w 130"/>
                <a:gd name="T95" fmla="*/ 16 h 171"/>
                <a:gd name="T96" fmla="*/ 51 w 130"/>
                <a:gd name="T97" fmla="*/ 21 h 1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71"/>
                <a:gd name="T149" fmla="*/ 130 w 130"/>
                <a:gd name="T150" fmla="*/ 171 h 1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71">
                  <a:moveTo>
                    <a:pt x="55" y="41"/>
                  </a:moveTo>
                  <a:lnTo>
                    <a:pt x="48" y="57"/>
                  </a:lnTo>
                  <a:lnTo>
                    <a:pt x="45" y="64"/>
                  </a:lnTo>
                  <a:lnTo>
                    <a:pt x="41" y="70"/>
                  </a:lnTo>
                  <a:lnTo>
                    <a:pt x="39" y="77"/>
                  </a:lnTo>
                  <a:lnTo>
                    <a:pt x="32" y="83"/>
                  </a:lnTo>
                  <a:lnTo>
                    <a:pt x="29" y="87"/>
                  </a:lnTo>
                  <a:lnTo>
                    <a:pt x="21" y="88"/>
                  </a:lnTo>
                  <a:lnTo>
                    <a:pt x="26" y="88"/>
                  </a:lnTo>
                  <a:lnTo>
                    <a:pt x="32" y="88"/>
                  </a:lnTo>
                  <a:lnTo>
                    <a:pt x="36" y="88"/>
                  </a:lnTo>
                  <a:lnTo>
                    <a:pt x="41" y="87"/>
                  </a:lnTo>
                  <a:lnTo>
                    <a:pt x="45" y="83"/>
                  </a:lnTo>
                  <a:lnTo>
                    <a:pt x="48" y="83"/>
                  </a:lnTo>
                  <a:lnTo>
                    <a:pt x="52" y="83"/>
                  </a:lnTo>
                  <a:lnTo>
                    <a:pt x="52" y="80"/>
                  </a:lnTo>
                  <a:lnTo>
                    <a:pt x="52" y="83"/>
                  </a:lnTo>
                  <a:lnTo>
                    <a:pt x="48" y="88"/>
                  </a:lnTo>
                  <a:lnTo>
                    <a:pt x="45" y="93"/>
                  </a:lnTo>
                  <a:lnTo>
                    <a:pt x="41" y="96"/>
                  </a:lnTo>
                  <a:lnTo>
                    <a:pt x="36" y="99"/>
                  </a:lnTo>
                  <a:lnTo>
                    <a:pt x="32" y="101"/>
                  </a:lnTo>
                  <a:lnTo>
                    <a:pt x="26" y="104"/>
                  </a:lnTo>
                  <a:lnTo>
                    <a:pt x="21" y="108"/>
                  </a:lnTo>
                  <a:lnTo>
                    <a:pt x="15" y="111"/>
                  </a:lnTo>
                  <a:lnTo>
                    <a:pt x="13" y="114"/>
                  </a:lnTo>
                  <a:lnTo>
                    <a:pt x="6" y="118"/>
                  </a:lnTo>
                  <a:lnTo>
                    <a:pt x="3" y="118"/>
                  </a:lnTo>
                  <a:lnTo>
                    <a:pt x="6" y="118"/>
                  </a:lnTo>
                  <a:lnTo>
                    <a:pt x="13" y="118"/>
                  </a:lnTo>
                  <a:lnTo>
                    <a:pt x="21" y="114"/>
                  </a:lnTo>
                  <a:lnTo>
                    <a:pt x="29" y="114"/>
                  </a:lnTo>
                  <a:lnTo>
                    <a:pt x="32" y="114"/>
                  </a:lnTo>
                  <a:lnTo>
                    <a:pt x="36" y="114"/>
                  </a:lnTo>
                  <a:lnTo>
                    <a:pt x="36" y="118"/>
                  </a:lnTo>
                  <a:lnTo>
                    <a:pt x="36" y="120"/>
                  </a:lnTo>
                  <a:lnTo>
                    <a:pt x="41" y="120"/>
                  </a:lnTo>
                  <a:lnTo>
                    <a:pt x="45" y="118"/>
                  </a:lnTo>
                  <a:lnTo>
                    <a:pt x="45" y="120"/>
                  </a:lnTo>
                  <a:lnTo>
                    <a:pt x="41" y="128"/>
                  </a:lnTo>
                  <a:lnTo>
                    <a:pt x="36" y="130"/>
                  </a:lnTo>
                  <a:lnTo>
                    <a:pt x="36" y="133"/>
                  </a:lnTo>
                  <a:lnTo>
                    <a:pt x="32" y="140"/>
                  </a:lnTo>
                  <a:lnTo>
                    <a:pt x="26" y="143"/>
                  </a:lnTo>
                  <a:lnTo>
                    <a:pt x="19" y="150"/>
                  </a:lnTo>
                  <a:lnTo>
                    <a:pt x="13" y="153"/>
                  </a:lnTo>
                  <a:lnTo>
                    <a:pt x="10" y="156"/>
                  </a:lnTo>
                  <a:lnTo>
                    <a:pt x="3" y="160"/>
                  </a:lnTo>
                  <a:lnTo>
                    <a:pt x="0" y="163"/>
                  </a:lnTo>
                  <a:lnTo>
                    <a:pt x="3" y="163"/>
                  </a:lnTo>
                  <a:lnTo>
                    <a:pt x="6" y="160"/>
                  </a:lnTo>
                  <a:lnTo>
                    <a:pt x="13" y="160"/>
                  </a:lnTo>
                  <a:lnTo>
                    <a:pt x="19" y="160"/>
                  </a:lnTo>
                  <a:lnTo>
                    <a:pt x="21" y="156"/>
                  </a:lnTo>
                  <a:lnTo>
                    <a:pt x="29" y="156"/>
                  </a:lnTo>
                  <a:lnTo>
                    <a:pt x="32" y="153"/>
                  </a:lnTo>
                  <a:lnTo>
                    <a:pt x="36" y="153"/>
                  </a:lnTo>
                  <a:lnTo>
                    <a:pt x="39" y="153"/>
                  </a:lnTo>
                  <a:lnTo>
                    <a:pt x="41" y="153"/>
                  </a:lnTo>
                  <a:lnTo>
                    <a:pt x="45" y="153"/>
                  </a:lnTo>
                  <a:lnTo>
                    <a:pt x="48" y="150"/>
                  </a:lnTo>
                  <a:lnTo>
                    <a:pt x="52" y="153"/>
                  </a:lnTo>
                  <a:lnTo>
                    <a:pt x="55" y="153"/>
                  </a:lnTo>
                  <a:lnTo>
                    <a:pt x="60" y="156"/>
                  </a:lnTo>
                  <a:lnTo>
                    <a:pt x="60" y="160"/>
                  </a:lnTo>
                  <a:lnTo>
                    <a:pt x="62" y="160"/>
                  </a:lnTo>
                  <a:lnTo>
                    <a:pt x="64" y="163"/>
                  </a:lnTo>
                  <a:lnTo>
                    <a:pt x="64" y="166"/>
                  </a:lnTo>
                  <a:lnTo>
                    <a:pt x="67" y="166"/>
                  </a:lnTo>
                  <a:lnTo>
                    <a:pt x="71" y="166"/>
                  </a:lnTo>
                  <a:lnTo>
                    <a:pt x="78" y="166"/>
                  </a:lnTo>
                  <a:lnTo>
                    <a:pt x="87" y="166"/>
                  </a:lnTo>
                  <a:lnTo>
                    <a:pt x="90" y="166"/>
                  </a:lnTo>
                  <a:lnTo>
                    <a:pt x="97" y="166"/>
                  </a:lnTo>
                  <a:lnTo>
                    <a:pt x="103" y="171"/>
                  </a:lnTo>
                  <a:lnTo>
                    <a:pt x="111" y="171"/>
                  </a:lnTo>
                  <a:lnTo>
                    <a:pt x="122" y="171"/>
                  </a:lnTo>
                  <a:lnTo>
                    <a:pt x="130" y="171"/>
                  </a:lnTo>
                  <a:lnTo>
                    <a:pt x="125" y="171"/>
                  </a:lnTo>
                  <a:lnTo>
                    <a:pt x="122" y="166"/>
                  </a:lnTo>
                  <a:lnTo>
                    <a:pt x="119" y="163"/>
                  </a:lnTo>
                  <a:lnTo>
                    <a:pt x="110" y="156"/>
                  </a:lnTo>
                  <a:lnTo>
                    <a:pt x="106" y="153"/>
                  </a:lnTo>
                  <a:lnTo>
                    <a:pt x="100" y="146"/>
                  </a:lnTo>
                  <a:lnTo>
                    <a:pt x="90" y="140"/>
                  </a:lnTo>
                  <a:lnTo>
                    <a:pt x="84" y="133"/>
                  </a:lnTo>
                  <a:lnTo>
                    <a:pt x="78" y="128"/>
                  </a:lnTo>
                  <a:lnTo>
                    <a:pt x="73" y="120"/>
                  </a:lnTo>
                  <a:lnTo>
                    <a:pt x="71" y="114"/>
                  </a:lnTo>
                  <a:lnTo>
                    <a:pt x="67" y="114"/>
                  </a:lnTo>
                  <a:lnTo>
                    <a:pt x="71" y="114"/>
                  </a:lnTo>
                  <a:lnTo>
                    <a:pt x="73" y="114"/>
                  </a:lnTo>
                  <a:lnTo>
                    <a:pt x="79" y="114"/>
                  </a:lnTo>
                  <a:lnTo>
                    <a:pt x="84" y="118"/>
                  </a:lnTo>
                  <a:lnTo>
                    <a:pt x="97" y="120"/>
                  </a:lnTo>
                  <a:lnTo>
                    <a:pt x="100" y="128"/>
                  </a:lnTo>
                  <a:lnTo>
                    <a:pt x="103" y="128"/>
                  </a:lnTo>
                  <a:lnTo>
                    <a:pt x="100" y="128"/>
                  </a:lnTo>
                  <a:lnTo>
                    <a:pt x="100" y="124"/>
                  </a:lnTo>
                  <a:lnTo>
                    <a:pt x="97" y="118"/>
                  </a:lnTo>
                  <a:lnTo>
                    <a:pt x="93" y="111"/>
                  </a:lnTo>
                  <a:lnTo>
                    <a:pt x="93" y="101"/>
                  </a:lnTo>
                  <a:lnTo>
                    <a:pt x="93" y="96"/>
                  </a:lnTo>
                  <a:lnTo>
                    <a:pt x="90" y="88"/>
                  </a:lnTo>
                  <a:lnTo>
                    <a:pt x="90" y="87"/>
                  </a:lnTo>
                  <a:lnTo>
                    <a:pt x="90" y="83"/>
                  </a:lnTo>
                  <a:lnTo>
                    <a:pt x="93" y="83"/>
                  </a:lnTo>
                  <a:lnTo>
                    <a:pt x="97" y="83"/>
                  </a:lnTo>
                  <a:lnTo>
                    <a:pt x="100" y="83"/>
                  </a:lnTo>
                  <a:lnTo>
                    <a:pt x="103" y="83"/>
                  </a:lnTo>
                  <a:lnTo>
                    <a:pt x="100" y="83"/>
                  </a:lnTo>
                  <a:lnTo>
                    <a:pt x="97" y="80"/>
                  </a:lnTo>
                  <a:lnTo>
                    <a:pt x="93" y="73"/>
                  </a:lnTo>
                  <a:lnTo>
                    <a:pt x="90" y="66"/>
                  </a:lnTo>
                  <a:lnTo>
                    <a:pt x="84" y="64"/>
                  </a:lnTo>
                  <a:lnTo>
                    <a:pt x="79" y="57"/>
                  </a:lnTo>
                  <a:lnTo>
                    <a:pt x="78" y="54"/>
                  </a:lnTo>
                  <a:lnTo>
                    <a:pt x="73" y="51"/>
                  </a:lnTo>
                  <a:lnTo>
                    <a:pt x="73" y="43"/>
                  </a:lnTo>
                  <a:lnTo>
                    <a:pt x="71" y="41"/>
                  </a:lnTo>
                  <a:lnTo>
                    <a:pt x="71" y="38"/>
                  </a:lnTo>
                  <a:lnTo>
                    <a:pt x="67" y="31"/>
                  </a:lnTo>
                  <a:lnTo>
                    <a:pt x="71" y="31"/>
                  </a:lnTo>
                  <a:lnTo>
                    <a:pt x="73" y="31"/>
                  </a:lnTo>
                  <a:lnTo>
                    <a:pt x="78" y="31"/>
                  </a:lnTo>
                  <a:lnTo>
                    <a:pt x="73" y="31"/>
                  </a:lnTo>
                  <a:lnTo>
                    <a:pt x="73" y="26"/>
                  </a:lnTo>
                  <a:lnTo>
                    <a:pt x="71" y="24"/>
                  </a:lnTo>
                  <a:lnTo>
                    <a:pt x="71" y="18"/>
                  </a:lnTo>
                  <a:lnTo>
                    <a:pt x="67" y="14"/>
                  </a:lnTo>
                  <a:lnTo>
                    <a:pt x="67" y="12"/>
                  </a:lnTo>
                  <a:lnTo>
                    <a:pt x="67" y="7"/>
                  </a:lnTo>
                  <a:lnTo>
                    <a:pt x="64" y="5"/>
                  </a:lnTo>
                  <a:lnTo>
                    <a:pt x="64" y="0"/>
                  </a:lnTo>
                  <a:lnTo>
                    <a:pt x="64" y="5"/>
                  </a:lnTo>
                  <a:lnTo>
                    <a:pt x="62" y="7"/>
                  </a:lnTo>
                  <a:lnTo>
                    <a:pt x="60" y="14"/>
                  </a:lnTo>
                  <a:lnTo>
                    <a:pt x="60" y="21"/>
                  </a:lnTo>
                  <a:lnTo>
                    <a:pt x="52" y="31"/>
                  </a:lnTo>
                  <a:lnTo>
                    <a:pt x="48" y="33"/>
                  </a:lnTo>
                  <a:lnTo>
                    <a:pt x="48" y="38"/>
                  </a:lnTo>
                  <a:lnTo>
                    <a:pt x="48" y="41"/>
                  </a:lnTo>
                  <a:lnTo>
                    <a:pt x="45" y="43"/>
                  </a:lnTo>
                  <a:lnTo>
                    <a:pt x="48" y="43"/>
                  </a:lnTo>
                  <a:lnTo>
                    <a:pt x="52" y="43"/>
                  </a:lnTo>
                  <a:lnTo>
                    <a:pt x="55" y="43"/>
                  </a:lnTo>
                  <a:lnTo>
                    <a:pt x="55" y="57"/>
                  </a:lnTo>
                  <a:lnTo>
                    <a:pt x="52" y="64"/>
                  </a:lnTo>
                  <a:lnTo>
                    <a:pt x="55" y="4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65" name="Line 65"/>
            <p:cNvSpPr>
              <a:spLocks noChangeShapeType="1"/>
            </p:cNvSpPr>
            <p:nvPr/>
          </p:nvSpPr>
          <p:spPr bwMode="auto">
            <a:xfrm rot="393647">
              <a:off x="1666" y="3462"/>
              <a:ext cx="2" cy="56"/>
            </a:xfrm>
            <a:prstGeom prst="line">
              <a:avLst/>
            </a:prstGeom>
            <a:noFill/>
            <a:ln w="31750">
              <a:solidFill>
                <a:srgbClr val="000000"/>
              </a:solidFill>
              <a:round/>
              <a:headEnd/>
              <a:tailEnd/>
            </a:ln>
          </p:spPr>
          <p:txBody>
            <a:bodyPr/>
            <a:lstStyle/>
            <a:p>
              <a:endParaRPr lang="en-US">
                <a:solidFill>
                  <a:srgbClr val="292934"/>
                </a:solidFill>
              </a:endParaRPr>
            </a:p>
          </p:txBody>
        </p:sp>
        <p:sp>
          <p:nvSpPr>
            <p:cNvPr id="66" name="Freeform 66"/>
            <p:cNvSpPr>
              <a:spLocks/>
            </p:cNvSpPr>
            <p:nvPr/>
          </p:nvSpPr>
          <p:spPr bwMode="auto">
            <a:xfrm rot="393647">
              <a:off x="1617" y="3394"/>
              <a:ext cx="123" cy="107"/>
            </a:xfrm>
            <a:custGeom>
              <a:avLst/>
              <a:gdLst>
                <a:gd name="T0" fmla="*/ 41 w 128"/>
                <a:gd name="T1" fmla="*/ 25 h 170"/>
                <a:gd name="T2" fmla="*/ 30 w 128"/>
                <a:gd name="T3" fmla="*/ 33 h 170"/>
                <a:gd name="T4" fmla="*/ 22 w 128"/>
                <a:gd name="T5" fmla="*/ 35 h 170"/>
                <a:gd name="T6" fmla="*/ 37 w 128"/>
                <a:gd name="T7" fmla="*/ 34 h 170"/>
                <a:gd name="T8" fmla="*/ 47 w 128"/>
                <a:gd name="T9" fmla="*/ 33 h 170"/>
                <a:gd name="T10" fmla="*/ 44 w 128"/>
                <a:gd name="T11" fmla="*/ 35 h 170"/>
                <a:gd name="T12" fmla="*/ 32 w 128"/>
                <a:gd name="T13" fmla="*/ 39 h 170"/>
                <a:gd name="T14" fmla="*/ 20 w 128"/>
                <a:gd name="T15" fmla="*/ 43 h 170"/>
                <a:gd name="T16" fmla="*/ 6 w 128"/>
                <a:gd name="T17" fmla="*/ 47 h 170"/>
                <a:gd name="T18" fmla="*/ 12 w 128"/>
                <a:gd name="T19" fmla="*/ 47 h 170"/>
                <a:gd name="T20" fmla="*/ 30 w 128"/>
                <a:gd name="T21" fmla="*/ 45 h 170"/>
                <a:gd name="T22" fmla="*/ 32 w 128"/>
                <a:gd name="T23" fmla="*/ 48 h 170"/>
                <a:gd name="T24" fmla="*/ 41 w 128"/>
                <a:gd name="T25" fmla="*/ 48 h 170"/>
                <a:gd name="T26" fmla="*/ 32 w 128"/>
                <a:gd name="T27" fmla="*/ 53 h 170"/>
                <a:gd name="T28" fmla="*/ 15 w 128"/>
                <a:gd name="T29" fmla="*/ 59 h 170"/>
                <a:gd name="T30" fmla="*/ 2 w 128"/>
                <a:gd name="T31" fmla="*/ 64 h 170"/>
                <a:gd name="T32" fmla="*/ 6 w 128"/>
                <a:gd name="T33" fmla="*/ 64 h 170"/>
                <a:gd name="T34" fmla="*/ 20 w 128"/>
                <a:gd name="T35" fmla="*/ 62 h 170"/>
                <a:gd name="T36" fmla="*/ 32 w 128"/>
                <a:gd name="T37" fmla="*/ 60 h 170"/>
                <a:gd name="T38" fmla="*/ 41 w 128"/>
                <a:gd name="T39" fmla="*/ 60 h 170"/>
                <a:gd name="T40" fmla="*/ 50 w 128"/>
                <a:gd name="T41" fmla="*/ 60 h 170"/>
                <a:gd name="T42" fmla="*/ 57 w 128"/>
                <a:gd name="T43" fmla="*/ 64 h 170"/>
                <a:gd name="T44" fmla="*/ 61 w 128"/>
                <a:gd name="T45" fmla="*/ 65 h 170"/>
                <a:gd name="T46" fmla="*/ 80 w 128"/>
                <a:gd name="T47" fmla="*/ 65 h 170"/>
                <a:gd name="T48" fmla="*/ 94 w 128"/>
                <a:gd name="T49" fmla="*/ 67 h 170"/>
                <a:gd name="T50" fmla="*/ 118 w 128"/>
                <a:gd name="T51" fmla="*/ 67 h 170"/>
                <a:gd name="T52" fmla="*/ 110 w 128"/>
                <a:gd name="T53" fmla="*/ 65 h 170"/>
                <a:gd name="T54" fmla="*/ 90 w 128"/>
                <a:gd name="T55" fmla="*/ 59 h 170"/>
                <a:gd name="T56" fmla="*/ 69 w 128"/>
                <a:gd name="T57" fmla="*/ 51 h 170"/>
                <a:gd name="T58" fmla="*/ 61 w 128"/>
                <a:gd name="T59" fmla="*/ 45 h 170"/>
                <a:gd name="T60" fmla="*/ 74 w 128"/>
                <a:gd name="T61" fmla="*/ 45 h 170"/>
                <a:gd name="T62" fmla="*/ 90 w 128"/>
                <a:gd name="T63" fmla="*/ 51 h 170"/>
                <a:gd name="T64" fmla="*/ 90 w 128"/>
                <a:gd name="T65" fmla="*/ 49 h 170"/>
                <a:gd name="T66" fmla="*/ 85 w 128"/>
                <a:gd name="T67" fmla="*/ 40 h 170"/>
                <a:gd name="T68" fmla="*/ 83 w 128"/>
                <a:gd name="T69" fmla="*/ 34 h 170"/>
                <a:gd name="T70" fmla="*/ 88 w 128"/>
                <a:gd name="T71" fmla="*/ 33 h 170"/>
                <a:gd name="T72" fmla="*/ 90 w 128"/>
                <a:gd name="T73" fmla="*/ 33 h 170"/>
                <a:gd name="T74" fmla="*/ 83 w 128"/>
                <a:gd name="T75" fmla="*/ 26 h 170"/>
                <a:gd name="T76" fmla="*/ 69 w 128"/>
                <a:gd name="T77" fmla="*/ 21 h 170"/>
                <a:gd name="T78" fmla="*/ 63 w 128"/>
                <a:gd name="T79" fmla="*/ 16 h 170"/>
                <a:gd name="T80" fmla="*/ 63 w 128"/>
                <a:gd name="T81" fmla="*/ 12 h 170"/>
                <a:gd name="T82" fmla="*/ 66 w 128"/>
                <a:gd name="T83" fmla="*/ 12 h 170"/>
                <a:gd name="T84" fmla="*/ 63 w 128"/>
                <a:gd name="T85" fmla="*/ 6 h 170"/>
                <a:gd name="T86" fmla="*/ 61 w 128"/>
                <a:gd name="T87" fmla="*/ 3 h 170"/>
                <a:gd name="T88" fmla="*/ 60 w 128"/>
                <a:gd name="T89" fmla="*/ 2 h 170"/>
                <a:gd name="T90" fmla="*/ 53 w 128"/>
                <a:gd name="T91" fmla="*/ 9 h 170"/>
                <a:gd name="T92" fmla="*/ 44 w 128"/>
                <a:gd name="T93" fmla="*/ 14 h 170"/>
                <a:gd name="T94" fmla="*/ 44 w 128"/>
                <a:gd name="T95" fmla="*/ 16 h 170"/>
                <a:gd name="T96" fmla="*/ 50 w 128"/>
                <a:gd name="T97" fmla="*/ 22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70"/>
                <a:gd name="T149" fmla="*/ 128 w 128"/>
                <a:gd name="T150" fmla="*/ 170 h 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70">
                  <a:moveTo>
                    <a:pt x="54" y="42"/>
                  </a:moveTo>
                  <a:lnTo>
                    <a:pt x="48" y="56"/>
                  </a:lnTo>
                  <a:lnTo>
                    <a:pt x="45" y="63"/>
                  </a:lnTo>
                  <a:lnTo>
                    <a:pt x="40" y="69"/>
                  </a:lnTo>
                  <a:lnTo>
                    <a:pt x="38" y="76"/>
                  </a:lnTo>
                  <a:lnTo>
                    <a:pt x="32" y="82"/>
                  </a:lnTo>
                  <a:lnTo>
                    <a:pt x="27" y="86"/>
                  </a:lnTo>
                  <a:lnTo>
                    <a:pt x="22" y="89"/>
                  </a:lnTo>
                  <a:lnTo>
                    <a:pt x="24" y="89"/>
                  </a:lnTo>
                  <a:lnTo>
                    <a:pt x="32" y="89"/>
                  </a:lnTo>
                  <a:lnTo>
                    <a:pt x="34" y="89"/>
                  </a:lnTo>
                  <a:lnTo>
                    <a:pt x="40" y="86"/>
                  </a:lnTo>
                  <a:lnTo>
                    <a:pt x="45" y="82"/>
                  </a:lnTo>
                  <a:lnTo>
                    <a:pt x="48" y="82"/>
                  </a:lnTo>
                  <a:lnTo>
                    <a:pt x="51" y="82"/>
                  </a:lnTo>
                  <a:lnTo>
                    <a:pt x="51" y="80"/>
                  </a:lnTo>
                  <a:lnTo>
                    <a:pt x="51" y="82"/>
                  </a:lnTo>
                  <a:lnTo>
                    <a:pt x="48" y="89"/>
                  </a:lnTo>
                  <a:lnTo>
                    <a:pt x="45" y="92"/>
                  </a:lnTo>
                  <a:lnTo>
                    <a:pt x="40" y="95"/>
                  </a:lnTo>
                  <a:lnTo>
                    <a:pt x="34" y="98"/>
                  </a:lnTo>
                  <a:lnTo>
                    <a:pt x="32" y="101"/>
                  </a:lnTo>
                  <a:lnTo>
                    <a:pt x="24" y="105"/>
                  </a:lnTo>
                  <a:lnTo>
                    <a:pt x="22" y="108"/>
                  </a:lnTo>
                  <a:lnTo>
                    <a:pt x="16" y="111"/>
                  </a:lnTo>
                  <a:lnTo>
                    <a:pt x="12" y="113"/>
                  </a:lnTo>
                  <a:lnTo>
                    <a:pt x="6" y="117"/>
                  </a:lnTo>
                  <a:lnTo>
                    <a:pt x="2" y="117"/>
                  </a:lnTo>
                  <a:lnTo>
                    <a:pt x="6" y="117"/>
                  </a:lnTo>
                  <a:lnTo>
                    <a:pt x="12" y="117"/>
                  </a:lnTo>
                  <a:lnTo>
                    <a:pt x="22" y="113"/>
                  </a:lnTo>
                  <a:lnTo>
                    <a:pt x="27" y="113"/>
                  </a:lnTo>
                  <a:lnTo>
                    <a:pt x="32" y="113"/>
                  </a:lnTo>
                  <a:lnTo>
                    <a:pt x="34" y="113"/>
                  </a:lnTo>
                  <a:lnTo>
                    <a:pt x="34" y="117"/>
                  </a:lnTo>
                  <a:lnTo>
                    <a:pt x="34" y="120"/>
                  </a:lnTo>
                  <a:lnTo>
                    <a:pt x="40" y="120"/>
                  </a:lnTo>
                  <a:lnTo>
                    <a:pt x="45" y="117"/>
                  </a:lnTo>
                  <a:lnTo>
                    <a:pt x="45" y="120"/>
                  </a:lnTo>
                  <a:lnTo>
                    <a:pt x="40" y="128"/>
                  </a:lnTo>
                  <a:lnTo>
                    <a:pt x="34" y="129"/>
                  </a:lnTo>
                  <a:lnTo>
                    <a:pt x="34" y="133"/>
                  </a:lnTo>
                  <a:lnTo>
                    <a:pt x="32" y="139"/>
                  </a:lnTo>
                  <a:lnTo>
                    <a:pt x="24" y="143"/>
                  </a:lnTo>
                  <a:lnTo>
                    <a:pt x="17" y="150"/>
                  </a:lnTo>
                  <a:lnTo>
                    <a:pt x="12" y="153"/>
                  </a:lnTo>
                  <a:lnTo>
                    <a:pt x="8" y="157"/>
                  </a:lnTo>
                  <a:lnTo>
                    <a:pt x="2" y="160"/>
                  </a:lnTo>
                  <a:lnTo>
                    <a:pt x="0" y="163"/>
                  </a:lnTo>
                  <a:lnTo>
                    <a:pt x="2" y="163"/>
                  </a:lnTo>
                  <a:lnTo>
                    <a:pt x="6" y="160"/>
                  </a:lnTo>
                  <a:lnTo>
                    <a:pt x="12" y="160"/>
                  </a:lnTo>
                  <a:lnTo>
                    <a:pt x="17" y="160"/>
                  </a:lnTo>
                  <a:lnTo>
                    <a:pt x="22" y="157"/>
                  </a:lnTo>
                  <a:lnTo>
                    <a:pt x="27" y="157"/>
                  </a:lnTo>
                  <a:lnTo>
                    <a:pt x="32" y="153"/>
                  </a:lnTo>
                  <a:lnTo>
                    <a:pt x="34" y="153"/>
                  </a:lnTo>
                  <a:lnTo>
                    <a:pt x="38" y="153"/>
                  </a:lnTo>
                  <a:lnTo>
                    <a:pt x="40" y="153"/>
                  </a:lnTo>
                  <a:lnTo>
                    <a:pt x="45" y="153"/>
                  </a:lnTo>
                  <a:lnTo>
                    <a:pt x="48" y="150"/>
                  </a:lnTo>
                  <a:lnTo>
                    <a:pt x="51" y="153"/>
                  </a:lnTo>
                  <a:lnTo>
                    <a:pt x="54" y="153"/>
                  </a:lnTo>
                  <a:lnTo>
                    <a:pt x="57" y="157"/>
                  </a:lnTo>
                  <a:lnTo>
                    <a:pt x="57" y="160"/>
                  </a:lnTo>
                  <a:lnTo>
                    <a:pt x="61" y="160"/>
                  </a:lnTo>
                  <a:lnTo>
                    <a:pt x="64" y="163"/>
                  </a:lnTo>
                  <a:lnTo>
                    <a:pt x="64" y="165"/>
                  </a:lnTo>
                  <a:lnTo>
                    <a:pt x="66" y="165"/>
                  </a:lnTo>
                  <a:lnTo>
                    <a:pt x="69" y="165"/>
                  </a:lnTo>
                  <a:lnTo>
                    <a:pt x="75" y="165"/>
                  </a:lnTo>
                  <a:lnTo>
                    <a:pt x="86" y="165"/>
                  </a:lnTo>
                  <a:lnTo>
                    <a:pt x="90" y="165"/>
                  </a:lnTo>
                  <a:lnTo>
                    <a:pt x="96" y="165"/>
                  </a:lnTo>
                  <a:lnTo>
                    <a:pt x="102" y="170"/>
                  </a:lnTo>
                  <a:lnTo>
                    <a:pt x="111" y="170"/>
                  </a:lnTo>
                  <a:lnTo>
                    <a:pt x="122" y="170"/>
                  </a:lnTo>
                  <a:lnTo>
                    <a:pt x="128" y="170"/>
                  </a:lnTo>
                  <a:lnTo>
                    <a:pt x="124" y="170"/>
                  </a:lnTo>
                  <a:lnTo>
                    <a:pt x="122" y="165"/>
                  </a:lnTo>
                  <a:lnTo>
                    <a:pt x="119" y="163"/>
                  </a:lnTo>
                  <a:lnTo>
                    <a:pt x="109" y="157"/>
                  </a:lnTo>
                  <a:lnTo>
                    <a:pt x="106" y="153"/>
                  </a:lnTo>
                  <a:lnTo>
                    <a:pt x="98" y="147"/>
                  </a:lnTo>
                  <a:lnTo>
                    <a:pt x="90" y="139"/>
                  </a:lnTo>
                  <a:lnTo>
                    <a:pt x="83" y="133"/>
                  </a:lnTo>
                  <a:lnTo>
                    <a:pt x="75" y="128"/>
                  </a:lnTo>
                  <a:lnTo>
                    <a:pt x="72" y="120"/>
                  </a:lnTo>
                  <a:lnTo>
                    <a:pt x="69" y="113"/>
                  </a:lnTo>
                  <a:lnTo>
                    <a:pt x="66" y="113"/>
                  </a:lnTo>
                  <a:lnTo>
                    <a:pt x="69" y="113"/>
                  </a:lnTo>
                  <a:lnTo>
                    <a:pt x="72" y="113"/>
                  </a:lnTo>
                  <a:lnTo>
                    <a:pt x="80" y="113"/>
                  </a:lnTo>
                  <a:lnTo>
                    <a:pt x="83" y="117"/>
                  </a:lnTo>
                  <a:lnTo>
                    <a:pt x="96" y="120"/>
                  </a:lnTo>
                  <a:lnTo>
                    <a:pt x="98" y="128"/>
                  </a:lnTo>
                  <a:lnTo>
                    <a:pt x="102" y="128"/>
                  </a:lnTo>
                  <a:lnTo>
                    <a:pt x="98" y="128"/>
                  </a:lnTo>
                  <a:lnTo>
                    <a:pt x="98" y="124"/>
                  </a:lnTo>
                  <a:lnTo>
                    <a:pt x="96" y="117"/>
                  </a:lnTo>
                  <a:lnTo>
                    <a:pt x="92" y="111"/>
                  </a:lnTo>
                  <a:lnTo>
                    <a:pt x="92" y="101"/>
                  </a:lnTo>
                  <a:lnTo>
                    <a:pt x="92" y="95"/>
                  </a:lnTo>
                  <a:lnTo>
                    <a:pt x="90" y="89"/>
                  </a:lnTo>
                  <a:lnTo>
                    <a:pt x="90" y="86"/>
                  </a:lnTo>
                  <a:lnTo>
                    <a:pt x="90" y="82"/>
                  </a:lnTo>
                  <a:lnTo>
                    <a:pt x="92" y="82"/>
                  </a:lnTo>
                  <a:lnTo>
                    <a:pt x="96" y="82"/>
                  </a:lnTo>
                  <a:lnTo>
                    <a:pt x="98" y="82"/>
                  </a:lnTo>
                  <a:lnTo>
                    <a:pt x="102" y="82"/>
                  </a:lnTo>
                  <a:lnTo>
                    <a:pt x="98" y="82"/>
                  </a:lnTo>
                  <a:lnTo>
                    <a:pt x="96" y="80"/>
                  </a:lnTo>
                  <a:lnTo>
                    <a:pt x="92" y="73"/>
                  </a:lnTo>
                  <a:lnTo>
                    <a:pt x="90" y="66"/>
                  </a:lnTo>
                  <a:lnTo>
                    <a:pt x="83" y="63"/>
                  </a:lnTo>
                  <a:lnTo>
                    <a:pt x="80" y="56"/>
                  </a:lnTo>
                  <a:lnTo>
                    <a:pt x="75" y="53"/>
                  </a:lnTo>
                  <a:lnTo>
                    <a:pt x="72" y="50"/>
                  </a:lnTo>
                  <a:lnTo>
                    <a:pt x="72" y="42"/>
                  </a:lnTo>
                  <a:lnTo>
                    <a:pt x="69" y="39"/>
                  </a:lnTo>
                  <a:lnTo>
                    <a:pt x="69" y="35"/>
                  </a:lnTo>
                  <a:lnTo>
                    <a:pt x="66" y="30"/>
                  </a:lnTo>
                  <a:lnTo>
                    <a:pt x="69" y="30"/>
                  </a:lnTo>
                  <a:lnTo>
                    <a:pt x="72" y="30"/>
                  </a:lnTo>
                  <a:lnTo>
                    <a:pt x="75" y="30"/>
                  </a:lnTo>
                  <a:lnTo>
                    <a:pt x="72" y="30"/>
                  </a:lnTo>
                  <a:lnTo>
                    <a:pt x="72" y="27"/>
                  </a:lnTo>
                  <a:lnTo>
                    <a:pt x="69" y="23"/>
                  </a:lnTo>
                  <a:lnTo>
                    <a:pt x="69" y="16"/>
                  </a:lnTo>
                  <a:lnTo>
                    <a:pt x="66" y="14"/>
                  </a:lnTo>
                  <a:lnTo>
                    <a:pt x="66" y="11"/>
                  </a:lnTo>
                  <a:lnTo>
                    <a:pt x="66" y="7"/>
                  </a:lnTo>
                  <a:lnTo>
                    <a:pt x="64" y="4"/>
                  </a:lnTo>
                  <a:lnTo>
                    <a:pt x="64" y="0"/>
                  </a:lnTo>
                  <a:lnTo>
                    <a:pt x="64" y="4"/>
                  </a:lnTo>
                  <a:lnTo>
                    <a:pt x="61" y="7"/>
                  </a:lnTo>
                  <a:lnTo>
                    <a:pt x="57" y="14"/>
                  </a:lnTo>
                  <a:lnTo>
                    <a:pt x="57" y="22"/>
                  </a:lnTo>
                  <a:lnTo>
                    <a:pt x="51" y="30"/>
                  </a:lnTo>
                  <a:lnTo>
                    <a:pt x="48" y="34"/>
                  </a:lnTo>
                  <a:lnTo>
                    <a:pt x="48" y="35"/>
                  </a:lnTo>
                  <a:lnTo>
                    <a:pt x="48" y="39"/>
                  </a:lnTo>
                  <a:lnTo>
                    <a:pt x="45" y="42"/>
                  </a:lnTo>
                  <a:lnTo>
                    <a:pt x="48" y="42"/>
                  </a:lnTo>
                  <a:lnTo>
                    <a:pt x="51" y="42"/>
                  </a:lnTo>
                  <a:lnTo>
                    <a:pt x="54" y="42"/>
                  </a:lnTo>
                  <a:lnTo>
                    <a:pt x="54" y="56"/>
                  </a:lnTo>
                  <a:lnTo>
                    <a:pt x="51" y="63"/>
                  </a:lnTo>
                  <a:lnTo>
                    <a:pt x="54" y="42"/>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67" name="Line 67"/>
            <p:cNvSpPr>
              <a:spLocks noChangeShapeType="1"/>
            </p:cNvSpPr>
            <p:nvPr/>
          </p:nvSpPr>
          <p:spPr bwMode="auto">
            <a:xfrm rot="393647">
              <a:off x="1713" y="3486"/>
              <a:ext cx="2" cy="56"/>
            </a:xfrm>
            <a:prstGeom prst="line">
              <a:avLst/>
            </a:prstGeom>
            <a:noFill/>
            <a:ln w="31750">
              <a:solidFill>
                <a:srgbClr val="000000"/>
              </a:solidFill>
              <a:round/>
              <a:headEnd/>
              <a:tailEnd/>
            </a:ln>
          </p:spPr>
          <p:txBody>
            <a:bodyPr/>
            <a:lstStyle/>
            <a:p>
              <a:endParaRPr lang="en-US">
                <a:solidFill>
                  <a:srgbClr val="292934"/>
                </a:solidFill>
              </a:endParaRPr>
            </a:p>
          </p:txBody>
        </p:sp>
        <p:sp>
          <p:nvSpPr>
            <p:cNvPr id="68" name="Freeform 68"/>
            <p:cNvSpPr>
              <a:spLocks/>
            </p:cNvSpPr>
            <p:nvPr/>
          </p:nvSpPr>
          <p:spPr bwMode="auto">
            <a:xfrm rot="393647">
              <a:off x="1660" y="3420"/>
              <a:ext cx="127" cy="106"/>
            </a:xfrm>
            <a:custGeom>
              <a:avLst/>
              <a:gdLst>
                <a:gd name="T0" fmla="*/ 42 w 129"/>
                <a:gd name="T1" fmla="*/ 24 h 169"/>
                <a:gd name="T2" fmla="*/ 32 w 129"/>
                <a:gd name="T3" fmla="*/ 32 h 169"/>
                <a:gd name="T4" fmla="*/ 26 w 129"/>
                <a:gd name="T5" fmla="*/ 34 h 169"/>
                <a:gd name="T6" fmla="*/ 40 w 129"/>
                <a:gd name="T7" fmla="*/ 33 h 169"/>
                <a:gd name="T8" fmla="*/ 51 w 129"/>
                <a:gd name="T9" fmla="*/ 32 h 169"/>
                <a:gd name="T10" fmla="*/ 46 w 129"/>
                <a:gd name="T11" fmla="*/ 34 h 169"/>
                <a:gd name="T12" fmla="*/ 33 w 129"/>
                <a:gd name="T13" fmla="*/ 38 h 169"/>
                <a:gd name="T14" fmla="*/ 23 w 129"/>
                <a:gd name="T15" fmla="*/ 41 h 169"/>
                <a:gd name="T16" fmla="*/ 6 w 129"/>
                <a:gd name="T17" fmla="*/ 46 h 169"/>
                <a:gd name="T18" fmla="*/ 12 w 129"/>
                <a:gd name="T19" fmla="*/ 46 h 169"/>
                <a:gd name="T20" fmla="*/ 32 w 129"/>
                <a:gd name="T21" fmla="*/ 44 h 169"/>
                <a:gd name="T22" fmla="*/ 33 w 129"/>
                <a:gd name="T23" fmla="*/ 46 h 169"/>
                <a:gd name="T24" fmla="*/ 42 w 129"/>
                <a:gd name="T25" fmla="*/ 46 h 169"/>
                <a:gd name="T26" fmla="*/ 33 w 129"/>
                <a:gd name="T27" fmla="*/ 52 h 169"/>
                <a:gd name="T28" fmla="*/ 19 w 129"/>
                <a:gd name="T29" fmla="*/ 58 h 169"/>
                <a:gd name="T30" fmla="*/ 3 w 129"/>
                <a:gd name="T31" fmla="*/ 63 h 169"/>
                <a:gd name="T32" fmla="*/ 6 w 129"/>
                <a:gd name="T33" fmla="*/ 63 h 169"/>
                <a:gd name="T34" fmla="*/ 23 w 129"/>
                <a:gd name="T35" fmla="*/ 61 h 169"/>
                <a:gd name="T36" fmla="*/ 33 w 129"/>
                <a:gd name="T37" fmla="*/ 60 h 169"/>
                <a:gd name="T38" fmla="*/ 42 w 129"/>
                <a:gd name="T39" fmla="*/ 60 h 169"/>
                <a:gd name="T40" fmla="*/ 53 w 129"/>
                <a:gd name="T41" fmla="*/ 60 h 169"/>
                <a:gd name="T42" fmla="*/ 59 w 129"/>
                <a:gd name="T43" fmla="*/ 63 h 169"/>
                <a:gd name="T44" fmla="*/ 65 w 129"/>
                <a:gd name="T45" fmla="*/ 65 h 169"/>
                <a:gd name="T46" fmla="*/ 84 w 129"/>
                <a:gd name="T47" fmla="*/ 65 h 169"/>
                <a:gd name="T48" fmla="*/ 98 w 129"/>
                <a:gd name="T49" fmla="*/ 66 h 169"/>
                <a:gd name="T50" fmla="*/ 125 w 129"/>
                <a:gd name="T51" fmla="*/ 66 h 169"/>
                <a:gd name="T52" fmla="*/ 114 w 129"/>
                <a:gd name="T53" fmla="*/ 64 h 169"/>
                <a:gd name="T54" fmla="*/ 96 w 129"/>
                <a:gd name="T55" fmla="*/ 58 h 169"/>
                <a:gd name="T56" fmla="*/ 74 w 129"/>
                <a:gd name="T57" fmla="*/ 50 h 169"/>
                <a:gd name="T58" fmla="*/ 65 w 129"/>
                <a:gd name="T59" fmla="*/ 44 h 169"/>
                <a:gd name="T60" fmla="*/ 78 w 129"/>
                <a:gd name="T61" fmla="*/ 44 h 169"/>
                <a:gd name="T62" fmla="*/ 96 w 129"/>
                <a:gd name="T63" fmla="*/ 50 h 169"/>
                <a:gd name="T64" fmla="*/ 96 w 129"/>
                <a:gd name="T65" fmla="*/ 48 h 169"/>
                <a:gd name="T66" fmla="*/ 91 w 129"/>
                <a:gd name="T67" fmla="*/ 40 h 169"/>
                <a:gd name="T68" fmla="*/ 88 w 129"/>
                <a:gd name="T69" fmla="*/ 33 h 169"/>
                <a:gd name="T70" fmla="*/ 94 w 129"/>
                <a:gd name="T71" fmla="*/ 32 h 169"/>
                <a:gd name="T72" fmla="*/ 96 w 129"/>
                <a:gd name="T73" fmla="*/ 32 h 169"/>
                <a:gd name="T74" fmla="*/ 88 w 129"/>
                <a:gd name="T75" fmla="*/ 26 h 169"/>
                <a:gd name="T76" fmla="*/ 74 w 129"/>
                <a:gd name="T77" fmla="*/ 21 h 169"/>
                <a:gd name="T78" fmla="*/ 69 w 129"/>
                <a:gd name="T79" fmla="*/ 15 h 169"/>
                <a:gd name="T80" fmla="*/ 69 w 129"/>
                <a:gd name="T81" fmla="*/ 11 h 169"/>
                <a:gd name="T82" fmla="*/ 72 w 129"/>
                <a:gd name="T83" fmla="*/ 11 h 169"/>
                <a:gd name="T84" fmla="*/ 69 w 129"/>
                <a:gd name="T85" fmla="*/ 6 h 169"/>
                <a:gd name="T86" fmla="*/ 65 w 129"/>
                <a:gd name="T87" fmla="*/ 3 h 169"/>
                <a:gd name="T88" fmla="*/ 62 w 129"/>
                <a:gd name="T89" fmla="*/ 1 h 169"/>
                <a:gd name="T90" fmla="*/ 56 w 129"/>
                <a:gd name="T91" fmla="*/ 8 h 169"/>
                <a:gd name="T92" fmla="*/ 46 w 129"/>
                <a:gd name="T93" fmla="*/ 14 h 169"/>
                <a:gd name="T94" fmla="*/ 46 w 129"/>
                <a:gd name="T95" fmla="*/ 16 h 169"/>
                <a:gd name="T96" fmla="*/ 53 w 129"/>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9"/>
                <a:gd name="T148" fmla="*/ 0 h 169"/>
                <a:gd name="T149" fmla="*/ 129 w 129"/>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9" h="169">
                  <a:moveTo>
                    <a:pt x="55" y="41"/>
                  </a:moveTo>
                  <a:lnTo>
                    <a:pt x="48" y="55"/>
                  </a:lnTo>
                  <a:lnTo>
                    <a:pt x="44" y="62"/>
                  </a:lnTo>
                  <a:lnTo>
                    <a:pt x="42" y="68"/>
                  </a:lnTo>
                  <a:lnTo>
                    <a:pt x="38" y="75"/>
                  </a:lnTo>
                  <a:lnTo>
                    <a:pt x="32" y="81"/>
                  </a:lnTo>
                  <a:lnTo>
                    <a:pt x="29" y="85"/>
                  </a:lnTo>
                  <a:lnTo>
                    <a:pt x="23" y="88"/>
                  </a:lnTo>
                  <a:lnTo>
                    <a:pt x="26" y="88"/>
                  </a:lnTo>
                  <a:lnTo>
                    <a:pt x="32" y="88"/>
                  </a:lnTo>
                  <a:lnTo>
                    <a:pt x="35" y="88"/>
                  </a:lnTo>
                  <a:lnTo>
                    <a:pt x="42" y="85"/>
                  </a:lnTo>
                  <a:lnTo>
                    <a:pt x="44" y="81"/>
                  </a:lnTo>
                  <a:lnTo>
                    <a:pt x="48" y="81"/>
                  </a:lnTo>
                  <a:lnTo>
                    <a:pt x="53" y="81"/>
                  </a:lnTo>
                  <a:lnTo>
                    <a:pt x="53" y="78"/>
                  </a:lnTo>
                  <a:lnTo>
                    <a:pt x="53" y="81"/>
                  </a:lnTo>
                  <a:lnTo>
                    <a:pt x="48" y="88"/>
                  </a:lnTo>
                  <a:lnTo>
                    <a:pt x="44" y="91"/>
                  </a:lnTo>
                  <a:lnTo>
                    <a:pt x="42" y="94"/>
                  </a:lnTo>
                  <a:lnTo>
                    <a:pt x="35" y="97"/>
                  </a:lnTo>
                  <a:lnTo>
                    <a:pt x="32" y="100"/>
                  </a:lnTo>
                  <a:lnTo>
                    <a:pt x="26" y="102"/>
                  </a:lnTo>
                  <a:lnTo>
                    <a:pt x="23" y="106"/>
                  </a:lnTo>
                  <a:lnTo>
                    <a:pt x="16" y="109"/>
                  </a:lnTo>
                  <a:lnTo>
                    <a:pt x="12" y="112"/>
                  </a:lnTo>
                  <a:lnTo>
                    <a:pt x="6" y="117"/>
                  </a:lnTo>
                  <a:lnTo>
                    <a:pt x="3" y="117"/>
                  </a:lnTo>
                  <a:lnTo>
                    <a:pt x="6" y="117"/>
                  </a:lnTo>
                  <a:lnTo>
                    <a:pt x="12" y="117"/>
                  </a:lnTo>
                  <a:lnTo>
                    <a:pt x="23" y="112"/>
                  </a:lnTo>
                  <a:lnTo>
                    <a:pt x="29" y="112"/>
                  </a:lnTo>
                  <a:lnTo>
                    <a:pt x="32" y="112"/>
                  </a:lnTo>
                  <a:lnTo>
                    <a:pt x="35" y="112"/>
                  </a:lnTo>
                  <a:lnTo>
                    <a:pt x="35" y="117"/>
                  </a:lnTo>
                  <a:lnTo>
                    <a:pt x="35" y="118"/>
                  </a:lnTo>
                  <a:lnTo>
                    <a:pt x="42" y="118"/>
                  </a:lnTo>
                  <a:lnTo>
                    <a:pt x="44" y="117"/>
                  </a:lnTo>
                  <a:lnTo>
                    <a:pt x="44" y="118"/>
                  </a:lnTo>
                  <a:lnTo>
                    <a:pt x="42" y="126"/>
                  </a:lnTo>
                  <a:lnTo>
                    <a:pt x="35" y="128"/>
                  </a:lnTo>
                  <a:lnTo>
                    <a:pt x="35" y="132"/>
                  </a:lnTo>
                  <a:lnTo>
                    <a:pt x="32" y="138"/>
                  </a:lnTo>
                  <a:lnTo>
                    <a:pt x="26" y="143"/>
                  </a:lnTo>
                  <a:lnTo>
                    <a:pt x="19" y="149"/>
                  </a:lnTo>
                  <a:lnTo>
                    <a:pt x="12" y="152"/>
                  </a:lnTo>
                  <a:lnTo>
                    <a:pt x="9" y="154"/>
                  </a:lnTo>
                  <a:lnTo>
                    <a:pt x="3" y="159"/>
                  </a:lnTo>
                  <a:lnTo>
                    <a:pt x="0" y="162"/>
                  </a:lnTo>
                  <a:lnTo>
                    <a:pt x="3" y="162"/>
                  </a:lnTo>
                  <a:lnTo>
                    <a:pt x="6" y="159"/>
                  </a:lnTo>
                  <a:lnTo>
                    <a:pt x="12" y="159"/>
                  </a:lnTo>
                  <a:lnTo>
                    <a:pt x="19" y="159"/>
                  </a:lnTo>
                  <a:lnTo>
                    <a:pt x="23" y="154"/>
                  </a:lnTo>
                  <a:lnTo>
                    <a:pt x="29" y="154"/>
                  </a:lnTo>
                  <a:lnTo>
                    <a:pt x="32" y="152"/>
                  </a:lnTo>
                  <a:lnTo>
                    <a:pt x="35" y="152"/>
                  </a:lnTo>
                  <a:lnTo>
                    <a:pt x="38" y="152"/>
                  </a:lnTo>
                  <a:lnTo>
                    <a:pt x="42" y="152"/>
                  </a:lnTo>
                  <a:lnTo>
                    <a:pt x="44" y="152"/>
                  </a:lnTo>
                  <a:lnTo>
                    <a:pt x="48" y="149"/>
                  </a:lnTo>
                  <a:lnTo>
                    <a:pt x="53" y="152"/>
                  </a:lnTo>
                  <a:lnTo>
                    <a:pt x="55" y="152"/>
                  </a:lnTo>
                  <a:lnTo>
                    <a:pt x="58" y="154"/>
                  </a:lnTo>
                  <a:lnTo>
                    <a:pt x="58" y="159"/>
                  </a:lnTo>
                  <a:lnTo>
                    <a:pt x="61" y="159"/>
                  </a:lnTo>
                  <a:lnTo>
                    <a:pt x="64" y="162"/>
                  </a:lnTo>
                  <a:lnTo>
                    <a:pt x="64" y="164"/>
                  </a:lnTo>
                  <a:lnTo>
                    <a:pt x="67" y="164"/>
                  </a:lnTo>
                  <a:lnTo>
                    <a:pt x="71" y="164"/>
                  </a:lnTo>
                  <a:lnTo>
                    <a:pt x="76" y="164"/>
                  </a:lnTo>
                  <a:lnTo>
                    <a:pt x="86" y="164"/>
                  </a:lnTo>
                  <a:lnTo>
                    <a:pt x="90" y="164"/>
                  </a:lnTo>
                  <a:lnTo>
                    <a:pt x="96" y="164"/>
                  </a:lnTo>
                  <a:lnTo>
                    <a:pt x="102" y="169"/>
                  </a:lnTo>
                  <a:lnTo>
                    <a:pt x="113" y="169"/>
                  </a:lnTo>
                  <a:lnTo>
                    <a:pt x="123" y="169"/>
                  </a:lnTo>
                  <a:lnTo>
                    <a:pt x="129" y="169"/>
                  </a:lnTo>
                  <a:lnTo>
                    <a:pt x="125" y="169"/>
                  </a:lnTo>
                  <a:lnTo>
                    <a:pt x="123" y="164"/>
                  </a:lnTo>
                  <a:lnTo>
                    <a:pt x="118" y="162"/>
                  </a:lnTo>
                  <a:lnTo>
                    <a:pt x="109" y="154"/>
                  </a:lnTo>
                  <a:lnTo>
                    <a:pt x="106" y="152"/>
                  </a:lnTo>
                  <a:lnTo>
                    <a:pt x="100" y="146"/>
                  </a:lnTo>
                  <a:lnTo>
                    <a:pt x="90" y="138"/>
                  </a:lnTo>
                  <a:lnTo>
                    <a:pt x="83" y="132"/>
                  </a:lnTo>
                  <a:lnTo>
                    <a:pt x="76" y="126"/>
                  </a:lnTo>
                  <a:lnTo>
                    <a:pt x="74" y="118"/>
                  </a:lnTo>
                  <a:lnTo>
                    <a:pt x="71" y="112"/>
                  </a:lnTo>
                  <a:lnTo>
                    <a:pt x="67" y="112"/>
                  </a:lnTo>
                  <a:lnTo>
                    <a:pt x="71" y="112"/>
                  </a:lnTo>
                  <a:lnTo>
                    <a:pt x="74" y="112"/>
                  </a:lnTo>
                  <a:lnTo>
                    <a:pt x="80" y="112"/>
                  </a:lnTo>
                  <a:lnTo>
                    <a:pt x="83" y="117"/>
                  </a:lnTo>
                  <a:lnTo>
                    <a:pt x="96" y="118"/>
                  </a:lnTo>
                  <a:lnTo>
                    <a:pt x="100" y="126"/>
                  </a:lnTo>
                  <a:lnTo>
                    <a:pt x="102" y="126"/>
                  </a:lnTo>
                  <a:lnTo>
                    <a:pt x="100" y="126"/>
                  </a:lnTo>
                  <a:lnTo>
                    <a:pt x="100" y="123"/>
                  </a:lnTo>
                  <a:lnTo>
                    <a:pt x="96" y="117"/>
                  </a:lnTo>
                  <a:lnTo>
                    <a:pt x="93" y="109"/>
                  </a:lnTo>
                  <a:lnTo>
                    <a:pt x="93" y="100"/>
                  </a:lnTo>
                  <a:lnTo>
                    <a:pt x="93" y="94"/>
                  </a:lnTo>
                  <a:lnTo>
                    <a:pt x="90" y="88"/>
                  </a:lnTo>
                  <a:lnTo>
                    <a:pt x="90" y="85"/>
                  </a:lnTo>
                  <a:lnTo>
                    <a:pt x="90" y="81"/>
                  </a:lnTo>
                  <a:lnTo>
                    <a:pt x="93" y="81"/>
                  </a:lnTo>
                  <a:lnTo>
                    <a:pt x="96" y="81"/>
                  </a:lnTo>
                  <a:lnTo>
                    <a:pt x="100" y="81"/>
                  </a:lnTo>
                  <a:lnTo>
                    <a:pt x="102" y="81"/>
                  </a:lnTo>
                  <a:lnTo>
                    <a:pt x="100" y="81"/>
                  </a:lnTo>
                  <a:lnTo>
                    <a:pt x="96" y="78"/>
                  </a:lnTo>
                  <a:lnTo>
                    <a:pt x="93" y="71"/>
                  </a:lnTo>
                  <a:lnTo>
                    <a:pt x="90" y="65"/>
                  </a:lnTo>
                  <a:lnTo>
                    <a:pt x="83" y="62"/>
                  </a:lnTo>
                  <a:lnTo>
                    <a:pt x="80" y="55"/>
                  </a:lnTo>
                  <a:lnTo>
                    <a:pt x="76" y="53"/>
                  </a:lnTo>
                  <a:lnTo>
                    <a:pt x="74" y="49"/>
                  </a:lnTo>
                  <a:lnTo>
                    <a:pt x="74" y="42"/>
                  </a:lnTo>
                  <a:lnTo>
                    <a:pt x="71" y="39"/>
                  </a:lnTo>
                  <a:lnTo>
                    <a:pt x="71" y="36"/>
                  </a:lnTo>
                  <a:lnTo>
                    <a:pt x="67" y="29"/>
                  </a:lnTo>
                  <a:lnTo>
                    <a:pt x="71" y="29"/>
                  </a:lnTo>
                  <a:lnTo>
                    <a:pt x="74" y="29"/>
                  </a:lnTo>
                  <a:lnTo>
                    <a:pt x="76" y="29"/>
                  </a:lnTo>
                  <a:lnTo>
                    <a:pt x="74" y="29"/>
                  </a:lnTo>
                  <a:lnTo>
                    <a:pt x="74" y="26"/>
                  </a:lnTo>
                  <a:lnTo>
                    <a:pt x="71" y="23"/>
                  </a:lnTo>
                  <a:lnTo>
                    <a:pt x="71" y="16"/>
                  </a:lnTo>
                  <a:lnTo>
                    <a:pt x="67" y="13"/>
                  </a:lnTo>
                  <a:lnTo>
                    <a:pt x="67" y="10"/>
                  </a:lnTo>
                  <a:lnTo>
                    <a:pt x="67" y="7"/>
                  </a:lnTo>
                  <a:lnTo>
                    <a:pt x="64" y="3"/>
                  </a:lnTo>
                  <a:lnTo>
                    <a:pt x="64" y="0"/>
                  </a:lnTo>
                  <a:lnTo>
                    <a:pt x="64" y="3"/>
                  </a:lnTo>
                  <a:lnTo>
                    <a:pt x="61" y="7"/>
                  </a:lnTo>
                  <a:lnTo>
                    <a:pt x="58" y="13"/>
                  </a:lnTo>
                  <a:lnTo>
                    <a:pt x="58" y="19"/>
                  </a:lnTo>
                  <a:lnTo>
                    <a:pt x="53" y="29"/>
                  </a:lnTo>
                  <a:lnTo>
                    <a:pt x="48" y="33"/>
                  </a:lnTo>
                  <a:lnTo>
                    <a:pt x="48" y="36"/>
                  </a:lnTo>
                  <a:lnTo>
                    <a:pt x="48" y="39"/>
                  </a:lnTo>
                  <a:lnTo>
                    <a:pt x="44" y="42"/>
                  </a:lnTo>
                  <a:lnTo>
                    <a:pt x="48" y="42"/>
                  </a:lnTo>
                  <a:lnTo>
                    <a:pt x="53" y="42"/>
                  </a:lnTo>
                  <a:lnTo>
                    <a:pt x="55" y="42"/>
                  </a:lnTo>
                  <a:lnTo>
                    <a:pt x="55" y="55"/>
                  </a:lnTo>
                  <a:lnTo>
                    <a:pt x="53" y="62"/>
                  </a:lnTo>
                  <a:lnTo>
                    <a:pt x="55" y="4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69" name="Line 69"/>
            <p:cNvSpPr>
              <a:spLocks noChangeShapeType="1"/>
            </p:cNvSpPr>
            <p:nvPr/>
          </p:nvSpPr>
          <p:spPr bwMode="auto">
            <a:xfrm rot="393647">
              <a:off x="1886" y="3487"/>
              <a:ext cx="2" cy="56"/>
            </a:xfrm>
            <a:prstGeom prst="line">
              <a:avLst/>
            </a:prstGeom>
            <a:noFill/>
            <a:ln w="31750">
              <a:solidFill>
                <a:srgbClr val="000000"/>
              </a:solidFill>
              <a:round/>
              <a:headEnd/>
              <a:tailEnd/>
            </a:ln>
          </p:spPr>
          <p:txBody>
            <a:bodyPr/>
            <a:lstStyle/>
            <a:p>
              <a:endParaRPr lang="en-US">
                <a:solidFill>
                  <a:srgbClr val="292934"/>
                </a:solidFill>
              </a:endParaRPr>
            </a:p>
          </p:txBody>
        </p:sp>
        <p:sp>
          <p:nvSpPr>
            <p:cNvPr id="70" name="Freeform 70"/>
            <p:cNvSpPr>
              <a:spLocks/>
            </p:cNvSpPr>
            <p:nvPr/>
          </p:nvSpPr>
          <p:spPr bwMode="auto">
            <a:xfrm rot="393647">
              <a:off x="1835" y="3419"/>
              <a:ext cx="125" cy="107"/>
            </a:xfrm>
            <a:custGeom>
              <a:avLst/>
              <a:gdLst>
                <a:gd name="T0" fmla="*/ 43 w 127"/>
                <a:gd name="T1" fmla="*/ 25 h 170"/>
                <a:gd name="T2" fmla="*/ 31 w 127"/>
                <a:gd name="T3" fmla="*/ 33 h 170"/>
                <a:gd name="T4" fmla="*/ 26 w 127"/>
                <a:gd name="T5" fmla="*/ 35 h 170"/>
                <a:gd name="T6" fmla="*/ 40 w 127"/>
                <a:gd name="T7" fmla="*/ 34 h 170"/>
                <a:gd name="T8" fmla="*/ 50 w 127"/>
                <a:gd name="T9" fmla="*/ 33 h 170"/>
                <a:gd name="T10" fmla="*/ 48 w 127"/>
                <a:gd name="T11" fmla="*/ 35 h 170"/>
                <a:gd name="T12" fmla="*/ 34 w 127"/>
                <a:gd name="T13" fmla="*/ 39 h 170"/>
                <a:gd name="T14" fmla="*/ 24 w 127"/>
                <a:gd name="T15" fmla="*/ 43 h 170"/>
                <a:gd name="T16" fmla="*/ 8 w 127"/>
                <a:gd name="T17" fmla="*/ 47 h 170"/>
                <a:gd name="T18" fmla="*/ 13 w 127"/>
                <a:gd name="T19" fmla="*/ 47 h 170"/>
                <a:gd name="T20" fmla="*/ 31 w 127"/>
                <a:gd name="T21" fmla="*/ 45 h 170"/>
                <a:gd name="T22" fmla="*/ 34 w 127"/>
                <a:gd name="T23" fmla="*/ 48 h 170"/>
                <a:gd name="T24" fmla="*/ 43 w 127"/>
                <a:gd name="T25" fmla="*/ 48 h 170"/>
                <a:gd name="T26" fmla="*/ 34 w 127"/>
                <a:gd name="T27" fmla="*/ 53 h 170"/>
                <a:gd name="T28" fmla="*/ 19 w 127"/>
                <a:gd name="T29" fmla="*/ 59 h 170"/>
                <a:gd name="T30" fmla="*/ 4 w 127"/>
                <a:gd name="T31" fmla="*/ 64 h 170"/>
                <a:gd name="T32" fmla="*/ 8 w 127"/>
                <a:gd name="T33" fmla="*/ 64 h 170"/>
                <a:gd name="T34" fmla="*/ 24 w 127"/>
                <a:gd name="T35" fmla="*/ 62 h 170"/>
                <a:gd name="T36" fmla="*/ 34 w 127"/>
                <a:gd name="T37" fmla="*/ 60 h 170"/>
                <a:gd name="T38" fmla="*/ 43 w 127"/>
                <a:gd name="T39" fmla="*/ 60 h 170"/>
                <a:gd name="T40" fmla="*/ 54 w 127"/>
                <a:gd name="T41" fmla="*/ 60 h 170"/>
                <a:gd name="T42" fmla="*/ 60 w 127"/>
                <a:gd name="T43" fmla="*/ 64 h 170"/>
                <a:gd name="T44" fmla="*/ 65 w 127"/>
                <a:gd name="T45" fmla="*/ 65 h 170"/>
                <a:gd name="T46" fmla="*/ 86 w 127"/>
                <a:gd name="T47" fmla="*/ 65 h 170"/>
                <a:gd name="T48" fmla="*/ 99 w 127"/>
                <a:gd name="T49" fmla="*/ 67 h 170"/>
                <a:gd name="T50" fmla="*/ 123 w 127"/>
                <a:gd name="T51" fmla="*/ 67 h 170"/>
                <a:gd name="T52" fmla="*/ 114 w 127"/>
                <a:gd name="T53" fmla="*/ 65 h 170"/>
                <a:gd name="T54" fmla="*/ 96 w 127"/>
                <a:gd name="T55" fmla="*/ 59 h 170"/>
                <a:gd name="T56" fmla="*/ 76 w 127"/>
                <a:gd name="T57" fmla="*/ 51 h 170"/>
                <a:gd name="T58" fmla="*/ 65 w 127"/>
                <a:gd name="T59" fmla="*/ 45 h 170"/>
                <a:gd name="T60" fmla="*/ 79 w 127"/>
                <a:gd name="T61" fmla="*/ 45 h 170"/>
                <a:gd name="T62" fmla="*/ 96 w 127"/>
                <a:gd name="T63" fmla="*/ 51 h 170"/>
                <a:gd name="T64" fmla="*/ 96 w 127"/>
                <a:gd name="T65" fmla="*/ 49 h 170"/>
                <a:gd name="T66" fmla="*/ 92 w 127"/>
                <a:gd name="T67" fmla="*/ 40 h 170"/>
                <a:gd name="T68" fmla="*/ 88 w 127"/>
                <a:gd name="T69" fmla="*/ 34 h 170"/>
                <a:gd name="T70" fmla="*/ 94 w 127"/>
                <a:gd name="T71" fmla="*/ 33 h 170"/>
                <a:gd name="T72" fmla="*/ 96 w 127"/>
                <a:gd name="T73" fmla="*/ 33 h 170"/>
                <a:gd name="T74" fmla="*/ 88 w 127"/>
                <a:gd name="T75" fmla="*/ 26 h 170"/>
                <a:gd name="T76" fmla="*/ 76 w 127"/>
                <a:gd name="T77" fmla="*/ 21 h 170"/>
                <a:gd name="T78" fmla="*/ 69 w 127"/>
                <a:gd name="T79" fmla="*/ 16 h 170"/>
                <a:gd name="T80" fmla="*/ 69 w 127"/>
                <a:gd name="T81" fmla="*/ 12 h 170"/>
                <a:gd name="T82" fmla="*/ 72 w 127"/>
                <a:gd name="T83" fmla="*/ 12 h 170"/>
                <a:gd name="T84" fmla="*/ 69 w 127"/>
                <a:gd name="T85" fmla="*/ 6 h 170"/>
                <a:gd name="T86" fmla="*/ 65 w 127"/>
                <a:gd name="T87" fmla="*/ 3 h 170"/>
                <a:gd name="T88" fmla="*/ 64 w 127"/>
                <a:gd name="T89" fmla="*/ 2 h 170"/>
                <a:gd name="T90" fmla="*/ 58 w 127"/>
                <a:gd name="T91" fmla="*/ 9 h 170"/>
                <a:gd name="T92" fmla="*/ 48 w 127"/>
                <a:gd name="T93" fmla="*/ 14 h 170"/>
                <a:gd name="T94" fmla="*/ 48 w 127"/>
                <a:gd name="T95" fmla="*/ 16 h 170"/>
                <a:gd name="T96" fmla="*/ 54 w 127"/>
                <a:gd name="T97" fmla="*/ 22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170"/>
                <a:gd name="T149" fmla="*/ 127 w 127"/>
                <a:gd name="T150" fmla="*/ 170 h 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170">
                  <a:moveTo>
                    <a:pt x="56" y="42"/>
                  </a:moveTo>
                  <a:lnTo>
                    <a:pt x="50" y="56"/>
                  </a:lnTo>
                  <a:lnTo>
                    <a:pt x="45" y="63"/>
                  </a:lnTo>
                  <a:lnTo>
                    <a:pt x="42" y="69"/>
                  </a:lnTo>
                  <a:lnTo>
                    <a:pt x="39" y="76"/>
                  </a:lnTo>
                  <a:lnTo>
                    <a:pt x="33" y="82"/>
                  </a:lnTo>
                  <a:lnTo>
                    <a:pt x="30" y="86"/>
                  </a:lnTo>
                  <a:lnTo>
                    <a:pt x="24" y="89"/>
                  </a:lnTo>
                  <a:lnTo>
                    <a:pt x="26" y="89"/>
                  </a:lnTo>
                  <a:lnTo>
                    <a:pt x="33" y="89"/>
                  </a:lnTo>
                  <a:lnTo>
                    <a:pt x="36" y="89"/>
                  </a:lnTo>
                  <a:lnTo>
                    <a:pt x="42" y="86"/>
                  </a:lnTo>
                  <a:lnTo>
                    <a:pt x="45" y="82"/>
                  </a:lnTo>
                  <a:lnTo>
                    <a:pt x="50" y="82"/>
                  </a:lnTo>
                  <a:lnTo>
                    <a:pt x="52" y="82"/>
                  </a:lnTo>
                  <a:lnTo>
                    <a:pt x="52" y="80"/>
                  </a:lnTo>
                  <a:lnTo>
                    <a:pt x="52" y="82"/>
                  </a:lnTo>
                  <a:lnTo>
                    <a:pt x="50" y="89"/>
                  </a:lnTo>
                  <a:lnTo>
                    <a:pt x="45" y="92"/>
                  </a:lnTo>
                  <a:lnTo>
                    <a:pt x="42" y="95"/>
                  </a:lnTo>
                  <a:lnTo>
                    <a:pt x="36" y="98"/>
                  </a:lnTo>
                  <a:lnTo>
                    <a:pt x="33" y="101"/>
                  </a:lnTo>
                  <a:lnTo>
                    <a:pt x="26" y="105"/>
                  </a:lnTo>
                  <a:lnTo>
                    <a:pt x="24" y="108"/>
                  </a:lnTo>
                  <a:lnTo>
                    <a:pt x="15" y="111"/>
                  </a:lnTo>
                  <a:lnTo>
                    <a:pt x="13" y="113"/>
                  </a:lnTo>
                  <a:lnTo>
                    <a:pt x="8" y="117"/>
                  </a:lnTo>
                  <a:lnTo>
                    <a:pt x="4" y="117"/>
                  </a:lnTo>
                  <a:lnTo>
                    <a:pt x="8" y="117"/>
                  </a:lnTo>
                  <a:lnTo>
                    <a:pt x="13" y="117"/>
                  </a:lnTo>
                  <a:lnTo>
                    <a:pt x="24" y="113"/>
                  </a:lnTo>
                  <a:lnTo>
                    <a:pt x="30" y="113"/>
                  </a:lnTo>
                  <a:lnTo>
                    <a:pt x="33" y="113"/>
                  </a:lnTo>
                  <a:lnTo>
                    <a:pt x="36" y="113"/>
                  </a:lnTo>
                  <a:lnTo>
                    <a:pt x="36" y="117"/>
                  </a:lnTo>
                  <a:lnTo>
                    <a:pt x="36" y="120"/>
                  </a:lnTo>
                  <a:lnTo>
                    <a:pt x="42" y="120"/>
                  </a:lnTo>
                  <a:lnTo>
                    <a:pt x="45" y="117"/>
                  </a:lnTo>
                  <a:lnTo>
                    <a:pt x="45" y="120"/>
                  </a:lnTo>
                  <a:lnTo>
                    <a:pt x="42" y="128"/>
                  </a:lnTo>
                  <a:lnTo>
                    <a:pt x="36" y="129"/>
                  </a:lnTo>
                  <a:lnTo>
                    <a:pt x="36" y="133"/>
                  </a:lnTo>
                  <a:lnTo>
                    <a:pt x="33" y="139"/>
                  </a:lnTo>
                  <a:lnTo>
                    <a:pt x="26" y="143"/>
                  </a:lnTo>
                  <a:lnTo>
                    <a:pt x="19" y="150"/>
                  </a:lnTo>
                  <a:lnTo>
                    <a:pt x="13" y="153"/>
                  </a:lnTo>
                  <a:lnTo>
                    <a:pt x="10" y="157"/>
                  </a:lnTo>
                  <a:lnTo>
                    <a:pt x="4" y="160"/>
                  </a:lnTo>
                  <a:lnTo>
                    <a:pt x="0" y="163"/>
                  </a:lnTo>
                  <a:lnTo>
                    <a:pt x="4" y="163"/>
                  </a:lnTo>
                  <a:lnTo>
                    <a:pt x="8" y="160"/>
                  </a:lnTo>
                  <a:lnTo>
                    <a:pt x="13" y="160"/>
                  </a:lnTo>
                  <a:lnTo>
                    <a:pt x="19" y="160"/>
                  </a:lnTo>
                  <a:lnTo>
                    <a:pt x="24" y="157"/>
                  </a:lnTo>
                  <a:lnTo>
                    <a:pt x="30" y="157"/>
                  </a:lnTo>
                  <a:lnTo>
                    <a:pt x="33" y="153"/>
                  </a:lnTo>
                  <a:lnTo>
                    <a:pt x="36" y="153"/>
                  </a:lnTo>
                  <a:lnTo>
                    <a:pt x="39" y="153"/>
                  </a:lnTo>
                  <a:lnTo>
                    <a:pt x="42" y="153"/>
                  </a:lnTo>
                  <a:lnTo>
                    <a:pt x="45" y="153"/>
                  </a:lnTo>
                  <a:lnTo>
                    <a:pt x="50" y="150"/>
                  </a:lnTo>
                  <a:lnTo>
                    <a:pt x="52" y="153"/>
                  </a:lnTo>
                  <a:lnTo>
                    <a:pt x="56" y="153"/>
                  </a:lnTo>
                  <a:lnTo>
                    <a:pt x="60" y="157"/>
                  </a:lnTo>
                  <a:lnTo>
                    <a:pt x="60" y="160"/>
                  </a:lnTo>
                  <a:lnTo>
                    <a:pt x="62" y="160"/>
                  </a:lnTo>
                  <a:lnTo>
                    <a:pt x="66" y="163"/>
                  </a:lnTo>
                  <a:lnTo>
                    <a:pt x="66" y="165"/>
                  </a:lnTo>
                  <a:lnTo>
                    <a:pt x="67" y="165"/>
                  </a:lnTo>
                  <a:lnTo>
                    <a:pt x="71" y="165"/>
                  </a:lnTo>
                  <a:lnTo>
                    <a:pt x="78" y="165"/>
                  </a:lnTo>
                  <a:lnTo>
                    <a:pt x="88" y="165"/>
                  </a:lnTo>
                  <a:lnTo>
                    <a:pt x="90" y="165"/>
                  </a:lnTo>
                  <a:lnTo>
                    <a:pt x="97" y="165"/>
                  </a:lnTo>
                  <a:lnTo>
                    <a:pt x="103" y="170"/>
                  </a:lnTo>
                  <a:lnTo>
                    <a:pt x="113" y="170"/>
                  </a:lnTo>
                  <a:lnTo>
                    <a:pt x="121" y="170"/>
                  </a:lnTo>
                  <a:lnTo>
                    <a:pt x="127" y="170"/>
                  </a:lnTo>
                  <a:lnTo>
                    <a:pt x="125" y="170"/>
                  </a:lnTo>
                  <a:lnTo>
                    <a:pt x="121" y="165"/>
                  </a:lnTo>
                  <a:lnTo>
                    <a:pt x="118" y="163"/>
                  </a:lnTo>
                  <a:lnTo>
                    <a:pt x="111" y="157"/>
                  </a:lnTo>
                  <a:lnTo>
                    <a:pt x="108" y="153"/>
                  </a:lnTo>
                  <a:lnTo>
                    <a:pt x="100" y="147"/>
                  </a:lnTo>
                  <a:lnTo>
                    <a:pt x="90" y="139"/>
                  </a:lnTo>
                  <a:lnTo>
                    <a:pt x="84" y="133"/>
                  </a:lnTo>
                  <a:lnTo>
                    <a:pt x="78" y="128"/>
                  </a:lnTo>
                  <a:lnTo>
                    <a:pt x="74" y="120"/>
                  </a:lnTo>
                  <a:lnTo>
                    <a:pt x="71" y="113"/>
                  </a:lnTo>
                  <a:lnTo>
                    <a:pt x="67" y="113"/>
                  </a:lnTo>
                  <a:lnTo>
                    <a:pt x="71" y="113"/>
                  </a:lnTo>
                  <a:lnTo>
                    <a:pt x="74" y="113"/>
                  </a:lnTo>
                  <a:lnTo>
                    <a:pt x="81" y="113"/>
                  </a:lnTo>
                  <a:lnTo>
                    <a:pt x="84" y="117"/>
                  </a:lnTo>
                  <a:lnTo>
                    <a:pt x="97" y="120"/>
                  </a:lnTo>
                  <a:lnTo>
                    <a:pt x="100" y="128"/>
                  </a:lnTo>
                  <a:lnTo>
                    <a:pt x="103" y="128"/>
                  </a:lnTo>
                  <a:lnTo>
                    <a:pt x="100" y="128"/>
                  </a:lnTo>
                  <a:lnTo>
                    <a:pt x="100" y="124"/>
                  </a:lnTo>
                  <a:lnTo>
                    <a:pt x="97" y="117"/>
                  </a:lnTo>
                  <a:lnTo>
                    <a:pt x="94" y="111"/>
                  </a:lnTo>
                  <a:lnTo>
                    <a:pt x="94" y="101"/>
                  </a:lnTo>
                  <a:lnTo>
                    <a:pt x="94" y="95"/>
                  </a:lnTo>
                  <a:lnTo>
                    <a:pt x="90" y="89"/>
                  </a:lnTo>
                  <a:lnTo>
                    <a:pt x="90" y="86"/>
                  </a:lnTo>
                  <a:lnTo>
                    <a:pt x="90" y="82"/>
                  </a:lnTo>
                  <a:lnTo>
                    <a:pt x="94" y="82"/>
                  </a:lnTo>
                  <a:lnTo>
                    <a:pt x="97" y="82"/>
                  </a:lnTo>
                  <a:lnTo>
                    <a:pt x="100" y="82"/>
                  </a:lnTo>
                  <a:lnTo>
                    <a:pt x="103" y="82"/>
                  </a:lnTo>
                  <a:lnTo>
                    <a:pt x="100" y="82"/>
                  </a:lnTo>
                  <a:lnTo>
                    <a:pt x="97" y="80"/>
                  </a:lnTo>
                  <a:lnTo>
                    <a:pt x="94" y="73"/>
                  </a:lnTo>
                  <a:lnTo>
                    <a:pt x="90" y="66"/>
                  </a:lnTo>
                  <a:lnTo>
                    <a:pt x="84" y="63"/>
                  </a:lnTo>
                  <a:lnTo>
                    <a:pt x="81" y="56"/>
                  </a:lnTo>
                  <a:lnTo>
                    <a:pt x="78" y="53"/>
                  </a:lnTo>
                  <a:lnTo>
                    <a:pt x="74" y="50"/>
                  </a:lnTo>
                  <a:lnTo>
                    <a:pt x="74" y="42"/>
                  </a:lnTo>
                  <a:lnTo>
                    <a:pt x="71" y="39"/>
                  </a:lnTo>
                  <a:lnTo>
                    <a:pt x="71" y="35"/>
                  </a:lnTo>
                  <a:lnTo>
                    <a:pt x="67" y="30"/>
                  </a:lnTo>
                  <a:lnTo>
                    <a:pt x="71" y="30"/>
                  </a:lnTo>
                  <a:lnTo>
                    <a:pt x="74" y="30"/>
                  </a:lnTo>
                  <a:lnTo>
                    <a:pt x="78" y="30"/>
                  </a:lnTo>
                  <a:lnTo>
                    <a:pt x="74" y="30"/>
                  </a:lnTo>
                  <a:lnTo>
                    <a:pt x="74" y="27"/>
                  </a:lnTo>
                  <a:lnTo>
                    <a:pt x="71" y="23"/>
                  </a:lnTo>
                  <a:lnTo>
                    <a:pt x="71" y="16"/>
                  </a:lnTo>
                  <a:lnTo>
                    <a:pt x="67" y="14"/>
                  </a:lnTo>
                  <a:lnTo>
                    <a:pt x="67" y="11"/>
                  </a:lnTo>
                  <a:lnTo>
                    <a:pt x="67" y="7"/>
                  </a:lnTo>
                  <a:lnTo>
                    <a:pt x="66" y="4"/>
                  </a:lnTo>
                  <a:lnTo>
                    <a:pt x="66" y="0"/>
                  </a:lnTo>
                  <a:lnTo>
                    <a:pt x="66" y="4"/>
                  </a:lnTo>
                  <a:lnTo>
                    <a:pt x="62" y="7"/>
                  </a:lnTo>
                  <a:lnTo>
                    <a:pt x="60" y="14"/>
                  </a:lnTo>
                  <a:lnTo>
                    <a:pt x="60" y="22"/>
                  </a:lnTo>
                  <a:lnTo>
                    <a:pt x="52" y="30"/>
                  </a:lnTo>
                  <a:lnTo>
                    <a:pt x="50" y="34"/>
                  </a:lnTo>
                  <a:lnTo>
                    <a:pt x="50" y="35"/>
                  </a:lnTo>
                  <a:lnTo>
                    <a:pt x="50" y="39"/>
                  </a:lnTo>
                  <a:lnTo>
                    <a:pt x="45" y="42"/>
                  </a:lnTo>
                  <a:lnTo>
                    <a:pt x="50" y="42"/>
                  </a:lnTo>
                  <a:lnTo>
                    <a:pt x="52" y="42"/>
                  </a:lnTo>
                  <a:lnTo>
                    <a:pt x="56" y="42"/>
                  </a:lnTo>
                  <a:lnTo>
                    <a:pt x="56" y="56"/>
                  </a:lnTo>
                  <a:lnTo>
                    <a:pt x="52" y="63"/>
                  </a:lnTo>
                  <a:lnTo>
                    <a:pt x="56" y="42"/>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71" name="Line 71"/>
            <p:cNvSpPr>
              <a:spLocks noChangeShapeType="1"/>
            </p:cNvSpPr>
            <p:nvPr/>
          </p:nvSpPr>
          <p:spPr bwMode="auto">
            <a:xfrm rot="393647">
              <a:off x="1924" y="3519"/>
              <a:ext cx="2" cy="54"/>
            </a:xfrm>
            <a:prstGeom prst="line">
              <a:avLst/>
            </a:prstGeom>
            <a:noFill/>
            <a:ln w="31750">
              <a:solidFill>
                <a:srgbClr val="000000"/>
              </a:solidFill>
              <a:round/>
              <a:headEnd/>
              <a:tailEnd/>
            </a:ln>
          </p:spPr>
          <p:txBody>
            <a:bodyPr/>
            <a:lstStyle/>
            <a:p>
              <a:endParaRPr lang="en-US">
                <a:solidFill>
                  <a:srgbClr val="292934"/>
                </a:solidFill>
              </a:endParaRPr>
            </a:p>
          </p:txBody>
        </p:sp>
        <p:sp>
          <p:nvSpPr>
            <p:cNvPr id="72" name="Freeform 72"/>
            <p:cNvSpPr>
              <a:spLocks/>
            </p:cNvSpPr>
            <p:nvPr/>
          </p:nvSpPr>
          <p:spPr bwMode="auto">
            <a:xfrm rot="393647">
              <a:off x="1873" y="3450"/>
              <a:ext cx="123" cy="104"/>
            </a:xfrm>
            <a:custGeom>
              <a:avLst/>
              <a:gdLst>
                <a:gd name="T0" fmla="*/ 43 w 127"/>
                <a:gd name="T1" fmla="*/ 24 h 167"/>
                <a:gd name="T2" fmla="*/ 30 w 127"/>
                <a:gd name="T3" fmla="*/ 31 h 167"/>
                <a:gd name="T4" fmla="*/ 24 w 127"/>
                <a:gd name="T5" fmla="*/ 34 h 167"/>
                <a:gd name="T6" fmla="*/ 40 w 127"/>
                <a:gd name="T7" fmla="*/ 32 h 167"/>
                <a:gd name="T8" fmla="*/ 49 w 127"/>
                <a:gd name="T9" fmla="*/ 31 h 167"/>
                <a:gd name="T10" fmla="*/ 46 w 127"/>
                <a:gd name="T11" fmla="*/ 34 h 167"/>
                <a:gd name="T12" fmla="*/ 34 w 127"/>
                <a:gd name="T13" fmla="*/ 37 h 167"/>
                <a:gd name="T14" fmla="*/ 22 w 127"/>
                <a:gd name="T15" fmla="*/ 40 h 167"/>
                <a:gd name="T16" fmla="*/ 6 w 127"/>
                <a:gd name="T17" fmla="*/ 45 h 167"/>
                <a:gd name="T18" fmla="*/ 14 w 127"/>
                <a:gd name="T19" fmla="*/ 45 h 167"/>
                <a:gd name="T20" fmla="*/ 30 w 127"/>
                <a:gd name="T21" fmla="*/ 44 h 167"/>
                <a:gd name="T22" fmla="*/ 34 w 127"/>
                <a:gd name="T23" fmla="*/ 45 h 167"/>
                <a:gd name="T24" fmla="*/ 43 w 127"/>
                <a:gd name="T25" fmla="*/ 45 h 167"/>
                <a:gd name="T26" fmla="*/ 34 w 127"/>
                <a:gd name="T27" fmla="*/ 51 h 167"/>
                <a:gd name="T28" fmla="*/ 18 w 127"/>
                <a:gd name="T29" fmla="*/ 57 h 167"/>
                <a:gd name="T30" fmla="*/ 3 w 127"/>
                <a:gd name="T31" fmla="*/ 62 h 167"/>
                <a:gd name="T32" fmla="*/ 6 w 127"/>
                <a:gd name="T33" fmla="*/ 62 h 167"/>
                <a:gd name="T34" fmla="*/ 22 w 127"/>
                <a:gd name="T35" fmla="*/ 60 h 167"/>
                <a:gd name="T36" fmla="*/ 34 w 127"/>
                <a:gd name="T37" fmla="*/ 59 h 167"/>
                <a:gd name="T38" fmla="*/ 43 w 127"/>
                <a:gd name="T39" fmla="*/ 59 h 167"/>
                <a:gd name="T40" fmla="*/ 52 w 127"/>
                <a:gd name="T41" fmla="*/ 59 h 167"/>
                <a:gd name="T42" fmla="*/ 58 w 127"/>
                <a:gd name="T43" fmla="*/ 62 h 167"/>
                <a:gd name="T44" fmla="*/ 63 w 127"/>
                <a:gd name="T45" fmla="*/ 64 h 167"/>
                <a:gd name="T46" fmla="*/ 79 w 127"/>
                <a:gd name="T47" fmla="*/ 64 h 167"/>
                <a:gd name="T48" fmla="*/ 95 w 127"/>
                <a:gd name="T49" fmla="*/ 65 h 167"/>
                <a:gd name="T50" fmla="*/ 119 w 127"/>
                <a:gd name="T51" fmla="*/ 65 h 167"/>
                <a:gd name="T52" fmla="*/ 109 w 127"/>
                <a:gd name="T53" fmla="*/ 62 h 167"/>
                <a:gd name="T54" fmla="*/ 92 w 127"/>
                <a:gd name="T55" fmla="*/ 56 h 167"/>
                <a:gd name="T56" fmla="*/ 71 w 127"/>
                <a:gd name="T57" fmla="*/ 49 h 167"/>
                <a:gd name="T58" fmla="*/ 63 w 127"/>
                <a:gd name="T59" fmla="*/ 44 h 167"/>
                <a:gd name="T60" fmla="*/ 75 w 127"/>
                <a:gd name="T61" fmla="*/ 44 h 167"/>
                <a:gd name="T62" fmla="*/ 92 w 127"/>
                <a:gd name="T63" fmla="*/ 49 h 167"/>
                <a:gd name="T64" fmla="*/ 92 w 127"/>
                <a:gd name="T65" fmla="*/ 47 h 167"/>
                <a:gd name="T66" fmla="*/ 85 w 127"/>
                <a:gd name="T67" fmla="*/ 39 h 167"/>
                <a:gd name="T68" fmla="*/ 83 w 127"/>
                <a:gd name="T69" fmla="*/ 32 h 167"/>
                <a:gd name="T70" fmla="*/ 89 w 127"/>
                <a:gd name="T71" fmla="*/ 31 h 167"/>
                <a:gd name="T72" fmla="*/ 92 w 127"/>
                <a:gd name="T73" fmla="*/ 31 h 167"/>
                <a:gd name="T74" fmla="*/ 83 w 127"/>
                <a:gd name="T75" fmla="*/ 25 h 167"/>
                <a:gd name="T76" fmla="*/ 71 w 127"/>
                <a:gd name="T77" fmla="*/ 19 h 167"/>
                <a:gd name="T78" fmla="*/ 68 w 127"/>
                <a:gd name="T79" fmla="*/ 15 h 167"/>
                <a:gd name="T80" fmla="*/ 68 w 127"/>
                <a:gd name="T81" fmla="*/ 11 h 167"/>
                <a:gd name="T82" fmla="*/ 70 w 127"/>
                <a:gd name="T83" fmla="*/ 11 h 167"/>
                <a:gd name="T84" fmla="*/ 68 w 127"/>
                <a:gd name="T85" fmla="*/ 6 h 167"/>
                <a:gd name="T86" fmla="*/ 63 w 127"/>
                <a:gd name="T87" fmla="*/ 2 h 167"/>
                <a:gd name="T88" fmla="*/ 62 w 127"/>
                <a:gd name="T89" fmla="*/ 1 h 167"/>
                <a:gd name="T90" fmla="*/ 54 w 127"/>
                <a:gd name="T91" fmla="*/ 7 h 167"/>
                <a:gd name="T92" fmla="*/ 46 w 127"/>
                <a:gd name="T93" fmla="*/ 14 h 167"/>
                <a:gd name="T94" fmla="*/ 46 w 127"/>
                <a:gd name="T95" fmla="*/ 16 h 167"/>
                <a:gd name="T96" fmla="*/ 52 w 127"/>
                <a:gd name="T97" fmla="*/ 21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167"/>
                <a:gd name="T149" fmla="*/ 127 w 127"/>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167">
                  <a:moveTo>
                    <a:pt x="56" y="39"/>
                  </a:moveTo>
                  <a:lnTo>
                    <a:pt x="49" y="55"/>
                  </a:lnTo>
                  <a:lnTo>
                    <a:pt x="45" y="61"/>
                  </a:lnTo>
                  <a:lnTo>
                    <a:pt x="42" y="68"/>
                  </a:lnTo>
                  <a:lnTo>
                    <a:pt x="38" y="74"/>
                  </a:lnTo>
                  <a:lnTo>
                    <a:pt x="32" y="80"/>
                  </a:lnTo>
                  <a:lnTo>
                    <a:pt x="29" y="84"/>
                  </a:lnTo>
                  <a:lnTo>
                    <a:pt x="24" y="86"/>
                  </a:lnTo>
                  <a:lnTo>
                    <a:pt x="26" y="86"/>
                  </a:lnTo>
                  <a:lnTo>
                    <a:pt x="32" y="86"/>
                  </a:lnTo>
                  <a:lnTo>
                    <a:pt x="36" y="86"/>
                  </a:lnTo>
                  <a:lnTo>
                    <a:pt x="42" y="84"/>
                  </a:lnTo>
                  <a:lnTo>
                    <a:pt x="45" y="80"/>
                  </a:lnTo>
                  <a:lnTo>
                    <a:pt x="49" y="80"/>
                  </a:lnTo>
                  <a:lnTo>
                    <a:pt x="53" y="80"/>
                  </a:lnTo>
                  <a:lnTo>
                    <a:pt x="53" y="76"/>
                  </a:lnTo>
                  <a:lnTo>
                    <a:pt x="53" y="80"/>
                  </a:lnTo>
                  <a:lnTo>
                    <a:pt x="49" y="86"/>
                  </a:lnTo>
                  <a:lnTo>
                    <a:pt x="45" y="90"/>
                  </a:lnTo>
                  <a:lnTo>
                    <a:pt x="42" y="92"/>
                  </a:lnTo>
                  <a:lnTo>
                    <a:pt x="36" y="97"/>
                  </a:lnTo>
                  <a:lnTo>
                    <a:pt x="32" y="99"/>
                  </a:lnTo>
                  <a:lnTo>
                    <a:pt x="26" y="102"/>
                  </a:lnTo>
                  <a:lnTo>
                    <a:pt x="24" y="105"/>
                  </a:lnTo>
                  <a:lnTo>
                    <a:pt x="15" y="108"/>
                  </a:lnTo>
                  <a:lnTo>
                    <a:pt x="14" y="112"/>
                  </a:lnTo>
                  <a:lnTo>
                    <a:pt x="6" y="115"/>
                  </a:lnTo>
                  <a:lnTo>
                    <a:pt x="3" y="115"/>
                  </a:lnTo>
                  <a:lnTo>
                    <a:pt x="6" y="115"/>
                  </a:lnTo>
                  <a:lnTo>
                    <a:pt x="14" y="115"/>
                  </a:lnTo>
                  <a:lnTo>
                    <a:pt x="24" y="112"/>
                  </a:lnTo>
                  <a:lnTo>
                    <a:pt x="29" y="112"/>
                  </a:lnTo>
                  <a:lnTo>
                    <a:pt x="32" y="112"/>
                  </a:lnTo>
                  <a:lnTo>
                    <a:pt x="36" y="112"/>
                  </a:lnTo>
                  <a:lnTo>
                    <a:pt x="36" y="115"/>
                  </a:lnTo>
                  <a:lnTo>
                    <a:pt x="36" y="118"/>
                  </a:lnTo>
                  <a:lnTo>
                    <a:pt x="42" y="118"/>
                  </a:lnTo>
                  <a:lnTo>
                    <a:pt x="45" y="115"/>
                  </a:lnTo>
                  <a:lnTo>
                    <a:pt x="45" y="118"/>
                  </a:lnTo>
                  <a:lnTo>
                    <a:pt x="42" y="125"/>
                  </a:lnTo>
                  <a:lnTo>
                    <a:pt x="36" y="128"/>
                  </a:lnTo>
                  <a:lnTo>
                    <a:pt x="36" y="131"/>
                  </a:lnTo>
                  <a:lnTo>
                    <a:pt x="32" y="138"/>
                  </a:lnTo>
                  <a:lnTo>
                    <a:pt x="26" y="141"/>
                  </a:lnTo>
                  <a:lnTo>
                    <a:pt x="20" y="148"/>
                  </a:lnTo>
                  <a:lnTo>
                    <a:pt x="14" y="152"/>
                  </a:lnTo>
                  <a:lnTo>
                    <a:pt x="9" y="154"/>
                  </a:lnTo>
                  <a:lnTo>
                    <a:pt x="3" y="159"/>
                  </a:lnTo>
                  <a:lnTo>
                    <a:pt x="0" y="160"/>
                  </a:lnTo>
                  <a:lnTo>
                    <a:pt x="3" y="160"/>
                  </a:lnTo>
                  <a:lnTo>
                    <a:pt x="6" y="159"/>
                  </a:lnTo>
                  <a:lnTo>
                    <a:pt x="14" y="159"/>
                  </a:lnTo>
                  <a:lnTo>
                    <a:pt x="20" y="159"/>
                  </a:lnTo>
                  <a:lnTo>
                    <a:pt x="24" y="154"/>
                  </a:lnTo>
                  <a:lnTo>
                    <a:pt x="29" y="154"/>
                  </a:lnTo>
                  <a:lnTo>
                    <a:pt x="32" y="152"/>
                  </a:lnTo>
                  <a:lnTo>
                    <a:pt x="36" y="152"/>
                  </a:lnTo>
                  <a:lnTo>
                    <a:pt x="38" y="152"/>
                  </a:lnTo>
                  <a:lnTo>
                    <a:pt x="42" y="152"/>
                  </a:lnTo>
                  <a:lnTo>
                    <a:pt x="45" y="152"/>
                  </a:lnTo>
                  <a:lnTo>
                    <a:pt x="49" y="148"/>
                  </a:lnTo>
                  <a:lnTo>
                    <a:pt x="53" y="152"/>
                  </a:lnTo>
                  <a:lnTo>
                    <a:pt x="56" y="152"/>
                  </a:lnTo>
                  <a:lnTo>
                    <a:pt x="58" y="154"/>
                  </a:lnTo>
                  <a:lnTo>
                    <a:pt x="58" y="159"/>
                  </a:lnTo>
                  <a:lnTo>
                    <a:pt x="62" y="159"/>
                  </a:lnTo>
                  <a:lnTo>
                    <a:pt x="66" y="160"/>
                  </a:lnTo>
                  <a:lnTo>
                    <a:pt x="66" y="164"/>
                  </a:lnTo>
                  <a:lnTo>
                    <a:pt x="67" y="164"/>
                  </a:lnTo>
                  <a:lnTo>
                    <a:pt x="72" y="164"/>
                  </a:lnTo>
                  <a:lnTo>
                    <a:pt x="75" y="164"/>
                  </a:lnTo>
                  <a:lnTo>
                    <a:pt x="85" y="164"/>
                  </a:lnTo>
                  <a:lnTo>
                    <a:pt x="89" y="164"/>
                  </a:lnTo>
                  <a:lnTo>
                    <a:pt x="95" y="164"/>
                  </a:lnTo>
                  <a:lnTo>
                    <a:pt x="101" y="167"/>
                  </a:lnTo>
                  <a:lnTo>
                    <a:pt x="111" y="167"/>
                  </a:lnTo>
                  <a:lnTo>
                    <a:pt x="122" y="167"/>
                  </a:lnTo>
                  <a:lnTo>
                    <a:pt x="127" y="167"/>
                  </a:lnTo>
                  <a:lnTo>
                    <a:pt x="123" y="167"/>
                  </a:lnTo>
                  <a:lnTo>
                    <a:pt x="122" y="164"/>
                  </a:lnTo>
                  <a:lnTo>
                    <a:pt x="117" y="160"/>
                  </a:lnTo>
                  <a:lnTo>
                    <a:pt x="109" y="154"/>
                  </a:lnTo>
                  <a:lnTo>
                    <a:pt x="104" y="152"/>
                  </a:lnTo>
                  <a:lnTo>
                    <a:pt x="98" y="144"/>
                  </a:lnTo>
                  <a:lnTo>
                    <a:pt x="89" y="138"/>
                  </a:lnTo>
                  <a:lnTo>
                    <a:pt x="82" y="131"/>
                  </a:lnTo>
                  <a:lnTo>
                    <a:pt x="75" y="125"/>
                  </a:lnTo>
                  <a:lnTo>
                    <a:pt x="74" y="118"/>
                  </a:lnTo>
                  <a:lnTo>
                    <a:pt x="72" y="112"/>
                  </a:lnTo>
                  <a:lnTo>
                    <a:pt x="67" y="112"/>
                  </a:lnTo>
                  <a:lnTo>
                    <a:pt x="72" y="112"/>
                  </a:lnTo>
                  <a:lnTo>
                    <a:pt x="74" y="112"/>
                  </a:lnTo>
                  <a:lnTo>
                    <a:pt x="79" y="112"/>
                  </a:lnTo>
                  <a:lnTo>
                    <a:pt x="82" y="115"/>
                  </a:lnTo>
                  <a:lnTo>
                    <a:pt x="95" y="118"/>
                  </a:lnTo>
                  <a:lnTo>
                    <a:pt x="98" y="125"/>
                  </a:lnTo>
                  <a:lnTo>
                    <a:pt x="101" y="125"/>
                  </a:lnTo>
                  <a:lnTo>
                    <a:pt x="98" y="125"/>
                  </a:lnTo>
                  <a:lnTo>
                    <a:pt x="98" y="122"/>
                  </a:lnTo>
                  <a:lnTo>
                    <a:pt x="95" y="115"/>
                  </a:lnTo>
                  <a:lnTo>
                    <a:pt x="91" y="108"/>
                  </a:lnTo>
                  <a:lnTo>
                    <a:pt x="91" y="99"/>
                  </a:lnTo>
                  <a:lnTo>
                    <a:pt x="91" y="92"/>
                  </a:lnTo>
                  <a:lnTo>
                    <a:pt x="89" y="86"/>
                  </a:lnTo>
                  <a:lnTo>
                    <a:pt x="89" y="84"/>
                  </a:lnTo>
                  <a:lnTo>
                    <a:pt x="89" y="80"/>
                  </a:lnTo>
                  <a:lnTo>
                    <a:pt x="91" y="80"/>
                  </a:lnTo>
                  <a:lnTo>
                    <a:pt x="95" y="80"/>
                  </a:lnTo>
                  <a:lnTo>
                    <a:pt x="98" y="80"/>
                  </a:lnTo>
                  <a:lnTo>
                    <a:pt x="101" y="80"/>
                  </a:lnTo>
                  <a:lnTo>
                    <a:pt x="98" y="80"/>
                  </a:lnTo>
                  <a:lnTo>
                    <a:pt x="95" y="76"/>
                  </a:lnTo>
                  <a:lnTo>
                    <a:pt x="91" y="70"/>
                  </a:lnTo>
                  <a:lnTo>
                    <a:pt x="89" y="64"/>
                  </a:lnTo>
                  <a:lnTo>
                    <a:pt x="82" y="61"/>
                  </a:lnTo>
                  <a:lnTo>
                    <a:pt x="79" y="55"/>
                  </a:lnTo>
                  <a:lnTo>
                    <a:pt x="75" y="50"/>
                  </a:lnTo>
                  <a:lnTo>
                    <a:pt x="74" y="47"/>
                  </a:lnTo>
                  <a:lnTo>
                    <a:pt x="74" y="40"/>
                  </a:lnTo>
                  <a:lnTo>
                    <a:pt x="72" y="38"/>
                  </a:lnTo>
                  <a:lnTo>
                    <a:pt x="72" y="35"/>
                  </a:lnTo>
                  <a:lnTo>
                    <a:pt x="67" y="28"/>
                  </a:lnTo>
                  <a:lnTo>
                    <a:pt x="72" y="28"/>
                  </a:lnTo>
                  <a:lnTo>
                    <a:pt x="74" y="28"/>
                  </a:lnTo>
                  <a:lnTo>
                    <a:pt x="75" y="28"/>
                  </a:lnTo>
                  <a:lnTo>
                    <a:pt x="74" y="28"/>
                  </a:lnTo>
                  <a:lnTo>
                    <a:pt x="74" y="24"/>
                  </a:lnTo>
                  <a:lnTo>
                    <a:pt x="72" y="22"/>
                  </a:lnTo>
                  <a:lnTo>
                    <a:pt x="72" y="14"/>
                  </a:lnTo>
                  <a:lnTo>
                    <a:pt x="67" y="12"/>
                  </a:lnTo>
                  <a:lnTo>
                    <a:pt x="67" y="9"/>
                  </a:lnTo>
                  <a:lnTo>
                    <a:pt x="67" y="5"/>
                  </a:lnTo>
                  <a:lnTo>
                    <a:pt x="66" y="3"/>
                  </a:lnTo>
                  <a:lnTo>
                    <a:pt x="66" y="0"/>
                  </a:lnTo>
                  <a:lnTo>
                    <a:pt x="66" y="3"/>
                  </a:lnTo>
                  <a:lnTo>
                    <a:pt x="62" y="5"/>
                  </a:lnTo>
                  <a:lnTo>
                    <a:pt x="58" y="12"/>
                  </a:lnTo>
                  <a:lnTo>
                    <a:pt x="58" y="18"/>
                  </a:lnTo>
                  <a:lnTo>
                    <a:pt x="53" y="28"/>
                  </a:lnTo>
                  <a:lnTo>
                    <a:pt x="49" y="32"/>
                  </a:lnTo>
                  <a:lnTo>
                    <a:pt x="49" y="35"/>
                  </a:lnTo>
                  <a:lnTo>
                    <a:pt x="49" y="38"/>
                  </a:lnTo>
                  <a:lnTo>
                    <a:pt x="45" y="40"/>
                  </a:lnTo>
                  <a:lnTo>
                    <a:pt x="49" y="40"/>
                  </a:lnTo>
                  <a:lnTo>
                    <a:pt x="53" y="40"/>
                  </a:lnTo>
                  <a:lnTo>
                    <a:pt x="56" y="40"/>
                  </a:lnTo>
                  <a:lnTo>
                    <a:pt x="56" y="55"/>
                  </a:lnTo>
                  <a:lnTo>
                    <a:pt x="53" y="61"/>
                  </a:lnTo>
                  <a:lnTo>
                    <a:pt x="56" y="39"/>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73" name="Line 73"/>
            <p:cNvSpPr>
              <a:spLocks noChangeShapeType="1"/>
            </p:cNvSpPr>
            <p:nvPr/>
          </p:nvSpPr>
          <p:spPr bwMode="auto">
            <a:xfrm rot="393647">
              <a:off x="2049" y="3546"/>
              <a:ext cx="3" cy="54"/>
            </a:xfrm>
            <a:prstGeom prst="line">
              <a:avLst/>
            </a:prstGeom>
            <a:noFill/>
            <a:ln w="31750">
              <a:solidFill>
                <a:srgbClr val="000000"/>
              </a:solidFill>
              <a:round/>
              <a:headEnd/>
              <a:tailEnd/>
            </a:ln>
          </p:spPr>
          <p:txBody>
            <a:bodyPr/>
            <a:lstStyle/>
            <a:p>
              <a:endParaRPr lang="en-US">
                <a:solidFill>
                  <a:srgbClr val="292934"/>
                </a:solidFill>
              </a:endParaRPr>
            </a:p>
          </p:txBody>
        </p:sp>
        <p:sp>
          <p:nvSpPr>
            <p:cNvPr id="74" name="Freeform 74"/>
            <p:cNvSpPr>
              <a:spLocks/>
            </p:cNvSpPr>
            <p:nvPr/>
          </p:nvSpPr>
          <p:spPr bwMode="auto">
            <a:xfrm rot="393647">
              <a:off x="1998" y="3478"/>
              <a:ext cx="125" cy="106"/>
            </a:xfrm>
            <a:custGeom>
              <a:avLst/>
              <a:gdLst>
                <a:gd name="T0" fmla="*/ 42 w 130"/>
                <a:gd name="T1" fmla="*/ 24 h 169"/>
                <a:gd name="T2" fmla="*/ 30 w 130"/>
                <a:gd name="T3" fmla="*/ 31 h 169"/>
                <a:gd name="T4" fmla="*/ 24 w 130"/>
                <a:gd name="T5" fmla="*/ 34 h 169"/>
                <a:gd name="T6" fmla="*/ 38 w 130"/>
                <a:gd name="T7" fmla="*/ 33 h 169"/>
                <a:gd name="T8" fmla="*/ 48 w 130"/>
                <a:gd name="T9" fmla="*/ 31 h 169"/>
                <a:gd name="T10" fmla="*/ 44 w 130"/>
                <a:gd name="T11" fmla="*/ 34 h 169"/>
                <a:gd name="T12" fmla="*/ 34 w 130"/>
                <a:gd name="T13" fmla="*/ 38 h 169"/>
                <a:gd name="T14" fmla="*/ 22 w 130"/>
                <a:gd name="T15" fmla="*/ 41 h 169"/>
                <a:gd name="T16" fmla="*/ 8 w 130"/>
                <a:gd name="T17" fmla="*/ 46 h 169"/>
                <a:gd name="T18" fmla="*/ 12 w 130"/>
                <a:gd name="T19" fmla="*/ 46 h 169"/>
                <a:gd name="T20" fmla="*/ 30 w 130"/>
                <a:gd name="T21" fmla="*/ 44 h 169"/>
                <a:gd name="T22" fmla="*/ 34 w 130"/>
                <a:gd name="T23" fmla="*/ 47 h 169"/>
                <a:gd name="T24" fmla="*/ 42 w 130"/>
                <a:gd name="T25" fmla="*/ 47 h 169"/>
                <a:gd name="T26" fmla="*/ 34 w 130"/>
                <a:gd name="T27" fmla="*/ 52 h 169"/>
                <a:gd name="T28" fmla="*/ 18 w 130"/>
                <a:gd name="T29" fmla="*/ 58 h 169"/>
                <a:gd name="T30" fmla="*/ 4 w 130"/>
                <a:gd name="T31" fmla="*/ 63 h 169"/>
                <a:gd name="T32" fmla="*/ 8 w 130"/>
                <a:gd name="T33" fmla="*/ 63 h 169"/>
                <a:gd name="T34" fmla="*/ 22 w 130"/>
                <a:gd name="T35" fmla="*/ 61 h 169"/>
                <a:gd name="T36" fmla="*/ 34 w 130"/>
                <a:gd name="T37" fmla="*/ 60 h 169"/>
                <a:gd name="T38" fmla="*/ 42 w 130"/>
                <a:gd name="T39" fmla="*/ 60 h 169"/>
                <a:gd name="T40" fmla="*/ 52 w 130"/>
                <a:gd name="T41" fmla="*/ 60 h 169"/>
                <a:gd name="T42" fmla="*/ 58 w 130"/>
                <a:gd name="T43" fmla="*/ 63 h 169"/>
                <a:gd name="T44" fmla="*/ 62 w 130"/>
                <a:gd name="T45" fmla="*/ 65 h 169"/>
                <a:gd name="T46" fmla="*/ 82 w 130"/>
                <a:gd name="T47" fmla="*/ 65 h 169"/>
                <a:gd name="T48" fmla="*/ 96 w 130"/>
                <a:gd name="T49" fmla="*/ 66 h 169"/>
                <a:gd name="T50" fmla="*/ 120 w 130"/>
                <a:gd name="T51" fmla="*/ 66 h 169"/>
                <a:gd name="T52" fmla="*/ 111 w 130"/>
                <a:gd name="T53" fmla="*/ 64 h 169"/>
                <a:gd name="T54" fmla="*/ 92 w 130"/>
                <a:gd name="T55" fmla="*/ 58 h 169"/>
                <a:gd name="T56" fmla="*/ 72 w 130"/>
                <a:gd name="T57" fmla="*/ 50 h 169"/>
                <a:gd name="T58" fmla="*/ 62 w 130"/>
                <a:gd name="T59" fmla="*/ 44 h 169"/>
                <a:gd name="T60" fmla="*/ 74 w 130"/>
                <a:gd name="T61" fmla="*/ 44 h 169"/>
                <a:gd name="T62" fmla="*/ 92 w 130"/>
                <a:gd name="T63" fmla="*/ 50 h 169"/>
                <a:gd name="T64" fmla="*/ 92 w 130"/>
                <a:gd name="T65" fmla="*/ 48 h 169"/>
                <a:gd name="T66" fmla="*/ 87 w 130"/>
                <a:gd name="T67" fmla="*/ 40 h 169"/>
                <a:gd name="T68" fmla="*/ 84 w 130"/>
                <a:gd name="T69" fmla="*/ 33 h 169"/>
                <a:gd name="T70" fmla="*/ 88 w 130"/>
                <a:gd name="T71" fmla="*/ 31 h 169"/>
                <a:gd name="T72" fmla="*/ 92 w 130"/>
                <a:gd name="T73" fmla="*/ 31 h 169"/>
                <a:gd name="T74" fmla="*/ 84 w 130"/>
                <a:gd name="T75" fmla="*/ 25 h 169"/>
                <a:gd name="T76" fmla="*/ 72 w 130"/>
                <a:gd name="T77" fmla="*/ 21 h 169"/>
                <a:gd name="T78" fmla="*/ 64 w 130"/>
                <a:gd name="T79" fmla="*/ 15 h 169"/>
                <a:gd name="T80" fmla="*/ 64 w 130"/>
                <a:gd name="T81" fmla="*/ 11 h 169"/>
                <a:gd name="T82" fmla="*/ 68 w 130"/>
                <a:gd name="T83" fmla="*/ 11 h 169"/>
                <a:gd name="T84" fmla="*/ 64 w 130"/>
                <a:gd name="T85" fmla="*/ 6 h 169"/>
                <a:gd name="T86" fmla="*/ 62 w 130"/>
                <a:gd name="T87" fmla="*/ 3 h 169"/>
                <a:gd name="T88" fmla="*/ 60 w 130"/>
                <a:gd name="T89" fmla="*/ 2 h 169"/>
                <a:gd name="T90" fmla="*/ 55 w 130"/>
                <a:gd name="T91" fmla="*/ 7 h 169"/>
                <a:gd name="T92" fmla="*/ 44 w 130"/>
                <a:gd name="T93" fmla="*/ 14 h 169"/>
                <a:gd name="T94" fmla="*/ 44 w 130"/>
                <a:gd name="T95" fmla="*/ 16 h 169"/>
                <a:gd name="T96" fmla="*/ 52 w 130"/>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1"/>
                  </a:moveTo>
                  <a:lnTo>
                    <a:pt x="48" y="54"/>
                  </a:lnTo>
                  <a:lnTo>
                    <a:pt x="46" y="62"/>
                  </a:lnTo>
                  <a:lnTo>
                    <a:pt x="42" y="68"/>
                  </a:lnTo>
                  <a:lnTo>
                    <a:pt x="38" y="75"/>
                  </a:lnTo>
                  <a:lnTo>
                    <a:pt x="32" y="80"/>
                  </a:lnTo>
                  <a:lnTo>
                    <a:pt x="30" y="85"/>
                  </a:lnTo>
                  <a:lnTo>
                    <a:pt x="24" y="88"/>
                  </a:lnTo>
                  <a:lnTo>
                    <a:pt x="26" y="88"/>
                  </a:lnTo>
                  <a:lnTo>
                    <a:pt x="32" y="88"/>
                  </a:lnTo>
                  <a:lnTo>
                    <a:pt x="36" y="88"/>
                  </a:lnTo>
                  <a:lnTo>
                    <a:pt x="42" y="85"/>
                  </a:lnTo>
                  <a:lnTo>
                    <a:pt x="46" y="80"/>
                  </a:lnTo>
                  <a:lnTo>
                    <a:pt x="48" y="80"/>
                  </a:lnTo>
                  <a:lnTo>
                    <a:pt x="52" y="80"/>
                  </a:lnTo>
                  <a:lnTo>
                    <a:pt x="52" y="79"/>
                  </a:lnTo>
                  <a:lnTo>
                    <a:pt x="52" y="80"/>
                  </a:lnTo>
                  <a:lnTo>
                    <a:pt x="48" y="88"/>
                  </a:lnTo>
                  <a:lnTo>
                    <a:pt x="46" y="91"/>
                  </a:lnTo>
                  <a:lnTo>
                    <a:pt x="42" y="94"/>
                  </a:lnTo>
                  <a:lnTo>
                    <a:pt x="36" y="98"/>
                  </a:lnTo>
                  <a:lnTo>
                    <a:pt x="32" y="100"/>
                  </a:lnTo>
                  <a:lnTo>
                    <a:pt x="26" y="103"/>
                  </a:lnTo>
                  <a:lnTo>
                    <a:pt x="24" y="106"/>
                  </a:lnTo>
                  <a:lnTo>
                    <a:pt x="17" y="109"/>
                  </a:lnTo>
                  <a:lnTo>
                    <a:pt x="14" y="112"/>
                  </a:lnTo>
                  <a:lnTo>
                    <a:pt x="8" y="116"/>
                  </a:lnTo>
                  <a:lnTo>
                    <a:pt x="4" y="116"/>
                  </a:lnTo>
                  <a:lnTo>
                    <a:pt x="8" y="116"/>
                  </a:lnTo>
                  <a:lnTo>
                    <a:pt x="14" y="116"/>
                  </a:lnTo>
                  <a:lnTo>
                    <a:pt x="24" y="112"/>
                  </a:lnTo>
                  <a:lnTo>
                    <a:pt x="30" y="112"/>
                  </a:lnTo>
                  <a:lnTo>
                    <a:pt x="32" y="112"/>
                  </a:lnTo>
                  <a:lnTo>
                    <a:pt x="36" y="112"/>
                  </a:lnTo>
                  <a:lnTo>
                    <a:pt x="36" y="116"/>
                  </a:lnTo>
                  <a:lnTo>
                    <a:pt x="36" y="119"/>
                  </a:lnTo>
                  <a:lnTo>
                    <a:pt x="42" y="119"/>
                  </a:lnTo>
                  <a:lnTo>
                    <a:pt x="46" y="116"/>
                  </a:lnTo>
                  <a:lnTo>
                    <a:pt x="46" y="119"/>
                  </a:lnTo>
                  <a:lnTo>
                    <a:pt x="42" y="126"/>
                  </a:lnTo>
                  <a:lnTo>
                    <a:pt x="36" y="130"/>
                  </a:lnTo>
                  <a:lnTo>
                    <a:pt x="36" y="132"/>
                  </a:lnTo>
                  <a:lnTo>
                    <a:pt x="32" y="138"/>
                  </a:lnTo>
                  <a:lnTo>
                    <a:pt x="26" y="142"/>
                  </a:lnTo>
                  <a:lnTo>
                    <a:pt x="20" y="148"/>
                  </a:lnTo>
                  <a:lnTo>
                    <a:pt x="14" y="153"/>
                  </a:lnTo>
                  <a:lnTo>
                    <a:pt x="10" y="154"/>
                  </a:lnTo>
                  <a:lnTo>
                    <a:pt x="4" y="159"/>
                  </a:lnTo>
                  <a:lnTo>
                    <a:pt x="0" y="163"/>
                  </a:lnTo>
                  <a:lnTo>
                    <a:pt x="4" y="163"/>
                  </a:lnTo>
                  <a:lnTo>
                    <a:pt x="8" y="159"/>
                  </a:lnTo>
                  <a:lnTo>
                    <a:pt x="14" y="159"/>
                  </a:lnTo>
                  <a:lnTo>
                    <a:pt x="20" y="159"/>
                  </a:lnTo>
                  <a:lnTo>
                    <a:pt x="24" y="154"/>
                  </a:lnTo>
                  <a:lnTo>
                    <a:pt x="30" y="154"/>
                  </a:lnTo>
                  <a:lnTo>
                    <a:pt x="32" y="153"/>
                  </a:lnTo>
                  <a:lnTo>
                    <a:pt x="36" y="153"/>
                  </a:lnTo>
                  <a:lnTo>
                    <a:pt x="38" y="153"/>
                  </a:lnTo>
                  <a:lnTo>
                    <a:pt x="42" y="153"/>
                  </a:lnTo>
                  <a:lnTo>
                    <a:pt x="46" y="153"/>
                  </a:lnTo>
                  <a:lnTo>
                    <a:pt x="48" y="148"/>
                  </a:lnTo>
                  <a:lnTo>
                    <a:pt x="52" y="153"/>
                  </a:lnTo>
                  <a:lnTo>
                    <a:pt x="56" y="153"/>
                  </a:lnTo>
                  <a:lnTo>
                    <a:pt x="59" y="154"/>
                  </a:lnTo>
                  <a:lnTo>
                    <a:pt x="59" y="159"/>
                  </a:lnTo>
                  <a:lnTo>
                    <a:pt x="62" y="159"/>
                  </a:lnTo>
                  <a:lnTo>
                    <a:pt x="64" y="163"/>
                  </a:lnTo>
                  <a:lnTo>
                    <a:pt x="64" y="166"/>
                  </a:lnTo>
                  <a:lnTo>
                    <a:pt x="67" y="166"/>
                  </a:lnTo>
                  <a:lnTo>
                    <a:pt x="70" y="166"/>
                  </a:lnTo>
                  <a:lnTo>
                    <a:pt x="78" y="166"/>
                  </a:lnTo>
                  <a:lnTo>
                    <a:pt x="88" y="166"/>
                  </a:lnTo>
                  <a:lnTo>
                    <a:pt x="90" y="166"/>
                  </a:lnTo>
                  <a:lnTo>
                    <a:pt x="96" y="166"/>
                  </a:lnTo>
                  <a:lnTo>
                    <a:pt x="104" y="169"/>
                  </a:lnTo>
                  <a:lnTo>
                    <a:pt x="112" y="169"/>
                  </a:lnTo>
                  <a:lnTo>
                    <a:pt x="123" y="169"/>
                  </a:lnTo>
                  <a:lnTo>
                    <a:pt x="130" y="169"/>
                  </a:lnTo>
                  <a:lnTo>
                    <a:pt x="126" y="169"/>
                  </a:lnTo>
                  <a:lnTo>
                    <a:pt x="123" y="166"/>
                  </a:lnTo>
                  <a:lnTo>
                    <a:pt x="120" y="163"/>
                  </a:lnTo>
                  <a:lnTo>
                    <a:pt x="111" y="154"/>
                  </a:lnTo>
                  <a:lnTo>
                    <a:pt x="106" y="153"/>
                  </a:lnTo>
                  <a:lnTo>
                    <a:pt x="100" y="146"/>
                  </a:lnTo>
                  <a:lnTo>
                    <a:pt x="90" y="138"/>
                  </a:lnTo>
                  <a:lnTo>
                    <a:pt x="84" y="132"/>
                  </a:lnTo>
                  <a:lnTo>
                    <a:pt x="78" y="126"/>
                  </a:lnTo>
                  <a:lnTo>
                    <a:pt x="74" y="119"/>
                  </a:lnTo>
                  <a:lnTo>
                    <a:pt x="70" y="112"/>
                  </a:lnTo>
                  <a:lnTo>
                    <a:pt x="67" y="112"/>
                  </a:lnTo>
                  <a:lnTo>
                    <a:pt x="70" y="112"/>
                  </a:lnTo>
                  <a:lnTo>
                    <a:pt x="74" y="112"/>
                  </a:lnTo>
                  <a:lnTo>
                    <a:pt x="80" y="112"/>
                  </a:lnTo>
                  <a:lnTo>
                    <a:pt x="84" y="116"/>
                  </a:lnTo>
                  <a:lnTo>
                    <a:pt x="96" y="119"/>
                  </a:lnTo>
                  <a:lnTo>
                    <a:pt x="100" y="126"/>
                  </a:lnTo>
                  <a:lnTo>
                    <a:pt x="104" y="126"/>
                  </a:lnTo>
                  <a:lnTo>
                    <a:pt x="100" y="126"/>
                  </a:lnTo>
                  <a:lnTo>
                    <a:pt x="100" y="122"/>
                  </a:lnTo>
                  <a:lnTo>
                    <a:pt x="96" y="116"/>
                  </a:lnTo>
                  <a:lnTo>
                    <a:pt x="94" y="109"/>
                  </a:lnTo>
                  <a:lnTo>
                    <a:pt x="94" y="100"/>
                  </a:lnTo>
                  <a:lnTo>
                    <a:pt x="94" y="94"/>
                  </a:lnTo>
                  <a:lnTo>
                    <a:pt x="90" y="88"/>
                  </a:lnTo>
                  <a:lnTo>
                    <a:pt x="90" y="85"/>
                  </a:lnTo>
                  <a:lnTo>
                    <a:pt x="90" y="80"/>
                  </a:lnTo>
                  <a:lnTo>
                    <a:pt x="94" y="80"/>
                  </a:lnTo>
                  <a:lnTo>
                    <a:pt x="96" y="80"/>
                  </a:lnTo>
                  <a:lnTo>
                    <a:pt x="100" y="80"/>
                  </a:lnTo>
                  <a:lnTo>
                    <a:pt x="104" y="80"/>
                  </a:lnTo>
                  <a:lnTo>
                    <a:pt x="100" y="80"/>
                  </a:lnTo>
                  <a:lnTo>
                    <a:pt x="96" y="79"/>
                  </a:lnTo>
                  <a:lnTo>
                    <a:pt x="94" y="70"/>
                  </a:lnTo>
                  <a:lnTo>
                    <a:pt x="90" y="64"/>
                  </a:lnTo>
                  <a:lnTo>
                    <a:pt x="84" y="62"/>
                  </a:lnTo>
                  <a:lnTo>
                    <a:pt x="80" y="54"/>
                  </a:lnTo>
                  <a:lnTo>
                    <a:pt x="78" y="53"/>
                  </a:lnTo>
                  <a:lnTo>
                    <a:pt x="74" y="48"/>
                  </a:lnTo>
                  <a:lnTo>
                    <a:pt x="74" y="42"/>
                  </a:lnTo>
                  <a:lnTo>
                    <a:pt x="70" y="39"/>
                  </a:lnTo>
                  <a:lnTo>
                    <a:pt x="70" y="36"/>
                  </a:lnTo>
                  <a:lnTo>
                    <a:pt x="67" y="28"/>
                  </a:lnTo>
                  <a:lnTo>
                    <a:pt x="70" y="28"/>
                  </a:lnTo>
                  <a:lnTo>
                    <a:pt x="74" y="28"/>
                  </a:lnTo>
                  <a:lnTo>
                    <a:pt x="78" y="28"/>
                  </a:lnTo>
                  <a:lnTo>
                    <a:pt x="74" y="28"/>
                  </a:lnTo>
                  <a:lnTo>
                    <a:pt x="74" y="25"/>
                  </a:lnTo>
                  <a:lnTo>
                    <a:pt x="70" y="23"/>
                  </a:lnTo>
                  <a:lnTo>
                    <a:pt x="70" y="16"/>
                  </a:lnTo>
                  <a:lnTo>
                    <a:pt x="67" y="13"/>
                  </a:lnTo>
                  <a:lnTo>
                    <a:pt x="67" y="10"/>
                  </a:lnTo>
                  <a:lnTo>
                    <a:pt x="67" y="6"/>
                  </a:lnTo>
                  <a:lnTo>
                    <a:pt x="64" y="4"/>
                  </a:lnTo>
                  <a:lnTo>
                    <a:pt x="64" y="0"/>
                  </a:lnTo>
                  <a:lnTo>
                    <a:pt x="64" y="4"/>
                  </a:lnTo>
                  <a:lnTo>
                    <a:pt x="62" y="6"/>
                  </a:lnTo>
                  <a:lnTo>
                    <a:pt x="59" y="13"/>
                  </a:lnTo>
                  <a:lnTo>
                    <a:pt x="59" y="18"/>
                  </a:lnTo>
                  <a:lnTo>
                    <a:pt x="52" y="28"/>
                  </a:lnTo>
                  <a:lnTo>
                    <a:pt x="48" y="33"/>
                  </a:lnTo>
                  <a:lnTo>
                    <a:pt x="48" y="36"/>
                  </a:lnTo>
                  <a:lnTo>
                    <a:pt x="48" y="39"/>
                  </a:lnTo>
                  <a:lnTo>
                    <a:pt x="46" y="42"/>
                  </a:lnTo>
                  <a:lnTo>
                    <a:pt x="48" y="42"/>
                  </a:lnTo>
                  <a:lnTo>
                    <a:pt x="52" y="42"/>
                  </a:lnTo>
                  <a:lnTo>
                    <a:pt x="56" y="42"/>
                  </a:lnTo>
                  <a:lnTo>
                    <a:pt x="56" y="54"/>
                  </a:lnTo>
                  <a:lnTo>
                    <a:pt x="52" y="62"/>
                  </a:lnTo>
                  <a:lnTo>
                    <a:pt x="56" y="4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75" name="Line 75"/>
            <p:cNvSpPr>
              <a:spLocks noChangeShapeType="1"/>
            </p:cNvSpPr>
            <p:nvPr/>
          </p:nvSpPr>
          <p:spPr bwMode="auto">
            <a:xfrm rot="393647">
              <a:off x="1808" y="3515"/>
              <a:ext cx="2" cy="56"/>
            </a:xfrm>
            <a:prstGeom prst="line">
              <a:avLst/>
            </a:prstGeom>
            <a:noFill/>
            <a:ln w="31750">
              <a:solidFill>
                <a:srgbClr val="000000"/>
              </a:solidFill>
              <a:round/>
              <a:headEnd/>
              <a:tailEnd/>
            </a:ln>
          </p:spPr>
          <p:txBody>
            <a:bodyPr/>
            <a:lstStyle/>
            <a:p>
              <a:endParaRPr lang="en-US">
                <a:solidFill>
                  <a:srgbClr val="292934"/>
                </a:solidFill>
              </a:endParaRPr>
            </a:p>
          </p:txBody>
        </p:sp>
        <p:sp>
          <p:nvSpPr>
            <p:cNvPr id="76" name="Freeform 76"/>
            <p:cNvSpPr>
              <a:spLocks/>
            </p:cNvSpPr>
            <p:nvPr/>
          </p:nvSpPr>
          <p:spPr bwMode="auto">
            <a:xfrm rot="393647">
              <a:off x="1756" y="3449"/>
              <a:ext cx="127" cy="104"/>
            </a:xfrm>
            <a:custGeom>
              <a:avLst/>
              <a:gdLst>
                <a:gd name="T0" fmla="*/ 44 w 131"/>
                <a:gd name="T1" fmla="*/ 24 h 167"/>
                <a:gd name="T2" fmla="*/ 31 w 131"/>
                <a:gd name="T3" fmla="*/ 31 h 167"/>
                <a:gd name="T4" fmla="*/ 24 w 131"/>
                <a:gd name="T5" fmla="*/ 34 h 167"/>
                <a:gd name="T6" fmla="*/ 40 w 131"/>
                <a:gd name="T7" fmla="*/ 32 h 167"/>
                <a:gd name="T8" fmla="*/ 48 w 131"/>
                <a:gd name="T9" fmla="*/ 31 h 167"/>
                <a:gd name="T10" fmla="*/ 46 w 131"/>
                <a:gd name="T11" fmla="*/ 34 h 167"/>
                <a:gd name="T12" fmla="*/ 35 w 131"/>
                <a:gd name="T13" fmla="*/ 37 h 167"/>
                <a:gd name="T14" fmla="*/ 21 w 131"/>
                <a:gd name="T15" fmla="*/ 40 h 167"/>
                <a:gd name="T16" fmla="*/ 6 w 131"/>
                <a:gd name="T17" fmla="*/ 45 h 167"/>
                <a:gd name="T18" fmla="*/ 14 w 131"/>
                <a:gd name="T19" fmla="*/ 45 h 167"/>
                <a:gd name="T20" fmla="*/ 31 w 131"/>
                <a:gd name="T21" fmla="*/ 43 h 167"/>
                <a:gd name="T22" fmla="*/ 35 w 131"/>
                <a:gd name="T23" fmla="*/ 45 h 167"/>
                <a:gd name="T24" fmla="*/ 44 w 131"/>
                <a:gd name="T25" fmla="*/ 45 h 167"/>
                <a:gd name="T26" fmla="*/ 35 w 131"/>
                <a:gd name="T27" fmla="*/ 51 h 167"/>
                <a:gd name="T28" fmla="*/ 18 w 131"/>
                <a:gd name="T29" fmla="*/ 57 h 167"/>
                <a:gd name="T30" fmla="*/ 4 w 131"/>
                <a:gd name="T31" fmla="*/ 61 h 167"/>
                <a:gd name="T32" fmla="*/ 6 w 131"/>
                <a:gd name="T33" fmla="*/ 61 h 167"/>
                <a:gd name="T34" fmla="*/ 21 w 131"/>
                <a:gd name="T35" fmla="*/ 60 h 167"/>
                <a:gd name="T36" fmla="*/ 35 w 131"/>
                <a:gd name="T37" fmla="*/ 59 h 167"/>
                <a:gd name="T38" fmla="*/ 44 w 131"/>
                <a:gd name="T39" fmla="*/ 59 h 167"/>
                <a:gd name="T40" fmla="*/ 50 w 131"/>
                <a:gd name="T41" fmla="*/ 59 h 167"/>
                <a:gd name="T42" fmla="*/ 59 w 131"/>
                <a:gd name="T43" fmla="*/ 61 h 167"/>
                <a:gd name="T44" fmla="*/ 64 w 131"/>
                <a:gd name="T45" fmla="*/ 64 h 167"/>
                <a:gd name="T46" fmla="*/ 80 w 131"/>
                <a:gd name="T47" fmla="*/ 64 h 167"/>
                <a:gd name="T48" fmla="*/ 98 w 131"/>
                <a:gd name="T49" fmla="*/ 65 h 167"/>
                <a:gd name="T50" fmla="*/ 123 w 131"/>
                <a:gd name="T51" fmla="*/ 65 h 167"/>
                <a:gd name="T52" fmla="*/ 112 w 131"/>
                <a:gd name="T53" fmla="*/ 63 h 167"/>
                <a:gd name="T54" fmla="*/ 94 w 131"/>
                <a:gd name="T55" fmla="*/ 57 h 167"/>
                <a:gd name="T56" fmla="*/ 72 w 131"/>
                <a:gd name="T57" fmla="*/ 49 h 167"/>
                <a:gd name="T58" fmla="*/ 64 w 131"/>
                <a:gd name="T59" fmla="*/ 43 h 167"/>
                <a:gd name="T60" fmla="*/ 76 w 131"/>
                <a:gd name="T61" fmla="*/ 43 h 167"/>
                <a:gd name="T62" fmla="*/ 94 w 131"/>
                <a:gd name="T63" fmla="*/ 49 h 167"/>
                <a:gd name="T64" fmla="*/ 94 w 131"/>
                <a:gd name="T65" fmla="*/ 48 h 167"/>
                <a:gd name="T66" fmla="*/ 88 w 131"/>
                <a:gd name="T67" fmla="*/ 39 h 167"/>
                <a:gd name="T68" fmla="*/ 84 w 131"/>
                <a:gd name="T69" fmla="*/ 32 h 167"/>
                <a:gd name="T70" fmla="*/ 90 w 131"/>
                <a:gd name="T71" fmla="*/ 31 h 167"/>
                <a:gd name="T72" fmla="*/ 94 w 131"/>
                <a:gd name="T73" fmla="*/ 31 h 167"/>
                <a:gd name="T74" fmla="*/ 84 w 131"/>
                <a:gd name="T75" fmla="*/ 25 h 167"/>
                <a:gd name="T76" fmla="*/ 72 w 131"/>
                <a:gd name="T77" fmla="*/ 20 h 167"/>
                <a:gd name="T78" fmla="*/ 66 w 131"/>
                <a:gd name="T79" fmla="*/ 15 h 167"/>
                <a:gd name="T80" fmla="*/ 66 w 131"/>
                <a:gd name="T81" fmla="*/ 11 h 167"/>
                <a:gd name="T82" fmla="*/ 70 w 131"/>
                <a:gd name="T83" fmla="*/ 11 h 167"/>
                <a:gd name="T84" fmla="*/ 66 w 131"/>
                <a:gd name="T85" fmla="*/ 6 h 167"/>
                <a:gd name="T86" fmla="*/ 64 w 131"/>
                <a:gd name="T87" fmla="*/ 2 h 167"/>
                <a:gd name="T88" fmla="*/ 59 w 131"/>
                <a:gd name="T89" fmla="*/ 1 h 167"/>
                <a:gd name="T90" fmla="*/ 54 w 131"/>
                <a:gd name="T91" fmla="*/ 7 h 167"/>
                <a:gd name="T92" fmla="*/ 46 w 131"/>
                <a:gd name="T93" fmla="*/ 14 h 167"/>
                <a:gd name="T94" fmla="*/ 46 w 131"/>
                <a:gd name="T95" fmla="*/ 16 h 167"/>
                <a:gd name="T96" fmla="*/ 50 w 131"/>
                <a:gd name="T97" fmla="*/ 21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67"/>
                <a:gd name="T149" fmla="*/ 131 w 131"/>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67">
                  <a:moveTo>
                    <a:pt x="55" y="40"/>
                  </a:moveTo>
                  <a:lnTo>
                    <a:pt x="48" y="53"/>
                  </a:lnTo>
                  <a:lnTo>
                    <a:pt x="46" y="61"/>
                  </a:lnTo>
                  <a:lnTo>
                    <a:pt x="42" y="68"/>
                  </a:lnTo>
                  <a:lnTo>
                    <a:pt x="39" y="74"/>
                  </a:lnTo>
                  <a:lnTo>
                    <a:pt x="33" y="81"/>
                  </a:lnTo>
                  <a:lnTo>
                    <a:pt x="30" y="84"/>
                  </a:lnTo>
                  <a:lnTo>
                    <a:pt x="23" y="87"/>
                  </a:lnTo>
                  <a:lnTo>
                    <a:pt x="26" y="87"/>
                  </a:lnTo>
                  <a:lnTo>
                    <a:pt x="33" y="87"/>
                  </a:lnTo>
                  <a:lnTo>
                    <a:pt x="37" y="87"/>
                  </a:lnTo>
                  <a:lnTo>
                    <a:pt x="42" y="84"/>
                  </a:lnTo>
                  <a:lnTo>
                    <a:pt x="46" y="81"/>
                  </a:lnTo>
                  <a:lnTo>
                    <a:pt x="48" y="81"/>
                  </a:lnTo>
                  <a:lnTo>
                    <a:pt x="52" y="81"/>
                  </a:lnTo>
                  <a:lnTo>
                    <a:pt x="52" y="77"/>
                  </a:lnTo>
                  <a:lnTo>
                    <a:pt x="52" y="81"/>
                  </a:lnTo>
                  <a:lnTo>
                    <a:pt x="48" y="87"/>
                  </a:lnTo>
                  <a:lnTo>
                    <a:pt x="46" y="90"/>
                  </a:lnTo>
                  <a:lnTo>
                    <a:pt x="42" y="94"/>
                  </a:lnTo>
                  <a:lnTo>
                    <a:pt x="37" y="97"/>
                  </a:lnTo>
                  <a:lnTo>
                    <a:pt x="33" y="100"/>
                  </a:lnTo>
                  <a:lnTo>
                    <a:pt x="26" y="103"/>
                  </a:lnTo>
                  <a:lnTo>
                    <a:pt x="23" y="105"/>
                  </a:lnTo>
                  <a:lnTo>
                    <a:pt x="16" y="109"/>
                  </a:lnTo>
                  <a:lnTo>
                    <a:pt x="14" y="111"/>
                  </a:lnTo>
                  <a:lnTo>
                    <a:pt x="6" y="116"/>
                  </a:lnTo>
                  <a:lnTo>
                    <a:pt x="4" y="116"/>
                  </a:lnTo>
                  <a:lnTo>
                    <a:pt x="6" y="116"/>
                  </a:lnTo>
                  <a:lnTo>
                    <a:pt x="14" y="116"/>
                  </a:lnTo>
                  <a:lnTo>
                    <a:pt x="23" y="111"/>
                  </a:lnTo>
                  <a:lnTo>
                    <a:pt x="30" y="111"/>
                  </a:lnTo>
                  <a:lnTo>
                    <a:pt x="33" y="111"/>
                  </a:lnTo>
                  <a:lnTo>
                    <a:pt x="37" y="111"/>
                  </a:lnTo>
                  <a:lnTo>
                    <a:pt x="37" y="116"/>
                  </a:lnTo>
                  <a:lnTo>
                    <a:pt x="37" y="118"/>
                  </a:lnTo>
                  <a:lnTo>
                    <a:pt x="42" y="118"/>
                  </a:lnTo>
                  <a:lnTo>
                    <a:pt x="46" y="116"/>
                  </a:lnTo>
                  <a:lnTo>
                    <a:pt x="46" y="118"/>
                  </a:lnTo>
                  <a:lnTo>
                    <a:pt x="42" y="126"/>
                  </a:lnTo>
                  <a:lnTo>
                    <a:pt x="37" y="129"/>
                  </a:lnTo>
                  <a:lnTo>
                    <a:pt x="37" y="131"/>
                  </a:lnTo>
                  <a:lnTo>
                    <a:pt x="33" y="139"/>
                  </a:lnTo>
                  <a:lnTo>
                    <a:pt x="26" y="141"/>
                  </a:lnTo>
                  <a:lnTo>
                    <a:pt x="20" y="147"/>
                  </a:lnTo>
                  <a:lnTo>
                    <a:pt x="14" y="152"/>
                  </a:lnTo>
                  <a:lnTo>
                    <a:pt x="11" y="155"/>
                  </a:lnTo>
                  <a:lnTo>
                    <a:pt x="4" y="157"/>
                  </a:lnTo>
                  <a:lnTo>
                    <a:pt x="0" y="162"/>
                  </a:lnTo>
                  <a:lnTo>
                    <a:pt x="4" y="162"/>
                  </a:lnTo>
                  <a:lnTo>
                    <a:pt x="6" y="157"/>
                  </a:lnTo>
                  <a:lnTo>
                    <a:pt x="14" y="157"/>
                  </a:lnTo>
                  <a:lnTo>
                    <a:pt x="20" y="157"/>
                  </a:lnTo>
                  <a:lnTo>
                    <a:pt x="23" y="155"/>
                  </a:lnTo>
                  <a:lnTo>
                    <a:pt x="30" y="155"/>
                  </a:lnTo>
                  <a:lnTo>
                    <a:pt x="33" y="152"/>
                  </a:lnTo>
                  <a:lnTo>
                    <a:pt x="37" y="152"/>
                  </a:lnTo>
                  <a:lnTo>
                    <a:pt x="39" y="152"/>
                  </a:lnTo>
                  <a:lnTo>
                    <a:pt x="42" y="152"/>
                  </a:lnTo>
                  <a:lnTo>
                    <a:pt x="46" y="152"/>
                  </a:lnTo>
                  <a:lnTo>
                    <a:pt x="48" y="147"/>
                  </a:lnTo>
                  <a:lnTo>
                    <a:pt x="52" y="152"/>
                  </a:lnTo>
                  <a:lnTo>
                    <a:pt x="54" y="152"/>
                  </a:lnTo>
                  <a:lnTo>
                    <a:pt x="58" y="155"/>
                  </a:lnTo>
                  <a:lnTo>
                    <a:pt x="58" y="157"/>
                  </a:lnTo>
                  <a:lnTo>
                    <a:pt x="63" y="157"/>
                  </a:lnTo>
                  <a:lnTo>
                    <a:pt x="63" y="162"/>
                  </a:lnTo>
                  <a:lnTo>
                    <a:pt x="63" y="165"/>
                  </a:lnTo>
                  <a:lnTo>
                    <a:pt x="68" y="165"/>
                  </a:lnTo>
                  <a:lnTo>
                    <a:pt x="70" y="165"/>
                  </a:lnTo>
                  <a:lnTo>
                    <a:pt x="76" y="165"/>
                  </a:lnTo>
                  <a:lnTo>
                    <a:pt x="86" y="165"/>
                  </a:lnTo>
                  <a:lnTo>
                    <a:pt x="90" y="165"/>
                  </a:lnTo>
                  <a:lnTo>
                    <a:pt x="96" y="165"/>
                  </a:lnTo>
                  <a:lnTo>
                    <a:pt x="104" y="167"/>
                  </a:lnTo>
                  <a:lnTo>
                    <a:pt x="112" y="167"/>
                  </a:lnTo>
                  <a:lnTo>
                    <a:pt x="123" y="167"/>
                  </a:lnTo>
                  <a:lnTo>
                    <a:pt x="131" y="167"/>
                  </a:lnTo>
                  <a:lnTo>
                    <a:pt x="126" y="167"/>
                  </a:lnTo>
                  <a:lnTo>
                    <a:pt x="123" y="165"/>
                  </a:lnTo>
                  <a:lnTo>
                    <a:pt x="120" y="162"/>
                  </a:lnTo>
                  <a:lnTo>
                    <a:pt x="110" y="155"/>
                  </a:lnTo>
                  <a:lnTo>
                    <a:pt x="106" y="152"/>
                  </a:lnTo>
                  <a:lnTo>
                    <a:pt x="100" y="146"/>
                  </a:lnTo>
                  <a:lnTo>
                    <a:pt x="90" y="139"/>
                  </a:lnTo>
                  <a:lnTo>
                    <a:pt x="84" y="131"/>
                  </a:lnTo>
                  <a:lnTo>
                    <a:pt x="76" y="126"/>
                  </a:lnTo>
                  <a:lnTo>
                    <a:pt x="74" y="118"/>
                  </a:lnTo>
                  <a:lnTo>
                    <a:pt x="70" y="111"/>
                  </a:lnTo>
                  <a:lnTo>
                    <a:pt x="68" y="111"/>
                  </a:lnTo>
                  <a:lnTo>
                    <a:pt x="70" y="111"/>
                  </a:lnTo>
                  <a:lnTo>
                    <a:pt x="74" y="111"/>
                  </a:lnTo>
                  <a:lnTo>
                    <a:pt x="80" y="111"/>
                  </a:lnTo>
                  <a:lnTo>
                    <a:pt x="84" y="116"/>
                  </a:lnTo>
                  <a:lnTo>
                    <a:pt x="96" y="118"/>
                  </a:lnTo>
                  <a:lnTo>
                    <a:pt x="100" y="126"/>
                  </a:lnTo>
                  <a:lnTo>
                    <a:pt x="104" y="126"/>
                  </a:lnTo>
                  <a:lnTo>
                    <a:pt x="100" y="126"/>
                  </a:lnTo>
                  <a:lnTo>
                    <a:pt x="100" y="123"/>
                  </a:lnTo>
                  <a:lnTo>
                    <a:pt x="96" y="116"/>
                  </a:lnTo>
                  <a:lnTo>
                    <a:pt x="94" y="109"/>
                  </a:lnTo>
                  <a:lnTo>
                    <a:pt x="94" y="100"/>
                  </a:lnTo>
                  <a:lnTo>
                    <a:pt x="94" y="94"/>
                  </a:lnTo>
                  <a:lnTo>
                    <a:pt x="90" y="87"/>
                  </a:lnTo>
                  <a:lnTo>
                    <a:pt x="90" y="84"/>
                  </a:lnTo>
                  <a:lnTo>
                    <a:pt x="90" y="81"/>
                  </a:lnTo>
                  <a:lnTo>
                    <a:pt x="94" y="81"/>
                  </a:lnTo>
                  <a:lnTo>
                    <a:pt x="96" y="81"/>
                  </a:lnTo>
                  <a:lnTo>
                    <a:pt x="100" y="81"/>
                  </a:lnTo>
                  <a:lnTo>
                    <a:pt x="104" y="81"/>
                  </a:lnTo>
                  <a:lnTo>
                    <a:pt x="100" y="81"/>
                  </a:lnTo>
                  <a:lnTo>
                    <a:pt x="96" y="77"/>
                  </a:lnTo>
                  <a:lnTo>
                    <a:pt x="94" y="71"/>
                  </a:lnTo>
                  <a:lnTo>
                    <a:pt x="90" y="64"/>
                  </a:lnTo>
                  <a:lnTo>
                    <a:pt x="84" y="61"/>
                  </a:lnTo>
                  <a:lnTo>
                    <a:pt x="80" y="53"/>
                  </a:lnTo>
                  <a:lnTo>
                    <a:pt x="76" y="52"/>
                  </a:lnTo>
                  <a:lnTo>
                    <a:pt x="74" y="48"/>
                  </a:lnTo>
                  <a:lnTo>
                    <a:pt x="74" y="42"/>
                  </a:lnTo>
                  <a:lnTo>
                    <a:pt x="70" y="38"/>
                  </a:lnTo>
                  <a:lnTo>
                    <a:pt x="70" y="35"/>
                  </a:lnTo>
                  <a:lnTo>
                    <a:pt x="68" y="29"/>
                  </a:lnTo>
                  <a:lnTo>
                    <a:pt x="70" y="29"/>
                  </a:lnTo>
                  <a:lnTo>
                    <a:pt x="74" y="29"/>
                  </a:lnTo>
                  <a:lnTo>
                    <a:pt x="76" y="29"/>
                  </a:lnTo>
                  <a:lnTo>
                    <a:pt x="74" y="29"/>
                  </a:lnTo>
                  <a:lnTo>
                    <a:pt x="74" y="26"/>
                  </a:lnTo>
                  <a:lnTo>
                    <a:pt x="70" y="22"/>
                  </a:lnTo>
                  <a:lnTo>
                    <a:pt x="70" y="15"/>
                  </a:lnTo>
                  <a:lnTo>
                    <a:pt x="68" y="13"/>
                  </a:lnTo>
                  <a:lnTo>
                    <a:pt x="68" y="9"/>
                  </a:lnTo>
                  <a:lnTo>
                    <a:pt x="68" y="6"/>
                  </a:lnTo>
                  <a:lnTo>
                    <a:pt x="63" y="3"/>
                  </a:lnTo>
                  <a:lnTo>
                    <a:pt x="63" y="0"/>
                  </a:lnTo>
                  <a:lnTo>
                    <a:pt x="63" y="3"/>
                  </a:lnTo>
                  <a:lnTo>
                    <a:pt x="63" y="6"/>
                  </a:lnTo>
                  <a:lnTo>
                    <a:pt x="58" y="13"/>
                  </a:lnTo>
                  <a:lnTo>
                    <a:pt x="58" y="19"/>
                  </a:lnTo>
                  <a:lnTo>
                    <a:pt x="52" y="29"/>
                  </a:lnTo>
                  <a:lnTo>
                    <a:pt x="48" y="32"/>
                  </a:lnTo>
                  <a:lnTo>
                    <a:pt x="48" y="35"/>
                  </a:lnTo>
                  <a:lnTo>
                    <a:pt x="48" y="38"/>
                  </a:lnTo>
                  <a:lnTo>
                    <a:pt x="46" y="42"/>
                  </a:lnTo>
                  <a:lnTo>
                    <a:pt x="48" y="42"/>
                  </a:lnTo>
                  <a:lnTo>
                    <a:pt x="52" y="42"/>
                  </a:lnTo>
                  <a:lnTo>
                    <a:pt x="54" y="42"/>
                  </a:lnTo>
                  <a:lnTo>
                    <a:pt x="54" y="53"/>
                  </a:lnTo>
                  <a:lnTo>
                    <a:pt x="52" y="61"/>
                  </a:lnTo>
                  <a:lnTo>
                    <a:pt x="55" y="4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77" name="Line 77"/>
            <p:cNvSpPr>
              <a:spLocks noChangeShapeType="1"/>
            </p:cNvSpPr>
            <p:nvPr/>
          </p:nvSpPr>
          <p:spPr bwMode="auto">
            <a:xfrm rot="393647">
              <a:off x="1600" y="3435"/>
              <a:ext cx="2" cy="49"/>
            </a:xfrm>
            <a:prstGeom prst="line">
              <a:avLst/>
            </a:prstGeom>
            <a:noFill/>
            <a:ln w="31750">
              <a:solidFill>
                <a:srgbClr val="000000"/>
              </a:solidFill>
              <a:round/>
              <a:headEnd/>
              <a:tailEnd/>
            </a:ln>
          </p:spPr>
          <p:txBody>
            <a:bodyPr/>
            <a:lstStyle/>
            <a:p>
              <a:endParaRPr lang="en-US">
                <a:solidFill>
                  <a:srgbClr val="292934"/>
                </a:solidFill>
              </a:endParaRPr>
            </a:p>
          </p:txBody>
        </p:sp>
        <p:sp>
          <p:nvSpPr>
            <p:cNvPr id="78" name="Freeform 78"/>
            <p:cNvSpPr>
              <a:spLocks/>
            </p:cNvSpPr>
            <p:nvPr/>
          </p:nvSpPr>
          <p:spPr bwMode="auto">
            <a:xfrm rot="393647">
              <a:off x="1555" y="3375"/>
              <a:ext cx="112" cy="94"/>
            </a:xfrm>
            <a:custGeom>
              <a:avLst/>
              <a:gdLst>
                <a:gd name="T0" fmla="*/ 39 w 116"/>
                <a:gd name="T1" fmla="*/ 21 h 152"/>
                <a:gd name="T2" fmla="*/ 26 w 116"/>
                <a:gd name="T3" fmla="*/ 28 h 152"/>
                <a:gd name="T4" fmla="*/ 20 w 116"/>
                <a:gd name="T5" fmla="*/ 30 h 152"/>
                <a:gd name="T6" fmla="*/ 35 w 116"/>
                <a:gd name="T7" fmla="*/ 29 h 152"/>
                <a:gd name="T8" fmla="*/ 43 w 116"/>
                <a:gd name="T9" fmla="*/ 28 h 152"/>
                <a:gd name="T10" fmla="*/ 40 w 116"/>
                <a:gd name="T11" fmla="*/ 30 h 152"/>
                <a:gd name="T12" fmla="*/ 30 w 116"/>
                <a:gd name="T13" fmla="*/ 34 h 152"/>
                <a:gd name="T14" fmla="*/ 19 w 116"/>
                <a:gd name="T15" fmla="*/ 36 h 152"/>
                <a:gd name="T16" fmla="*/ 5 w 116"/>
                <a:gd name="T17" fmla="*/ 40 h 152"/>
                <a:gd name="T18" fmla="*/ 11 w 116"/>
                <a:gd name="T19" fmla="*/ 40 h 152"/>
                <a:gd name="T20" fmla="*/ 26 w 116"/>
                <a:gd name="T21" fmla="*/ 38 h 152"/>
                <a:gd name="T22" fmla="*/ 30 w 116"/>
                <a:gd name="T23" fmla="*/ 41 h 152"/>
                <a:gd name="T24" fmla="*/ 39 w 116"/>
                <a:gd name="T25" fmla="*/ 41 h 152"/>
                <a:gd name="T26" fmla="*/ 30 w 116"/>
                <a:gd name="T27" fmla="*/ 45 h 152"/>
                <a:gd name="T28" fmla="*/ 14 w 116"/>
                <a:gd name="T29" fmla="*/ 51 h 152"/>
                <a:gd name="T30" fmla="*/ 2 w 116"/>
                <a:gd name="T31" fmla="*/ 54 h 152"/>
                <a:gd name="T32" fmla="*/ 5 w 116"/>
                <a:gd name="T33" fmla="*/ 54 h 152"/>
                <a:gd name="T34" fmla="*/ 19 w 116"/>
                <a:gd name="T35" fmla="*/ 54 h 152"/>
                <a:gd name="T36" fmla="*/ 30 w 116"/>
                <a:gd name="T37" fmla="*/ 53 h 152"/>
                <a:gd name="T38" fmla="*/ 39 w 116"/>
                <a:gd name="T39" fmla="*/ 53 h 152"/>
                <a:gd name="T40" fmla="*/ 44 w 116"/>
                <a:gd name="T41" fmla="*/ 53 h 152"/>
                <a:gd name="T42" fmla="*/ 51 w 116"/>
                <a:gd name="T43" fmla="*/ 54 h 152"/>
                <a:gd name="T44" fmla="*/ 56 w 116"/>
                <a:gd name="T45" fmla="*/ 57 h 152"/>
                <a:gd name="T46" fmla="*/ 72 w 116"/>
                <a:gd name="T47" fmla="*/ 57 h 152"/>
                <a:gd name="T48" fmla="*/ 85 w 116"/>
                <a:gd name="T49" fmla="*/ 58 h 152"/>
                <a:gd name="T50" fmla="*/ 108 w 116"/>
                <a:gd name="T51" fmla="*/ 58 h 152"/>
                <a:gd name="T52" fmla="*/ 98 w 116"/>
                <a:gd name="T53" fmla="*/ 56 h 152"/>
                <a:gd name="T54" fmla="*/ 83 w 116"/>
                <a:gd name="T55" fmla="*/ 51 h 152"/>
                <a:gd name="T56" fmla="*/ 65 w 116"/>
                <a:gd name="T57" fmla="*/ 43 h 152"/>
                <a:gd name="T58" fmla="*/ 56 w 116"/>
                <a:gd name="T59" fmla="*/ 38 h 152"/>
                <a:gd name="T60" fmla="*/ 67 w 116"/>
                <a:gd name="T61" fmla="*/ 38 h 152"/>
                <a:gd name="T62" fmla="*/ 83 w 116"/>
                <a:gd name="T63" fmla="*/ 43 h 152"/>
                <a:gd name="T64" fmla="*/ 83 w 116"/>
                <a:gd name="T65" fmla="*/ 43 h 152"/>
                <a:gd name="T66" fmla="*/ 78 w 116"/>
                <a:gd name="T67" fmla="*/ 35 h 152"/>
                <a:gd name="T68" fmla="*/ 74 w 116"/>
                <a:gd name="T69" fmla="*/ 29 h 152"/>
                <a:gd name="T70" fmla="*/ 80 w 116"/>
                <a:gd name="T71" fmla="*/ 28 h 152"/>
                <a:gd name="T72" fmla="*/ 83 w 116"/>
                <a:gd name="T73" fmla="*/ 28 h 152"/>
                <a:gd name="T74" fmla="*/ 74 w 116"/>
                <a:gd name="T75" fmla="*/ 22 h 152"/>
                <a:gd name="T76" fmla="*/ 65 w 116"/>
                <a:gd name="T77" fmla="*/ 19 h 152"/>
                <a:gd name="T78" fmla="*/ 59 w 116"/>
                <a:gd name="T79" fmla="*/ 14 h 152"/>
                <a:gd name="T80" fmla="*/ 59 w 116"/>
                <a:gd name="T81" fmla="*/ 10 h 152"/>
                <a:gd name="T82" fmla="*/ 61 w 116"/>
                <a:gd name="T83" fmla="*/ 10 h 152"/>
                <a:gd name="T84" fmla="*/ 59 w 116"/>
                <a:gd name="T85" fmla="*/ 6 h 152"/>
                <a:gd name="T86" fmla="*/ 56 w 116"/>
                <a:gd name="T87" fmla="*/ 2 h 152"/>
                <a:gd name="T88" fmla="*/ 54 w 116"/>
                <a:gd name="T89" fmla="*/ 2 h 152"/>
                <a:gd name="T90" fmla="*/ 49 w 116"/>
                <a:gd name="T91" fmla="*/ 7 h 152"/>
                <a:gd name="T92" fmla="*/ 40 w 116"/>
                <a:gd name="T93" fmla="*/ 12 h 152"/>
                <a:gd name="T94" fmla="*/ 40 w 116"/>
                <a:gd name="T95" fmla="*/ 15 h 152"/>
                <a:gd name="T96" fmla="*/ 44 w 116"/>
                <a:gd name="T97" fmla="*/ 19 h 1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152"/>
                <a:gd name="T149" fmla="*/ 116 w 116"/>
                <a:gd name="T150" fmla="*/ 152 h 1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152">
                  <a:moveTo>
                    <a:pt x="49" y="36"/>
                  </a:moveTo>
                  <a:lnTo>
                    <a:pt x="42" y="50"/>
                  </a:lnTo>
                  <a:lnTo>
                    <a:pt x="41" y="55"/>
                  </a:lnTo>
                  <a:lnTo>
                    <a:pt x="37" y="62"/>
                  </a:lnTo>
                  <a:lnTo>
                    <a:pt x="34" y="68"/>
                  </a:lnTo>
                  <a:lnTo>
                    <a:pt x="28" y="74"/>
                  </a:lnTo>
                  <a:lnTo>
                    <a:pt x="26" y="76"/>
                  </a:lnTo>
                  <a:lnTo>
                    <a:pt x="21" y="80"/>
                  </a:lnTo>
                  <a:lnTo>
                    <a:pt x="22" y="80"/>
                  </a:lnTo>
                  <a:lnTo>
                    <a:pt x="28" y="80"/>
                  </a:lnTo>
                  <a:lnTo>
                    <a:pt x="32" y="80"/>
                  </a:lnTo>
                  <a:lnTo>
                    <a:pt x="37" y="76"/>
                  </a:lnTo>
                  <a:lnTo>
                    <a:pt x="41" y="74"/>
                  </a:lnTo>
                  <a:lnTo>
                    <a:pt x="42" y="74"/>
                  </a:lnTo>
                  <a:lnTo>
                    <a:pt x="47" y="74"/>
                  </a:lnTo>
                  <a:lnTo>
                    <a:pt x="47" y="71"/>
                  </a:lnTo>
                  <a:lnTo>
                    <a:pt x="47" y="74"/>
                  </a:lnTo>
                  <a:lnTo>
                    <a:pt x="42" y="80"/>
                  </a:lnTo>
                  <a:lnTo>
                    <a:pt x="41" y="83"/>
                  </a:lnTo>
                  <a:lnTo>
                    <a:pt x="37" y="85"/>
                  </a:lnTo>
                  <a:lnTo>
                    <a:pt x="32" y="89"/>
                  </a:lnTo>
                  <a:lnTo>
                    <a:pt x="28" y="90"/>
                  </a:lnTo>
                  <a:lnTo>
                    <a:pt x="22" y="94"/>
                  </a:lnTo>
                  <a:lnTo>
                    <a:pt x="21" y="96"/>
                  </a:lnTo>
                  <a:lnTo>
                    <a:pt x="14" y="99"/>
                  </a:lnTo>
                  <a:lnTo>
                    <a:pt x="11" y="101"/>
                  </a:lnTo>
                  <a:lnTo>
                    <a:pt x="5" y="105"/>
                  </a:lnTo>
                  <a:lnTo>
                    <a:pt x="2" y="105"/>
                  </a:lnTo>
                  <a:lnTo>
                    <a:pt x="5" y="105"/>
                  </a:lnTo>
                  <a:lnTo>
                    <a:pt x="11" y="105"/>
                  </a:lnTo>
                  <a:lnTo>
                    <a:pt x="21" y="101"/>
                  </a:lnTo>
                  <a:lnTo>
                    <a:pt x="26" y="101"/>
                  </a:lnTo>
                  <a:lnTo>
                    <a:pt x="28" y="101"/>
                  </a:lnTo>
                  <a:lnTo>
                    <a:pt x="32" y="101"/>
                  </a:lnTo>
                  <a:lnTo>
                    <a:pt x="32" y="105"/>
                  </a:lnTo>
                  <a:lnTo>
                    <a:pt x="32" y="107"/>
                  </a:lnTo>
                  <a:lnTo>
                    <a:pt x="37" y="107"/>
                  </a:lnTo>
                  <a:lnTo>
                    <a:pt x="41" y="105"/>
                  </a:lnTo>
                  <a:lnTo>
                    <a:pt x="41" y="107"/>
                  </a:lnTo>
                  <a:lnTo>
                    <a:pt x="37" y="114"/>
                  </a:lnTo>
                  <a:lnTo>
                    <a:pt x="32" y="117"/>
                  </a:lnTo>
                  <a:lnTo>
                    <a:pt x="32" y="118"/>
                  </a:lnTo>
                  <a:lnTo>
                    <a:pt x="28" y="125"/>
                  </a:lnTo>
                  <a:lnTo>
                    <a:pt x="22" y="128"/>
                  </a:lnTo>
                  <a:lnTo>
                    <a:pt x="16" y="133"/>
                  </a:lnTo>
                  <a:lnTo>
                    <a:pt x="11" y="137"/>
                  </a:lnTo>
                  <a:lnTo>
                    <a:pt x="7" y="140"/>
                  </a:lnTo>
                  <a:lnTo>
                    <a:pt x="2" y="143"/>
                  </a:lnTo>
                  <a:lnTo>
                    <a:pt x="0" y="146"/>
                  </a:lnTo>
                  <a:lnTo>
                    <a:pt x="2" y="146"/>
                  </a:lnTo>
                  <a:lnTo>
                    <a:pt x="5" y="143"/>
                  </a:lnTo>
                  <a:lnTo>
                    <a:pt x="11" y="143"/>
                  </a:lnTo>
                  <a:lnTo>
                    <a:pt x="16" y="143"/>
                  </a:lnTo>
                  <a:lnTo>
                    <a:pt x="21" y="140"/>
                  </a:lnTo>
                  <a:lnTo>
                    <a:pt x="26" y="140"/>
                  </a:lnTo>
                  <a:lnTo>
                    <a:pt x="28" y="137"/>
                  </a:lnTo>
                  <a:lnTo>
                    <a:pt x="32" y="137"/>
                  </a:lnTo>
                  <a:lnTo>
                    <a:pt x="34" y="137"/>
                  </a:lnTo>
                  <a:lnTo>
                    <a:pt x="37" y="137"/>
                  </a:lnTo>
                  <a:lnTo>
                    <a:pt x="41" y="137"/>
                  </a:lnTo>
                  <a:lnTo>
                    <a:pt x="42" y="133"/>
                  </a:lnTo>
                  <a:lnTo>
                    <a:pt x="47" y="137"/>
                  </a:lnTo>
                  <a:lnTo>
                    <a:pt x="48" y="137"/>
                  </a:lnTo>
                  <a:lnTo>
                    <a:pt x="53" y="140"/>
                  </a:lnTo>
                  <a:lnTo>
                    <a:pt x="53" y="143"/>
                  </a:lnTo>
                  <a:lnTo>
                    <a:pt x="55" y="143"/>
                  </a:lnTo>
                  <a:lnTo>
                    <a:pt x="58" y="146"/>
                  </a:lnTo>
                  <a:lnTo>
                    <a:pt x="58" y="148"/>
                  </a:lnTo>
                  <a:lnTo>
                    <a:pt x="60" y="148"/>
                  </a:lnTo>
                  <a:lnTo>
                    <a:pt x="63" y="148"/>
                  </a:lnTo>
                  <a:lnTo>
                    <a:pt x="69" y="148"/>
                  </a:lnTo>
                  <a:lnTo>
                    <a:pt x="78" y="148"/>
                  </a:lnTo>
                  <a:lnTo>
                    <a:pt x="80" y="148"/>
                  </a:lnTo>
                  <a:lnTo>
                    <a:pt x="86" y="148"/>
                  </a:lnTo>
                  <a:lnTo>
                    <a:pt x="91" y="152"/>
                  </a:lnTo>
                  <a:lnTo>
                    <a:pt x="100" y="152"/>
                  </a:lnTo>
                  <a:lnTo>
                    <a:pt x="110" y="152"/>
                  </a:lnTo>
                  <a:lnTo>
                    <a:pt x="116" y="152"/>
                  </a:lnTo>
                  <a:lnTo>
                    <a:pt x="112" y="152"/>
                  </a:lnTo>
                  <a:lnTo>
                    <a:pt x="110" y="148"/>
                  </a:lnTo>
                  <a:lnTo>
                    <a:pt x="106" y="146"/>
                  </a:lnTo>
                  <a:lnTo>
                    <a:pt x="99" y="140"/>
                  </a:lnTo>
                  <a:lnTo>
                    <a:pt x="94" y="137"/>
                  </a:lnTo>
                  <a:lnTo>
                    <a:pt x="89" y="132"/>
                  </a:lnTo>
                  <a:lnTo>
                    <a:pt x="80" y="125"/>
                  </a:lnTo>
                  <a:lnTo>
                    <a:pt x="74" y="118"/>
                  </a:lnTo>
                  <a:lnTo>
                    <a:pt x="69" y="114"/>
                  </a:lnTo>
                  <a:lnTo>
                    <a:pt x="65" y="107"/>
                  </a:lnTo>
                  <a:lnTo>
                    <a:pt x="63" y="101"/>
                  </a:lnTo>
                  <a:lnTo>
                    <a:pt x="60" y="101"/>
                  </a:lnTo>
                  <a:lnTo>
                    <a:pt x="63" y="101"/>
                  </a:lnTo>
                  <a:lnTo>
                    <a:pt x="65" y="101"/>
                  </a:lnTo>
                  <a:lnTo>
                    <a:pt x="71" y="101"/>
                  </a:lnTo>
                  <a:lnTo>
                    <a:pt x="74" y="105"/>
                  </a:lnTo>
                  <a:lnTo>
                    <a:pt x="86" y="107"/>
                  </a:lnTo>
                  <a:lnTo>
                    <a:pt x="89" y="114"/>
                  </a:lnTo>
                  <a:lnTo>
                    <a:pt x="91" y="114"/>
                  </a:lnTo>
                  <a:lnTo>
                    <a:pt x="89" y="114"/>
                  </a:lnTo>
                  <a:lnTo>
                    <a:pt x="89" y="111"/>
                  </a:lnTo>
                  <a:lnTo>
                    <a:pt x="86" y="105"/>
                  </a:lnTo>
                  <a:lnTo>
                    <a:pt x="84" y="99"/>
                  </a:lnTo>
                  <a:lnTo>
                    <a:pt x="84" y="90"/>
                  </a:lnTo>
                  <a:lnTo>
                    <a:pt x="84" y="85"/>
                  </a:lnTo>
                  <a:lnTo>
                    <a:pt x="80" y="80"/>
                  </a:lnTo>
                  <a:lnTo>
                    <a:pt x="80" y="76"/>
                  </a:lnTo>
                  <a:lnTo>
                    <a:pt x="80" y="74"/>
                  </a:lnTo>
                  <a:lnTo>
                    <a:pt x="84" y="74"/>
                  </a:lnTo>
                  <a:lnTo>
                    <a:pt x="86" y="74"/>
                  </a:lnTo>
                  <a:lnTo>
                    <a:pt x="89" y="74"/>
                  </a:lnTo>
                  <a:lnTo>
                    <a:pt x="91" y="74"/>
                  </a:lnTo>
                  <a:lnTo>
                    <a:pt x="89" y="74"/>
                  </a:lnTo>
                  <a:lnTo>
                    <a:pt x="86" y="71"/>
                  </a:lnTo>
                  <a:lnTo>
                    <a:pt x="84" y="65"/>
                  </a:lnTo>
                  <a:lnTo>
                    <a:pt x="80" y="59"/>
                  </a:lnTo>
                  <a:lnTo>
                    <a:pt x="74" y="55"/>
                  </a:lnTo>
                  <a:lnTo>
                    <a:pt x="71" y="50"/>
                  </a:lnTo>
                  <a:lnTo>
                    <a:pt x="69" y="48"/>
                  </a:lnTo>
                  <a:lnTo>
                    <a:pt x="65" y="44"/>
                  </a:lnTo>
                  <a:lnTo>
                    <a:pt x="65" y="38"/>
                  </a:lnTo>
                  <a:lnTo>
                    <a:pt x="63" y="36"/>
                  </a:lnTo>
                  <a:lnTo>
                    <a:pt x="63" y="32"/>
                  </a:lnTo>
                  <a:lnTo>
                    <a:pt x="60" y="26"/>
                  </a:lnTo>
                  <a:lnTo>
                    <a:pt x="63" y="26"/>
                  </a:lnTo>
                  <a:lnTo>
                    <a:pt x="65" y="26"/>
                  </a:lnTo>
                  <a:lnTo>
                    <a:pt x="69" y="26"/>
                  </a:lnTo>
                  <a:lnTo>
                    <a:pt x="65" y="26"/>
                  </a:lnTo>
                  <a:lnTo>
                    <a:pt x="65" y="23"/>
                  </a:lnTo>
                  <a:lnTo>
                    <a:pt x="63" y="20"/>
                  </a:lnTo>
                  <a:lnTo>
                    <a:pt x="63" y="15"/>
                  </a:lnTo>
                  <a:lnTo>
                    <a:pt x="60" y="11"/>
                  </a:lnTo>
                  <a:lnTo>
                    <a:pt x="60" y="10"/>
                  </a:lnTo>
                  <a:lnTo>
                    <a:pt x="60" y="5"/>
                  </a:lnTo>
                  <a:lnTo>
                    <a:pt x="58" y="5"/>
                  </a:lnTo>
                  <a:lnTo>
                    <a:pt x="58" y="0"/>
                  </a:lnTo>
                  <a:lnTo>
                    <a:pt x="58" y="5"/>
                  </a:lnTo>
                  <a:lnTo>
                    <a:pt x="55" y="5"/>
                  </a:lnTo>
                  <a:lnTo>
                    <a:pt x="53" y="11"/>
                  </a:lnTo>
                  <a:lnTo>
                    <a:pt x="53" y="18"/>
                  </a:lnTo>
                  <a:lnTo>
                    <a:pt x="47" y="26"/>
                  </a:lnTo>
                  <a:lnTo>
                    <a:pt x="42" y="29"/>
                  </a:lnTo>
                  <a:lnTo>
                    <a:pt x="42" y="32"/>
                  </a:lnTo>
                  <a:lnTo>
                    <a:pt x="42" y="36"/>
                  </a:lnTo>
                  <a:lnTo>
                    <a:pt x="41" y="38"/>
                  </a:lnTo>
                  <a:lnTo>
                    <a:pt x="42" y="38"/>
                  </a:lnTo>
                  <a:lnTo>
                    <a:pt x="47" y="38"/>
                  </a:lnTo>
                  <a:lnTo>
                    <a:pt x="48" y="38"/>
                  </a:lnTo>
                  <a:lnTo>
                    <a:pt x="48" y="50"/>
                  </a:lnTo>
                  <a:lnTo>
                    <a:pt x="47" y="55"/>
                  </a:lnTo>
                  <a:lnTo>
                    <a:pt x="49" y="36"/>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79" name="Line 79"/>
            <p:cNvSpPr>
              <a:spLocks noChangeShapeType="1"/>
            </p:cNvSpPr>
            <p:nvPr/>
          </p:nvSpPr>
          <p:spPr bwMode="auto">
            <a:xfrm rot="393647">
              <a:off x="1523" y="3451"/>
              <a:ext cx="2" cy="38"/>
            </a:xfrm>
            <a:prstGeom prst="line">
              <a:avLst/>
            </a:prstGeom>
            <a:noFill/>
            <a:ln w="31750">
              <a:solidFill>
                <a:srgbClr val="000000"/>
              </a:solidFill>
              <a:round/>
              <a:headEnd/>
              <a:tailEnd/>
            </a:ln>
          </p:spPr>
          <p:txBody>
            <a:bodyPr/>
            <a:lstStyle/>
            <a:p>
              <a:endParaRPr lang="en-US">
                <a:solidFill>
                  <a:srgbClr val="292934"/>
                </a:solidFill>
              </a:endParaRPr>
            </a:p>
          </p:txBody>
        </p:sp>
        <p:sp>
          <p:nvSpPr>
            <p:cNvPr id="80" name="Freeform 80"/>
            <p:cNvSpPr>
              <a:spLocks/>
            </p:cNvSpPr>
            <p:nvPr/>
          </p:nvSpPr>
          <p:spPr bwMode="auto">
            <a:xfrm rot="393647">
              <a:off x="1487" y="3407"/>
              <a:ext cx="88" cy="72"/>
            </a:xfrm>
            <a:custGeom>
              <a:avLst/>
              <a:gdLst>
                <a:gd name="T0" fmla="*/ 29 w 90"/>
                <a:gd name="T1" fmla="*/ 16 h 117"/>
                <a:gd name="T2" fmla="*/ 22 w 90"/>
                <a:gd name="T3" fmla="*/ 21 h 117"/>
                <a:gd name="T4" fmla="*/ 18 w 90"/>
                <a:gd name="T5" fmla="*/ 23 h 117"/>
                <a:gd name="T6" fmla="*/ 29 w 90"/>
                <a:gd name="T7" fmla="*/ 22 h 117"/>
                <a:gd name="T8" fmla="*/ 34 w 90"/>
                <a:gd name="T9" fmla="*/ 21 h 117"/>
                <a:gd name="T10" fmla="*/ 32 w 90"/>
                <a:gd name="T11" fmla="*/ 23 h 117"/>
                <a:gd name="T12" fmla="*/ 23 w 90"/>
                <a:gd name="T13" fmla="*/ 25 h 117"/>
                <a:gd name="T14" fmla="*/ 16 w 90"/>
                <a:gd name="T15" fmla="*/ 28 h 117"/>
                <a:gd name="T16" fmla="*/ 5 w 90"/>
                <a:gd name="T17" fmla="*/ 30 h 117"/>
                <a:gd name="T18" fmla="*/ 10 w 90"/>
                <a:gd name="T19" fmla="*/ 30 h 117"/>
                <a:gd name="T20" fmla="*/ 22 w 90"/>
                <a:gd name="T21" fmla="*/ 30 h 117"/>
                <a:gd name="T22" fmla="*/ 23 w 90"/>
                <a:gd name="T23" fmla="*/ 31 h 117"/>
                <a:gd name="T24" fmla="*/ 29 w 90"/>
                <a:gd name="T25" fmla="*/ 31 h 117"/>
                <a:gd name="T26" fmla="*/ 23 w 90"/>
                <a:gd name="T27" fmla="*/ 35 h 117"/>
                <a:gd name="T28" fmla="*/ 14 w 90"/>
                <a:gd name="T29" fmla="*/ 39 h 117"/>
                <a:gd name="T30" fmla="*/ 2 w 90"/>
                <a:gd name="T31" fmla="*/ 42 h 117"/>
                <a:gd name="T32" fmla="*/ 5 w 90"/>
                <a:gd name="T33" fmla="*/ 42 h 117"/>
                <a:gd name="T34" fmla="*/ 16 w 90"/>
                <a:gd name="T35" fmla="*/ 41 h 117"/>
                <a:gd name="T36" fmla="*/ 23 w 90"/>
                <a:gd name="T37" fmla="*/ 40 h 117"/>
                <a:gd name="T38" fmla="*/ 29 w 90"/>
                <a:gd name="T39" fmla="*/ 40 h 117"/>
                <a:gd name="T40" fmla="*/ 37 w 90"/>
                <a:gd name="T41" fmla="*/ 40 h 117"/>
                <a:gd name="T42" fmla="*/ 42 w 90"/>
                <a:gd name="T43" fmla="*/ 42 h 117"/>
                <a:gd name="T44" fmla="*/ 45 w 90"/>
                <a:gd name="T45" fmla="*/ 44 h 117"/>
                <a:gd name="T46" fmla="*/ 59 w 90"/>
                <a:gd name="T47" fmla="*/ 44 h 117"/>
                <a:gd name="T48" fmla="*/ 68 w 90"/>
                <a:gd name="T49" fmla="*/ 44 h 117"/>
                <a:gd name="T50" fmla="*/ 86 w 90"/>
                <a:gd name="T51" fmla="*/ 44 h 117"/>
                <a:gd name="T52" fmla="*/ 79 w 90"/>
                <a:gd name="T53" fmla="*/ 42 h 117"/>
                <a:gd name="T54" fmla="*/ 66 w 90"/>
                <a:gd name="T55" fmla="*/ 38 h 117"/>
                <a:gd name="T56" fmla="*/ 51 w 90"/>
                <a:gd name="T57" fmla="*/ 33 h 117"/>
                <a:gd name="T58" fmla="*/ 45 w 90"/>
                <a:gd name="T59" fmla="*/ 30 h 117"/>
                <a:gd name="T60" fmla="*/ 54 w 90"/>
                <a:gd name="T61" fmla="*/ 30 h 117"/>
                <a:gd name="T62" fmla="*/ 66 w 90"/>
                <a:gd name="T63" fmla="*/ 33 h 117"/>
                <a:gd name="T64" fmla="*/ 66 w 90"/>
                <a:gd name="T65" fmla="*/ 32 h 117"/>
                <a:gd name="T66" fmla="*/ 62 w 90"/>
                <a:gd name="T67" fmla="*/ 26 h 117"/>
                <a:gd name="T68" fmla="*/ 60 w 90"/>
                <a:gd name="T69" fmla="*/ 22 h 117"/>
                <a:gd name="T70" fmla="*/ 65 w 90"/>
                <a:gd name="T71" fmla="*/ 21 h 117"/>
                <a:gd name="T72" fmla="*/ 66 w 90"/>
                <a:gd name="T73" fmla="*/ 21 h 117"/>
                <a:gd name="T74" fmla="*/ 60 w 90"/>
                <a:gd name="T75" fmla="*/ 17 h 117"/>
                <a:gd name="T76" fmla="*/ 51 w 90"/>
                <a:gd name="T77" fmla="*/ 14 h 117"/>
                <a:gd name="T78" fmla="*/ 46 w 90"/>
                <a:gd name="T79" fmla="*/ 10 h 117"/>
                <a:gd name="T80" fmla="*/ 46 w 90"/>
                <a:gd name="T81" fmla="*/ 7 h 117"/>
                <a:gd name="T82" fmla="*/ 50 w 90"/>
                <a:gd name="T83" fmla="*/ 7 h 117"/>
                <a:gd name="T84" fmla="*/ 46 w 90"/>
                <a:gd name="T85" fmla="*/ 4 h 117"/>
                <a:gd name="T86" fmla="*/ 45 w 90"/>
                <a:gd name="T87" fmla="*/ 1 h 117"/>
                <a:gd name="T88" fmla="*/ 44 w 90"/>
                <a:gd name="T89" fmla="*/ 1 h 117"/>
                <a:gd name="T90" fmla="*/ 39 w 90"/>
                <a:gd name="T91" fmla="*/ 5 h 117"/>
                <a:gd name="T92" fmla="*/ 32 w 90"/>
                <a:gd name="T93" fmla="*/ 9 h 117"/>
                <a:gd name="T94" fmla="*/ 32 w 90"/>
                <a:gd name="T95" fmla="*/ 11 h 117"/>
                <a:gd name="T96" fmla="*/ 37 w 90"/>
                <a:gd name="T97" fmla="*/ 14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0"/>
                <a:gd name="T148" fmla="*/ 0 h 117"/>
                <a:gd name="T149" fmla="*/ 90 w 90"/>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0" h="117">
                  <a:moveTo>
                    <a:pt x="39" y="28"/>
                  </a:moveTo>
                  <a:lnTo>
                    <a:pt x="34" y="37"/>
                  </a:lnTo>
                  <a:lnTo>
                    <a:pt x="31" y="42"/>
                  </a:lnTo>
                  <a:lnTo>
                    <a:pt x="31" y="47"/>
                  </a:lnTo>
                  <a:lnTo>
                    <a:pt x="26" y="52"/>
                  </a:lnTo>
                  <a:lnTo>
                    <a:pt x="23" y="56"/>
                  </a:lnTo>
                  <a:lnTo>
                    <a:pt x="20" y="58"/>
                  </a:lnTo>
                  <a:lnTo>
                    <a:pt x="16" y="60"/>
                  </a:lnTo>
                  <a:lnTo>
                    <a:pt x="18" y="60"/>
                  </a:lnTo>
                  <a:lnTo>
                    <a:pt x="23" y="60"/>
                  </a:lnTo>
                  <a:lnTo>
                    <a:pt x="25" y="60"/>
                  </a:lnTo>
                  <a:lnTo>
                    <a:pt x="31" y="58"/>
                  </a:lnTo>
                  <a:lnTo>
                    <a:pt x="31" y="56"/>
                  </a:lnTo>
                  <a:lnTo>
                    <a:pt x="34" y="56"/>
                  </a:lnTo>
                  <a:lnTo>
                    <a:pt x="36" y="56"/>
                  </a:lnTo>
                  <a:lnTo>
                    <a:pt x="36" y="53"/>
                  </a:lnTo>
                  <a:lnTo>
                    <a:pt x="36" y="56"/>
                  </a:lnTo>
                  <a:lnTo>
                    <a:pt x="34" y="60"/>
                  </a:lnTo>
                  <a:lnTo>
                    <a:pt x="31" y="63"/>
                  </a:lnTo>
                  <a:lnTo>
                    <a:pt x="31" y="65"/>
                  </a:lnTo>
                  <a:lnTo>
                    <a:pt x="25" y="67"/>
                  </a:lnTo>
                  <a:lnTo>
                    <a:pt x="23" y="68"/>
                  </a:lnTo>
                  <a:lnTo>
                    <a:pt x="18" y="71"/>
                  </a:lnTo>
                  <a:lnTo>
                    <a:pt x="16" y="73"/>
                  </a:lnTo>
                  <a:lnTo>
                    <a:pt x="11" y="75"/>
                  </a:lnTo>
                  <a:lnTo>
                    <a:pt x="10" y="78"/>
                  </a:lnTo>
                  <a:lnTo>
                    <a:pt x="5" y="79"/>
                  </a:lnTo>
                  <a:lnTo>
                    <a:pt x="2" y="79"/>
                  </a:lnTo>
                  <a:lnTo>
                    <a:pt x="5" y="79"/>
                  </a:lnTo>
                  <a:lnTo>
                    <a:pt x="10" y="79"/>
                  </a:lnTo>
                  <a:lnTo>
                    <a:pt x="16" y="78"/>
                  </a:lnTo>
                  <a:lnTo>
                    <a:pt x="20" y="78"/>
                  </a:lnTo>
                  <a:lnTo>
                    <a:pt x="23" y="78"/>
                  </a:lnTo>
                  <a:lnTo>
                    <a:pt x="25" y="78"/>
                  </a:lnTo>
                  <a:lnTo>
                    <a:pt x="25" y="79"/>
                  </a:lnTo>
                  <a:lnTo>
                    <a:pt x="25" y="83"/>
                  </a:lnTo>
                  <a:lnTo>
                    <a:pt x="31" y="83"/>
                  </a:lnTo>
                  <a:lnTo>
                    <a:pt x="31" y="79"/>
                  </a:lnTo>
                  <a:lnTo>
                    <a:pt x="31" y="83"/>
                  </a:lnTo>
                  <a:lnTo>
                    <a:pt x="31" y="87"/>
                  </a:lnTo>
                  <a:lnTo>
                    <a:pt x="25" y="89"/>
                  </a:lnTo>
                  <a:lnTo>
                    <a:pt x="25" y="92"/>
                  </a:lnTo>
                  <a:lnTo>
                    <a:pt x="23" y="96"/>
                  </a:lnTo>
                  <a:lnTo>
                    <a:pt x="18" y="98"/>
                  </a:lnTo>
                  <a:lnTo>
                    <a:pt x="14" y="104"/>
                  </a:lnTo>
                  <a:lnTo>
                    <a:pt x="10" y="105"/>
                  </a:lnTo>
                  <a:lnTo>
                    <a:pt x="8" y="107"/>
                  </a:lnTo>
                  <a:lnTo>
                    <a:pt x="2" y="110"/>
                  </a:lnTo>
                  <a:lnTo>
                    <a:pt x="0" y="112"/>
                  </a:lnTo>
                  <a:lnTo>
                    <a:pt x="2" y="112"/>
                  </a:lnTo>
                  <a:lnTo>
                    <a:pt x="5" y="110"/>
                  </a:lnTo>
                  <a:lnTo>
                    <a:pt x="10" y="110"/>
                  </a:lnTo>
                  <a:lnTo>
                    <a:pt x="14" y="110"/>
                  </a:lnTo>
                  <a:lnTo>
                    <a:pt x="16" y="107"/>
                  </a:lnTo>
                  <a:lnTo>
                    <a:pt x="20" y="107"/>
                  </a:lnTo>
                  <a:lnTo>
                    <a:pt x="23" y="105"/>
                  </a:lnTo>
                  <a:lnTo>
                    <a:pt x="25" y="105"/>
                  </a:lnTo>
                  <a:lnTo>
                    <a:pt x="26" y="105"/>
                  </a:lnTo>
                  <a:lnTo>
                    <a:pt x="31" y="105"/>
                  </a:lnTo>
                  <a:lnTo>
                    <a:pt x="34" y="104"/>
                  </a:lnTo>
                  <a:lnTo>
                    <a:pt x="36" y="105"/>
                  </a:lnTo>
                  <a:lnTo>
                    <a:pt x="39" y="105"/>
                  </a:lnTo>
                  <a:lnTo>
                    <a:pt x="41" y="107"/>
                  </a:lnTo>
                  <a:lnTo>
                    <a:pt x="41" y="110"/>
                  </a:lnTo>
                  <a:lnTo>
                    <a:pt x="44" y="110"/>
                  </a:lnTo>
                  <a:lnTo>
                    <a:pt x="46" y="112"/>
                  </a:lnTo>
                  <a:lnTo>
                    <a:pt x="46" y="115"/>
                  </a:lnTo>
                  <a:lnTo>
                    <a:pt x="47" y="115"/>
                  </a:lnTo>
                  <a:lnTo>
                    <a:pt x="48" y="115"/>
                  </a:lnTo>
                  <a:lnTo>
                    <a:pt x="53" y="115"/>
                  </a:lnTo>
                  <a:lnTo>
                    <a:pt x="61" y="115"/>
                  </a:lnTo>
                  <a:lnTo>
                    <a:pt x="62" y="115"/>
                  </a:lnTo>
                  <a:lnTo>
                    <a:pt x="67" y="115"/>
                  </a:lnTo>
                  <a:lnTo>
                    <a:pt x="72" y="117"/>
                  </a:lnTo>
                  <a:lnTo>
                    <a:pt x="78" y="117"/>
                  </a:lnTo>
                  <a:lnTo>
                    <a:pt x="85" y="117"/>
                  </a:lnTo>
                  <a:lnTo>
                    <a:pt x="90" y="117"/>
                  </a:lnTo>
                  <a:lnTo>
                    <a:pt x="88" y="117"/>
                  </a:lnTo>
                  <a:lnTo>
                    <a:pt x="85" y="115"/>
                  </a:lnTo>
                  <a:lnTo>
                    <a:pt x="83" y="112"/>
                  </a:lnTo>
                  <a:lnTo>
                    <a:pt x="77" y="107"/>
                  </a:lnTo>
                  <a:lnTo>
                    <a:pt x="74" y="105"/>
                  </a:lnTo>
                  <a:lnTo>
                    <a:pt x="69" y="100"/>
                  </a:lnTo>
                  <a:lnTo>
                    <a:pt x="62" y="96"/>
                  </a:lnTo>
                  <a:lnTo>
                    <a:pt x="58" y="92"/>
                  </a:lnTo>
                  <a:lnTo>
                    <a:pt x="53" y="87"/>
                  </a:lnTo>
                  <a:lnTo>
                    <a:pt x="52" y="83"/>
                  </a:lnTo>
                  <a:lnTo>
                    <a:pt x="48" y="78"/>
                  </a:lnTo>
                  <a:lnTo>
                    <a:pt x="47" y="78"/>
                  </a:lnTo>
                  <a:lnTo>
                    <a:pt x="48" y="78"/>
                  </a:lnTo>
                  <a:lnTo>
                    <a:pt x="52" y="78"/>
                  </a:lnTo>
                  <a:lnTo>
                    <a:pt x="56" y="78"/>
                  </a:lnTo>
                  <a:lnTo>
                    <a:pt x="58" y="79"/>
                  </a:lnTo>
                  <a:lnTo>
                    <a:pt x="67" y="83"/>
                  </a:lnTo>
                  <a:lnTo>
                    <a:pt x="69" y="87"/>
                  </a:lnTo>
                  <a:lnTo>
                    <a:pt x="72" y="87"/>
                  </a:lnTo>
                  <a:lnTo>
                    <a:pt x="69" y="87"/>
                  </a:lnTo>
                  <a:lnTo>
                    <a:pt x="69" y="84"/>
                  </a:lnTo>
                  <a:lnTo>
                    <a:pt x="67" y="79"/>
                  </a:lnTo>
                  <a:lnTo>
                    <a:pt x="64" y="75"/>
                  </a:lnTo>
                  <a:lnTo>
                    <a:pt x="64" y="68"/>
                  </a:lnTo>
                  <a:lnTo>
                    <a:pt x="64" y="65"/>
                  </a:lnTo>
                  <a:lnTo>
                    <a:pt x="62" y="60"/>
                  </a:lnTo>
                  <a:lnTo>
                    <a:pt x="62" y="58"/>
                  </a:lnTo>
                  <a:lnTo>
                    <a:pt x="62" y="56"/>
                  </a:lnTo>
                  <a:lnTo>
                    <a:pt x="64" y="56"/>
                  </a:lnTo>
                  <a:lnTo>
                    <a:pt x="67" y="56"/>
                  </a:lnTo>
                  <a:lnTo>
                    <a:pt x="69" y="56"/>
                  </a:lnTo>
                  <a:lnTo>
                    <a:pt x="72" y="56"/>
                  </a:lnTo>
                  <a:lnTo>
                    <a:pt x="69" y="56"/>
                  </a:lnTo>
                  <a:lnTo>
                    <a:pt x="67" y="53"/>
                  </a:lnTo>
                  <a:lnTo>
                    <a:pt x="64" y="49"/>
                  </a:lnTo>
                  <a:lnTo>
                    <a:pt x="62" y="44"/>
                  </a:lnTo>
                  <a:lnTo>
                    <a:pt x="58" y="42"/>
                  </a:lnTo>
                  <a:lnTo>
                    <a:pt x="56" y="37"/>
                  </a:lnTo>
                  <a:lnTo>
                    <a:pt x="53" y="36"/>
                  </a:lnTo>
                  <a:lnTo>
                    <a:pt x="52" y="32"/>
                  </a:lnTo>
                  <a:lnTo>
                    <a:pt x="52" y="29"/>
                  </a:lnTo>
                  <a:lnTo>
                    <a:pt x="48" y="26"/>
                  </a:lnTo>
                  <a:lnTo>
                    <a:pt x="48" y="24"/>
                  </a:lnTo>
                  <a:lnTo>
                    <a:pt x="47" y="20"/>
                  </a:lnTo>
                  <a:lnTo>
                    <a:pt x="48" y="20"/>
                  </a:lnTo>
                  <a:lnTo>
                    <a:pt x="52" y="20"/>
                  </a:lnTo>
                  <a:lnTo>
                    <a:pt x="53" y="20"/>
                  </a:lnTo>
                  <a:lnTo>
                    <a:pt x="52" y="20"/>
                  </a:lnTo>
                  <a:lnTo>
                    <a:pt x="52" y="18"/>
                  </a:lnTo>
                  <a:lnTo>
                    <a:pt x="48" y="15"/>
                  </a:lnTo>
                  <a:lnTo>
                    <a:pt x="48" y="10"/>
                  </a:lnTo>
                  <a:lnTo>
                    <a:pt x="47" y="8"/>
                  </a:lnTo>
                  <a:lnTo>
                    <a:pt x="47" y="6"/>
                  </a:lnTo>
                  <a:lnTo>
                    <a:pt x="47" y="3"/>
                  </a:lnTo>
                  <a:lnTo>
                    <a:pt x="46" y="2"/>
                  </a:lnTo>
                  <a:lnTo>
                    <a:pt x="46" y="0"/>
                  </a:lnTo>
                  <a:lnTo>
                    <a:pt x="46" y="2"/>
                  </a:lnTo>
                  <a:lnTo>
                    <a:pt x="44" y="3"/>
                  </a:lnTo>
                  <a:lnTo>
                    <a:pt x="41" y="8"/>
                  </a:lnTo>
                  <a:lnTo>
                    <a:pt x="41" y="13"/>
                  </a:lnTo>
                  <a:lnTo>
                    <a:pt x="36" y="20"/>
                  </a:lnTo>
                  <a:lnTo>
                    <a:pt x="34" y="21"/>
                  </a:lnTo>
                  <a:lnTo>
                    <a:pt x="34" y="24"/>
                  </a:lnTo>
                  <a:lnTo>
                    <a:pt x="34" y="26"/>
                  </a:lnTo>
                  <a:lnTo>
                    <a:pt x="31" y="29"/>
                  </a:lnTo>
                  <a:lnTo>
                    <a:pt x="34" y="29"/>
                  </a:lnTo>
                  <a:lnTo>
                    <a:pt x="36" y="29"/>
                  </a:lnTo>
                  <a:lnTo>
                    <a:pt x="39" y="29"/>
                  </a:lnTo>
                  <a:lnTo>
                    <a:pt x="39" y="37"/>
                  </a:lnTo>
                  <a:lnTo>
                    <a:pt x="36" y="42"/>
                  </a:lnTo>
                  <a:lnTo>
                    <a:pt x="39" y="28"/>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81" name="Line 81"/>
            <p:cNvSpPr>
              <a:spLocks noChangeShapeType="1"/>
            </p:cNvSpPr>
            <p:nvPr/>
          </p:nvSpPr>
          <p:spPr bwMode="auto">
            <a:xfrm rot="393647">
              <a:off x="1467" y="3413"/>
              <a:ext cx="2" cy="27"/>
            </a:xfrm>
            <a:prstGeom prst="line">
              <a:avLst/>
            </a:prstGeom>
            <a:noFill/>
            <a:ln w="31750">
              <a:solidFill>
                <a:srgbClr val="000000"/>
              </a:solidFill>
              <a:round/>
              <a:headEnd/>
              <a:tailEnd/>
            </a:ln>
          </p:spPr>
          <p:txBody>
            <a:bodyPr/>
            <a:lstStyle/>
            <a:p>
              <a:endParaRPr lang="en-US">
                <a:solidFill>
                  <a:srgbClr val="292934"/>
                </a:solidFill>
              </a:endParaRPr>
            </a:p>
          </p:txBody>
        </p:sp>
        <p:sp>
          <p:nvSpPr>
            <p:cNvPr id="82" name="Freeform 82"/>
            <p:cNvSpPr>
              <a:spLocks/>
            </p:cNvSpPr>
            <p:nvPr/>
          </p:nvSpPr>
          <p:spPr bwMode="auto">
            <a:xfrm rot="393647">
              <a:off x="1439" y="3381"/>
              <a:ext cx="63" cy="53"/>
            </a:xfrm>
            <a:custGeom>
              <a:avLst/>
              <a:gdLst>
                <a:gd name="T0" fmla="*/ 23 w 64"/>
                <a:gd name="T1" fmla="*/ 13 h 84"/>
                <a:gd name="T2" fmla="*/ 16 w 64"/>
                <a:gd name="T3" fmla="*/ 17 h 84"/>
                <a:gd name="T4" fmla="*/ 12 w 64"/>
                <a:gd name="T5" fmla="*/ 18 h 84"/>
                <a:gd name="T6" fmla="*/ 20 w 64"/>
                <a:gd name="T7" fmla="*/ 17 h 84"/>
                <a:gd name="T8" fmla="*/ 26 w 64"/>
                <a:gd name="T9" fmla="*/ 17 h 84"/>
                <a:gd name="T10" fmla="*/ 24 w 64"/>
                <a:gd name="T11" fmla="*/ 18 h 84"/>
                <a:gd name="T12" fmla="*/ 17 w 64"/>
                <a:gd name="T13" fmla="*/ 20 h 84"/>
                <a:gd name="T14" fmla="*/ 11 w 64"/>
                <a:gd name="T15" fmla="*/ 21 h 84"/>
                <a:gd name="T16" fmla="*/ 2 w 64"/>
                <a:gd name="T17" fmla="*/ 24 h 84"/>
                <a:gd name="T18" fmla="*/ 6 w 64"/>
                <a:gd name="T19" fmla="*/ 24 h 84"/>
                <a:gd name="T20" fmla="*/ 16 w 64"/>
                <a:gd name="T21" fmla="*/ 23 h 84"/>
                <a:gd name="T22" fmla="*/ 17 w 64"/>
                <a:gd name="T23" fmla="*/ 24 h 84"/>
                <a:gd name="T24" fmla="*/ 23 w 64"/>
                <a:gd name="T25" fmla="*/ 24 h 84"/>
                <a:gd name="T26" fmla="*/ 17 w 64"/>
                <a:gd name="T27" fmla="*/ 27 h 84"/>
                <a:gd name="T28" fmla="*/ 8 w 64"/>
                <a:gd name="T29" fmla="*/ 30 h 84"/>
                <a:gd name="T30" fmla="*/ 0 w 64"/>
                <a:gd name="T31" fmla="*/ 32 h 84"/>
                <a:gd name="T32" fmla="*/ 2 w 64"/>
                <a:gd name="T33" fmla="*/ 32 h 84"/>
                <a:gd name="T34" fmla="*/ 11 w 64"/>
                <a:gd name="T35" fmla="*/ 31 h 84"/>
                <a:gd name="T36" fmla="*/ 17 w 64"/>
                <a:gd name="T37" fmla="*/ 31 h 84"/>
                <a:gd name="T38" fmla="*/ 23 w 64"/>
                <a:gd name="T39" fmla="*/ 31 h 84"/>
                <a:gd name="T40" fmla="*/ 26 w 64"/>
                <a:gd name="T41" fmla="*/ 31 h 84"/>
                <a:gd name="T42" fmla="*/ 31 w 64"/>
                <a:gd name="T43" fmla="*/ 32 h 84"/>
                <a:gd name="T44" fmla="*/ 32 w 64"/>
                <a:gd name="T45" fmla="*/ 33 h 84"/>
                <a:gd name="T46" fmla="*/ 41 w 64"/>
                <a:gd name="T47" fmla="*/ 33 h 84"/>
                <a:gd name="T48" fmla="*/ 48 w 64"/>
                <a:gd name="T49" fmla="*/ 33 h 84"/>
                <a:gd name="T50" fmla="*/ 62 w 64"/>
                <a:gd name="T51" fmla="*/ 33 h 84"/>
                <a:gd name="T52" fmla="*/ 57 w 64"/>
                <a:gd name="T53" fmla="*/ 32 h 84"/>
                <a:gd name="T54" fmla="*/ 47 w 64"/>
                <a:gd name="T55" fmla="*/ 29 h 84"/>
                <a:gd name="T56" fmla="*/ 36 w 64"/>
                <a:gd name="T57" fmla="*/ 25 h 84"/>
                <a:gd name="T58" fmla="*/ 32 w 64"/>
                <a:gd name="T59" fmla="*/ 23 h 84"/>
                <a:gd name="T60" fmla="*/ 37 w 64"/>
                <a:gd name="T61" fmla="*/ 23 h 84"/>
                <a:gd name="T62" fmla="*/ 47 w 64"/>
                <a:gd name="T63" fmla="*/ 25 h 84"/>
                <a:gd name="T64" fmla="*/ 47 w 64"/>
                <a:gd name="T65" fmla="*/ 25 h 84"/>
                <a:gd name="T66" fmla="*/ 43 w 64"/>
                <a:gd name="T67" fmla="*/ 20 h 84"/>
                <a:gd name="T68" fmla="*/ 42 w 64"/>
                <a:gd name="T69" fmla="*/ 17 h 84"/>
                <a:gd name="T70" fmla="*/ 45 w 64"/>
                <a:gd name="T71" fmla="*/ 17 h 84"/>
                <a:gd name="T72" fmla="*/ 47 w 64"/>
                <a:gd name="T73" fmla="*/ 17 h 84"/>
                <a:gd name="T74" fmla="*/ 42 w 64"/>
                <a:gd name="T75" fmla="*/ 13 h 84"/>
                <a:gd name="T76" fmla="*/ 36 w 64"/>
                <a:gd name="T77" fmla="*/ 11 h 84"/>
                <a:gd name="T78" fmla="*/ 32 w 64"/>
                <a:gd name="T79" fmla="*/ 8 h 84"/>
                <a:gd name="T80" fmla="*/ 32 w 64"/>
                <a:gd name="T81" fmla="*/ 6 h 84"/>
                <a:gd name="T82" fmla="*/ 35 w 64"/>
                <a:gd name="T83" fmla="*/ 6 h 84"/>
                <a:gd name="T84" fmla="*/ 32 w 64"/>
                <a:gd name="T85" fmla="*/ 4 h 84"/>
                <a:gd name="T86" fmla="*/ 32 w 64"/>
                <a:gd name="T87" fmla="*/ 2 h 84"/>
                <a:gd name="T88" fmla="*/ 31 w 64"/>
                <a:gd name="T89" fmla="*/ 1 h 84"/>
                <a:gd name="T90" fmla="*/ 28 w 64"/>
                <a:gd name="T91" fmla="*/ 4 h 84"/>
                <a:gd name="T92" fmla="*/ 24 w 64"/>
                <a:gd name="T93" fmla="*/ 8 h 84"/>
                <a:gd name="T94" fmla="*/ 24 w 64"/>
                <a:gd name="T95" fmla="*/ 8 h 84"/>
                <a:gd name="T96" fmla="*/ 26 w 64"/>
                <a:gd name="T97" fmla="*/ 11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
                <a:gd name="T148" fmla="*/ 0 h 84"/>
                <a:gd name="T149" fmla="*/ 64 w 64"/>
                <a:gd name="T150" fmla="*/ 84 h 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 h="84">
                  <a:moveTo>
                    <a:pt x="28" y="21"/>
                  </a:moveTo>
                  <a:lnTo>
                    <a:pt x="24" y="28"/>
                  </a:lnTo>
                  <a:lnTo>
                    <a:pt x="23" y="31"/>
                  </a:lnTo>
                  <a:lnTo>
                    <a:pt x="20" y="34"/>
                  </a:lnTo>
                  <a:lnTo>
                    <a:pt x="18" y="37"/>
                  </a:lnTo>
                  <a:lnTo>
                    <a:pt x="16" y="42"/>
                  </a:lnTo>
                  <a:lnTo>
                    <a:pt x="13" y="42"/>
                  </a:lnTo>
                  <a:lnTo>
                    <a:pt x="11" y="44"/>
                  </a:lnTo>
                  <a:lnTo>
                    <a:pt x="12" y="44"/>
                  </a:lnTo>
                  <a:lnTo>
                    <a:pt x="16" y="44"/>
                  </a:lnTo>
                  <a:lnTo>
                    <a:pt x="17" y="44"/>
                  </a:lnTo>
                  <a:lnTo>
                    <a:pt x="20" y="42"/>
                  </a:lnTo>
                  <a:lnTo>
                    <a:pt x="23" y="42"/>
                  </a:lnTo>
                  <a:lnTo>
                    <a:pt x="24" y="42"/>
                  </a:lnTo>
                  <a:lnTo>
                    <a:pt x="26" y="42"/>
                  </a:lnTo>
                  <a:lnTo>
                    <a:pt x="26" y="40"/>
                  </a:lnTo>
                  <a:lnTo>
                    <a:pt x="26" y="42"/>
                  </a:lnTo>
                  <a:lnTo>
                    <a:pt x="24" y="44"/>
                  </a:lnTo>
                  <a:lnTo>
                    <a:pt x="23" y="46"/>
                  </a:lnTo>
                  <a:lnTo>
                    <a:pt x="20" y="49"/>
                  </a:lnTo>
                  <a:lnTo>
                    <a:pt x="17" y="50"/>
                  </a:lnTo>
                  <a:lnTo>
                    <a:pt x="16" y="51"/>
                  </a:lnTo>
                  <a:lnTo>
                    <a:pt x="12" y="52"/>
                  </a:lnTo>
                  <a:lnTo>
                    <a:pt x="11" y="54"/>
                  </a:lnTo>
                  <a:lnTo>
                    <a:pt x="7" y="55"/>
                  </a:lnTo>
                  <a:lnTo>
                    <a:pt x="6" y="57"/>
                  </a:lnTo>
                  <a:lnTo>
                    <a:pt x="2" y="60"/>
                  </a:lnTo>
                  <a:lnTo>
                    <a:pt x="0" y="60"/>
                  </a:lnTo>
                  <a:lnTo>
                    <a:pt x="2" y="60"/>
                  </a:lnTo>
                  <a:lnTo>
                    <a:pt x="6" y="60"/>
                  </a:lnTo>
                  <a:lnTo>
                    <a:pt x="11" y="57"/>
                  </a:lnTo>
                  <a:lnTo>
                    <a:pt x="13" y="57"/>
                  </a:lnTo>
                  <a:lnTo>
                    <a:pt x="16" y="57"/>
                  </a:lnTo>
                  <a:lnTo>
                    <a:pt x="17" y="57"/>
                  </a:lnTo>
                  <a:lnTo>
                    <a:pt x="17" y="60"/>
                  </a:lnTo>
                  <a:lnTo>
                    <a:pt x="20" y="60"/>
                  </a:lnTo>
                  <a:lnTo>
                    <a:pt x="23" y="60"/>
                  </a:lnTo>
                  <a:lnTo>
                    <a:pt x="20" y="63"/>
                  </a:lnTo>
                  <a:lnTo>
                    <a:pt x="17" y="66"/>
                  </a:lnTo>
                  <a:lnTo>
                    <a:pt x="17" y="67"/>
                  </a:lnTo>
                  <a:lnTo>
                    <a:pt x="16" y="71"/>
                  </a:lnTo>
                  <a:lnTo>
                    <a:pt x="12" y="72"/>
                  </a:lnTo>
                  <a:lnTo>
                    <a:pt x="8" y="75"/>
                  </a:lnTo>
                  <a:lnTo>
                    <a:pt x="6" y="77"/>
                  </a:lnTo>
                  <a:lnTo>
                    <a:pt x="5" y="78"/>
                  </a:lnTo>
                  <a:lnTo>
                    <a:pt x="0" y="80"/>
                  </a:lnTo>
                  <a:lnTo>
                    <a:pt x="0" y="81"/>
                  </a:lnTo>
                  <a:lnTo>
                    <a:pt x="2" y="80"/>
                  </a:lnTo>
                  <a:lnTo>
                    <a:pt x="6" y="80"/>
                  </a:lnTo>
                  <a:lnTo>
                    <a:pt x="8" y="80"/>
                  </a:lnTo>
                  <a:lnTo>
                    <a:pt x="11" y="78"/>
                  </a:lnTo>
                  <a:lnTo>
                    <a:pt x="13" y="78"/>
                  </a:lnTo>
                  <a:lnTo>
                    <a:pt x="16" y="77"/>
                  </a:lnTo>
                  <a:lnTo>
                    <a:pt x="17" y="77"/>
                  </a:lnTo>
                  <a:lnTo>
                    <a:pt x="18" y="77"/>
                  </a:lnTo>
                  <a:lnTo>
                    <a:pt x="20" y="77"/>
                  </a:lnTo>
                  <a:lnTo>
                    <a:pt x="23" y="77"/>
                  </a:lnTo>
                  <a:lnTo>
                    <a:pt x="24" y="75"/>
                  </a:lnTo>
                  <a:lnTo>
                    <a:pt x="26" y="77"/>
                  </a:lnTo>
                  <a:lnTo>
                    <a:pt x="28" y="78"/>
                  </a:lnTo>
                  <a:lnTo>
                    <a:pt x="28" y="80"/>
                  </a:lnTo>
                  <a:lnTo>
                    <a:pt x="31" y="80"/>
                  </a:lnTo>
                  <a:lnTo>
                    <a:pt x="31" y="81"/>
                  </a:lnTo>
                  <a:lnTo>
                    <a:pt x="31" y="83"/>
                  </a:lnTo>
                  <a:lnTo>
                    <a:pt x="33" y="83"/>
                  </a:lnTo>
                  <a:lnTo>
                    <a:pt x="34" y="83"/>
                  </a:lnTo>
                  <a:lnTo>
                    <a:pt x="38" y="83"/>
                  </a:lnTo>
                  <a:lnTo>
                    <a:pt x="43" y="83"/>
                  </a:lnTo>
                  <a:lnTo>
                    <a:pt x="44" y="83"/>
                  </a:lnTo>
                  <a:lnTo>
                    <a:pt x="47" y="83"/>
                  </a:lnTo>
                  <a:lnTo>
                    <a:pt x="50" y="84"/>
                  </a:lnTo>
                  <a:lnTo>
                    <a:pt x="55" y="84"/>
                  </a:lnTo>
                  <a:lnTo>
                    <a:pt x="60" y="84"/>
                  </a:lnTo>
                  <a:lnTo>
                    <a:pt x="64" y="84"/>
                  </a:lnTo>
                  <a:lnTo>
                    <a:pt x="63" y="84"/>
                  </a:lnTo>
                  <a:lnTo>
                    <a:pt x="60" y="83"/>
                  </a:lnTo>
                  <a:lnTo>
                    <a:pt x="59" y="81"/>
                  </a:lnTo>
                  <a:lnTo>
                    <a:pt x="54" y="78"/>
                  </a:lnTo>
                  <a:lnTo>
                    <a:pt x="52" y="77"/>
                  </a:lnTo>
                  <a:lnTo>
                    <a:pt x="49" y="73"/>
                  </a:lnTo>
                  <a:lnTo>
                    <a:pt x="44" y="71"/>
                  </a:lnTo>
                  <a:lnTo>
                    <a:pt x="42" y="67"/>
                  </a:lnTo>
                  <a:lnTo>
                    <a:pt x="38" y="63"/>
                  </a:lnTo>
                  <a:lnTo>
                    <a:pt x="37" y="60"/>
                  </a:lnTo>
                  <a:lnTo>
                    <a:pt x="34" y="57"/>
                  </a:lnTo>
                  <a:lnTo>
                    <a:pt x="33" y="57"/>
                  </a:lnTo>
                  <a:lnTo>
                    <a:pt x="34" y="57"/>
                  </a:lnTo>
                  <a:lnTo>
                    <a:pt x="37" y="57"/>
                  </a:lnTo>
                  <a:lnTo>
                    <a:pt x="39" y="57"/>
                  </a:lnTo>
                  <a:lnTo>
                    <a:pt x="42" y="60"/>
                  </a:lnTo>
                  <a:lnTo>
                    <a:pt x="47" y="60"/>
                  </a:lnTo>
                  <a:lnTo>
                    <a:pt x="49" y="63"/>
                  </a:lnTo>
                  <a:lnTo>
                    <a:pt x="50" y="63"/>
                  </a:lnTo>
                  <a:lnTo>
                    <a:pt x="49" y="63"/>
                  </a:lnTo>
                  <a:lnTo>
                    <a:pt x="49" y="62"/>
                  </a:lnTo>
                  <a:lnTo>
                    <a:pt x="47" y="60"/>
                  </a:lnTo>
                  <a:lnTo>
                    <a:pt x="45" y="55"/>
                  </a:lnTo>
                  <a:lnTo>
                    <a:pt x="45" y="51"/>
                  </a:lnTo>
                  <a:lnTo>
                    <a:pt x="45" y="49"/>
                  </a:lnTo>
                  <a:lnTo>
                    <a:pt x="44" y="44"/>
                  </a:lnTo>
                  <a:lnTo>
                    <a:pt x="44" y="42"/>
                  </a:lnTo>
                  <a:lnTo>
                    <a:pt x="45" y="42"/>
                  </a:lnTo>
                  <a:lnTo>
                    <a:pt x="47" y="42"/>
                  </a:lnTo>
                  <a:lnTo>
                    <a:pt x="49" y="42"/>
                  </a:lnTo>
                  <a:lnTo>
                    <a:pt x="50" y="42"/>
                  </a:lnTo>
                  <a:lnTo>
                    <a:pt x="49" y="42"/>
                  </a:lnTo>
                  <a:lnTo>
                    <a:pt x="47" y="40"/>
                  </a:lnTo>
                  <a:lnTo>
                    <a:pt x="45" y="37"/>
                  </a:lnTo>
                  <a:lnTo>
                    <a:pt x="44" y="33"/>
                  </a:lnTo>
                  <a:lnTo>
                    <a:pt x="42" y="31"/>
                  </a:lnTo>
                  <a:lnTo>
                    <a:pt x="39" y="28"/>
                  </a:lnTo>
                  <a:lnTo>
                    <a:pt x="38" y="28"/>
                  </a:lnTo>
                  <a:lnTo>
                    <a:pt x="37" y="25"/>
                  </a:lnTo>
                  <a:lnTo>
                    <a:pt x="37" y="21"/>
                  </a:lnTo>
                  <a:lnTo>
                    <a:pt x="34" y="20"/>
                  </a:lnTo>
                  <a:lnTo>
                    <a:pt x="34" y="19"/>
                  </a:lnTo>
                  <a:lnTo>
                    <a:pt x="33" y="15"/>
                  </a:lnTo>
                  <a:lnTo>
                    <a:pt x="34" y="15"/>
                  </a:lnTo>
                  <a:lnTo>
                    <a:pt x="37" y="15"/>
                  </a:lnTo>
                  <a:lnTo>
                    <a:pt x="38" y="15"/>
                  </a:lnTo>
                  <a:lnTo>
                    <a:pt x="37" y="15"/>
                  </a:lnTo>
                  <a:lnTo>
                    <a:pt x="37" y="14"/>
                  </a:lnTo>
                  <a:lnTo>
                    <a:pt x="34" y="11"/>
                  </a:lnTo>
                  <a:lnTo>
                    <a:pt x="34" y="9"/>
                  </a:lnTo>
                  <a:lnTo>
                    <a:pt x="33" y="8"/>
                  </a:lnTo>
                  <a:lnTo>
                    <a:pt x="33" y="5"/>
                  </a:lnTo>
                  <a:lnTo>
                    <a:pt x="33" y="4"/>
                  </a:lnTo>
                  <a:lnTo>
                    <a:pt x="31" y="2"/>
                  </a:lnTo>
                  <a:lnTo>
                    <a:pt x="31" y="0"/>
                  </a:lnTo>
                  <a:lnTo>
                    <a:pt x="31" y="2"/>
                  </a:lnTo>
                  <a:lnTo>
                    <a:pt x="31" y="4"/>
                  </a:lnTo>
                  <a:lnTo>
                    <a:pt x="28" y="8"/>
                  </a:lnTo>
                  <a:lnTo>
                    <a:pt x="28" y="10"/>
                  </a:lnTo>
                  <a:lnTo>
                    <a:pt x="26" y="15"/>
                  </a:lnTo>
                  <a:lnTo>
                    <a:pt x="24" y="16"/>
                  </a:lnTo>
                  <a:lnTo>
                    <a:pt x="24" y="19"/>
                  </a:lnTo>
                  <a:lnTo>
                    <a:pt x="24" y="20"/>
                  </a:lnTo>
                  <a:lnTo>
                    <a:pt x="23" y="21"/>
                  </a:lnTo>
                  <a:lnTo>
                    <a:pt x="24" y="21"/>
                  </a:lnTo>
                  <a:lnTo>
                    <a:pt x="26" y="21"/>
                  </a:lnTo>
                  <a:lnTo>
                    <a:pt x="26" y="28"/>
                  </a:lnTo>
                  <a:lnTo>
                    <a:pt x="26" y="31"/>
                  </a:lnTo>
                  <a:lnTo>
                    <a:pt x="28" y="2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83" name="Line 83"/>
            <p:cNvSpPr>
              <a:spLocks noChangeShapeType="1"/>
            </p:cNvSpPr>
            <p:nvPr/>
          </p:nvSpPr>
          <p:spPr bwMode="auto">
            <a:xfrm rot="393647">
              <a:off x="1419" y="3435"/>
              <a:ext cx="2" cy="28"/>
            </a:xfrm>
            <a:prstGeom prst="line">
              <a:avLst/>
            </a:prstGeom>
            <a:noFill/>
            <a:ln w="31750">
              <a:solidFill>
                <a:srgbClr val="000000"/>
              </a:solidFill>
              <a:round/>
              <a:headEnd/>
              <a:tailEnd/>
            </a:ln>
          </p:spPr>
          <p:txBody>
            <a:bodyPr/>
            <a:lstStyle/>
            <a:p>
              <a:endParaRPr lang="en-US">
                <a:solidFill>
                  <a:srgbClr val="292934"/>
                </a:solidFill>
              </a:endParaRPr>
            </a:p>
          </p:txBody>
        </p:sp>
        <p:sp>
          <p:nvSpPr>
            <p:cNvPr id="84" name="Freeform 84"/>
            <p:cNvSpPr>
              <a:spLocks/>
            </p:cNvSpPr>
            <p:nvPr/>
          </p:nvSpPr>
          <p:spPr bwMode="auto">
            <a:xfrm rot="393647">
              <a:off x="1395" y="3402"/>
              <a:ext cx="63" cy="53"/>
            </a:xfrm>
            <a:custGeom>
              <a:avLst/>
              <a:gdLst>
                <a:gd name="T0" fmla="*/ 21 w 65"/>
                <a:gd name="T1" fmla="*/ 12 h 85"/>
                <a:gd name="T2" fmla="*/ 16 w 65"/>
                <a:gd name="T3" fmla="*/ 16 h 85"/>
                <a:gd name="T4" fmla="*/ 14 w 65"/>
                <a:gd name="T5" fmla="*/ 17 h 85"/>
                <a:gd name="T6" fmla="*/ 19 w 65"/>
                <a:gd name="T7" fmla="*/ 17 h 85"/>
                <a:gd name="T8" fmla="*/ 24 w 65"/>
                <a:gd name="T9" fmla="*/ 16 h 85"/>
                <a:gd name="T10" fmla="*/ 23 w 65"/>
                <a:gd name="T11" fmla="*/ 17 h 85"/>
                <a:gd name="T12" fmla="*/ 17 w 65"/>
                <a:gd name="T13" fmla="*/ 19 h 85"/>
                <a:gd name="T14" fmla="*/ 13 w 65"/>
                <a:gd name="T15" fmla="*/ 21 h 85"/>
                <a:gd name="T16" fmla="*/ 4 w 65"/>
                <a:gd name="T17" fmla="*/ 23 h 85"/>
                <a:gd name="T18" fmla="*/ 7 w 65"/>
                <a:gd name="T19" fmla="*/ 23 h 85"/>
                <a:gd name="T20" fmla="*/ 16 w 65"/>
                <a:gd name="T21" fmla="*/ 22 h 85"/>
                <a:gd name="T22" fmla="*/ 17 w 65"/>
                <a:gd name="T23" fmla="*/ 23 h 85"/>
                <a:gd name="T24" fmla="*/ 21 w 65"/>
                <a:gd name="T25" fmla="*/ 23 h 85"/>
                <a:gd name="T26" fmla="*/ 17 w 65"/>
                <a:gd name="T27" fmla="*/ 26 h 85"/>
                <a:gd name="T28" fmla="*/ 10 w 65"/>
                <a:gd name="T29" fmla="*/ 29 h 85"/>
                <a:gd name="T30" fmla="*/ 2 w 65"/>
                <a:gd name="T31" fmla="*/ 31 h 85"/>
                <a:gd name="T32" fmla="*/ 4 w 65"/>
                <a:gd name="T33" fmla="*/ 31 h 85"/>
                <a:gd name="T34" fmla="*/ 13 w 65"/>
                <a:gd name="T35" fmla="*/ 31 h 85"/>
                <a:gd name="T36" fmla="*/ 17 w 65"/>
                <a:gd name="T37" fmla="*/ 29 h 85"/>
                <a:gd name="T38" fmla="*/ 21 w 65"/>
                <a:gd name="T39" fmla="*/ 29 h 85"/>
                <a:gd name="T40" fmla="*/ 26 w 65"/>
                <a:gd name="T41" fmla="*/ 29 h 85"/>
                <a:gd name="T42" fmla="*/ 29 w 65"/>
                <a:gd name="T43" fmla="*/ 31 h 85"/>
                <a:gd name="T44" fmla="*/ 32 w 65"/>
                <a:gd name="T45" fmla="*/ 32 h 85"/>
                <a:gd name="T46" fmla="*/ 42 w 65"/>
                <a:gd name="T47" fmla="*/ 32 h 85"/>
                <a:gd name="T48" fmla="*/ 48 w 65"/>
                <a:gd name="T49" fmla="*/ 33 h 85"/>
                <a:gd name="T50" fmla="*/ 61 w 65"/>
                <a:gd name="T51" fmla="*/ 33 h 85"/>
                <a:gd name="T52" fmla="*/ 57 w 65"/>
                <a:gd name="T53" fmla="*/ 32 h 85"/>
                <a:gd name="T54" fmla="*/ 47 w 65"/>
                <a:gd name="T55" fmla="*/ 29 h 85"/>
                <a:gd name="T56" fmla="*/ 37 w 65"/>
                <a:gd name="T57" fmla="*/ 25 h 85"/>
                <a:gd name="T58" fmla="*/ 32 w 65"/>
                <a:gd name="T59" fmla="*/ 22 h 85"/>
                <a:gd name="T60" fmla="*/ 38 w 65"/>
                <a:gd name="T61" fmla="*/ 22 h 85"/>
                <a:gd name="T62" fmla="*/ 47 w 65"/>
                <a:gd name="T63" fmla="*/ 25 h 85"/>
                <a:gd name="T64" fmla="*/ 47 w 65"/>
                <a:gd name="T65" fmla="*/ 24 h 85"/>
                <a:gd name="T66" fmla="*/ 45 w 65"/>
                <a:gd name="T67" fmla="*/ 19 h 85"/>
                <a:gd name="T68" fmla="*/ 43 w 65"/>
                <a:gd name="T69" fmla="*/ 17 h 85"/>
                <a:gd name="T70" fmla="*/ 46 w 65"/>
                <a:gd name="T71" fmla="*/ 16 h 85"/>
                <a:gd name="T72" fmla="*/ 47 w 65"/>
                <a:gd name="T73" fmla="*/ 16 h 85"/>
                <a:gd name="T74" fmla="*/ 43 w 65"/>
                <a:gd name="T75" fmla="*/ 13 h 85"/>
                <a:gd name="T76" fmla="*/ 37 w 65"/>
                <a:gd name="T77" fmla="*/ 11 h 85"/>
                <a:gd name="T78" fmla="*/ 35 w 65"/>
                <a:gd name="T79" fmla="*/ 7 h 85"/>
                <a:gd name="T80" fmla="*/ 35 w 65"/>
                <a:gd name="T81" fmla="*/ 6 h 85"/>
                <a:gd name="T82" fmla="*/ 35 w 65"/>
                <a:gd name="T83" fmla="*/ 6 h 85"/>
                <a:gd name="T84" fmla="*/ 35 w 65"/>
                <a:gd name="T85" fmla="*/ 3 h 85"/>
                <a:gd name="T86" fmla="*/ 32 w 65"/>
                <a:gd name="T87" fmla="*/ 2 h 85"/>
                <a:gd name="T88" fmla="*/ 30 w 65"/>
                <a:gd name="T89" fmla="*/ 1 h 85"/>
                <a:gd name="T90" fmla="*/ 27 w 65"/>
                <a:gd name="T91" fmla="*/ 4 h 85"/>
                <a:gd name="T92" fmla="*/ 23 w 65"/>
                <a:gd name="T93" fmla="*/ 7 h 85"/>
                <a:gd name="T94" fmla="*/ 23 w 65"/>
                <a:gd name="T95" fmla="*/ 9 h 85"/>
                <a:gd name="T96" fmla="*/ 26 w 65"/>
                <a:gd name="T97" fmla="*/ 11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5"/>
                <a:gd name="T149" fmla="*/ 65 w 65"/>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5">
                  <a:moveTo>
                    <a:pt x="28" y="21"/>
                  </a:moveTo>
                  <a:lnTo>
                    <a:pt x="25" y="28"/>
                  </a:lnTo>
                  <a:lnTo>
                    <a:pt x="23" y="31"/>
                  </a:lnTo>
                  <a:lnTo>
                    <a:pt x="21" y="34"/>
                  </a:lnTo>
                  <a:lnTo>
                    <a:pt x="19" y="39"/>
                  </a:lnTo>
                  <a:lnTo>
                    <a:pt x="18" y="42"/>
                  </a:lnTo>
                  <a:lnTo>
                    <a:pt x="14" y="43"/>
                  </a:lnTo>
                  <a:lnTo>
                    <a:pt x="13" y="45"/>
                  </a:lnTo>
                  <a:lnTo>
                    <a:pt x="14" y="45"/>
                  </a:lnTo>
                  <a:lnTo>
                    <a:pt x="18" y="45"/>
                  </a:lnTo>
                  <a:lnTo>
                    <a:pt x="19" y="45"/>
                  </a:lnTo>
                  <a:lnTo>
                    <a:pt x="21" y="43"/>
                  </a:lnTo>
                  <a:lnTo>
                    <a:pt x="23" y="42"/>
                  </a:lnTo>
                  <a:lnTo>
                    <a:pt x="25" y="42"/>
                  </a:lnTo>
                  <a:lnTo>
                    <a:pt x="26" y="42"/>
                  </a:lnTo>
                  <a:lnTo>
                    <a:pt x="26" y="40"/>
                  </a:lnTo>
                  <a:lnTo>
                    <a:pt x="26" y="42"/>
                  </a:lnTo>
                  <a:lnTo>
                    <a:pt x="25" y="45"/>
                  </a:lnTo>
                  <a:lnTo>
                    <a:pt x="23" y="47"/>
                  </a:lnTo>
                  <a:lnTo>
                    <a:pt x="21" y="48"/>
                  </a:lnTo>
                  <a:lnTo>
                    <a:pt x="19" y="50"/>
                  </a:lnTo>
                  <a:lnTo>
                    <a:pt x="18" y="50"/>
                  </a:lnTo>
                  <a:lnTo>
                    <a:pt x="14" y="52"/>
                  </a:lnTo>
                  <a:lnTo>
                    <a:pt x="13" y="54"/>
                  </a:lnTo>
                  <a:lnTo>
                    <a:pt x="8" y="55"/>
                  </a:lnTo>
                  <a:lnTo>
                    <a:pt x="7" y="57"/>
                  </a:lnTo>
                  <a:lnTo>
                    <a:pt x="4" y="59"/>
                  </a:lnTo>
                  <a:lnTo>
                    <a:pt x="2" y="59"/>
                  </a:lnTo>
                  <a:lnTo>
                    <a:pt x="4" y="59"/>
                  </a:lnTo>
                  <a:lnTo>
                    <a:pt x="7" y="59"/>
                  </a:lnTo>
                  <a:lnTo>
                    <a:pt x="13" y="57"/>
                  </a:lnTo>
                  <a:lnTo>
                    <a:pt x="14" y="57"/>
                  </a:lnTo>
                  <a:lnTo>
                    <a:pt x="18" y="57"/>
                  </a:lnTo>
                  <a:lnTo>
                    <a:pt x="19" y="57"/>
                  </a:lnTo>
                  <a:lnTo>
                    <a:pt x="19" y="59"/>
                  </a:lnTo>
                  <a:lnTo>
                    <a:pt x="19" y="60"/>
                  </a:lnTo>
                  <a:lnTo>
                    <a:pt x="21" y="60"/>
                  </a:lnTo>
                  <a:lnTo>
                    <a:pt x="23" y="59"/>
                  </a:lnTo>
                  <a:lnTo>
                    <a:pt x="23" y="60"/>
                  </a:lnTo>
                  <a:lnTo>
                    <a:pt x="21" y="64"/>
                  </a:lnTo>
                  <a:lnTo>
                    <a:pt x="19" y="65"/>
                  </a:lnTo>
                  <a:lnTo>
                    <a:pt x="19" y="66"/>
                  </a:lnTo>
                  <a:lnTo>
                    <a:pt x="18" y="70"/>
                  </a:lnTo>
                  <a:lnTo>
                    <a:pt x="14" y="71"/>
                  </a:lnTo>
                  <a:lnTo>
                    <a:pt x="10" y="75"/>
                  </a:lnTo>
                  <a:lnTo>
                    <a:pt x="7" y="76"/>
                  </a:lnTo>
                  <a:lnTo>
                    <a:pt x="5" y="79"/>
                  </a:lnTo>
                  <a:lnTo>
                    <a:pt x="2" y="79"/>
                  </a:lnTo>
                  <a:lnTo>
                    <a:pt x="0" y="81"/>
                  </a:lnTo>
                  <a:lnTo>
                    <a:pt x="2" y="81"/>
                  </a:lnTo>
                  <a:lnTo>
                    <a:pt x="4" y="79"/>
                  </a:lnTo>
                  <a:lnTo>
                    <a:pt x="7" y="79"/>
                  </a:lnTo>
                  <a:lnTo>
                    <a:pt x="10" y="79"/>
                  </a:lnTo>
                  <a:lnTo>
                    <a:pt x="13" y="79"/>
                  </a:lnTo>
                  <a:lnTo>
                    <a:pt x="14" y="79"/>
                  </a:lnTo>
                  <a:lnTo>
                    <a:pt x="18" y="76"/>
                  </a:lnTo>
                  <a:lnTo>
                    <a:pt x="19" y="76"/>
                  </a:lnTo>
                  <a:lnTo>
                    <a:pt x="21" y="76"/>
                  </a:lnTo>
                  <a:lnTo>
                    <a:pt x="23" y="76"/>
                  </a:lnTo>
                  <a:lnTo>
                    <a:pt x="25" y="75"/>
                  </a:lnTo>
                  <a:lnTo>
                    <a:pt x="26" y="76"/>
                  </a:lnTo>
                  <a:lnTo>
                    <a:pt x="28" y="76"/>
                  </a:lnTo>
                  <a:lnTo>
                    <a:pt x="29" y="79"/>
                  </a:lnTo>
                  <a:lnTo>
                    <a:pt x="31" y="79"/>
                  </a:lnTo>
                  <a:lnTo>
                    <a:pt x="32" y="81"/>
                  </a:lnTo>
                  <a:lnTo>
                    <a:pt x="32" y="83"/>
                  </a:lnTo>
                  <a:lnTo>
                    <a:pt x="34" y="83"/>
                  </a:lnTo>
                  <a:lnTo>
                    <a:pt x="37" y="83"/>
                  </a:lnTo>
                  <a:lnTo>
                    <a:pt x="39" y="83"/>
                  </a:lnTo>
                  <a:lnTo>
                    <a:pt x="44" y="83"/>
                  </a:lnTo>
                  <a:lnTo>
                    <a:pt x="45" y="83"/>
                  </a:lnTo>
                  <a:lnTo>
                    <a:pt x="48" y="83"/>
                  </a:lnTo>
                  <a:lnTo>
                    <a:pt x="52" y="85"/>
                  </a:lnTo>
                  <a:lnTo>
                    <a:pt x="57" y="85"/>
                  </a:lnTo>
                  <a:lnTo>
                    <a:pt x="62" y="85"/>
                  </a:lnTo>
                  <a:lnTo>
                    <a:pt x="65" y="85"/>
                  </a:lnTo>
                  <a:lnTo>
                    <a:pt x="63" y="85"/>
                  </a:lnTo>
                  <a:lnTo>
                    <a:pt x="62" y="83"/>
                  </a:lnTo>
                  <a:lnTo>
                    <a:pt x="61" y="81"/>
                  </a:lnTo>
                  <a:lnTo>
                    <a:pt x="55" y="79"/>
                  </a:lnTo>
                  <a:lnTo>
                    <a:pt x="53" y="76"/>
                  </a:lnTo>
                  <a:lnTo>
                    <a:pt x="51" y="73"/>
                  </a:lnTo>
                  <a:lnTo>
                    <a:pt x="45" y="70"/>
                  </a:lnTo>
                  <a:lnTo>
                    <a:pt x="42" y="66"/>
                  </a:lnTo>
                  <a:lnTo>
                    <a:pt x="39" y="64"/>
                  </a:lnTo>
                  <a:lnTo>
                    <a:pt x="37" y="60"/>
                  </a:lnTo>
                  <a:lnTo>
                    <a:pt x="37" y="57"/>
                  </a:lnTo>
                  <a:lnTo>
                    <a:pt x="34" y="57"/>
                  </a:lnTo>
                  <a:lnTo>
                    <a:pt x="37" y="57"/>
                  </a:lnTo>
                  <a:lnTo>
                    <a:pt x="40" y="57"/>
                  </a:lnTo>
                  <a:lnTo>
                    <a:pt x="42" y="59"/>
                  </a:lnTo>
                  <a:lnTo>
                    <a:pt x="48" y="60"/>
                  </a:lnTo>
                  <a:lnTo>
                    <a:pt x="51" y="64"/>
                  </a:lnTo>
                  <a:lnTo>
                    <a:pt x="52" y="64"/>
                  </a:lnTo>
                  <a:lnTo>
                    <a:pt x="51" y="64"/>
                  </a:lnTo>
                  <a:lnTo>
                    <a:pt x="51" y="62"/>
                  </a:lnTo>
                  <a:lnTo>
                    <a:pt x="48" y="59"/>
                  </a:lnTo>
                  <a:lnTo>
                    <a:pt x="47" y="55"/>
                  </a:lnTo>
                  <a:lnTo>
                    <a:pt x="47" y="50"/>
                  </a:lnTo>
                  <a:lnTo>
                    <a:pt x="47" y="48"/>
                  </a:lnTo>
                  <a:lnTo>
                    <a:pt x="45" y="45"/>
                  </a:lnTo>
                  <a:lnTo>
                    <a:pt x="45" y="43"/>
                  </a:lnTo>
                  <a:lnTo>
                    <a:pt x="45" y="42"/>
                  </a:lnTo>
                  <a:lnTo>
                    <a:pt x="47" y="42"/>
                  </a:lnTo>
                  <a:lnTo>
                    <a:pt x="48" y="42"/>
                  </a:lnTo>
                  <a:lnTo>
                    <a:pt x="51" y="42"/>
                  </a:lnTo>
                  <a:lnTo>
                    <a:pt x="52" y="42"/>
                  </a:lnTo>
                  <a:lnTo>
                    <a:pt x="51" y="42"/>
                  </a:lnTo>
                  <a:lnTo>
                    <a:pt x="48" y="40"/>
                  </a:lnTo>
                  <a:lnTo>
                    <a:pt x="47" y="36"/>
                  </a:lnTo>
                  <a:lnTo>
                    <a:pt x="45" y="34"/>
                  </a:lnTo>
                  <a:lnTo>
                    <a:pt x="42" y="31"/>
                  </a:lnTo>
                  <a:lnTo>
                    <a:pt x="40" y="28"/>
                  </a:lnTo>
                  <a:lnTo>
                    <a:pt x="39" y="28"/>
                  </a:lnTo>
                  <a:lnTo>
                    <a:pt x="37" y="24"/>
                  </a:lnTo>
                  <a:lnTo>
                    <a:pt x="37" y="22"/>
                  </a:lnTo>
                  <a:lnTo>
                    <a:pt x="37" y="19"/>
                  </a:lnTo>
                  <a:lnTo>
                    <a:pt x="34" y="16"/>
                  </a:lnTo>
                  <a:lnTo>
                    <a:pt x="37" y="16"/>
                  </a:lnTo>
                  <a:lnTo>
                    <a:pt x="39" y="16"/>
                  </a:lnTo>
                  <a:lnTo>
                    <a:pt x="37" y="16"/>
                  </a:lnTo>
                  <a:lnTo>
                    <a:pt x="37" y="15"/>
                  </a:lnTo>
                  <a:lnTo>
                    <a:pt x="37" y="12"/>
                  </a:lnTo>
                  <a:lnTo>
                    <a:pt x="37" y="8"/>
                  </a:lnTo>
                  <a:lnTo>
                    <a:pt x="34" y="7"/>
                  </a:lnTo>
                  <a:lnTo>
                    <a:pt x="34" y="6"/>
                  </a:lnTo>
                  <a:lnTo>
                    <a:pt x="34" y="5"/>
                  </a:lnTo>
                  <a:lnTo>
                    <a:pt x="32" y="3"/>
                  </a:lnTo>
                  <a:lnTo>
                    <a:pt x="32" y="0"/>
                  </a:lnTo>
                  <a:lnTo>
                    <a:pt x="32" y="3"/>
                  </a:lnTo>
                  <a:lnTo>
                    <a:pt x="31" y="5"/>
                  </a:lnTo>
                  <a:lnTo>
                    <a:pt x="29" y="7"/>
                  </a:lnTo>
                  <a:lnTo>
                    <a:pt x="29" y="11"/>
                  </a:lnTo>
                  <a:lnTo>
                    <a:pt x="26" y="16"/>
                  </a:lnTo>
                  <a:lnTo>
                    <a:pt x="25" y="17"/>
                  </a:lnTo>
                  <a:lnTo>
                    <a:pt x="25" y="19"/>
                  </a:lnTo>
                  <a:lnTo>
                    <a:pt x="23" y="22"/>
                  </a:lnTo>
                  <a:lnTo>
                    <a:pt x="25" y="22"/>
                  </a:lnTo>
                  <a:lnTo>
                    <a:pt x="26" y="22"/>
                  </a:lnTo>
                  <a:lnTo>
                    <a:pt x="28" y="22"/>
                  </a:lnTo>
                  <a:lnTo>
                    <a:pt x="28" y="28"/>
                  </a:lnTo>
                  <a:lnTo>
                    <a:pt x="26" y="31"/>
                  </a:lnTo>
                  <a:lnTo>
                    <a:pt x="28" y="2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85" name="Line 85"/>
            <p:cNvSpPr>
              <a:spLocks noChangeShapeType="1"/>
            </p:cNvSpPr>
            <p:nvPr/>
          </p:nvSpPr>
          <p:spPr bwMode="auto">
            <a:xfrm rot="393647">
              <a:off x="2255" y="3491"/>
              <a:ext cx="0" cy="27"/>
            </a:xfrm>
            <a:prstGeom prst="line">
              <a:avLst/>
            </a:prstGeom>
            <a:noFill/>
            <a:ln w="31750">
              <a:solidFill>
                <a:srgbClr val="000000"/>
              </a:solidFill>
              <a:round/>
              <a:headEnd/>
              <a:tailEnd/>
            </a:ln>
          </p:spPr>
          <p:txBody>
            <a:bodyPr/>
            <a:lstStyle/>
            <a:p>
              <a:endParaRPr lang="en-US">
                <a:solidFill>
                  <a:srgbClr val="292934"/>
                </a:solidFill>
              </a:endParaRPr>
            </a:p>
          </p:txBody>
        </p:sp>
        <p:sp>
          <p:nvSpPr>
            <p:cNvPr id="86" name="Freeform 86"/>
            <p:cNvSpPr>
              <a:spLocks/>
            </p:cNvSpPr>
            <p:nvPr/>
          </p:nvSpPr>
          <p:spPr bwMode="auto">
            <a:xfrm rot="393647">
              <a:off x="2229" y="3455"/>
              <a:ext cx="60" cy="55"/>
            </a:xfrm>
            <a:custGeom>
              <a:avLst/>
              <a:gdLst>
                <a:gd name="T0" fmla="*/ 18 w 65"/>
                <a:gd name="T1" fmla="*/ 14 h 85"/>
                <a:gd name="T2" fmla="*/ 14 w 65"/>
                <a:gd name="T3" fmla="*/ 17 h 85"/>
                <a:gd name="T4" fmla="*/ 11 w 65"/>
                <a:gd name="T5" fmla="*/ 18 h 85"/>
                <a:gd name="T6" fmla="*/ 17 w 65"/>
                <a:gd name="T7" fmla="*/ 18 h 85"/>
                <a:gd name="T8" fmla="*/ 21 w 65"/>
                <a:gd name="T9" fmla="*/ 17 h 85"/>
                <a:gd name="T10" fmla="*/ 20 w 65"/>
                <a:gd name="T11" fmla="*/ 18 h 85"/>
                <a:gd name="T12" fmla="*/ 16 w 65"/>
                <a:gd name="T13" fmla="*/ 21 h 85"/>
                <a:gd name="T14" fmla="*/ 9 w 65"/>
                <a:gd name="T15" fmla="*/ 23 h 85"/>
                <a:gd name="T16" fmla="*/ 3 w 65"/>
                <a:gd name="T17" fmla="*/ 25 h 85"/>
                <a:gd name="T18" fmla="*/ 6 w 65"/>
                <a:gd name="T19" fmla="*/ 25 h 85"/>
                <a:gd name="T20" fmla="*/ 14 w 65"/>
                <a:gd name="T21" fmla="*/ 24 h 85"/>
                <a:gd name="T22" fmla="*/ 16 w 65"/>
                <a:gd name="T23" fmla="*/ 25 h 85"/>
                <a:gd name="T24" fmla="*/ 18 w 65"/>
                <a:gd name="T25" fmla="*/ 25 h 85"/>
                <a:gd name="T26" fmla="*/ 16 w 65"/>
                <a:gd name="T27" fmla="*/ 28 h 85"/>
                <a:gd name="T28" fmla="*/ 7 w 65"/>
                <a:gd name="T29" fmla="*/ 32 h 85"/>
                <a:gd name="T30" fmla="*/ 2 w 65"/>
                <a:gd name="T31" fmla="*/ 34 h 85"/>
                <a:gd name="T32" fmla="*/ 3 w 65"/>
                <a:gd name="T33" fmla="*/ 34 h 85"/>
                <a:gd name="T34" fmla="*/ 9 w 65"/>
                <a:gd name="T35" fmla="*/ 33 h 85"/>
                <a:gd name="T36" fmla="*/ 16 w 65"/>
                <a:gd name="T37" fmla="*/ 32 h 85"/>
                <a:gd name="T38" fmla="*/ 18 w 65"/>
                <a:gd name="T39" fmla="*/ 32 h 85"/>
                <a:gd name="T40" fmla="*/ 23 w 65"/>
                <a:gd name="T41" fmla="*/ 32 h 85"/>
                <a:gd name="T42" fmla="*/ 26 w 65"/>
                <a:gd name="T43" fmla="*/ 34 h 85"/>
                <a:gd name="T44" fmla="*/ 28 w 65"/>
                <a:gd name="T45" fmla="*/ 35 h 85"/>
                <a:gd name="T46" fmla="*/ 37 w 65"/>
                <a:gd name="T47" fmla="*/ 35 h 85"/>
                <a:gd name="T48" fmla="*/ 42 w 65"/>
                <a:gd name="T49" fmla="*/ 36 h 85"/>
                <a:gd name="T50" fmla="*/ 55 w 65"/>
                <a:gd name="T51" fmla="*/ 36 h 85"/>
                <a:gd name="T52" fmla="*/ 51 w 65"/>
                <a:gd name="T53" fmla="*/ 35 h 85"/>
                <a:gd name="T54" fmla="*/ 42 w 65"/>
                <a:gd name="T55" fmla="*/ 31 h 85"/>
                <a:gd name="T56" fmla="*/ 32 w 65"/>
                <a:gd name="T57" fmla="*/ 27 h 85"/>
                <a:gd name="T58" fmla="*/ 28 w 65"/>
                <a:gd name="T59" fmla="*/ 24 h 85"/>
                <a:gd name="T60" fmla="*/ 32 w 65"/>
                <a:gd name="T61" fmla="*/ 24 h 85"/>
                <a:gd name="T62" fmla="*/ 42 w 65"/>
                <a:gd name="T63" fmla="*/ 27 h 85"/>
                <a:gd name="T64" fmla="*/ 42 w 65"/>
                <a:gd name="T65" fmla="*/ 26 h 85"/>
                <a:gd name="T66" fmla="*/ 39 w 65"/>
                <a:gd name="T67" fmla="*/ 21 h 85"/>
                <a:gd name="T68" fmla="*/ 38 w 65"/>
                <a:gd name="T69" fmla="*/ 18 h 85"/>
                <a:gd name="T70" fmla="*/ 42 w 65"/>
                <a:gd name="T71" fmla="*/ 17 h 85"/>
                <a:gd name="T72" fmla="*/ 42 w 65"/>
                <a:gd name="T73" fmla="*/ 17 h 85"/>
                <a:gd name="T74" fmla="*/ 38 w 65"/>
                <a:gd name="T75" fmla="*/ 14 h 85"/>
                <a:gd name="T76" fmla="*/ 32 w 65"/>
                <a:gd name="T77" fmla="*/ 11 h 85"/>
                <a:gd name="T78" fmla="*/ 30 w 65"/>
                <a:gd name="T79" fmla="*/ 8 h 85"/>
                <a:gd name="T80" fmla="*/ 30 w 65"/>
                <a:gd name="T81" fmla="*/ 6 h 85"/>
                <a:gd name="T82" fmla="*/ 30 w 65"/>
                <a:gd name="T83" fmla="*/ 6 h 85"/>
                <a:gd name="T84" fmla="*/ 30 w 65"/>
                <a:gd name="T85" fmla="*/ 4 h 85"/>
                <a:gd name="T86" fmla="*/ 28 w 65"/>
                <a:gd name="T87" fmla="*/ 2 h 85"/>
                <a:gd name="T88" fmla="*/ 28 w 65"/>
                <a:gd name="T89" fmla="*/ 1 h 85"/>
                <a:gd name="T90" fmla="*/ 24 w 65"/>
                <a:gd name="T91" fmla="*/ 5 h 85"/>
                <a:gd name="T92" fmla="*/ 20 w 65"/>
                <a:gd name="T93" fmla="*/ 8 h 85"/>
                <a:gd name="T94" fmla="*/ 20 w 65"/>
                <a:gd name="T95" fmla="*/ 9 h 85"/>
                <a:gd name="T96" fmla="*/ 23 w 65"/>
                <a:gd name="T97" fmla="*/ 12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5"/>
                <a:gd name="T149" fmla="*/ 65 w 65"/>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5">
                  <a:moveTo>
                    <a:pt x="27" y="21"/>
                  </a:moveTo>
                  <a:lnTo>
                    <a:pt x="24" y="28"/>
                  </a:lnTo>
                  <a:lnTo>
                    <a:pt x="22" y="32"/>
                  </a:lnTo>
                  <a:lnTo>
                    <a:pt x="20" y="34"/>
                  </a:lnTo>
                  <a:lnTo>
                    <a:pt x="19" y="38"/>
                  </a:lnTo>
                  <a:lnTo>
                    <a:pt x="16" y="42"/>
                  </a:lnTo>
                  <a:lnTo>
                    <a:pt x="14" y="44"/>
                  </a:lnTo>
                  <a:lnTo>
                    <a:pt x="11" y="44"/>
                  </a:lnTo>
                  <a:lnTo>
                    <a:pt x="13" y="44"/>
                  </a:lnTo>
                  <a:lnTo>
                    <a:pt x="16" y="44"/>
                  </a:lnTo>
                  <a:lnTo>
                    <a:pt x="18" y="44"/>
                  </a:lnTo>
                  <a:lnTo>
                    <a:pt x="20" y="44"/>
                  </a:lnTo>
                  <a:lnTo>
                    <a:pt x="22" y="42"/>
                  </a:lnTo>
                  <a:lnTo>
                    <a:pt x="24" y="42"/>
                  </a:lnTo>
                  <a:lnTo>
                    <a:pt x="25" y="42"/>
                  </a:lnTo>
                  <a:lnTo>
                    <a:pt x="25" y="39"/>
                  </a:lnTo>
                  <a:lnTo>
                    <a:pt x="25" y="42"/>
                  </a:lnTo>
                  <a:lnTo>
                    <a:pt x="24" y="44"/>
                  </a:lnTo>
                  <a:lnTo>
                    <a:pt x="22" y="46"/>
                  </a:lnTo>
                  <a:lnTo>
                    <a:pt x="20" y="48"/>
                  </a:lnTo>
                  <a:lnTo>
                    <a:pt x="18" y="51"/>
                  </a:lnTo>
                  <a:lnTo>
                    <a:pt x="16" y="51"/>
                  </a:lnTo>
                  <a:lnTo>
                    <a:pt x="13" y="52"/>
                  </a:lnTo>
                  <a:lnTo>
                    <a:pt x="11" y="54"/>
                  </a:lnTo>
                  <a:lnTo>
                    <a:pt x="8" y="56"/>
                  </a:lnTo>
                  <a:lnTo>
                    <a:pt x="7" y="57"/>
                  </a:lnTo>
                  <a:lnTo>
                    <a:pt x="3" y="59"/>
                  </a:lnTo>
                  <a:lnTo>
                    <a:pt x="2" y="59"/>
                  </a:lnTo>
                  <a:lnTo>
                    <a:pt x="3" y="59"/>
                  </a:lnTo>
                  <a:lnTo>
                    <a:pt x="7" y="59"/>
                  </a:lnTo>
                  <a:lnTo>
                    <a:pt x="11" y="57"/>
                  </a:lnTo>
                  <a:lnTo>
                    <a:pt x="14" y="57"/>
                  </a:lnTo>
                  <a:lnTo>
                    <a:pt x="16" y="57"/>
                  </a:lnTo>
                  <a:lnTo>
                    <a:pt x="18" y="57"/>
                  </a:lnTo>
                  <a:lnTo>
                    <a:pt x="18" y="59"/>
                  </a:lnTo>
                  <a:lnTo>
                    <a:pt x="18" y="60"/>
                  </a:lnTo>
                  <a:lnTo>
                    <a:pt x="20" y="60"/>
                  </a:lnTo>
                  <a:lnTo>
                    <a:pt x="22" y="59"/>
                  </a:lnTo>
                  <a:lnTo>
                    <a:pt x="22" y="60"/>
                  </a:lnTo>
                  <a:lnTo>
                    <a:pt x="20" y="64"/>
                  </a:lnTo>
                  <a:lnTo>
                    <a:pt x="18" y="65"/>
                  </a:lnTo>
                  <a:lnTo>
                    <a:pt x="18" y="67"/>
                  </a:lnTo>
                  <a:lnTo>
                    <a:pt x="16" y="70"/>
                  </a:lnTo>
                  <a:lnTo>
                    <a:pt x="13" y="72"/>
                  </a:lnTo>
                  <a:lnTo>
                    <a:pt x="9" y="75"/>
                  </a:lnTo>
                  <a:lnTo>
                    <a:pt x="7" y="77"/>
                  </a:lnTo>
                  <a:lnTo>
                    <a:pt x="3" y="79"/>
                  </a:lnTo>
                  <a:lnTo>
                    <a:pt x="2" y="80"/>
                  </a:lnTo>
                  <a:lnTo>
                    <a:pt x="0" y="83"/>
                  </a:lnTo>
                  <a:lnTo>
                    <a:pt x="2" y="83"/>
                  </a:lnTo>
                  <a:lnTo>
                    <a:pt x="3" y="80"/>
                  </a:lnTo>
                  <a:lnTo>
                    <a:pt x="7" y="80"/>
                  </a:lnTo>
                  <a:lnTo>
                    <a:pt x="9" y="80"/>
                  </a:lnTo>
                  <a:lnTo>
                    <a:pt x="11" y="79"/>
                  </a:lnTo>
                  <a:lnTo>
                    <a:pt x="14" y="79"/>
                  </a:lnTo>
                  <a:lnTo>
                    <a:pt x="16" y="77"/>
                  </a:lnTo>
                  <a:lnTo>
                    <a:pt x="18" y="77"/>
                  </a:lnTo>
                  <a:lnTo>
                    <a:pt x="19" y="77"/>
                  </a:lnTo>
                  <a:lnTo>
                    <a:pt x="20" y="77"/>
                  </a:lnTo>
                  <a:lnTo>
                    <a:pt x="22" y="77"/>
                  </a:lnTo>
                  <a:lnTo>
                    <a:pt x="24" y="75"/>
                  </a:lnTo>
                  <a:lnTo>
                    <a:pt x="25" y="77"/>
                  </a:lnTo>
                  <a:lnTo>
                    <a:pt x="27" y="77"/>
                  </a:lnTo>
                  <a:lnTo>
                    <a:pt x="28" y="79"/>
                  </a:lnTo>
                  <a:lnTo>
                    <a:pt x="28" y="80"/>
                  </a:lnTo>
                  <a:lnTo>
                    <a:pt x="30" y="80"/>
                  </a:lnTo>
                  <a:lnTo>
                    <a:pt x="32" y="83"/>
                  </a:lnTo>
                  <a:lnTo>
                    <a:pt x="33" y="83"/>
                  </a:lnTo>
                  <a:lnTo>
                    <a:pt x="35" y="83"/>
                  </a:lnTo>
                  <a:lnTo>
                    <a:pt x="38" y="83"/>
                  </a:lnTo>
                  <a:lnTo>
                    <a:pt x="43" y="83"/>
                  </a:lnTo>
                  <a:lnTo>
                    <a:pt x="44" y="83"/>
                  </a:lnTo>
                  <a:lnTo>
                    <a:pt x="49" y="83"/>
                  </a:lnTo>
                  <a:lnTo>
                    <a:pt x="50" y="85"/>
                  </a:lnTo>
                  <a:lnTo>
                    <a:pt x="55" y="85"/>
                  </a:lnTo>
                  <a:lnTo>
                    <a:pt x="61" y="85"/>
                  </a:lnTo>
                  <a:lnTo>
                    <a:pt x="65" y="85"/>
                  </a:lnTo>
                  <a:lnTo>
                    <a:pt x="61" y="85"/>
                  </a:lnTo>
                  <a:lnTo>
                    <a:pt x="61" y="83"/>
                  </a:lnTo>
                  <a:lnTo>
                    <a:pt x="60" y="83"/>
                  </a:lnTo>
                  <a:lnTo>
                    <a:pt x="55" y="79"/>
                  </a:lnTo>
                  <a:lnTo>
                    <a:pt x="54" y="77"/>
                  </a:lnTo>
                  <a:lnTo>
                    <a:pt x="50" y="74"/>
                  </a:lnTo>
                  <a:lnTo>
                    <a:pt x="44" y="70"/>
                  </a:lnTo>
                  <a:lnTo>
                    <a:pt x="41" y="67"/>
                  </a:lnTo>
                  <a:lnTo>
                    <a:pt x="38" y="64"/>
                  </a:lnTo>
                  <a:lnTo>
                    <a:pt x="36" y="60"/>
                  </a:lnTo>
                  <a:lnTo>
                    <a:pt x="35" y="57"/>
                  </a:lnTo>
                  <a:lnTo>
                    <a:pt x="33" y="57"/>
                  </a:lnTo>
                  <a:lnTo>
                    <a:pt x="35" y="57"/>
                  </a:lnTo>
                  <a:lnTo>
                    <a:pt x="36" y="57"/>
                  </a:lnTo>
                  <a:lnTo>
                    <a:pt x="38" y="57"/>
                  </a:lnTo>
                  <a:lnTo>
                    <a:pt x="41" y="59"/>
                  </a:lnTo>
                  <a:lnTo>
                    <a:pt x="49" y="60"/>
                  </a:lnTo>
                  <a:lnTo>
                    <a:pt x="50" y="64"/>
                  </a:lnTo>
                  <a:lnTo>
                    <a:pt x="50" y="62"/>
                  </a:lnTo>
                  <a:lnTo>
                    <a:pt x="49" y="59"/>
                  </a:lnTo>
                  <a:lnTo>
                    <a:pt x="46" y="56"/>
                  </a:lnTo>
                  <a:lnTo>
                    <a:pt x="46" y="51"/>
                  </a:lnTo>
                  <a:lnTo>
                    <a:pt x="46" y="48"/>
                  </a:lnTo>
                  <a:lnTo>
                    <a:pt x="44" y="44"/>
                  </a:lnTo>
                  <a:lnTo>
                    <a:pt x="44" y="42"/>
                  </a:lnTo>
                  <a:lnTo>
                    <a:pt x="46" y="42"/>
                  </a:lnTo>
                  <a:lnTo>
                    <a:pt x="49" y="42"/>
                  </a:lnTo>
                  <a:lnTo>
                    <a:pt x="50" y="42"/>
                  </a:lnTo>
                  <a:lnTo>
                    <a:pt x="49" y="39"/>
                  </a:lnTo>
                  <a:lnTo>
                    <a:pt x="46" y="37"/>
                  </a:lnTo>
                  <a:lnTo>
                    <a:pt x="44" y="33"/>
                  </a:lnTo>
                  <a:lnTo>
                    <a:pt x="41" y="32"/>
                  </a:lnTo>
                  <a:lnTo>
                    <a:pt x="38" y="28"/>
                  </a:lnTo>
                  <a:lnTo>
                    <a:pt x="38" y="27"/>
                  </a:lnTo>
                  <a:lnTo>
                    <a:pt x="36" y="25"/>
                  </a:lnTo>
                  <a:lnTo>
                    <a:pt x="36" y="22"/>
                  </a:lnTo>
                  <a:lnTo>
                    <a:pt x="35" y="20"/>
                  </a:lnTo>
                  <a:lnTo>
                    <a:pt x="35" y="18"/>
                  </a:lnTo>
                  <a:lnTo>
                    <a:pt x="33" y="15"/>
                  </a:lnTo>
                  <a:lnTo>
                    <a:pt x="35" y="15"/>
                  </a:lnTo>
                  <a:lnTo>
                    <a:pt x="36" y="15"/>
                  </a:lnTo>
                  <a:lnTo>
                    <a:pt x="38" y="15"/>
                  </a:lnTo>
                  <a:lnTo>
                    <a:pt x="36" y="15"/>
                  </a:lnTo>
                  <a:lnTo>
                    <a:pt x="36" y="13"/>
                  </a:lnTo>
                  <a:lnTo>
                    <a:pt x="35" y="12"/>
                  </a:lnTo>
                  <a:lnTo>
                    <a:pt x="35" y="9"/>
                  </a:lnTo>
                  <a:lnTo>
                    <a:pt x="33" y="9"/>
                  </a:lnTo>
                  <a:lnTo>
                    <a:pt x="33" y="5"/>
                  </a:lnTo>
                  <a:lnTo>
                    <a:pt x="33" y="4"/>
                  </a:lnTo>
                  <a:lnTo>
                    <a:pt x="32" y="2"/>
                  </a:lnTo>
                  <a:lnTo>
                    <a:pt x="32" y="0"/>
                  </a:lnTo>
                  <a:lnTo>
                    <a:pt x="32" y="2"/>
                  </a:lnTo>
                  <a:lnTo>
                    <a:pt x="30" y="4"/>
                  </a:lnTo>
                  <a:lnTo>
                    <a:pt x="28" y="9"/>
                  </a:lnTo>
                  <a:lnTo>
                    <a:pt x="28" y="11"/>
                  </a:lnTo>
                  <a:lnTo>
                    <a:pt x="25" y="15"/>
                  </a:lnTo>
                  <a:lnTo>
                    <a:pt x="24" y="17"/>
                  </a:lnTo>
                  <a:lnTo>
                    <a:pt x="24" y="18"/>
                  </a:lnTo>
                  <a:lnTo>
                    <a:pt x="24" y="20"/>
                  </a:lnTo>
                  <a:lnTo>
                    <a:pt x="22" y="22"/>
                  </a:lnTo>
                  <a:lnTo>
                    <a:pt x="24" y="22"/>
                  </a:lnTo>
                  <a:lnTo>
                    <a:pt x="25" y="22"/>
                  </a:lnTo>
                  <a:lnTo>
                    <a:pt x="27" y="22"/>
                  </a:lnTo>
                  <a:lnTo>
                    <a:pt x="27" y="28"/>
                  </a:lnTo>
                  <a:lnTo>
                    <a:pt x="25" y="32"/>
                  </a:lnTo>
                  <a:lnTo>
                    <a:pt x="27" y="2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87" name="Line 87"/>
            <p:cNvSpPr>
              <a:spLocks noChangeShapeType="1"/>
            </p:cNvSpPr>
            <p:nvPr/>
          </p:nvSpPr>
          <p:spPr bwMode="auto">
            <a:xfrm rot="393647">
              <a:off x="2195" y="3519"/>
              <a:ext cx="2" cy="39"/>
            </a:xfrm>
            <a:prstGeom prst="line">
              <a:avLst/>
            </a:prstGeom>
            <a:noFill/>
            <a:ln w="31750">
              <a:solidFill>
                <a:srgbClr val="000000"/>
              </a:solidFill>
              <a:round/>
              <a:headEnd/>
              <a:tailEnd/>
            </a:ln>
          </p:spPr>
          <p:txBody>
            <a:bodyPr/>
            <a:lstStyle/>
            <a:p>
              <a:endParaRPr lang="en-US">
                <a:solidFill>
                  <a:srgbClr val="292934"/>
                </a:solidFill>
              </a:endParaRPr>
            </a:p>
          </p:txBody>
        </p:sp>
        <p:sp>
          <p:nvSpPr>
            <p:cNvPr id="88" name="Freeform 88"/>
            <p:cNvSpPr>
              <a:spLocks/>
            </p:cNvSpPr>
            <p:nvPr/>
          </p:nvSpPr>
          <p:spPr bwMode="auto">
            <a:xfrm rot="393647">
              <a:off x="2161" y="3471"/>
              <a:ext cx="86" cy="74"/>
            </a:xfrm>
            <a:custGeom>
              <a:avLst/>
              <a:gdLst>
                <a:gd name="T0" fmla="*/ 29 w 89"/>
                <a:gd name="T1" fmla="*/ 17 h 119"/>
                <a:gd name="T2" fmla="*/ 20 w 89"/>
                <a:gd name="T3" fmla="*/ 22 h 119"/>
                <a:gd name="T4" fmla="*/ 15 w 89"/>
                <a:gd name="T5" fmla="*/ 24 h 119"/>
                <a:gd name="T6" fmla="*/ 27 w 89"/>
                <a:gd name="T7" fmla="*/ 24 h 119"/>
                <a:gd name="T8" fmla="*/ 34 w 89"/>
                <a:gd name="T9" fmla="*/ 22 h 119"/>
                <a:gd name="T10" fmla="*/ 31 w 89"/>
                <a:gd name="T11" fmla="*/ 24 h 119"/>
                <a:gd name="T12" fmla="*/ 22 w 89"/>
                <a:gd name="T13" fmla="*/ 27 h 119"/>
                <a:gd name="T14" fmla="*/ 14 w 89"/>
                <a:gd name="T15" fmla="*/ 29 h 119"/>
                <a:gd name="T16" fmla="*/ 4 w 89"/>
                <a:gd name="T17" fmla="*/ 32 h 119"/>
                <a:gd name="T18" fmla="*/ 9 w 89"/>
                <a:gd name="T19" fmla="*/ 32 h 119"/>
                <a:gd name="T20" fmla="*/ 20 w 89"/>
                <a:gd name="T21" fmla="*/ 31 h 119"/>
                <a:gd name="T22" fmla="*/ 22 w 89"/>
                <a:gd name="T23" fmla="*/ 33 h 119"/>
                <a:gd name="T24" fmla="*/ 29 w 89"/>
                <a:gd name="T25" fmla="*/ 33 h 119"/>
                <a:gd name="T26" fmla="*/ 22 w 89"/>
                <a:gd name="T27" fmla="*/ 36 h 119"/>
                <a:gd name="T28" fmla="*/ 12 w 89"/>
                <a:gd name="T29" fmla="*/ 40 h 119"/>
                <a:gd name="T30" fmla="*/ 0 w 89"/>
                <a:gd name="T31" fmla="*/ 44 h 119"/>
                <a:gd name="T32" fmla="*/ 4 w 89"/>
                <a:gd name="T33" fmla="*/ 44 h 119"/>
                <a:gd name="T34" fmla="*/ 14 w 89"/>
                <a:gd name="T35" fmla="*/ 42 h 119"/>
                <a:gd name="T36" fmla="*/ 22 w 89"/>
                <a:gd name="T37" fmla="*/ 42 h 119"/>
                <a:gd name="T38" fmla="*/ 29 w 89"/>
                <a:gd name="T39" fmla="*/ 42 h 119"/>
                <a:gd name="T40" fmla="*/ 36 w 89"/>
                <a:gd name="T41" fmla="*/ 42 h 119"/>
                <a:gd name="T42" fmla="*/ 40 w 89"/>
                <a:gd name="T43" fmla="*/ 44 h 119"/>
                <a:gd name="T44" fmla="*/ 43 w 89"/>
                <a:gd name="T45" fmla="*/ 45 h 119"/>
                <a:gd name="T46" fmla="*/ 55 w 89"/>
                <a:gd name="T47" fmla="*/ 45 h 119"/>
                <a:gd name="T48" fmla="*/ 66 w 89"/>
                <a:gd name="T49" fmla="*/ 46 h 119"/>
                <a:gd name="T50" fmla="*/ 83 w 89"/>
                <a:gd name="T51" fmla="*/ 46 h 119"/>
                <a:gd name="T52" fmla="*/ 76 w 89"/>
                <a:gd name="T53" fmla="*/ 44 h 119"/>
                <a:gd name="T54" fmla="*/ 65 w 89"/>
                <a:gd name="T55" fmla="*/ 40 h 119"/>
                <a:gd name="T56" fmla="*/ 48 w 89"/>
                <a:gd name="T57" fmla="*/ 34 h 119"/>
                <a:gd name="T58" fmla="*/ 43 w 89"/>
                <a:gd name="T59" fmla="*/ 31 h 119"/>
                <a:gd name="T60" fmla="*/ 52 w 89"/>
                <a:gd name="T61" fmla="*/ 31 h 119"/>
                <a:gd name="T62" fmla="*/ 65 w 89"/>
                <a:gd name="T63" fmla="*/ 34 h 119"/>
                <a:gd name="T64" fmla="*/ 65 w 89"/>
                <a:gd name="T65" fmla="*/ 34 h 119"/>
                <a:gd name="T66" fmla="*/ 60 w 89"/>
                <a:gd name="T67" fmla="*/ 28 h 119"/>
                <a:gd name="T68" fmla="*/ 58 w 89"/>
                <a:gd name="T69" fmla="*/ 24 h 119"/>
                <a:gd name="T70" fmla="*/ 63 w 89"/>
                <a:gd name="T71" fmla="*/ 22 h 119"/>
                <a:gd name="T72" fmla="*/ 65 w 89"/>
                <a:gd name="T73" fmla="*/ 22 h 119"/>
                <a:gd name="T74" fmla="*/ 58 w 89"/>
                <a:gd name="T75" fmla="*/ 19 h 119"/>
                <a:gd name="T76" fmla="*/ 48 w 89"/>
                <a:gd name="T77" fmla="*/ 15 h 119"/>
                <a:gd name="T78" fmla="*/ 44 w 89"/>
                <a:gd name="T79" fmla="*/ 11 h 119"/>
                <a:gd name="T80" fmla="*/ 44 w 89"/>
                <a:gd name="T81" fmla="*/ 9 h 119"/>
                <a:gd name="T82" fmla="*/ 47 w 89"/>
                <a:gd name="T83" fmla="*/ 9 h 119"/>
                <a:gd name="T84" fmla="*/ 44 w 89"/>
                <a:gd name="T85" fmla="*/ 4 h 119"/>
                <a:gd name="T86" fmla="*/ 43 w 89"/>
                <a:gd name="T87" fmla="*/ 2 h 119"/>
                <a:gd name="T88" fmla="*/ 42 w 89"/>
                <a:gd name="T89" fmla="*/ 1 h 119"/>
                <a:gd name="T90" fmla="*/ 38 w 89"/>
                <a:gd name="T91" fmla="*/ 6 h 119"/>
                <a:gd name="T92" fmla="*/ 31 w 89"/>
                <a:gd name="T93" fmla="*/ 10 h 119"/>
                <a:gd name="T94" fmla="*/ 31 w 89"/>
                <a:gd name="T95" fmla="*/ 12 h 119"/>
                <a:gd name="T96" fmla="*/ 36 w 89"/>
                <a:gd name="T97" fmla="*/ 16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119"/>
                <a:gd name="T149" fmla="*/ 89 w 89"/>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119">
                  <a:moveTo>
                    <a:pt x="38" y="29"/>
                  </a:moveTo>
                  <a:lnTo>
                    <a:pt x="33" y="40"/>
                  </a:lnTo>
                  <a:lnTo>
                    <a:pt x="31" y="44"/>
                  </a:lnTo>
                  <a:lnTo>
                    <a:pt x="29" y="49"/>
                  </a:lnTo>
                  <a:lnTo>
                    <a:pt x="26" y="52"/>
                  </a:lnTo>
                  <a:lnTo>
                    <a:pt x="22" y="57"/>
                  </a:lnTo>
                  <a:lnTo>
                    <a:pt x="19" y="61"/>
                  </a:lnTo>
                  <a:lnTo>
                    <a:pt x="15" y="62"/>
                  </a:lnTo>
                  <a:lnTo>
                    <a:pt x="17" y="62"/>
                  </a:lnTo>
                  <a:lnTo>
                    <a:pt x="22" y="62"/>
                  </a:lnTo>
                  <a:lnTo>
                    <a:pt x="24" y="62"/>
                  </a:lnTo>
                  <a:lnTo>
                    <a:pt x="29" y="61"/>
                  </a:lnTo>
                  <a:lnTo>
                    <a:pt x="31" y="57"/>
                  </a:lnTo>
                  <a:lnTo>
                    <a:pt x="33" y="57"/>
                  </a:lnTo>
                  <a:lnTo>
                    <a:pt x="36" y="57"/>
                  </a:lnTo>
                  <a:lnTo>
                    <a:pt x="36" y="56"/>
                  </a:lnTo>
                  <a:lnTo>
                    <a:pt x="36" y="57"/>
                  </a:lnTo>
                  <a:lnTo>
                    <a:pt x="33" y="62"/>
                  </a:lnTo>
                  <a:lnTo>
                    <a:pt x="31" y="64"/>
                  </a:lnTo>
                  <a:lnTo>
                    <a:pt x="29" y="67"/>
                  </a:lnTo>
                  <a:lnTo>
                    <a:pt x="24" y="69"/>
                  </a:lnTo>
                  <a:lnTo>
                    <a:pt x="22" y="72"/>
                  </a:lnTo>
                  <a:lnTo>
                    <a:pt x="17" y="73"/>
                  </a:lnTo>
                  <a:lnTo>
                    <a:pt x="15" y="75"/>
                  </a:lnTo>
                  <a:lnTo>
                    <a:pt x="10" y="77"/>
                  </a:lnTo>
                  <a:lnTo>
                    <a:pt x="9" y="80"/>
                  </a:lnTo>
                  <a:lnTo>
                    <a:pt x="4" y="82"/>
                  </a:lnTo>
                  <a:lnTo>
                    <a:pt x="0" y="82"/>
                  </a:lnTo>
                  <a:lnTo>
                    <a:pt x="4" y="82"/>
                  </a:lnTo>
                  <a:lnTo>
                    <a:pt x="9" y="82"/>
                  </a:lnTo>
                  <a:lnTo>
                    <a:pt x="15" y="80"/>
                  </a:lnTo>
                  <a:lnTo>
                    <a:pt x="19" y="80"/>
                  </a:lnTo>
                  <a:lnTo>
                    <a:pt x="22" y="80"/>
                  </a:lnTo>
                  <a:lnTo>
                    <a:pt x="24" y="80"/>
                  </a:lnTo>
                  <a:lnTo>
                    <a:pt x="24" y="82"/>
                  </a:lnTo>
                  <a:lnTo>
                    <a:pt x="24" y="85"/>
                  </a:lnTo>
                  <a:lnTo>
                    <a:pt x="29" y="85"/>
                  </a:lnTo>
                  <a:lnTo>
                    <a:pt x="31" y="82"/>
                  </a:lnTo>
                  <a:lnTo>
                    <a:pt x="31" y="85"/>
                  </a:lnTo>
                  <a:lnTo>
                    <a:pt x="29" y="88"/>
                  </a:lnTo>
                  <a:lnTo>
                    <a:pt x="24" y="91"/>
                  </a:lnTo>
                  <a:lnTo>
                    <a:pt x="24" y="93"/>
                  </a:lnTo>
                  <a:lnTo>
                    <a:pt x="22" y="98"/>
                  </a:lnTo>
                  <a:lnTo>
                    <a:pt x="17" y="99"/>
                  </a:lnTo>
                  <a:lnTo>
                    <a:pt x="12" y="104"/>
                  </a:lnTo>
                  <a:lnTo>
                    <a:pt x="9" y="107"/>
                  </a:lnTo>
                  <a:lnTo>
                    <a:pt x="6" y="109"/>
                  </a:lnTo>
                  <a:lnTo>
                    <a:pt x="0" y="112"/>
                  </a:lnTo>
                  <a:lnTo>
                    <a:pt x="0" y="114"/>
                  </a:lnTo>
                  <a:lnTo>
                    <a:pt x="4" y="112"/>
                  </a:lnTo>
                  <a:lnTo>
                    <a:pt x="9" y="112"/>
                  </a:lnTo>
                  <a:lnTo>
                    <a:pt x="12" y="112"/>
                  </a:lnTo>
                  <a:lnTo>
                    <a:pt x="15" y="109"/>
                  </a:lnTo>
                  <a:lnTo>
                    <a:pt x="19" y="109"/>
                  </a:lnTo>
                  <a:lnTo>
                    <a:pt x="22" y="107"/>
                  </a:lnTo>
                  <a:lnTo>
                    <a:pt x="24" y="107"/>
                  </a:lnTo>
                  <a:lnTo>
                    <a:pt x="26" y="107"/>
                  </a:lnTo>
                  <a:lnTo>
                    <a:pt x="29" y="107"/>
                  </a:lnTo>
                  <a:lnTo>
                    <a:pt x="31" y="107"/>
                  </a:lnTo>
                  <a:lnTo>
                    <a:pt x="33" y="104"/>
                  </a:lnTo>
                  <a:lnTo>
                    <a:pt x="36" y="107"/>
                  </a:lnTo>
                  <a:lnTo>
                    <a:pt x="38" y="107"/>
                  </a:lnTo>
                  <a:lnTo>
                    <a:pt x="40" y="109"/>
                  </a:lnTo>
                  <a:lnTo>
                    <a:pt x="40" y="112"/>
                  </a:lnTo>
                  <a:lnTo>
                    <a:pt x="42" y="112"/>
                  </a:lnTo>
                  <a:lnTo>
                    <a:pt x="45" y="114"/>
                  </a:lnTo>
                  <a:lnTo>
                    <a:pt x="45" y="116"/>
                  </a:lnTo>
                  <a:lnTo>
                    <a:pt x="46" y="116"/>
                  </a:lnTo>
                  <a:lnTo>
                    <a:pt x="48" y="116"/>
                  </a:lnTo>
                  <a:lnTo>
                    <a:pt x="52" y="116"/>
                  </a:lnTo>
                  <a:lnTo>
                    <a:pt x="59" y="116"/>
                  </a:lnTo>
                  <a:lnTo>
                    <a:pt x="62" y="116"/>
                  </a:lnTo>
                  <a:lnTo>
                    <a:pt x="67" y="116"/>
                  </a:lnTo>
                  <a:lnTo>
                    <a:pt x="70" y="119"/>
                  </a:lnTo>
                  <a:lnTo>
                    <a:pt x="78" y="119"/>
                  </a:lnTo>
                  <a:lnTo>
                    <a:pt x="85" y="119"/>
                  </a:lnTo>
                  <a:lnTo>
                    <a:pt x="89" y="119"/>
                  </a:lnTo>
                  <a:lnTo>
                    <a:pt x="86" y="119"/>
                  </a:lnTo>
                  <a:lnTo>
                    <a:pt x="85" y="116"/>
                  </a:lnTo>
                  <a:lnTo>
                    <a:pt x="82" y="114"/>
                  </a:lnTo>
                  <a:lnTo>
                    <a:pt x="75" y="109"/>
                  </a:lnTo>
                  <a:lnTo>
                    <a:pt x="74" y="107"/>
                  </a:lnTo>
                  <a:lnTo>
                    <a:pt x="69" y="103"/>
                  </a:lnTo>
                  <a:lnTo>
                    <a:pt x="62" y="98"/>
                  </a:lnTo>
                  <a:lnTo>
                    <a:pt x="57" y="93"/>
                  </a:lnTo>
                  <a:lnTo>
                    <a:pt x="52" y="88"/>
                  </a:lnTo>
                  <a:lnTo>
                    <a:pt x="51" y="85"/>
                  </a:lnTo>
                  <a:lnTo>
                    <a:pt x="48" y="80"/>
                  </a:lnTo>
                  <a:lnTo>
                    <a:pt x="46" y="80"/>
                  </a:lnTo>
                  <a:lnTo>
                    <a:pt x="48" y="80"/>
                  </a:lnTo>
                  <a:lnTo>
                    <a:pt x="51" y="80"/>
                  </a:lnTo>
                  <a:lnTo>
                    <a:pt x="56" y="80"/>
                  </a:lnTo>
                  <a:lnTo>
                    <a:pt x="57" y="82"/>
                  </a:lnTo>
                  <a:lnTo>
                    <a:pt x="67" y="85"/>
                  </a:lnTo>
                  <a:lnTo>
                    <a:pt x="69" y="88"/>
                  </a:lnTo>
                  <a:lnTo>
                    <a:pt x="70" y="88"/>
                  </a:lnTo>
                  <a:lnTo>
                    <a:pt x="69" y="88"/>
                  </a:lnTo>
                  <a:lnTo>
                    <a:pt x="69" y="87"/>
                  </a:lnTo>
                  <a:lnTo>
                    <a:pt x="67" y="82"/>
                  </a:lnTo>
                  <a:lnTo>
                    <a:pt x="64" y="77"/>
                  </a:lnTo>
                  <a:lnTo>
                    <a:pt x="64" y="72"/>
                  </a:lnTo>
                  <a:lnTo>
                    <a:pt x="64" y="67"/>
                  </a:lnTo>
                  <a:lnTo>
                    <a:pt x="62" y="62"/>
                  </a:lnTo>
                  <a:lnTo>
                    <a:pt x="62" y="61"/>
                  </a:lnTo>
                  <a:lnTo>
                    <a:pt x="62" y="57"/>
                  </a:lnTo>
                  <a:lnTo>
                    <a:pt x="64" y="57"/>
                  </a:lnTo>
                  <a:lnTo>
                    <a:pt x="67" y="57"/>
                  </a:lnTo>
                  <a:lnTo>
                    <a:pt x="69" y="57"/>
                  </a:lnTo>
                  <a:lnTo>
                    <a:pt x="70" y="57"/>
                  </a:lnTo>
                  <a:lnTo>
                    <a:pt x="69" y="57"/>
                  </a:lnTo>
                  <a:lnTo>
                    <a:pt x="67" y="56"/>
                  </a:lnTo>
                  <a:lnTo>
                    <a:pt x="64" y="51"/>
                  </a:lnTo>
                  <a:lnTo>
                    <a:pt x="62" y="48"/>
                  </a:lnTo>
                  <a:lnTo>
                    <a:pt x="57" y="44"/>
                  </a:lnTo>
                  <a:lnTo>
                    <a:pt x="56" y="40"/>
                  </a:lnTo>
                  <a:lnTo>
                    <a:pt x="52" y="38"/>
                  </a:lnTo>
                  <a:lnTo>
                    <a:pt x="51" y="35"/>
                  </a:lnTo>
                  <a:lnTo>
                    <a:pt x="51" y="30"/>
                  </a:lnTo>
                  <a:lnTo>
                    <a:pt x="48" y="28"/>
                  </a:lnTo>
                  <a:lnTo>
                    <a:pt x="48" y="26"/>
                  </a:lnTo>
                  <a:lnTo>
                    <a:pt x="46" y="22"/>
                  </a:lnTo>
                  <a:lnTo>
                    <a:pt x="48" y="22"/>
                  </a:lnTo>
                  <a:lnTo>
                    <a:pt x="51" y="22"/>
                  </a:lnTo>
                  <a:lnTo>
                    <a:pt x="52" y="22"/>
                  </a:lnTo>
                  <a:lnTo>
                    <a:pt x="51" y="22"/>
                  </a:lnTo>
                  <a:lnTo>
                    <a:pt x="51" y="20"/>
                  </a:lnTo>
                  <a:lnTo>
                    <a:pt x="48" y="17"/>
                  </a:lnTo>
                  <a:lnTo>
                    <a:pt x="48" y="12"/>
                  </a:lnTo>
                  <a:lnTo>
                    <a:pt x="46" y="10"/>
                  </a:lnTo>
                  <a:lnTo>
                    <a:pt x="46" y="8"/>
                  </a:lnTo>
                  <a:lnTo>
                    <a:pt x="46" y="5"/>
                  </a:lnTo>
                  <a:lnTo>
                    <a:pt x="45" y="3"/>
                  </a:lnTo>
                  <a:lnTo>
                    <a:pt x="45" y="0"/>
                  </a:lnTo>
                  <a:lnTo>
                    <a:pt x="45" y="3"/>
                  </a:lnTo>
                  <a:lnTo>
                    <a:pt x="42" y="5"/>
                  </a:lnTo>
                  <a:lnTo>
                    <a:pt x="40" y="10"/>
                  </a:lnTo>
                  <a:lnTo>
                    <a:pt x="40" y="14"/>
                  </a:lnTo>
                  <a:lnTo>
                    <a:pt x="36" y="22"/>
                  </a:lnTo>
                  <a:lnTo>
                    <a:pt x="33" y="23"/>
                  </a:lnTo>
                  <a:lnTo>
                    <a:pt x="33" y="26"/>
                  </a:lnTo>
                  <a:lnTo>
                    <a:pt x="33" y="28"/>
                  </a:lnTo>
                  <a:lnTo>
                    <a:pt x="31" y="30"/>
                  </a:lnTo>
                  <a:lnTo>
                    <a:pt x="33" y="30"/>
                  </a:lnTo>
                  <a:lnTo>
                    <a:pt x="36" y="30"/>
                  </a:lnTo>
                  <a:lnTo>
                    <a:pt x="38" y="30"/>
                  </a:lnTo>
                  <a:lnTo>
                    <a:pt x="38" y="40"/>
                  </a:lnTo>
                  <a:lnTo>
                    <a:pt x="36" y="44"/>
                  </a:lnTo>
                  <a:lnTo>
                    <a:pt x="38" y="29"/>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89" name="Line 89"/>
            <p:cNvSpPr>
              <a:spLocks noChangeShapeType="1"/>
            </p:cNvSpPr>
            <p:nvPr/>
          </p:nvSpPr>
          <p:spPr bwMode="auto">
            <a:xfrm rot="393647">
              <a:off x="2119" y="3492"/>
              <a:ext cx="2" cy="37"/>
            </a:xfrm>
            <a:prstGeom prst="line">
              <a:avLst/>
            </a:prstGeom>
            <a:noFill/>
            <a:ln w="31750">
              <a:solidFill>
                <a:srgbClr val="000000"/>
              </a:solidFill>
              <a:round/>
              <a:headEnd/>
              <a:tailEnd/>
            </a:ln>
          </p:spPr>
          <p:txBody>
            <a:bodyPr/>
            <a:lstStyle/>
            <a:p>
              <a:endParaRPr lang="en-US">
                <a:solidFill>
                  <a:srgbClr val="292934"/>
                </a:solidFill>
              </a:endParaRPr>
            </a:p>
          </p:txBody>
        </p:sp>
        <p:sp>
          <p:nvSpPr>
            <p:cNvPr id="90" name="Freeform 90"/>
            <p:cNvSpPr>
              <a:spLocks/>
            </p:cNvSpPr>
            <p:nvPr/>
          </p:nvSpPr>
          <p:spPr bwMode="auto">
            <a:xfrm rot="393647">
              <a:off x="2084" y="3443"/>
              <a:ext cx="89" cy="73"/>
            </a:xfrm>
            <a:custGeom>
              <a:avLst/>
              <a:gdLst>
                <a:gd name="T0" fmla="*/ 31 w 90"/>
                <a:gd name="T1" fmla="*/ 17 h 118"/>
                <a:gd name="T2" fmla="*/ 23 w 90"/>
                <a:gd name="T3" fmla="*/ 22 h 118"/>
                <a:gd name="T4" fmla="*/ 18 w 90"/>
                <a:gd name="T5" fmla="*/ 24 h 118"/>
                <a:gd name="T6" fmla="*/ 29 w 90"/>
                <a:gd name="T7" fmla="*/ 23 h 118"/>
                <a:gd name="T8" fmla="*/ 37 w 90"/>
                <a:gd name="T9" fmla="*/ 22 h 118"/>
                <a:gd name="T10" fmla="*/ 33 w 90"/>
                <a:gd name="T11" fmla="*/ 24 h 118"/>
                <a:gd name="T12" fmla="*/ 24 w 90"/>
                <a:gd name="T13" fmla="*/ 27 h 118"/>
                <a:gd name="T14" fmla="*/ 16 w 90"/>
                <a:gd name="T15" fmla="*/ 28 h 118"/>
                <a:gd name="T16" fmla="*/ 5 w 90"/>
                <a:gd name="T17" fmla="*/ 31 h 118"/>
                <a:gd name="T18" fmla="*/ 7 w 90"/>
                <a:gd name="T19" fmla="*/ 31 h 118"/>
                <a:gd name="T20" fmla="*/ 23 w 90"/>
                <a:gd name="T21" fmla="*/ 30 h 118"/>
                <a:gd name="T22" fmla="*/ 24 w 90"/>
                <a:gd name="T23" fmla="*/ 32 h 118"/>
                <a:gd name="T24" fmla="*/ 31 w 90"/>
                <a:gd name="T25" fmla="*/ 32 h 118"/>
                <a:gd name="T26" fmla="*/ 24 w 90"/>
                <a:gd name="T27" fmla="*/ 35 h 118"/>
                <a:gd name="T28" fmla="*/ 13 w 90"/>
                <a:gd name="T29" fmla="*/ 40 h 118"/>
                <a:gd name="T30" fmla="*/ 1 w 90"/>
                <a:gd name="T31" fmla="*/ 43 h 118"/>
                <a:gd name="T32" fmla="*/ 5 w 90"/>
                <a:gd name="T33" fmla="*/ 43 h 118"/>
                <a:gd name="T34" fmla="*/ 16 w 90"/>
                <a:gd name="T35" fmla="*/ 41 h 118"/>
                <a:gd name="T36" fmla="*/ 24 w 90"/>
                <a:gd name="T37" fmla="*/ 41 h 118"/>
                <a:gd name="T38" fmla="*/ 31 w 90"/>
                <a:gd name="T39" fmla="*/ 41 h 118"/>
                <a:gd name="T40" fmla="*/ 38 w 90"/>
                <a:gd name="T41" fmla="*/ 41 h 118"/>
                <a:gd name="T42" fmla="*/ 43 w 90"/>
                <a:gd name="T43" fmla="*/ 43 h 118"/>
                <a:gd name="T44" fmla="*/ 45 w 90"/>
                <a:gd name="T45" fmla="*/ 45 h 118"/>
                <a:gd name="T46" fmla="*/ 58 w 90"/>
                <a:gd name="T47" fmla="*/ 45 h 118"/>
                <a:gd name="T48" fmla="*/ 69 w 90"/>
                <a:gd name="T49" fmla="*/ 45 h 118"/>
                <a:gd name="T50" fmla="*/ 88 w 90"/>
                <a:gd name="T51" fmla="*/ 45 h 118"/>
                <a:gd name="T52" fmla="*/ 80 w 90"/>
                <a:gd name="T53" fmla="*/ 43 h 118"/>
                <a:gd name="T54" fmla="*/ 67 w 90"/>
                <a:gd name="T55" fmla="*/ 39 h 118"/>
                <a:gd name="T56" fmla="*/ 51 w 90"/>
                <a:gd name="T57" fmla="*/ 33 h 118"/>
                <a:gd name="T58" fmla="*/ 45 w 90"/>
                <a:gd name="T59" fmla="*/ 30 h 118"/>
                <a:gd name="T60" fmla="*/ 53 w 90"/>
                <a:gd name="T61" fmla="*/ 30 h 118"/>
                <a:gd name="T62" fmla="*/ 67 w 90"/>
                <a:gd name="T63" fmla="*/ 33 h 118"/>
                <a:gd name="T64" fmla="*/ 67 w 90"/>
                <a:gd name="T65" fmla="*/ 33 h 118"/>
                <a:gd name="T66" fmla="*/ 63 w 90"/>
                <a:gd name="T67" fmla="*/ 27 h 118"/>
                <a:gd name="T68" fmla="*/ 61 w 90"/>
                <a:gd name="T69" fmla="*/ 23 h 118"/>
                <a:gd name="T70" fmla="*/ 66 w 90"/>
                <a:gd name="T71" fmla="*/ 22 h 118"/>
                <a:gd name="T72" fmla="*/ 67 w 90"/>
                <a:gd name="T73" fmla="*/ 22 h 118"/>
                <a:gd name="T74" fmla="*/ 61 w 90"/>
                <a:gd name="T75" fmla="*/ 18 h 118"/>
                <a:gd name="T76" fmla="*/ 51 w 90"/>
                <a:gd name="T77" fmla="*/ 14 h 118"/>
                <a:gd name="T78" fmla="*/ 46 w 90"/>
                <a:gd name="T79" fmla="*/ 11 h 118"/>
                <a:gd name="T80" fmla="*/ 46 w 90"/>
                <a:gd name="T81" fmla="*/ 8 h 118"/>
                <a:gd name="T82" fmla="*/ 50 w 90"/>
                <a:gd name="T83" fmla="*/ 8 h 118"/>
                <a:gd name="T84" fmla="*/ 46 w 90"/>
                <a:gd name="T85" fmla="*/ 4 h 118"/>
                <a:gd name="T86" fmla="*/ 45 w 90"/>
                <a:gd name="T87" fmla="*/ 2 h 118"/>
                <a:gd name="T88" fmla="*/ 44 w 90"/>
                <a:gd name="T89" fmla="*/ 1 h 118"/>
                <a:gd name="T90" fmla="*/ 40 w 90"/>
                <a:gd name="T91" fmla="*/ 6 h 118"/>
                <a:gd name="T92" fmla="*/ 33 w 90"/>
                <a:gd name="T93" fmla="*/ 9 h 118"/>
                <a:gd name="T94" fmla="*/ 33 w 90"/>
                <a:gd name="T95" fmla="*/ 11 h 118"/>
                <a:gd name="T96" fmla="*/ 38 w 90"/>
                <a:gd name="T97" fmla="*/ 15 h 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0"/>
                <a:gd name="T148" fmla="*/ 0 h 118"/>
                <a:gd name="T149" fmla="*/ 90 w 90"/>
                <a:gd name="T150" fmla="*/ 118 h 11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0" h="118">
                  <a:moveTo>
                    <a:pt x="38" y="28"/>
                  </a:moveTo>
                  <a:lnTo>
                    <a:pt x="33" y="39"/>
                  </a:lnTo>
                  <a:lnTo>
                    <a:pt x="31" y="44"/>
                  </a:lnTo>
                  <a:lnTo>
                    <a:pt x="29" y="47"/>
                  </a:lnTo>
                  <a:lnTo>
                    <a:pt x="27" y="52"/>
                  </a:lnTo>
                  <a:lnTo>
                    <a:pt x="23" y="56"/>
                  </a:lnTo>
                  <a:lnTo>
                    <a:pt x="19" y="60"/>
                  </a:lnTo>
                  <a:lnTo>
                    <a:pt x="16" y="61"/>
                  </a:lnTo>
                  <a:lnTo>
                    <a:pt x="18" y="61"/>
                  </a:lnTo>
                  <a:lnTo>
                    <a:pt x="23" y="61"/>
                  </a:lnTo>
                  <a:lnTo>
                    <a:pt x="24" y="61"/>
                  </a:lnTo>
                  <a:lnTo>
                    <a:pt x="29" y="60"/>
                  </a:lnTo>
                  <a:lnTo>
                    <a:pt x="31" y="56"/>
                  </a:lnTo>
                  <a:lnTo>
                    <a:pt x="33" y="56"/>
                  </a:lnTo>
                  <a:lnTo>
                    <a:pt x="37" y="56"/>
                  </a:lnTo>
                  <a:lnTo>
                    <a:pt x="37" y="55"/>
                  </a:lnTo>
                  <a:lnTo>
                    <a:pt x="37" y="56"/>
                  </a:lnTo>
                  <a:lnTo>
                    <a:pt x="33" y="61"/>
                  </a:lnTo>
                  <a:lnTo>
                    <a:pt x="31" y="63"/>
                  </a:lnTo>
                  <a:lnTo>
                    <a:pt x="29" y="66"/>
                  </a:lnTo>
                  <a:lnTo>
                    <a:pt x="24" y="69"/>
                  </a:lnTo>
                  <a:lnTo>
                    <a:pt x="23" y="70"/>
                  </a:lnTo>
                  <a:lnTo>
                    <a:pt x="18" y="73"/>
                  </a:lnTo>
                  <a:lnTo>
                    <a:pt x="16" y="75"/>
                  </a:lnTo>
                  <a:lnTo>
                    <a:pt x="11" y="78"/>
                  </a:lnTo>
                  <a:lnTo>
                    <a:pt x="7" y="79"/>
                  </a:lnTo>
                  <a:lnTo>
                    <a:pt x="5" y="81"/>
                  </a:lnTo>
                  <a:lnTo>
                    <a:pt x="1" y="81"/>
                  </a:lnTo>
                  <a:lnTo>
                    <a:pt x="5" y="81"/>
                  </a:lnTo>
                  <a:lnTo>
                    <a:pt x="7" y="81"/>
                  </a:lnTo>
                  <a:lnTo>
                    <a:pt x="16" y="79"/>
                  </a:lnTo>
                  <a:lnTo>
                    <a:pt x="19" y="79"/>
                  </a:lnTo>
                  <a:lnTo>
                    <a:pt x="23" y="79"/>
                  </a:lnTo>
                  <a:lnTo>
                    <a:pt x="24" y="79"/>
                  </a:lnTo>
                  <a:lnTo>
                    <a:pt x="24" y="81"/>
                  </a:lnTo>
                  <a:lnTo>
                    <a:pt x="24" y="84"/>
                  </a:lnTo>
                  <a:lnTo>
                    <a:pt x="29" y="84"/>
                  </a:lnTo>
                  <a:lnTo>
                    <a:pt x="31" y="81"/>
                  </a:lnTo>
                  <a:lnTo>
                    <a:pt x="31" y="84"/>
                  </a:lnTo>
                  <a:lnTo>
                    <a:pt x="29" y="87"/>
                  </a:lnTo>
                  <a:lnTo>
                    <a:pt x="24" y="91"/>
                  </a:lnTo>
                  <a:lnTo>
                    <a:pt x="24" y="92"/>
                  </a:lnTo>
                  <a:lnTo>
                    <a:pt x="23" y="97"/>
                  </a:lnTo>
                  <a:lnTo>
                    <a:pt x="18" y="99"/>
                  </a:lnTo>
                  <a:lnTo>
                    <a:pt x="13" y="103"/>
                  </a:lnTo>
                  <a:lnTo>
                    <a:pt x="7" y="107"/>
                  </a:lnTo>
                  <a:lnTo>
                    <a:pt x="6" y="108"/>
                  </a:lnTo>
                  <a:lnTo>
                    <a:pt x="1" y="111"/>
                  </a:lnTo>
                  <a:lnTo>
                    <a:pt x="0" y="113"/>
                  </a:lnTo>
                  <a:lnTo>
                    <a:pt x="1" y="113"/>
                  </a:lnTo>
                  <a:lnTo>
                    <a:pt x="5" y="111"/>
                  </a:lnTo>
                  <a:lnTo>
                    <a:pt x="7" y="111"/>
                  </a:lnTo>
                  <a:lnTo>
                    <a:pt x="13" y="111"/>
                  </a:lnTo>
                  <a:lnTo>
                    <a:pt x="16" y="108"/>
                  </a:lnTo>
                  <a:lnTo>
                    <a:pt x="19" y="108"/>
                  </a:lnTo>
                  <a:lnTo>
                    <a:pt x="23" y="107"/>
                  </a:lnTo>
                  <a:lnTo>
                    <a:pt x="24" y="107"/>
                  </a:lnTo>
                  <a:lnTo>
                    <a:pt x="27" y="107"/>
                  </a:lnTo>
                  <a:lnTo>
                    <a:pt x="29" y="107"/>
                  </a:lnTo>
                  <a:lnTo>
                    <a:pt x="31" y="107"/>
                  </a:lnTo>
                  <a:lnTo>
                    <a:pt x="33" y="103"/>
                  </a:lnTo>
                  <a:lnTo>
                    <a:pt x="37" y="107"/>
                  </a:lnTo>
                  <a:lnTo>
                    <a:pt x="38" y="107"/>
                  </a:lnTo>
                  <a:lnTo>
                    <a:pt x="40" y="108"/>
                  </a:lnTo>
                  <a:lnTo>
                    <a:pt x="40" y="111"/>
                  </a:lnTo>
                  <a:lnTo>
                    <a:pt x="43" y="111"/>
                  </a:lnTo>
                  <a:lnTo>
                    <a:pt x="44" y="113"/>
                  </a:lnTo>
                  <a:lnTo>
                    <a:pt x="44" y="116"/>
                  </a:lnTo>
                  <a:lnTo>
                    <a:pt x="47" y="116"/>
                  </a:lnTo>
                  <a:lnTo>
                    <a:pt x="48" y="116"/>
                  </a:lnTo>
                  <a:lnTo>
                    <a:pt x="53" y="116"/>
                  </a:lnTo>
                  <a:lnTo>
                    <a:pt x="60" y="116"/>
                  </a:lnTo>
                  <a:lnTo>
                    <a:pt x="63" y="116"/>
                  </a:lnTo>
                  <a:lnTo>
                    <a:pt x="68" y="116"/>
                  </a:lnTo>
                  <a:lnTo>
                    <a:pt x="71" y="118"/>
                  </a:lnTo>
                  <a:lnTo>
                    <a:pt x="77" y="118"/>
                  </a:lnTo>
                  <a:lnTo>
                    <a:pt x="86" y="118"/>
                  </a:lnTo>
                  <a:lnTo>
                    <a:pt x="90" y="118"/>
                  </a:lnTo>
                  <a:lnTo>
                    <a:pt x="87" y="118"/>
                  </a:lnTo>
                  <a:lnTo>
                    <a:pt x="86" y="116"/>
                  </a:lnTo>
                  <a:lnTo>
                    <a:pt x="82" y="113"/>
                  </a:lnTo>
                  <a:lnTo>
                    <a:pt x="76" y="108"/>
                  </a:lnTo>
                  <a:lnTo>
                    <a:pt x="74" y="107"/>
                  </a:lnTo>
                  <a:lnTo>
                    <a:pt x="69" y="102"/>
                  </a:lnTo>
                  <a:lnTo>
                    <a:pt x="63" y="97"/>
                  </a:lnTo>
                  <a:lnTo>
                    <a:pt x="58" y="92"/>
                  </a:lnTo>
                  <a:lnTo>
                    <a:pt x="53" y="87"/>
                  </a:lnTo>
                  <a:lnTo>
                    <a:pt x="52" y="84"/>
                  </a:lnTo>
                  <a:lnTo>
                    <a:pt x="48" y="79"/>
                  </a:lnTo>
                  <a:lnTo>
                    <a:pt x="47" y="79"/>
                  </a:lnTo>
                  <a:lnTo>
                    <a:pt x="48" y="79"/>
                  </a:lnTo>
                  <a:lnTo>
                    <a:pt x="52" y="79"/>
                  </a:lnTo>
                  <a:lnTo>
                    <a:pt x="55" y="79"/>
                  </a:lnTo>
                  <a:lnTo>
                    <a:pt x="58" y="81"/>
                  </a:lnTo>
                  <a:lnTo>
                    <a:pt x="68" y="84"/>
                  </a:lnTo>
                  <a:lnTo>
                    <a:pt x="69" y="87"/>
                  </a:lnTo>
                  <a:lnTo>
                    <a:pt x="71" y="87"/>
                  </a:lnTo>
                  <a:lnTo>
                    <a:pt x="69" y="87"/>
                  </a:lnTo>
                  <a:lnTo>
                    <a:pt x="69" y="86"/>
                  </a:lnTo>
                  <a:lnTo>
                    <a:pt x="68" y="81"/>
                  </a:lnTo>
                  <a:lnTo>
                    <a:pt x="65" y="78"/>
                  </a:lnTo>
                  <a:lnTo>
                    <a:pt x="65" y="70"/>
                  </a:lnTo>
                  <a:lnTo>
                    <a:pt x="65" y="66"/>
                  </a:lnTo>
                  <a:lnTo>
                    <a:pt x="63" y="61"/>
                  </a:lnTo>
                  <a:lnTo>
                    <a:pt x="63" y="60"/>
                  </a:lnTo>
                  <a:lnTo>
                    <a:pt x="63" y="56"/>
                  </a:lnTo>
                  <a:lnTo>
                    <a:pt x="65" y="56"/>
                  </a:lnTo>
                  <a:lnTo>
                    <a:pt x="68" y="56"/>
                  </a:lnTo>
                  <a:lnTo>
                    <a:pt x="69" y="56"/>
                  </a:lnTo>
                  <a:lnTo>
                    <a:pt x="71" y="56"/>
                  </a:lnTo>
                  <a:lnTo>
                    <a:pt x="69" y="56"/>
                  </a:lnTo>
                  <a:lnTo>
                    <a:pt x="68" y="55"/>
                  </a:lnTo>
                  <a:lnTo>
                    <a:pt x="65" y="50"/>
                  </a:lnTo>
                  <a:lnTo>
                    <a:pt x="63" y="47"/>
                  </a:lnTo>
                  <a:lnTo>
                    <a:pt x="58" y="44"/>
                  </a:lnTo>
                  <a:lnTo>
                    <a:pt x="55" y="39"/>
                  </a:lnTo>
                  <a:lnTo>
                    <a:pt x="53" y="37"/>
                  </a:lnTo>
                  <a:lnTo>
                    <a:pt x="52" y="34"/>
                  </a:lnTo>
                  <a:lnTo>
                    <a:pt x="52" y="29"/>
                  </a:lnTo>
                  <a:lnTo>
                    <a:pt x="48" y="28"/>
                  </a:lnTo>
                  <a:lnTo>
                    <a:pt x="48" y="24"/>
                  </a:lnTo>
                  <a:lnTo>
                    <a:pt x="47" y="21"/>
                  </a:lnTo>
                  <a:lnTo>
                    <a:pt x="48" y="21"/>
                  </a:lnTo>
                  <a:lnTo>
                    <a:pt x="52" y="21"/>
                  </a:lnTo>
                  <a:lnTo>
                    <a:pt x="53" y="21"/>
                  </a:lnTo>
                  <a:lnTo>
                    <a:pt x="52" y="21"/>
                  </a:lnTo>
                  <a:lnTo>
                    <a:pt x="52" y="18"/>
                  </a:lnTo>
                  <a:lnTo>
                    <a:pt x="48" y="16"/>
                  </a:lnTo>
                  <a:lnTo>
                    <a:pt x="48" y="11"/>
                  </a:lnTo>
                  <a:lnTo>
                    <a:pt x="47" y="9"/>
                  </a:lnTo>
                  <a:lnTo>
                    <a:pt x="47" y="7"/>
                  </a:lnTo>
                  <a:lnTo>
                    <a:pt x="47" y="5"/>
                  </a:lnTo>
                  <a:lnTo>
                    <a:pt x="44" y="3"/>
                  </a:lnTo>
                  <a:lnTo>
                    <a:pt x="44" y="0"/>
                  </a:lnTo>
                  <a:lnTo>
                    <a:pt x="44" y="3"/>
                  </a:lnTo>
                  <a:lnTo>
                    <a:pt x="43" y="5"/>
                  </a:lnTo>
                  <a:lnTo>
                    <a:pt x="40" y="9"/>
                  </a:lnTo>
                  <a:lnTo>
                    <a:pt x="40" y="14"/>
                  </a:lnTo>
                  <a:lnTo>
                    <a:pt x="37" y="21"/>
                  </a:lnTo>
                  <a:lnTo>
                    <a:pt x="33" y="23"/>
                  </a:lnTo>
                  <a:lnTo>
                    <a:pt x="33" y="24"/>
                  </a:lnTo>
                  <a:lnTo>
                    <a:pt x="33" y="28"/>
                  </a:lnTo>
                  <a:lnTo>
                    <a:pt x="31" y="29"/>
                  </a:lnTo>
                  <a:lnTo>
                    <a:pt x="33" y="29"/>
                  </a:lnTo>
                  <a:lnTo>
                    <a:pt x="37" y="29"/>
                  </a:lnTo>
                  <a:lnTo>
                    <a:pt x="38" y="29"/>
                  </a:lnTo>
                  <a:lnTo>
                    <a:pt x="38" y="39"/>
                  </a:lnTo>
                  <a:lnTo>
                    <a:pt x="37" y="44"/>
                  </a:lnTo>
                  <a:lnTo>
                    <a:pt x="38" y="28"/>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91" name="Line 91"/>
            <p:cNvSpPr>
              <a:spLocks noChangeShapeType="1"/>
            </p:cNvSpPr>
            <p:nvPr/>
          </p:nvSpPr>
          <p:spPr bwMode="auto">
            <a:xfrm rot="393647">
              <a:off x="1382" y="3403"/>
              <a:ext cx="2" cy="16"/>
            </a:xfrm>
            <a:prstGeom prst="line">
              <a:avLst/>
            </a:prstGeom>
            <a:noFill/>
            <a:ln w="31750">
              <a:solidFill>
                <a:srgbClr val="000000"/>
              </a:solidFill>
              <a:round/>
              <a:headEnd/>
              <a:tailEnd/>
            </a:ln>
          </p:spPr>
          <p:txBody>
            <a:bodyPr/>
            <a:lstStyle/>
            <a:p>
              <a:endParaRPr lang="en-US">
                <a:solidFill>
                  <a:srgbClr val="292934"/>
                </a:solidFill>
              </a:endParaRPr>
            </a:p>
          </p:txBody>
        </p:sp>
        <p:sp>
          <p:nvSpPr>
            <p:cNvPr id="92" name="Freeform 92"/>
            <p:cNvSpPr>
              <a:spLocks/>
            </p:cNvSpPr>
            <p:nvPr/>
          </p:nvSpPr>
          <p:spPr bwMode="auto">
            <a:xfrm rot="393647">
              <a:off x="1366" y="3382"/>
              <a:ext cx="39" cy="31"/>
            </a:xfrm>
            <a:custGeom>
              <a:avLst/>
              <a:gdLst>
                <a:gd name="T0" fmla="*/ 14 w 39"/>
                <a:gd name="T1" fmla="*/ 6 h 51"/>
                <a:gd name="T2" fmla="*/ 10 w 39"/>
                <a:gd name="T3" fmla="*/ 9 h 51"/>
                <a:gd name="T4" fmla="*/ 8 w 39"/>
                <a:gd name="T5" fmla="*/ 10 h 51"/>
                <a:gd name="T6" fmla="*/ 14 w 39"/>
                <a:gd name="T7" fmla="*/ 10 h 51"/>
                <a:gd name="T8" fmla="*/ 16 w 39"/>
                <a:gd name="T9" fmla="*/ 9 h 51"/>
                <a:gd name="T10" fmla="*/ 15 w 39"/>
                <a:gd name="T11" fmla="*/ 10 h 51"/>
                <a:gd name="T12" fmla="*/ 13 w 39"/>
                <a:gd name="T13" fmla="*/ 11 h 51"/>
                <a:gd name="T14" fmla="*/ 8 w 39"/>
                <a:gd name="T15" fmla="*/ 12 h 51"/>
                <a:gd name="T16" fmla="*/ 3 w 39"/>
                <a:gd name="T17" fmla="*/ 13 h 51"/>
                <a:gd name="T18" fmla="*/ 4 w 39"/>
                <a:gd name="T19" fmla="*/ 13 h 51"/>
                <a:gd name="T20" fmla="*/ 10 w 39"/>
                <a:gd name="T21" fmla="*/ 13 h 51"/>
                <a:gd name="T22" fmla="*/ 13 w 39"/>
                <a:gd name="T23" fmla="*/ 13 h 51"/>
                <a:gd name="T24" fmla="*/ 14 w 39"/>
                <a:gd name="T25" fmla="*/ 13 h 51"/>
                <a:gd name="T26" fmla="*/ 13 w 39"/>
                <a:gd name="T27" fmla="*/ 15 h 51"/>
                <a:gd name="T28" fmla="*/ 6 w 39"/>
                <a:gd name="T29" fmla="*/ 16 h 51"/>
                <a:gd name="T30" fmla="*/ 2 w 39"/>
                <a:gd name="T31" fmla="*/ 18 h 51"/>
                <a:gd name="T32" fmla="*/ 3 w 39"/>
                <a:gd name="T33" fmla="*/ 18 h 51"/>
                <a:gd name="T34" fmla="*/ 8 w 39"/>
                <a:gd name="T35" fmla="*/ 17 h 51"/>
                <a:gd name="T36" fmla="*/ 13 w 39"/>
                <a:gd name="T37" fmla="*/ 17 h 51"/>
                <a:gd name="T38" fmla="*/ 14 w 39"/>
                <a:gd name="T39" fmla="*/ 17 h 51"/>
                <a:gd name="T40" fmla="*/ 19 w 39"/>
                <a:gd name="T41" fmla="*/ 17 h 51"/>
                <a:gd name="T42" fmla="*/ 19 w 39"/>
                <a:gd name="T43" fmla="*/ 18 h 51"/>
                <a:gd name="T44" fmla="*/ 20 w 39"/>
                <a:gd name="T45" fmla="*/ 18 h 51"/>
                <a:gd name="T46" fmla="*/ 27 w 39"/>
                <a:gd name="T47" fmla="*/ 18 h 51"/>
                <a:gd name="T48" fmla="*/ 32 w 39"/>
                <a:gd name="T49" fmla="*/ 19 h 51"/>
                <a:gd name="T50" fmla="*/ 39 w 39"/>
                <a:gd name="T51" fmla="*/ 19 h 51"/>
                <a:gd name="T52" fmla="*/ 36 w 39"/>
                <a:gd name="T53" fmla="*/ 18 h 51"/>
                <a:gd name="T54" fmla="*/ 30 w 39"/>
                <a:gd name="T55" fmla="*/ 16 h 51"/>
                <a:gd name="T56" fmla="*/ 24 w 39"/>
                <a:gd name="T57" fmla="*/ 15 h 51"/>
                <a:gd name="T58" fmla="*/ 20 w 39"/>
                <a:gd name="T59" fmla="*/ 13 h 51"/>
                <a:gd name="T60" fmla="*/ 24 w 39"/>
                <a:gd name="T61" fmla="*/ 13 h 51"/>
                <a:gd name="T62" fmla="*/ 30 w 39"/>
                <a:gd name="T63" fmla="*/ 15 h 51"/>
                <a:gd name="T64" fmla="*/ 30 w 39"/>
                <a:gd name="T65" fmla="*/ 13 h 51"/>
                <a:gd name="T66" fmla="*/ 29 w 39"/>
                <a:gd name="T67" fmla="*/ 11 h 51"/>
                <a:gd name="T68" fmla="*/ 27 w 39"/>
                <a:gd name="T69" fmla="*/ 10 h 51"/>
                <a:gd name="T70" fmla="*/ 30 w 39"/>
                <a:gd name="T71" fmla="*/ 9 h 51"/>
                <a:gd name="T72" fmla="*/ 30 w 39"/>
                <a:gd name="T73" fmla="*/ 9 h 51"/>
                <a:gd name="T74" fmla="*/ 27 w 39"/>
                <a:gd name="T75" fmla="*/ 7 h 51"/>
                <a:gd name="T76" fmla="*/ 24 w 39"/>
                <a:gd name="T77" fmla="*/ 5 h 51"/>
                <a:gd name="T78" fmla="*/ 23 w 39"/>
                <a:gd name="T79" fmla="*/ 4 h 51"/>
                <a:gd name="T80" fmla="*/ 23 w 39"/>
                <a:gd name="T81" fmla="*/ 3 h 51"/>
                <a:gd name="T82" fmla="*/ 23 w 39"/>
                <a:gd name="T83" fmla="*/ 3 h 51"/>
                <a:gd name="T84" fmla="*/ 23 w 39"/>
                <a:gd name="T85" fmla="*/ 2 h 51"/>
                <a:gd name="T86" fmla="*/ 20 w 39"/>
                <a:gd name="T87" fmla="*/ 1 h 51"/>
                <a:gd name="T88" fmla="*/ 20 w 39"/>
                <a:gd name="T89" fmla="*/ 1 h 51"/>
                <a:gd name="T90" fmla="*/ 19 w 39"/>
                <a:gd name="T91" fmla="*/ 2 h 51"/>
                <a:gd name="T92" fmla="*/ 15 w 39"/>
                <a:gd name="T93" fmla="*/ 4 h 51"/>
                <a:gd name="T94" fmla="*/ 15 w 39"/>
                <a:gd name="T95" fmla="*/ 5 h 51"/>
                <a:gd name="T96" fmla="*/ 19 w 39"/>
                <a:gd name="T97" fmla="*/ 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51"/>
                <a:gd name="T149" fmla="*/ 39 w 39"/>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51">
                  <a:moveTo>
                    <a:pt x="19" y="13"/>
                  </a:moveTo>
                  <a:lnTo>
                    <a:pt x="15" y="17"/>
                  </a:lnTo>
                  <a:lnTo>
                    <a:pt x="14" y="17"/>
                  </a:lnTo>
                  <a:lnTo>
                    <a:pt x="14" y="21"/>
                  </a:lnTo>
                  <a:lnTo>
                    <a:pt x="13" y="22"/>
                  </a:lnTo>
                  <a:lnTo>
                    <a:pt x="10" y="24"/>
                  </a:lnTo>
                  <a:lnTo>
                    <a:pt x="9" y="26"/>
                  </a:lnTo>
                  <a:lnTo>
                    <a:pt x="8" y="26"/>
                  </a:lnTo>
                  <a:lnTo>
                    <a:pt x="10" y="26"/>
                  </a:lnTo>
                  <a:lnTo>
                    <a:pt x="13" y="26"/>
                  </a:lnTo>
                  <a:lnTo>
                    <a:pt x="14" y="26"/>
                  </a:lnTo>
                  <a:lnTo>
                    <a:pt x="14" y="24"/>
                  </a:lnTo>
                  <a:lnTo>
                    <a:pt x="15" y="24"/>
                  </a:lnTo>
                  <a:lnTo>
                    <a:pt x="16" y="24"/>
                  </a:lnTo>
                  <a:lnTo>
                    <a:pt x="15" y="26"/>
                  </a:lnTo>
                  <a:lnTo>
                    <a:pt x="14" y="27"/>
                  </a:lnTo>
                  <a:lnTo>
                    <a:pt x="14" y="29"/>
                  </a:lnTo>
                  <a:lnTo>
                    <a:pt x="13" y="29"/>
                  </a:lnTo>
                  <a:lnTo>
                    <a:pt x="10" y="29"/>
                  </a:lnTo>
                  <a:lnTo>
                    <a:pt x="8" y="31"/>
                  </a:lnTo>
                  <a:lnTo>
                    <a:pt x="5" y="32"/>
                  </a:lnTo>
                  <a:lnTo>
                    <a:pt x="4" y="34"/>
                  </a:lnTo>
                  <a:lnTo>
                    <a:pt x="3" y="35"/>
                  </a:lnTo>
                  <a:lnTo>
                    <a:pt x="2" y="35"/>
                  </a:lnTo>
                  <a:lnTo>
                    <a:pt x="3" y="35"/>
                  </a:lnTo>
                  <a:lnTo>
                    <a:pt x="4" y="35"/>
                  </a:lnTo>
                  <a:lnTo>
                    <a:pt x="8" y="34"/>
                  </a:lnTo>
                  <a:lnTo>
                    <a:pt x="9" y="34"/>
                  </a:lnTo>
                  <a:lnTo>
                    <a:pt x="10" y="34"/>
                  </a:lnTo>
                  <a:lnTo>
                    <a:pt x="13" y="34"/>
                  </a:lnTo>
                  <a:lnTo>
                    <a:pt x="13" y="35"/>
                  </a:lnTo>
                  <a:lnTo>
                    <a:pt x="14" y="35"/>
                  </a:lnTo>
                  <a:lnTo>
                    <a:pt x="14" y="39"/>
                  </a:lnTo>
                  <a:lnTo>
                    <a:pt x="13" y="39"/>
                  </a:lnTo>
                  <a:lnTo>
                    <a:pt x="13" y="40"/>
                  </a:lnTo>
                  <a:lnTo>
                    <a:pt x="10" y="41"/>
                  </a:lnTo>
                  <a:lnTo>
                    <a:pt x="8" y="42"/>
                  </a:lnTo>
                  <a:lnTo>
                    <a:pt x="6" y="43"/>
                  </a:lnTo>
                  <a:lnTo>
                    <a:pt x="4" y="46"/>
                  </a:lnTo>
                  <a:lnTo>
                    <a:pt x="2" y="47"/>
                  </a:lnTo>
                  <a:lnTo>
                    <a:pt x="0" y="47"/>
                  </a:lnTo>
                  <a:lnTo>
                    <a:pt x="2" y="47"/>
                  </a:lnTo>
                  <a:lnTo>
                    <a:pt x="3" y="47"/>
                  </a:lnTo>
                  <a:lnTo>
                    <a:pt x="4" y="47"/>
                  </a:lnTo>
                  <a:lnTo>
                    <a:pt x="6" y="47"/>
                  </a:lnTo>
                  <a:lnTo>
                    <a:pt x="8" y="46"/>
                  </a:lnTo>
                  <a:lnTo>
                    <a:pt x="9" y="46"/>
                  </a:lnTo>
                  <a:lnTo>
                    <a:pt x="10" y="46"/>
                  </a:lnTo>
                  <a:lnTo>
                    <a:pt x="13" y="46"/>
                  </a:lnTo>
                  <a:lnTo>
                    <a:pt x="14" y="46"/>
                  </a:lnTo>
                  <a:lnTo>
                    <a:pt x="15" y="43"/>
                  </a:lnTo>
                  <a:lnTo>
                    <a:pt x="16" y="46"/>
                  </a:lnTo>
                  <a:lnTo>
                    <a:pt x="19" y="46"/>
                  </a:lnTo>
                  <a:lnTo>
                    <a:pt x="19" y="47"/>
                  </a:lnTo>
                  <a:lnTo>
                    <a:pt x="20" y="47"/>
                  </a:lnTo>
                  <a:lnTo>
                    <a:pt x="20" y="48"/>
                  </a:lnTo>
                  <a:lnTo>
                    <a:pt x="23" y="48"/>
                  </a:lnTo>
                  <a:lnTo>
                    <a:pt x="24" y="48"/>
                  </a:lnTo>
                  <a:lnTo>
                    <a:pt x="27" y="48"/>
                  </a:lnTo>
                  <a:lnTo>
                    <a:pt x="30" y="48"/>
                  </a:lnTo>
                  <a:lnTo>
                    <a:pt x="32" y="51"/>
                  </a:lnTo>
                  <a:lnTo>
                    <a:pt x="34" y="51"/>
                  </a:lnTo>
                  <a:lnTo>
                    <a:pt x="37" y="51"/>
                  </a:lnTo>
                  <a:lnTo>
                    <a:pt x="39" y="51"/>
                  </a:lnTo>
                  <a:lnTo>
                    <a:pt x="37" y="48"/>
                  </a:lnTo>
                  <a:lnTo>
                    <a:pt x="36" y="47"/>
                  </a:lnTo>
                  <a:lnTo>
                    <a:pt x="34" y="46"/>
                  </a:lnTo>
                  <a:lnTo>
                    <a:pt x="32" y="46"/>
                  </a:lnTo>
                  <a:lnTo>
                    <a:pt x="30" y="43"/>
                  </a:lnTo>
                  <a:lnTo>
                    <a:pt x="27" y="41"/>
                  </a:lnTo>
                  <a:lnTo>
                    <a:pt x="25" y="40"/>
                  </a:lnTo>
                  <a:lnTo>
                    <a:pt x="24" y="39"/>
                  </a:lnTo>
                  <a:lnTo>
                    <a:pt x="23" y="35"/>
                  </a:lnTo>
                  <a:lnTo>
                    <a:pt x="23" y="34"/>
                  </a:lnTo>
                  <a:lnTo>
                    <a:pt x="20" y="34"/>
                  </a:lnTo>
                  <a:lnTo>
                    <a:pt x="23" y="34"/>
                  </a:lnTo>
                  <a:lnTo>
                    <a:pt x="24" y="34"/>
                  </a:lnTo>
                  <a:lnTo>
                    <a:pt x="25" y="35"/>
                  </a:lnTo>
                  <a:lnTo>
                    <a:pt x="30" y="35"/>
                  </a:lnTo>
                  <a:lnTo>
                    <a:pt x="30" y="39"/>
                  </a:lnTo>
                  <a:lnTo>
                    <a:pt x="32" y="39"/>
                  </a:lnTo>
                  <a:lnTo>
                    <a:pt x="30" y="39"/>
                  </a:lnTo>
                  <a:lnTo>
                    <a:pt x="30" y="36"/>
                  </a:lnTo>
                  <a:lnTo>
                    <a:pt x="30" y="35"/>
                  </a:lnTo>
                  <a:lnTo>
                    <a:pt x="29" y="32"/>
                  </a:lnTo>
                  <a:lnTo>
                    <a:pt x="29" y="29"/>
                  </a:lnTo>
                  <a:lnTo>
                    <a:pt x="27" y="26"/>
                  </a:lnTo>
                  <a:lnTo>
                    <a:pt x="27" y="24"/>
                  </a:lnTo>
                  <a:lnTo>
                    <a:pt x="29" y="24"/>
                  </a:lnTo>
                  <a:lnTo>
                    <a:pt x="30" y="24"/>
                  </a:lnTo>
                  <a:lnTo>
                    <a:pt x="32" y="24"/>
                  </a:lnTo>
                  <a:lnTo>
                    <a:pt x="30" y="24"/>
                  </a:lnTo>
                  <a:lnTo>
                    <a:pt x="29" y="21"/>
                  </a:lnTo>
                  <a:lnTo>
                    <a:pt x="27" y="19"/>
                  </a:lnTo>
                  <a:lnTo>
                    <a:pt x="25" y="17"/>
                  </a:lnTo>
                  <a:lnTo>
                    <a:pt x="24" y="17"/>
                  </a:lnTo>
                  <a:lnTo>
                    <a:pt x="24" y="15"/>
                  </a:lnTo>
                  <a:lnTo>
                    <a:pt x="23" y="14"/>
                  </a:lnTo>
                  <a:lnTo>
                    <a:pt x="23" y="13"/>
                  </a:lnTo>
                  <a:lnTo>
                    <a:pt x="23" y="11"/>
                  </a:lnTo>
                  <a:lnTo>
                    <a:pt x="20" y="8"/>
                  </a:lnTo>
                  <a:lnTo>
                    <a:pt x="23" y="8"/>
                  </a:lnTo>
                  <a:lnTo>
                    <a:pt x="24" y="8"/>
                  </a:lnTo>
                  <a:lnTo>
                    <a:pt x="23" y="8"/>
                  </a:lnTo>
                  <a:lnTo>
                    <a:pt x="23" y="5"/>
                  </a:lnTo>
                  <a:lnTo>
                    <a:pt x="20" y="3"/>
                  </a:lnTo>
                  <a:lnTo>
                    <a:pt x="20" y="1"/>
                  </a:lnTo>
                  <a:lnTo>
                    <a:pt x="20" y="0"/>
                  </a:lnTo>
                  <a:lnTo>
                    <a:pt x="20" y="1"/>
                  </a:lnTo>
                  <a:lnTo>
                    <a:pt x="19" y="1"/>
                  </a:lnTo>
                  <a:lnTo>
                    <a:pt x="19" y="3"/>
                  </a:lnTo>
                  <a:lnTo>
                    <a:pt x="19" y="5"/>
                  </a:lnTo>
                  <a:lnTo>
                    <a:pt x="16" y="8"/>
                  </a:lnTo>
                  <a:lnTo>
                    <a:pt x="15" y="9"/>
                  </a:lnTo>
                  <a:lnTo>
                    <a:pt x="15" y="11"/>
                  </a:lnTo>
                  <a:lnTo>
                    <a:pt x="14" y="13"/>
                  </a:lnTo>
                  <a:lnTo>
                    <a:pt x="15" y="13"/>
                  </a:lnTo>
                  <a:lnTo>
                    <a:pt x="16" y="13"/>
                  </a:lnTo>
                  <a:lnTo>
                    <a:pt x="19" y="13"/>
                  </a:lnTo>
                  <a:lnTo>
                    <a:pt x="19" y="17"/>
                  </a:lnTo>
                  <a:lnTo>
                    <a:pt x="16" y="17"/>
                  </a:lnTo>
                  <a:lnTo>
                    <a:pt x="19" y="13"/>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93" name="Line 93"/>
            <p:cNvSpPr>
              <a:spLocks noChangeShapeType="1"/>
            </p:cNvSpPr>
            <p:nvPr/>
          </p:nvSpPr>
          <p:spPr bwMode="auto">
            <a:xfrm rot="393647">
              <a:off x="1344" y="3431"/>
              <a:ext cx="2" cy="18"/>
            </a:xfrm>
            <a:prstGeom prst="line">
              <a:avLst/>
            </a:prstGeom>
            <a:noFill/>
            <a:ln w="31750">
              <a:solidFill>
                <a:srgbClr val="000000"/>
              </a:solidFill>
              <a:round/>
              <a:headEnd/>
              <a:tailEnd/>
            </a:ln>
          </p:spPr>
          <p:txBody>
            <a:bodyPr/>
            <a:lstStyle/>
            <a:p>
              <a:endParaRPr lang="en-US">
                <a:solidFill>
                  <a:srgbClr val="292934"/>
                </a:solidFill>
              </a:endParaRPr>
            </a:p>
          </p:txBody>
        </p:sp>
        <p:sp>
          <p:nvSpPr>
            <p:cNvPr id="94" name="Freeform 94"/>
            <p:cNvSpPr>
              <a:spLocks/>
            </p:cNvSpPr>
            <p:nvPr/>
          </p:nvSpPr>
          <p:spPr bwMode="auto">
            <a:xfrm rot="393647">
              <a:off x="1330" y="3411"/>
              <a:ext cx="37" cy="32"/>
            </a:xfrm>
            <a:custGeom>
              <a:avLst/>
              <a:gdLst>
                <a:gd name="T0" fmla="*/ 12 w 38"/>
                <a:gd name="T1" fmla="*/ 8 h 50"/>
                <a:gd name="T2" fmla="*/ 8 w 38"/>
                <a:gd name="T3" fmla="*/ 10 h 50"/>
                <a:gd name="T4" fmla="*/ 6 w 38"/>
                <a:gd name="T5" fmla="*/ 11 h 50"/>
                <a:gd name="T6" fmla="*/ 11 w 38"/>
                <a:gd name="T7" fmla="*/ 11 h 50"/>
                <a:gd name="T8" fmla="*/ 15 w 38"/>
                <a:gd name="T9" fmla="*/ 10 h 50"/>
                <a:gd name="T10" fmla="*/ 15 w 38"/>
                <a:gd name="T11" fmla="*/ 11 h 50"/>
                <a:gd name="T12" fmla="*/ 10 w 38"/>
                <a:gd name="T13" fmla="*/ 12 h 50"/>
                <a:gd name="T14" fmla="*/ 6 w 38"/>
                <a:gd name="T15" fmla="*/ 13 h 50"/>
                <a:gd name="T16" fmla="*/ 1 w 38"/>
                <a:gd name="T17" fmla="*/ 14 h 50"/>
                <a:gd name="T18" fmla="*/ 2 w 38"/>
                <a:gd name="T19" fmla="*/ 14 h 50"/>
                <a:gd name="T20" fmla="*/ 8 w 38"/>
                <a:gd name="T21" fmla="*/ 14 h 50"/>
                <a:gd name="T22" fmla="*/ 10 w 38"/>
                <a:gd name="T23" fmla="*/ 15 h 50"/>
                <a:gd name="T24" fmla="*/ 12 w 38"/>
                <a:gd name="T25" fmla="*/ 15 h 50"/>
                <a:gd name="T26" fmla="*/ 10 w 38"/>
                <a:gd name="T27" fmla="*/ 17 h 50"/>
                <a:gd name="T28" fmla="*/ 6 w 38"/>
                <a:gd name="T29" fmla="*/ 19 h 50"/>
                <a:gd name="T30" fmla="*/ 1 w 38"/>
                <a:gd name="T31" fmla="*/ 19 h 50"/>
                <a:gd name="T32" fmla="*/ 1 w 38"/>
                <a:gd name="T33" fmla="*/ 19 h 50"/>
                <a:gd name="T34" fmla="*/ 6 w 38"/>
                <a:gd name="T35" fmla="*/ 19 h 50"/>
                <a:gd name="T36" fmla="*/ 10 w 38"/>
                <a:gd name="T37" fmla="*/ 19 h 50"/>
                <a:gd name="T38" fmla="*/ 12 w 38"/>
                <a:gd name="T39" fmla="*/ 19 h 50"/>
                <a:gd name="T40" fmla="*/ 16 w 38"/>
                <a:gd name="T41" fmla="*/ 19 h 50"/>
                <a:gd name="T42" fmla="*/ 17 w 38"/>
                <a:gd name="T43" fmla="*/ 19 h 50"/>
                <a:gd name="T44" fmla="*/ 19 w 38"/>
                <a:gd name="T45" fmla="*/ 20 h 50"/>
                <a:gd name="T46" fmla="*/ 22 w 38"/>
                <a:gd name="T47" fmla="*/ 20 h 50"/>
                <a:gd name="T48" fmla="*/ 27 w 38"/>
                <a:gd name="T49" fmla="*/ 20 h 50"/>
                <a:gd name="T50" fmla="*/ 36 w 38"/>
                <a:gd name="T51" fmla="*/ 20 h 50"/>
                <a:gd name="T52" fmla="*/ 32 w 38"/>
                <a:gd name="T53" fmla="*/ 20 h 50"/>
                <a:gd name="T54" fmla="*/ 26 w 38"/>
                <a:gd name="T55" fmla="*/ 18 h 50"/>
                <a:gd name="T56" fmla="*/ 20 w 38"/>
                <a:gd name="T57" fmla="*/ 15 h 50"/>
                <a:gd name="T58" fmla="*/ 19 w 38"/>
                <a:gd name="T59" fmla="*/ 14 h 50"/>
                <a:gd name="T60" fmla="*/ 20 w 38"/>
                <a:gd name="T61" fmla="*/ 14 h 50"/>
                <a:gd name="T62" fmla="*/ 26 w 38"/>
                <a:gd name="T63" fmla="*/ 15 h 50"/>
                <a:gd name="T64" fmla="*/ 26 w 38"/>
                <a:gd name="T65" fmla="*/ 15 h 50"/>
                <a:gd name="T66" fmla="*/ 25 w 38"/>
                <a:gd name="T67" fmla="*/ 12 h 50"/>
                <a:gd name="T68" fmla="*/ 25 w 38"/>
                <a:gd name="T69" fmla="*/ 11 h 50"/>
                <a:gd name="T70" fmla="*/ 25 w 38"/>
                <a:gd name="T71" fmla="*/ 10 h 50"/>
                <a:gd name="T72" fmla="*/ 26 w 38"/>
                <a:gd name="T73" fmla="*/ 10 h 50"/>
                <a:gd name="T74" fmla="*/ 25 w 38"/>
                <a:gd name="T75" fmla="*/ 8 h 50"/>
                <a:gd name="T76" fmla="*/ 20 w 38"/>
                <a:gd name="T77" fmla="*/ 6 h 50"/>
                <a:gd name="T78" fmla="*/ 19 w 38"/>
                <a:gd name="T79" fmla="*/ 4 h 50"/>
                <a:gd name="T80" fmla="*/ 19 w 38"/>
                <a:gd name="T81" fmla="*/ 4 h 50"/>
                <a:gd name="T82" fmla="*/ 19 w 38"/>
                <a:gd name="T83" fmla="*/ 4 h 50"/>
                <a:gd name="T84" fmla="*/ 19 w 38"/>
                <a:gd name="T85" fmla="*/ 2 h 50"/>
                <a:gd name="T86" fmla="*/ 19 w 38"/>
                <a:gd name="T87" fmla="*/ 1 h 50"/>
                <a:gd name="T88" fmla="*/ 18 w 38"/>
                <a:gd name="T89" fmla="*/ 0 h 50"/>
                <a:gd name="T90" fmla="*/ 16 w 38"/>
                <a:gd name="T91" fmla="*/ 2 h 50"/>
                <a:gd name="T92" fmla="*/ 15 w 38"/>
                <a:gd name="T93" fmla="*/ 4 h 50"/>
                <a:gd name="T94" fmla="*/ 15 w 38"/>
                <a:gd name="T95" fmla="*/ 5 h 50"/>
                <a:gd name="T96" fmla="*/ 16 w 38"/>
                <a:gd name="T97" fmla="*/ 8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50"/>
                <a:gd name="T149" fmla="*/ 38 w 38"/>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50">
                  <a:moveTo>
                    <a:pt x="16" y="13"/>
                  </a:moveTo>
                  <a:lnTo>
                    <a:pt x="15" y="18"/>
                  </a:lnTo>
                  <a:lnTo>
                    <a:pt x="12" y="19"/>
                  </a:lnTo>
                  <a:lnTo>
                    <a:pt x="11" y="21"/>
                  </a:lnTo>
                  <a:lnTo>
                    <a:pt x="11" y="23"/>
                  </a:lnTo>
                  <a:lnTo>
                    <a:pt x="8" y="25"/>
                  </a:lnTo>
                  <a:lnTo>
                    <a:pt x="7" y="26"/>
                  </a:lnTo>
                  <a:lnTo>
                    <a:pt x="6" y="26"/>
                  </a:lnTo>
                  <a:lnTo>
                    <a:pt x="8" y="26"/>
                  </a:lnTo>
                  <a:lnTo>
                    <a:pt x="10" y="26"/>
                  </a:lnTo>
                  <a:lnTo>
                    <a:pt x="11" y="26"/>
                  </a:lnTo>
                  <a:lnTo>
                    <a:pt x="12" y="25"/>
                  </a:lnTo>
                  <a:lnTo>
                    <a:pt x="15" y="25"/>
                  </a:lnTo>
                  <a:lnTo>
                    <a:pt x="15" y="26"/>
                  </a:lnTo>
                  <a:lnTo>
                    <a:pt x="12" y="28"/>
                  </a:lnTo>
                  <a:lnTo>
                    <a:pt x="11" y="29"/>
                  </a:lnTo>
                  <a:lnTo>
                    <a:pt x="10" y="30"/>
                  </a:lnTo>
                  <a:lnTo>
                    <a:pt x="8" y="30"/>
                  </a:lnTo>
                  <a:lnTo>
                    <a:pt x="6" y="31"/>
                  </a:lnTo>
                  <a:lnTo>
                    <a:pt x="3" y="33"/>
                  </a:lnTo>
                  <a:lnTo>
                    <a:pt x="2" y="34"/>
                  </a:lnTo>
                  <a:lnTo>
                    <a:pt x="1" y="35"/>
                  </a:lnTo>
                  <a:lnTo>
                    <a:pt x="2" y="35"/>
                  </a:lnTo>
                  <a:lnTo>
                    <a:pt x="6" y="34"/>
                  </a:lnTo>
                  <a:lnTo>
                    <a:pt x="7" y="34"/>
                  </a:lnTo>
                  <a:lnTo>
                    <a:pt x="8" y="34"/>
                  </a:lnTo>
                  <a:lnTo>
                    <a:pt x="10" y="34"/>
                  </a:lnTo>
                  <a:lnTo>
                    <a:pt x="10" y="35"/>
                  </a:lnTo>
                  <a:lnTo>
                    <a:pt x="10" y="36"/>
                  </a:lnTo>
                  <a:lnTo>
                    <a:pt x="11" y="36"/>
                  </a:lnTo>
                  <a:lnTo>
                    <a:pt x="12" y="35"/>
                  </a:lnTo>
                  <a:lnTo>
                    <a:pt x="12" y="36"/>
                  </a:lnTo>
                  <a:lnTo>
                    <a:pt x="11" y="37"/>
                  </a:lnTo>
                  <a:lnTo>
                    <a:pt x="10" y="39"/>
                  </a:lnTo>
                  <a:lnTo>
                    <a:pt x="10" y="40"/>
                  </a:lnTo>
                  <a:lnTo>
                    <a:pt x="8" y="41"/>
                  </a:lnTo>
                  <a:lnTo>
                    <a:pt x="6" y="42"/>
                  </a:lnTo>
                  <a:lnTo>
                    <a:pt x="6" y="45"/>
                  </a:lnTo>
                  <a:lnTo>
                    <a:pt x="2" y="46"/>
                  </a:lnTo>
                  <a:lnTo>
                    <a:pt x="2" y="47"/>
                  </a:lnTo>
                  <a:lnTo>
                    <a:pt x="1" y="47"/>
                  </a:lnTo>
                  <a:lnTo>
                    <a:pt x="0" y="49"/>
                  </a:lnTo>
                  <a:lnTo>
                    <a:pt x="1" y="49"/>
                  </a:lnTo>
                  <a:lnTo>
                    <a:pt x="1" y="47"/>
                  </a:lnTo>
                  <a:lnTo>
                    <a:pt x="2" y="47"/>
                  </a:lnTo>
                  <a:lnTo>
                    <a:pt x="6" y="47"/>
                  </a:lnTo>
                  <a:lnTo>
                    <a:pt x="7" y="47"/>
                  </a:lnTo>
                  <a:lnTo>
                    <a:pt x="8" y="46"/>
                  </a:lnTo>
                  <a:lnTo>
                    <a:pt x="10" y="46"/>
                  </a:lnTo>
                  <a:lnTo>
                    <a:pt x="11" y="46"/>
                  </a:lnTo>
                  <a:lnTo>
                    <a:pt x="12" y="46"/>
                  </a:lnTo>
                  <a:lnTo>
                    <a:pt x="15" y="45"/>
                  </a:lnTo>
                  <a:lnTo>
                    <a:pt x="15" y="46"/>
                  </a:lnTo>
                  <a:lnTo>
                    <a:pt x="16" y="46"/>
                  </a:lnTo>
                  <a:lnTo>
                    <a:pt x="16" y="47"/>
                  </a:lnTo>
                  <a:lnTo>
                    <a:pt x="17" y="47"/>
                  </a:lnTo>
                  <a:lnTo>
                    <a:pt x="18" y="49"/>
                  </a:lnTo>
                  <a:lnTo>
                    <a:pt x="18" y="50"/>
                  </a:lnTo>
                  <a:lnTo>
                    <a:pt x="20" y="50"/>
                  </a:lnTo>
                  <a:lnTo>
                    <a:pt x="21" y="50"/>
                  </a:lnTo>
                  <a:lnTo>
                    <a:pt x="22" y="50"/>
                  </a:lnTo>
                  <a:lnTo>
                    <a:pt x="24" y="50"/>
                  </a:lnTo>
                  <a:lnTo>
                    <a:pt x="27" y="50"/>
                  </a:lnTo>
                  <a:lnTo>
                    <a:pt x="29" y="50"/>
                  </a:lnTo>
                  <a:lnTo>
                    <a:pt x="32" y="50"/>
                  </a:lnTo>
                  <a:lnTo>
                    <a:pt x="36" y="50"/>
                  </a:lnTo>
                  <a:lnTo>
                    <a:pt x="38" y="50"/>
                  </a:lnTo>
                  <a:lnTo>
                    <a:pt x="37" y="50"/>
                  </a:lnTo>
                  <a:lnTo>
                    <a:pt x="36" y="50"/>
                  </a:lnTo>
                  <a:lnTo>
                    <a:pt x="34" y="49"/>
                  </a:lnTo>
                  <a:lnTo>
                    <a:pt x="32" y="47"/>
                  </a:lnTo>
                  <a:lnTo>
                    <a:pt x="31" y="46"/>
                  </a:lnTo>
                  <a:lnTo>
                    <a:pt x="28" y="44"/>
                  </a:lnTo>
                  <a:lnTo>
                    <a:pt x="27" y="41"/>
                  </a:lnTo>
                  <a:lnTo>
                    <a:pt x="24" y="40"/>
                  </a:lnTo>
                  <a:lnTo>
                    <a:pt x="22" y="37"/>
                  </a:lnTo>
                  <a:lnTo>
                    <a:pt x="21" y="36"/>
                  </a:lnTo>
                  <a:lnTo>
                    <a:pt x="21" y="34"/>
                  </a:lnTo>
                  <a:lnTo>
                    <a:pt x="20" y="34"/>
                  </a:lnTo>
                  <a:lnTo>
                    <a:pt x="21" y="34"/>
                  </a:lnTo>
                  <a:lnTo>
                    <a:pt x="22" y="34"/>
                  </a:lnTo>
                  <a:lnTo>
                    <a:pt x="24" y="35"/>
                  </a:lnTo>
                  <a:lnTo>
                    <a:pt x="27" y="36"/>
                  </a:lnTo>
                  <a:lnTo>
                    <a:pt x="28" y="37"/>
                  </a:lnTo>
                  <a:lnTo>
                    <a:pt x="29" y="37"/>
                  </a:lnTo>
                  <a:lnTo>
                    <a:pt x="28" y="37"/>
                  </a:lnTo>
                  <a:lnTo>
                    <a:pt x="27" y="35"/>
                  </a:lnTo>
                  <a:lnTo>
                    <a:pt x="27" y="33"/>
                  </a:lnTo>
                  <a:lnTo>
                    <a:pt x="27" y="30"/>
                  </a:lnTo>
                  <a:lnTo>
                    <a:pt x="27" y="29"/>
                  </a:lnTo>
                  <a:lnTo>
                    <a:pt x="27" y="26"/>
                  </a:lnTo>
                  <a:lnTo>
                    <a:pt x="27" y="25"/>
                  </a:lnTo>
                  <a:lnTo>
                    <a:pt x="28" y="25"/>
                  </a:lnTo>
                  <a:lnTo>
                    <a:pt x="29" y="25"/>
                  </a:lnTo>
                  <a:lnTo>
                    <a:pt x="28" y="25"/>
                  </a:lnTo>
                  <a:lnTo>
                    <a:pt x="27" y="25"/>
                  </a:lnTo>
                  <a:lnTo>
                    <a:pt x="27" y="21"/>
                  </a:lnTo>
                  <a:lnTo>
                    <a:pt x="27" y="20"/>
                  </a:lnTo>
                  <a:lnTo>
                    <a:pt x="24" y="19"/>
                  </a:lnTo>
                  <a:lnTo>
                    <a:pt x="22" y="18"/>
                  </a:lnTo>
                  <a:lnTo>
                    <a:pt x="22" y="16"/>
                  </a:lnTo>
                  <a:lnTo>
                    <a:pt x="21" y="15"/>
                  </a:lnTo>
                  <a:lnTo>
                    <a:pt x="21" y="13"/>
                  </a:lnTo>
                  <a:lnTo>
                    <a:pt x="21" y="11"/>
                  </a:lnTo>
                  <a:lnTo>
                    <a:pt x="20" y="10"/>
                  </a:lnTo>
                  <a:lnTo>
                    <a:pt x="21" y="10"/>
                  </a:lnTo>
                  <a:lnTo>
                    <a:pt x="22" y="10"/>
                  </a:lnTo>
                  <a:lnTo>
                    <a:pt x="21" y="10"/>
                  </a:lnTo>
                  <a:lnTo>
                    <a:pt x="21" y="8"/>
                  </a:lnTo>
                  <a:lnTo>
                    <a:pt x="21" y="7"/>
                  </a:lnTo>
                  <a:lnTo>
                    <a:pt x="21" y="5"/>
                  </a:lnTo>
                  <a:lnTo>
                    <a:pt x="20" y="5"/>
                  </a:lnTo>
                  <a:lnTo>
                    <a:pt x="20" y="4"/>
                  </a:lnTo>
                  <a:lnTo>
                    <a:pt x="20" y="2"/>
                  </a:lnTo>
                  <a:lnTo>
                    <a:pt x="18" y="0"/>
                  </a:lnTo>
                  <a:lnTo>
                    <a:pt x="17" y="2"/>
                  </a:lnTo>
                  <a:lnTo>
                    <a:pt x="16" y="5"/>
                  </a:lnTo>
                  <a:lnTo>
                    <a:pt x="15" y="10"/>
                  </a:lnTo>
                  <a:lnTo>
                    <a:pt x="15" y="11"/>
                  </a:lnTo>
                  <a:lnTo>
                    <a:pt x="12" y="13"/>
                  </a:lnTo>
                  <a:lnTo>
                    <a:pt x="15" y="13"/>
                  </a:lnTo>
                  <a:lnTo>
                    <a:pt x="16" y="13"/>
                  </a:lnTo>
                  <a:lnTo>
                    <a:pt x="16" y="18"/>
                  </a:lnTo>
                  <a:lnTo>
                    <a:pt x="15" y="19"/>
                  </a:lnTo>
                  <a:lnTo>
                    <a:pt x="16" y="13"/>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95" name="Freeform 95"/>
            <p:cNvSpPr>
              <a:spLocks/>
            </p:cNvSpPr>
            <p:nvPr/>
          </p:nvSpPr>
          <p:spPr bwMode="auto">
            <a:xfrm rot="393647">
              <a:off x="2187" y="3574"/>
              <a:ext cx="158" cy="26"/>
            </a:xfrm>
            <a:custGeom>
              <a:avLst/>
              <a:gdLst>
                <a:gd name="T0" fmla="*/ 0 w 161"/>
                <a:gd name="T1" fmla="*/ 15 h 44"/>
                <a:gd name="T2" fmla="*/ 44 w 161"/>
                <a:gd name="T3" fmla="*/ 15 h 44"/>
                <a:gd name="T4" fmla="*/ 52 w 161"/>
                <a:gd name="T5" fmla="*/ 12 h 44"/>
                <a:gd name="T6" fmla="*/ 61 w 161"/>
                <a:gd name="T7" fmla="*/ 12 h 44"/>
                <a:gd name="T8" fmla="*/ 69 w 161"/>
                <a:gd name="T9" fmla="*/ 12 h 44"/>
                <a:gd name="T10" fmla="*/ 86 w 161"/>
                <a:gd name="T11" fmla="*/ 9 h 44"/>
                <a:gd name="T12" fmla="*/ 95 w 161"/>
                <a:gd name="T13" fmla="*/ 7 h 44"/>
                <a:gd name="T14" fmla="*/ 104 w 161"/>
                <a:gd name="T15" fmla="*/ 7 h 44"/>
                <a:gd name="T16" fmla="*/ 113 w 161"/>
                <a:gd name="T17" fmla="*/ 3 h 44"/>
                <a:gd name="T18" fmla="*/ 122 w 161"/>
                <a:gd name="T19" fmla="*/ 3 h 44"/>
                <a:gd name="T20" fmla="*/ 130 w 161"/>
                <a:gd name="T21" fmla="*/ 0 h 44"/>
                <a:gd name="T22" fmla="*/ 137 w 161"/>
                <a:gd name="T23" fmla="*/ 0 h 44"/>
                <a:gd name="T24" fmla="*/ 147 w 161"/>
                <a:gd name="T25" fmla="*/ 0 h 44"/>
                <a:gd name="T26" fmla="*/ 155 w 161"/>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1"/>
                <a:gd name="T43" fmla="*/ 0 h 44"/>
                <a:gd name="T44" fmla="*/ 161 w 161"/>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1" h="44">
                  <a:moveTo>
                    <a:pt x="0" y="44"/>
                  </a:moveTo>
                  <a:lnTo>
                    <a:pt x="46" y="44"/>
                  </a:lnTo>
                  <a:lnTo>
                    <a:pt x="54" y="35"/>
                  </a:lnTo>
                  <a:lnTo>
                    <a:pt x="63" y="35"/>
                  </a:lnTo>
                  <a:lnTo>
                    <a:pt x="71" y="35"/>
                  </a:lnTo>
                  <a:lnTo>
                    <a:pt x="90" y="25"/>
                  </a:lnTo>
                  <a:lnTo>
                    <a:pt x="99" y="18"/>
                  </a:lnTo>
                  <a:lnTo>
                    <a:pt x="108" y="18"/>
                  </a:lnTo>
                  <a:lnTo>
                    <a:pt x="117" y="8"/>
                  </a:lnTo>
                  <a:lnTo>
                    <a:pt x="126" y="8"/>
                  </a:lnTo>
                  <a:lnTo>
                    <a:pt x="134" y="0"/>
                  </a:lnTo>
                  <a:lnTo>
                    <a:pt x="143" y="0"/>
                  </a:lnTo>
                  <a:lnTo>
                    <a:pt x="153" y="0"/>
                  </a:lnTo>
                  <a:lnTo>
                    <a:pt x="161" y="0"/>
                  </a:lnTo>
                </a:path>
              </a:pathLst>
            </a:custGeom>
            <a:noFill/>
            <a:ln w="1588">
              <a:solidFill>
                <a:srgbClr val="000000"/>
              </a:solidFill>
              <a:round/>
              <a:headEnd/>
              <a:tailEnd/>
            </a:ln>
          </p:spPr>
          <p:txBody>
            <a:bodyPr/>
            <a:lstStyle/>
            <a:p>
              <a:endParaRPr lang="en-US">
                <a:solidFill>
                  <a:srgbClr val="292934"/>
                </a:solidFill>
              </a:endParaRPr>
            </a:p>
          </p:txBody>
        </p:sp>
        <p:sp>
          <p:nvSpPr>
            <p:cNvPr id="96" name="Line 96"/>
            <p:cNvSpPr>
              <a:spLocks noChangeShapeType="1"/>
            </p:cNvSpPr>
            <p:nvPr/>
          </p:nvSpPr>
          <p:spPr bwMode="auto">
            <a:xfrm rot="393647">
              <a:off x="3250" y="3704"/>
              <a:ext cx="3" cy="58"/>
            </a:xfrm>
            <a:prstGeom prst="line">
              <a:avLst/>
            </a:prstGeom>
            <a:noFill/>
            <a:ln w="31750">
              <a:solidFill>
                <a:srgbClr val="000000"/>
              </a:solidFill>
              <a:round/>
              <a:headEnd/>
              <a:tailEnd/>
            </a:ln>
          </p:spPr>
          <p:txBody>
            <a:bodyPr/>
            <a:lstStyle/>
            <a:p>
              <a:endParaRPr lang="en-US">
                <a:solidFill>
                  <a:srgbClr val="292934"/>
                </a:solidFill>
              </a:endParaRPr>
            </a:p>
          </p:txBody>
        </p:sp>
        <p:sp>
          <p:nvSpPr>
            <p:cNvPr id="97" name="Freeform 97"/>
            <p:cNvSpPr>
              <a:spLocks/>
            </p:cNvSpPr>
            <p:nvPr/>
          </p:nvSpPr>
          <p:spPr bwMode="auto">
            <a:xfrm rot="393647">
              <a:off x="3197" y="3640"/>
              <a:ext cx="130" cy="104"/>
            </a:xfrm>
            <a:custGeom>
              <a:avLst/>
              <a:gdLst>
                <a:gd name="T0" fmla="*/ 46 w 128"/>
                <a:gd name="T1" fmla="*/ 23 h 169"/>
                <a:gd name="T2" fmla="*/ 34 w 128"/>
                <a:gd name="T3" fmla="*/ 31 h 169"/>
                <a:gd name="T4" fmla="*/ 25 w 128"/>
                <a:gd name="T5" fmla="*/ 33 h 169"/>
                <a:gd name="T6" fmla="*/ 44 w 128"/>
                <a:gd name="T7" fmla="*/ 32 h 169"/>
                <a:gd name="T8" fmla="*/ 54 w 128"/>
                <a:gd name="T9" fmla="*/ 31 h 169"/>
                <a:gd name="T10" fmla="*/ 50 w 128"/>
                <a:gd name="T11" fmla="*/ 33 h 169"/>
                <a:gd name="T12" fmla="*/ 36 w 128"/>
                <a:gd name="T13" fmla="*/ 37 h 169"/>
                <a:gd name="T14" fmla="*/ 23 w 128"/>
                <a:gd name="T15" fmla="*/ 41 h 169"/>
                <a:gd name="T16" fmla="*/ 6 w 128"/>
                <a:gd name="T17" fmla="*/ 44 h 169"/>
                <a:gd name="T18" fmla="*/ 14 w 128"/>
                <a:gd name="T19" fmla="*/ 44 h 169"/>
                <a:gd name="T20" fmla="*/ 34 w 128"/>
                <a:gd name="T21" fmla="*/ 43 h 169"/>
                <a:gd name="T22" fmla="*/ 36 w 128"/>
                <a:gd name="T23" fmla="*/ 45 h 169"/>
                <a:gd name="T24" fmla="*/ 46 w 128"/>
                <a:gd name="T25" fmla="*/ 45 h 169"/>
                <a:gd name="T26" fmla="*/ 36 w 128"/>
                <a:gd name="T27" fmla="*/ 50 h 169"/>
                <a:gd name="T28" fmla="*/ 18 w 128"/>
                <a:gd name="T29" fmla="*/ 57 h 169"/>
                <a:gd name="T30" fmla="*/ 2 w 128"/>
                <a:gd name="T31" fmla="*/ 60 h 169"/>
                <a:gd name="T32" fmla="*/ 6 w 128"/>
                <a:gd name="T33" fmla="*/ 60 h 169"/>
                <a:gd name="T34" fmla="*/ 23 w 128"/>
                <a:gd name="T35" fmla="*/ 58 h 169"/>
                <a:gd name="T36" fmla="*/ 36 w 128"/>
                <a:gd name="T37" fmla="*/ 57 h 169"/>
                <a:gd name="T38" fmla="*/ 46 w 128"/>
                <a:gd name="T39" fmla="*/ 57 h 169"/>
                <a:gd name="T40" fmla="*/ 56 w 128"/>
                <a:gd name="T41" fmla="*/ 57 h 169"/>
                <a:gd name="T42" fmla="*/ 64 w 128"/>
                <a:gd name="T43" fmla="*/ 60 h 169"/>
                <a:gd name="T44" fmla="*/ 67 w 128"/>
                <a:gd name="T45" fmla="*/ 63 h 169"/>
                <a:gd name="T46" fmla="*/ 87 w 128"/>
                <a:gd name="T47" fmla="*/ 63 h 169"/>
                <a:gd name="T48" fmla="*/ 106 w 128"/>
                <a:gd name="T49" fmla="*/ 64 h 169"/>
                <a:gd name="T50" fmla="*/ 132 w 128"/>
                <a:gd name="T51" fmla="*/ 64 h 169"/>
                <a:gd name="T52" fmla="*/ 121 w 128"/>
                <a:gd name="T53" fmla="*/ 61 h 169"/>
                <a:gd name="T54" fmla="*/ 103 w 128"/>
                <a:gd name="T55" fmla="*/ 55 h 169"/>
                <a:gd name="T56" fmla="*/ 78 w 128"/>
                <a:gd name="T57" fmla="*/ 48 h 169"/>
                <a:gd name="T58" fmla="*/ 67 w 128"/>
                <a:gd name="T59" fmla="*/ 43 h 169"/>
                <a:gd name="T60" fmla="*/ 81 w 128"/>
                <a:gd name="T61" fmla="*/ 43 h 169"/>
                <a:gd name="T62" fmla="*/ 103 w 128"/>
                <a:gd name="T63" fmla="*/ 48 h 169"/>
                <a:gd name="T64" fmla="*/ 103 w 128"/>
                <a:gd name="T65" fmla="*/ 47 h 169"/>
                <a:gd name="T66" fmla="*/ 94 w 128"/>
                <a:gd name="T67" fmla="*/ 38 h 169"/>
                <a:gd name="T68" fmla="*/ 91 w 128"/>
                <a:gd name="T69" fmla="*/ 32 h 169"/>
                <a:gd name="T70" fmla="*/ 97 w 128"/>
                <a:gd name="T71" fmla="*/ 31 h 169"/>
                <a:gd name="T72" fmla="*/ 103 w 128"/>
                <a:gd name="T73" fmla="*/ 31 h 169"/>
                <a:gd name="T74" fmla="*/ 91 w 128"/>
                <a:gd name="T75" fmla="*/ 25 h 169"/>
                <a:gd name="T76" fmla="*/ 78 w 128"/>
                <a:gd name="T77" fmla="*/ 20 h 169"/>
                <a:gd name="T78" fmla="*/ 72 w 128"/>
                <a:gd name="T79" fmla="*/ 15 h 169"/>
                <a:gd name="T80" fmla="*/ 72 w 128"/>
                <a:gd name="T81" fmla="*/ 11 h 169"/>
                <a:gd name="T82" fmla="*/ 75 w 128"/>
                <a:gd name="T83" fmla="*/ 11 h 169"/>
                <a:gd name="T84" fmla="*/ 72 w 128"/>
                <a:gd name="T85" fmla="*/ 6 h 169"/>
                <a:gd name="T86" fmla="*/ 67 w 128"/>
                <a:gd name="T87" fmla="*/ 2 h 169"/>
                <a:gd name="T88" fmla="*/ 66 w 128"/>
                <a:gd name="T89" fmla="*/ 1 h 169"/>
                <a:gd name="T90" fmla="*/ 60 w 128"/>
                <a:gd name="T91" fmla="*/ 7 h 169"/>
                <a:gd name="T92" fmla="*/ 50 w 128"/>
                <a:gd name="T93" fmla="*/ 14 h 169"/>
                <a:gd name="T94" fmla="*/ 50 w 128"/>
                <a:gd name="T95" fmla="*/ 15 h 169"/>
                <a:gd name="T96" fmla="*/ 56 w 128"/>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69"/>
                <a:gd name="T149" fmla="*/ 128 w 128"/>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69">
                  <a:moveTo>
                    <a:pt x="55" y="40"/>
                  </a:moveTo>
                  <a:lnTo>
                    <a:pt x="48" y="56"/>
                  </a:lnTo>
                  <a:lnTo>
                    <a:pt x="44" y="62"/>
                  </a:lnTo>
                  <a:lnTo>
                    <a:pt x="42" y="67"/>
                  </a:lnTo>
                  <a:lnTo>
                    <a:pt x="38" y="75"/>
                  </a:lnTo>
                  <a:lnTo>
                    <a:pt x="32" y="82"/>
                  </a:lnTo>
                  <a:lnTo>
                    <a:pt x="28" y="85"/>
                  </a:lnTo>
                  <a:lnTo>
                    <a:pt x="23" y="88"/>
                  </a:lnTo>
                  <a:lnTo>
                    <a:pt x="25" y="88"/>
                  </a:lnTo>
                  <a:lnTo>
                    <a:pt x="32" y="88"/>
                  </a:lnTo>
                  <a:lnTo>
                    <a:pt x="34" y="88"/>
                  </a:lnTo>
                  <a:lnTo>
                    <a:pt x="42" y="85"/>
                  </a:lnTo>
                  <a:lnTo>
                    <a:pt x="44" y="82"/>
                  </a:lnTo>
                  <a:lnTo>
                    <a:pt x="48" y="82"/>
                  </a:lnTo>
                  <a:lnTo>
                    <a:pt x="52" y="82"/>
                  </a:lnTo>
                  <a:lnTo>
                    <a:pt x="52" y="78"/>
                  </a:lnTo>
                  <a:lnTo>
                    <a:pt x="52" y="82"/>
                  </a:lnTo>
                  <a:lnTo>
                    <a:pt x="48" y="88"/>
                  </a:lnTo>
                  <a:lnTo>
                    <a:pt x="44" y="91"/>
                  </a:lnTo>
                  <a:lnTo>
                    <a:pt x="42" y="95"/>
                  </a:lnTo>
                  <a:lnTo>
                    <a:pt x="34" y="98"/>
                  </a:lnTo>
                  <a:lnTo>
                    <a:pt x="32" y="101"/>
                  </a:lnTo>
                  <a:lnTo>
                    <a:pt x="25" y="103"/>
                  </a:lnTo>
                  <a:lnTo>
                    <a:pt x="23" y="107"/>
                  </a:lnTo>
                  <a:lnTo>
                    <a:pt x="15" y="109"/>
                  </a:lnTo>
                  <a:lnTo>
                    <a:pt x="14" y="114"/>
                  </a:lnTo>
                  <a:lnTo>
                    <a:pt x="6" y="117"/>
                  </a:lnTo>
                  <a:lnTo>
                    <a:pt x="2" y="117"/>
                  </a:lnTo>
                  <a:lnTo>
                    <a:pt x="6" y="117"/>
                  </a:lnTo>
                  <a:lnTo>
                    <a:pt x="14" y="117"/>
                  </a:lnTo>
                  <a:lnTo>
                    <a:pt x="23" y="114"/>
                  </a:lnTo>
                  <a:lnTo>
                    <a:pt x="28" y="114"/>
                  </a:lnTo>
                  <a:lnTo>
                    <a:pt x="32" y="114"/>
                  </a:lnTo>
                  <a:lnTo>
                    <a:pt x="34" y="114"/>
                  </a:lnTo>
                  <a:lnTo>
                    <a:pt x="34" y="117"/>
                  </a:lnTo>
                  <a:lnTo>
                    <a:pt x="34" y="119"/>
                  </a:lnTo>
                  <a:lnTo>
                    <a:pt x="42" y="119"/>
                  </a:lnTo>
                  <a:lnTo>
                    <a:pt x="44" y="117"/>
                  </a:lnTo>
                  <a:lnTo>
                    <a:pt x="44" y="119"/>
                  </a:lnTo>
                  <a:lnTo>
                    <a:pt x="42" y="127"/>
                  </a:lnTo>
                  <a:lnTo>
                    <a:pt x="34" y="129"/>
                  </a:lnTo>
                  <a:lnTo>
                    <a:pt x="34" y="133"/>
                  </a:lnTo>
                  <a:lnTo>
                    <a:pt x="32" y="140"/>
                  </a:lnTo>
                  <a:lnTo>
                    <a:pt x="25" y="143"/>
                  </a:lnTo>
                  <a:lnTo>
                    <a:pt x="18" y="149"/>
                  </a:lnTo>
                  <a:lnTo>
                    <a:pt x="14" y="151"/>
                  </a:lnTo>
                  <a:lnTo>
                    <a:pt x="9" y="155"/>
                  </a:lnTo>
                  <a:lnTo>
                    <a:pt x="2" y="159"/>
                  </a:lnTo>
                  <a:lnTo>
                    <a:pt x="0" y="161"/>
                  </a:lnTo>
                  <a:lnTo>
                    <a:pt x="2" y="161"/>
                  </a:lnTo>
                  <a:lnTo>
                    <a:pt x="6" y="159"/>
                  </a:lnTo>
                  <a:lnTo>
                    <a:pt x="14" y="159"/>
                  </a:lnTo>
                  <a:lnTo>
                    <a:pt x="18" y="159"/>
                  </a:lnTo>
                  <a:lnTo>
                    <a:pt x="23" y="155"/>
                  </a:lnTo>
                  <a:lnTo>
                    <a:pt x="28" y="155"/>
                  </a:lnTo>
                  <a:lnTo>
                    <a:pt x="32" y="151"/>
                  </a:lnTo>
                  <a:lnTo>
                    <a:pt x="34" y="151"/>
                  </a:lnTo>
                  <a:lnTo>
                    <a:pt x="38" y="151"/>
                  </a:lnTo>
                  <a:lnTo>
                    <a:pt x="42" y="151"/>
                  </a:lnTo>
                  <a:lnTo>
                    <a:pt x="44" y="151"/>
                  </a:lnTo>
                  <a:lnTo>
                    <a:pt x="48" y="149"/>
                  </a:lnTo>
                  <a:lnTo>
                    <a:pt x="52" y="151"/>
                  </a:lnTo>
                  <a:lnTo>
                    <a:pt x="54" y="151"/>
                  </a:lnTo>
                  <a:lnTo>
                    <a:pt x="58" y="155"/>
                  </a:lnTo>
                  <a:lnTo>
                    <a:pt x="58" y="159"/>
                  </a:lnTo>
                  <a:lnTo>
                    <a:pt x="62" y="159"/>
                  </a:lnTo>
                  <a:lnTo>
                    <a:pt x="64" y="161"/>
                  </a:lnTo>
                  <a:lnTo>
                    <a:pt x="64" y="166"/>
                  </a:lnTo>
                  <a:lnTo>
                    <a:pt x="65" y="166"/>
                  </a:lnTo>
                  <a:lnTo>
                    <a:pt x="70" y="166"/>
                  </a:lnTo>
                  <a:lnTo>
                    <a:pt x="76" y="166"/>
                  </a:lnTo>
                  <a:lnTo>
                    <a:pt x="85" y="166"/>
                  </a:lnTo>
                  <a:lnTo>
                    <a:pt x="89" y="166"/>
                  </a:lnTo>
                  <a:lnTo>
                    <a:pt x="95" y="166"/>
                  </a:lnTo>
                  <a:lnTo>
                    <a:pt x="102" y="169"/>
                  </a:lnTo>
                  <a:lnTo>
                    <a:pt x="111" y="169"/>
                  </a:lnTo>
                  <a:lnTo>
                    <a:pt x="121" y="169"/>
                  </a:lnTo>
                  <a:lnTo>
                    <a:pt x="128" y="169"/>
                  </a:lnTo>
                  <a:lnTo>
                    <a:pt x="123" y="169"/>
                  </a:lnTo>
                  <a:lnTo>
                    <a:pt x="121" y="166"/>
                  </a:lnTo>
                  <a:lnTo>
                    <a:pt x="117" y="161"/>
                  </a:lnTo>
                  <a:lnTo>
                    <a:pt x="108" y="155"/>
                  </a:lnTo>
                  <a:lnTo>
                    <a:pt x="105" y="151"/>
                  </a:lnTo>
                  <a:lnTo>
                    <a:pt x="99" y="145"/>
                  </a:lnTo>
                  <a:lnTo>
                    <a:pt x="89" y="140"/>
                  </a:lnTo>
                  <a:lnTo>
                    <a:pt x="84" y="133"/>
                  </a:lnTo>
                  <a:lnTo>
                    <a:pt x="76" y="127"/>
                  </a:lnTo>
                  <a:lnTo>
                    <a:pt x="73" y="119"/>
                  </a:lnTo>
                  <a:lnTo>
                    <a:pt x="70" y="114"/>
                  </a:lnTo>
                  <a:lnTo>
                    <a:pt x="65" y="114"/>
                  </a:lnTo>
                  <a:lnTo>
                    <a:pt x="70" y="114"/>
                  </a:lnTo>
                  <a:lnTo>
                    <a:pt x="73" y="114"/>
                  </a:lnTo>
                  <a:lnTo>
                    <a:pt x="79" y="114"/>
                  </a:lnTo>
                  <a:lnTo>
                    <a:pt x="84" y="117"/>
                  </a:lnTo>
                  <a:lnTo>
                    <a:pt x="95" y="119"/>
                  </a:lnTo>
                  <a:lnTo>
                    <a:pt x="99" y="127"/>
                  </a:lnTo>
                  <a:lnTo>
                    <a:pt x="102" y="127"/>
                  </a:lnTo>
                  <a:lnTo>
                    <a:pt x="99" y="127"/>
                  </a:lnTo>
                  <a:lnTo>
                    <a:pt x="99" y="123"/>
                  </a:lnTo>
                  <a:lnTo>
                    <a:pt x="95" y="117"/>
                  </a:lnTo>
                  <a:lnTo>
                    <a:pt x="92" y="109"/>
                  </a:lnTo>
                  <a:lnTo>
                    <a:pt x="92" y="101"/>
                  </a:lnTo>
                  <a:lnTo>
                    <a:pt x="92" y="95"/>
                  </a:lnTo>
                  <a:lnTo>
                    <a:pt x="89" y="88"/>
                  </a:lnTo>
                  <a:lnTo>
                    <a:pt x="89" y="85"/>
                  </a:lnTo>
                  <a:lnTo>
                    <a:pt x="89" y="82"/>
                  </a:lnTo>
                  <a:lnTo>
                    <a:pt x="92" y="82"/>
                  </a:lnTo>
                  <a:lnTo>
                    <a:pt x="95" y="82"/>
                  </a:lnTo>
                  <a:lnTo>
                    <a:pt x="99" y="82"/>
                  </a:lnTo>
                  <a:lnTo>
                    <a:pt x="102" y="82"/>
                  </a:lnTo>
                  <a:lnTo>
                    <a:pt x="99" y="82"/>
                  </a:lnTo>
                  <a:lnTo>
                    <a:pt x="95" y="78"/>
                  </a:lnTo>
                  <a:lnTo>
                    <a:pt x="92" y="72"/>
                  </a:lnTo>
                  <a:lnTo>
                    <a:pt x="89" y="65"/>
                  </a:lnTo>
                  <a:lnTo>
                    <a:pt x="84" y="62"/>
                  </a:lnTo>
                  <a:lnTo>
                    <a:pt x="79" y="56"/>
                  </a:lnTo>
                  <a:lnTo>
                    <a:pt x="76" y="52"/>
                  </a:lnTo>
                  <a:lnTo>
                    <a:pt x="73" y="49"/>
                  </a:lnTo>
                  <a:lnTo>
                    <a:pt x="73" y="41"/>
                  </a:lnTo>
                  <a:lnTo>
                    <a:pt x="70" y="39"/>
                  </a:lnTo>
                  <a:lnTo>
                    <a:pt x="70" y="36"/>
                  </a:lnTo>
                  <a:lnTo>
                    <a:pt x="65" y="30"/>
                  </a:lnTo>
                  <a:lnTo>
                    <a:pt x="70" y="30"/>
                  </a:lnTo>
                  <a:lnTo>
                    <a:pt x="73" y="30"/>
                  </a:lnTo>
                  <a:lnTo>
                    <a:pt x="76" y="30"/>
                  </a:lnTo>
                  <a:lnTo>
                    <a:pt x="73" y="30"/>
                  </a:lnTo>
                  <a:lnTo>
                    <a:pt x="73" y="26"/>
                  </a:lnTo>
                  <a:lnTo>
                    <a:pt x="70" y="23"/>
                  </a:lnTo>
                  <a:lnTo>
                    <a:pt x="70" y="15"/>
                  </a:lnTo>
                  <a:lnTo>
                    <a:pt x="65" y="14"/>
                  </a:lnTo>
                  <a:lnTo>
                    <a:pt x="65" y="10"/>
                  </a:lnTo>
                  <a:lnTo>
                    <a:pt x="65" y="7"/>
                  </a:lnTo>
                  <a:lnTo>
                    <a:pt x="64" y="4"/>
                  </a:lnTo>
                  <a:lnTo>
                    <a:pt x="64" y="0"/>
                  </a:lnTo>
                  <a:lnTo>
                    <a:pt x="64" y="4"/>
                  </a:lnTo>
                  <a:lnTo>
                    <a:pt x="62" y="7"/>
                  </a:lnTo>
                  <a:lnTo>
                    <a:pt x="58" y="14"/>
                  </a:lnTo>
                  <a:lnTo>
                    <a:pt x="58" y="20"/>
                  </a:lnTo>
                  <a:lnTo>
                    <a:pt x="52" y="30"/>
                  </a:lnTo>
                  <a:lnTo>
                    <a:pt x="48" y="33"/>
                  </a:lnTo>
                  <a:lnTo>
                    <a:pt x="48" y="36"/>
                  </a:lnTo>
                  <a:lnTo>
                    <a:pt x="48" y="39"/>
                  </a:lnTo>
                  <a:lnTo>
                    <a:pt x="44" y="41"/>
                  </a:lnTo>
                  <a:lnTo>
                    <a:pt x="48" y="41"/>
                  </a:lnTo>
                  <a:lnTo>
                    <a:pt x="52" y="41"/>
                  </a:lnTo>
                  <a:lnTo>
                    <a:pt x="54" y="41"/>
                  </a:lnTo>
                  <a:lnTo>
                    <a:pt x="54" y="56"/>
                  </a:lnTo>
                  <a:lnTo>
                    <a:pt x="52" y="62"/>
                  </a:lnTo>
                  <a:lnTo>
                    <a:pt x="55" y="4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98" name="Line 98"/>
            <p:cNvSpPr>
              <a:spLocks noChangeShapeType="1"/>
            </p:cNvSpPr>
            <p:nvPr/>
          </p:nvSpPr>
          <p:spPr bwMode="auto">
            <a:xfrm rot="393647">
              <a:off x="3361" y="3653"/>
              <a:ext cx="2" cy="54"/>
            </a:xfrm>
            <a:prstGeom prst="line">
              <a:avLst/>
            </a:prstGeom>
            <a:noFill/>
            <a:ln w="31750">
              <a:solidFill>
                <a:srgbClr val="000000"/>
              </a:solidFill>
              <a:round/>
              <a:headEnd/>
              <a:tailEnd/>
            </a:ln>
          </p:spPr>
          <p:txBody>
            <a:bodyPr/>
            <a:lstStyle/>
            <a:p>
              <a:endParaRPr lang="en-US">
                <a:solidFill>
                  <a:srgbClr val="292934"/>
                </a:solidFill>
              </a:endParaRPr>
            </a:p>
          </p:txBody>
        </p:sp>
        <p:sp>
          <p:nvSpPr>
            <p:cNvPr id="99" name="Freeform 99"/>
            <p:cNvSpPr>
              <a:spLocks/>
            </p:cNvSpPr>
            <p:nvPr/>
          </p:nvSpPr>
          <p:spPr bwMode="auto">
            <a:xfrm rot="393647">
              <a:off x="3310" y="3584"/>
              <a:ext cx="127" cy="107"/>
            </a:xfrm>
            <a:custGeom>
              <a:avLst/>
              <a:gdLst>
                <a:gd name="T0" fmla="*/ 44 w 130"/>
                <a:gd name="T1" fmla="*/ 25 h 169"/>
                <a:gd name="T2" fmla="*/ 32 w 130"/>
                <a:gd name="T3" fmla="*/ 34 h 169"/>
                <a:gd name="T4" fmla="*/ 24 w 130"/>
                <a:gd name="T5" fmla="*/ 35 h 169"/>
                <a:gd name="T6" fmla="*/ 40 w 130"/>
                <a:gd name="T7" fmla="*/ 34 h 169"/>
                <a:gd name="T8" fmla="*/ 50 w 130"/>
                <a:gd name="T9" fmla="*/ 34 h 169"/>
                <a:gd name="T10" fmla="*/ 48 w 130"/>
                <a:gd name="T11" fmla="*/ 35 h 169"/>
                <a:gd name="T12" fmla="*/ 34 w 130"/>
                <a:gd name="T13" fmla="*/ 40 h 169"/>
                <a:gd name="T14" fmla="*/ 22 w 130"/>
                <a:gd name="T15" fmla="*/ 43 h 169"/>
                <a:gd name="T16" fmla="*/ 6 w 130"/>
                <a:gd name="T17" fmla="*/ 47 h 169"/>
                <a:gd name="T18" fmla="*/ 14 w 130"/>
                <a:gd name="T19" fmla="*/ 47 h 169"/>
                <a:gd name="T20" fmla="*/ 32 w 130"/>
                <a:gd name="T21" fmla="*/ 46 h 169"/>
                <a:gd name="T22" fmla="*/ 34 w 130"/>
                <a:gd name="T23" fmla="*/ 49 h 169"/>
                <a:gd name="T24" fmla="*/ 44 w 130"/>
                <a:gd name="T25" fmla="*/ 49 h 169"/>
                <a:gd name="T26" fmla="*/ 34 w 130"/>
                <a:gd name="T27" fmla="*/ 53 h 169"/>
                <a:gd name="T28" fmla="*/ 20 w 130"/>
                <a:gd name="T29" fmla="*/ 60 h 169"/>
                <a:gd name="T30" fmla="*/ 3 w 130"/>
                <a:gd name="T31" fmla="*/ 64 h 169"/>
                <a:gd name="T32" fmla="*/ 6 w 130"/>
                <a:gd name="T33" fmla="*/ 64 h 169"/>
                <a:gd name="T34" fmla="*/ 22 w 130"/>
                <a:gd name="T35" fmla="*/ 63 h 169"/>
                <a:gd name="T36" fmla="*/ 34 w 130"/>
                <a:gd name="T37" fmla="*/ 61 h 169"/>
                <a:gd name="T38" fmla="*/ 44 w 130"/>
                <a:gd name="T39" fmla="*/ 61 h 169"/>
                <a:gd name="T40" fmla="*/ 54 w 130"/>
                <a:gd name="T41" fmla="*/ 61 h 169"/>
                <a:gd name="T42" fmla="*/ 60 w 130"/>
                <a:gd name="T43" fmla="*/ 64 h 169"/>
                <a:gd name="T44" fmla="*/ 64 w 130"/>
                <a:gd name="T45" fmla="*/ 66 h 169"/>
                <a:gd name="T46" fmla="*/ 83 w 130"/>
                <a:gd name="T47" fmla="*/ 66 h 169"/>
                <a:gd name="T48" fmla="*/ 99 w 130"/>
                <a:gd name="T49" fmla="*/ 68 h 169"/>
                <a:gd name="T50" fmla="*/ 124 w 130"/>
                <a:gd name="T51" fmla="*/ 68 h 169"/>
                <a:gd name="T52" fmla="*/ 113 w 130"/>
                <a:gd name="T53" fmla="*/ 65 h 169"/>
                <a:gd name="T54" fmla="*/ 96 w 130"/>
                <a:gd name="T55" fmla="*/ 58 h 169"/>
                <a:gd name="T56" fmla="*/ 73 w 130"/>
                <a:gd name="T57" fmla="*/ 51 h 169"/>
                <a:gd name="T58" fmla="*/ 64 w 130"/>
                <a:gd name="T59" fmla="*/ 46 h 169"/>
                <a:gd name="T60" fmla="*/ 76 w 130"/>
                <a:gd name="T61" fmla="*/ 46 h 169"/>
                <a:gd name="T62" fmla="*/ 96 w 130"/>
                <a:gd name="T63" fmla="*/ 51 h 169"/>
                <a:gd name="T64" fmla="*/ 96 w 130"/>
                <a:gd name="T65" fmla="*/ 49 h 169"/>
                <a:gd name="T66" fmla="*/ 89 w 130"/>
                <a:gd name="T67" fmla="*/ 41 h 169"/>
                <a:gd name="T68" fmla="*/ 86 w 130"/>
                <a:gd name="T69" fmla="*/ 34 h 169"/>
                <a:gd name="T70" fmla="*/ 94 w 130"/>
                <a:gd name="T71" fmla="*/ 34 h 169"/>
                <a:gd name="T72" fmla="*/ 96 w 130"/>
                <a:gd name="T73" fmla="*/ 34 h 169"/>
                <a:gd name="T74" fmla="*/ 86 w 130"/>
                <a:gd name="T75" fmla="*/ 26 h 169"/>
                <a:gd name="T76" fmla="*/ 73 w 130"/>
                <a:gd name="T77" fmla="*/ 22 h 169"/>
                <a:gd name="T78" fmla="*/ 67 w 130"/>
                <a:gd name="T79" fmla="*/ 16 h 169"/>
                <a:gd name="T80" fmla="*/ 67 w 130"/>
                <a:gd name="T81" fmla="*/ 13 h 169"/>
                <a:gd name="T82" fmla="*/ 70 w 130"/>
                <a:gd name="T83" fmla="*/ 13 h 169"/>
                <a:gd name="T84" fmla="*/ 67 w 130"/>
                <a:gd name="T85" fmla="*/ 7 h 169"/>
                <a:gd name="T86" fmla="*/ 64 w 130"/>
                <a:gd name="T87" fmla="*/ 3 h 169"/>
                <a:gd name="T88" fmla="*/ 62 w 130"/>
                <a:gd name="T89" fmla="*/ 2 h 169"/>
                <a:gd name="T90" fmla="*/ 56 w 130"/>
                <a:gd name="T91" fmla="*/ 8 h 169"/>
                <a:gd name="T92" fmla="*/ 48 w 130"/>
                <a:gd name="T93" fmla="*/ 15 h 169"/>
                <a:gd name="T94" fmla="*/ 48 w 130"/>
                <a:gd name="T95" fmla="*/ 17 h 169"/>
                <a:gd name="T96" fmla="*/ 54 w 130"/>
                <a:gd name="T97" fmla="*/ 22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1"/>
                  </a:moveTo>
                  <a:lnTo>
                    <a:pt x="50" y="56"/>
                  </a:lnTo>
                  <a:lnTo>
                    <a:pt x="46" y="63"/>
                  </a:lnTo>
                  <a:lnTo>
                    <a:pt x="42" y="69"/>
                  </a:lnTo>
                  <a:lnTo>
                    <a:pt x="40" y="77"/>
                  </a:lnTo>
                  <a:lnTo>
                    <a:pt x="34" y="83"/>
                  </a:lnTo>
                  <a:lnTo>
                    <a:pt x="29" y="86"/>
                  </a:lnTo>
                  <a:lnTo>
                    <a:pt x="24" y="89"/>
                  </a:lnTo>
                  <a:lnTo>
                    <a:pt x="26" y="89"/>
                  </a:lnTo>
                  <a:lnTo>
                    <a:pt x="34" y="89"/>
                  </a:lnTo>
                  <a:lnTo>
                    <a:pt x="36" y="89"/>
                  </a:lnTo>
                  <a:lnTo>
                    <a:pt x="42" y="86"/>
                  </a:lnTo>
                  <a:lnTo>
                    <a:pt x="46" y="83"/>
                  </a:lnTo>
                  <a:lnTo>
                    <a:pt x="50" y="83"/>
                  </a:lnTo>
                  <a:lnTo>
                    <a:pt x="52" y="83"/>
                  </a:lnTo>
                  <a:lnTo>
                    <a:pt x="52" y="79"/>
                  </a:lnTo>
                  <a:lnTo>
                    <a:pt x="52" y="83"/>
                  </a:lnTo>
                  <a:lnTo>
                    <a:pt x="50" y="89"/>
                  </a:lnTo>
                  <a:lnTo>
                    <a:pt x="46" y="91"/>
                  </a:lnTo>
                  <a:lnTo>
                    <a:pt x="42" y="95"/>
                  </a:lnTo>
                  <a:lnTo>
                    <a:pt x="36" y="100"/>
                  </a:lnTo>
                  <a:lnTo>
                    <a:pt x="34" y="101"/>
                  </a:lnTo>
                  <a:lnTo>
                    <a:pt x="26" y="103"/>
                  </a:lnTo>
                  <a:lnTo>
                    <a:pt x="24" y="107"/>
                  </a:lnTo>
                  <a:lnTo>
                    <a:pt x="16" y="110"/>
                  </a:lnTo>
                  <a:lnTo>
                    <a:pt x="14" y="114"/>
                  </a:lnTo>
                  <a:lnTo>
                    <a:pt x="6" y="117"/>
                  </a:lnTo>
                  <a:lnTo>
                    <a:pt x="3" y="117"/>
                  </a:lnTo>
                  <a:lnTo>
                    <a:pt x="6" y="117"/>
                  </a:lnTo>
                  <a:lnTo>
                    <a:pt x="14" y="117"/>
                  </a:lnTo>
                  <a:lnTo>
                    <a:pt x="24" y="114"/>
                  </a:lnTo>
                  <a:lnTo>
                    <a:pt x="29" y="114"/>
                  </a:lnTo>
                  <a:lnTo>
                    <a:pt x="34" y="114"/>
                  </a:lnTo>
                  <a:lnTo>
                    <a:pt x="36" y="114"/>
                  </a:lnTo>
                  <a:lnTo>
                    <a:pt x="36" y="117"/>
                  </a:lnTo>
                  <a:lnTo>
                    <a:pt x="36" y="121"/>
                  </a:lnTo>
                  <a:lnTo>
                    <a:pt x="42" y="121"/>
                  </a:lnTo>
                  <a:lnTo>
                    <a:pt x="46" y="117"/>
                  </a:lnTo>
                  <a:lnTo>
                    <a:pt x="46" y="121"/>
                  </a:lnTo>
                  <a:lnTo>
                    <a:pt x="42" y="127"/>
                  </a:lnTo>
                  <a:lnTo>
                    <a:pt x="36" y="130"/>
                  </a:lnTo>
                  <a:lnTo>
                    <a:pt x="36" y="133"/>
                  </a:lnTo>
                  <a:lnTo>
                    <a:pt x="34" y="140"/>
                  </a:lnTo>
                  <a:lnTo>
                    <a:pt x="26" y="143"/>
                  </a:lnTo>
                  <a:lnTo>
                    <a:pt x="20" y="150"/>
                  </a:lnTo>
                  <a:lnTo>
                    <a:pt x="14" y="153"/>
                  </a:lnTo>
                  <a:lnTo>
                    <a:pt x="10" y="156"/>
                  </a:lnTo>
                  <a:lnTo>
                    <a:pt x="3" y="159"/>
                  </a:lnTo>
                  <a:lnTo>
                    <a:pt x="0" y="163"/>
                  </a:lnTo>
                  <a:lnTo>
                    <a:pt x="3" y="163"/>
                  </a:lnTo>
                  <a:lnTo>
                    <a:pt x="6" y="159"/>
                  </a:lnTo>
                  <a:lnTo>
                    <a:pt x="14" y="159"/>
                  </a:lnTo>
                  <a:lnTo>
                    <a:pt x="20" y="159"/>
                  </a:lnTo>
                  <a:lnTo>
                    <a:pt x="24" y="156"/>
                  </a:lnTo>
                  <a:lnTo>
                    <a:pt x="29" y="156"/>
                  </a:lnTo>
                  <a:lnTo>
                    <a:pt x="34" y="153"/>
                  </a:lnTo>
                  <a:lnTo>
                    <a:pt x="36" y="153"/>
                  </a:lnTo>
                  <a:lnTo>
                    <a:pt x="40" y="153"/>
                  </a:lnTo>
                  <a:lnTo>
                    <a:pt x="42" y="153"/>
                  </a:lnTo>
                  <a:lnTo>
                    <a:pt x="46" y="153"/>
                  </a:lnTo>
                  <a:lnTo>
                    <a:pt x="50" y="150"/>
                  </a:lnTo>
                  <a:lnTo>
                    <a:pt x="52" y="153"/>
                  </a:lnTo>
                  <a:lnTo>
                    <a:pt x="56" y="153"/>
                  </a:lnTo>
                  <a:lnTo>
                    <a:pt x="58" y="156"/>
                  </a:lnTo>
                  <a:lnTo>
                    <a:pt x="58" y="159"/>
                  </a:lnTo>
                  <a:lnTo>
                    <a:pt x="62" y="159"/>
                  </a:lnTo>
                  <a:lnTo>
                    <a:pt x="64" y="163"/>
                  </a:lnTo>
                  <a:lnTo>
                    <a:pt x="64" y="166"/>
                  </a:lnTo>
                  <a:lnTo>
                    <a:pt x="67" y="166"/>
                  </a:lnTo>
                  <a:lnTo>
                    <a:pt x="71" y="166"/>
                  </a:lnTo>
                  <a:lnTo>
                    <a:pt x="77" y="166"/>
                  </a:lnTo>
                  <a:lnTo>
                    <a:pt x="87" y="166"/>
                  </a:lnTo>
                  <a:lnTo>
                    <a:pt x="90" y="166"/>
                  </a:lnTo>
                  <a:lnTo>
                    <a:pt x="98" y="166"/>
                  </a:lnTo>
                  <a:lnTo>
                    <a:pt x="103" y="169"/>
                  </a:lnTo>
                  <a:lnTo>
                    <a:pt x="112" y="169"/>
                  </a:lnTo>
                  <a:lnTo>
                    <a:pt x="124" y="169"/>
                  </a:lnTo>
                  <a:lnTo>
                    <a:pt x="130" y="169"/>
                  </a:lnTo>
                  <a:lnTo>
                    <a:pt x="126" y="169"/>
                  </a:lnTo>
                  <a:lnTo>
                    <a:pt x="124" y="166"/>
                  </a:lnTo>
                  <a:lnTo>
                    <a:pt x="119" y="163"/>
                  </a:lnTo>
                  <a:lnTo>
                    <a:pt x="109" y="156"/>
                  </a:lnTo>
                  <a:lnTo>
                    <a:pt x="108" y="153"/>
                  </a:lnTo>
                  <a:lnTo>
                    <a:pt x="100" y="146"/>
                  </a:lnTo>
                  <a:lnTo>
                    <a:pt x="90" y="140"/>
                  </a:lnTo>
                  <a:lnTo>
                    <a:pt x="84" y="133"/>
                  </a:lnTo>
                  <a:lnTo>
                    <a:pt x="77" y="127"/>
                  </a:lnTo>
                  <a:lnTo>
                    <a:pt x="74" y="121"/>
                  </a:lnTo>
                  <a:lnTo>
                    <a:pt x="71" y="114"/>
                  </a:lnTo>
                  <a:lnTo>
                    <a:pt x="67" y="114"/>
                  </a:lnTo>
                  <a:lnTo>
                    <a:pt x="71" y="114"/>
                  </a:lnTo>
                  <a:lnTo>
                    <a:pt x="74" y="114"/>
                  </a:lnTo>
                  <a:lnTo>
                    <a:pt x="80" y="114"/>
                  </a:lnTo>
                  <a:lnTo>
                    <a:pt x="84" y="117"/>
                  </a:lnTo>
                  <a:lnTo>
                    <a:pt x="98" y="121"/>
                  </a:lnTo>
                  <a:lnTo>
                    <a:pt x="100" y="127"/>
                  </a:lnTo>
                  <a:lnTo>
                    <a:pt x="103" y="127"/>
                  </a:lnTo>
                  <a:lnTo>
                    <a:pt x="100" y="127"/>
                  </a:lnTo>
                  <a:lnTo>
                    <a:pt x="100" y="122"/>
                  </a:lnTo>
                  <a:lnTo>
                    <a:pt x="98" y="117"/>
                  </a:lnTo>
                  <a:lnTo>
                    <a:pt x="93" y="110"/>
                  </a:lnTo>
                  <a:lnTo>
                    <a:pt x="93" y="101"/>
                  </a:lnTo>
                  <a:lnTo>
                    <a:pt x="93" y="95"/>
                  </a:lnTo>
                  <a:lnTo>
                    <a:pt x="90" y="89"/>
                  </a:lnTo>
                  <a:lnTo>
                    <a:pt x="90" y="86"/>
                  </a:lnTo>
                  <a:lnTo>
                    <a:pt x="90" y="83"/>
                  </a:lnTo>
                  <a:lnTo>
                    <a:pt x="93" y="83"/>
                  </a:lnTo>
                  <a:lnTo>
                    <a:pt x="98" y="83"/>
                  </a:lnTo>
                  <a:lnTo>
                    <a:pt x="100" y="83"/>
                  </a:lnTo>
                  <a:lnTo>
                    <a:pt x="103" y="83"/>
                  </a:lnTo>
                  <a:lnTo>
                    <a:pt x="100" y="83"/>
                  </a:lnTo>
                  <a:lnTo>
                    <a:pt x="98" y="79"/>
                  </a:lnTo>
                  <a:lnTo>
                    <a:pt x="93" y="72"/>
                  </a:lnTo>
                  <a:lnTo>
                    <a:pt x="90" y="65"/>
                  </a:lnTo>
                  <a:lnTo>
                    <a:pt x="84" y="63"/>
                  </a:lnTo>
                  <a:lnTo>
                    <a:pt x="80" y="56"/>
                  </a:lnTo>
                  <a:lnTo>
                    <a:pt x="77" y="54"/>
                  </a:lnTo>
                  <a:lnTo>
                    <a:pt x="74" y="51"/>
                  </a:lnTo>
                  <a:lnTo>
                    <a:pt x="74" y="43"/>
                  </a:lnTo>
                  <a:lnTo>
                    <a:pt x="71" y="39"/>
                  </a:lnTo>
                  <a:lnTo>
                    <a:pt x="71" y="37"/>
                  </a:lnTo>
                  <a:lnTo>
                    <a:pt x="67" y="31"/>
                  </a:lnTo>
                  <a:lnTo>
                    <a:pt x="71" y="31"/>
                  </a:lnTo>
                  <a:lnTo>
                    <a:pt x="74" y="31"/>
                  </a:lnTo>
                  <a:lnTo>
                    <a:pt x="77" y="31"/>
                  </a:lnTo>
                  <a:lnTo>
                    <a:pt x="74" y="31"/>
                  </a:lnTo>
                  <a:lnTo>
                    <a:pt x="74" y="27"/>
                  </a:lnTo>
                  <a:lnTo>
                    <a:pt x="71" y="23"/>
                  </a:lnTo>
                  <a:lnTo>
                    <a:pt x="71" y="17"/>
                  </a:lnTo>
                  <a:lnTo>
                    <a:pt x="67" y="13"/>
                  </a:lnTo>
                  <a:lnTo>
                    <a:pt x="67" y="11"/>
                  </a:lnTo>
                  <a:lnTo>
                    <a:pt x="67" y="7"/>
                  </a:lnTo>
                  <a:lnTo>
                    <a:pt x="64" y="4"/>
                  </a:lnTo>
                  <a:lnTo>
                    <a:pt x="64" y="0"/>
                  </a:lnTo>
                  <a:lnTo>
                    <a:pt x="64" y="4"/>
                  </a:lnTo>
                  <a:lnTo>
                    <a:pt x="62" y="7"/>
                  </a:lnTo>
                  <a:lnTo>
                    <a:pt x="58" y="13"/>
                  </a:lnTo>
                  <a:lnTo>
                    <a:pt x="58" y="20"/>
                  </a:lnTo>
                  <a:lnTo>
                    <a:pt x="52" y="31"/>
                  </a:lnTo>
                  <a:lnTo>
                    <a:pt x="50" y="33"/>
                  </a:lnTo>
                  <a:lnTo>
                    <a:pt x="50" y="37"/>
                  </a:lnTo>
                  <a:lnTo>
                    <a:pt x="50" y="39"/>
                  </a:lnTo>
                  <a:lnTo>
                    <a:pt x="46" y="43"/>
                  </a:lnTo>
                  <a:lnTo>
                    <a:pt x="50" y="43"/>
                  </a:lnTo>
                  <a:lnTo>
                    <a:pt x="52" y="43"/>
                  </a:lnTo>
                  <a:lnTo>
                    <a:pt x="56" y="43"/>
                  </a:lnTo>
                  <a:lnTo>
                    <a:pt x="56" y="56"/>
                  </a:lnTo>
                  <a:lnTo>
                    <a:pt x="52" y="63"/>
                  </a:lnTo>
                  <a:lnTo>
                    <a:pt x="56" y="4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00" name="Line 100"/>
            <p:cNvSpPr>
              <a:spLocks noChangeShapeType="1"/>
            </p:cNvSpPr>
            <p:nvPr/>
          </p:nvSpPr>
          <p:spPr bwMode="auto">
            <a:xfrm rot="393647">
              <a:off x="3153" y="3685"/>
              <a:ext cx="2" cy="54"/>
            </a:xfrm>
            <a:prstGeom prst="line">
              <a:avLst/>
            </a:prstGeom>
            <a:noFill/>
            <a:ln w="31750">
              <a:solidFill>
                <a:srgbClr val="000000"/>
              </a:solidFill>
              <a:round/>
              <a:headEnd/>
              <a:tailEnd/>
            </a:ln>
          </p:spPr>
          <p:txBody>
            <a:bodyPr/>
            <a:lstStyle/>
            <a:p>
              <a:endParaRPr lang="en-US">
                <a:solidFill>
                  <a:srgbClr val="292934"/>
                </a:solidFill>
              </a:endParaRPr>
            </a:p>
          </p:txBody>
        </p:sp>
        <p:sp>
          <p:nvSpPr>
            <p:cNvPr id="101" name="Freeform 101"/>
            <p:cNvSpPr>
              <a:spLocks/>
            </p:cNvSpPr>
            <p:nvPr/>
          </p:nvSpPr>
          <p:spPr bwMode="auto">
            <a:xfrm rot="393647">
              <a:off x="3081" y="3617"/>
              <a:ext cx="174" cy="105"/>
            </a:xfrm>
            <a:custGeom>
              <a:avLst/>
              <a:gdLst>
                <a:gd name="T0" fmla="*/ 60 w 181"/>
                <a:gd name="T1" fmla="*/ 24 h 168"/>
                <a:gd name="T2" fmla="*/ 42 w 181"/>
                <a:gd name="T3" fmla="*/ 32 h 168"/>
                <a:gd name="T4" fmla="*/ 35 w 181"/>
                <a:gd name="T5" fmla="*/ 34 h 168"/>
                <a:gd name="T6" fmla="*/ 57 w 181"/>
                <a:gd name="T7" fmla="*/ 33 h 168"/>
                <a:gd name="T8" fmla="*/ 68 w 181"/>
                <a:gd name="T9" fmla="*/ 32 h 168"/>
                <a:gd name="T10" fmla="*/ 63 w 181"/>
                <a:gd name="T11" fmla="*/ 34 h 168"/>
                <a:gd name="T12" fmla="*/ 47 w 181"/>
                <a:gd name="T13" fmla="*/ 39 h 168"/>
                <a:gd name="T14" fmla="*/ 30 w 181"/>
                <a:gd name="T15" fmla="*/ 42 h 168"/>
                <a:gd name="T16" fmla="*/ 10 w 181"/>
                <a:gd name="T17" fmla="*/ 45 h 168"/>
                <a:gd name="T18" fmla="*/ 17 w 181"/>
                <a:gd name="T19" fmla="*/ 45 h 168"/>
                <a:gd name="T20" fmla="*/ 42 w 181"/>
                <a:gd name="T21" fmla="*/ 44 h 168"/>
                <a:gd name="T22" fmla="*/ 47 w 181"/>
                <a:gd name="T23" fmla="*/ 47 h 168"/>
                <a:gd name="T24" fmla="*/ 60 w 181"/>
                <a:gd name="T25" fmla="*/ 47 h 168"/>
                <a:gd name="T26" fmla="*/ 47 w 181"/>
                <a:gd name="T27" fmla="*/ 51 h 168"/>
                <a:gd name="T28" fmla="*/ 25 w 181"/>
                <a:gd name="T29" fmla="*/ 58 h 168"/>
                <a:gd name="T30" fmla="*/ 5 w 181"/>
                <a:gd name="T31" fmla="*/ 62 h 168"/>
                <a:gd name="T32" fmla="*/ 10 w 181"/>
                <a:gd name="T33" fmla="*/ 62 h 168"/>
                <a:gd name="T34" fmla="*/ 30 w 181"/>
                <a:gd name="T35" fmla="*/ 61 h 168"/>
                <a:gd name="T36" fmla="*/ 47 w 181"/>
                <a:gd name="T37" fmla="*/ 59 h 168"/>
                <a:gd name="T38" fmla="*/ 60 w 181"/>
                <a:gd name="T39" fmla="*/ 59 h 168"/>
                <a:gd name="T40" fmla="*/ 72 w 181"/>
                <a:gd name="T41" fmla="*/ 59 h 168"/>
                <a:gd name="T42" fmla="*/ 82 w 181"/>
                <a:gd name="T43" fmla="*/ 62 h 168"/>
                <a:gd name="T44" fmla="*/ 87 w 181"/>
                <a:gd name="T45" fmla="*/ 65 h 168"/>
                <a:gd name="T46" fmla="*/ 112 w 181"/>
                <a:gd name="T47" fmla="*/ 65 h 168"/>
                <a:gd name="T48" fmla="*/ 133 w 181"/>
                <a:gd name="T49" fmla="*/ 66 h 168"/>
                <a:gd name="T50" fmla="*/ 167 w 181"/>
                <a:gd name="T51" fmla="*/ 66 h 168"/>
                <a:gd name="T52" fmla="*/ 156 w 181"/>
                <a:gd name="T53" fmla="*/ 63 h 168"/>
                <a:gd name="T54" fmla="*/ 131 w 181"/>
                <a:gd name="T55" fmla="*/ 57 h 168"/>
                <a:gd name="T56" fmla="*/ 101 w 181"/>
                <a:gd name="T57" fmla="*/ 49 h 168"/>
                <a:gd name="T58" fmla="*/ 87 w 181"/>
                <a:gd name="T59" fmla="*/ 44 h 168"/>
                <a:gd name="T60" fmla="*/ 104 w 181"/>
                <a:gd name="T61" fmla="*/ 44 h 168"/>
                <a:gd name="T62" fmla="*/ 131 w 181"/>
                <a:gd name="T63" fmla="*/ 49 h 168"/>
                <a:gd name="T64" fmla="*/ 131 w 181"/>
                <a:gd name="T65" fmla="*/ 48 h 168"/>
                <a:gd name="T66" fmla="*/ 121 w 181"/>
                <a:gd name="T67" fmla="*/ 39 h 168"/>
                <a:gd name="T68" fmla="*/ 116 w 181"/>
                <a:gd name="T69" fmla="*/ 33 h 168"/>
                <a:gd name="T70" fmla="*/ 125 w 181"/>
                <a:gd name="T71" fmla="*/ 32 h 168"/>
                <a:gd name="T72" fmla="*/ 131 w 181"/>
                <a:gd name="T73" fmla="*/ 32 h 168"/>
                <a:gd name="T74" fmla="*/ 116 w 181"/>
                <a:gd name="T75" fmla="*/ 25 h 168"/>
                <a:gd name="T76" fmla="*/ 101 w 181"/>
                <a:gd name="T77" fmla="*/ 20 h 168"/>
                <a:gd name="T78" fmla="*/ 91 w 181"/>
                <a:gd name="T79" fmla="*/ 15 h 168"/>
                <a:gd name="T80" fmla="*/ 91 w 181"/>
                <a:gd name="T81" fmla="*/ 11 h 168"/>
                <a:gd name="T82" fmla="*/ 96 w 181"/>
                <a:gd name="T83" fmla="*/ 11 h 168"/>
                <a:gd name="T84" fmla="*/ 91 w 181"/>
                <a:gd name="T85" fmla="*/ 6 h 168"/>
                <a:gd name="T86" fmla="*/ 87 w 181"/>
                <a:gd name="T87" fmla="*/ 3 h 168"/>
                <a:gd name="T88" fmla="*/ 84 w 181"/>
                <a:gd name="T89" fmla="*/ 2 h 168"/>
                <a:gd name="T90" fmla="*/ 77 w 181"/>
                <a:gd name="T91" fmla="*/ 7 h 168"/>
                <a:gd name="T92" fmla="*/ 63 w 181"/>
                <a:gd name="T93" fmla="*/ 14 h 168"/>
                <a:gd name="T94" fmla="*/ 63 w 181"/>
                <a:gd name="T95" fmla="*/ 16 h 168"/>
                <a:gd name="T96" fmla="*/ 72 w 181"/>
                <a:gd name="T97" fmla="*/ 22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1"/>
                <a:gd name="T148" fmla="*/ 0 h 168"/>
                <a:gd name="T149" fmla="*/ 181 w 181"/>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1" h="168">
                  <a:moveTo>
                    <a:pt x="79" y="40"/>
                  </a:moveTo>
                  <a:lnTo>
                    <a:pt x="69" y="56"/>
                  </a:lnTo>
                  <a:lnTo>
                    <a:pt x="64" y="62"/>
                  </a:lnTo>
                  <a:lnTo>
                    <a:pt x="61" y="68"/>
                  </a:lnTo>
                  <a:lnTo>
                    <a:pt x="56" y="76"/>
                  </a:lnTo>
                  <a:lnTo>
                    <a:pt x="46" y="82"/>
                  </a:lnTo>
                  <a:lnTo>
                    <a:pt x="41" y="84"/>
                  </a:lnTo>
                  <a:lnTo>
                    <a:pt x="32" y="88"/>
                  </a:lnTo>
                  <a:lnTo>
                    <a:pt x="37" y="88"/>
                  </a:lnTo>
                  <a:lnTo>
                    <a:pt x="46" y="88"/>
                  </a:lnTo>
                  <a:lnTo>
                    <a:pt x="51" y="88"/>
                  </a:lnTo>
                  <a:lnTo>
                    <a:pt x="61" y="84"/>
                  </a:lnTo>
                  <a:lnTo>
                    <a:pt x="64" y="82"/>
                  </a:lnTo>
                  <a:lnTo>
                    <a:pt x="69" y="82"/>
                  </a:lnTo>
                  <a:lnTo>
                    <a:pt x="74" y="82"/>
                  </a:lnTo>
                  <a:lnTo>
                    <a:pt x="74" y="79"/>
                  </a:lnTo>
                  <a:lnTo>
                    <a:pt x="74" y="82"/>
                  </a:lnTo>
                  <a:lnTo>
                    <a:pt x="69" y="88"/>
                  </a:lnTo>
                  <a:lnTo>
                    <a:pt x="64" y="90"/>
                  </a:lnTo>
                  <a:lnTo>
                    <a:pt x="61" y="95"/>
                  </a:lnTo>
                  <a:lnTo>
                    <a:pt x="51" y="99"/>
                  </a:lnTo>
                  <a:lnTo>
                    <a:pt x="46" y="100"/>
                  </a:lnTo>
                  <a:lnTo>
                    <a:pt x="37" y="103"/>
                  </a:lnTo>
                  <a:lnTo>
                    <a:pt x="32" y="107"/>
                  </a:lnTo>
                  <a:lnTo>
                    <a:pt x="24" y="109"/>
                  </a:lnTo>
                  <a:lnTo>
                    <a:pt x="19" y="113"/>
                  </a:lnTo>
                  <a:lnTo>
                    <a:pt x="10" y="115"/>
                  </a:lnTo>
                  <a:lnTo>
                    <a:pt x="5" y="115"/>
                  </a:lnTo>
                  <a:lnTo>
                    <a:pt x="10" y="115"/>
                  </a:lnTo>
                  <a:lnTo>
                    <a:pt x="19" y="115"/>
                  </a:lnTo>
                  <a:lnTo>
                    <a:pt x="32" y="113"/>
                  </a:lnTo>
                  <a:lnTo>
                    <a:pt x="41" y="113"/>
                  </a:lnTo>
                  <a:lnTo>
                    <a:pt x="46" y="113"/>
                  </a:lnTo>
                  <a:lnTo>
                    <a:pt x="51" y="113"/>
                  </a:lnTo>
                  <a:lnTo>
                    <a:pt x="51" y="115"/>
                  </a:lnTo>
                  <a:lnTo>
                    <a:pt x="51" y="120"/>
                  </a:lnTo>
                  <a:lnTo>
                    <a:pt x="61" y="120"/>
                  </a:lnTo>
                  <a:lnTo>
                    <a:pt x="64" y="115"/>
                  </a:lnTo>
                  <a:lnTo>
                    <a:pt x="64" y="120"/>
                  </a:lnTo>
                  <a:lnTo>
                    <a:pt x="61" y="126"/>
                  </a:lnTo>
                  <a:lnTo>
                    <a:pt x="51" y="129"/>
                  </a:lnTo>
                  <a:lnTo>
                    <a:pt x="51" y="131"/>
                  </a:lnTo>
                  <a:lnTo>
                    <a:pt x="46" y="139"/>
                  </a:lnTo>
                  <a:lnTo>
                    <a:pt x="37" y="142"/>
                  </a:lnTo>
                  <a:lnTo>
                    <a:pt x="27" y="149"/>
                  </a:lnTo>
                  <a:lnTo>
                    <a:pt x="19" y="152"/>
                  </a:lnTo>
                  <a:lnTo>
                    <a:pt x="15" y="155"/>
                  </a:lnTo>
                  <a:lnTo>
                    <a:pt x="5" y="159"/>
                  </a:lnTo>
                  <a:lnTo>
                    <a:pt x="0" y="162"/>
                  </a:lnTo>
                  <a:lnTo>
                    <a:pt x="5" y="162"/>
                  </a:lnTo>
                  <a:lnTo>
                    <a:pt x="10" y="159"/>
                  </a:lnTo>
                  <a:lnTo>
                    <a:pt x="19" y="159"/>
                  </a:lnTo>
                  <a:lnTo>
                    <a:pt x="27" y="159"/>
                  </a:lnTo>
                  <a:lnTo>
                    <a:pt x="32" y="155"/>
                  </a:lnTo>
                  <a:lnTo>
                    <a:pt x="41" y="155"/>
                  </a:lnTo>
                  <a:lnTo>
                    <a:pt x="46" y="152"/>
                  </a:lnTo>
                  <a:lnTo>
                    <a:pt x="51" y="152"/>
                  </a:lnTo>
                  <a:lnTo>
                    <a:pt x="56" y="152"/>
                  </a:lnTo>
                  <a:lnTo>
                    <a:pt x="61" y="152"/>
                  </a:lnTo>
                  <a:lnTo>
                    <a:pt x="64" y="152"/>
                  </a:lnTo>
                  <a:lnTo>
                    <a:pt x="69" y="149"/>
                  </a:lnTo>
                  <a:lnTo>
                    <a:pt x="74" y="152"/>
                  </a:lnTo>
                  <a:lnTo>
                    <a:pt x="78" y="152"/>
                  </a:lnTo>
                  <a:lnTo>
                    <a:pt x="83" y="155"/>
                  </a:lnTo>
                  <a:lnTo>
                    <a:pt x="83" y="159"/>
                  </a:lnTo>
                  <a:lnTo>
                    <a:pt x="88" y="159"/>
                  </a:lnTo>
                  <a:lnTo>
                    <a:pt x="90" y="162"/>
                  </a:lnTo>
                  <a:lnTo>
                    <a:pt x="90" y="166"/>
                  </a:lnTo>
                  <a:lnTo>
                    <a:pt x="94" y="166"/>
                  </a:lnTo>
                  <a:lnTo>
                    <a:pt x="99" y="166"/>
                  </a:lnTo>
                  <a:lnTo>
                    <a:pt x="109" y="166"/>
                  </a:lnTo>
                  <a:lnTo>
                    <a:pt x="122" y="166"/>
                  </a:lnTo>
                  <a:lnTo>
                    <a:pt x="126" y="166"/>
                  </a:lnTo>
                  <a:lnTo>
                    <a:pt x="135" y="166"/>
                  </a:lnTo>
                  <a:lnTo>
                    <a:pt x="144" y="168"/>
                  </a:lnTo>
                  <a:lnTo>
                    <a:pt x="158" y="168"/>
                  </a:lnTo>
                  <a:lnTo>
                    <a:pt x="173" y="168"/>
                  </a:lnTo>
                  <a:lnTo>
                    <a:pt x="181" y="168"/>
                  </a:lnTo>
                  <a:lnTo>
                    <a:pt x="177" y="168"/>
                  </a:lnTo>
                  <a:lnTo>
                    <a:pt x="173" y="166"/>
                  </a:lnTo>
                  <a:lnTo>
                    <a:pt x="168" y="162"/>
                  </a:lnTo>
                  <a:lnTo>
                    <a:pt x="154" y="155"/>
                  </a:lnTo>
                  <a:lnTo>
                    <a:pt x="149" y="152"/>
                  </a:lnTo>
                  <a:lnTo>
                    <a:pt x="141" y="146"/>
                  </a:lnTo>
                  <a:lnTo>
                    <a:pt x="126" y="139"/>
                  </a:lnTo>
                  <a:lnTo>
                    <a:pt x="117" y="131"/>
                  </a:lnTo>
                  <a:lnTo>
                    <a:pt x="109" y="126"/>
                  </a:lnTo>
                  <a:lnTo>
                    <a:pt x="104" y="120"/>
                  </a:lnTo>
                  <a:lnTo>
                    <a:pt x="99" y="113"/>
                  </a:lnTo>
                  <a:lnTo>
                    <a:pt x="94" y="113"/>
                  </a:lnTo>
                  <a:lnTo>
                    <a:pt x="99" y="113"/>
                  </a:lnTo>
                  <a:lnTo>
                    <a:pt x="104" y="113"/>
                  </a:lnTo>
                  <a:lnTo>
                    <a:pt x="112" y="113"/>
                  </a:lnTo>
                  <a:lnTo>
                    <a:pt x="117" y="115"/>
                  </a:lnTo>
                  <a:lnTo>
                    <a:pt x="135" y="120"/>
                  </a:lnTo>
                  <a:lnTo>
                    <a:pt x="141" y="126"/>
                  </a:lnTo>
                  <a:lnTo>
                    <a:pt x="144" y="126"/>
                  </a:lnTo>
                  <a:lnTo>
                    <a:pt x="141" y="126"/>
                  </a:lnTo>
                  <a:lnTo>
                    <a:pt x="141" y="121"/>
                  </a:lnTo>
                  <a:lnTo>
                    <a:pt x="135" y="115"/>
                  </a:lnTo>
                  <a:lnTo>
                    <a:pt x="131" y="109"/>
                  </a:lnTo>
                  <a:lnTo>
                    <a:pt x="131" y="100"/>
                  </a:lnTo>
                  <a:lnTo>
                    <a:pt x="131" y="95"/>
                  </a:lnTo>
                  <a:lnTo>
                    <a:pt x="126" y="88"/>
                  </a:lnTo>
                  <a:lnTo>
                    <a:pt x="126" y="84"/>
                  </a:lnTo>
                  <a:lnTo>
                    <a:pt x="126" y="82"/>
                  </a:lnTo>
                  <a:lnTo>
                    <a:pt x="131" y="82"/>
                  </a:lnTo>
                  <a:lnTo>
                    <a:pt x="135" y="82"/>
                  </a:lnTo>
                  <a:lnTo>
                    <a:pt x="141" y="82"/>
                  </a:lnTo>
                  <a:lnTo>
                    <a:pt x="144" y="82"/>
                  </a:lnTo>
                  <a:lnTo>
                    <a:pt x="141" y="82"/>
                  </a:lnTo>
                  <a:lnTo>
                    <a:pt x="135" y="79"/>
                  </a:lnTo>
                  <a:lnTo>
                    <a:pt x="131" y="71"/>
                  </a:lnTo>
                  <a:lnTo>
                    <a:pt x="126" y="64"/>
                  </a:lnTo>
                  <a:lnTo>
                    <a:pt x="117" y="62"/>
                  </a:lnTo>
                  <a:lnTo>
                    <a:pt x="112" y="56"/>
                  </a:lnTo>
                  <a:lnTo>
                    <a:pt x="109" y="52"/>
                  </a:lnTo>
                  <a:lnTo>
                    <a:pt x="104" y="48"/>
                  </a:lnTo>
                  <a:lnTo>
                    <a:pt x="104" y="42"/>
                  </a:lnTo>
                  <a:lnTo>
                    <a:pt x="99" y="39"/>
                  </a:lnTo>
                  <a:lnTo>
                    <a:pt x="99" y="36"/>
                  </a:lnTo>
                  <a:lnTo>
                    <a:pt x="94" y="29"/>
                  </a:lnTo>
                  <a:lnTo>
                    <a:pt x="99" y="29"/>
                  </a:lnTo>
                  <a:lnTo>
                    <a:pt x="104" y="29"/>
                  </a:lnTo>
                  <a:lnTo>
                    <a:pt x="109" y="29"/>
                  </a:lnTo>
                  <a:lnTo>
                    <a:pt x="104" y="29"/>
                  </a:lnTo>
                  <a:lnTo>
                    <a:pt x="104" y="26"/>
                  </a:lnTo>
                  <a:lnTo>
                    <a:pt x="99" y="22"/>
                  </a:lnTo>
                  <a:lnTo>
                    <a:pt x="99" y="16"/>
                  </a:lnTo>
                  <a:lnTo>
                    <a:pt x="94" y="13"/>
                  </a:lnTo>
                  <a:lnTo>
                    <a:pt x="94" y="10"/>
                  </a:lnTo>
                  <a:lnTo>
                    <a:pt x="94" y="6"/>
                  </a:lnTo>
                  <a:lnTo>
                    <a:pt x="90" y="4"/>
                  </a:lnTo>
                  <a:lnTo>
                    <a:pt x="90" y="0"/>
                  </a:lnTo>
                  <a:lnTo>
                    <a:pt x="90" y="4"/>
                  </a:lnTo>
                  <a:lnTo>
                    <a:pt x="88" y="6"/>
                  </a:lnTo>
                  <a:lnTo>
                    <a:pt x="83" y="13"/>
                  </a:lnTo>
                  <a:lnTo>
                    <a:pt x="83" y="19"/>
                  </a:lnTo>
                  <a:lnTo>
                    <a:pt x="74" y="29"/>
                  </a:lnTo>
                  <a:lnTo>
                    <a:pt x="69" y="32"/>
                  </a:lnTo>
                  <a:lnTo>
                    <a:pt x="69" y="36"/>
                  </a:lnTo>
                  <a:lnTo>
                    <a:pt x="69" y="39"/>
                  </a:lnTo>
                  <a:lnTo>
                    <a:pt x="64" y="42"/>
                  </a:lnTo>
                  <a:lnTo>
                    <a:pt x="69" y="42"/>
                  </a:lnTo>
                  <a:lnTo>
                    <a:pt x="74" y="42"/>
                  </a:lnTo>
                  <a:lnTo>
                    <a:pt x="78" y="42"/>
                  </a:lnTo>
                  <a:lnTo>
                    <a:pt x="78" y="56"/>
                  </a:lnTo>
                  <a:lnTo>
                    <a:pt x="74" y="62"/>
                  </a:lnTo>
                  <a:lnTo>
                    <a:pt x="79" y="4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02" name="Line 102"/>
            <p:cNvSpPr>
              <a:spLocks noChangeShapeType="1"/>
            </p:cNvSpPr>
            <p:nvPr/>
          </p:nvSpPr>
          <p:spPr bwMode="auto">
            <a:xfrm rot="393647">
              <a:off x="3061" y="3720"/>
              <a:ext cx="2" cy="78"/>
            </a:xfrm>
            <a:prstGeom prst="line">
              <a:avLst/>
            </a:prstGeom>
            <a:noFill/>
            <a:ln w="31750">
              <a:solidFill>
                <a:srgbClr val="000000"/>
              </a:solidFill>
              <a:round/>
              <a:headEnd/>
              <a:tailEnd/>
            </a:ln>
          </p:spPr>
          <p:txBody>
            <a:bodyPr/>
            <a:lstStyle/>
            <a:p>
              <a:endParaRPr lang="en-US">
                <a:solidFill>
                  <a:srgbClr val="292934"/>
                </a:solidFill>
              </a:endParaRPr>
            </a:p>
          </p:txBody>
        </p:sp>
        <p:sp>
          <p:nvSpPr>
            <p:cNvPr id="103" name="Freeform 103"/>
            <p:cNvSpPr>
              <a:spLocks/>
            </p:cNvSpPr>
            <p:nvPr/>
          </p:nvSpPr>
          <p:spPr bwMode="auto">
            <a:xfrm rot="393647">
              <a:off x="2990" y="3626"/>
              <a:ext cx="177" cy="148"/>
            </a:xfrm>
            <a:custGeom>
              <a:avLst/>
              <a:gdLst>
                <a:gd name="T0" fmla="*/ 60 w 180"/>
                <a:gd name="T1" fmla="*/ 35 h 236"/>
                <a:gd name="T2" fmla="*/ 43 w 180"/>
                <a:gd name="T3" fmla="*/ 45 h 236"/>
                <a:gd name="T4" fmla="*/ 33 w 180"/>
                <a:gd name="T5" fmla="*/ 49 h 236"/>
                <a:gd name="T6" fmla="*/ 57 w 180"/>
                <a:gd name="T7" fmla="*/ 47 h 236"/>
                <a:gd name="T8" fmla="*/ 70 w 180"/>
                <a:gd name="T9" fmla="*/ 45 h 236"/>
                <a:gd name="T10" fmla="*/ 65 w 180"/>
                <a:gd name="T11" fmla="*/ 49 h 236"/>
                <a:gd name="T12" fmla="*/ 47 w 180"/>
                <a:gd name="T13" fmla="*/ 54 h 236"/>
                <a:gd name="T14" fmla="*/ 31 w 180"/>
                <a:gd name="T15" fmla="*/ 59 h 236"/>
                <a:gd name="T16" fmla="*/ 9 w 180"/>
                <a:gd name="T17" fmla="*/ 64 h 236"/>
                <a:gd name="T18" fmla="*/ 18 w 180"/>
                <a:gd name="T19" fmla="*/ 64 h 236"/>
                <a:gd name="T20" fmla="*/ 43 w 180"/>
                <a:gd name="T21" fmla="*/ 62 h 236"/>
                <a:gd name="T22" fmla="*/ 47 w 180"/>
                <a:gd name="T23" fmla="*/ 66 h 236"/>
                <a:gd name="T24" fmla="*/ 60 w 180"/>
                <a:gd name="T25" fmla="*/ 66 h 236"/>
                <a:gd name="T26" fmla="*/ 47 w 180"/>
                <a:gd name="T27" fmla="*/ 73 h 236"/>
                <a:gd name="T28" fmla="*/ 27 w 180"/>
                <a:gd name="T29" fmla="*/ 83 h 236"/>
                <a:gd name="T30" fmla="*/ 3 w 180"/>
                <a:gd name="T31" fmla="*/ 88 h 236"/>
                <a:gd name="T32" fmla="*/ 9 w 180"/>
                <a:gd name="T33" fmla="*/ 88 h 236"/>
                <a:gd name="T34" fmla="*/ 31 w 180"/>
                <a:gd name="T35" fmla="*/ 86 h 236"/>
                <a:gd name="T36" fmla="*/ 47 w 180"/>
                <a:gd name="T37" fmla="*/ 84 h 236"/>
                <a:gd name="T38" fmla="*/ 60 w 180"/>
                <a:gd name="T39" fmla="*/ 84 h 236"/>
                <a:gd name="T40" fmla="*/ 75 w 180"/>
                <a:gd name="T41" fmla="*/ 84 h 236"/>
                <a:gd name="T42" fmla="*/ 85 w 180"/>
                <a:gd name="T43" fmla="*/ 88 h 236"/>
                <a:gd name="T44" fmla="*/ 89 w 180"/>
                <a:gd name="T45" fmla="*/ 91 h 236"/>
                <a:gd name="T46" fmla="*/ 116 w 180"/>
                <a:gd name="T47" fmla="*/ 91 h 236"/>
                <a:gd name="T48" fmla="*/ 140 w 180"/>
                <a:gd name="T49" fmla="*/ 93 h 236"/>
                <a:gd name="T50" fmla="*/ 174 w 180"/>
                <a:gd name="T51" fmla="*/ 93 h 236"/>
                <a:gd name="T52" fmla="*/ 160 w 180"/>
                <a:gd name="T53" fmla="*/ 89 h 236"/>
                <a:gd name="T54" fmla="*/ 135 w 180"/>
                <a:gd name="T55" fmla="*/ 81 h 236"/>
                <a:gd name="T56" fmla="*/ 103 w 180"/>
                <a:gd name="T57" fmla="*/ 70 h 236"/>
                <a:gd name="T58" fmla="*/ 89 w 180"/>
                <a:gd name="T59" fmla="*/ 62 h 236"/>
                <a:gd name="T60" fmla="*/ 108 w 180"/>
                <a:gd name="T61" fmla="*/ 62 h 236"/>
                <a:gd name="T62" fmla="*/ 135 w 180"/>
                <a:gd name="T63" fmla="*/ 70 h 236"/>
                <a:gd name="T64" fmla="*/ 135 w 180"/>
                <a:gd name="T65" fmla="*/ 68 h 236"/>
                <a:gd name="T66" fmla="*/ 126 w 180"/>
                <a:gd name="T67" fmla="*/ 55 h 236"/>
                <a:gd name="T68" fmla="*/ 121 w 180"/>
                <a:gd name="T69" fmla="*/ 47 h 236"/>
                <a:gd name="T70" fmla="*/ 130 w 180"/>
                <a:gd name="T71" fmla="*/ 45 h 236"/>
                <a:gd name="T72" fmla="*/ 135 w 180"/>
                <a:gd name="T73" fmla="*/ 45 h 236"/>
                <a:gd name="T74" fmla="*/ 121 w 180"/>
                <a:gd name="T75" fmla="*/ 36 h 236"/>
                <a:gd name="T76" fmla="*/ 103 w 180"/>
                <a:gd name="T77" fmla="*/ 29 h 236"/>
                <a:gd name="T78" fmla="*/ 94 w 180"/>
                <a:gd name="T79" fmla="*/ 21 h 236"/>
                <a:gd name="T80" fmla="*/ 94 w 180"/>
                <a:gd name="T81" fmla="*/ 16 h 236"/>
                <a:gd name="T82" fmla="*/ 98 w 180"/>
                <a:gd name="T83" fmla="*/ 16 h 236"/>
                <a:gd name="T84" fmla="*/ 94 w 180"/>
                <a:gd name="T85" fmla="*/ 9 h 236"/>
                <a:gd name="T86" fmla="*/ 89 w 180"/>
                <a:gd name="T87" fmla="*/ 4 h 236"/>
                <a:gd name="T88" fmla="*/ 86 w 180"/>
                <a:gd name="T89" fmla="*/ 3 h 236"/>
                <a:gd name="T90" fmla="*/ 79 w 180"/>
                <a:gd name="T91" fmla="*/ 11 h 236"/>
                <a:gd name="T92" fmla="*/ 65 w 180"/>
                <a:gd name="T93" fmla="*/ 20 h 236"/>
                <a:gd name="T94" fmla="*/ 65 w 180"/>
                <a:gd name="T95" fmla="*/ 23 h 236"/>
                <a:gd name="T96" fmla="*/ 75 w 180"/>
                <a:gd name="T97" fmla="*/ 31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236"/>
                <a:gd name="T149" fmla="*/ 180 w 180"/>
                <a:gd name="T150" fmla="*/ 236 h 2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236">
                  <a:moveTo>
                    <a:pt x="77" y="57"/>
                  </a:moveTo>
                  <a:lnTo>
                    <a:pt x="67" y="78"/>
                  </a:lnTo>
                  <a:lnTo>
                    <a:pt x="62" y="89"/>
                  </a:lnTo>
                  <a:lnTo>
                    <a:pt x="59" y="95"/>
                  </a:lnTo>
                  <a:lnTo>
                    <a:pt x="54" y="105"/>
                  </a:lnTo>
                  <a:lnTo>
                    <a:pt x="45" y="115"/>
                  </a:lnTo>
                  <a:lnTo>
                    <a:pt x="40" y="119"/>
                  </a:lnTo>
                  <a:lnTo>
                    <a:pt x="33" y="124"/>
                  </a:lnTo>
                  <a:lnTo>
                    <a:pt x="35" y="124"/>
                  </a:lnTo>
                  <a:lnTo>
                    <a:pt x="45" y="124"/>
                  </a:lnTo>
                  <a:lnTo>
                    <a:pt x="49" y="124"/>
                  </a:lnTo>
                  <a:lnTo>
                    <a:pt x="59" y="119"/>
                  </a:lnTo>
                  <a:lnTo>
                    <a:pt x="62" y="115"/>
                  </a:lnTo>
                  <a:lnTo>
                    <a:pt x="67" y="115"/>
                  </a:lnTo>
                  <a:lnTo>
                    <a:pt x="72" y="115"/>
                  </a:lnTo>
                  <a:lnTo>
                    <a:pt x="72" y="110"/>
                  </a:lnTo>
                  <a:lnTo>
                    <a:pt x="72" y="115"/>
                  </a:lnTo>
                  <a:lnTo>
                    <a:pt x="67" y="124"/>
                  </a:lnTo>
                  <a:lnTo>
                    <a:pt x="62" y="129"/>
                  </a:lnTo>
                  <a:lnTo>
                    <a:pt x="59" y="132"/>
                  </a:lnTo>
                  <a:lnTo>
                    <a:pt x="49" y="137"/>
                  </a:lnTo>
                  <a:lnTo>
                    <a:pt x="45" y="141"/>
                  </a:lnTo>
                  <a:lnTo>
                    <a:pt x="35" y="145"/>
                  </a:lnTo>
                  <a:lnTo>
                    <a:pt x="33" y="150"/>
                  </a:lnTo>
                  <a:lnTo>
                    <a:pt x="23" y="153"/>
                  </a:lnTo>
                  <a:lnTo>
                    <a:pt x="18" y="158"/>
                  </a:lnTo>
                  <a:lnTo>
                    <a:pt x="9" y="163"/>
                  </a:lnTo>
                  <a:lnTo>
                    <a:pt x="3" y="163"/>
                  </a:lnTo>
                  <a:lnTo>
                    <a:pt x="9" y="163"/>
                  </a:lnTo>
                  <a:lnTo>
                    <a:pt x="18" y="163"/>
                  </a:lnTo>
                  <a:lnTo>
                    <a:pt x="33" y="158"/>
                  </a:lnTo>
                  <a:lnTo>
                    <a:pt x="40" y="158"/>
                  </a:lnTo>
                  <a:lnTo>
                    <a:pt x="45" y="158"/>
                  </a:lnTo>
                  <a:lnTo>
                    <a:pt x="49" y="158"/>
                  </a:lnTo>
                  <a:lnTo>
                    <a:pt x="49" y="163"/>
                  </a:lnTo>
                  <a:lnTo>
                    <a:pt x="49" y="167"/>
                  </a:lnTo>
                  <a:lnTo>
                    <a:pt x="59" y="167"/>
                  </a:lnTo>
                  <a:lnTo>
                    <a:pt x="62" y="163"/>
                  </a:lnTo>
                  <a:lnTo>
                    <a:pt x="62" y="167"/>
                  </a:lnTo>
                  <a:lnTo>
                    <a:pt x="59" y="178"/>
                  </a:lnTo>
                  <a:lnTo>
                    <a:pt x="49" y="182"/>
                  </a:lnTo>
                  <a:lnTo>
                    <a:pt x="49" y="186"/>
                  </a:lnTo>
                  <a:lnTo>
                    <a:pt x="45" y="194"/>
                  </a:lnTo>
                  <a:lnTo>
                    <a:pt x="35" y="198"/>
                  </a:lnTo>
                  <a:lnTo>
                    <a:pt x="27" y="210"/>
                  </a:lnTo>
                  <a:lnTo>
                    <a:pt x="18" y="213"/>
                  </a:lnTo>
                  <a:lnTo>
                    <a:pt x="14" y="218"/>
                  </a:lnTo>
                  <a:lnTo>
                    <a:pt x="3" y="223"/>
                  </a:lnTo>
                  <a:lnTo>
                    <a:pt x="0" y="226"/>
                  </a:lnTo>
                  <a:lnTo>
                    <a:pt x="3" y="226"/>
                  </a:lnTo>
                  <a:lnTo>
                    <a:pt x="9" y="223"/>
                  </a:lnTo>
                  <a:lnTo>
                    <a:pt x="18" y="223"/>
                  </a:lnTo>
                  <a:lnTo>
                    <a:pt x="27" y="223"/>
                  </a:lnTo>
                  <a:lnTo>
                    <a:pt x="33" y="218"/>
                  </a:lnTo>
                  <a:lnTo>
                    <a:pt x="40" y="218"/>
                  </a:lnTo>
                  <a:lnTo>
                    <a:pt x="45" y="213"/>
                  </a:lnTo>
                  <a:lnTo>
                    <a:pt x="49" y="213"/>
                  </a:lnTo>
                  <a:lnTo>
                    <a:pt x="54" y="213"/>
                  </a:lnTo>
                  <a:lnTo>
                    <a:pt x="59" y="213"/>
                  </a:lnTo>
                  <a:lnTo>
                    <a:pt x="62" y="213"/>
                  </a:lnTo>
                  <a:lnTo>
                    <a:pt x="67" y="210"/>
                  </a:lnTo>
                  <a:lnTo>
                    <a:pt x="72" y="213"/>
                  </a:lnTo>
                  <a:lnTo>
                    <a:pt x="77" y="213"/>
                  </a:lnTo>
                  <a:lnTo>
                    <a:pt x="81" y="218"/>
                  </a:lnTo>
                  <a:lnTo>
                    <a:pt x="81" y="223"/>
                  </a:lnTo>
                  <a:lnTo>
                    <a:pt x="87" y="223"/>
                  </a:lnTo>
                  <a:lnTo>
                    <a:pt x="88" y="226"/>
                  </a:lnTo>
                  <a:lnTo>
                    <a:pt x="88" y="231"/>
                  </a:lnTo>
                  <a:lnTo>
                    <a:pt x="93" y="231"/>
                  </a:lnTo>
                  <a:lnTo>
                    <a:pt x="98" y="231"/>
                  </a:lnTo>
                  <a:lnTo>
                    <a:pt x="107" y="231"/>
                  </a:lnTo>
                  <a:lnTo>
                    <a:pt x="120" y="231"/>
                  </a:lnTo>
                  <a:lnTo>
                    <a:pt x="125" y="231"/>
                  </a:lnTo>
                  <a:lnTo>
                    <a:pt x="134" y="231"/>
                  </a:lnTo>
                  <a:lnTo>
                    <a:pt x="144" y="236"/>
                  </a:lnTo>
                  <a:lnTo>
                    <a:pt x="157" y="236"/>
                  </a:lnTo>
                  <a:lnTo>
                    <a:pt x="171" y="236"/>
                  </a:lnTo>
                  <a:lnTo>
                    <a:pt x="180" y="236"/>
                  </a:lnTo>
                  <a:lnTo>
                    <a:pt x="176" y="236"/>
                  </a:lnTo>
                  <a:lnTo>
                    <a:pt x="171" y="231"/>
                  </a:lnTo>
                  <a:lnTo>
                    <a:pt x="166" y="226"/>
                  </a:lnTo>
                  <a:lnTo>
                    <a:pt x="153" y="218"/>
                  </a:lnTo>
                  <a:lnTo>
                    <a:pt x="148" y="213"/>
                  </a:lnTo>
                  <a:lnTo>
                    <a:pt x="139" y="205"/>
                  </a:lnTo>
                  <a:lnTo>
                    <a:pt x="125" y="194"/>
                  </a:lnTo>
                  <a:lnTo>
                    <a:pt x="117" y="186"/>
                  </a:lnTo>
                  <a:lnTo>
                    <a:pt x="107" y="178"/>
                  </a:lnTo>
                  <a:lnTo>
                    <a:pt x="102" y="167"/>
                  </a:lnTo>
                  <a:lnTo>
                    <a:pt x="98" y="158"/>
                  </a:lnTo>
                  <a:lnTo>
                    <a:pt x="93" y="158"/>
                  </a:lnTo>
                  <a:lnTo>
                    <a:pt x="98" y="158"/>
                  </a:lnTo>
                  <a:lnTo>
                    <a:pt x="102" y="158"/>
                  </a:lnTo>
                  <a:lnTo>
                    <a:pt x="112" y="158"/>
                  </a:lnTo>
                  <a:lnTo>
                    <a:pt x="117" y="163"/>
                  </a:lnTo>
                  <a:lnTo>
                    <a:pt x="134" y="167"/>
                  </a:lnTo>
                  <a:lnTo>
                    <a:pt x="139" y="178"/>
                  </a:lnTo>
                  <a:lnTo>
                    <a:pt x="144" y="178"/>
                  </a:lnTo>
                  <a:lnTo>
                    <a:pt x="139" y="178"/>
                  </a:lnTo>
                  <a:lnTo>
                    <a:pt x="139" y="173"/>
                  </a:lnTo>
                  <a:lnTo>
                    <a:pt x="134" y="163"/>
                  </a:lnTo>
                  <a:lnTo>
                    <a:pt x="130" y="153"/>
                  </a:lnTo>
                  <a:lnTo>
                    <a:pt x="130" y="141"/>
                  </a:lnTo>
                  <a:lnTo>
                    <a:pt x="130" y="132"/>
                  </a:lnTo>
                  <a:lnTo>
                    <a:pt x="125" y="124"/>
                  </a:lnTo>
                  <a:lnTo>
                    <a:pt x="125" y="119"/>
                  </a:lnTo>
                  <a:lnTo>
                    <a:pt x="125" y="115"/>
                  </a:lnTo>
                  <a:lnTo>
                    <a:pt x="130" y="115"/>
                  </a:lnTo>
                  <a:lnTo>
                    <a:pt x="134" y="115"/>
                  </a:lnTo>
                  <a:lnTo>
                    <a:pt x="139" y="115"/>
                  </a:lnTo>
                  <a:lnTo>
                    <a:pt x="144" y="115"/>
                  </a:lnTo>
                  <a:lnTo>
                    <a:pt x="139" y="115"/>
                  </a:lnTo>
                  <a:lnTo>
                    <a:pt x="134" y="110"/>
                  </a:lnTo>
                  <a:lnTo>
                    <a:pt x="130" y="100"/>
                  </a:lnTo>
                  <a:lnTo>
                    <a:pt x="125" y="92"/>
                  </a:lnTo>
                  <a:lnTo>
                    <a:pt x="117" y="89"/>
                  </a:lnTo>
                  <a:lnTo>
                    <a:pt x="112" y="78"/>
                  </a:lnTo>
                  <a:lnTo>
                    <a:pt x="107" y="74"/>
                  </a:lnTo>
                  <a:lnTo>
                    <a:pt x="102" y="69"/>
                  </a:lnTo>
                  <a:lnTo>
                    <a:pt x="102" y="59"/>
                  </a:lnTo>
                  <a:lnTo>
                    <a:pt x="98" y="55"/>
                  </a:lnTo>
                  <a:lnTo>
                    <a:pt x="98" y="51"/>
                  </a:lnTo>
                  <a:lnTo>
                    <a:pt x="93" y="42"/>
                  </a:lnTo>
                  <a:lnTo>
                    <a:pt x="98" y="42"/>
                  </a:lnTo>
                  <a:lnTo>
                    <a:pt x="102" y="42"/>
                  </a:lnTo>
                  <a:lnTo>
                    <a:pt x="107" y="42"/>
                  </a:lnTo>
                  <a:lnTo>
                    <a:pt x="102" y="42"/>
                  </a:lnTo>
                  <a:lnTo>
                    <a:pt x="102" y="37"/>
                  </a:lnTo>
                  <a:lnTo>
                    <a:pt x="98" y="32"/>
                  </a:lnTo>
                  <a:lnTo>
                    <a:pt x="98" y="22"/>
                  </a:lnTo>
                  <a:lnTo>
                    <a:pt x="93" y="19"/>
                  </a:lnTo>
                  <a:lnTo>
                    <a:pt x="93" y="15"/>
                  </a:lnTo>
                  <a:lnTo>
                    <a:pt x="93" y="10"/>
                  </a:lnTo>
                  <a:lnTo>
                    <a:pt x="88" y="6"/>
                  </a:lnTo>
                  <a:lnTo>
                    <a:pt x="88" y="0"/>
                  </a:lnTo>
                  <a:lnTo>
                    <a:pt x="88" y="6"/>
                  </a:lnTo>
                  <a:lnTo>
                    <a:pt x="87" y="10"/>
                  </a:lnTo>
                  <a:lnTo>
                    <a:pt x="81" y="19"/>
                  </a:lnTo>
                  <a:lnTo>
                    <a:pt x="81" y="27"/>
                  </a:lnTo>
                  <a:lnTo>
                    <a:pt x="72" y="42"/>
                  </a:lnTo>
                  <a:lnTo>
                    <a:pt x="67" y="46"/>
                  </a:lnTo>
                  <a:lnTo>
                    <a:pt x="67" y="51"/>
                  </a:lnTo>
                  <a:lnTo>
                    <a:pt x="67" y="55"/>
                  </a:lnTo>
                  <a:lnTo>
                    <a:pt x="62" y="59"/>
                  </a:lnTo>
                  <a:lnTo>
                    <a:pt x="67" y="59"/>
                  </a:lnTo>
                  <a:lnTo>
                    <a:pt x="72" y="59"/>
                  </a:lnTo>
                  <a:lnTo>
                    <a:pt x="77" y="59"/>
                  </a:lnTo>
                  <a:lnTo>
                    <a:pt x="77" y="78"/>
                  </a:lnTo>
                  <a:lnTo>
                    <a:pt x="72" y="89"/>
                  </a:lnTo>
                  <a:lnTo>
                    <a:pt x="77" y="57"/>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04" name="Freeform 104"/>
            <p:cNvSpPr>
              <a:spLocks/>
            </p:cNvSpPr>
            <p:nvPr/>
          </p:nvSpPr>
          <p:spPr bwMode="auto">
            <a:xfrm rot="393647">
              <a:off x="1532" y="3228"/>
              <a:ext cx="411" cy="85"/>
            </a:xfrm>
            <a:custGeom>
              <a:avLst/>
              <a:gdLst>
                <a:gd name="T0" fmla="*/ 59 w 422"/>
                <a:gd name="T1" fmla="*/ 29 h 136"/>
                <a:gd name="T2" fmla="*/ 78 w 422"/>
                <a:gd name="T3" fmla="*/ 21 h 136"/>
                <a:gd name="T4" fmla="*/ 85 w 422"/>
                <a:gd name="T5" fmla="*/ 18 h 136"/>
                <a:gd name="T6" fmla="*/ 103 w 422"/>
                <a:gd name="T7" fmla="*/ 11 h 136"/>
                <a:gd name="T8" fmla="*/ 112 w 422"/>
                <a:gd name="T9" fmla="*/ 7 h 136"/>
                <a:gd name="T10" fmla="*/ 136 w 422"/>
                <a:gd name="T11" fmla="*/ 4 h 136"/>
                <a:gd name="T12" fmla="*/ 154 w 422"/>
                <a:gd name="T13" fmla="*/ 0 h 136"/>
                <a:gd name="T14" fmla="*/ 169 w 422"/>
                <a:gd name="T15" fmla="*/ 0 h 136"/>
                <a:gd name="T16" fmla="*/ 188 w 422"/>
                <a:gd name="T17" fmla="*/ 0 h 136"/>
                <a:gd name="T18" fmla="*/ 205 w 422"/>
                <a:gd name="T19" fmla="*/ 4 h 136"/>
                <a:gd name="T20" fmla="*/ 222 w 422"/>
                <a:gd name="T21" fmla="*/ 4 h 136"/>
                <a:gd name="T22" fmla="*/ 239 w 422"/>
                <a:gd name="T23" fmla="*/ 4 h 136"/>
                <a:gd name="T24" fmla="*/ 245 w 422"/>
                <a:gd name="T25" fmla="*/ 11 h 136"/>
                <a:gd name="T26" fmla="*/ 254 w 422"/>
                <a:gd name="T27" fmla="*/ 14 h 136"/>
                <a:gd name="T28" fmla="*/ 264 w 422"/>
                <a:gd name="T29" fmla="*/ 18 h 136"/>
                <a:gd name="T30" fmla="*/ 273 w 422"/>
                <a:gd name="T31" fmla="*/ 21 h 136"/>
                <a:gd name="T32" fmla="*/ 289 w 422"/>
                <a:gd name="T33" fmla="*/ 24 h 136"/>
                <a:gd name="T34" fmla="*/ 308 w 422"/>
                <a:gd name="T35" fmla="*/ 29 h 136"/>
                <a:gd name="T36" fmla="*/ 323 w 422"/>
                <a:gd name="T37" fmla="*/ 32 h 136"/>
                <a:gd name="T38" fmla="*/ 341 w 422"/>
                <a:gd name="T39" fmla="*/ 35 h 136"/>
                <a:gd name="T40" fmla="*/ 348 w 422"/>
                <a:gd name="T41" fmla="*/ 39 h 136"/>
                <a:gd name="T42" fmla="*/ 357 w 422"/>
                <a:gd name="T43" fmla="*/ 42 h 136"/>
                <a:gd name="T44" fmla="*/ 375 w 422"/>
                <a:gd name="T45" fmla="*/ 45 h 136"/>
                <a:gd name="T46" fmla="*/ 391 w 422"/>
                <a:gd name="T47" fmla="*/ 49 h 136"/>
                <a:gd name="T48" fmla="*/ 400 w 422"/>
                <a:gd name="T49" fmla="*/ 53 h 136"/>
                <a:gd name="T50" fmla="*/ 383 w 422"/>
                <a:gd name="T51" fmla="*/ 53 h 136"/>
                <a:gd name="T52" fmla="*/ 365 w 422"/>
                <a:gd name="T53" fmla="*/ 53 h 136"/>
                <a:gd name="T54" fmla="*/ 348 w 422"/>
                <a:gd name="T55" fmla="*/ 49 h 136"/>
                <a:gd name="T56" fmla="*/ 331 w 422"/>
                <a:gd name="T57" fmla="*/ 45 h 136"/>
                <a:gd name="T58" fmla="*/ 308 w 422"/>
                <a:gd name="T59" fmla="*/ 39 h 136"/>
                <a:gd name="T60" fmla="*/ 289 w 422"/>
                <a:gd name="T61" fmla="*/ 39 h 136"/>
                <a:gd name="T62" fmla="*/ 264 w 422"/>
                <a:gd name="T63" fmla="*/ 35 h 136"/>
                <a:gd name="T64" fmla="*/ 245 w 422"/>
                <a:gd name="T65" fmla="*/ 32 h 136"/>
                <a:gd name="T66" fmla="*/ 239 w 422"/>
                <a:gd name="T67" fmla="*/ 35 h 136"/>
                <a:gd name="T68" fmla="*/ 245 w 422"/>
                <a:gd name="T69" fmla="*/ 39 h 136"/>
                <a:gd name="T70" fmla="*/ 245 w 422"/>
                <a:gd name="T71" fmla="*/ 42 h 136"/>
                <a:gd name="T72" fmla="*/ 239 w 422"/>
                <a:gd name="T73" fmla="*/ 39 h 136"/>
                <a:gd name="T74" fmla="*/ 213 w 422"/>
                <a:gd name="T75" fmla="*/ 39 h 136"/>
                <a:gd name="T76" fmla="*/ 188 w 422"/>
                <a:gd name="T77" fmla="*/ 32 h 136"/>
                <a:gd name="T78" fmla="*/ 169 w 422"/>
                <a:gd name="T79" fmla="*/ 29 h 136"/>
                <a:gd name="T80" fmla="*/ 154 w 422"/>
                <a:gd name="T81" fmla="*/ 29 h 136"/>
                <a:gd name="T82" fmla="*/ 144 w 422"/>
                <a:gd name="T83" fmla="*/ 32 h 136"/>
                <a:gd name="T84" fmla="*/ 128 w 422"/>
                <a:gd name="T85" fmla="*/ 35 h 136"/>
                <a:gd name="T86" fmla="*/ 120 w 422"/>
                <a:gd name="T87" fmla="*/ 32 h 136"/>
                <a:gd name="T88" fmla="*/ 103 w 422"/>
                <a:gd name="T89" fmla="*/ 32 h 136"/>
                <a:gd name="T90" fmla="*/ 85 w 422"/>
                <a:gd name="T91" fmla="*/ 35 h 136"/>
                <a:gd name="T92" fmla="*/ 78 w 422"/>
                <a:gd name="T93" fmla="*/ 39 h 136"/>
                <a:gd name="T94" fmla="*/ 59 w 422"/>
                <a:gd name="T95" fmla="*/ 39 h 136"/>
                <a:gd name="T96" fmla="*/ 43 w 422"/>
                <a:gd name="T97" fmla="*/ 42 h 136"/>
                <a:gd name="T98" fmla="*/ 26 w 422"/>
                <a:gd name="T99" fmla="*/ 45 h 136"/>
                <a:gd name="T100" fmla="*/ 9 w 422"/>
                <a:gd name="T101" fmla="*/ 45 h 136"/>
                <a:gd name="T102" fmla="*/ 9 w 422"/>
                <a:gd name="T103" fmla="*/ 45 h 136"/>
                <a:gd name="T104" fmla="*/ 19 w 422"/>
                <a:gd name="T105" fmla="*/ 39 h 136"/>
                <a:gd name="T106" fmla="*/ 26 w 422"/>
                <a:gd name="T107" fmla="*/ 35 h 136"/>
                <a:gd name="T108" fmla="*/ 34 w 422"/>
                <a:gd name="T109" fmla="*/ 32 h 136"/>
                <a:gd name="T110" fmla="*/ 43 w 422"/>
                <a:gd name="T111" fmla="*/ 29 h 1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2"/>
                <a:gd name="T169" fmla="*/ 0 h 136"/>
                <a:gd name="T170" fmla="*/ 422 w 422"/>
                <a:gd name="T171" fmla="*/ 136 h 1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2" h="136">
                  <a:moveTo>
                    <a:pt x="45" y="99"/>
                  </a:moveTo>
                  <a:lnTo>
                    <a:pt x="63" y="73"/>
                  </a:lnTo>
                  <a:lnTo>
                    <a:pt x="72" y="63"/>
                  </a:lnTo>
                  <a:lnTo>
                    <a:pt x="82" y="54"/>
                  </a:lnTo>
                  <a:lnTo>
                    <a:pt x="82" y="46"/>
                  </a:lnTo>
                  <a:lnTo>
                    <a:pt x="89" y="46"/>
                  </a:lnTo>
                  <a:lnTo>
                    <a:pt x="99" y="36"/>
                  </a:lnTo>
                  <a:lnTo>
                    <a:pt x="109" y="27"/>
                  </a:lnTo>
                  <a:lnTo>
                    <a:pt x="118" y="27"/>
                  </a:lnTo>
                  <a:lnTo>
                    <a:pt x="118" y="18"/>
                  </a:lnTo>
                  <a:lnTo>
                    <a:pt x="135" y="9"/>
                  </a:lnTo>
                  <a:lnTo>
                    <a:pt x="144" y="9"/>
                  </a:lnTo>
                  <a:lnTo>
                    <a:pt x="152" y="9"/>
                  </a:lnTo>
                  <a:lnTo>
                    <a:pt x="162" y="0"/>
                  </a:lnTo>
                  <a:lnTo>
                    <a:pt x="171" y="0"/>
                  </a:lnTo>
                  <a:lnTo>
                    <a:pt x="179" y="0"/>
                  </a:lnTo>
                  <a:lnTo>
                    <a:pt x="189" y="0"/>
                  </a:lnTo>
                  <a:lnTo>
                    <a:pt x="198" y="0"/>
                  </a:lnTo>
                  <a:lnTo>
                    <a:pt x="206" y="0"/>
                  </a:lnTo>
                  <a:lnTo>
                    <a:pt x="216" y="9"/>
                  </a:lnTo>
                  <a:lnTo>
                    <a:pt x="225" y="9"/>
                  </a:lnTo>
                  <a:lnTo>
                    <a:pt x="234" y="9"/>
                  </a:lnTo>
                  <a:lnTo>
                    <a:pt x="242" y="9"/>
                  </a:lnTo>
                  <a:lnTo>
                    <a:pt x="252" y="9"/>
                  </a:lnTo>
                  <a:lnTo>
                    <a:pt x="252" y="18"/>
                  </a:lnTo>
                  <a:lnTo>
                    <a:pt x="259" y="27"/>
                  </a:lnTo>
                  <a:lnTo>
                    <a:pt x="259" y="36"/>
                  </a:lnTo>
                  <a:lnTo>
                    <a:pt x="268" y="36"/>
                  </a:lnTo>
                  <a:lnTo>
                    <a:pt x="268" y="46"/>
                  </a:lnTo>
                  <a:lnTo>
                    <a:pt x="278" y="46"/>
                  </a:lnTo>
                  <a:lnTo>
                    <a:pt x="278" y="54"/>
                  </a:lnTo>
                  <a:lnTo>
                    <a:pt x="287" y="54"/>
                  </a:lnTo>
                  <a:lnTo>
                    <a:pt x="296" y="63"/>
                  </a:lnTo>
                  <a:lnTo>
                    <a:pt x="305" y="63"/>
                  </a:lnTo>
                  <a:lnTo>
                    <a:pt x="314" y="73"/>
                  </a:lnTo>
                  <a:lnTo>
                    <a:pt x="324" y="73"/>
                  </a:lnTo>
                  <a:lnTo>
                    <a:pt x="331" y="82"/>
                  </a:lnTo>
                  <a:lnTo>
                    <a:pt x="341" y="82"/>
                  </a:lnTo>
                  <a:lnTo>
                    <a:pt x="349" y="82"/>
                  </a:lnTo>
                  <a:lnTo>
                    <a:pt x="359" y="90"/>
                  </a:lnTo>
                  <a:lnTo>
                    <a:pt x="367" y="90"/>
                  </a:lnTo>
                  <a:lnTo>
                    <a:pt x="367" y="99"/>
                  </a:lnTo>
                  <a:lnTo>
                    <a:pt x="377" y="99"/>
                  </a:lnTo>
                  <a:lnTo>
                    <a:pt x="377" y="108"/>
                  </a:lnTo>
                  <a:lnTo>
                    <a:pt x="385" y="116"/>
                  </a:lnTo>
                  <a:lnTo>
                    <a:pt x="395" y="116"/>
                  </a:lnTo>
                  <a:lnTo>
                    <a:pt x="404" y="126"/>
                  </a:lnTo>
                  <a:lnTo>
                    <a:pt x="412" y="126"/>
                  </a:lnTo>
                  <a:lnTo>
                    <a:pt x="412" y="136"/>
                  </a:lnTo>
                  <a:lnTo>
                    <a:pt x="422" y="136"/>
                  </a:lnTo>
                  <a:lnTo>
                    <a:pt x="412" y="136"/>
                  </a:lnTo>
                  <a:lnTo>
                    <a:pt x="404" y="136"/>
                  </a:lnTo>
                  <a:lnTo>
                    <a:pt x="395" y="136"/>
                  </a:lnTo>
                  <a:lnTo>
                    <a:pt x="385" y="136"/>
                  </a:lnTo>
                  <a:lnTo>
                    <a:pt x="377" y="126"/>
                  </a:lnTo>
                  <a:lnTo>
                    <a:pt x="367" y="126"/>
                  </a:lnTo>
                  <a:lnTo>
                    <a:pt x="359" y="126"/>
                  </a:lnTo>
                  <a:lnTo>
                    <a:pt x="349" y="116"/>
                  </a:lnTo>
                  <a:lnTo>
                    <a:pt x="341" y="116"/>
                  </a:lnTo>
                  <a:lnTo>
                    <a:pt x="324" y="99"/>
                  </a:lnTo>
                  <a:lnTo>
                    <a:pt x="314" y="99"/>
                  </a:lnTo>
                  <a:lnTo>
                    <a:pt x="305" y="99"/>
                  </a:lnTo>
                  <a:lnTo>
                    <a:pt x="287" y="90"/>
                  </a:lnTo>
                  <a:lnTo>
                    <a:pt x="278" y="90"/>
                  </a:lnTo>
                  <a:lnTo>
                    <a:pt x="268" y="90"/>
                  </a:lnTo>
                  <a:lnTo>
                    <a:pt x="259" y="82"/>
                  </a:lnTo>
                  <a:lnTo>
                    <a:pt x="252" y="82"/>
                  </a:lnTo>
                  <a:lnTo>
                    <a:pt x="252" y="90"/>
                  </a:lnTo>
                  <a:lnTo>
                    <a:pt x="259" y="90"/>
                  </a:lnTo>
                  <a:lnTo>
                    <a:pt x="259" y="99"/>
                  </a:lnTo>
                  <a:lnTo>
                    <a:pt x="268" y="99"/>
                  </a:lnTo>
                  <a:lnTo>
                    <a:pt x="259" y="108"/>
                  </a:lnTo>
                  <a:lnTo>
                    <a:pt x="259" y="99"/>
                  </a:lnTo>
                  <a:lnTo>
                    <a:pt x="252" y="99"/>
                  </a:lnTo>
                  <a:lnTo>
                    <a:pt x="242" y="99"/>
                  </a:lnTo>
                  <a:lnTo>
                    <a:pt x="225" y="99"/>
                  </a:lnTo>
                  <a:lnTo>
                    <a:pt x="206" y="90"/>
                  </a:lnTo>
                  <a:lnTo>
                    <a:pt x="198" y="82"/>
                  </a:lnTo>
                  <a:lnTo>
                    <a:pt x="189" y="82"/>
                  </a:lnTo>
                  <a:lnTo>
                    <a:pt x="179" y="73"/>
                  </a:lnTo>
                  <a:lnTo>
                    <a:pt x="171" y="63"/>
                  </a:lnTo>
                  <a:lnTo>
                    <a:pt x="162" y="73"/>
                  </a:lnTo>
                  <a:lnTo>
                    <a:pt x="162" y="82"/>
                  </a:lnTo>
                  <a:lnTo>
                    <a:pt x="152" y="82"/>
                  </a:lnTo>
                  <a:lnTo>
                    <a:pt x="144" y="90"/>
                  </a:lnTo>
                  <a:lnTo>
                    <a:pt x="135" y="90"/>
                  </a:lnTo>
                  <a:lnTo>
                    <a:pt x="135" y="82"/>
                  </a:lnTo>
                  <a:lnTo>
                    <a:pt x="126" y="82"/>
                  </a:lnTo>
                  <a:lnTo>
                    <a:pt x="118" y="82"/>
                  </a:lnTo>
                  <a:lnTo>
                    <a:pt x="109" y="82"/>
                  </a:lnTo>
                  <a:lnTo>
                    <a:pt x="99" y="82"/>
                  </a:lnTo>
                  <a:lnTo>
                    <a:pt x="89" y="90"/>
                  </a:lnTo>
                  <a:lnTo>
                    <a:pt x="82" y="90"/>
                  </a:lnTo>
                  <a:lnTo>
                    <a:pt x="82" y="99"/>
                  </a:lnTo>
                  <a:lnTo>
                    <a:pt x="72" y="99"/>
                  </a:lnTo>
                  <a:lnTo>
                    <a:pt x="63" y="99"/>
                  </a:lnTo>
                  <a:lnTo>
                    <a:pt x="56" y="99"/>
                  </a:lnTo>
                  <a:lnTo>
                    <a:pt x="45" y="108"/>
                  </a:lnTo>
                  <a:lnTo>
                    <a:pt x="36" y="116"/>
                  </a:lnTo>
                  <a:lnTo>
                    <a:pt x="28" y="116"/>
                  </a:lnTo>
                  <a:lnTo>
                    <a:pt x="19" y="116"/>
                  </a:lnTo>
                  <a:lnTo>
                    <a:pt x="9" y="116"/>
                  </a:lnTo>
                  <a:lnTo>
                    <a:pt x="0" y="116"/>
                  </a:lnTo>
                  <a:lnTo>
                    <a:pt x="9" y="116"/>
                  </a:lnTo>
                  <a:lnTo>
                    <a:pt x="9" y="108"/>
                  </a:lnTo>
                  <a:lnTo>
                    <a:pt x="19" y="99"/>
                  </a:lnTo>
                  <a:lnTo>
                    <a:pt x="28" y="99"/>
                  </a:lnTo>
                  <a:lnTo>
                    <a:pt x="28" y="90"/>
                  </a:lnTo>
                  <a:lnTo>
                    <a:pt x="36" y="90"/>
                  </a:lnTo>
                  <a:lnTo>
                    <a:pt x="36" y="82"/>
                  </a:lnTo>
                  <a:lnTo>
                    <a:pt x="45" y="82"/>
                  </a:lnTo>
                  <a:lnTo>
                    <a:pt x="45" y="73"/>
                  </a:lnTo>
                  <a:lnTo>
                    <a:pt x="45" y="99"/>
                  </a:lnTo>
                  <a:close/>
                </a:path>
              </a:pathLst>
            </a:custGeom>
            <a:solidFill>
              <a:srgbClr val="FFFFFF"/>
            </a:solidFill>
            <a:ln w="1588">
              <a:solidFill>
                <a:srgbClr val="000000"/>
              </a:solidFill>
              <a:round/>
              <a:headEnd/>
              <a:tailEnd/>
            </a:ln>
          </p:spPr>
          <p:txBody>
            <a:bodyPr/>
            <a:lstStyle/>
            <a:p>
              <a:endParaRPr lang="en-US">
                <a:solidFill>
                  <a:srgbClr val="292934"/>
                </a:solidFill>
              </a:endParaRPr>
            </a:p>
          </p:txBody>
        </p:sp>
        <p:sp>
          <p:nvSpPr>
            <p:cNvPr id="105" name="Rectangle 105"/>
            <p:cNvSpPr>
              <a:spLocks noChangeArrowheads="1"/>
            </p:cNvSpPr>
            <p:nvPr/>
          </p:nvSpPr>
          <p:spPr bwMode="auto">
            <a:xfrm rot="393647">
              <a:off x="334" y="3954"/>
              <a:ext cx="1859" cy="100"/>
            </a:xfrm>
            <a:prstGeom prst="rect">
              <a:avLst/>
            </a:prstGeom>
            <a:solidFill>
              <a:srgbClr val="5F4A2E"/>
            </a:solidFill>
            <a:ln w="1588">
              <a:solidFill>
                <a:srgbClr val="000000"/>
              </a:solidFill>
              <a:miter lim="800000"/>
              <a:headEnd/>
              <a:tailEnd/>
            </a:ln>
          </p:spPr>
          <p:txBody>
            <a:bodyPr/>
            <a:lstStyle/>
            <a:p>
              <a:endParaRPr lang="en-US">
                <a:solidFill>
                  <a:srgbClr val="292934"/>
                </a:solidFill>
              </a:endParaRPr>
            </a:p>
          </p:txBody>
        </p:sp>
        <p:sp>
          <p:nvSpPr>
            <p:cNvPr id="106" name="Freeform 106"/>
            <p:cNvSpPr>
              <a:spLocks/>
            </p:cNvSpPr>
            <p:nvPr/>
          </p:nvSpPr>
          <p:spPr bwMode="auto">
            <a:xfrm rot="393647">
              <a:off x="2212" y="3635"/>
              <a:ext cx="1242" cy="598"/>
            </a:xfrm>
            <a:custGeom>
              <a:avLst/>
              <a:gdLst>
                <a:gd name="T0" fmla="*/ 0 w 1275"/>
                <a:gd name="T1" fmla="*/ 320 h 960"/>
                <a:gd name="T2" fmla="*/ 1210 w 1275"/>
                <a:gd name="T3" fmla="*/ 0 h 960"/>
                <a:gd name="T4" fmla="*/ 1210 w 1275"/>
                <a:gd name="T5" fmla="*/ 53 h 960"/>
                <a:gd name="T6" fmla="*/ 0 w 1275"/>
                <a:gd name="T7" fmla="*/ 373 h 960"/>
                <a:gd name="T8" fmla="*/ 0 w 1275"/>
                <a:gd name="T9" fmla="*/ 320 h 960"/>
                <a:gd name="T10" fmla="*/ 0 60000 65536"/>
                <a:gd name="T11" fmla="*/ 0 60000 65536"/>
                <a:gd name="T12" fmla="*/ 0 60000 65536"/>
                <a:gd name="T13" fmla="*/ 0 60000 65536"/>
                <a:gd name="T14" fmla="*/ 0 60000 65536"/>
                <a:gd name="T15" fmla="*/ 0 w 1275"/>
                <a:gd name="T16" fmla="*/ 0 h 960"/>
                <a:gd name="T17" fmla="*/ 1275 w 1275"/>
                <a:gd name="T18" fmla="*/ 960 h 960"/>
              </a:gdLst>
              <a:ahLst/>
              <a:cxnLst>
                <a:cxn ang="T10">
                  <a:pos x="T0" y="T1"/>
                </a:cxn>
                <a:cxn ang="T11">
                  <a:pos x="T2" y="T3"/>
                </a:cxn>
                <a:cxn ang="T12">
                  <a:pos x="T4" y="T5"/>
                </a:cxn>
                <a:cxn ang="T13">
                  <a:pos x="T6" y="T7"/>
                </a:cxn>
                <a:cxn ang="T14">
                  <a:pos x="T8" y="T9"/>
                </a:cxn>
              </a:cxnLst>
              <a:rect l="T15" t="T16" r="T17" b="T18"/>
              <a:pathLst>
                <a:path w="1275" h="960">
                  <a:moveTo>
                    <a:pt x="0" y="823"/>
                  </a:moveTo>
                  <a:lnTo>
                    <a:pt x="1275" y="0"/>
                  </a:lnTo>
                  <a:lnTo>
                    <a:pt x="1275" y="137"/>
                  </a:lnTo>
                  <a:lnTo>
                    <a:pt x="0" y="960"/>
                  </a:lnTo>
                  <a:lnTo>
                    <a:pt x="0" y="823"/>
                  </a:lnTo>
                  <a:close/>
                </a:path>
              </a:pathLst>
            </a:custGeom>
            <a:solidFill>
              <a:srgbClr val="5F4A2E"/>
            </a:solidFill>
            <a:ln w="1588">
              <a:solidFill>
                <a:srgbClr val="000000"/>
              </a:solidFill>
              <a:round/>
              <a:headEnd/>
              <a:tailEnd/>
            </a:ln>
          </p:spPr>
          <p:txBody>
            <a:bodyPr/>
            <a:lstStyle/>
            <a:p>
              <a:endParaRPr lang="en-US">
                <a:solidFill>
                  <a:srgbClr val="292934"/>
                </a:solidFill>
              </a:endParaRPr>
            </a:p>
          </p:txBody>
        </p:sp>
        <p:sp>
          <p:nvSpPr>
            <p:cNvPr id="107" name="Freeform 107"/>
            <p:cNvSpPr>
              <a:spLocks/>
            </p:cNvSpPr>
            <p:nvPr/>
          </p:nvSpPr>
          <p:spPr bwMode="auto">
            <a:xfrm rot="393647">
              <a:off x="1008" y="3588"/>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08" name="Freeform 108"/>
            <p:cNvSpPr>
              <a:spLocks/>
            </p:cNvSpPr>
            <p:nvPr/>
          </p:nvSpPr>
          <p:spPr bwMode="auto">
            <a:xfrm rot="393647">
              <a:off x="878" y="3487"/>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09" name="Freeform 109"/>
            <p:cNvSpPr>
              <a:spLocks/>
            </p:cNvSpPr>
            <p:nvPr/>
          </p:nvSpPr>
          <p:spPr bwMode="auto">
            <a:xfrm rot="393647">
              <a:off x="763" y="3595"/>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10" name="Freeform 110"/>
            <p:cNvSpPr>
              <a:spLocks/>
            </p:cNvSpPr>
            <p:nvPr/>
          </p:nvSpPr>
          <p:spPr bwMode="auto">
            <a:xfrm rot="393647">
              <a:off x="893" y="3667"/>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11" name="Freeform 111"/>
            <p:cNvSpPr>
              <a:spLocks/>
            </p:cNvSpPr>
            <p:nvPr/>
          </p:nvSpPr>
          <p:spPr bwMode="auto">
            <a:xfrm rot="393647">
              <a:off x="1123" y="3516"/>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12" name="Freeform 112"/>
            <p:cNvSpPr>
              <a:spLocks/>
            </p:cNvSpPr>
            <p:nvPr/>
          </p:nvSpPr>
          <p:spPr bwMode="auto">
            <a:xfrm rot="393647">
              <a:off x="1066" y="3682"/>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sp>
          <p:nvSpPr>
            <p:cNvPr id="113" name="Freeform 113"/>
            <p:cNvSpPr>
              <a:spLocks/>
            </p:cNvSpPr>
            <p:nvPr/>
          </p:nvSpPr>
          <p:spPr bwMode="auto">
            <a:xfrm rot="393647">
              <a:off x="706" y="3658"/>
              <a:ext cx="250" cy="212"/>
            </a:xfrm>
            <a:custGeom>
              <a:avLst/>
              <a:gdLst>
                <a:gd name="T0" fmla="*/ 85 w 259"/>
                <a:gd name="T1" fmla="*/ 49 h 339"/>
                <a:gd name="T2" fmla="*/ 61 w 259"/>
                <a:gd name="T3" fmla="*/ 64 h 339"/>
                <a:gd name="T4" fmla="*/ 48 w 259"/>
                <a:gd name="T5" fmla="*/ 69 h 339"/>
                <a:gd name="T6" fmla="*/ 78 w 259"/>
                <a:gd name="T7" fmla="*/ 66 h 339"/>
                <a:gd name="T8" fmla="*/ 96 w 259"/>
                <a:gd name="T9" fmla="*/ 64 h 339"/>
                <a:gd name="T10" fmla="*/ 91 w 259"/>
                <a:gd name="T11" fmla="*/ 69 h 339"/>
                <a:gd name="T12" fmla="*/ 67 w 259"/>
                <a:gd name="T13" fmla="*/ 78 h 339"/>
                <a:gd name="T14" fmla="*/ 42 w 259"/>
                <a:gd name="T15" fmla="*/ 84 h 339"/>
                <a:gd name="T16" fmla="*/ 13 w 259"/>
                <a:gd name="T17" fmla="*/ 91 h 339"/>
                <a:gd name="T18" fmla="*/ 24 w 259"/>
                <a:gd name="T19" fmla="*/ 91 h 339"/>
                <a:gd name="T20" fmla="*/ 61 w 259"/>
                <a:gd name="T21" fmla="*/ 89 h 339"/>
                <a:gd name="T22" fmla="*/ 67 w 259"/>
                <a:gd name="T23" fmla="*/ 94 h 339"/>
                <a:gd name="T24" fmla="*/ 85 w 259"/>
                <a:gd name="T25" fmla="*/ 94 h 339"/>
                <a:gd name="T26" fmla="*/ 67 w 259"/>
                <a:gd name="T27" fmla="*/ 104 h 339"/>
                <a:gd name="T28" fmla="*/ 36 w 259"/>
                <a:gd name="T29" fmla="*/ 117 h 339"/>
                <a:gd name="T30" fmla="*/ 6 w 259"/>
                <a:gd name="T31" fmla="*/ 124 h 339"/>
                <a:gd name="T32" fmla="*/ 13 w 259"/>
                <a:gd name="T33" fmla="*/ 124 h 339"/>
                <a:gd name="T34" fmla="*/ 42 w 259"/>
                <a:gd name="T35" fmla="*/ 123 h 339"/>
                <a:gd name="T36" fmla="*/ 67 w 259"/>
                <a:gd name="T37" fmla="*/ 119 h 339"/>
                <a:gd name="T38" fmla="*/ 85 w 259"/>
                <a:gd name="T39" fmla="*/ 119 h 339"/>
                <a:gd name="T40" fmla="*/ 103 w 259"/>
                <a:gd name="T41" fmla="*/ 119 h 339"/>
                <a:gd name="T42" fmla="*/ 116 w 259"/>
                <a:gd name="T43" fmla="*/ 124 h 339"/>
                <a:gd name="T44" fmla="*/ 125 w 259"/>
                <a:gd name="T45" fmla="*/ 129 h 339"/>
                <a:gd name="T46" fmla="*/ 162 w 259"/>
                <a:gd name="T47" fmla="*/ 129 h 339"/>
                <a:gd name="T48" fmla="*/ 192 w 259"/>
                <a:gd name="T49" fmla="*/ 133 h 339"/>
                <a:gd name="T50" fmla="*/ 241 w 259"/>
                <a:gd name="T51" fmla="*/ 133 h 339"/>
                <a:gd name="T52" fmla="*/ 223 w 259"/>
                <a:gd name="T53" fmla="*/ 127 h 339"/>
                <a:gd name="T54" fmla="*/ 186 w 259"/>
                <a:gd name="T55" fmla="*/ 114 h 339"/>
                <a:gd name="T56" fmla="*/ 143 w 259"/>
                <a:gd name="T57" fmla="*/ 99 h 339"/>
                <a:gd name="T58" fmla="*/ 125 w 259"/>
                <a:gd name="T59" fmla="*/ 89 h 339"/>
                <a:gd name="T60" fmla="*/ 150 w 259"/>
                <a:gd name="T61" fmla="*/ 89 h 339"/>
                <a:gd name="T62" fmla="*/ 186 w 259"/>
                <a:gd name="T63" fmla="*/ 99 h 339"/>
                <a:gd name="T64" fmla="*/ 186 w 259"/>
                <a:gd name="T65" fmla="*/ 96 h 339"/>
                <a:gd name="T66" fmla="*/ 175 w 259"/>
                <a:gd name="T67" fmla="*/ 79 h 339"/>
                <a:gd name="T68" fmla="*/ 168 w 259"/>
                <a:gd name="T69" fmla="*/ 66 h 339"/>
                <a:gd name="T70" fmla="*/ 179 w 259"/>
                <a:gd name="T71" fmla="*/ 64 h 339"/>
                <a:gd name="T72" fmla="*/ 186 w 259"/>
                <a:gd name="T73" fmla="*/ 64 h 339"/>
                <a:gd name="T74" fmla="*/ 168 w 259"/>
                <a:gd name="T75" fmla="*/ 52 h 339"/>
                <a:gd name="T76" fmla="*/ 143 w 259"/>
                <a:gd name="T77" fmla="*/ 41 h 339"/>
                <a:gd name="T78" fmla="*/ 132 w 259"/>
                <a:gd name="T79" fmla="*/ 31 h 339"/>
                <a:gd name="T80" fmla="*/ 132 w 259"/>
                <a:gd name="T81" fmla="*/ 24 h 339"/>
                <a:gd name="T82" fmla="*/ 138 w 259"/>
                <a:gd name="T83" fmla="*/ 24 h 339"/>
                <a:gd name="T84" fmla="*/ 132 w 259"/>
                <a:gd name="T85" fmla="*/ 13 h 339"/>
                <a:gd name="T86" fmla="*/ 125 w 259"/>
                <a:gd name="T87" fmla="*/ 5 h 339"/>
                <a:gd name="T88" fmla="*/ 121 w 259"/>
                <a:gd name="T89" fmla="*/ 3 h 339"/>
                <a:gd name="T90" fmla="*/ 108 w 259"/>
                <a:gd name="T91" fmla="*/ 15 h 339"/>
                <a:gd name="T92" fmla="*/ 91 w 259"/>
                <a:gd name="T93" fmla="*/ 28 h 339"/>
                <a:gd name="T94" fmla="*/ 91 w 259"/>
                <a:gd name="T95" fmla="*/ 34 h 339"/>
                <a:gd name="T96" fmla="*/ 103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1" y="81"/>
                  </a:moveTo>
                  <a:lnTo>
                    <a:pt x="97" y="112"/>
                  </a:lnTo>
                  <a:lnTo>
                    <a:pt x="91" y="125"/>
                  </a:lnTo>
                  <a:lnTo>
                    <a:pt x="84" y="138"/>
                  </a:lnTo>
                  <a:lnTo>
                    <a:pt x="78" y="151"/>
                  </a:lnTo>
                  <a:lnTo>
                    <a:pt x="65" y="164"/>
                  </a:lnTo>
                  <a:lnTo>
                    <a:pt x="59" y="170"/>
                  </a:lnTo>
                  <a:lnTo>
                    <a:pt x="45" y="178"/>
                  </a:lnTo>
                  <a:lnTo>
                    <a:pt x="52" y="178"/>
                  </a:lnTo>
                  <a:lnTo>
                    <a:pt x="65" y="178"/>
                  </a:lnTo>
                  <a:lnTo>
                    <a:pt x="71" y="178"/>
                  </a:lnTo>
                  <a:lnTo>
                    <a:pt x="84" y="170"/>
                  </a:lnTo>
                  <a:lnTo>
                    <a:pt x="91" y="164"/>
                  </a:lnTo>
                  <a:lnTo>
                    <a:pt x="97" y="164"/>
                  </a:lnTo>
                  <a:lnTo>
                    <a:pt x="103" y="164"/>
                  </a:lnTo>
                  <a:lnTo>
                    <a:pt x="103" y="158"/>
                  </a:lnTo>
                  <a:lnTo>
                    <a:pt x="103" y="164"/>
                  </a:lnTo>
                  <a:lnTo>
                    <a:pt x="97" y="178"/>
                  </a:lnTo>
                  <a:lnTo>
                    <a:pt x="91" y="184"/>
                  </a:lnTo>
                  <a:lnTo>
                    <a:pt x="84" y="189"/>
                  </a:lnTo>
                  <a:lnTo>
                    <a:pt x="71" y="198"/>
                  </a:lnTo>
                  <a:lnTo>
                    <a:pt x="65" y="201"/>
                  </a:lnTo>
                  <a:lnTo>
                    <a:pt x="52" y="207"/>
                  </a:lnTo>
                  <a:lnTo>
                    <a:pt x="45" y="215"/>
                  </a:lnTo>
                  <a:lnTo>
                    <a:pt x="32" y="220"/>
                  </a:lnTo>
                  <a:lnTo>
                    <a:pt x="26" y="227"/>
                  </a:lnTo>
                  <a:lnTo>
                    <a:pt x="13" y="233"/>
                  </a:lnTo>
                  <a:lnTo>
                    <a:pt x="6" y="233"/>
                  </a:lnTo>
                  <a:lnTo>
                    <a:pt x="13" y="233"/>
                  </a:lnTo>
                  <a:lnTo>
                    <a:pt x="26" y="233"/>
                  </a:lnTo>
                  <a:lnTo>
                    <a:pt x="45" y="227"/>
                  </a:lnTo>
                  <a:lnTo>
                    <a:pt x="59" y="227"/>
                  </a:lnTo>
                  <a:lnTo>
                    <a:pt x="65" y="227"/>
                  </a:lnTo>
                  <a:lnTo>
                    <a:pt x="71" y="227"/>
                  </a:lnTo>
                  <a:lnTo>
                    <a:pt x="71" y="233"/>
                  </a:lnTo>
                  <a:lnTo>
                    <a:pt x="71" y="240"/>
                  </a:lnTo>
                  <a:lnTo>
                    <a:pt x="84" y="240"/>
                  </a:lnTo>
                  <a:lnTo>
                    <a:pt x="91" y="233"/>
                  </a:lnTo>
                  <a:lnTo>
                    <a:pt x="91" y="240"/>
                  </a:lnTo>
                  <a:lnTo>
                    <a:pt x="84" y="255"/>
                  </a:lnTo>
                  <a:lnTo>
                    <a:pt x="71" y="259"/>
                  </a:lnTo>
                  <a:lnTo>
                    <a:pt x="71" y="266"/>
                  </a:lnTo>
                  <a:lnTo>
                    <a:pt x="65" y="280"/>
                  </a:lnTo>
                  <a:lnTo>
                    <a:pt x="52" y="285"/>
                  </a:lnTo>
                  <a:lnTo>
                    <a:pt x="38" y="299"/>
                  </a:lnTo>
                  <a:lnTo>
                    <a:pt x="26" y="305"/>
                  </a:lnTo>
                  <a:lnTo>
                    <a:pt x="21" y="313"/>
                  </a:lnTo>
                  <a:lnTo>
                    <a:pt x="6" y="319"/>
                  </a:lnTo>
                  <a:lnTo>
                    <a:pt x="0" y="325"/>
                  </a:lnTo>
                  <a:lnTo>
                    <a:pt x="6" y="325"/>
                  </a:lnTo>
                  <a:lnTo>
                    <a:pt x="13" y="319"/>
                  </a:lnTo>
                  <a:lnTo>
                    <a:pt x="26" y="319"/>
                  </a:lnTo>
                  <a:lnTo>
                    <a:pt x="38" y="319"/>
                  </a:lnTo>
                  <a:lnTo>
                    <a:pt x="45" y="313"/>
                  </a:lnTo>
                  <a:lnTo>
                    <a:pt x="59" y="313"/>
                  </a:lnTo>
                  <a:lnTo>
                    <a:pt x="65" y="305"/>
                  </a:lnTo>
                  <a:lnTo>
                    <a:pt x="71" y="305"/>
                  </a:lnTo>
                  <a:lnTo>
                    <a:pt x="78" y="305"/>
                  </a:lnTo>
                  <a:lnTo>
                    <a:pt x="84" y="305"/>
                  </a:lnTo>
                  <a:lnTo>
                    <a:pt x="91" y="305"/>
                  </a:lnTo>
                  <a:lnTo>
                    <a:pt x="97" y="299"/>
                  </a:lnTo>
                  <a:lnTo>
                    <a:pt x="103" y="305"/>
                  </a:lnTo>
                  <a:lnTo>
                    <a:pt x="111" y="305"/>
                  </a:lnTo>
                  <a:lnTo>
                    <a:pt x="116" y="313"/>
                  </a:lnTo>
                  <a:lnTo>
                    <a:pt x="116" y="319"/>
                  </a:lnTo>
                  <a:lnTo>
                    <a:pt x="124" y="319"/>
                  </a:lnTo>
                  <a:lnTo>
                    <a:pt x="129" y="325"/>
                  </a:lnTo>
                  <a:lnTo>
                    <a:pt x="129" y="331"/>
                  </a:lnTo>
                  <a:lnTo>
                    <a:pt x="134" y="331"/>
                  </a:lnTo>
                  <a:lnTo>
                    <a:pt x="142" y="331"/>
                  </a:lnTo>
                  <a:lnTo>
                    <a:pt x="153" y="331"/>
                  </a:lnTo>
                  <a:lnTo>
                    <a:pt x="174" y="331"/>
                  </a:lnTo>
                  <a:lnTo>
                    <a:pt x="180" y="331"/>
                  </a:lnTo>
                  <a:lnTo>
                    <a:pt x="192" y="331"/>
                  </a:lnTo>
                  <a:lnTo>
                    <a:pt x="206" y="339"/>
                  </a:lnTo>
                  <a:lnTo>
                    <a:pt x="224" y="339"/>
                  </a:lnTo>
                  <a:lnTo>
                    <a:pt x="245" y="339"/>
                  </a:lnTo>
                  <a:lnTo>
                    <a:pt x="259" y="339"/>
                  </a:lnTo>
                  <a:lnTo>
                    <a:pt x="250" y="339"/>
                  </a:lnTo>
                  <a:lnTo>
                    <a:pt x="245" y="331"/>
                  </a:lnTo>
                  <a:lnTo>
                    <a:pt x="239" y="325"/>
                  </a:lnTo>
                  <a:lnTo>
                    <a:pt x="219" y="313"/>
                  </a:lnTo>
                  <a:lnTo>
                    <a:pt x="213" y="305"/>
                  </a:lnTo>
                  <a:lnTo>
                    <a:pt x="200" y="293"/>
                  </a:lnTo>
                  <a:lnTo>
                    <a:pt x="180" y="280"/>
                  </a:lnTo>
                  <a:lnTo>
                    <a:pt x="168" y="266"/>
                  </a:lnTo>
                  <a:lnTo>
                    <a:pt x="153" y="255"/>
                  </a:lnTo>
                  <a:lnTo>
                    <a:pt x="148" y="240"/>
                  </a:lnTo>
                  <a:lnTo>
                    <a:pt x="142" y="227"/>
                  </a:lnTo>
                  <a:lnTo>
                    <a:pt x="134" y="227"/>
                  </a:lnTo>
                  <a:lnTo>
                    <a:pt x="142" y="227"/>
                  </a:lnTo>
                  <a:lnTo>
                    <a:pt x="148" y="227"/>
                  </a:lnTo>
                  <a:lnTo>
                    <a:pt x="161" y="227"/>
                  </a:lnTo>
                  <a:lnTo>
                    <a:pt x="168" y="233"/>
                  </a:lnTo>
                  <a:lnTo>
                    <a:pt x="192" y="240"/>
                  </a:lnTo>
                  <a:lnTo>
                    <a:pt x="200" y="255"/>
                  </a:lnTo>
                  <a:lnTo>
                    <a:pt x="206" y="255"/>
                  </a:lnTo>
                  <a:lnTo>
                    <a:pt x="200" y="255"/>
                  </a:lnTo>
                  <a:lnTo>
                    <a:pt x="200" y="247"/>
                  </a:lnTo>
                  <a:lnTo>
                    <a:pt x="192" y="233"/>
                  </a:lnTo>
                  <a:lnTo>
                    <a:pt x="187" y="220"/>
                  </a:lnTo>
                  <a:lnTo>
                    <a:pt x="187" y="201"/>
                  </a:lnTo>
                  <a:lnTo>
                    <a:pt x="187" y="189"/>
                  </a:lnTo>
                  <a:lnTo>
                    <a:pt x="180" y="178"/>
                  </a:lnTo>
                  <a:lnTo>
                    <a:pt x="180" y="170"/>
                  </a:lnTo>
                  <a:lnTo>
                    <a:pt x="180" y="164"/>
                  </a:lnTo>
                  <a:lnTo>
                    <a:pt x="187" y="164"/>
                  </a:lnTo>
                  <a:lnTo>
                    <a:pt x="192" y="164"/>
                  </a:lnTo>
                  <a:lnTo>
                    <a:pt x="200" y="164"/>
                  </a:lnTo>
                  <a:lnTo>
                    <a:pt x="206" y="164"/>
                  </a:lnTo>
                  <a:lnTo>
                    <a:pt x="200" y="164"/>
                  </a:lnTo>
                  <a:lnTo>
                    <a:pt x="192" y="158"/>
                  </a:lnTo>
                  <a:lnTo>
                    <a:pt x="187" y="144"/>
                  </a:lnTo>
                  <a:lnTo>
                    <a:pt x="180" y="132"/>
                  </a:lnTo>
                  <a:lnTo>
                    <a:pt x="168" y="125"/>
                  </a:lnTo>
                  <a:lnTo>
                    <a:pt x="161" y="112"/>
                  </a:lnTo>
                  <a:lnTo>
                    <a:pt x="153" y="106"/>
                  </a:lnTo>
                  <a:lnTo>
                    <a:pt x="148" y="99"/>
                  </a:lnTo>
                  <a:lnTo>
                    <a:pt x="148" y="86"/>
                  </a:lnTo>
                  <a:lnTo>
                    <a:pt x="142" y="79"/>
                  </a:lnTo>
                  <a:lnTo>
                    <a:pt x="142" y="71"/>
                  </a:lnTo>
                  <a:lnTo>
                    <a:pt x="134" y="60"/>
                  </a:lnTo>
                  <a:lnTo>
                    <a:pt x="142" y="60"/>
                  </a:lnTo>
                  <a:lnTo>
                    <a:pt x="148" y="60"/>
                  </a:lnTo>
                  <a:lnTo>
                    <a:pt x="153" y="60"/>
                  </a:lnTo>
                  <a:lnTo>
                    <a:pt x="148" y="60"/>
                  </a:lnTo>
                  <a:lnTo>
                    <a:pt x="148" y="53"/>
                  </a:lnTo>
                  <a:lnTo>
                    <a:pt x="142" y="47"/>
                  </a:lnTo>
                  <a:lnTo>
                    <a:pt x="142" y="33"/>
                  </a:lnTo>
                  <a:lnTo>
                    <a:pt x="134" y="27"/>
                  </a:lnTo>
                  <a:lnTo>
                    <a:pt x="134" y="21"/>
                  </a:lnTo>
                  <a:lnTo>
                    <a:pt x="134" y="13"/>
                  </a:lnTo>
                  <a:lnTo>
                    <a:pt x="129" y="8"/>
                  </a:lnTo>
                  <a:lnTo>
                    <a:pt x="129" y="0"/>
                  </a:lnTo>
                  <a:lnTo>
                    <a:pt x="129" y="8"/>
                  </a:lnTo>
                  <a:lnTo>
                    <a:pt x="124" y="13"/>
                  </a:lnTo>
                  <a:lnTo>
                    <a:pt x="116" y="27"/>
                  </a:lnTo>
                  <a:lnTo>
                    <a:pt x="116" y="39"/>
                  </a:lnTo>
                  <a:lnTo>
                    <a:pt x="103" y="60"/>
                  </a:lnTo>
                  <a:lnTo>
                    <a:pt x="97" y="65"/>
                  </a:lnTo>
                  <a:lnTo>
                    <a:pt x="97" y="71"/>
                  </a:lnTo>
                  <a:lnTo>
                    <a:pt x="97" y="79"/>
                  </a:lnTo>
                  <a:lnTo>
                    <a:pt x="91" y="86"/>
                  </a:lnTo>
                  <a:lnTo>
                    <a:pt x="97" y="86"/>
                  </a:lnTo>
                  <a:lnTo>
                    <a:pt x="103" y="86"/>
                  </a:lnTo>
                  <a:lnTo>
                    <a:pt x="111" y="86"/>
                  </a:lnTo>
                  <a:lnTo>
                    <a:pt x="111" y="112"/>
                  </a:lnTo>
                  <a:lnTo>
                    <a:pt x="103" y="125"/>
                  </a:lnTo>
                  <a:lnTo>
                    <a:pt x="111" y="81"/>
                  </a:lnTo>
                  <a:close/>
                </a:path>
              </a:pathLst>
            </a:custGeom>
            <a:solidFill>
              <a:srgbClr val="007F00"/>
            </a:solidFill>
            <a:ln w="1588">
              <a:solidFill>
                <a:srgbClr val="000000"/>
              </a:solidFill>
              <a:round/>
              <a:headEnd/>
              <a:tailEnd/>
            </a:ln>
          </p:spPr>
          <p:txBody>
            <a:bodyPr/>
            <a:lstStyle/>
            <a:p>
              <a:endParaRPr lang="en-US">
                <a:solidFill>
                  <a:srgbClr val="292934"/>
                </a:solidFill>
              </a:endParaRPr>
            </a:p>
          </p:txBody>
        </p:sp>
      </p:grpSp>
      <p:sp>
        <p:nvSpPr>
          <p:cNvPr id="114" name="Text Box 136"/>
          <p:cNvSpPr txBox="1">
            <a:spLocks noChangeArrowheads="1"/>
          </p:cNvSpPr>
          <p:nvPr/>
        </p:nvSpPr>
        <p:spPr bwMode="auto">
          <a:xfrm>
            <a:off x="1261719" y="771076"/>
            <a:ext cx="7353557" cy="1938992"/>
          </a:xfrm>
          <a:prstGeom prst="rect">
            <a:avLst/>
          </a:prstGeom>
          <a:noFill/>
          <a:ln w="9525">
            <a:noFill/>
            <a:miter lim="800000"/>
            <a:headEnd/>
            <a:tailEnd/>
          </a:ln>
        </p:spPr>
        <p:txBody>
          <a:bodyPr wrap="square">
            <a:spAutoFit/>
          </a:bodyPr>
          <a:lstStyle/>
          <a:p>
            <a:pPr>
              <a:spcBef>
                <a:spcPct val="50000"/>
              </a:spcBef>
            </a:pPr>
            <a:r>
              <a:rPr lang="en-US" sz="2000" dirty="0"/>
              <a:t>Remote sensing relies on the fact that different targets have unique responses to </a:t>
            </a:r>
            <a:r>
              <a:rPr lang="en-US" sz="2000" dirty="0" smtClean="0"/>
              <a:t>Electromagnetic (EM) energy</a:t>
            </a:r>
          </a:p>
          <a:p>
            <a:pPr>
              <a:spcBef>
                <a:spcPct val="50000"/>
              </a:spcBef>
            </a:pPr>
            <a:r>
              <a:rPr lang="en-US" sz="2000" dirty="0"/>
              <a:t>	</a:t>
            </a:r>
            <a:r>
              <a:rPr lang="en-US" sz="2000" i="1" dirty="0" smtClean="0"/>
              <a:t>We can distinguish </a:t>
            </a:r>
            <a:r>
              <a:rPr lang="en-US" sz="2000" i="1" dirty="0" err="1" smtClean="0"/>
              <a:t>landcover</a:t>
            </a:r>
            <a:r>
              <a:rPr lang="en-US" sz="2000" i="1" dirty="0" smtClean="0"/>
              <a:t> types </a:t>
            </a:r>
            <a:r>
              <a:rPr lang="en-US" sz="2000" i="1" dirty="0"/>
              <a:t>spectrally and </a:t>
            </a:r>
            <a:r>
              <a:rPr lang="en-US" sz="2000" i="1" dirty="0" smtClean="0"/>
              <a:t>	track them through time</a:t>
            </a:r>
          </a:p>
          <a:p>
            <a:pPr>
              <a:spcBef>
                <a:spcPct val="50000"/>
              </a:spcBef>
            </a:pPr>
            <a:endParaRPr lang="en-US" sz="2000" dirty="0"/>
          </a:p>
        </p:txBody>
      </p:sp>
      <p:sp>
        <p:nvSpPr>
          <p:cNvPr id="3" name="Title 2"/>
          <p:cNvSpPr>
            <a:spLocks noGrp="1"/>
          </p:cNvSpPr>
          <p:nvPr>
            <p:ph type="title"/>
          </p:nvPr>
        </p:nvSpPr>
        <p:spPr/>
        <p:txBody>
          <a:bodyPr>
            <a:normAutofit fontScale="90000"/>
          </a:bodyPr>
          <a:lstStyle/>
          <a:p>
            <a:r>
              <a:rPr lang="en-US" dirty="0"/>
              <a:t>Review - Optical Remote Sensing Basics</a:t>
            </a:r>
            <a:br>
              <a:rPr lang="en-US" dirty="0"/>
            </a:br>
            <a:endParaRPr lang="en-US" dirty="0"/>
          </a:p>
        </p:txBody>
      </p:sp>
    </p:spTree>
    <p:extLst>
      <p:ext uri="{BB962C8B-B14F-4D97-AF65-F5344CB8AC3E}">
        <p14:creationId xmlns:p14="http://schemas.microsoft.com/office/powerpoint/2010/main" val="2491813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050"/>
            <a:ext cx="8229600" cy="990600"/>
          </a:xfrm>
        </p:spPr>
        <p:txBody>
          <a:bodyPr>
            <a:normAutofit fontScale="90000"/>
          </a:bodyPr>
          <a:lstStyle/>
          <a:p>
            <a:r>
              <a:rPr lang="en-US" dirty="0"/>
              <a:t>Review - Optical Remote Sensing Basics</a:t>
            </a:r>
          </a:p>
        </p:txBody>
      </p:sp>
      <p:pic>
        <p:nvPicPr>
          <p:cNvPr id="4" name="Content Placeholder 3" descr="Graphic representing a landscape illuminated by the Su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87" y="2239744"/>
            <a:ext cx="5437183" cy="4589909"/>
          </a:xfrm>
        </p:spPr>
      </p:pic>
      <p:sp>
        <p:nvSpPr>
          <p:cNvPr id="6" name="Text Box 136"/>
          <p:cNvSpPr txBox="1">
            <a:spLocks noChangeArrowheads="1"/>
          </p:cNvSpPr>
          <p:nvPr/>
        </p:nvSpPr>
        <p:spPr bwMode="auto">
          <a:xfrm>
            <a:off x="1261719" y="771076"/>
            <a:ext cx="7353557" cy="1938992"/>
          </a:xfrm>
          <a:prstGeom prst="rect">
            <a:avLst/>
          </a:prstGeom>
          <a:noFill/>
          <a:ln w="9525">
            <a:noFill/>
            <a:miter lim="800000"/>
            <a:headEnd/>
            <a:tailEnd/>
          </a:ln>
        </p:spPr>
        <p:txBody>
          <a:bodyPr wrap="square">
            <a:spAutoFit/>
          </a:bodyPr>
          <a:lstStyle/>
          <a:p>
            <a:pPr>
              <a:spcBef>
                <a:spcPct val="50000"/>
              </a:spcBef>
            </a:pPr>
            <a:r>
              <a:rPr lang="en-US" sz="2000" dirty="0"/>
              <a:t>Remote sensing relies on the fact that different targets have unique responses to </a:t>
            </a:r>
            <a:r>
              <a:rPr lang="en-US" sz="2000" dirty="0" smtClean="0"/>
              <a:t>Electromagnetic (EM) energy</a:t>
            </a:r>
          </a:p>
          <a:p>
            <a:pPr>
              <a:spcBef>
                <a:spcPct val="50000"/>
              </a:spcBef>
            </a:pPr>
            <a:r>
              <a:rPr lang="en-US" sz="2000" dirty="0"/>
              <a:t>	</a:t>
            </a:r>
            <a:r>
              <a:rPr lang="en-US" sz="2000" i="1" dirty="0" smtClean="0"/>
              <a:t>We can distinguish </a:t>
            </a:r>
            <a:r>
              <a:rPr lang="en-US" sz="2000" i="1" dirty="0" err="1" smtClean="0"/>
              <a:t>landcover</a:t>
            </a:r>
            <a:r>
              <a:rPr lang="en-US" sz="2000" i="1" dirty="0" smtClean="0"/>
              <a:t> types </a:t>
            </a:r>
            <a:r>
              <a:rPr lang="en-US" sz="2000" i="1" dirty="0"/>
              <a:t>spectrally and </a:t>
            </a:r>
            <a:r>
              <a:rPr lang="en-US" sz="2000" i="1" dirty="0" smtClean="0"/>
              <a:t>	track them through time</a:t>
            </a:r>
          </a:p>
          <a:p>
            <a:pPr>
              <a:spcBef>
                <a:spcPct val="50000"/>
              </a:spcBef>
            </a:pPr>
            <a:endParaRPr lang="en-US" sz="2000" dirty="0"/>
          </a:p>
        </p:txBody>
      </p:sp>
    </p:spTree>
    <p:extLst>
      <p:ext uri="{BB962C8B-B14F-4D97-AF65-F5344CB8AC3E}">
        <p14:creationId xmlns:p14="http://schemas.microsoft.com/office/powerpoint/2010/main" val="2611222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 representing the reflectance signature of conife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330" y="2239745"/>
            <a:ext cx="5443278" cy="4589909"/>
          </a:xfrm>
        </p:spPr>
      </p:pic>
      <p:sp>
        <p:nvSpPr>
          <p:cNvPr id="6" name="Text Box 136"/>
          <p:cNvSpPr txBox="1">
            <a:spLocks noChangeArrowheads="1"/>
          </p:cNvSpPr>
          <p:nvPr/>
        </p:nvSpPr>
        <p:spPr bwMode="auto">
          <a:xfrm>
            <a:off x="1261719" y="771076"/>
            <a:ext cx="7353557" cy="1938992"/>
          </a:xfrm>
          <a:prstGeom prst="rect">
            <a:avLst/>
          </a:prstGeom>
          <a:noFill/>
          <a:ln w="9525">
            <a:noFill/>
            <a:miter lim="800000"/>
            <a:headEnd/>
            <a:tailEnd/>
          </a:ln>
        </p:spPr>
        <p:txBody>
          <a:bodyPr wrap="square">
            <a:spAutoFit/>
          </a:bodyPr>
          <a:lstStyle/>
          <a:p>
            <a:pPr>
              <a:spcBef>
                <a:spcPct val="50000"/>
              </a:spcBef>
            </a:pPr>
            <a:r>
              <a:rPr lang="en-US" sz="2000" dirty="0"/>
              <a:t>Remote sensing relies on the fact that different targets have unique responses to </a:t>
            </a:r>
            <a:r>
              <a:rPr lang="en-US" sz="2000" dirty="0" smtClean="0"/>
              <a:t>Electromagnetic (EM) energy</a:t>
            </a:r>
          </a:p>
          <a:p>
            <a:pPr>
              <a:spcBef>
                <a:spcPct val="50000"/>
              </a:spcBef>
            </a:pPr>
            <a:r>
              <a:rPr lang="en-US" sz="2000" dirty="0"/>
              <a:t>	</a:t>
            </a:r>
            <a:r>
              <a:rPr lang="en-US" sz="2000" i="1" dirty="0" smtClean="0"/>
              <a:t>We can distinguish </a:t>
            </a:r>
            <a:r>
              <a:rPr lang="en-US" sz="2000" i="1" dirty="0" err="1" smtClean="0"/>
              <a:t>landcover</a:t>
            </a:r>
            <a:r>
              <a:rPr lang="en-US" sz="2000" i="1" dirty="0" smtClean="0"/>
              <a:t> types </a:t>
            </a:r>
            <a:r>
              <a:rPr lang="en-US" sz="2000" i="1" dirty="0"/>
              <a:t>spectrally and </a:t>
            </a:r>
            <a:r>
              <a:rPr lang="en-US" sz="2000" i="1" dirty="0" smtClean="0"/>
              <a:t>	track them through time</a:t>
            </a:r>
          </a:p>
          <a:p>
            <a:pPr>
              <a:spcBef>
                <a:spcPct val="50000"/>
              </a:spcBef>
            </a:pPr>
            <a:endParaRPr lang="en-US" sz="2000" dirty="0"/>
          </a:p>
        </p:txBody>
      </p:sp>
      <p:sp>
        <p:nvSpPr>
          <p:cNvPr id="7" name="Title 1"/>
          <p:cNvSpPr txBox="1">
            <a:spLocks/>
          </p:cNvSpPr>
          <p:nvPr/>
        </p:nvSpPr>
        <p:spPr>
          <a:xfrm>
            <a:off x="457200" y="91050"/>
            <a:ext cx="8229600"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rgbClr val="92D050"/>
                </a:solidFill>
                <a:latin typeface="+mj-lt"/>
                <a:ea typeface="+mj-ea"/>
                <a:cs typeface="+mj-cs"/>
              </a:defRPr>
            </a:lvl1pPr>
          </a:lstStyle>
          <a:p>
            <a:r>
              <a:rPr lang="en-US" smtClean="0"/>
              <a:t>Review - Optical Remote Sensing Basics</a:t>
            </a:r>
            <a:endParaRPr lang="en-US" dirty="0"/>
          </a:p>
        </p:txBody>
      </p:sp>
    </p:spTree>
    <p:extLst>
      <p:ext uri="{BB962C8B-B14F-4D97-AF65-F5344CB8AC3E}">
        <p14:creationId xmlns:p14="http://schemas.microsoft.com/office/powerpoint/2010/main" val="3047240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 comparing the reflectance signatures of coniferand asphal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043" y="2225227"/>
            <a:ext cx="5443278" cy="4589909"/>
          </a:xfrm>
        </p:spPr>
      </p:pic>
      <p:sp>
        <p:nvSpPr>
          <p:cNvPr id="6" name="Text Box 136"/>
          <p:cNvSpPr txBox="1">
            <a:spLocks noChangeArrowheads="1"/>
          </p:cNvSpPr>
          <p:nvPr/>
        </p:nvSpPr>
        <p:spPr bwMode="auto">
          <a:xfrm>
            <a:off x="1261719" y="771076"/>
            <a:ext cx="7353557" cy="1938992"/>
          </a:xfrm>
          <a:prstGeom prst="rect">
            <a:avLst/>
          </a:prstGeom>
          <a:noFill/>
          <a:ln w="9525">
            <a:noFill/>
            <a:miter lim="800000"/>
            <a:headEnd/>
            <a:tailEnd/>
          </a:ln>
        </p:spPr>
        <p:txBody>
          <a:bodyPr wrap="square">
            <a:spAutoFit/>
          </a:bodyPr>
          <a:lstStyle/>
          <a:p>
            <a:pPr>
              <a:spcBef>
                <a:spcPct val="50000"/>
              </a:spcBef>
            </a:pPr>
            <a:r>
              <a:rPr lang="en-US" sz="2000" dirty="0"/>
              <a:t>Remote sensing relies on the fact that different targets have unique responses to </a:t>
            </a:r>
            <a:r>
              <a:rPr lang="en-US" sz="2000" dirty="0" smtClean="0"/>
              <a:t>Electromagnetic (EM) energy</a:t>
            </a:r>
          </a:p>
          <a:p>
            <a:pPr>
              <a:spcBef>
                <a:spcPct val="50000"/>
              </a:spcBef>
            </a:pPr>
            <a:r>
              <a:rPr lang="en-US" sz="2000" dirty="0"/>
              <a:t>	</a:t>
            </a:r>
            <a:r>
              <a:rPr lang="en-US" sz="2000" i="1" dirty="0" smtClean="0"/>
              <a:t>We can distinguish </a:t>
            </a:r>
            <a:r>
              <a:rPr lang="en-US" sz="2000" i="1" dirty="0" err="1" smtClean="0"/>
              <a:t>landcover</a:t>
            </a:r>
            <a:r>
              <a:rPr lang="en-US" sz="2000" i="1" dirty="0" smtClean="0"/>
              <a:t> types </a:t>
            </a:r>
            <a:r>
              <a:rPr lang="en-US" sz="2000" i="1" dirty="0"/>
              <a:t>spectrally and </a:t>
            </a:r>
            <a:r>
              <a:rPr lang="en-US" sz="2000" i="1" dirty="0" smtClean="0"/>
              <a:t>	track them through time</a:t>
            </a:r>
          </a:p>
          <a:p>
            <a:pPr>
              <a:spcBef>
                <a:spcPct val="50000"/>
              </a:spcBef>
            </a:pPr>
            <a:endParaRPr lang="en-US" sz="2000" dirty="0"/>
          </a:p>
        </p:txBody>
      </p:sp>
      <p:sp>
        <p:nvSpPr>
          <p:cNvPr id="7" name="Title 1"/>
          <p:cNvSpPr txBox="1">
            <a:spLocks/>
          </p:cNvSpPr>
          <p:nvPr/>
        </p:nvSpPr>
        <p:spPr>
          <a:xfrm>
            <a:off x="457200" y="91050"/>
            <a:ext cx="8229600"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rgbClr val="92D050"/>
                </a:solidFill>
                <a:latin typeface="+mj-lt"/>
                <a:ea typeface="+mj-ea"/>
                <a:cs typeface="+mj-cs"/>
              </a:defRPr>
            </a:lvl1pPr>
          </a:lstStyle>
          <a:p>
            <a:r>
              <a:rPr lang="en-US" dirty="0" smtClean="0"/>
              <a:t>Review - Optical Remote Sensing Basics</a:t>
            </a:r>
            <a:endParaRPr lang="en-US" dirty="0"/>
          </a:p>
        </p:txBody>
      </p:sp>
    </p:spTree>
    <p:extLst>
      <p:ext uri="{BB962C8B-B14F-4D97-AF65-F5344CB8AC3E}">
        <p14:creationId xmlns:p14="http://schemas.microsoft.com/office/powerpoint/2010/main" val="2201935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 comparing the reflectance signatures of conifer, asphalt  and wate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129" y="2239746"/>
            <a:ext cx="6424653" cy="4589909"/>
          </a:xfrm>
        </p:spPr>
      </p:pic>
      <p:sp>
        <p:nvSpPr>
          <p:cNvPr id="5" name="Text Box 136"/>
          <p:cNvSpPr txBox="1">
            <a:spLocks noChangeArrowheads="1"/>
          </p:cNvSpPr>
          <p:nvPr/>
        </p:nvSpPr>
        <p:spPr bwMode="auto">
          <a:xfrm>
            <a:off x="1261719" y="771076"/>
            <a:ext cx="7353557" cy="1938992"/>
          </a:xfrm>
          <a:prstGeom prst="rect">
            <a:avLst/>
          </a:prstGeom>
          <a:noFill/>
          <a:ln w="9525">
            <a:noFill/>
            <a:miter lim="800000"/>
            <a:headEnd/>
            <a:tailEnd/>
          </a:ln>
        </p:spPr>
        <p:txBody>
          <a:bodyPr wrap="square">
            <a:spAutoFit/>
          </a:bodyPr>
          <a:lstStyle/>
          <a:p>
            <a:pPr>
              <a:spcBef>
                <a:spcPct val="50000"/>
              </a:spcBef>
            </a:pPr>
            <a:r>
              <a:rPr lang="en-US" sz="2000" dirty="0"/>
              <a:t>Remote sensing relies on the fact that different targets have unique responses to </a:t>
            </a:r>
            <a:r>
              <a:rPr lang="en-US" sz="2000" dirty="0" smtClean="0"/>
              <a:t>Electromagnetic (EM) energy</a:t>
            </a:r>
          </a:p>
          <a:p>
            <a:pPr>
              <a:spcBef>
                <a:spcPct val="50000"/>
              </a:spcBef>
            </a:pPr>
            <a:r>
              <a:rPr lang="en-US" sz="2000" dirty="0"/>
              <a:t>	</a:t>
            </a:r>
            <a:r>
              <a:rPr lang="en-US" sz="2000" i="1" dirty="0" smtClean="0"/>
              <a:t>We can distinguish </a:t>
            </a:r>
            <a:r>
              <a:rPr lang="en-US" sz="2000" i="1" dirty="0" err="1" smtClean="0"/>
              <a:t>landcover</a:t>
            </a:r>
            <a:r>
              <a:rPr lang="en-US" sz="2000" i="1" dirty="0" smtClean="0"/>
              <a:t> types </a:t>
            </a:r>
            <a:r>
              <a:rPr lang="en-US" sz="2000" i="1" dirty="0"/>
              <a:t>spectrally and </a:t>
            </a:r>
            <a:r>
              <a:rPr lang="en-US" sz="2000" i="1" dirty="0" smtClean="0"/>
              <a:t>	track them through time</a:t>
            </a:r>
          </a:p>
          <a:p>
            <a:pPr>
              <a:spcBef>
                <a:spcPct val="50000"/>
              </a:spcBef>
            </a:pPr>
            <a:endParaRPr lang="en-US" sz="2000" dirty="0"/>
          </a:p>
        </p:txBody>
      </p:sp>
      <p:sp>
        <p:nvSpPr>
          <p:cNvPr id="6" name="Title 1"/>
          <p:cNvSpPr txBox="1">
            <a:spLocks/>
          </p:cNvSpPr>
          <p:nvPr/>
        </p:nvSpPr>
        <p:spPr>
          <a:xfrm>
            <a:off x="457200" y="91050"/>
            <a:ext cx="8229600"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rgbClr val="92D050"/>
                </a:solidFill>
                <a:latin typeface="+mj-lt"/>
                <a:ea typeface="+mj-ea"/>
                <a:cs typeface="+mj-cs"/>
              </a:defRPr>
            </a:lvl1pPr>
          </a:lstStyle>
          <a:p>
            <a:r>
              <a:rPr lang="en-US" smtClean="0"/>
              <a:t>Review - Optical Remote Sensing Basics</a:t>
            </a:r>
            <a:endParaRPr lang="en-US" dirty="0"/>
          </a:p>
        </p:txBody>
      </p:sp>
    </p:spTree>
    <p:extLst>
      <p:ext uri="{BB962C8B-B14F-4D97-AF65-F5344CB8AC3E}">
        <p14:creationId xmlns:p14="http://schemas.microsoft.com/office/powerpoint/2010/main" val="341930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smtClean="0"/>
              <a:t>How do we detect change from imagery? </a:t>
            </a:r>
            <a:endParaRPr lang="en-US" u="none" dirty="0"/>
          </a:p>
        </p:txBody>
      </p:sp>
      <p:sp>
        <p:nvSpPr>
          <p:cNvPr id="3" name="Content Placeholder 2"/>
          <p:cNvSpPr>
            <a:spLocks noGrp="1"/>
          </p:cNvSpPr>
          <p:nvPr>
            <p:ph idx="1"/>
          </p:nvPr>
        </p:nvSpPr>
        <p:spPr>
          <a:xfrm>
            <a:off x="953278" y="1223962"/>
            <a:ext cx="7696200" cy="4983163"/>
          </a:xfrm>
        </p:spPr>
        <p:txBody>
          <a:bodyPr/>
          <a:lstStyle/>
          <a:p>
            <a:r>
              <a:rPr lang="en-US" dirty="0" smtClean="0"/>
              <a:t>Changes on the landscape can be detected as changes in the ‘</a:t>
            </a:r>
            <a:r>
              <a:rPr lang="en-US" i="1" dirty="0" smtClean="0"/>
              <a:t>spectral</a:t>
            </a:r>
            <a:r>
              <a:rPr lang="en-US" dirty="0" smtClean="0"/>
              <a:t> </a:t>
            </a:r>
            <a:r>
              <a:rPr lang="en-US" i="1" dirty="0" smtClean="0"/>
              <a:t>space</a:t>
            </a:r>
            <a:r>
              <a:rPr lang="en-US" dirty="0" smtClean="0"/>
              <a:t>’ occupied by an image pixel</a:t>
            </a:r>
            <a:endParaRPr lang="en-US" dirty="0"/>
          </a:p>
        </p:txBody>
      </p:sp>
      <p:pic>
        <p:nvPicPr>
          <p:cNvPr id="20" name="Picture 19" descr="Graph showing the spectral response of healthy vegetation with low reflectance in the red and high reflectance in the near infrared portions of the spectrum.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60" y="3121868"/>
            <a:ext cx="7473079" cy="3108703"/>
          </a:xfrm>
          <a:prstGeom prst="rect">
            <a:avLst/>
          </a:prstGeom>
          <a:solidFill>
            <a:schemeClr val="bg1">
              <a:lumMod val="65000"/>
            </a:schemeClr>
          </a:solidFill>
        </p:spPr>
      </p:pic>
    </p:spTree>
    <p:extLst>
      <p:ext uri="{BB962C8B-B14F-4D97-AF65-F5344CB8AC3E}">
        <p14:creationId xmlns:p14="http://schemas.microsoft.com/office/powerpoint/2010/main" val="31559571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cover </a:t>
            </a:r>
            <a:r>
              <a:rPr lang="en-US" dirty="0" smtClean="0"/>
              <a:t>change: what is it?</a:t>
            </a:r>
            <a:endParaRPr lang="en-US" dirty="0"/>
          </a:p>
        </p:txBody>
      </p:sp>
      <p:sp>
        <p:nvSpPr>
          <p:cNvPr id="3" name="Content Placeholder 2"/>
          <p:cNvSpPr>
            <a:spLocks noGrp="1"/>
          </p:cNvSpPr>
          <p:nvPr>
            <p:ph idx="1"/>
          </p:nvPr>
        </p:nvSpPr>
        <p:spPr/>
        <p:txBody>
          <a:bodyPr>
            <a:normAutofit/>
          </a:bodyPr>
          <a:lstStyle/>
          <a:p>
            <a:pPr>
              <a:buClrTx/>
            </a:pPr>
            <a:r>
              <a:rPr lang="en-US" dirty="0" smtClean="0"/>
              <a:t>The change of one land cover type to another type of land cover</a:t>
            </a:r>
          </a:p>
          <a:p>
            <a:pPr>
              <a:buClrTx/>
            </a:pPr>
            <a:r>
              <a:rPr lang="en-US" dirty="0" smtClean="0"/>
              <a:t>Examples:</a:t>
            </a:r>
          </a:p>
          <a:p>
            <a:pPr lvl="1">
              <a:buClrTx/>
            </a:pPr>
            <a:r>
              <a:rPr lang="en-US" dirty="0" smtClean="0"/>
              <a:t>Changes in tree cover</a:t>
            </a:r>
          </a:p>
          <a:p>
            <a:pPr lvl="2">
              <a:buClrTx/>
            </a:pPr>
            <a:r>
              <a:rPr lang="en-US" dirty="0"/>
              <a:t>Tree crop life </a:t>
            </a:r>
            <a:r>
              <a:rPr lang="en-US" dirty="0" smtClean="0"/>
              <a:t>cycle (</a:t>
            </a:r>
            <a:r>
              <a:rPr lang="en-US" dirty="0"/>
              <a:t>e.g., palm oil and </a:t>
            </a:r>
            <a:r>
              <a:rPr lang="en-US" dirty="0" smtClean="0"/>
              <a:t>rubber</a:t>
            </a:r>
            <a:r>
              <a:rPr lang="en-US" dirty="0"/>
              <a:t>) </a:t>
            </a:r>
          </a:p>
          <a:p>
            <a:pPr lvl="2">
              <a:buClrTx/>
            </a:pPr>
            <a:r>
              <a:rPr lang="en-US" dirty="0" smtClean="0"/>
              <a:t>Fires</a:t>
            </a:r>
          </a:p>
          <a:p>
            <a:pPr lvl="2">
              <a:buClrTx/>
            </a:pPr>
            <a:r>
              <a:rPr lang="en-US" dirty="0" smtClean="0"/>
              <a:t>Land clearing</a:t>
            </a:r>
          </a:p>
          <a:p>
            <a:pPr lvl="1">
              <a:buClrTx/>
            </a:pPr>
            <a:r>
              <a:rPr lang="en-US" dirty="0" smtClean="0"/>
              <a:t>Development </a:t>
            </a:r>
            <a:br>
              <a:rPr lang="en-US" dirty="0" smtClean="0"/>
            </a:br>
            <a:r>
              <a:rPr lang="en-US" dirty="0" smtClean="0"/>
              <a:t>(urbanization)</a:t>
            </a:r>
          </a:p>
        </p:txBody>
      </p:sp>
      <p:pic>
        <p:nvPicPr>
          <p:cNvPr id="1026" name="Picture 2" descr="image comparison"/>
          <p:cNvPicPr>
            <a:picLocks noChangeAspect="1" noChangeArrowheads="1"/>
          </p:cNvPicPr>
          <p:nvPr/>
        </p:nvPicPr>
        <p:blipFill rotWithShape="1">
          <a:blip r:embed="rId2">
            <a:extLst>
              <a:ext uri="{28A0092B-C50C-407E-A947-70E740481C1C}">
                <a14:useLocalDpi xmlns:a14="http://schemas.microsoft.com/office/drawing/2010/main" val="0"/>
              </a:ext>
            </a:extLst>
          </a:blip>
          <a:srcRect t="7289" r="32951" b="52887"/>
          <a:stretch/>
        </p:blipFill>
        <p:spPr bwMode="auto">
          <a:xfrm>
            <a:off x="4069221" y="4497324"/>
            <a:ext cx="4939131" cy="205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5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smtClean="0"/>
              <a:t>How do we detect change from imagery? </a:t>
            </a:r>
            <a:endParaRPr lang="en-US" u="none" dirty="0"/>
          </a:p>
        </p:txBody>
      </p:sp>
      <p:sp>
        <p:nvSpPr>
          <p:cNvPr id="3" name="Content Placeholder 2"/>
          <p:cNvSpPr>
            <a:spLocks noGrp="1"/>
          </p:cNvSpPr>
          <p:nvPr>
            <p:ph idx="1"/>
          </p:nvPr>
        </p:nvSpPr>
        <p:spPr>
          <a:xfrm>
            <a:off x="953278" y="1223962"/>
            <a:ext cx="7696200" cy="4983163"/>
          </a:xfrm>
        </p:spPr>
        <p:txBody>
          <a:bodyPr/>
          <a:lstStyle/>
          <a:p>
            <a:r>
              <a:rPr lang="en-US" dirty="0" smtClean="0"/>
              <a:t>Changes on the landscape can be detected as changes in the ‘</a:t>
            </a:r>
            <a:r>
              <a:rPr lang="en-US" i="1" dirty="0" smtClean="0"/>
              <a:t>spectral</a:t>
            </a:r>
            <a:r>
              <a:rPr lang="en-US" dirty="0" smtClean="0"/>
              <a:t> </a:t>
            </a:r>
            <a:r>
              <a:rPr lang="en-US" i="1" dirty="0" smtClean="0"/>
              <a:t>space</a:t>
            </a:r>
            <a:r>
              <a:rPr lang="en-US" dirty="0" smtClean="0"/>
              <a:t>’ occupied by an image pixel</a:t>
            </a:r>
            <a:endParaRPr lang="en-US" dirty="0"/>
          </a:p>
        </p:txBody>
      </p:sp>
      <p:pic>
        <p:nvPicPr>
          <p:cNvPr id="20" name="Picture 19" descr="Graph comparing the spectral response of burned and healthy veget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60" y="3121868"/>
            <a:ext cx="7473079" cy="3108703"/>
          </a:xfrm>
          <a:prstGeom prst="rect">
            <a:avLst/>
          </a:prstGeom>
          <a:solidFill>
            <a:schemeClr val="bg1">
              <a:lumMod val="65000"/>
            </a:schemeClr>
          </a:solidFill>
        </p:spPr>
      </p:pic>
    </p:spTree>
    <p:extLst>
      <p:ext uri="{BB962C8B-B14F-4D97-AF65-F5344CB8AC3E}">
        <p14:creationId xmlns:p14="http://schemas.microsoft.com/office/powerpoint/2010/main" val="3264105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544284"/>
            <a:ext cx="7924800" cy="609600"/>
          </a:xfrm>
        </p:spPr>
        <p:txBody>
          <a:bodyPr>
            <a:normAutofit fontScale="90000"/>
          </a:bodyPr>
          <a:lstStyle/>
          <a:p>
            <a:r>
              <a:rPr lang="en-US" u="none" dirty="0" smtClean="0"/>
              <a:t>Detecting &amp; Monitoring Change with Imagery </a:t>
            </a:r>
            <a:endParaRPr lang="en-US" u="none" dirty="0"/>
          </a:p>
        </p:txBody>
      </p:sp>
      <p:sp>
        <p:nvSpPr>
          <p:cNvPr id="3" name="Content Placeholder 2"/>
          <p:cNvSpPr>
            <a:spLocks noGrp="1"/>
          </p:cNvSpPr>
          <p:nvPr>
            <p:ph idx="1"/>
          </p:nvPr>
        </p:nvSpPr>
        <p:spPr/>
        <p:txBody>
          <a:bodyPr/>
          <a:lstStyle/>
          <a:p>
            <a:pPr>
              <a:buClrTx/>
            </a:pPr>
            <a:r>
              <a:rPr lang="en-US" sz="2400" dirty="0" smtClean="0"/>
              <a:t>Satellite and aerial sensors provide: </a:t>
            </a:r>
          </a:p>
          <a:p>
            <a:pPr lvl="1">
              <a:buClrTx/>
            </a:pPr>
            <a:r>
              <a:rPr lang="en-US" sz="2400" dirty="0"/>
              <a:t>An ever-growing archive of imagery </a:t>
            </a:r>
          </a:p>
          <a:p>
            <a:pPr lvl="1">
              <a:buClrTx/>
            </a:pPr>
            <a:r>
              <a:rPr lang="en-US" sz="2400" dirty="0" smtClean="0"/>
              <a:t>Consistent, repeatable measurements</a:t>
            </a:r>
          </a:p>
          <a:p>
            <a:pPr marL="457200" lvl="1" indent="0">
              <a:buClrTx/>
              <a:buNone/>
            </a:pPr>
            <a:endParaRPr lang="en-US" sz="2000" i="1" dirty="0" smtClean="0"/>
          </a:p>
          <a:p>
            <a:pPr marL="457200" lvl="1" indent="0">
              <a:buClrTx/>
              <a:buNone/>
            </a:pPr>
            <a:r>
              <a:rPr lang="en-US" sz="2000" i="1" dirty="0" smtClean="0"/>
              <a:t>Several sensors/image programs available </a:t>
            </a:r>
            <a:r>
              <a:rPr lang="en-US" sz="2000" i="1" dirty="0"/>
              <a:t>with different </a:t>
            </a:r>
            <a:r>
              <a:rPr lang="en-US" sz="2000" i="1" dirty="0" smtClean="0"/>
              <a:t>spatial scales, </a:t>
            </a:r>
            <a:r>
              <a:rPr lang="en-US" sz="2000" i="1" dirty="0"/>
              <a:t>spectral </a:t>
            </a:r>
            <a:r>
              <a:rPr lang="en-US" sz="2000" i="1" dirty="0" smtClean="0"/>
              <a:t>resolutions and return intervals</a:t>
            </a:r>
            <a:endParaRPr lang="en-US" sz="2000" i="1" dirty="0"/>
          </a:p>
          <a:p>
            <a:pPr>
              <a:buClrTx/>
            </a:pPr>
            <a:endParaRPr lang="en-US" sz="2400" dirty="0"/>
          </a:p>
        </p:txBody>
      </p:sp>
      <p:pic>
        <p:nvPicPr>
          <p:cNvPr id="6" name="Picture 5" descr="Graphic showing the 3 satellite platforms carrying Landsat, MODIS and SP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080" y="4036022"/>
            <a:ext cx="7052489" cy="2157806"/>
          </a:xfrm>
          <a:prstGeom prst="rect">
            <a:avLst/>
          </a:prstGeom>
          <a:solidFill>
            <a:schemeClr val="tx1"/>
          </a:solidFill>
        </p:spPr>
      </p:pic>
    </p:spTree>
    <p:extLst>
      <p:ext uri="{BB962C8B-B14F-4D97-AF65-F5344CB8AC3E}">
        <p14:creationId xmlns:p14="http://schemas.microsoft.com/office/powerpoint/2010/main" val="1275621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750" y="556154"/>
            <a:ext cx="7924800" cy="609600"/>
          </a:xfrm>
        </p:spPr>
        <p:txBody>
          <a:bodyPr>
            <a:normAutofit fontScale="90000"/>
          </a:bodyPr>
          <a:lstStyle/>
          <a:p>
            <a:r>
              <a:rPr lang="en-US" u="none" dirty="0" smtClean="0"/>
              <a:t>What is Change </a:t>
            </a:r>
            <a:r>
              <a:rPr lang="en-US" u="none" dirty="0"/>
              <a:t>Detection with Remote </a:t>
            </a:r>
            <a:r>
              <a:rPr lang="en-US" u="none" dirty="0" smtClean="0"/>
              <a:t>Sensing? </a:t>
            </a:r>
            <a:endParaRPr lang="en-US" u="none" dirty="0"/>
          </a:p>
        </p:txBody>
      </p:sp>
      <p:sp>
        <p:nvSpPr>
          <p:cNvPr id="3" name="Content Placeholder 2"/>
          <p:cNvSpPr>
            <a:spLocks noGrp="1"/>
          </p:cNvSpPr>
          <p:nvPr>
            <p:ph idx="1"/>
          </p:nvPr>
        </p:nvSpPr>
        <p:spPr/>
        <p:txBody>
          <a:bodyPr/>
          <a:lstStyle/>
          <a:p>
            <a:r>
              <a:rPr lang="en-US" dirty="0" smtClean="0"/>
              <a:t>Identifying landscape change from remotely sensed images</a:t>
            </a:r>
          </a:p>
          <a:p>
            <a:pPr lvl="2"/>
            <a:r>
              <a:rPr lang="en-US" dirty="0" smtClean="0"/>
              <a:t>Analyze images from different times to quantify and map change</a:t>
            </a:r>
          </a:p>
          <a:p>
            <a:pPr lvl="2"/>
            <a:r>
              <a:rPr lang="en-US" dirty="0" smtClean="0"/>
              <a:t>Assumption: </a:t>
            </a:r>
          </a:p>
          <a:p>
            <a:pPr marL="1371600" lvl="3" indent="0">
              <a:buNone/>
            </a:pPr>
            <a:r>
              <a:rPr lang="en-US" dirty="0" smtClean="0"/>
              <a:t>Landscape change -&gt; Spectral change</a:t>
            </a:r>
          </a:p>
          <a:p>
            <a:pPr marL="914400" lvl="2" indent="0">
              <a:buNone/>
            </a:pPr>
            <a:endParaRPr lang="en-US" dirty="0" smtClean="0"/>
          </a:p>
          <a:p>
            <a:pPr marL="914400" lvl="2" indent="0">
              <a:buNone/>
            </a:pPr>
            <a:endParaRPr lang="en-US" dirty="0" smtClean="0"/>
          </a:p>
          <a:p>
            <a:pPr marL="914400" lvl="2" indent="0">
              <a:buNone/>
            </a:pPr>
            <a:endParaRPr lang="en-US" dirty="0"/>
          </a:p>
        </p:txBody>
      </p:sp>
      <p:pic>
        <p:nvPicPr>
          <p:cNvPr id="9" name="Picture 8" descr="Two images depicting fire effects as seen on-the-ground and another showing the same fire effects as seen from satell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50" y="4081297"/>
            <a:ext cx="7308500" cy="2669827"/>
          </a:xfrm>
          <a:prstGeom prst="rect">
            <a:avLst/>
          </a:prstGeom>
          <a:solidFill>
            <a:schemeClr val="tx1"/>
          </a:solidFill>
        </p:spPr>
      </p:pic>
    </p:spTree>
    <p:extLst>
      <p:ext uri="{BB962C8B-B14F-4D97-AF65-F5344CB8AC3E}">
        <p14:creationId xmlns:p14="http://schemas.microsoft.com/office/powerpoint/2010/main" val="652059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Detecting Change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Estimation: sampling </a:t>
            </a:r>
            <a:r>
              <a:rPr lang="en-US" dirty="0"/>
              <a:t>mode </a:t>
            </a:r>
            <a:r>
              <a:rPr lang="en-US" dirty="0" smtClean="0"/>
              <a:t>to get </a:t>
            </a:r>
            <a:r>
              <a:rPr lang="en-US" dirty="0"/>
              <a:t>s</a:t>
            </a:r>
            <a:r>
              <a:rPr lang="en-US" dirty="0" smtClean="0"/>
              <a:t>tatistical </a:t>
            </a:r>
            <a:r>
              <a:rPr lang="en-US" dirty="0"/>
              <a:t>estimates of </a:t>
            </a:r>
            <a:r>
              <a:rPr lang="en-US" dirty="0" smtClean="0"/>
              <a:t>change</a:t>
            </a:r>
            <a:r>
              <a:rPr lang="en-US" dirty="0"/>
              <a:t> (</a:t>
            </a:r>
            <a:r>
              <a:rPr lang="en-US" i="1" dirty="0"/>
              <a:t>e.g., </a:t>
            </a:r>
            <a:r>
              <a:rPr lang="en-US" i="1" dirty="0" err="1"/>
              <a:t>CollectEarth</a:t>
            </a:r>
            <a:r>
              <a:rPr lang="en-US" i="1" dirty="0"/>
              <a:t>) </a:t>
            </a:r>
            <a:endParaRPr lang="en-US" dirty="0"/>
          </a:p>
          <a:p>
            <a:pPr lvl="1"/>
            <a:r>
              <a:rPr lang="en-US" dirty="0" smtClean="0"/>
              <a:t>Method: change is estimated </a:t>
            </a:r>
            <a:r>
              <a:rPr lang="en-US" dirty="0"/>
              <a:t>for a landscape (population) </a:t>
            </a:r>
            <a:r>
              <a:rPr lang="en-US" dirty="0" smtClean="0"/>
              <a:t>through image </a:t>
            </a:r>
            <a:r>
              <a:rPr lang="en-US" dirty="0"/>
              <a:t>interpretation of a sample </a:t>
            </a:r>
            <a:r>
              <a:rPr lang="en-US" dirty="0" smtClean="0"/>
              <a:t>(number of plots)</a:t>
            </a:r>
            <a:endParaRPr lang="en-US" dirty="0"/>
          </a:p>
          <a:p>
            <a:pPr lvl="1"/>
            <a:r>
              <a:rPr lang="en-US" dirty="0"/>
              <a:t>Appropriate for </a:t>
            </a:r>
            <a:r>
              <a:rPr lang="en-US" dirty="0" smtClean="0"/>
              <a:t>comparing </a:t>
            </a:r>
            <a:r>
              <a:rPr lang="en-US" dirty="0"/>
              <a:t>regions (Countries, Provinces, Parks, </a:t>
            </a:r>
            <a:r>
              <a:rPr lang="en-US" dirty="0" smtClean="0"/>
              <a:t>etc.)</a:t>
            </a:r>
            <a:endParaRPr lang="en-US" dirty="0"/>
          </a:p>
          <a:p>
            <a:r>
              <a:rPr lang="en-US" dirty="0" smtClean="0"/>
              <a:t>Mapping: wall-to-wall </a:t>
            </a:r>
            <a:r>
              <a:rPr lang="en-US" dirty="0"/>
              <a:t>change map of study area</a:t>
            </a:r>
          </a:p>
          <a:p>
            <a:pPr lvl="1"/>
            <a:r>
              <a:rPr lang="en-US" dirty="0" smtClean="0"/>
              <a:t>Method(s): 2-date pixel-based change or multi-date change and trend analysis</a:t>
            </a:r>
          </a:p>
          <a:p>
            <a:pPr lvl="1"/>
            <a:r>
              <a:rPr lang="en-US" dirty="0"/>
              <a:t>Appropriate when spatially explicit information required for management decision / action / map updates (fire fighting, modifying a land use map</a:t>
            </a:r>
            <a:r>
              <a:rPr lang="en-US" dirty="0" smtClean="0"/>
              <a:t>)</a:t>
            </a:r>
          </a:p>
          <a:p>
            <a:endParaRPr lang="en-US" dirty="0"/>
          </a:p>
        </p:txBody>
      </p:sp>
    </p:spTree>
    <p:extLst>
      <p:ext uri="{BB962C8B-B14F-4D97-AF65-F5344CB8AC3E}">
        <p14:creationId xmlns:p14="http://schemas.microsoft.com/office/powerpoint/2010/main" val="210805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5861" y="0"/>
            <a:ext cx="8081876" cy="6568704"/>
            <a:chOff x="335861" y="0"/>
            <a:chExt cx="8081876" cy="6568704"/>
          </a:xfrm>
        </p:grpSpPr>
        <p:sp>
          <p:nvSpPr>
            <p:cNvPr id="8" name="Rectangle 7"/>
            <p:cNvSpPr/>
            <p:nvPr/>
          </p:nvSpPr>
          <p:spPr>
            <a:xfrm>
              <a:off x="506669" y="0"/>
              <a:ext cx="7896746" cy="65687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bwMode="auto">
            <a:xfrm>
              <a:off x="3390472" y="336172"/>
              <a:ext cx="2363057" cy="1969736"/>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7" name="Straight Arrow Connector 66"/>
            <p:cNvCxnSpPr/>
            <p:nvPr/>
          </p:nvCxnSpPr>
          <p:spPr bwMode="auto">
            <a:xfrm>
              <a:off x="7243579" y="3641464"/>
              <a:ext cx="0" cy="457998"/>
            </a:xfrm>
            <a:prstGeom prst="straightConnector1">
              <a:avLst/>
            </a:prstGeom>
            <a:ln w="57150">
              <a:solidFill>
                <a:srgbClr val="FFFF99"/>
              </a:solidFill>
              <a:headEnd type="none" w="med" len="med"/>
              <a:tailEnd type="triangle" w="med" len="med"/>
            </a:ln>
            <a:extLst/>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bwMode="auto">
            <a:xfrm>
              <a:off x="1953390" y="3651949"/>
              <a:ext cx="0" cy="457998"/>
            </a:xfrm>
            <a:prstGeom prst="straightConnector1">
              <a:avLst/>
            </a:prstGeom>
            <a:ln w="57150">
              <a:solidFill>
                <a:srgbClr val="FFFF99"/>
              </a:solidFill>
              <a:headEnd type="none" w="med" len="med"/>
              <a:tailEnd type="triangle" w="med" len="med"/>
            </a:ln>
            <a:extLst/>
          </p:spPr>
          <p:style>
            <a:lnRef idx="3">
              <a:schemeClr val="dk1"/>
            </a:lnRef>
            <a:fillRef idx="0">
              <a:schemeClr val="dk1"/>
            </a:fillRef>
            <a:effectRef idx="2">
              <a:schemeClr val="dk1"/>
            </a:effectRef>
            <a:fontRef idx="minor">
              <a:schemeClr val="tx1"/>
            </a:fontRef>
          </p:style>
        </p:cxnSp>
        <p:pic>
          <p:nvPicPr>
            <p:cNvPr id="2054" name="Picture 6" descr="change detection algorith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8664" y="1561995"/>
              <a:ext cx="2403573" cy="225580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ye on ma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73" r="10898" b="1"/>
            <a:stretch/>
          </p:blipFill>
          <p:spPr bwMode="auto">
            <a:xfrm>
              <a:off x="781083" y="1543803"/>
              <a:ext cx="2423608" cy="2303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9" name="Picture 5" descr="dollar addic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4441" y="2388100"/>
              <a:ext cx="1461387" cy="655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Left-Right-Up Arrow 31"/>
            <p:cNvSpPr/>
            <p:nvPr/>
          </p:nvSpPr>
          <p:spPr bwMode="auto">
            <a:xfrm rot="10800000">
              <a:off x="2799588" y="4597668"/>
              <a:ext cx="3847882" cy="544742"/>
            </a:xfrm>
            <a:prstGeom prst="leftRightUpArrow">
              <a:avLst>
                <a:gd name="adj1" fmla="val 9013"/>
                <a:gd name="adj2" fmla="val 25000"/>
                <a:gd name="adj3" fmla="val 25000"/>
              </a:avLst>
            </a:prstGeom>
            <a:solidFill>
              <a:srgbClr val="FFFF99"/>
            </a:solidFill>
            <a:ln w="57150">
              <a:noFill/>
              <a:headEnd type="none" w="med" len="med"/>
              <a:tailEnd type="triangle" w="med" len="med"/>
            </a:ln>
            <a:extLst/>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9" name="Straight Arrow Connector 18"/>
            <p:cNvCxnSpPr/>
            <p:nvPr/>
          </p:nvCxnSpPr>
          <p:spPr bwMode="auto">
            <a:xfrm flipH="1">
              <a:off x="2868272" y="1376611"/>
              <a:ext cx="600684" cy="370769"/>
            </a:xfrm>
            <a:prstGeom prst="straightConnector1">
              <a:avLst/>
            </a:prstGeom>
            <a:ln w="57150">
              <a:solidFill>
                <a:srgbClr val="FFFF99"/>
              </a:solidFill>
              <a:headEnd type="none" w="med" len="med"/>
              <a:tailEnd type="triangle" w="med" len="med"/>
            </a:ln>
            <a:extLst/>
          </p:spPr>
          <p:style>
            <a:lnRef idx="3">
              <a:schemeClr val="dk1"/>
            </a:lnRef>
            <a:fillRef idx="0">
              <a:schemeClr val="dk1"/>
            </a:fillRef>
            <a:effectRef idx="2">
              <a:schemeClr val="dk1"/>
            </a:effectRef>
            <a:fontRef idx="minor">
              <a:schemeClr val="tx1"/>
            </a:fontRef>
          </p:style>
        </p:cxnSp>
        <p:pic>
          <p:nvPicPr>
            <p:cNvPr id="16387" name="Picture 3" descr="output change ma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897" t="15208" r="10665" b="7423"/>
            <a:stretch/>
          </p:blipFill>
          <p:spPr bwMode="auto">
            <a:xfrm>
              <a:off x="5988510" y="4284382"/>
              <a:ext cx="2429227" cy="224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1424" y="208410"/>
              <a:ext cx="1757212"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Estimation</a:t>
              </a:r>
              <a:endParaRPr lang="en-US" sz="2400" b="1" dirty="0">
                <a:solidFill>
                  <a:schemeClr val="bg1"/>
                </a:solidFill>
                <a:effectLst>
                  <a:outerShdw blurRad="38100" dist="38100" dir="2700000" algn="tl">
                    <a:srgbClr val="000000">
                      <a:alpha val="43137"/>
                    </a:srgbClr>
                  </a:outerShdw>
                </a:effectLst>
              </a:endParaRPr>
            </a:p>
          </p:txBody>
        </p:sp>
        <p:sp>
          <p:nvSpPr>
            <p:cNvPr id="24" name="TextBox 23"/>
            <p:cNvSpPr txBox="1"/>
            <p:nvPr/>
          </p:nvSpPr>
          <p:spPr>
            <a:xfrm>
              <a:off x="6377037" y="179961"/>
              <a:ext cx="1447833" cy="461665"/>
            </a:xfrm>
            <a:prstGeom prst="rect">
              <a:avLst/>
            </a:prstGeom>
            <a:noFill/>
          </p:spPr>
          <p:txBody>
            <a:bodyPr wrap="none" rtlCol="0">
              <a:spAutoFit/>
            </a:bodyPr>
            <a:lstStyle>
              <a:defPPr>
                <a:defRPr lang="en-US"/>
              </a:defPPr>
              <a:lvl1pPr>
                <a:defRPr sz="2400" b="1"/>
              </a:lvl1pPr>
            </a:lstStyle>
            <a:p>
              <a:r>
                <a:rPr lang="en-US" dirty="0" smtClean="0">
                  <a:solidFill>
                    <a:schemeClr val="bg1"/>
                  </a:solidFill>
                  <a:effectLst>
                    <a:outerShdw blurRad="38100" dist="38100" dir="2700000" algn="tl">
                      <a:srgbClr val="000000">
                        <a:alpha val="43137"/>
                      </a:srgbClr>
                    </a:outerShdw>
                  </a:effectLst>
                </a:rPr>
                <a:t>Mapping</a:t>
              </a:r>
              <a:endParaRPr lang="en-US" dirty="0">
                <a:solidFill>
                  <a:schemeClr val="bg1"/>
                </a:solidFill>
                <a:effectLst>
                  <a:outerShdw blurRad="38100" dist="38100" dir="2700000" algn="tl">
                    <a:srgbClr val="000000">
                      <a:alpha val="43137"/>
                    </a:srgbClr>
                  </a:outerShdw>
                </a:effectLst>
              </a:endParaRPr>
            </a:p>
          </p:txBody>
        </p:sp>
        <p:sp>
          <p:nvSpPr>
            <p:cNvPr id="16396" name="TextBox 16395"/>
            <p:cNvSpPr txBox="1"/>
            <p:nvPr/>
          </p:nvSpPr>
          <p:spPr>
            <a:xfrm>
              <a:off x="781083" y="972202"/>
              <a:ext cx="2411176" cy="523220"/>
            </a:xfrm>
            <a:prstGeom prst="rect">
              <a:avLst/>
            </a:prstGeom>
            <a:noFill/>
          </p:spPr>
          <p:txBody>
            <a:bodyPr wrap="square" rtlCol="0">
              <a:spAutoFit/>
            </a:bodyPr>
            <a:lstStyle/>
            <a:p>
              <a:r>
                <a:rPr lang="en-US" sz="1400" b="1" dirty="0" smtClean="0">
                  <a:solidFill>
                    <a:schemeClr val="bg1"/>
                  </a:solidFill>
                </a:rPr>
                <a:t>Image interpretation </a:t>
              </a:r>
            </a:p>
            <a:p>
              <a:r>
                <a:rPr lang="en-US" sz="1400" b="1" dirty="0" smtClean="0">
                  <a:solidFill>
                    <a:schemeClr val="bg1"/>
                  </a:solidFill>
                </a:rPr>
                <a:t>at sample locations</a:t>
              </a:r>
              <a:endParaRPr lang="en-US" sz="1400" b="1" dirty="0">
                <a:solidFill>
                  <a:schemeClr val="bg1"/>
                </a:solidFill>
              </a:endParaRPr>
            </a:p>
          </p:txBody>
        </p:sp>
        <p:sp>
          <p:nvSpPr>
            <p:cNvPr id="50" name="TextBox 49"/>
            <p:cNvSpPr txBox="1"/>
            <p:nvPr/>
          </p:nvSpPr>
          <p:spPr>
            <a:xfrm>
              <a:off x="335861" y="4022047"/>
              <a:ext cx="3254828" cy="307777"/>
            </a:xfrm>
            <a:prstGeom prst="rect">
              <a:avLst/>
            </a:prstGeom>
            <a:noFill/>
          </p:spPr>
          <p:txBody>
            <a:bodyPr wrap="square" rtlCol="0">
              <a:spAutoFit/>
            </a:bodyPr>
            <a:lstStyle>
              <a:defPPr>
                <a:defRPr lang="en-US"/>
              </a:defPPr>
              <a:lvl1pPr algn="l">
                <a:defRPr sz="1400" b="1">
                  <a:solidFill>
                    <a:schemeClr val="bg1">
                      <a:lumMod val="50000"/>
                    </a:schemeClr>
                  </a:solidFill>
                </a:defRPr>
              </a:lvl1pPr>
            </a:lstStyle>
            <a:p>
              <a:r>
                <a:rPr lang="en-US" dirty="0" smtClean="0">
                  <a:solidFill>
                    <a:schemeClr val="bg1"/>
                  </a:solidFill>
                </a:rPr>
                <a:t>Table output and summary statistics</a:t>
              </a:r>
              <a:endParaRPr lang="en-US" dirty="0">
                <a:solidFill>
                  <a:schemeClr val="bg1"/>
                </a:solidFill>
              </a:endParaRPr>
            </a:p>
          </p:txBody>
        </p:sp>
        <p:sp>
          <p:nvSpPr>
            <p:cNvPr id="51" name="TextBox 50"/>
            <p:cNvSpPr txBox="1"/>
            <p:nvPr/>
          </p:nvSpPr>
          <p:spPr>
            <a:xfrm>
              <a:off x="5974188" y="847268"/>
              <a:ext cx="2429227" cy="738664"/>
            </a:xfrm>
            <a:prstGeom prst="rect">
              <a:avLst/>
            </a:prstGeom>
            <a:noFill/>
          </p:spPr>
          <p:txBody>
            <a:bodyPr wrap="square" rtlCol="0">
              <a:spAutoFit/>
            </a:bodyPr>
            <a:lstStyle>
              <a:defPPr>
                <a:defRPr lang="en-US"/>
              </a:defPPr>
              <a:lvl1pPr algn="l">
                <a:defRPr sz="1400" b="1">
                  <a:solidFill>
                    <a:schemeClr val="bg1">
                      <a:lumMod val="50000"/>
                    </a:schemeClr>
                  </a:solidFill>
                </a:defRPr>
              </a:lvl1pPr>
            </a:lstStyle>
            <a:p>
              <a:pPr algn="ctr"/>
              <a:r>
                <a:rPr lang="en-US" dirty="0" smtClean="0">
                  <a:solidFill>
                    <a:schemeClr val="bg1"/>
                  </a:solidFill>
                </a:rPr>
                <a:t>Change detection algorithm applied to imagery</a:t>
              </a:r>
              <a:endParaRPr lang="en-US" dirty="0">
                <a:solidFill>
                  <a:schemeClr val="bg1"/>
                </a:solidFill>
              </a:endParaRPr>
            </a:p>
          </p:txBody>
        </p:sp>
        <p:sp>
          <p:nvSpPr>
            <p:cNvPr id="53" name="TextBox 52"/>
            <p:cNvSpPr txBox="1"/>
            <p:nvPr/>
          </p:nvSpPr>
          <p:spPr>
            <a:xfrm>
              <a:off x="6234654" y="3986880"/>
              <a:ext cx="2100171" cy="307777"/>
            </a:xfrm>
            <a:prstGeom prst="rect">
              <a:avLst/>
            </a:prstGeom>
            <a:noFill/>
          </p:spPr>
          <p:txBody>
            <a:bodyPr wrap="square" rtlCol="0">
              <a:spAutoFit/>
            </a:bodyPr>
            <a:lstStyle>
              <a:defPPr>
                <a:defRPr lang="en-US"/>
              </a:defPPr>
              <a:lvl1pPr algn="l">
                <a:defRPr sz="1400" b="1">
                  <a:solidFill>
                    <a:schemeClr val="bg1">
                      <a:lumMod val="50000"/>
                    </a:schemeClr>
                  </a:solidFill>
                </a:defRPr>
              </a:lvl1pPr>
            </a:lstStyle>
            <a:p>
              <a:r>
                <a:rPr lang="en-US" dirty="0">
                  <a:solidFill>
                    <a:schemeClr val="bg1"/>
                  </a:solidFill>
                </a:rPr>
                <a:t>Output </a:t>
              </a:r>
              <a:r>
                <a:rPr lang="en-US" dirty="0" smtClean="0">
                  <a:solidFill>
                    <a:schemeClr val="bg1"/>
                  </a:solidFill>
                </a:rPr>
                <a:t>change map</a:t>
              </a:r>
              <a:endParaRPr lang="en-US" dirty="0">
                <a:solidFill>
                  <a:schemeClr val="bg1"/>
                </a:solidFill>
              </a:endParaRPr>
            </a:p>
          </p:txBody>
        </p:sp>
        <p:sp>
          <p:nvSpPr>
            <p:cNvPr id="54" name="TextBox 53"/>
            <p:cNvSpPr txBox="1"/>
            <p:nvPr/>
          </p:nvSpPr>
          <p:spPr>
            <a:xfrm>
              <a:off x="3980054" y="336172"/>
              <a:ext cx="995594" cy="307777"/>
            </a:xfrm>
            <a:prstGeom prst="rect">
              <a:avLst/>
            </a:prstGeom>
            <a:noFill/>
          </p:spPr>
          <p:txBody>
            <a:bodyPr wrap="none" rtlCol="0">
              <a:spAutoFit/>
            </a:bodyPr>
            <a:lstStyle>
              <a:defPPr>
                <a:defRPr lang="en-US"/>
              </a:defPPr>
              <a:lvl1pPr algn="l">
                <a:defRPr sz="1400" b="1">
                  <a:solidFill>
                    <a:schemeClr val="bg1">
                      <a:lumMod val="50000"/>
                    </a:schemeClr>
                  </a:solidFill>
                </a:defRPr>
              </a:lvl1pPr>
            </a:lstStyle>
            <a:p>
              <a:r>
                <a:rPr lang="en-US" dirty="0">
                  <a:solidFill>
                    <a:schemeClr val="tx1">
                      <a:lumMod val="65000"/>
                      <a:lumOff val="35000"/>
                    </a:schemeClr>
                  </a:solidFill>
                </a:rPr>
                <a:t>Input </a:t>
              </a:r>
              <a:r>
                <a:rPr lang="en-US" dirty="0" smtClean="0">
                  <a:solidFill>
                    <a:schemeClr val="tx1">
                      <a:lumMod val="65000"/>
                      <a:lumOff val="35000"/>
                    </a:schemeClr>
                  </a:solidFill>
                </a:rPr>
                <a:t>data </a:t>
              </a:r>
              <a:endParaRPr lang="en-US" dirty="0">
                <a:solidFill>
                  <a:schemeClr val="tx1">
                    <a:lumMod val="65000"/>
                    <a:lumOff val="35000"/>
                  </a:schemeClr>
                </a:solidFill>
              </a:endParaRPr>
            </a:p>
          </p:txBody>
        </p:sp>
        <p:pic>
          <p:nvPicPr>
            <p:cNvPr id="1026" name="Picture 2" descr="error matri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669" y="4329603"/>
              <a:ext cx="2945808" cy="22391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7" name="Straight Arrow Connector 76"/>
            <p:cNvCxnSpPr/>
            <p:nvPr/>
          </p:nvCxnSpPr>
          <p:spPr bwMode="auto">
            <a:xfrm>
              <a:off x="5614169" y="1331349"/>
              <a:ext cx="620485" cy="370769"/>
            </a:xfrm>
            <a:prstGeom prst="straightConnector1">
              <a:avLst/>
            </a:prstGeom>
            <a:ln w="57150">
              <a:solidFill>
                <a:srgbClr val="FFFF99"/>
              </a:solidFill>
              <a:headEnd type="none" w="med" len="med"/>
              <a:tailEnd type="triangle" w="med" len="med"/>
            </a:ln>
            <a:extLst/>
          </p:spPr>
          <p:style>
            <a:lnRef idx="3">
              <a:schemeClr val="dk1"/>
            </a:lnRef>
            <a:fillRef idx="0">
              <a:schemeClr val="dk1"/>
            </a:fillRef>
            <a:effectRef idx="2">
              <a:schemeClr val="dk1"/>
            </a:effectRef>
            <a:fontRef idx="minor">
              <a:schemeClr val="tx1"/>
            </a:fontRef>
          </p:style>
        </p:cxnSp>
        <p:sp>
          <p:nvSpPr>
            <p:cNvPr id="81" name="TextBox 80"/>
            <p:cNvSpPr txBox="1"/>
            <p:nvPr/>
          </p:nvSpPr>
          <p:spPr>
            <a:xfrm>
              <a:off x="3883880" y="4359524"/>
              <a:ext cx="1679513" cy="306818"/>
            </a:xfrm>
            <a:prstGeom prst="rect">
              <a:avLst/>
            </a:prstGeom>
            <a:noFill/>
          </p:spPr>
          <p:txBody>
            <a:bodyPr wrap="square" rtlCol="0">
              <a:spAutoFit/>
            </a:bodyPr>
            <a:lstStyle>
              <a:defPPr>
                <a:defRPr lang="en-US"/>
              </a:defPPr>
              <a:lvl1pPr algn="l">
                <a:defRPr sz="1400" b="1">
                  <a:solidFill>
                    <a:schemeClr val="bg1">
                      <a:lumMod val="50000"/>
                    </a:schemeClr>
                  </a:solidFill>
                </a:defRPr>
              </a:lvl1pPr>
            </a:lstStyle>
            <a:p>
              <a:pPr algn="ctr"/>
              <a:r>
                <a:rPr lang="en-US" dirty="0" smtClean="0">
                  <a:solidFill>
                    <a:schemeClr val="bg1"/>
                  </a:solidFill>
                </a:rPr>
                <a:t>Map validation</a:t>
              </a:r>
              <a:endParaRPr lang="en-US" dirty="0">
                <a:solidFill>
                  <a:schemeClr val="bg1"/>
                </a:solidFill>
              </a:endParaRPr>
            </a:p>
          </p:txBody>
        </p:sp>
        <p:pic>
          <p:nvPicPr>
            <p:cNvPr id="1028" name="Picture 4" descr="error matrix"/>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530019" y="5221294"/>
              <a:ext cx="4387234" cy="1217247"/>
            </a:xfrm>
            <a:prstGeom prst="rect">
              <a:avLst/>
            </a:prstGeom>
            <a:noFill/>
            <a:ln w="9525">
              <a:solidFill>
                <a:schemeClr val="tx1"/>
              </a:solidFill>
              <a:miter lim="800000"/>
              <a:headEnd/>
              <a:tailEnd/>
            </a:ln>
            <a:effectLst>
              <a:outerShdw blurRad="50800" dist="50800" dir="5400000" algn="ctr" rotWithShape="0">
                <a:schemeClr val="tx1">
                  <a:lumMod val="65000"/>
                  <a:lumOff val="35000"/>
                </a:schemeClr>
              </a:outerShdw>
            </a:effectLst>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6234654" y="2069501"/>
              <a:ext cx="1767486" cy="1382809"/>
              <a:chOff x="6019812" y="2733571"/>
              <a:chExt cx="1228010" cy="1001889"/>
            </a:xfrm>
          </p:grpSpPr>
          <p:pic>
            <p:nvPicPr>
              <p:cNvPr id="22" name="Picture 2" descr="change detection algorithm"/>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19812" y="2733571"/>
                <a:ext cx="1228010" cy="10018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6240023" y="3011839"/>
                <a:ext cx="832128" cy="499749"/>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2800" b="1" i="1" dirty="0" smtClean="0">
                    <a:latin typeface="Adobe Garamond Pro" pitchFamily="18" charset="0"/>
                  </a:rPr>
                  <a:t>f(x)</a:t>
                </a:r>
                <a:endParaRPr kumimoji="0" lang="en-US" sz="2800" b="1" i="1" u="none" strike="noStrike" cap="none" normalizeH="0" baseline="0" dirty="0" smtClean="0">
                  <a:solidFill>
                    <a:schemeClr val="tx1"/>
                  </a:solidFill>
                  <a:effectLst/>
                  <a:latin typeface="Adobe Garamond Pro" pitchFamily="18" charset="0"/>
                </a:endParaRPr>
              </a:p>
            </p:txBody>
          </p:sp>
        </p:grpSp>
        <p:grpSp>
          <p:nvGrpSpPr>
            <p:cNvPr id="4" name="Group 3" descr="images"/>
            <p:cNvGrpSpPr/>
            <p:nvPr/>
          </p:nvGrpSpPr>
          <p:grpSpPr>
            <a:xfrm>
              <a:off x="3452116" y="659020"/>
              <a:ext cx="2234789" cy="1536193"/>
              <a:chOff x="3452116" y="659020"/>
              <a:chExt cx="2234789" cy="1536193"/>
            </a:xfrm>
          </p:grpSpPr>
          <p:pic>
            <p:nvPicPr>
              <p:cNvPr id="15" name="Picture 6" descr="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876" t="13954" r="9228" b="3953"/>
              <a:stretch/>
            </p:blipFill>
            <p:spPr bwMode="auto">
              <a:xfrm>
                <a:off x="4085327" y="1107151"/>
                <a:ext cx="142470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452116" y="659020"/>
                <a:ext cx="2234789" cy="1536193"/>
                <a:chOff x="3784391" y="756382"/>
                <a:chExt cx="2081586" cy="1435393"/>
              </a:xfrm>
            </p:grpSpPr>
            <p:pic>
              <p:nvPicPr>
                <p:cNvPr id="11" name="Picture 2" descr="images"/>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43000"/>
                          </a14:imgEffect>
                        </a14:imgLayer>
                      </a14:imgProps>
                    </a:ext>
                    <a:ext uri="{28A0092B-C50C-407E-A947-70E740481C1C}">
                      <a14:useLocalDpi xmlns:a14="http://schemas.microsoft.com/office/drawing/2010/main" val="0"/>
                    </a:ext>
                  </a:extLst>
                </a:blip>
                <a:srcRect l="13701" t="13721" r="9403" b="3954"/>
                <a:stretch/>
              </p:blipFill>
              <p:spPr bwMode="auto">
                <a:xfrm>
                  <a:off x="3784391" y="756382"/>
                  <a:ext cx="142067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descr="images"/>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aturation sat="66000"/>
                          </a14:imgEffect>
                          <a14:imgEffect>
                            <a14:brightnessContrast bright="-35000"/>
                          </a14:imgEffect>
                        </a14:imgLayer>
                      </a14:imgProps>
                    </a:ext>
                    <a:ext uri="{28A0092B-C50C-407E-A947-70E740481C1C}">
                      <a14:useLocalDpi xmlns:a14="http://schemas.microsoft.com/office/drawing/2010/main" val="0"/>
                    </a:ext>
                  </a:extLst>
                </a:blip>
                <a:srcRect l="13912" t="13464" r="9471" b="4211"/>
                <a:stretch/>
              </p:blipFill>
              <p:spPr bwMode="auto">
                <a:xfrm>
                  <a:off x="3937522" y="874806"/>
                  <a:ext cx="141551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images"/>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1000"/>
                          </a14:imgEffect>
                        </a14:imgLayer>
                      </a14:imgProps>
                    </a:ext>
                    <a:ext uri="{28A0092B-C50C-407E-A947-70E740481C1C}">
                      <a14:useLocalDpi xmlns:a14="http://schemas.microsoft.com/office/drawing/2010/main" val="0"/>
                    </a:ext>
                  </a:extLst>
                </a:blip>
                <a:srcRect l="13789" t="13954" r="9315" b="4186"/>
                <a:stretch/>
              </p:blipFill>
              <p:spPr bwMode="auto">
                <a:xfrm>
                  <a:off x="4080370" y="979664"/>
                  <a:ext cx="14287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descr="images"/>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9000"/>
                          </a14:imgEffect>
                        </a14:imgLayer>
                      </a14:imgProps>
                    </a:ext>
                    <a:ext uri="{28A0092B-C50C-407E-A947-70E740481C1C}">
                      <a14:useLocalDpi xmlns:a14="http://schemas.microsoft.com/office/drawing/2010/main" val="0"/>
                    </a:ext>
                  </a:extLst>
                </a:blip>
                <a:srcRect l="14435" t="13464" r="9368" b="4444"/>
                <a:stretch/>
              </p:blipFill>
              <p:spPr bwMode="auto">
                <a:xfrm>
                  <a:off x="4186556" y="1064725"/>
                  <a:ext cx="141175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descr="images"/>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colorTemperature colorTemp="7500"/>
                          </a14:imgEffect>
                        </a14:imgLayer>
                      </a14:imgProps>
                    </a:ext>
                    <a:ext uri="{28A0092B-C50C-407E-A947-70E740481C1C}">
                      <a14:useLocalDpi xmlns:a14="http://schemas.microsoft.com/office/drawing/2010/main" val="0"/>
                    </a:ext>
                  </a:extLst>
                </a:blip>
                <a:srcRect l="13981" t="13256" r="9123" b="4651"/>
                <a:stretch/>
              </p:blipFill>
              <p:spPr bwMode="auto">
                <a:xfrm>
                  <a:off x="4441275" y="1277375"/>
                  <a:ext cx="142470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Tree>
    <p:extLst>
      <p:ext uri="{BB962C8B-B14F-4D97-AF65-F5344CB8AC3E}">
        <p14:creationId xmlns:p14="http://schemas.microsoft.com/office/powerpoint/2010/main" val="3134361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Estimation Example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Estimation example: </a:t>
            </a:r>
          </a:p>
          <a:p>
            <a:r>
              <a:rPr lang="en-US" dirty="0" smtClean="0"/>
              <a:t>Analyst compares an image </a:t>
            </a:r>
            <a:r>
              <a:rPr lang="en-US" dirty="0"/>
              <a:t>pair from 2010 and </a:t>
            </a:r>
            <a:r>
              <a:rPr lang="en-US" dirty="0" smtClean="0"/>
              <a:t>2014 to </a:t>
            </a:r>
            <a:r>
              <a:rPr lang="en-US" dirty="0"/>
              <a:t>determine </a:t>
            </a:r>
            <a:r>
              <a:rPr lang="en-US" dirty="0" smtClean="0"/>
              <a:t>if </a:t>
            </a:r>
            <a:r>
              <a:rPr lang="en-US" dirty="0"/>
              <a:t>there was a land cover change at the </a:t>
            </a:r>
            <a:r>
              <a:rPr lang="en-US" dirty="0" smtClean="0"/>
              <a:t>plot (following slide). </a:t>
            </a:r>
          </a:p>
          <a:p>
            <a:r>
              <a:rPr lang="en-US" dirty="0" smtClean="0"/>
              <a:t>If there was no change, </a:t>
            </a:r>
            <a:r>
              <a:rPr lang="en-US" dirty="0"/>
              <a:t>the analyst </a:t>
            </a:r>
            <a:r>
              <a:rPr lang="en-US" dirty="0" smtClean="0"/>
              <a:t>proceeds </a:t>
            </a:r>
            <a:r>
              <a:rPr lang="en-US" dirty="0"/>
              <a:t>with some minor </a:t>
            </a:r>
            <a:r>
              <a:rPr lang="en-US" dirty="0" smtClean="0"/>
              <a:t>interpretation (arrow on the left, following slide). </a:t>
            </a:r>
          </a:p>
          <a:p>
            <a:r>
              <a:rPr lang="en-US" dirty="0" smtClean="0"/>
              <a:t>If there was a change, </a:t>
            </a:r>
            <a:r>
              <a:rPr lang="en-US" dirty="0"/>
              <a:t>the analyst </a:t>
            </a:r>
            <a:r>
              <a:rPr lang="en-US" dirty="0" smtClean="0"/>
              <a:t>proceeds </a:t>
            </a:r>
            <a:r>
              <a:rPr lang="en-US" dirty="0"/>
              <a:t>with an interpretation of 45 more points to better characterize the change </a:t>
            </a:r>
            <a:r>
              <a:rPr lang="en-US" dirty="0" smtClean="0"/>
              <a:t>(arrow </a:t>
            </a:r>
            <a:r>
              <a:rPr lang="en-US" dirty="0"/>
              <a:t>on the </a:t>
            </a:r>
            <a:r>
              <a:rPr lang="en-US" dirty="0" smtClean="0"/>
              <a:t>right, </a:t>
            </a:r>
            <a:r>
              <a:rPr lang="en-US" dirty="0"/>
              <a:t>following slide</a:t>
            </a:r>
            <a:r>
              <a:rPr lang="en-US" dirty="0" smtClean="0"/>
              <a:t>).</a:t>
            </a:r>
            <a:endParaRPr lang="en-US" dirty="0"/>
          </a:p>
          <a:p>
            <a:endParaRPr lang="en-US" dirty="0"/>
          </a:p>
        </p:txBody>
      </p:sp>
    </p:spTree>
    <p:extLst>
      <p:ext uri="{BB962C8B-B14F-4D97-AF65-F5344CB8AC3E}">
        <p14:creationId xmlns:p14="http://schemas.microsoft.com/office/powerpoint/2010/main" val="3445535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2988" y="762000"/>
            <a:ext cx="6930055"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317640" y="822210"/>
            <a:ext cx="6930055" cy="5933865"/>
            <a:chOff x="838200" y="76200"/>
            <a:chExt cx="7772400" cy="6781799"/>
          </a:xfrm>
        </p:grpSpPr>
        <p:sp>
          <p:nvSpPr>
            <p:cNvPr id="8" name="Rounded Rectangle 7"/>
            <p:cNvSpPr/>
            <p:nvPr/>
          </p:nvSpPr>
          <p:spPr>
            <a:xfrm>
              <a:off x="1870200" y="228600"/>
              <a:ext cx="5185431"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FFFFFF"/>
                </a:solidFill>
              </a:endParaRPr>
            </a:p>
          </p:txBody>
        </p:sp>
        <p:sp>
          <p:nvSpPr>
            <p:cNvPr id="5" name="TextBox 4"/>
            <p:cNvSpPr txBox="1"/>
            <p:nvPr/>
          </p:nvSpPr>
          <p:spPr>
            <a:xfrm>
              <a:off x="1797831" y="2133601"/>
              <a:ext cx="5337831" cy="386932"/>
            </a:xfrm>
            <a:prstGeom prst="rect">
              <a:avLst/>
            </a:prstGeom>
            <a:noFill/>
            <a:ln>
              <a:noFill/>
            </a:ln>
          </p:spPr>
          <p:txBody>
            <a:bodyPr wrap="square" rtlCol="0">
              <a:spAutoFit/>
            </a:bodyPr>
            <a:lstStyle/>
            <a:p>
              <a:pPr fontAlgn="auto">
                <a:spcBef>
                  <a:spcPts val="0"/>
                </a:spcBef>
                <a:spcAft>
                  <a:spcPts val="0"/>
                </a:spcAft>
              </a:pPr>
              <a:r>
                <a:rPr lang="en-US" sz="1600" b="1" dirty="0" smtClean="0">
                  <a:latin typeface="Arial Narrow"/>
                </a:rPr>
                <a:t>Is there a land use or land cover change on the plot?</a:t>
              </a:r>
              <a:endParaRPr lang="en-US" sz="1600" b="1" dirty="0">
                <a:latin typeface="Arial Narrow"/>
              </a:endParaRPr>
            </a:p>
          </p:txBody>
        </p:sp>
        <p:sp>
          <p:nvSpPr>
            <p:cNvPr id="9" name="Rounded Rectangle 8"/>
            <p:cNvSpPr/>
            <p:nvPr/>
          </p:nvSpPr>
          <p:spPr>
            <a:xfrm>
              <a:off x="959631" y="3505200"/>
              <a:ext cx="3582108" cy="3276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FFFFFF"/>
                </a:solidFill>
              </a:endParaRPr>
            </a:p>
          </p:txBody>
        </p:sp>
        <p:sp>
          <p:nvSpPr>
            <p:cNvPr id="11" name="Rounded Rectangle 10"/>
            <p:cNvSpPr/>
            <p:nvPr/>
          </p:nvSpPr>
          <p:spPr>
            <a:xfrm>
              <a:off x="4688529" y="3505200"/>
              <a:ext cx="3607084" cy="3276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FFFFFF"/>
                </a:solidFill>
              </a:endParaRPr>
            </a:p>
          </p:txBody>
        </p:sp>
        <p:sp>
          <p:nvSpPr>
            <p:cNvPr id="15" name="Rounded Rectangle 14"/>
            <p:cNvSpPr/>
            <p:nvPr/>
          </p:nvSpPr>
          <p:spPr>
            <a:xfrm>
              <a:off x="838200" y="3403600"/>
              <a:ext cx="7589031" cy="345439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sp>
          <p:nvSpPr>
            <p:cNvPr id="18" name="Rounded Rectangle 17"/>
            <p:cNvSpPr/>
            <p:nvPr/>
          </p:nvSpPr>
          <p:spPr>
            <a:xfrm>
              <a:off x="1689878" y="76200"/>
              <a:ext cx="5554404" cy="2692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pic>
          <p:nvPicPr>
            <p:cNvPr id="19" name="Picture 18"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6209" t="1285" r="4500" b="3496"/>
            <a:stretch/>
          </p:blipFill>
          <p:spPr>
            <a:xfrm>
              <a:off x="2595924" y="533400"/>
              <a:ext cx="1706149" cy="1600200"/>
            </a:xfrm>
            <a:prstGeom prst="rect">
              <a:avLst/>
            </a:prstGeom>
          </p:spPr>
        </p:pic>
        <p:pic>
          <p:nvPicPr>
            <p:cNvPr id="20" name="Picture 1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9631" y="533400"/>
              <a:ext cx="1706149" cy="1600200"/>
            </a:xfrm>
            <a:prstGeom prst="rect">
              <a:avLst/>
            </a:prstGeom>
          </p:spPr>
        </p:pic>
        <p:sp>
          <p:nvSpPr>
            <p:cNvPr id="21" name="TextBox 20"/>
            <p:cNvSpPr txBox="1"/>
            <p:nvPr/>
          </p:nvSpPr>
          <p:spPr>
            <a:xfrm>
              <a:off x="2939559" y="304800"/>
              <a:ext cx="893242" cy="316581"/>
            </a:xfrm>
            <a:prstGeom prst="rect">
              <a:avLst/>
            </a:prstGeom>
            <a:noFill/>
          </p:spPr>
          <p:txBody>
            <a:bodyPr wrap="none" rtlCol="0">
              <a:spAutoFit/>
            </a:bodyPr>
            <a:lstStyle/>
            <a:p>
              <a:pPr algn="l" fontAlgn="auto">
                <a:spcBef>
                  <a:spcPts val="0"/>
                </a:spcBef>
                <a:spcAft>
                  <a:spcPts val="0"/>
                </a:spcAft>
              </a:pPr>
              <a:r>
                <a:rPr lang="en-US" sz="1200" dirty="0" smtClean="0">
                  <a:latin typeface="Arial Narrow"/>
                </a:rPr>
                <a:t>NAIP 2010</a:t>
              </a:r>
              <a:endParaRPr lang="en-US" sz="1200" dirty="0">
                <a:latin typeface="Arial Narrow"/>
              </a:endParaRPr>
            </a:p>
          </p:txBody>
        </p:sp>
        <p:sp>
          <p:nvSpPr>
            <p:cNvPr id="22" name="TextBox 21"/>
            <p:cNvSpPr txBox="1"/>
            <p:nvPr/>
          </p:nvSpPr>
          <p:spPr>
            <a:xfrm>
              <a:off x="5150631" y="301823"/>
              <a:ext cx="893242" cy="316581"/>
            </a:xfrm>
            <a:prstGeom prst="rect">
              <a:avLst/>
            </a:prstGeom>
            <a:noFill/>
          </p:spPr>
          <p:txBody>
            <a:bodyPr wrap="none" rtlCol="0">
              <a:spAutoFit/>
            </a:bodyPr>
            <a:lstStyle/>
            <a:p>
              <a:pPr algn="l" fontAlgn="auto">
                <a:spcBef>
                  <a:spcPts val="0"/>
                </a:spcBef>
                <a:spcAft>
                  <a:spcPts val="0"/>
                </a:spcAft>
              </a:pPr>
              <a:r>
                <a:rPr lang="en-US" sz="1200" dirty="0" smtClean="0">
                  <a:latin typeface="Arial Narrow"/>
                </a:rPr>
                <a:t>NAIP 2014</a:t>
              </a:r>
              <a:endParaRPr lang="en-US" sz="1200" dirty="0">
                <a:latin typeface="Arial Narrow"/>
              </a:endParaRPr>
            </a:p>
          </p:txBody>
        </p:sp>
        <p:grpSp>
          <p:nvGrpSpPr>
            <p:cNvPr id="61" name="Group 60"/>
            <p:cNvGrpSpPr/>
            <p:nvPr/>
          </p:nvGrpSpPr>
          <p:grpSpPr>
            <a:xfrm>
              <a:off x="1340630" y="3992245"/>
              <a:ext cx="1265651" cy="1189355"/>
              <a:chOff x="2099144" y="4114800"/>
              <a:chExt cx="1081378" cy="1037645"/>
            </a:xfrm>
          </p:grpSpPr>
          <p:pic>
            <p:nvPicPr>
              <p:cNvPr id="25" name="Picture 24" descr="ice example"/>
              <p:cNvPicPr/>
              <p:nvPr/>
            </p:nvPicPr>
            <p:blipFill rotWithShape="1">
              <a:blip r:embed="rId5">
                <a:extLst>
                  <a:ext uri="{28A0092B-C50C-407E-A947-70E740481C1C}">
                    <a14:useLocalDpi xmlns:a14="http://schemas.microsoft.com/office/drawing/2010/main" val="0"/>
                  </a:ext>
                </a:extLst>
              </a:blip>
              <a:srcRect l="3351" t="6406" r="58527" b="6349"/>
              <a:stretch/>
            </p:blipFill>
            <p:spPr bwMode="auto">
              <a:xfrm>
                <a:off x="2099144" y="4114800"/>
                <a:ext cx="1081378" cy="1037645"/>
              </a:xfrm>
              <a:prstGeom prst="rect">
                <a:avLst/>
              </a:prstGeom>
              <a:noFill/>
            </p:spPr>
          </p:pic>
          <p:sp>
            <p:nvSpPr>
              <p:cNvPr id="27" name="Oval 26"/>
              <p:cNvSpPr/>
              <p:nvPr/>
            </p:nvSpPr>
            <p:spPr>
              <a:xfrm>
                <a:off x="2379818" y="4294312"/>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28" name="Oval 27"/>
              <p:cNvSpPr/>
              <p:nvPr/>
            </p:nvSpPr>
            <p:spPr>
              <a:xfrm>
                <a:off x="2610255" y="4625215"/>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dirty="0">
                    <a:solidFill>
                      <a:srgbClr val="FFFFFF"/>
                    </a:solidFill>
                    <a:ea typeface="Times New Roman"/>
                    <a:cs typeface="Times New Roman"/>
                  </a:rPr>
                  <a:t> </a:t>
                </a:r>
                <a:endParaRPr lang="en-US" sz="1100" dirty="0">
                  <a:solidFill>
                    <a:srgbClr val="FFFFFF"/>
                  </a:solidFill>
                  <a:ea typeface="Calibri"/>
                  <a:cs typeface="Times New Roman"/>
                </a:endParaRPr>
              </a:p>
            </p:txBody>
          </p:sp>
          <p:sp>
            <p:nvSpPr>
              <p:cNvPr id="29" name="Oval 28"/>
              <p:cNvSpPr/>
              <p:nvPr/>
            </p:nvSpPr>
            <p:spPr>
              <a:xfrm>
                <a:off x="2840691" y="4956741"/>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30" name="Oval 29"/>
              <p:cNvSpPr/>
              <p:nvPr/>
            </p:nvSpPr>
            <p:spPr>
              <a:xfrm>
                <a:off x="2947046" y="4404375"/>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31" name="Oval 30"/>
              <p:cNvSpPr/>
              <p:nvPr/>
            </p:nvSpPr>
            <p:spPr>
              <a:xfrm>
                <a:off x="2273463" y="4853505"/>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grpSp>
        <p:sp>
          <p:nvSpPr>
            <p:cNvPr id="45" name="TextBox 44"/>
            <p:cNvSpPr txBox="1"/>
            <p:nvPr/>
          </p:nvSpPr>
          <p:spPr>
            <a:xfrm>
              <a:off x="1548738" y="3754989"/>
              <a:ext cx="893242" cy="316581"/>
            </a:xfrm>
            <a:prstGeom prst="rect">
              <a:avLst/>
            </a:prstGeom>
            <a:noFill/>
          </p:spPr>
          <p:txBody>
            <a:bodyPr wrap="none" rtlCol="0">
              <a:spAutoFit/>
            </a:bodyPr>
            <a:lstStyle/>
            <a:p>
              <a:pPr algn="l" fontAlgn="auto">
                <a:spcBef>
                  <a:spcPts val="0"/>
                </a:spcBef>
                <a:spcAft>
                  <a:spcPts val="0"/>
                </a:spcAft>
              </a:pPr>
              <a:r>
                <a:rPr lang="en-US" sz="1200" dirty="0" smtClean="0">
                  <a:latin typeface="Arial Narrow"/>
                </a:rPr>
                <a:t>NAIP 2010</a:t>
              </a:r>
              <a:endParaRPr lang="en-US" sz="1200" dirty="0">
                <a:latin typeface="Arial Narrow"/>
              </a:endParaRPr>
            </a:p>
          </p:txBody>
        </p:sp>
        <p:sp>
          <p:nvSpPr>
            <p:cNvPr id="46" name="TextBox 45"/>
            <p:cNvSpPr txBox="1"/>
            <p:nvPr/>
          </p:nvSpPr>
          <p:spPr>
            <a:xfrm>
              <a:off x="3129705" y="3754989"/>
              <a:ext cx="893242" cy="316581"/>
            </a:xfrm>
            <a:prstGeom prst="rect">
              <a:avLst/>
            </a:prstGeom>
            <a:noFill/>
          </p:spPr>
          <p:txBody>
            <a:bodyPr wrap="none" rtlCol="0">
              <a:spAutoFit/>
            </a:bodyPr>
            <a:lstStyle/>
            <a:p>
              <a:pPr algn="l" fontAlgn="auto">
                <a:spcBef>
                  <a:spcPts val="0"/>
                </a:spcBef>
                <a:spcAft>
                  <a:spcPts val="0"/>
                </a:spcAft>
              </a:pPr>
              <a:r>
                <a:rPr lang="en-US" sz="1200" dirty="0" smtClean="0">
                  <a:latin typeface="Arial Narrow"/>
                </a:rPr>
                <a:t>NAIP 2014</a:t>
              </a:r>
              <a:endParaRPr lang="en-US" sz="1200" dirty="0">
                <a:latin typeface="Arial Narrow"/>
              </a:endParaRPr>
            </a:p>
          </p:txBody>
        </p:sp>
        <p:grpSp>
          <p:nvGrpSpPr>
            <p:cNvPr id="47" name="Group 46"/>
            <p:cNvGrpSpPr/>
            <p:nvPr/>
          </p:nvGrpSpPr>
          <p:grpSpPr>
            <a:xfrm>
              <a:off x="5074432" y="3962400"/>
              <a:ext cx="2743200" cy="1189355"/>
              <a:chOff x="0" y="0"/>
              <a:chExt cx="2479111" cy="1050958"/>
            </a:xfrm>
          </p:grpSpPr>
          <p:pic>
            <p:nvPicPr>
              <p:cNvPr id="48" name="Picture 47" descr="sample points"/>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79111" cy="1050958"/>
              </a:xfrm>
              <a:prstGeom prst="rect">
                <a:avLst/>
              </a:prstGeom>
              <a:noFill/>
            </p:spPr>
          </p:pic>
          <p:sp>
            <p:nvSpPr>
              <p:cNvPr id="49" name="Oval 48"/>
              <p:cNvSpPr/>
              <p:nvPr/>
            </p:nvSpPr>
            <p:spPr>
              <a:xfrm>
                <a:off x="323088" y="148857"/>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0" name="Oval 49"/>
              <p:cNvSpPr/>
              <p:nvPr/>
            </p:nvSpPr>
            <p:spPr>
              <a:xfrm>
                <a:off x="560832" y="500570"/>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1" name="Oval 50"/>
              <p:cNvSpPr/>
              <p:nvPr/>
            </p:nvSpPr>
            <p:spPr>
              <a:xfrm>
                <a:off x="798576" y="852945"/>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2" name="Oval 51"/>
              <p:cNvSpPr/>
              <p:nvPr/>
            </p:nvSpPr>
            <p:spPr>
              <a:xfrm>
                <a:off x="908304" y="265841"/>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3" name="Oval 52"/>
              <p:cNvSpPr/>
              <p:nvPr/>
            </p:nvSpPr>
            <p:spPr>
              <a:xfrm>
                <a:off x="213360" y="743217"/>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4" name="Oval 53"/>
              <p:cNvSpPr/>
              <p:nvPr/>
            </p:nvSpPr>
            <p:spPr>
              <a:xfrm>
                <a:off x="1664208" y="194577"/>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5" name="Oval 54"/>
              <p:cNvSpPr/>
              <p:nvPr/>
            </p:nvSpPr>
            <p:spPr>
              <a:xfrm>
                <a:off x="1886712" y="532905"/>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6" name="Oval 55"/>
              <p:cNvSpPr/>
              <p:nvPr/>
            </p:nvSpPr>
            <p:spPr>
              <a:xfrm>
                <a:off x="2106168" y="871233"/>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7" name="Oval 56"/>
              <p:cNvSpPr/>
              <p:nvPr/>
            </p:nvSpPr>
            <p:spPr>
              <a:xfrm>
                <a:off x="2215896" y="304305"/>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58" name="Oval 57"/>
              <p:cNvSpPr/>
              <p:nvPr/>
            </p:nvSpPr>
            <p:spPr>
              <a:xfrm>
                <a:off x="1548384" y="752361"/>
                <a:ext cx="36576" cy="36576"/>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grpSp>
        <p:sp>
          <p:nvSpPr>
            <p:cNvPr id="59" name="TextBox 58"/>
            <p:cNvSpPr txBox="1"/>
            <p:nvPr/>
          </p:nvSpPr>
          <p:spPr>
            <a:xfrm>
              <a:off x="5242366" y="3733800"/>
              <a:ext cx="893242" cy="316581"/>
            </a:xfrm>
            <a:prstGeom prst="rect">
              <a:avLst/>
            </a:prstGeom>
            <a:noFill/>
          </p:spPr>
          <p:txBody>
            <a:bodyPr wrap="none" rtlCol="0">
              <a:spAutoFit/>
            </a:bodyPr>
            <a:lstStyle/>
            <a:p>
              <a:pPr algn="l" fontAlgn="auto">
                <a:spcBef>
                  <a:spcPts val="0"/>
                </a:spcBef>
                <a:spcAft>
                  <a:spcPts val="0"/>
                </a:spcAft>
              </a:pPr>
              <a:r>
                <a:rPr lang="en-US" sz="1200" dirty="0" smtClean="0">
                  <a:latin typeface="Arial Narrow"/>
                </a:rPr>
                <a:t>NAIP 2010</a:t>
              </a:r>
              <a:endParaRPr lang="en-US" sz="1200" dirty="0">
                <a:latin typeface="Arial Narrow"/>
              </a:endParaRPr>
            </a:p>
          </p:txBody>
        </p:sp>
        <p:sp>
          <p:nvSpPr>
            <p:cNvPr id="60" name="TextBox 59"/>
            <p:cNvSpPr txBox="1"/>
            <p:nvPr/>
          </p:nvSpPr>
          <p:spPr>
            <a:xfrm>
              <a:off x="6823335" y="3733800"/>
              <a:ext cx="893242" cy="316581"/>
            </a:xfrm>
            <a:prstGeom prst="rect">
              <a:avLst/>
            </a:prstGeom>
            <a:noFill/>
          </p:spPr>
          <p:txBody>
            <a:bodyPr wrap="none" rtlCol="0">
              <a:spAutoFit/>
            </a:bodyPr>
            <a:lstStyle/>
            <a:p>
              <a:pPr algn="l" fontAlgn="auto">
                <a:spcBef>
                  <a:spcPts val="0"/>
                </a:spcBef>
                <a:spcAft>
                  <a:spcPts val="0"/>
                </a:spcAft>
              </a:pPr>
              <a:r>
                <a:rPr lang="en-US" sz="1200" dirty="0" smtClean="0">
                  <a:latin typeface="Arial Narrow"/>
                </a:rPr>
                <a:t>NAIP 2014</a:t>
              </a:r>
              <a:endParaRPr lang="en-US" sz="1200" dirty="0">
                <a:latin typeface="Arial Narrow"/>
              </a:endParaRPr>
            </a:p>
          </p:txBody>
        </p:sp>
        <p:sp>
          <p:nvSpPr>
            <p:cNvPr id="13" name="Down Arrow 12"/>
            <p:cNvSpPr/>
            <p:nvPr/>
          </p:nvSpPr>
          <p:spPr>
            <a:xfrm>
              <a:off x="5150631" y="2438400"/>
              <a:ext cx="1027771" cy="125146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sp>
          <p:nvSpPr>
            <p:cNvPr id="14" name="Down Arrow 13"/>
            <p:cNvSpPr/>
            <p:nvPr/>
          </p:nvSpPr>
          <p:spPr>
            <a:xfrm>
              <a:off x="2827460" y="2438400"/>
              <a:ext cx="1027771" cy="125146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FFFFFF"/>
                </a:solidFill>
              </a:endParaRPr>
            </a:p>
          </p:txBody>
        </p:sp>
        <p:sp>
          <p:nvSpPr>
            <p:cNvPr id="62" name="TextBox 61"/>
            <p:cNvSpPr txBox="1"/>
            <p:nvPr/>
          </p:nvSpPr>
          <p:spPr>
            <a:xfrm>
              <a:off x="5340821" y="2768600"/>
              <a:ext cx="633202" cy="422109"/>
            </a:xfrm>
            <a:prstGeom prst="rect">
              <a:avLst/>
            </a:prstGeom>
            <a:noFill/>
          </p:spPr>
          <p:txBody>
            <a:bodyPr wrap="none" rtlCol="0">
              <a:spAutoFit/>
            </a:bodyPr>
            <a:lstStyle/>
            <a:p>
              <a:pPr algn="l" fontAlgn="auto">
                <a:spcBef>
                  <a:spcPts val="0"/>
                </a:spcBef>
                <a:spcAft>
                  <a:spcPts val="0"/>
                </a:spcAft>
              </a:pPr>
              <a:r>
                <a:rPr lang="en-US" b="1" dirty="0" smtClean="0">
                  <a:latin typeface="Arial Narrow"/>
                </a:rPr>
                <a:t>YES</a:t>
              </a:r>
              <a:endParaRPr lang="en-US" b="1" dirty="0">
                <a:latin typeface="Arial Narrow"/>
              </a:endParaRPr>
            </a:p>
          </p:txBody>
        </p:sp>
        <p:sp>
          <p:nvSpPr>
            <p:cNvPr id="63" name="TextBox 62"/>
            <p:cNvSpPr txBox="1"/>
            <p:nvPr/>
          </p:nvSpPr>
          <p:spPr>
            <a:xfrm>
              <a:off x="3093231" y="2743200"/>
              <a:ext cx="525332" cy="422109"/>
            </a:xfrm>
            <a:prstGeom prst="rect">
              <a:avLst/>
            </a:prstGeom>
            <a:noFill/>
          </p:spPr>
          <p:txBody>
            <a:bodyPr wrap="none" rtlCol="0">
              <a:spAutoFit/>
            </a:bodyPr>
            <a:lstStyle/>
            <a:p>
              <a:pPr algn="l" fontAlgn="auto">
                <a:spcBef>
                  <a:spcPts val="0"/>
                </a:spcBef>
                <a:spcAft>
                  <a:spcPts val="0"/>
                </a:spcAft>
              </a:pPr>
              <a:r>
                <a:rPr lang="en-US" b="1" dirty="0" smtClean="0">
                  <a:latin typeface="Arial Narrow"/>
                </a:rPr>
                <a:t>NO</a:t>
              </a:r>
              <a:endParaRPr lang="en-US" b="1" dirty="0">
                <a:latin typeface="Arial Narrow"/>
              </a:endParaRPr>
            </a:p>
          </p:txBody>
        </p:sp>
        <p:sp>
          <p:nvSpPr>
            <p:cNvPr id="10" name="TextBox 9"/>
            <p:cNvSpPr txBox="1"/>
            <p:nvPr/>
          </p:nvSpPr>
          <p:spPr>
            <a:xfrm>
              <a:off x="1112031" y="3480895"/>
              <a:ext cx="3276600" cy="422109"/>
            </a:xfrm>
            <a:prstGeom prst="rect">
              <a:avLst/>
            </a:prstGeom>
            <a:noFill/>
            <a:ln>
              <a:noFill/>
            </a:ln>
          </p:spPr>
          <p:txBody>
            <a:bodyPr wrap="square" rtlCol="0">
              <a:spAutoFit/>
            </a:bodyPr>
            <a:lstStyle/>
            <a:p>
              <a:pPr fontAlgn="auto">
                <a:spcBef>
                  <a:spcPts val="0"/>
                </a:spcBef>
                <a:spcAft>
                  <a:spcPts val="0"/>
                </a:spcAft>
              </a:pPr>
              <a:r>
                <a:rPr lang="en-US" b="1" dirty="0" smtClean="0">
                  <a:latin typeface="Arial Narrow"/>
                </a:rPr>
                <a:t>Interpret 5 Points </a:t>
              </a:r>
              <a:r>
                <a:rPr lang="en-US" sz="1100" b="1" dirty="0" smtClean="0">
                  <a:latin typeface="Arial Narrow"/>
                </a:rPr>
                <a:t>~ 2min/plot</a:t>
              </a:r>
              <a:endParaRPr lang="en-US" sz="1100" b="1" dirty="0">
                <a:latin typeface="Arial Narrow"/>
              </a:endParaRPr>
            </a:p>
          </p:txBody>
        </p:sp>
        <p:sp>
          <p:nvSpPr>
            <p:cNvPr id="12" name="TextBox 11"/>
            <p:cNvSpPr txBox="1"/>
            <p:nvPr/>
          </p:nvSpPr>
          <p:spPr>
            <a:xfrm>
              <a:off x="4922031" y="3480895"/>
              <a:ext cx="2956213" cy="422109"/>
            </a:xfrm>
            <a:prstGeom prst="rect">
              <a:avLst/>
            </a:prstGeom>
            <a:noFill/>
            <a:ln>
              <a:noFill/>
            </a:ln>
          </p:spPr>
          <p:txBody>
            <a:bodyPr wrap="square" rtlCol="0">
              <a:spAutoFit/>
            </a:bodyPr>
            <a:lstStyle/>
            <a:p>
              <a:pPr fontAlgn="auto">
                <a:spcBef>
                  <a:spcPts val="0"/>
                </a:spcBef>
                <a:spcAft>
                  <a:spcPts val="0"/>
                </a:spcAft>
              </a:pPr>
              <a:r>
                <a:rPr lang="en-US" b="1" dirty="0" smtClean="0">
                  <a:latin typeface="Arial Narrow"/>
                </a:rPr>
                <a:t>Interpret 45 Points</a:t>
              </a:r>
              <a:r>
                <a:rPr lang="en-US" sz="1200" b="1" dirty="0" smtClean="0">
                  <a:latin typeface="Arial Narrow"/>
                </a:rPr>
                <a:t> ~ 8min/plot</a:t>
              </a:r>
              <a:endParaRPr lang="en-US" sz="1200" b="1" dirty="0">
                <a:latin typeface="Arial Narrow"/>
              </a:endParaRPr>
            </a:p>
          </p:txBody>
        </p:sp>
        <p:grpSp>
          <p:nvGrpSpPr>
            <p:cNvPr id="76" name="Group 75"/>
            <p:cNvGrpSpPr/>
            <p:nvPr/>
          </p:nvGrpSpPr>
          <p:grpSpPr>
            <a:xfrm>
              <a:off x="2894380" y="3992245"/>
              <a:ext cx="1265651" cy="1189355"/>
              <a:chOff x="2099144" y="4114800"/>
              <a:chExt cx="1081378" cy="1037645"/>
            </a:xfrm>
          </p:grpSpPr>
          <p:pic>
            <p:nvPicPr>
              <p:cNvPr id="77" name="Picture 76" descr="sample points"/>
              <p:cNvPicPr/>
              <p:nvPr/>
            </p:nvPicPr>
            <p:blipFill rotWithShape="1">
              <a:blip r:embed="rId5">
                <a:extLst>
                  <a:ext uri="{28A0092B-C50C-407E-A947-70E740481C1C}">
                    <a14:useLocalDpi xmlns:a14="http://schemas.microsoft.com/office/drawing/2010/main" val="0"/>
                  </a:ext>
                </a:extLst>
              </a:blip>
              <a:srcRect l="3351" t="6406" r="58527" b="6349"/>
              <a:stretch/>
            </p:blipFill>
            <p:spPr bwMode="auto">
              <a:xfrm>
                <a:off x="2099144" y="4114800"/>
                <a:ext cx="1081378" cy="1037645"/>
              </a:xfrm>
              <a:prstGeom prst="rect">
                <a:avLst/>
              </a:prstGeom>
              <a:noFill/>
            </p:spPr>
          </p:pic>
          <p:sp>
            <p:nvSpPr>
              <p:cNvPr id="78" name="Oval 77"/>
              <p:cNvSpPr/>
              <p:nvPr/>
            </p:nvSpPr>
            <p:spPr>
              <a:xfrm>
                <a:off x="2379818" y="4294312"/>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79" name="Oval 78"/>
              <p:cNvSpPr/>
              <p:nvPr/>
            </p:nvSpPr>
            <p:spPr>
              <a:xfrm>
                <a:off x="2610255" y="4625215"/>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dirty="0">
                    <a:solidFill>
                      <a:srgbClr val="FFFFFF"/>
                    </a:solidFill>
                    <a:ea typeface="Times New Roman"/>
                    <a:cs typeface="Times New Roman"/>
                  </a:rPr>
                  <a:t> </a:t>
                </a:r>
                <a:endParaRPr lang="en-US" sz="1100" dirty="0">
                  <a:solidFill>
                    <a:srgbClr val="FFFFFF"/>
                  </a:solidFill>
                  <a:ea typeface="Calibri"/>
                  <a:cs typeface="Times New Roman"/>
                </a:endParaRPr>
              </a:p>
            </p:txBody>
          </p:sp>
          <p:sp>
            <p:nvSpPr>
              <p:cNvPr id="80" name="Oval 79"/>
              <p:cNvSpPr/>
              <p:nvPr/>
            </p:nvSpPr>
            <p:spPr>
              <a:xfrm>
                <a:off x="2840691" y="4956741"/>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81" name="Oval 80"/>
              <p:cNvSpPr/>
              <p:nvPr/>
            </p:nvSpPr>
            <p:spPr>
              <a:xfrm>
                <a:off x="2947046" y="4404375"/>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sp>
            <p:nvSpPr>
              <p:cNvPr id="82" name="Oval 81"/>
              <p:cNvSpPr/>
              <p:nvPr/>
            </p:nvSpPr>
            <p:spPr>
              <a:xfrm>
                <a:off x="2273463" y="4853505"/>
                <a:ext cx="35452" cy="34412"/>
              </a:xfrm>
              <a:prstGeom prst="ellipse">
                <a:avLst/>
              </a:prstGeom>
              <a:no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lnSpc>
                    <a:spcPct val="115000"/>
                  </a:lnSpc>
                  <a:spcBef>
                    <a:spcPts val="0"/>
                  </a:spcBef>
                  <a:spcAft>
                    <a:spcPts val="1000"/>
                  </a:spcAft>
                </a:pPr>
                <a:r>
                  <a:rPr lang="en-US" sz="1100">
                    <a:solidFill>
                      <a:srgbClr val="FFFFFF"/>
                    </a:solidFill>
                    <a:ea typeface="Times New Roman"/>
                    <a:cs typeface="Times New Roman"/>
                  </a:rPr>
                  <a:t> </a:t>
                </a:r>
                <a:endParaRPr lang="en-US" sz="1100">
                  <a:solidFill>
                    <a:srgbClr val="FFFFFF"/>
                  </a:solidFill>
                  <a:ea typeface="Calibri"/>
                  <a:cs typeface="Times New Roman"/>
                </a:endParaRPr>
              </a:p>
            </p:txBody>
          </p:sp>
        </p:grpSp>
        <p:sp>
          <p:nvSpPr>
            <p:cNvPr id="2" name="TextBox 1"/>
            <p:cNvSpPr txBox="1"/>
            <p:nvPr/>
          </p:nvSpPr>
          <p:spPr>
            <a:xfrm>
              <a:off x="5274829" y="4010799"/>
              <a:ext cx="256802" cy="261610"/>
            </a:xfrm>
            <a:prstGeom prst="rect">
              <a:avLst/>
            </a:prstGeom>
            <a:noFill/>
          </p:spPr>
          <p:txBody>
            <a:bodyPr wrap="none" rtlCol="0">
              <a:spAutoFit/>
            </a:bodyPr>
            <a:lstStyle/>
            <a:p>
              <a:pPr algn="l" fontAlgn="auto">
                <a:spcBef>
                  <a:spcPts val="0"/>
                </a:spcBef>
                <a:spcAft>
                  <a:spcPts val="0"/>
                </a:spcAft>
              </a:pPr>
              <a:r>
                <a:rPr lang="en-US" sz="1100" dirty="0" smtClean="0">
                  <a:solidFill>
                    <a:srgbClr val="FFFF00"/>
                  </a:solidFill>
                  <a:latin typeface="Arial Narrow"/>
                </a:rPr>
                <a:t>1</a:t>
              </a:r>
              <a:endParaRPr lang="en-US" sz="1100" dirty="0">
                <a:solidFill>
                  <a:srgbClr val="FFFF00"/>
                </a:solidFill>
                <a:latin typeface="Arial Narrow"/>
              </a:endParaRPr>
            </a:p>
          </p:txBody>
        </p:sp>
        <p:sp>
          <p:nvSpPr>
            <p:cNvPr id="64" name="TextBox 63"/>
            <p:cNvSpPr txBox="1"/>
            <p:nvPr/>
          </p:nvSpPr>
          <p:spPr>
            <a:xfrm>
              <a:off x="6065031" y="4114800"/>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2</a:t>
              </a:r>
            </a:p>
          </p:txBody>
        </p:sp>
        <p:sp>
          <p:nvSpPr>
            <p:cNvPr id="65" name="TextBox 64"/>
            <p:cNvSpPr txBox="1"/>
            <p:nvPr/>
          </p:nvSpPr>
          <p:spPr>
            <a:xfrm>
              <a:off x="5531631" y="4419600"/>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3</a:t>
              </a:r>
            </a:p>
          </p:txBody>
        </p:sp>
        <p:sp>
          <p:nvSpPr>
            <p:cNvPr id="67" name="TextBox 66"/>
            <p:cNvSpPr txBox="1"/>
            <p:nvPr/>
          </p:nvSpPr>
          <p:spPr>
            <a:xfrm>
              <a:off x="5122429" y="4724400"/>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4</a:t>
              </a:r>
            </a:p>
          </p:txBody>
        </p:sp>
        <p:sp>
          <p:nvSpPr>
            <p:cNvPr id="68" name="TextBox 67"/>
            <p:cNvSpPr txBox="1"/>
            <p:nvPr/>
          </p:nvSpPr>
          <p:spPr>
            <a:xfrm>
              <a:off x="5912631" y="4843790"/>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5</a:t>
              </a:r>
            </a:p>
          </p:txBody>
        </p:sp>
        <p:sp>
          <p:nvSpPr>
            <p:cNvPr id="69" name="TextBox 68"/>
            <p:cNvSpPr txBox="1"/>
            <p:nvPr/>
          </p:nvSpPr>
          <p:spPr>
            <a:xfrm>
              <a:off x="1493031" y="4068445"/>
              <a:ext cx="256802" cy="261610"/>
            </a:xfrm>
            <a:prstGeom prst="rect">
              <a:avLst/>
            </a:prstGeom>
            <a:noFill/>
          </p:spPr>
          <p:txBody>
            <a:bodyPr wrap="none" rtlCol="0">
              <a:spAutoFit/>
            </a:bodyPr>
            <a:lstStyle/>
            <a:p>
              <a:pPr algn="l" fontAlgn="auto">
                <a:spcBef>
                  <a:spcPts val="0"/>
                </a:spcBef>
                <a:spcAft>
                  <a:spcPts val="0"/>
                </a:spcAft>
              </a:pPr>
              <a:r>
                <a:rPr lang="en-US" sz="1100" dirty="0" smtClean="0">
                  <a:solidFill>
                    <a:srgbClr val="FFFF00"/>
                  </a:solidFill>
                  <a:latin typeface="Arial Narrow"/>
                </a:rPr>
                <a:t>1</a:t>
              </a:r>
              <a:endParaRPr lang="en-US" sz="1100" dirty="0">
                <a:solidFill>
                  <a:srgbClr val="FFFF00"/>
                </a:solidFill>
                <a:latin typeface="Arial Narrow"/>
              </a:endParaRPr>
            </a:p>
          </p:txBody>
        </p:sp>
        <p:sp>
          <p:nvSpPr>
            <p:cNvPr id="70" name="TextBox 69"/>
            <p:cNvSpPr txBox="1"/>
            <p:nvPr/>
          </p:nvSpPr>
          <p:spPr>
            <a:xfrm>
              <a:off x="2303029" y="4220845"/>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2</a:t>
              </a:r>
            </a:p>
          </p:txBody>
        </p:sp>
        <p:sp>
          <p:nvSpPr>
            <p:cNvPr id="71" name="TextBox 70"/>
            <p:cNvSpPr txBox="1"/>
            <p:nvPr/>
          </p:nvSpPr>
          <p:spPr>
            <a:xfrm>
              <a:off x="1749833" y="4477246"/>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3</a:t>
              </a:r>
            </a:p>
          </p:txBody>
        </p:sp>
        <p:sp>
          <p:nvSpPr>
            <p:cNvPr id="72" name="TextBox 71"/>
            <p:cNvSpPr txBox="1"/>
            <p:nvPr/>
          </p:nvSpPr>
          <p:spPr>
            <a:xfrm>
              <a:off x="1340631" y="4754245"/>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4</a:t>
              </a:r>
            </a:p>
          </p:txBody>
        </p:sp>
        <p:sp>
          <p:nvSpPr>
            <p:cNvPr id="73" name="TextBox 72"/>
            <p:cNvSpPr txBox="1"/>
            <p:nvPr/>
          </p:nvSpPr>
          <p:spPr>
            <a:xfrm>
              <a:off x="2178831" y="4830445"/>
              <a:ext cx="256802" cy="261610"/>
            </a:xfrm>
            <a:prstGeom prst="rect">
              <a:avLst/>
            </a:prstGeom>
            <a:noFill/>
          </p:spPr>
          <p:txBody>
            <a:bodyPr wrap="none" rtlCol="0">
              <a:spAutoFit/>
            </a:bodyPr>
            <a:lstStyle/>
            <a:p>
              <a:pPr algn="l" fontAlgn="auto">
                <a:spcBef>
                  <a:spcPts val="0"/>
                </a:spcBef>
                <a:spcAft>
                  <a:spcPts val="0"/>
                </a:spcAft>
              </a:pPr>
              <a:r>
                <a:rPr lang="en-US" sz="1100" dirty="0">
                  <a:solidFill>
                    <a:srgbClr val="FFFF00"/>
                  </a:solidFill>
                  <a:latin typeface="Arial Narrow"/>
                </a:rPr>
                <a:t>5</a:t>
              </a:r>
            </a:p>
          </p:txBody>
        </p:sp>
        <p:pic>
          <p:nvPicPr>
            <p:cNvPr id="6" name="Picture 4" descr="sample point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647" y="5214387"/>
              <a:ext cx="3615749" cy="134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24349" y="3079484"/>
              <a:ext cx="872317" cy="369344"/>
            </a:xfrm>
            <a:prstGeom prst="rect">
              <a:avLst/>
            </a:prstGeom>
            <a:noFill/>
          </p:spPr>
          <p:txBody>
            <a:bodyPr wrap="none" rtlCol="0">
              <a:spAutoFit/>
            </a:bodyPr>
            <a:lstStyle/>
            <a:p>
              <a:pPr fontAlgn="auto">
                <a:spcBef>
                  <a:spcPts val="0"/>
                </a:spcBef>
                <a:spcAft>
                  <a:spcPts val="0"/>
                </a:spcAft>
              </a:pPr>
              <a:r>
                <a:rPr lang="en-US" sz="750" dirty="0" smtClean="0">
                  <a:latin typeface="Arial Narrow"/>
                </a:rPr>
                <a:t>Including </a:t>
              </a:r>
            </a:p>
            <a:p>
              <a:pPr fontAlgn="auto">
                <a:spcBef>
                  <a:spcPts val="0"/>
                </a:spcBef>
                <a:spcAft>
                  <a:spcPts val="0"/>
                </a:spcAft>
              </a:pPr>
              <a:r>
                <a:rPr lang="en-US" sz="750" dirty="0" smtClean="0">
                  <a:latin typeface="Arial Narrow"/>
                </a:rPr>
                <a:t>seasonal change</a:t>
              </a:r>
              <a:endParaRPr lang="en-US" sz="750" dirty="0">
                <a:latin typeface="Arial Narrow"/>
              </a:endParaRPr>
            </a:p>
          </p:txBody>
        </p:sp>
        <p:pic>
          <p:nvPicPr>
            <p:cNvPr id="1030" name="Picture 6" descr="sample t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0204" y="5181600"/>
              <a:ext cx="3730396" cy="137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3" name="Title 1"/>
          <p:cNvSpPr txBox="1">
            <a:spLocks/>
          </p:cNvSpPr>
          <p:nvPr/>
        </p:nvSpPr>
        <p:spPr bwMode="auto">
          <a:xfrm>
            <a:off x="914400" y="152400"/>
            <a:ext cx="792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u="sng">
                <a:solidFill>
                  <a:srgbClr val="FFFF99"/>
                </a:solidFill>
                <a:latin typeface="+mj-lt"/>
                <a:ea typeface="+mj-ea"/>
                <a:cs typeface="+mj-cs"/>
              </a:defRPr>
            </a:lvl1pPr>
            <a:lvl2pPr algn="ctr" rtl="0" fontAlgn="base">
              <a:spcBef>
                <a:spcPct val="0"/>
              </a:spcBef>
              <a:spcAft>
                <a:spcPct val="0"/>
              </a:spcAft>
              <a:defRPr sz="3200" u="sng">
                <a:solidFill>
                  <a:srgbClr val="FFFF99"/>
                </a:solidFill>
                <a:latin typeface="Arial" charset="0"/>
              </a:defRPr>
            </a:lvl2pPr>
            <a:lvl3pPr algn="ctr" rtl="0" fontAlgn="base">
              <a:spcBef>
                <a:spcPct val="0"/>
              </a:spcBef>
              <a:spcAft>
                <a:spcPct val="0"/>
              </a:spcAft>
              <a:defRPr sz="3200" u="sng">
                <a:solidFill>
                  <a:srgbClr val="FFFF99"/>
                </a:solidFill>
                <a:latin typeface="Arial" charset="0"/>
              </a:defRPr>
            </a:lvl3pPr>
            <a:lvl4pPr algn="ctr" rtl="0" fontAlgn="base">
              <a:spcBef>
                <a:spcPct val="0"/>
              </a:spcBef>
              <a:spcAft>
                <a:spcPct val="0"/>
              </a:spcAft>
              <a:defRPr sz="3200" u="sng">
                <a:solidFill>
                  <a:srgbClr val="FFFF99"/>
                </a:solidFill>
                <a:latin typeface="Arial" charset="0"/>
              </a:defRPr>
            </a:lvl4pPr>
            <a:lvl5pPr algn="ctr" rtl="0" fontAlgn="base">
              <a:spcBef>
                <a:spcPct val="0"/>
              </a:spcBef>
              <a:spcAft>
                <a:spcPct val="0"/>
              </a:spcAft>
              <a:defRPr sz="3200" u="sng">
                <a:solidFill>
                  <a:srgbClr val="FFFF99"/>
                </a:solidFill>
                <a:latin typeface="Arial" charset="0"/>
              </a:defRPr>
            </a:lvl5pPr>
            <a:lvl6pPr marL="457200" algn="ctr" rtl="0" fontAlgn="base">
              <a:spcBef>
                <a:spcPct val="0"/>
              </a:spcBef>
              <a:spcAft>
                <a:spcPct val="0"/>
              </a:spcAft>
              <a:defRPr sz="3200" u="sng">
                <a:solidFill>
                  <a:srgbClr val="FFFF99"/>
                </a:solidFill>
                <a:latin typeface="Arial" charset="0"/>
              </a:defRPr>
            </a:lvl6pPr>
            <a:lvl7pPr marL="914400" algn="ctr" rtl="0" fontAlgn="base">
              <a:spcBef>
                <a:spcPct val="0"/>
              </a:spcBef>
              <a:spcAft>
                <a:spcPct val="0"/>
              </a:spcAft>
              <a:defRPr sz="3200" u="sng">
                <a:solidFill>
                  <a:srgbClr val="FFFF99"/>
                </a:solidFill>
                <a:latin typeface="Arial" charset="0"/>
              </a:defRPr>
            </a:lvl7pPr>
            <a:lvl8pPr marL="1371600" algn="ctr" rtl="0" fontAlgn="base">
              <a:spcBef>
                <a:spcPct val="0"/>
              </a:spcBef>
              <a:spcAft>
                <a:spcPct val="0"/>
              </a:spcAft>
              <a:defRPr sz="3200" u="sng">
                <a:solidFill>
                  <a:srgbClr val="FFFF99"/>
                </a:solidFill>
                <a:latin typeface="Arial" charset="0"/>
              </a:defRPr>
            </a:lvl8pPr>
            <a:lvl9pPr marL="1828800" algn="ctr" rtl="0" fontAlgn="base">
              <a:spcBef>
                <a:spcPct val="0"/>
              </a:spcBef>
              <a:spcAft>
                <a:spcPct val="0"/>
              </a:spcAft>
              <a:defRPr sz="3200" u="sng">
                <a:solidFill>
                  <a:srgbClr val="FFFF99"/>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sng" strike="noStrike" kern="0" cap="none" spc="0" normalizeH="0" baseline="0" noProof="0" dirty="0" smtClean="0">
                <a:ln>
                  <a:noFill/>
                </a:ln>
                <a:solidFill>
                  <a:schemeClr val="tx1"/>
                </a:solidFill>
                <a:effectLst/>
                <a:uLnTx/>
                <a:uFillTx/>
                <a:latin typeface="Arial"/>
                <a:ea typeface="+mj-ea"/>
                <a:cs typeface="+mj-cs"/>
              </a:rPr>
              <a:t>Estimation: ICE Example</a:t>
            </a:r>
            <a:endParaRPr kumimoji="0" lang="en-US" sz="3200" b="0" i="0" u="sng" strike="noStrike" kern="0" cap="none" spc="0" normalizeH="0" baseline="0" noProof="0" dirty="0">
              <a:ln>
                <a:noFill/>
              </a:ln>
              <a:solidFill>
                <a:schemeClr val="tx1"/>
              </a:solidFill>
              <a:effectLst/>
              <a:uLnTx/>
              <a:uFillTx/>
              <a:latin typeface="Arial"/>
              <a:ea typeface="+mj-ea"/>
              <a:cs typeface="+mj-cs"/>
            </a:endParaRPr>
          </a:p>
        </p:txBody>
      </p:sp>
    </p:spTree>
    <p:extLst>
      <p:ext uri="{BB962C8B-B14F-4D97-AF65-F5344CB8AC3E}">
        <p14:creationId xmlns:p14="http://schemas.microsoft.com/office/powerpoint/2010/main" val="653703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a:t>
            </a:r>
            <a:endParaRPr lang="en-US" dirty="0"/>
          </a:p>
        </p:txBody>
      </p:sp>
      <p:sp>
        <p:nvSpPr>
          <p:cNvPr id="3" name="Content Placeholder 2"/>
          <p:cNvSpPr>
            <a:spLocks noGrp="1"/>
          </p:cNvSpPr>
          <p:nvPr>
            <p:ph idx="1"/>
          </p:nvPr>
        </p:nvSpPr>
        <p:spPr/>
        <p:txBody>
          <a:bodyPr>
            <a:normAutofit fontScale="70000" lnSpcReduction="20000"/>
          </a:bodyPr>
          <a:lstStyle/>
          <a:p>
            <a:r>
              <a:rPr lang="en-US" dirty="0"/>
              <a:t>Mapping is a different approach to detecting change and produces a map output at the end. There are two general ways to detect and map these changes: 2-date (time 1 versus time 2) or multi-date image stacks (more than 2 images in a stack showing the trend of change [or not] over the time period).</a:t>
            </a:r>
          </a:p>
          <a:p>
            <a:r>
              <a:rPr lang="en-US" dirty="0" smtClean="0"/>
              <a:t>Inputs</a:t>
            </a:r>
          </a:p>
          <a:p>
            <a:pPr lvl="1"/>
            <a:r>
              <a:rPr lang="en-US" dirty="0" smtClean="0"/>
              <a:t>2-date image pairs </a:t>
            </a:r>
          </a:p>
          <a:p>
            <a:pPr marL="457200" lvl="1" indent="0">
              <a:buNone/>
            </a:pPr>
            <a:r>
              <a:rPr lang="en-US" i="1" dirty="0" smtClean="0"/>
              <a:t>or</a:t>
            </a:r>
          </a:p>
          <a:p>
            <a:pPr lvl="1"/>
            <a:r>
              <a:rPr lang="en-US" dirty="0" smtClean="0"/>
              <a:t>Multi-date image stack</a:t>
            </a:r>
          </a:p>
          <a:p>
            <a:pPr lvl="1"/>
            <a:endParaRPr lang="en-US" dirty="0"/>
          </a:p>
          <a:p>
            <a:r>
              <a:rPr lang="en-US" dirty="0" smtClean="0"/>
              <a:t>Outputs</a:t>
            </a:r>
          </a:p>
          <a:p>
            <a:pPr lvl="1"/>
            <a:r>
              <a:rPr lang="en-US" dirty="0" smtClean="0"/>
              <a:t>GIS-ready change product</a:t>
            </a:r>
          </a:p>
          <a:p>
            <a:pPr lvl="2"/>
            <a:r>
              <a:rPr lang="en-US" dirty="0" smtClean="0"/>
              <a:t>Thematic map </a:t>
            </a:r>
          </a:p>
          <a:p>
            <a:pPr marL="914400" lvl="2" indent="0">
              <a:buNone/>
            </a:pPr>
            <a:r>
              <a:rPr lang="en-US" i="1" dirty="0" smtClean="0"/>
              <a:t>or</a:t>
            </a:r>
            <a:endParaRPr lang="en-US" i="1" dirty="0"/>
          </a:p>
          <a:p>
            <a:pPr lvl="2"/>
            <a:r>
              <a:rPr lang="en-US" dirty="0" smtClean="0"/>
              <a:t>Continuous raster layer</a:t>
            </a:r>
            <a:endParaRPr lang="en-US" dirty="0"/>
          </a:p>
        </p:txBody>
      </p:sp>
      <p:sp>
        <p:nvSpPr>
          <p:cNvPr id="4" name="Footer Placeholder 3"/>
          <p:cNvSpPr>
            <a:spLocks noGrp="1"/>
          </p:cNvSpPr>
          <p:nvPr>
            <p:ph type="ftr" sz="quarter" idx="4294967295"/>
          </p:nvPr>
        </p:nvSpPr>
        <p:spPr>
          <a:xfrm>
            <a:off x="1066800" y="7315273"/>
            <a:ext cx="7239000" cy="244475"/>
          </a:xfrm>
          <a:prstGeom prst="rect">
            <a:avLst/>
          </a:prstGeom>
        </p:spPr>
        <p:txBody>
          <a:bodyPr/>
          <a:lstStyle/>
          <a:p>
            <a:r>
              <a:rPr lang="en-US" dirty="0" smtClean="0"/>
              <a:t>USDA Forest Service, Remote Sensing Applications Center, http://fsweb.rsacfs.fed.us</a:t>
            </a:r>
            <a:endParaRPr lang="en-US" dirty="0"/>
          </a:p>
        </p:txBody>
      </p:sp>
    </p:spTree>
    <p:extLst>
      <p:ext uri="{BB962C8B-B14F-4D97-AF65-F5344CB8AC3E}">
        <p14:creationId xmlns:p14="http://schemas.microsoft.com/office/powerpoint/2010/main" val="2389776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Tradeoffs between </a:t>
            </a:r>
            <a:br>
              <a:rPr lang="en-US" dirty="0" smtClean="0"/>
            </a:br>
            <a:r>
              <a:rPr lang="en-US" dirty="0" smtClean="0"/>
              <a:t>Estimation and Mapping</a:t>
            </a:r>
            <a:endParaRPr lang="en-US" dirty="0"/>
          </a:p>
        </p:txBody>
      </p:sp>
      <p:sp>
        <p:nvSpPr>
          <p:cNvPr id="3" name="Content Placeholder 2"/>
          <p:cNvSpPr>
            <a:spLocks noGrp="1"/>
          </p:cNvSpPr>
          <p:nvPr>
            <p:ph idx="1"/>
          </p:nvPr>
        </p:nvSpPr>
        <p:spPr/>
        <p:txBody>
          <a:bodyPr>
            <a:normAutofit fontScale="55000" lnSpcReduction="20000"/>
          </a:bodyPr>
          <a:lstStyle/>
          <a:p>
            <a:r>
              <a:rPr lang="en-US" dirty="0"/>
              <a:t>Estimation can generally depict change with a greater level of detail, but may introduce error due to a non-representative sample design</a:t>
            </a:r>
          </a:p>
          <a:p>
            <a:endParaRPr lang="en-US" dirty="0"/>
          </a:p>
          <a:p>
            <a:r>
              <a:rPr lang="en-US" dirty="0"/>
              <a:t>Estimation can be used with much higher resolution imagery than pixel-based change detection because the human eye can detect even subtle change and differences due to </a:t>
            </a:r>
            <a:r>
              <a:rPr lang="en-US" dirty="0" err="1"/>
              <a:t>misregistration</a:t>
            </a:r>
            <a:r>
              <a:rPr lang="en-US" dirty="0"/>
              <a:t> and/or shadows, while automated algorithms generally cannot.</a:t>
            </a:r>
          </a:p>
          <a:p>
            <a:endParaRPr lang="en-US" dirty="0"/>
          </a:p>
          <a:p>
            <a:pPr defTabSz="914303">
              <a:defRPr/>
            </a:pPr>
            <a:r>
              <a:rPr lang="en-US" dirty="0"/>
              <a:t>Mapping can generally depict change with limited detail, but provides a spatially-explicit wall-to-wall map</a:t>
            </a:r>
          </a:p>
          <a:p>
            <a:pPr defTabSz="914303">
              <a:defRPr/>
            </a:pPr>
            <a:endParaRPr lang="en-US" dirty="0"/>
          </a:p>
          <a:p>
            <a:pPr defTabSz="914303">
              <a:defRPr/>
            </a:pPr>
            <a:r>
              <a:rPr lang="en-US" dirty="0"/>
              <a:t>Mapping is faster but does not generally detect subtle change (e.g., forest degradation).</a:t>
            </a:r>
          </a:p>
          <a:p>
            <a:pPr defTabSz="914303">
              <a:defRPr/>
            </a:pPr>
            <a:endParaRPr lang="en-US" dirty="0"/>
          </a:p>
          <a:p>
            <a:r>
              <a:rPr lang="en-US" dirty="0"/>
              <a:t>Image Interpretation (and Sampling) is low-tech </a:t>
            </a:r>
            <a:r>
              <a:rPr lang="en-US" dirty="0" smtClean="0"/>
              <a:t>and </a:t>
            </a:r>
            <a:r>
              <a:rPr lang="en-US" dirty="0"/>
              <a:t>in many ways more capable and reliable than automated methods</a:t>
            </a:r>
          </a:p>
          <a:p>
            <a:endParaRPr lang="en-US" dirty="0"/>
          </a:p>
          <a:p>
            <a:r>
              <a:rPr lang="en-US" dirty="0"/>
              <a:t>Sampling is the most robust long-term monitoring method.  Changes in image characteristics can be accommodated more readily than mapping methods.</a:t>
            </a:r>
          </a:p>
          <a:p>
            <a:endParaRPr lang="en-US" dirty="0"/>
          </a:p>
        </p:txBody>
      </p:sp>
    </p:spTree>
    <p:extLst>
      <p:ext uri="{BB962C8B-B14F-4D97-AF65-F5344CB8AC3E}">
        <p14:creationId xmlns:p14="http://schemas.microsoft.com/office/powerpoint/2010/main" val="2455195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5969403" y="1769935"/>
            <a:ext cx="3129695" cy="5065773"/>
            <a:chOff x="6036222" y="1251169"/>
            <a:chExt cx="2559707" cy="4143182"/>
          </a:xfrm>
        </p:grpSpPr>
        <p:grpSp>
          <p:nvGrpSpPr>
            <p:cNvPr id="5" name="Group 4"/>
            <p:cNvGrpSpPr/>
            <p:nvPr/>
          </p:nvGrpSpPr>
          <p:grpSpPr>
            <a:xfrm>
              <a:off x="6036222" y="1895734"/>
              <a:ext cx="1155371" cy="1808051"/>
              <a:chOff x="6126814" y="2222586"/>
              <a:chExt cx="1155371" cy="1808051"/>
            </a:xfrm>
          </p:grpSpPr>
          <p:pic>
            <p:nvPicPr>
              <p:cNvPr id="12" name="Picture 3" descr="blackpine_prerefl"/>
              <p:cNvPicPr preferRelativeResize="0">
                <a:picLocks noChangeAspect="1" noChangeArrowheads="1"/>
              </p:cNvPicPr>
              <p:nvPr/>
            </p:nvPicPr>
            <p:blipFill>
              <a:blip r:embed="rId3" cstate="print"/>
              <a:srcRect/>
              <a:stretch>
                <a:fillRect/>
              </a:stretch>
            </p:blipFill>
            <p:spPr bwMode="auto">
              <a:xfrm>
                <a:off x="6126814" y="2468807"/>
                <a:ext cx="1155371" cy="1561830"/>
              </a:xfrm>
              <a:prstGeom prst="rect">
                <a:avLst/>
              </a:prstGeom>
              <a:noFill/>
              <a:ln>
                <a:solidFill>
                  <a:srgbClr val="C00000"/>
                </a:solidFill>
              </a:ln>
            </p:spPr>
          </p:pic>
          <p:sp>
            <p:nvSpPr>
              <p:cNvPr id="13" name="Text Box 4"/>
              <p:cNvSpPr txBox="1">
                <a:spLocks noChangeAspect="1" noChangeArrowheads="1"/>
              </p:cNvSpPr>
              <p:nvPr/>
            </p:nvSpPr>
            <p:spPr bwMode="auto">
              <a:xfrm>
                <a:off x="6127252" y="2222586"/>
                <a:ext cx="561372" cy="246221"/>
              </a:xfrm>
              <a:prstGeom prst="rect">
                <a:avLst/>
              </a:prstGeom>
              <a:solidFill>
                <a:schemeClr val="accent2"/>
              </a:solidFill>
              <a:ln w="9525">
                <a:solidFill>
                  <a:srgbClr val="C00000"/>
                </a:solidFill>
                <a:miter lim="800000"/>
                <a:headEnd/>
                <a:tailEnd/>
              </a:ln>
              <a:effectLst/>
            </p:spPr>
            <p:txBody>
              <a:bodyPr wrap="none">
                <a:spAutoFit/>
              </a:bodyPr>
              <a:lstStyle/>
              <a:p>
                <a:pPr>
                  <a:spcBef>
                    <a:spcPct val="0"/>
                  </a:spcBef>
                </a:pPr>
                <a:r>
                  <a:rPr lang="en-US" sz="1000" dirty="0" err="1" smtClean="0">
                    <a:solidFill>
                      <a:srgbClr val="FFFFFF"/>
                    </a:solidFill>
                    <a:effectLst>
                      <a:outerShdw blurRad="38100" dist="38100" dir="2700000" algn="tl">
                        <a:srgbClr val="000000"/>
                      </a:outerShdw>
                    </a:effectLst>
                  </a:rPr>
                  <a:t>Prefire</a:t>
                </a:r>
                <a:endParaRPr lang="en-US" sz="1000" dirty="0">
                  <a:solidFill>
                    <a:srgbClr val="FFFFFF"/>
                  </a:solidFill>
                  <a:effectLst>
                    <a:outerShdw blurRad="38100" dist="38100" dir="2700000" algn="tl">
                      <a:srgbClr val="000000"/>
                    </a:outerShdw>
                  </a:effectLst>
                </a:endParaRPr>
              </a:p>
            </p:txBody>
          </p:sp>
        </p:grpSp>
        <p:grpSp>
          <p:nvGrpSpPr>
            <p:cNvPr id="6" name="Group 5"/>
            <p:cNvGrpSpPr/>
            <p:nvPr/>
          </p:nvGrpSpPr>
          <p:grpSpPr>
            <a:xfrm>
              <a:off x="7436179" y="1251169"/>
              <a:ext cx="1159750" cy="1822780"/>
              <a:chOff x="7436179" y="1503453"/>
              <a:chExt cx="1159750" cy="1822780"/>
            </a:xfrm>
          </p:grpSpPr>
          <p:pic>
            <p:nvPicPr>
              <p:cNvPr id="10" name="Picture 11" descr="blackpine_postrefl"/>
              <p:cNvPicPr preferRelativeResize="0">
                <a:picLocks noChangeAspect="1" noChangeArrowheads="1"/>
              </p:cNvPicPr>
              <p:nvPr/>
            </p:nvPicPr>
            <p:blipFill>
              <a:blip r:embed="rId4" cstate="print"/>
              <a:srcRect/>
              <a:stretch>
                <a:fillRect/>
              </a:stretch>
            </p:blipFill>
            <p:spPr bwMode="auto">
              <a:xfrm>
                <a:off x="7436179" y="1758062"/>
                <a:ext cx="1159750" cy="1568171"/>
              </a:xfrm>
              <a:prstGeom prst="rect">
                <a:avLst/>
              </a:prstGeom>
              <a:noFill/>
              <a:ln>
                <a:solidFill>
                  <a:srgbClr val="C00000"/>
                </a:solidFill>
              </a:ln>
            </p:spPr>
          </p:pic>
          <p:sp>
            <p:nvSpPr>
              <p:cNvPr id="11" name="Text Box 12"/>
              <p:cNvSpPr txBox="1">
                <a:spLocks noChangeAspect="1" noChangeArrowheads="1"/>
              </p:cNvSpPr>
              <p:nvPr/>
            </p:nvSpPr>
            <p:spPr bwMode="auto">
              <a:xfrm>
                <a:off x="7436179" y="1503453"/>
                <a:ext cx="617477" cy="246221"/>
              </a:xfrm>
              <a:prstGeom prst="rect">
                <a:avLst/>
              </a:prstGeom>
              <a:solidFill>
                <a:schemeClr val="accent2"/>
              </a:solidFill>
              <a:ln w="9525">
                <a:solidFill>
                  <a:srgbClr val="C00000"/>
                </a:solidFill>
                <a:miter lim="800000"/>
                <a:headEnd/>
                <a:tailEnd/>
              </a:ln>
              <a:effectLst/>
            </p:spPr>
            <p:txBody>
              <a:bodyPr wrap="none">
                <a:spAutoFit/>
              </a:bodyPr>
              <a:lstStyle/>
              <a:p>
                <a:pPr>
                  <a:spcBef>
                    <a:spcPct val="0"/>
                  </a:spcBef>
                </a:pPr>
                <a:r>
                  <a:rPr lang="en-US" sz="1000" dirty="0" err="1" smtClean="0">
                    <a:solidFill>
                      <a:srgbClr val="FFFFFF"/>
                    </a:solidFill>
                    <a:effectLst>
                      <a:outerShdw blurRad="38100" dist="38100" dir="2700000" algn="tl">
                        <a:srgbClr val="000000"/>
                      </a:outerShdw>
                    </a:effectLst>
                  </a:rPr>
                  <a:t>Postfire</a:t>
                </a:r>
                <a:endParaRPr lang="en-US" sz="1000" dirty="0">
                  <a:solidFill>
                    <a:srgbClr val="FFFFFF"/>
                  </a:solidFill>
                  <a:effectLst>
                    <a:outerShdw blurRad="38100" dist="38100" dir="2700000" algn="tl">
                      <a:srgbClr val="000000"/>
                    </a:outerShdw>
                  </a:effectLst>
                </a:endParaRPr>
              </a:p>
            </p:txBody>
          </p:sp>
        </p:grpSp>
        <p:grpSp>
          <p:nvGrpSpPr>
            <p:cNvPr id="7" name="Group 6"/>
            <p:cNvGrpSpPr/>
            <p:nvPr/>
          </p:nvGrpSpPr>
          <p:grpSpPr>
            <a:xfrm>
              <a:off x="7436179" y="3580675"/>
              <a:ext cx="1159750" cy="1813676"/>
              <a:chOff x="7436179" y="3580675"/>
              <a:chExt cx="1159750" cy="1813676"/>
            </a:xfrm>
          </p:grpSpPr>
          <p:pic>
            <p:nvPicPr>
              <p:cNvPr id="8" name="Picture 17" descr="blackpine_BARC"/>
              <p:cNvPicPr preferRelativeResize="0">
                <a:picLocks noChangeAspect="1" noChangeArrowheads="1"/>
              </p:cNvPicPr>
              <p:nvPr/>
            </p:nvPicPr>
            <p:blipFill>
              <a:blip r:embed="rId5" cstate="print"/>
              <a:srcRect/>
              <a:stretch>
                <a:fillRect/>
              </a:stretch>
            </p:blipFill>
            <p:spPr bwMode="auto">
              <a:xfrm>
                <a:off x="7436179" y="3826179"/>
                <a:ext cx="1159750" cy="1568172"/>
              </a:xfrm>
              <a:prstGeom prst="rect">
                <a:avLst/>
              </a:prstGeom>
              <a:noFill/>
              <a:ln>
                <a:solidFill>
                  <a:srgbClr val="C00000"/>
                </a:solidFill>
              </a:ln>
            </p:spPr>
          </p:pic>
          <p:sp>
            <p:nvSpPr>
              <p:cNvPr id="9" name="Text Box 18"/>
              <p:cNvSpPr txBox="1">
                <a:spLocks noChangeAspect="1" noChangeArrowheads="1"/>
              </p:cNvSpPr>
              <p:nvPr/>
            </p:nvSpPr>
            <p:spPr bwMode="auto">
              <a:xfrm>
                <a:off x="7436179" y="3580675"/>
                <a:ext cx="630301" cy="246221"/>
              </a:xfrm>
              <a:prstGeom prst="rect">
                <a:avLst/>
              </a:prstGeom>
              <a:solidFill>
                <a:schemeClr val="accent2"/>
              </a:solidFill>
              <a:ln w="9525">
                <a:solidFill>
                  <a:srgbClr val="C00000"/>
                </a:solidFill>
                <a:miter lim="800000"/>
                <a:headEnd/>
                <a:tailEnd/>
              </a:ln>
              <a:effectLst/>
            </p:spPr>
            <p:txBody>
              <a:bodyPr wrap="none">
                <a:spAutoFit/>
              </a:bodyPr>
              <a:lstStyle/>
              <a:p>
                <a:pPr>
                  <a:spcBef>
                    <a:spcPct val="0"/>
                  </a:spcBef>
                </a:pPr>
                <a:r>
                  <a:rPr lang="en-US" sz="1000" dirty="0" smtClean="0">
                    <a:solidFill>
                      <a:srgbClr val="FFFFFF"/>
                    </a:solidFill>
                    <a:effectLst>
                      <a:outerShdw blurRad="38100" dist="38100" dir="2700000" algn="tl">
                        <a:srgbClr val="000000"/>
                      </a:outerShdw>
                    </a:effectLst>
                  </a:rPr>
                  <a:t>Change</a:t>
                </a:r>
                <a:endParaRPr lang="en-US" sz="1000" dirty="0">
                  <a:solidFill>
                    <a:srgbClr val="FFFFFF"/>
                  </a:solidFill>
                  <a:effectLst>
                    <a:outerShdw blurRad="38100" dist="38100" dir="2700000" algn="tl">
                      <a:srgbClr val="000000"/>
                    </a:outerShdw>
                  </a:effectLst>
                </a:endParaRPr>
              </a:p>
            </p:txBody>
          </p:sp>
        </p:grpSp>
      </p:grpSp>
      <p:sp>
        <p:nvSpPr>
          <p:cNvPr id="2" name="Title 1"/>
          <p:cNvSpPr>
            <a:spLocks noGrp="1"/>
          </p:cNvSpPr>
          <p:nvPr>
            <p:ph type="title"/>
          </p:nvPr>
        </p:nvSpPr>
        <p:spPr/>
        <p:txBody>
          <a:bodyPr>
            <a:normAutofit fontScale="90000"/>
          </a:bodyPr>
          <a:lstStyle/>
          <a:p>
            <a:r>
              <a:rPr lang="en-US" dirty="0"/>
              <a:t>Mapping: </a:t>
            </a:r>
            <a:r>
              <a:rPr lang="en-US" u="none" dirty="0" smtClean="0">
                <a:latin typeface="Arial" pitchFamily="34" charset="0"/>
                <a:cs typeface="Times New Roman" pitchFamily="18" charset="0"/>
              </a:rPr>
              <a:t>Two-date </a:t>
            </a:r>
            <a:r>
              <a:rPr lang="en-US" u="none" dirty="0">
                <a:latin typeface="Arial" pitchFamily="34" charset="0"/>
                <a:cs typeface="Times New Roman" pitchFamily="18" charset="0"/>
              </a:rPr>
              <a:t>C</a:t>
            </a:r>
            <a:r>
              <a:rPr lang="en-US" u="none" dirty="0" smtClean="0">
                <a:latin typeface="Arial" pitchFamily="34" charset="0"/>
                <a:cs typeface="Times New Roman" pitchFamily="18" charset="0"/>
              </a:rPr>
              <a:t>hange Detection</a:t>
            </a:r>
            <a:endParaRPr lang="en-US" u="none" dirty="0"/>
          </a:p>
        </p:txBody>
      </p:sp>
      <p:sp>
        <p:nvSpPr>
          <p:cNvPr id="3" name="Content Placeholder 2"/>
          <p:cNvSpPr>
            <a:spLocks noGrp="1"/>
          </p:cNvSpPr>
          <p:nvPr>
            <p:ph idx="1"/>
          </p:nvPr>
        </p:nvSpPr>
        <p:spPr>
          <a:xfrm>
            <a:off x="748005" y="1266494"/>
            <a:ext cx="5251580" cy="5211763"/>
          </a:xfrm>
        </p:spPr>
        <p:txBody>
          <a:bodyPr/>
          <a:lstStyle/>
          <a:p>
            <a:pPr marL="0" indent="0">
              <a:buNone/>
            </a:pPr>
            <a:r>
              <a:rPr lang="en-US" sz="2400" dirty="0" smtClean="0">
                <a:latin typeface="Arial" pitchFamily="34" charset="0"/>
                <a:cs typeface="Times New Roman" pitchFamily="18" charset="0"/>
              </a:rPr>
              <a:t>Multiple approaches with common core concepts:</a:t>
            </a:r>
          </a:p>
          <a:p>
            <a:pPr lvl="1"/>
            <a:r>
              <a:rPr lang="en-US" sz="2000" dirty="0" smtClean="0">
                <a:latin typeface="Arial" pitchFamily="34" charset="0"/>
                <a:cs typeface="Times New Roman" pitchFamily="18" charset="0"/>
              </a:rPr>
              <a:t>Identify spectral characteristics of significant change and separate it from </a:t>
            </a:r>
            <a:r>
              <a:rPr lang="en-US" sz="2000" i="1" dirty="0" smtClean="0">
                <a:latin typeface="Arial" pitchFamily="34" charset="0"/>
                <a:cs typeface="Times New Roman" pitchFamily="18" charset="0"/>
              </a:rPr>
              <a:t>noise</a:t>
            </a:r>
            <a:endParaRPr lang="en-US" sz="2000" dirty="0">
              <a:latin typeface="Arial" pitchFamily="34" charset="0"/>
              <a:cs typeface="Times New Roman" pitchFamily="18" charset="0"/>
            </a:endParaRPr>
          </a:p>
          <a:p>
            <a:pPr lvl="2"/>
            <a:endParaRPr lang="en-US" dirty="0" smtClean="0">
              <a:latin typeface="Arial" pitchFamily="34" charset="0"/>
              <a:cs typeface="Times New Roman" pitchFamily="18" charset="0"/>
            </a:endParaRPr>
          </a:p>
          <a:p>
            <a:pPr marL="0" indent="0">
              <a:buNone/>
            </a:pPr>
            <a:r>
              <a:rPr lang="en-US" sz="2400" dirty="0" smtClean="0">
                <a:latin typeface="Arial" pitchFamily="34" charset="0"/>
                <a:cs typeface="Times New Roman" pitchFamily="18" charset="0"/>
              </a:rPr>
              <a:t>Focus of this course:</a:t>
            </a:r>
          </a:p>
          <a:p>
            <a:pPr lvl="1"/>
            <a:r>
              <a:rPr lang="en-US" sz="2000" dirty="0" smtClean="0">
                <a:latin typeface="Arial" pitchFamily="34" charset="0"/>
                <a:cs typeface="Times New Roman" pitchFamily="18" charset="0"/>
              </a:rPr>
              <a:t>Two-date image differencing </a:t>
            </a:r>
          </a:p>
          <a:p>
            <a:pPr lvl="1"/>
            <a:r>
              <a:rPr lang="en-US" sz="2000" dirty="0">
                <a:latin typeface="Arial" pitchFamily="34" charset="0"/>
                <a:cs typeface="Times New Roman" pitchFamily="18" charset="0"/>
              </a:rPr>
              <a:t>M</a:t>
            </a:r>
            <a:r>
              <a:rPr lang="en-US" sz="2000" dirty="0" smtClean="0">
                <a:latin typeface="Arial" pitchFamily="34" charset="0"/>
                <a:cs typeface="Times New Roman" pitchFamily="18" charset="0"/>
              </a:rPr>
              <a:t>oderate resolution satellite imagery </a:t>
            </a:r>
          </a:p>
          <a:p>
            <a:pPr lvl="1"/>
            <a:r>
              <a:rPr lang="en-US" sz="2000" dirty="0" smtClean="0">
                <a:latin typeface="Arial" pitchFamily="34" charset="0"/>
                <a:cs typeface="Times New Roman" pitchFamily="18" charset="0"/>
              </a:rPr>
              <a:t>Provides a foundation for other methods</a:t>
            </a:r>
          </a:p>
          <a:p>
            <a:pPr lvl="1"/>
            <a:r>
              <a:rPr lang="en-US" sz="2000" dirty="0" smtClean="0">
                <a:latin typeface="Arial" pitchFamily="34" charset="0"/>
                <a:cs typeface="Times New Roman" pitchFamily="18" charset="0"/>
              </a:rPr>
              <a:t>Can be accomplished using readily available tools</a:t>
            </a:r>
          </a:p>
          <a:p>
            <a:pPr marL="457200" lvl="1" indent="0">
              <a:buNone/>
            </a:pPr>
            <a:endParaRPr lang="en-US" sz="2000" dirty="0" smtClean="0">
              <a:latin typeface="Arial" pitchFamily="34" charset="0"/>
              <a:cs typeface="Times New Roman" pitchFamily="18" charset="0"/>
            </a:endParaRPr>
          </a:p>
          <a:p>
            <a:pPr marL="914400" lvl="2" indent="0">
              <a:buNone/>
            </a:pPr>
            <a:endParaRPr lang="en-US" dirty="0" smtClean="0">
              <a:latin typeface="Arial" pitchFamily="34" charset="0"/>
              <a:cs typeface="Times New Roman" pitchFamily="18" charset="0"/>
            </a:endParaRPr>
          </a:p>
        </p:txBody>
      </p:sp>
    </p:spTree>
    <p:extLst>
      <p:ext uri="{BB962C8B-B14F-4D97-AF65-F5344CB8AC3E}">
        <p14:creationId xmlns:p14="http://schemas.microsoft.com/office/powerpoint/2010/main" val="143907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9850"/>
            <a:ext cx="8229600" cy="990600"/>
          </a:xfrm>
        </p:spPr>
        <p:txBody>
          <a:bodyPr/>
          <a:lstStyle/>
          <a:p>
            <a:r>
              <a:rPr lang="en-US" dirty="0" smtClean="0"/>
              <a:t>Examples of Land Cover Change</a:t>
            </a:r>
            <a:endParaRPr lang="en-US" dirty="0"/>
          </a:p>
        </p:txBody>
      </p:sp>
    </p:spTree>
    <p:extLst>
      <p:ext uri="{BB962C8B-B14F-4D97-AF65-F5344CB8AC3E}">
        <p14:creationId xmlns:p14="http://schemas.microsoft.com/office/powerpoint/2010/main" val="462270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Steps to map land cover change</a:t>
            </a:r>
            <a:endParaRPr lang="en-US" dirty="0"/>
          </a:p>
        </p:txBody>
      </p:sp>
      <p:sp>
        <p:nvSpPr>
          <p:cNvPr id="3" name="Content Placeholder 2"/>
          <p:cNvSpPr>
            <a:spLocks noGrp="1"/>
          </p:cNvSpPr>
          <p:nvPr>
            <p:ph idx="1"/>
          </p:nvPr>
        </p:nvSpPr>
        <p:spPr/>
        <p:txBody>
          <a:bodyPr/>
          <a:lstStyle/>
          <a:p>
            <a:pPr>
              <a:buAutoNum type="arabicPeriod"/>
            </a:pPr>
            <a:r>
              <a:rPr lang="en-US" dirty="0"/>
              <a:t> Data selection and acquisition</a:t>
            </a:r>
          </a:p>
          <a:p>
            <a:pPr lvl="2"/>
            <a:r>
              <a:rPr lang="en-US" dirty="0"/>
              <a:t>Imagery and reference data</a:t>
            </a:r>
          </a:p>
          <a:p>
            <a:pPr>
              <a:buAutoNum type="arabicPeriod"/>
            </a:pPr>
            <a:r>
              <a:rPr lang="en-US" dirty="0"/>
              <a:t> Image processing and enhancement</a:t>
            </a:r>
          </a:p>
          <a:p>
            <a:pPr lvl="2"/>
            <a:r>
              <a:rPr lang="en-US" dirty="0"/>
              <a:t> Correction, normalization and transformation</a:t>
            </a:r>
          </a:p>
          <a:p>
            <a:pPr>
              <a:buAutoNum type="arabicPeriod"/>
            </a:pPr>
            <a:r>
              <a:rPr lang="en-US" dirty="0"/>
              <a:t>  Analysis</a:t>
            </a:r>
          </a:p>
          <a:p>
            <a:pPr lvl="2"/>
            <a:r>
              <a:rPr lang="en-US" dirty="0"/>
              <a:t> Quantify differences and create a change map </a:t>
            </a:r>
          </a:p>
          <a:p>
            <a:pPr>
              <a:buAutoNum type="arabicPeriod"/>
            </a:pPr>
            <a:r>
              <a:rPr lang="en-US" dirty="0"/>
              <a:t> Evaluation </a:t>
            </a:r>
          </a:p>
          <a:p>
            <a:pPr lvl="2"/>
            <a:r>
              <a:rPr lang="en-US" dirty="0"/>
              <a:t> Accuracy assessment </a:t>
            </a:r>
          </a:p>
        </p:txBody>
      </p:sp>
    </p:spTree>
    <p:extLst>
      <p:ext uri="{BB962C8B-B14F-4D97-AF65-F5344CB8AC3E}">
        <p14:creationId xmlns:p14="http://schemas.microsoft.com/office/powerpoint/2010/main" val="1608212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8229600" cy="990600"/>
          </a:xfrm>
        </p:spPr>
        <p:txBody>
          <a:bodyPr>
            <a:normAutofit fontScale="90000"/>
          </a:bodyPr>
          <a:lstStyle/>
          <a:p>
            <a:r>
              <a:rPr lang="en-US" u="none" dirty="0" smtClean="0"/>
              <a:t>Management goals determine </a:t>
            </a:r>
            <a:r>
              <a:rPr lang="en-US" dirty="0" smtClean="0"/>
              <a:t>best </a:t>
            </a:r>
            <a:r>
              <a:rPr lang="en-US" u="none" dirty="0" smtClean="0"/>
              <a:t>remote sensing </a:t>
            </a:r>
            <a:r>
              <a:rPr lang="en-US" dirty="0" smtClean="0"/>
              <a:t>imagery and </a:t>
            </a:r>
            <a:r>
              <a:rPr lang="en-US" u="none" dirty="0" smtClean="0"/>
              <a:t>tools</a:t>
            </a:r>
            <a:endParaRPr lang="en-US" u="none" dirty="0"/>
          </a:p>
        </p:txBody>
      </p:sp>
      <p:sp>
        <p:nvSpPr>
          <p:cNvPr id="3" name="Content Placeholder 2"/>
          <p:cNvSpPr>
            <a:spLocks noGrp="1"/>
          </p:cNvSpPr>
          <p:nvPr>
            <p:ph idx="1"/>
          </p:nvPr>
        </p:nvSpPr>
        <p:spPr>
          <a:xfrm>
            <a:off x="457200" y="1494100"/>
            <a:ext cx="8229600" cy="5029200"/>
          </a:xfrm>
        </p:spPr>
        <p:txBody>
          <a:bodyPr>
            <a:normAutofit fontScale="92500" lnSpcReduction="20000"/>
          </a:bodyPr>
          <a:lstStyle/>
          <a:p>
            <a:r>
              <a:rPr lang="en-US" dirty="0"/>
              <a:t>Clearly define objectives</a:t>
            </a:r>
          </a:p>
          <a:p>
            <a:pPr lvl="1"/>
            <a:r>
              <a:rPr lang="en-US" dirty="0"/>
              <a:t>Identify the problem:</a:t>
            </a:r>
          </a:p>
          <a:p>
            <a:pPr lvl="2"/>
            <a:r>
              <a:rPr lang="en-US" dirty="0"/>
              <a:t>Change phenomena of interest </a:t>
            </a:r>
            <a:endParaRPr lang="en-US" i="1" dirty="0">
              <a:solidFill>
                <a:schemeClr val="bg1">
                  <a:lumMod val="65000"/>
                </a:schemeClr>
              </a:solidFill>
            </a:endParaRPr>
          </a:p>
          <a:p>
            <a:pPr lvl="3"/>
            <a:r>
              <a:rPr lang="en-US" sz="2400" dirty="0"/>
              <a:t>What is measured? </a:t>
            </a:r>
          </a:p>
          <a:p>
            <a:pPr lvl="3"/>
            <a:r>
              <a:rPr lang="en-US" i="1" dirty="0">
                <a:solidFill>
                  <a:schemeClr val="bg1">
                    <a:lumMod val="65000"/>
                  </a:schemeClr>
                </a:solidFill>
              </a:rPr>
              <a:t>e.g., fire effects, forest mortality, stream channel changes, etc.</a:t>
            </a:r>
          </a:p>
          <a:p>
            <a:pPr lvl="2"/>
            <a:r>
              <a:rPr lang="en-US" dirty="0"/>
              <a:t>Define study area</a:t>
            </a:r>
          </a:p>
          <a:p>
            <a:pPr lvl="3"/>
            <a:r>
              <a:rPr lang="en-US" dirty="0"/>
              <a:t>Where?</a:t>
            </a:r>
          </a:p>
          <a:p>
            <a:pPr lvl="2"/>
            <a:r>
              <a:rPr lang="en-US" dirty="0"/>
              <a:t>Determine frequency for change analysis</a:t>
            </a:r>
          </a:p>
          <a:p>
            <a:pPr lvl="2"/>
            <a:r>
              <a:rPr lang="en-US" dirty="0"/>
              <a:t>When and how often?</a:t>
            </a:r>
          </a:p>
          <a:p>
            <a:pPr lvl="3"/>
            <a:r>
              <a:rPr lang="en-US" i="1" dirty="0">
                <a:solidFill>
                  <a:schemeClr val="bg1">
                    <a:lumMod val="65000"/>
                  </a:schemeClr>
                </a:solidFill>
              </a:rPr>
              <a:t>e.g., seasonal, annual, biennial, etc.</a:t>
            </a:r>
            <a:endParaRPr lang="en-US" sz="2400" dirty="0"/>
          </a:p>
          <a:p>
            <a:pPr lvl="2"/>
            <a:r>
              <a:rPr lang="en-US" dirty="0"/>
              <a:t>Consider limitations</a:t>
            </a:r>
          </a:p>
          <a:p>
            <a:pPr lvl="3"/>
            <a:r>
              <a:rPr lang="en-US" dirty="0"/>
              <a:t>What problems may occur</a:t>
            </a:r>
            <a:r>
              <a:rPr lang="en-US" dirty="0" smtClean="0"/>
              <a:t>?</a:t>
            </a:r>
          </a:p>
          <a:p>
            <a:pPr marL="0" indent="0">
              <a:buNone/>
            </a:pPr>
            <a:endParaRPr lang="en-US" sz="2800" i="1" dirty="0" smtClean="0"/>
          </a:p>
          <a:p>
            <a:pPr marL="0" indent="0">
              <a:buNone/>
            </a:pPr>
            <a:r>
              <a:rPr lang="en-US" sz="2400" i="1" dirty="0" smtClean="0">
                <a:solidFill>
                  <a:srgbClr val="FF0000"/>
                </a:solidFill>
              </a:rPr>
              <a:t>These considerations determine appropriate methods and whether or not change can even be detected </a:t>
            </a:r>
            <a:endParaRPr lang="en-US" sz="2400" i="1" dirty="0">
              <a:solidFill>
                <a:srgbClr val="FF0000"/>
              </a:solidFill>
            </a:endParaRPr>
          </a:p>
        </p:txBody>
      </p:sp>
    </p:spTree>
    <p:extLst>
      <p:ext uri="{BB962C8B-B14F-4D97-AF65-F5344CB8AC3E}">
        <p14:creationId xmlns:p14="http://schemas.microsoft.com/office/powerpoint/2010/main" val="1455480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Data Acquisition Considerations</a:t>
            </a:r>
            <a:endParaRPr lang="en-US" dirty="0"/>
          </a:p>
        </p:txBody>
      </p:sp>
      <p:sp>
        <p:nvSpPr>
          <p:cNvPr id="7" name="Content Placeholder 2"/>
          <p:cNvSpPr>
            <a:spLocks noGrp="1"/>
          </p:cNvSpPr>
          <p:nvPr>
            <p:ph idx="1"/>
          </p:nvPr>
        </p:nvSpPr>
        <p:spPr>
          <a:xfrm>
            <a:off x="762000" y="1297379"/>
            <a:ext cx="7696200" cy="4983163"/>
          </a:xfrm>
        </p:spPr>
        <p:txBody>
          <a:bodyPr/>
          <a:lstStyle/>
          <a:p>
            <a:pPr marL="0" indent="0">
              <a:buNone/>
            </a:pPr>
            <a:r>
              <a:rPr lang="en-US" i="1" dirty="0" smtClean="0">
                <a:solidFill>
                  <a:srgbClr val="FF0000"/>
                </a:solidFill>
              </a:rPr>
              <a:t>Goals:</a:t>
            </a:r>
            <a:endParaRPr lang="en-US" dirty="0" smtClean="0">
              <a:solidFill>
                <a:srgbClr val="FF0000"/>
              </a:solidFill>
            </a:endParaRPr>
          </a:p>
          <a:p>
            <a:pPr lvl="1"/>
            <a:r>
              <a:rPr lang="en-US" dirty="0" smtClean="0"/>
              <a:t>Capture the change of interest</a:t>
            </a:r>
          </a:p>
          <a:p>
            <a:pPr lvl="2"/>
            <a:r>
              <a:rPr lang="en-US" dirty="0" smtClean="0"/>
              <a:t>Consider </a:t>
            </a:r>
            <a:r>
              <a:rPr lang="en-US" dirty="0"/>
              <a:t>image and change phenomenon resolution (spatial, temporal and spectral)</a:t>
            </a:r>
          </a:p>
          <a:p>
            <a:pPr lvl="1"/>
            <a:r>
              <a:rPr lang="en-US" dirty="0" smtClean="0"/>
              <a:t>Minimize non-target change or ‘noise</a:t>
            </a:r>
            <a:r>
              <a:rPr lang="en-US" dirty="0"/>
              <a:t>’</a:t>
            </a:r>
          </a:p>
          <a:p>
            <a:pPr lvl="2"/>
            <a:r>
              <a:rPr lang="en-US" dirty="0"/>
              <a:t>Select near anniversary dates to minimize illumination and seasonal differences</a:t>
            </a:r>
          </a:p>
          <a:p>
            <a:pPr marL="0" indent="0">
              <a:buNone/>
            </a:pPr>
            <a:endParaRPr lang="en-US" dirty="0" smtClean="0"/>
          </a:p>
          <a:p>
            <a:pPr lvl="1"/>
            <a:endParaRPr lang="en-US" dirty="0"/>
          </a:p>
        </p:txBody>
      </p:sp>
    </p:spTree>
    <p:extLst>
      <p:ext uri="{BB962C8B-B14F-4D97-AF65-F5344CB8AC3E}">
        <p14:creationId xmlns:p14="http://schemas.microsoft.com/office/powerpoint/2010/main" val="801825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Data Acquisition Considerations</a:t>
            </a:r>
            <a:endParaRPr lang="en-US" dirty="0"/>
          </a:p>
        </p:txBody>
      </p:sp>
      <p:sp>
        <p:nvSpPr>
          <p:cNvPr id="4" name="Content Placeholder 2"/>
          <p:cNvSpPr txBox="1">
            <a:spLocks/>
          </p:cNvSpPr>
          <p:nvPr/>
        </p:nvSpPr>
        <p:spPr>
          <a:xfrm>
            <a:off x="476250" y="1423992"/>
            <a:ext cx="4114800" cy="5029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bg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bg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bg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bg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Tx/>
              <a:buNone/>
            </a:pPr>
            <a:r>
              <a:rPr lang="en-US" dirty="0" smtClean="0">
                <a:solidFill>
                  <a:schemeClr val="tx1"/>
                </a:solidFill>
              </a:rPr>
              <a:t>Images:</a:t>
            </a:r>
          </a:p>
          <a:p>
            <a:pPr>
              <a:buClrTx/>
            </a:pPr>
            <a:r>
              <a:rPr lang="en-US" dirty="0" smtClean="0">
                <a:solidFill>
                  <a:schemeClr val="tx1"/>
                </a:solidFill>
              </a:rPr>
              <a:t>Type</a:t>
            </a:r>
          </a:p>
          <a:p>
            <a:pPr>
              <a:buClrTx/>
            </a:pPr>
            <a:r>
              <a:rPr lang="en-US" dirty="0" smtClean="0">
                <a:solidFill>
                  <a:schemeClr val="tx1"/>
                </a:solidFill>
              </a:rPr>
              <a:t>Timing </a:t>
            </a:r>
          </a:p>
          <a:p>
            <a:pPr>
              <a:buClrTx/>
            </a:pPr>
            <a:r>
              <a:rPr lang="en-US" dirty="0" smtClean="0">
                <a:solidFill>
                  <a:schemeClr val="tx1"/>
                </a:solidFill>
              </a:rPr>
              <a:t>Quality</a:t>
            </a:r>
          </a:p>
          <a:p>
            <a:pPr>
              <a:buClrTx/>
            </a:pPr>
            <a:r>
              <a:rPr lang="en-US" dirty="0" smtClean="0">
                <a:solidFill>
                  <a:schemeClr val="tx1"/>
                </a:solidFill>
              </a:rPr>
              <a:t>Cost </a:t>
            </a:r>
          </a:p>
          <a:p>
            <a:pPr>
              <a:buClrTx/>
            </a:pPr>
            <a:endParaRPr lang="en-US" dirty="0">
              <a:solidFill>
                <a:schemeClr val="tx1"/>
              </a:solidFill>
            </a:endParaRPr>
          </a:p>
        </p:txBody>
      </p:sp>
      <p:sp>
        <p:nvSpPr>
          <p:cNvPr id="5" name="Content Placeholder 2"/>
          <p:cNvSpPr txBox="1">
            <a:spLocks/>
          </p:cNvSpPr>
          <p:nvPr/>
        </p:nvSpPr>
        <p:spPr>
          <a:xfrm>
            <a:off x="4610100" y="1423992"/>
            <a:ext cx="4114800" cy="5029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bg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bg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bg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bg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Tx/>
              <a:buNone/>
            </a:pPr>
            <a:r>
              <a:rPr lang="en-US" dirty="0" smtClean="0">
                <a:solidFill>
                  <a:schemeClr val="tx1"/>
                </a:solidFill>
              </a:rPr>
              <a:t>Reference data:</a:t>
            </a:r>
          </a:p>
          <a:p>
            <a:pPr>
              <a:buClrTx/>
            </a:pPr>
            <a:r>
              <a:rPr lang="en-US" dirty="0">
                <a:solidFill>
                  <a:schemeClr val="tx1"/>
                </a:solidFill>
              </a:rPr>
              <a:t>Type</a:t>
            </a:r>
          </a:p>
          <a:p>
            <a:pPr>
              <a:buClrTx/>
            </a:pPr>
            <a:r>
              <a:rPr lang="en-US" dirty="0">
                <a:solidFill>
                  <a:schemeClr val="tx1"/>
                </a:solidFill>
              </a:rPr>
              <a:t>Timing </a:t>
            </a:r>
          </a:p>
          <a:p>
            <a:pPr>
              <a:buClrTx/>
            </a:pPr>
            <a:r>
              <a:rPr lang="en-US" dirty="0">
                <a:solidFill>
                  <a:schemeClr val="tx1"/>
                </a:solidFill>
              </a:rPr>
              <a:t>Quality</a:t>
            </a:r>
          </a:p>
          <a:p>
            <a:pPr>
              <a:buClrTx/>
            </a:pPr>
            <a:r>
              <a:rPr lang="en-US" dirty="0">
                <a:solidFill>
                  <a:schemeClr val="tx1"/>
                </a:solidFill>
              </a:rPr>
              <a:t>Cost </a:t>
            </a:r>
          </a:p>
          <a:p>
            <a:pPr>
              <a:buClrTx/>
            </a:pPr>
            <a:endParaRPr lang="en-US" dirty="0">
              <a:solidFill>
                <a:schemeClr val="tx1"/>
              </a:solidFill>
            </a:endParaRPr>
          </a:p>
          <a:p>
            <a:pPr>
              <a:buClrTx/>
            </a:pPr>
            <a:endParaRPr lang="en-US" dirty="0" smtClean="0">
              <a:solidFill>
                <a:schemeClr val="tx1"/>
              </a:solidFill>
            </a:endParaRPr>
          </a:p>
        </p:txBody>
      </p:sp>
    </p:spTree>
    <p:extLst>
      <p:ext uri="{BB962C8B-B14F-4D97-AF65-F5344CB8AC3E}">
        <p14:creationId xmlns:p14="http://schemas.microsoft.com/office/powerpoint/2010/main" val="22161850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52925" y="1281941"/>
            <a:ext cx="4655885" cy="53399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xel"/>
          <p:cNvPicPr/>
          <p:nvPr/>
        </p:nvPicPr>
        <p:blipFill>
          <a:blip r:embed="rId2"/>
          <a:stretch>
            <a:fillRect/>
          </a:stretch>
        </p:blipFill>
        <p:spPr>
          <a:xfrm>
            <a:off x="457200" y="1229294"/>
            <a:ext cx="2486025" cy="2560320"/>
          </a:xfrm>
          <a:prstGeom prst="rect">
            <a:avLst/>
          </a:prstGeom>
        </p:spPr>
      </p:pic>
      <p:pic>
        <p:nvPicPr>
          <p:cNvPr id="6" name="Picture 5" descr="a pixel"/>
          <p:cNvPicPr/>
          <p:nvPr/>
        </p:nvPicPr>
        <p:blipFill>
          <a:blip r:embed="rId3"/>
          <a:stretch>
            <a:fillRect/>
          </a:stretch>
        </p:blipFill>
        <p:spPr>
          <a:xfrm>
            <a:off x="409575" y="3942014"/>
            <a:ext cx="2486025" cy="2560320"/>
          </a:xfrm>
          <a:prstGeom prst="rect">
            <a:avLst/>
          </a:prstGeom>
        </p:spPr>
      </p:pic>
      <p:sp>
        <p:nvSpPr>
          <p:cNvPr id="2" name="Title 1"/>
          <p:cNvSpPr>
            <a:spLocks noGrp="1"/>
          </p:cNvSpPr>
          <p:nvPr>
            <p:ph type="title"/>
          </p:nvPr>
        </p:nvSpPr>
        <p:spPr/>
        <p:txBody>
          <a:bodyPr/>
          <a:lstStyle/>
          <a:p>
            <a:r>
              <a:rPr lang="en-US" dirty="0" smtClean="0"/>
              <a:t>1. Data selection and acquisition </a:t>
            </a:r>
            <a:endParaRPr lang="en-US" dirty="0"/>
          </a:p>
        </p:txBody>
      </p:sp>
      <p:sp>
        <p:nvSpPr>
          <p:cNvPr id="3" name="Content Placeholder 2"/>
          <p:cNvSpPr>
            <a:spLocks noGrp="1"/>
          </p:cNvSpPr>
          <p:nvPr>
            <p:ph idx="1"/>
          </p:nvPr>
        </p:nvSpPr>
        <p:spPr>
          <a:xfrm>
            <a:off x="457200" y="1229294"/>
            <a:ext cx="2352675" cy="5029200"/>
          </a:xfrm>
        </p:spPr>
        <p:txBody>
          <a:bodyPr/>
          <a:lstStyle/>
          <a:p>
            <a:pPr marL="0" indent="0">
              <a:buNone/>
            </a:pPr>
            <a:r>
              <a:rPr lang="en-US" dirty="0" smtClean="0">
                <a:solidFill>
                  <a:srgbClr val="000000"/>
                </a:solidFill>
              </a:rPr>
              <a:t>Images: </a:t>
            </a:r>
            <a:br>
              <a:rPr lang="en-US" dirty="0" smtClean="0">
                <a:solidFill>
                  <a:srgbClr val="000000"/>
                </a:solidFill>
              </a:rPr>
            </a:br>
            <a:r>
              <a:rPr lang="en-US" dirty="0" smtClean="0">
                <a:solidFill>
                  <a:srgbClr val="000000"/>
                </a:solidFill>
              </a:rPr>
              <a:t>You should have wall-to-wall </a:t>
            </a:r>
            <a:br>
              <a:rPr lang="en-US" dirty="0" smtClean="0">
                <a:solidFill>
                  <a:srgbClr val="000000"/>
                </a:solidFill>
              </a:rPr>
            </a:br>
            <a:r>
              <a:rPr lang="en-US" dirty="0" smtClean="0">
                <a:solidFill>
                  <a:srgbClr val="000000"/>
                </a:solidFill>
              </a:rPr>
              <a:t>coverage</a:t>
            </a:r>
            <a:endParaRPr lang="en-US" dirty="0">
              <a:solidFill>
                <a:srgbClr val="000000"/>
              </a:solidFill>
            </a:endParaRPr>
          </a:p>
        </p:txBody>
      </p:sp>
      <p:pic>
        <p:nvPicPr>
          <p:cNvPr id="7" name="Picture 6" descr="image of trees"/>
          <p:cNvPicPr>
            <a:picLocks noChangeAspect="1"/>
          </p:cNvPicPr>
          <p:nvPr/>
        </p:nvPicPr>
        <p:blipFill>
          <a:blip r:embed="rId4"/>
          <a:stretch>
            <a:fillRect/>
          </a:stretch>
        </p:blipFill>
        <p:spPr>
          <a:xfrm>
            <a:off x="4374288" y="3942014"/>
            <a:ext cx="2483711" cy="2581012"/>
          </a:xfrm>
          <a:prstGeom prst="rect">
            <a:avLst/>
          </a:prstGeom>
        </p:spPr>
      </p:pic>
      <p:pic>
        <p:nvPicPr>
          <p:cNvPr id="8" name="Picture 7" descr="images of trees"/>
          <p:cNvPicPr>
            <a:picLocks noChangeAspect="1"/>
          </p:cNvPicPr>
          <p:nvPr/>
        </p:nvPicPr>
        <p:blipFill>
          <a:blip r:embed="rId5"/>
          <a:stretch>
            <a:fillRect/>
          </a:stretch>
        </p:blipFill>
        <p:spPr>
          <a:xfrm>
            <a:off x="4352925" y="1281941"/>
            <a:ext cx="2486024" cy="2608687"/>
          </a:xfrm>
          <a:prstGeom prst="rect">
            <a:avLst/>
          </a:prstGeom>
        </p:spPr>
      </p:pic>
      <p:sp>
        <p:nvSpPr>
          <p:cNvPr id="4" name="Content Placeholder 2"/>
          <p:cNvSpPr txBox="1">
            <a:spLocks/>
          </p:cNvSpPr>
          <p:nvPr/>
        </p:nvSpPr>
        <p:spPr>
          <a:xfrm>
            <a:off x="4438650" y="1346786"/>
            <a:ext cx="4454410" cy="5029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bg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bg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bg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bg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smtClean="0"/>
              <a:t>Reference data:</a:t>
            </a:r>
            <a:br>
              <a:rPr lang="en-US" dirty="0" smtClean="0"/>
            </a:br>
            <a:r>
              <a:rPr lang="en-US" dirty="0" smtClean="0"/>
              <a:t>You can collect reference data from imagery, preferably high resolution or with field visits</a:t>
            </a:r>
          </a:p>
          <a:p>
            <a:pPr marL="274320" lvl="1" indent="0">
              <a:buNone/>
            </a:pPr>
            <a:endParaRPr lang="en-US" dirty="0"/>
          </a:p>
        </p:txBody>
      </p:sp>
      <p:pic>
        <p:nvPicPr>
          <p:cNvPr id="8194" name="Picture 2" descr="forest work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2313" y="4371680"/>
            <a:ext cx="3376497" cy="225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898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Type of imagery</a:t>
            </a:r>
            <a:endParaRPr lang="en-US" dirty="0"/>
          </a:p>
        </p:txBody>
      </p:sp>
      <p:sp>
        <p:nvSpPr>
          <p:cNvPr id="3" name="Content Placeholder 2"/>
          <p:cNvSpPr>
            <a:spLocks noGrp="1"/>
          </p:cNvSpPr>
          <p:nvPr>
            <p:ph idx="1"/>
          </p:nvPr>
        </p:nvSpPr>
        <p:spPr/>
        <p:txBody>
          <a:bodyPr>
            <a:normAutofit lnSpcReduction="10000"/>
          </a:bodyPr>
          <a:lstStyle/>
          <a:p>
            <a:r>
              <a:rPr lang="en-US" dirty="0" smtClean="0"/>
              <a:t>Spatial</a:t>
            </a:r>
            <a:r>
              <a:rPr lang="en-US" dirty="0"/>
              <a:t> </a:t>
            </a:r>
            <a:r>
              <a:rPr lang="en-US" dirty="0" smtClean="0"/>
              <a:t>character</a:t>
            </a:r>
          </a:p>
          <a:p>
            <a:pPr lvl="1"/>
            <a:r>
              <a:rPr lang="en-US" dirty="0" smtClean="0"/>
              <a:t>Spatial grain ~ pixel size</a:t>
            </a:r>
          </a:p>
          <a:p>
            <a:pPr lvl="1"/>
            <a:r>
              <a:rPr lang="en-US" dirty="0" smtClean="0"/>
              <a:t>Spatial extent ~ geographic scope</a:t>
            </a:r>
          </a:p>
          <a:p>
            <a:r>
              <a:rPr lang="en-US" dirty="0" smtClean="0"/>
              <a:t>Temporal character</a:t>
            </a:r>
          </a:p>
          <a:p>
            <a:pPr lvl="1"/>
            <a:r>
              <a:rPr lang="en-US" dirty="0" smtClean="0"/>
              <a:t>Temporal grain ~ frequency of measurements</a:t>
            </a:r>
          </a:p>
          <a:p>
            <a:pPr lvl="1"/>
            <a:r>
              <a:rPr lang="en-US" dirty="0" smtClean="0"/>
              <a:t>Temporal extent ~ historical depth of imagery</a:t>
            </a:r>
          </a:p>
          <a:p>
            <a:r>
              <a:rPr lang="en-US" dirty="0" smtClean="0"/>
              <a:t>Spectral attribute</a:t>
            </a:r>
          </a:p>
          <a:p>
            <a:pPr lvl="1"/>
            <a:r>
              <a:rPr lang="en-US" dirty="0" smtClean="0"/>
              <a:t>Spectral grain ~ width of bands</a:t>
            </a:r>
          </a:p>
          <a:p>
            <a:pPr lvl="1"/>
            <a:r>
              <a:rPr lang="en-US" dirty="0" smtClean="0"/>
              <a:t>Spectral extent ~ breadth of electromagnetic spectrum (red, blue, green, </a:t>
            </a:r>
            <a:r>
              <a:rPr lang="en-US" dirty="0" err="1" smtClean="0"/>
              <a:t>nir</a:t>
            </a:r>
            <a:r>
              <a:rPr lang="en-US" dirty="0" smtClean="0"/>
              <a:t>, </a:t>
            </a:r>
            <a:r>
              <a:rPr lang="en-US" dirty="0" err="1" smtClean="0"/>
              <a:t>etc</a:t>
            </a:r>
            <a:r>
              <a:rPr lang="en-US" dirty="0" smtClean="0"/>
              <a:t>) </a:t>
            </a:r>
            <a:endParaRPr lang="en-US" dirty="0"/>
          </a:p>
        </p:txBody>
      </p:sp>
    </p:spTree>
    <p:extLst>
      <p:ext uri="{BB962C8B-B14F-4D97-AF65-F5344CB8AC3E}">
        <p14:creationId xmlns:p14="http://schemas.microsoft.com/office/powerpoint/2010/main" val="3088657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representation of the grain and extents of 4 satellite senso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06" y="988939"/>
            <a:ext cx="8399594" cy="5851677"/>
          </a:xfrm>
          <a:prstGeom prst="rect">
            <a:avLst/>
          </a:prstGeom>
          <a:solidFill>
            <a:schemeClr val="tx1"/>
          </a:solidFill>
        </p:spPr>
      </p:pic>
      <p:sp>
        <p:nvSpPr>
          <p:cNvPr id="2" name="Title 1"/>
          <p:cNvSpPr>
            <a:spLocks noGrp="1"/>
          </p:cNvSpPr>
          <p:nvPr>
            <p:ph type="title"/>
          </p:nvPr>
        </p:nvSpPr>
        <p:spPr>
          <a:xfrm>
            <a:off x="502919" y="213360"/>
            <a:ext cx="7276857" cy="596900"/>
          </a:xfrm>
        </p:spPr>
        <p:txBody>
          <a:bodyPr/>
          <a:lstStyle/>
          <a:p>
            <a:pPr algn="ctr"/>
            <a:r>
              <a:rPr lang="en-US" sz="3200" dirty="0"/>
              <a:t>1. </a:t>
            </a:r>
            <a:r>
              <a:rPr lang="en-US" sz="3200" u="none" dirty="0" smtClean="0"/>
              <a:t>Imagery - Spatial Considerations </a:t>
            </a:r>
            <a:endParaRPr lang="en-US" sz="3200" u="none" dirty="0"/>
          </a:p>
        </p:txBody>
      </p:sp>
      <p:sp>
        <p:nvSpPr>
          <p:cNvPr id="16" name="Text Placeholder 15"/>
          <p:cNvSpPr>
            <a:spLocks noGrp="1"/>
          </p:cNvSpPr>
          <p:nvPr>
            <p:ph type="body" sz="half" idx="2"/>
          </p:nvPr>
        </p:nvSpPr>
        <p:spPr>
          <a:xfrm>
            <a:off x="744406" y="994801"/>
            <a:ext cx="3426378" cy="2950288"/>
          </a:xfrm>
        </p:spPr>
        <p:txBody>
          <a:bodyPr/>
          <a:lstStyle/>
          <a:p>
            <a:pPr marL="342900" indent="-342900">
              <a:buFont typeface="Arial" pitchFamily="34" charset="0"/>
              <a:buChar char="•"/>
            </a:pPr>
            <a:r>
              <a:rPr lang="en-US" sz="2400" dirty="0">
                <a:solidFill>
                  <a:schemeClr val="bg1"/>
                </a:solidFill>
              </a:rPr>
              <a:t>Spatial </a:t>
            </a:r>
            <a:r>
              <a:rPr lang="en-US" sz="2400" dirty="0" smtClean="0">
                <a:solidFill>
                  <a:schemeClr val="bg1"/>
                </a:solidFill>
              </a:rPr>
              <a:t>resolution (pixel size)</a:t>
            </a:r>
          </a:p>
          <a:p>
            <a:endParaRPr lang="en-US" sz="2400" dirty="0" smtClean="0">
              <a:solidFill>
                <a:schemeClr val="bg1"/>
              </a:solidFill>
            </a:endParaRPr>
          </a:p>
          <a:p>
            <a:pPr marL="342900" indent="-342900">
              <a:buFont typeface="Arial" pitchFamily="34" charset="0"/>
              <a:buChar char="•"/>
            </a:pPr>
            <a:r>
              <a:rPr lang="en-US" sz="2400" dirty="0" smtClean="0">
                <a:solidFill>
                  <a:schemeClr val="bg1"/>
                </a:solidFill>
              </a:rPr>
              <a:t>Extent</a:t>
            </a:r>
          </a:p>
          <a:p>
            <a:r>
              <a:rPr lang="en-US" sz="1700" i="1" dirty="0" smtClean="0">
                <a:solidFill>
                  <a:schemeClr val="bg1"/>
                </a:solidFill>
              </a:rPr>
              <a:t>Trade-off between resolution and extent</a:t>
            </a:r>
          </a:p>
          <a:p>
            <a:endParaRPr lang="en-US" dirty="0">
              <a:solidFill>
                <a:schemeClr val="bg1"/>
              </a:solidFill>
            </a:endParaRPr>
          </a:p>
        </p:txBody>
      </p:sp>
    </p:spTree>
    <p:extLst>
      <p:ext uri="{BB962C8B-B14F-4D97-AF65-F5344CB8AC3E}">
        <p14:creationId xmlns:p14="http://schemas.microsoft.com/office/powerpoint/2010/main" val="2389195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r>
              <a:rPr lang="en-US" dirty="0"/>
              <a:t>1. Objectives </a:t>
            </a:r>
            <a:r>
              <a:rPr lang="en-US" dirty="0" smtClean="0"/>
              <a:t>determine </a:t>
            </a:r>
            <a:r>
              <a:rPr lang="en-US" u="none" dirty="0" smtClean="0"/>
              <a:t>temporal and spatial data needs</a:t>
            </a:r>
          </a:p>
        </p:txBody>
      </p:sp>
      <p:sp>
        <p:nvSpPr>
          <p:cNvPr id="5126" name="Text Box 7"/>
          <p:cNvSpPr txBox="1">
            <a:spLocks noChangeArrowheads="1"/>
          </p:cNvSpPr>
          <p:nvPr/>
        </p:nvSpPr>
        <p:spPr bwMode="auto">
          <a:xfrm>
            <a:off x="2270125" y="5160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p>
        </p:txBody>
      </p:sp>
      <p:grpSp>
        <p:nvGrpSpPr>
          <p:cNvPr id="2" name="Group 1"/>
          <p:cNvGrpSpPr/>
          <p:nvPr/>
        </p:nvGrpSpPr>
        <p:grpSpPr>
          <a:xfrm>
            <a:off x="533400" y="2288077"/>
            <a:ext cx="8458200" cy="4191000"/>
            <a:chOff x="533400" y="1066800"/>
            <a:chExt cx="8458200" cy="4191000"/>
          </a:xfrm>
        </p:grpSpPr>
        <p:pic>
          <p:nvPicPr>
            <p:cNvPr id="5124" name="Picture 5" descr="finco_slide1"/>
            <p:cNvPicPr>
              <a:picLocks noChangeAspect="1" noChangeArrowheads="1"/>
            </p:cNvPicPr>
            <p:nvPr/>
          </p:nvPicPr>
          <p:blipFill>
            <a:blip r:embed="rId3">
              <a:extLst>
                <a:ext uri="{28A0092B-C50C-407E-A947-70E740481C1C}">
                  <a14:useLocalDpi xmlns:a14="http://schemas.microsoft.com/office/drawing/2010/main" val="0"/>
                </a:ext>
              </a:extLst>
            </a:blip>
            <a:srcRect t="4082" b="28572"/>
            <a:stretch>
              <a:fillRect/>
            </a:stretch>
          </p:blipFill>
          <p:spPr bwMode="auto">
            <a:xfrm>
              <a:off x="533400" y="1066800"/>
              <a:ext cx="4114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finco_slide2"/>
            <p:cNvPicPr>
              <a:picLocks noChangeAspect="1" noChangeArrowheads="1"/>
            </p:cNvPicPr>
            <p:nvPr/>
          </p:nvPicPr>
          <p:blipFill>
            <a:blip r:embed="rId4">
              <a:extLst>
                <a:ext uri="{28A0092B-C50C-407E-A947-70E740481C1C}">
                  <a14:useLocalDpi xmlns:a14="http://schemas.microsoft.com/office/drawing/2010/main" val="0"/>
                </a:ext>
              </a:extLst>
            </a:blip>
            <a:srcRect l="3529" t="10170" r="4706" b="28813"/>
            <a:stretch>
              <a:fillRect/>
            </a:stretch>
          </p:blipFill>
          <p:spPr bwMode="auto">
            <a:xfrm>
              <a:off x="4822825" y="1066800"/>
              <a:ext cx="41687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8"/>
            <p:cNvSpPr txBox="1">
              <a:spLocks noChangeArrowheads="1"/>
            </p:cNvSpPr>
            <p:nvPr/>
          </p:nvSpPr>
          <p:spPr bwMode="auto">
            <a:xfrm>
              <a:off x="1981200" y="4800600"/>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2400" dirty="0"/>
                <a:t>Temporal</a:t>
              </a:r>
            </a:p>
          </p:txBody>
        </p:sp>
        <p:sp>
          <p:nvSpPr>
            <p:cNvPr id="5128" name="Text Box 9"/>
            <p:cNvSpPr txBox="1">
              <a:spLocks noChangeArrowheads="1"/>
            </p:cNvSpPr>
            <p:nvPr/>
          </p:nvSpPr>
          <p:spPr bwMode="auto">
            <a:xfrm>
              <a:off x="6705600" y="4800600"/>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2400" dirty="0"/>
                <a:t>Spatial</a:t>
              </a:r>
            </a:p>
          </p:txBody>
        </p:sp>
      </p:grpSp>
      <p:sp>
        <p:nvSpPr>
          <p:cNvPr id="3" name="TextBox 2"/>
          <p:cNvSpPr txBox="1"/>
          <p:nvPr/>
        </p:nvSpPr>
        <p:spPr>
          <a:xfrm>
            <a:off x="533400" y="1340887"/>
            <a:ext cx="8458200" cy="1477328"/>
          </a:xfrm>
          <a:prstGeom prst="rect">
            <a:avLst/>
          </a:prstGeom>
          <a:noFill/>
        </p:spPr>
        <p:txBody>
          <a:bodyPr wrap="square" rtlCol="0">
            <a:spAutoFit/>
          </a:bodyPr>
          <a:lstStyle/>
          <a:p>
            <a:pPr marL="285750" indent="-285750">
              <a:buFont typeface="Arial" pitchFamily="34" charset="0"/>
              <a:buChar char="•"/>
            </a:pPr>
            <a:r>
              <a:rPr lang="en-US" sz="2400" dirty="0" smtClean="0"/>
              <a:t>Changes occur across variable spectral, spatial and temporal scales.</a:t>
            </a:r>
          </a:p>
          <a:p>
            <a:pPr marL="285750" indent="-285750">
              <a:buFont typeface="Arial" pitchFamily="34" charset="0"/>
              <a:buChar char="•"/>
            </a:pPr>
            <a:endParaRPr lang="en-US" sz="2400" b="1" dirty="0">
              <a:latin typeface="Arial" pitchFamily="34" charset="0"/>
              <a:cs typeface="Times New Roman" pitchFamily="18" charset="0"/>
            </a:endParaRPr>
          </a:p>
          <a:p>
            <a:endParaRPr lang="en-US" dirty="0"/>
          </a:p>
        </p:txBody>
      </p:sp>
      <p:sp>
        <p:nvSpPr>
          <p:cNvPr id="4" name="Oval 3"/>
          <p:cNvSpPr/>
          <p:nvPr/>
        </p:nvSpPr>
        <p:spPr>
          <a:xfrm>
            <a:off x="6326825" y="3238500"/>
            <a:ext cx="822960" cy="95349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904268" y="3028195"/>
            <a:ext cx="527217" cy="7108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14660" y="3111331"/>
            <a:ext cx="457200" cy="50292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94900" y="3111335"/>
            <a:ext cx="633309" cy="86689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043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a:bodyPr>
          <a:lstStyle/>
          <a:p>
            <a:r>
              <a:rPr lang="en-US" dirty="0"/>
              <a:t>1. </a:t>
            </a:r>
            <a:r>
              <a:rPr lang="en-US" sz="4000" dirty="0" smtClean="0"/>
              <a:t>Spatial scale considerations</a:t>
            </a:r>
          </a:p>
        </p:txBody>
      </p:sp>
      <p:sp>
        <p:nvSpPr>
          <p:cNvPr id="155651" name="Rectangle 3"/>
          <p:cNvSpPr>
            <a:spLocks noGrp="1" noChangeArrowheads="1"/>
          </p:cNvSpPr>
          <p:nvPr>
            <p:ph type="body" idx="1"/>
          </p:nvPr>
        </p:nvSpPr>
        <p:spPr>
          <a:xfrm>
            <a:off x="228600" y="6199951"/>
            <a:ext cx="8686800" cy="304800"/>
          </a:xfrm>
        </p:spPr>
        <p:txBody>
          <a:bodyPr/>
          <a:lstStyle/>
          <a:p>
            <a:pPr>
              <a:buFontTx/>
              <a:buNone/>
            </a:pPr>
            <a:r>
              <a:rPr lang="en-US" sz="1200" dirty="0" smtClean="0">
                <a:hlinkClick r:id="rId3"/>
              </a:rPr>
              <a:t>http://</a:t>
            </a:r>
            <a:r>
              <a:rPr lang="en-US" sz="1200" dirty="0" smtClean="0">
                <a:ln w="0"/>
                <a:solidFill>
                  <a:schemeClr val="tx1"/>
                </a:solidFill>
                <a:effectLst>
                  <a:outerShdw blurRad="38100" dist="19050" dir="2700000" algn="tl" rotWithShape="0">
                    <a:schemeClr val="dk1">
                      <a:alpha val="40000"/>
                    </a:schemeClr>
                  </a:outerShdw>
                </a:effectLst>
                <a:hlinkClick r:id="rId3"/>
              </a:rPr>
              <a:t>www.thenatureofcities.com/2014/01/15/a-matter-of-scale-connecting-human-decisions-with-decisions-made-by-wildlife</a:t>
            </a:r>
            <a:r>
              <a:rPr lang="en-US" sz="1200" dirty="0" smtClean="0">
                <a:hlinkClick r:id="rId3"/>
              </a:rPr>
              <a:t>/</a:t>
            </a:r>
            <a:endParaRPr lang="en-US" sz="1200" dirty="0" smtClean="0"/>
          </a:p>
        </p:txBody>
      </p:sp>
      <p:pic>
        <p:nvPicPr>
          <p:cNvPr id="155652" name="Picture 2" descr="Scale-dependent decisions of a Red-tailed hawk and a Carolina Wren. Illustration by Rebekah McClean."/>
          <p:cNvPicPr>
            <a:picLocks noChangeAspect="1" noChangeArrowheads="1"/>
          </p:cNvPicPr>
          <p:nvPr/>
        </p:nvPicPr>
        <p:blipFill>
          <a:blip r:embed="rId4" cstate="print"/>
          <a:srcRect/>
          <a:stretch>
            <a:fillRect/>
          </a:stretch>
        </p:blipFill>
        <p:spPr bwMode="auto">
          <a:xfrm>
            <a:off x="304800" y="1866900"/>
            <a:ext cx="4943475" cy="4000500"/>
          </a:xfrm>
          <a:prstGeom prst="rect">
            <a:avLst/>
          </a:prstGeom>
          <a:noFill/>
          <a:ln w="9525">
            <a:noFill/>
            <a:miter lim="800000"/>
            <a:headEnd/>
            <a:tailEnd/>
          </a:ln>
        </p:spPr>
      </p:pic>
      <p:sp>
        <p:nvSpPr>
          <p:cNvPr id="5" name="Rectangle 3"/>
          <p:cNvSpPr txBox="1">
            <a:spLocks noChangeArrowheads="1"/>
          </p:cNvSpPr>
          <p:nvPr/>
        </p:nvSpPr>
        <p:spPr bwMode="auto">
          <a:xfrm>
            <a:off x="5334000" y="1524000"/>
            <a:ext cx="3505200" cy="4114800"/>
          </a:xfrm>
          <a:prstGeom prst="rect">
            <a:avLst/>
          </a:prstGeom>
          <a:noFill/>
          <a:ln w="9525">
            <a:noFill/>
            <a:miter lim="800000"/>
            <a:headEnd/>
            <a:tailEnd/>
          </a:ln>
        </p:spPr>
        <p:txBody>
          <a:bodyPr lIns="92075" tIns="46038" rIns="92075" bIns="46038"/>
          <a:lstStyle/>
          <a:p>
            <a:pPr>
              <a:spcBef>
                <a:spcPct val="20000"/>
              </a:spcBef>
              <a:defRPr/>
            </a:pPr>
            <a:r>
              <a:rPr lang="en-US" sz="3200" i="0" kern="0" dirty="0">
                <a:latin typeface="+mn-lt"/>
              </a:rPr>
              <a:t>Depends on </a:t>
            </a:r>
            <a:r>
              <a:rPr lang="en-US" sz="3200" i="0" kern="0" dirty="0" smtClean="0">
                <a:latin typeface="+mn-lt"/>
              </a:rPr>
              <a:t>phenomenon of interest: </a:t>
            </a:r>
          </a:p>
          <a:p>
            <a:pPr marL="457200" indent="-457200">
              <a:spcBef>
                <a:spcPct val="20000"/>
              </a:spcBef>
              <a:buFont typeface="Arial" panose="020B0604020202020204" pitchFamily="34" charset="0"/>
              <a:buChar char="•"/>
              <a:defRPr/>
            </a:pPr>
            <a:r>
              <a:rPr lang="en-US" sz="2400" i="0" kern="0" dirty="0" smtClean="0">
                <a:latin typeface="+mn-lt"/>
              </a:rPr>
              <a:t>E.g. The habitat patterns for a red-tailed </a:t>
            </a:r>
            <a:r>
              <a:rPr lang="en-US" sz="2400" i="0" kern="0" dirty="0">
                <a:latin typeface="+mn-lt"/>
              </a:rPr>
              <a:t>hawk </a:t>
            </a:r>
            <a:r>
              <a:rPr lang="en-US" sz="2400" i="0" kern="0" dirty="0" smtClean="0">
                <a:latin typeface="+mn-lt"/>
              </a:rPr>
              <a:t>are much different from that of a Carolina </a:t>
            </a:r>
            <a:r>
              <a:rPr lang="en-US" sz="2400" kern="0" dirty="0"/>
              <a:t>w</a:t>
            </a:r>
            <a:r>
              <a:rPr lang="en-US" sz="2400" i="0" kern="0" dirty="0" smtClean="0">
                <a:latin typeface="+mn-lt"/>
              </a:rPr>
              <a:t>ren</a:t>
            </a:r>
            <a:endParaRPr lang="en-US" sz="2400" i="0" kern="0" dirty="0">
              <a:latin typeface="+mn-lt"/>
            </a:endParaRPr>
          </a:p>
        </p:txBody>
      </p:sp>
      <p:sp>
        <p:nvSpPr>
          <p:cNvPr id="2" name="TextBox 1"/>
          <p:cNvSpPr txBox="1"/>
          <p:nvPr/>
        </p:nvSpPr>
        <p:spPr>
          <a:xfrm>
            <a:off x="3594535" y="5486401"/>
            <a:ext cx="3105810" cy="369332"/>
          </a:xfrm>
          <a:prstGeom prst="rect">
            <a:avLst/>
          </a:prstGeom>
          <a:solidFill>
            <a:srgbClr val="92D050"/>
          </a:solidFill>
        </p:spPr>
        <p:txBody>
          <a:bodyPr wrap="square" rtlCol="0">
            <a:spAutoFit/>
          </a:bodyPr>
          <a:lstStyle/>
          <a:p>
            <a:pPr algn="ctr"/>
            <a:r>
              <a:rPr lang="en-US" b="1" dirty="0" smtClean="0"/>
              <a:t>7 x 7 = 49 Landsat Pixels</a:t>
            </a:r>
            <a:endParaRPr lang="en-US" b="1" dirty="0"/>
          </a:p>
        </p:txBody>
      </p:sp>
      <p:sp>
        <p:nvSpPr>
          <p:cNvPr id="7" name="TextBox 6"/>
          <p:cNvSpPr txBox="1"/>
          <p:nvPr/>
        </p:nvSpPr>
        <p:spPr>
          <a:xfrm>
            <a:off x="916207" y="1792018"/>
            <a:ext cx="4002631" cy="369332"/>
          </a:xfrm>
          <a:prstGeom prst="rect">
            <a:avLst/>
          </a:prstGeom>
          <a:solidFill>
            <a:srgbClr val="92D050"/>
          </a:solidFill>
        </p:spPr>
        <p:txBody>
          <a:bodyPr wrap="square" rtlCol="0">
            <a:spAutoFit/>
          </a:bodyPr>
          <a:lstStyle/>
          <a:p>
            <a:pPr algn="ctr"/>
            <a:r>
              <a:rPr lang="en-US" b="1" dirty="0" smtClean="0"/>
              <a:t>267 x 267 = 71,000+ Landsat Pixels</a:t>
            </a:r>
            <a:endParaRPr lang="en-US" b="1" dirty="0"/>
          </a:p>
        </p:txBody>
      </p:sp>
    </p:spTree>
    <p:extLst>
      <p:ext uri="{BB962C8B-B14F-4D97-AF65-F5344CB8AC3E}">
        <p14:creationId xmlns:p14="http://schemas.microsoft.com/office/powerpoint/2010/main" val="3597352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828" y="1163320"/>
            <a:ext cx="4175760" cy="1751680"/>
          </a:xfrm>
        </p:spPr>
        <p:txBody>
          <a:bodyPr>
            <a:normAutofit fontScale="85000" lnSpcReduction="20000"/>
          </a:bodyPr>
          <a:lstStyle/>
          <a:p>
            <a:pPr marL="0" indent="0">
              <a:spcBef>
                <a:spcPts val="0"/>
              </a:spcBef>
              <a:buNone/>
            </a:pPr>
            <a:r>
              <a:rPr lang="fr-FR" dirty="0" smtClean="0"/>
              <a:t>      </a:t>
            </a:r>
            <a:r>
              <a:rPr lang="fr-FR" dirty="0" err="1" smtClean="0"/>
              <a:t>Landsat</a:t>
            </a:r>
            <a:r>
              <a:rPr lang="fr-FR" dirty="0" smtClean="0"/>
              <a:t> </a:t>
            </a:r>
            <a:r>
              <a:rPr lang="fr-FR" dirty="0"/>
              <a:t>7 (30m) </a:t>
            </a:r>
            <a:r>
              <a:rPr lang="fr-FR" dirty="0" smtClean="0"/>
              <a:t>    Only broad patterns are visible on the landscape with this lower spatial resolution		</a:t>
            </a:r>
            <a:endParaRPr lang="fr-FR" dirty="0"/>
          </a:p>
        </p:txBody>
      </p:sp>
      <p:pic>
        <p:nvPicPr>
          <p:cNvPr id="29698" name="Picture 2" descr="land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15000"/>
            <a:ext cx="35814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iko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2915000"/>
            <a:ext cx="356235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t>1. Spatial </a:t>
            </a:r>
            <a:r>
              <a:rPr lang="en-US" dirty="0" smtClean="0"/>
              <a:t>resolution</a:t>
            </a:r>
            <a:endParaRPr lang="en-US" dirty="0"/>
          </a:p>
        </p:txBody>
      </p:sp>
      <p:sp>
        <p:nvSpPr>
          <p:cNvPr id="8" name="Content Placeholder 2"/>
          <p:cNvSpPr txBox="1">
            <a:spLocks/>
          </p:cNvSpPr>
          <p:nvPr/>
        </p:nvSpPr>
        <p:spPr>
          <a:xfrm>
            <a:off x="4768216" y="1163320"/>
            <a:ext cx="3716178" cy="175168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bg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bg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bg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bg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0"/>
              </a:spcBef>
              <a:buNone/>
            </a:pPr>
            <a:r>
              <a:rPr lang="fr-FR" sz="1200" dirty="0" smtClean="0">
                <a:solidFill>
                  <a:schemeClr val="tx1"/>
                </a:solidFill>
              </a:rPr>
              <a:t>	</a:t>
            </a:r>
            <a:r>
              <a:rPr lang="fr-FR" sz="2700" dirty="0" err="1">
                <a:solidFill>
                  <a:schemeClr val="tx1"/>
                </a:solidFill>
              </a:rPr>
              <a:t>Ikonos</a:t>
            </a:r>
            <a:r>
              <a:rPr lang="fr-FR" sz="2700" dirty="0">
                <a:solidFill>
                  <a:schemeClr val="tx1"/>
                </a:solidFill>
              </a:rPr>
              <a:t> (4m)</a:t>
            </a:r>
          </a:p>
          <a:p>
            <a:pPr marL="0" indent="0">
              <a:spcBef>
                <a:spcPts val="0"/>
              </a:spcBef>
              <a:buNone/>
            </a:pPr>
            <a:r>
              <a:rPr lang="fr-FR" sz="2700" dirty="0">
                <a:solidFill>
                  <a:schemeClr val="tx1"/>
                </a:solidFill>
              </a:rPr>
              <a:t>Individual buildings are visible with this higher spatial resolution</a:t>
            </a:r>
          </a:p>
          <a:p>
            <a:pPr marL="0" indent="0">
              <a:buFont typeface="Arial" pitchFamily="34" charset="0"/>
              <a:buNone/>
            </a:pPr>
            <a:r>
              <a:rPr lang="fr-FR" sz="1200" dirty="0" smtClean="0">
                <a:solidFill>
                  <a:schemeClr val="tx1"/>
                </a:solidFill>
              </a:rPr>
              <a:t>	</a:t>
            </a:r>
            <a:endParaRPr lang="fr-FR" sz="1200" dirty="0">
              <a:solidFill>
                <a:schemeClr val="tx1"/>
              </a:solidFill>
            </a:endParaRPr>
          </a:p>
        </p:txBody>
      </p:sp>
    </p:spTree>
    <p:extLst>
      <p:ext uri="{BB962C8B-B14F-4D97-AF65-F5344CB8AC3E}">
        <p14:creationId xmlns:p14="http://schemas.microsoft.com/office/powerpoint/2010/main" val="1862021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010" y="304800"/>
            <a:ext cx="7239000" cy="990600"/>
          </a:xfrm>
        </p:spPr>
        <p:txBody>
          <a:bodyPr>
            <a:normAutofit fontScale="90000"/>
          </a:bodyPr>
          <a:lstStyle/>
          <a:p>
            <a:r>
              <a:rPr lang="en-US" dirty="0" err="1" smtClean="0"/>
              <a:t>Krabi</a:t>
            </a:r>
            <a:r>
              <a:rPr lang="en-US" dirty="0" smtClean="0"/>
              <a:t>: ~20-30 year tree crop lifecycle</a:t>
            </a:r>
            <a:endParaRPr lang="en-US" dirty="0"/>
          </a:p>
        </p:txBody>
      </p:sp>
      <p:sp>
        <p:nvSpPr>
          <p:cNvPr id="3" name="Content Placeholder 2"/>
          <p:cNvSpPr>
            <a:spLocks noGrp="1"/>
          </p:cNvSpPr>
          <p:nvPr>
            <p:ph idx="1"/>
          </p:nvPr>
        </p:nvSpPr>
        <p:spPr>
          <a:xfrm>
            <a:off x="2000250" y="1123950"/>
            <a:ext cx="8229600" cy="5029200"/>
          </a:xfrm>
        </p:spPr>
        <p:txBody>
          <a:bodyPr/>
          <a:lstStyle/>
          <a:p>
            <a:pPr marL="0" indent="0">
              <a:buNone/>
            </a:pPr>
            <a:r>
              <a:rPr lang="en-US" dirty="0" smtClean="0"/>
              <a:t>       	2007 		         2014</a:t>
            </a:r>
            <a:endParaRPr lang="en-US" dirty="0"/>
          </a:p>
        </p:txBody>
      </p:sp>
      <p:pic>
        <p:nvPicPr>
          <p:cNvPr id="5123" name="Picture 3" descr="2014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2277"/>
          <a:stretch/>
        </p:blipFill>
        <p:spPr bwMode="auto">
          <a:xfrm>
            <a:off x="6138864" y="1633537"/>
            <a:ext cx="2657467"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2007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4021"/>
          <a:stretch/>
        </p:blipFill>
        <p:spPr bwMode="auto">
          <a:xfrm>
            <a:off x="2405064" y="1633538"/>
            <a:ext cx="2657493"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forest harv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4248151"/>
            <a:ext cx="3395663"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forest regene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4248151"/>
            <a:ext cx="3405188"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descr="data:image/jpeg;base64,/9j/4AAQSkZJRgABAQAAAQABAAD/2wCEAAkGBxQTEhQUEhQVFhUWGR8XFxcYGBocGhwYGRsaGBgZGBocHCggHxwlHhcdITEhJSorLi4uGiA0ODMsNygtLisBCgoKDg0OGxAQGiwkHyQsLCwsLCwsLCwsLCwsLCwsLCwsLCwsLCwsLCwsLCwsLCwsLCwsLCwsLCwsLCwsLCwsLP/AABEIASoAqQMBIgACEQEDEQH/xAAcAAACAwEBAQEAAAAAAAAAAAAAAwECBAUGBwj/xABBEAACAQMCBAMFBQUHAwUBAAABAhEAAyESMQRBUWEicYEFEzKRoUJSscHwI2KC0eEGFDNTcqLxB5KyJJOU0uIV/8QAGgEBAAMBAQEAAAAAAAAAAAAAAAEDBAIFBv/EACURAQEAAgIBBAICAwAAAAAAAAABAhEDITEEEjJBIlETwQVhgf/aAAwDAQACEQMRAD8A+qP+Y/GpqH5eY/XzoZqCahuX63/rFUS5MgFZBgwZIPQ9DVwnqaCaz8XfZSmlQwZtJ8QWJBKxIgkkaYJGSKE03bttA0oVdyUYidBVQNSmYl+R+zHatI9kr7xRquMEIuQzkgZOkbS2VmWJOBvXNy0Fpw199h7oAYD6WLGdvCxAWBnnkdK5nAm+lt3a3C23b3gIbU03GNx7f7igyJEsBiMT6+qXroVSzGFUEknkBkmuJnU6chHBEqQQdiDIqaxezgFVoXTqdn0BY0hjqAKjaARPfvWr3o7jzBA+ZFW6c7XoqhujkZPQZqGJ5mOgGT+H4VOjZlFVtzGd/wBRtVqhIooooCudxnDuGa7rBC+IK2uAAMjwtHU6ipInnAFdGigRwfGJcAKspMAlQykrPIwT5elPrnKPeXgQAosEqd9R1LJHQLJVucleVdGgKbSWaASeWatqb7v1qZjb4c3KTyq/5ikX7pEaQC7sFUeviPkF1N5CnOfpJ/XzpQQm9YUSWVtZjYKFZCWP8cAbk8oBqL1HTXZ9hoFUOSXBZjcXwMS5LMPCZ0S2FJMQMyAagexbXvIcNcBEhbjs6giAfCxI5iDHWuleuEQAJY7CY23JMbfzHWlC5qdSA2xBlSImDMkfuxHftVG6lPD8KiMxRFUtBJCgE4AzG8QKLBADlj9oySeQ27ARH486cPiPkPzrJcOXT7TMpj9w6QT2EKR5juKB/wDe06zykAkSNwCBBONu1Z+J4U3rbK5KB1wF3EjBJPMGDAjI50+w4UlDgySO4JLY8pI9O9OZoEnYVA85afiGSTZCn4SdakKwHiYgH4AZ2JYxBAq3HpdtLOpWmAoKEMW5L4WjPU7ZOdq6/DtIYiQGfwyCMY1EA7AkMe8zzqntqxrtGACVKuskDKMGwTgYBGYGc4rv31DLS7fM85I8hOPpBos3Qyqw2YBhOMESMUWufmfxI/AVaheiiiiRRRRQc7iPFfCB2jSdao0aYggsRkE6hgEHHSaY/AtBCXrgDCDJ1Ed1Jyp+Y7TmoHCNbB9y0iS3u2ggyZaG+IEnmSwE7bQ6xxqs2g+G4Mm2xGqOoE5XPxCR6g0DbFlUGlFCqNgBA+lXoooF3RJUGIJyOoAn5TFaqyhdRk7DA6EmQ3n0rVWjCaxZOS7yrJccalUsASDAkSQImBz9Kn2fcUcVCkamtMXAInwMmgkcsXG+YrP7S4YNoYrqKMDA3KEjWAQQZiGEEZRfKup7BvI1r9nb90AzKUxIKsQZjmd85MzzrLnemuNQP7QzuQNP1lRynwz1z2p9IK/tM58MjtBgx5z9O9TxbNp8EySNomJ8UTiYn1qlKLl6GICsxgEgRtJjJIHI1HC3AxdgZHhA8tIcf+dVBgAJJZxOo+niafMYHlgbPs2gogeZ6knck9akTcQMIO36iOh71iyUEsWGvSQQMjXpGQPInrnYHGm8xJ0rvzP3Qfz6dN/Oz210wcKB5QBkbbRFQJcfCO/yjP5R61g/tC/7EruXZUC82BYa1HXwBjG0AyQJNakxbBaQYnJyDuBJ3iYzvzrke0J99auEDTcHu1BmVhWuEjoWAyuMKM/ZrrGdh9LtbHzMfP8AnNBzjlzP5D+dU4niVtgapydKhVZiTEwqqCTgE4HKr3J1FUs3QyhlMqwkHsavUJFFYlY3b2gFltISlx1Kj9qQpVJyYhsxGSoncVuf2TcX/Cu6h926AfkygH5zvyqLZBFL4iwHABkQZBBgg7SD6kdwSDINLS5cVwl5FVmXUuliwxhlJIHiEg7ZBxsa0VIyReXmlwdCCjeciVJ7Qo8qbwXEi4iuAQDyPYwexEjcYO4xTWEgjrXPs8YLQFu8QpUQrbKyAwCM7gEahyydqDapIcD7LAnyYRgc8gk/w960Qeo+X9aUyziraW+99BV2PJNarPnxXe4il+y74S9fDMF1BGCHdiBDOvX7KaRJBQfeEspN5CSCjaXUSrbx2Yc1PMdpEEAiizcaHTVveMD8OgzudRHQjEAxkZyIwRTL15QwlgCN5PWI9ZgevesPCcWSHcAKyfGhJOn7RKHEq+4aORkTID+NSS0DVi2YG+XIJGRHhkTVKUq8W0bfQY2PiGbYgd5BA8s86dxN6PCDBO5iSAZiBzYwfkSdoKVu+Kbp0gGUBK6fhgyQN8nE8+xhnhNxW/daDGZkY64zjufQBL9tR8UknfJJaOcDeBt0G0Ci8GcQBCk8/ixmQCI5DB65q3FCFkDAYM0bwDJP0z2mglYljMkwMmcmIXngT6TQVXh9QGp2Yc1MAHsYUHtHzrm8Xf8Ae3cYSyxH+q4VAPL4VDkb5M7aRPRuuzKRbUgRzBUnsAYI7nHbORyl9n3QSE0aLra/eKNOhSNghmWgAA7SSSMQ3WOt9hF+8+s2bKqbrBmUswCKAB4miW+I7Bc56E10Lfsa3bK6S5YwutnZ2AALeEsTEsoYjYwJwABv4LgbdoEW1AnLHdmPVmOWOdzUcdJACzqyVIjBAjM8oPnExtS57RpzL/srS8pc93rJORKFjkykgKxyZQrMtIJycvCrfuKpuBrIkqdKA3GZdUsFaVVYWR8ZM4jn3kUBihkhhIBJO2GGeWR9atZ4eIlmaBAmMcuQ3jmfzNPfTTmqnurAULc1WwWBKj4zJkxgySdpieRray3EyP2kxKzEZyUmeR+GeW8k0zi8gLtr8JPQQSfWBHrz2p9c7S5HHp/eBpSUe2dQYxKNDACATucHkV1Qcg1n4W/qBlSrqYdDEq0AxIwRBBBG4NdZ3AuSZ+EBYBO5OrYZ2Xy9ay8XwC3SXts1u6PDq0mCBkK6GNQ8XYiTBEmusctIJqHQEQQCOhE74P0NK4W8TqVxDo2hwNpgEFf3SrBh5wcg06rRk9nGA1skyhgTk6D8BJ54574zkTXQrFxXDaiGU6XUQpkx1hl2ZTHmJMQc0z3t3/LX/wBz/wDFAWXJB1ADJGDO2Ogq68/P+lIC6HIA8LyxM7HEiDyMk4q3D31bUFIJUkHt0+kV3ljq1xhluRXiUYH3lsSwgMvK4k5RpxMElTyPOC09X2beRwWTUCDpYMTqUjMEEnrMjcEHM1iqvsQab98NOq5pZfulFULI6MCYP8NU5zrayOwwg+Zz8v8Ais9hALjAkzllHKDGojvIz5g/aNanGPzrHZt6wGJOo+JDyA3AAHbcc85xVYdxykodO8jviROJE4nE5qnC2wYJJYrgTECYkgRPbMkQR1mnEO2A8KmdTKxnYkZxoGN53x3pnDXELEIQYAmO5Jmec5/RoNNYkbS7Ki+agwBA1MeknWo7/WtL3hpJBmOkHPTzqvDWNIkgayBqbmT59OgqBB4mI1KwnbAI6ZKkgetRxpjS3RvUjmF6k9OcdYIrxTsSbarPhkmYImQsCMnB6DFLtLq0++B1HYEjTMZCgE9znO/TEh3HWNS4mQQfCxU9CAQRuCRU2OJDEgAjeJESAYJHPBxnPzEyOHj4WZe2DJ6nUCfrQOGEKDMjmCQZOWODzOagFwozRqAcbQfEOe3yMHG1Js8QQ0NlSSFc76gdJDQIEnbafOq2bKF7qAGCFJyY1EESJ2OBMc87zWsWRp07jb+s9ec1IvSOGM625FsdwABPrFJv8OBDMS4ByGyIOJjbEzJ5TPKHf3RYhZXppJAHkvw/SoHF4Z9T3rnJrhC+VsC0Z82Rj5EVorJ7MHheCSPfXYJif8V9Uxj4p9IrXWhEFNpVNoE37eobAnl+NI9n29KRAHiYwI5sTGMYmPStdJQQSvTI9ScfTetHL8WTgv5L1j9ouU93cDIpR8G4YWGVkIORPxBtMiSo23Gyl8LZDcUjROm2/kCWQKY5Ej3gkcpFZr4a0ewzqguxcMWCFiCSLZAmBgjVrYHIAK7YFd1lmsnESFtkRhuhMagygwMnLDHflTVZyJGg8xBMEcs995zHfeqalHFN+zedwpnliD8p68vSi9aRwGKq2xUkA4PTzoNosdTYj4V37y0YnaOkT5It6i2lXQKPFpKyQTnTOobHMRjFELpa/aFfsABgB1wBPlpwPPoI2Vja2ysrlpkhWAELGdODJmTvNbKhLNwjYk/b8Xz2HoAB6VodARBAI6HNI4UTaWM+ER+U04OInlznl51IQLQDgJIgEkAnTBwBpmAScyB9k9TRxLFoCmAxifIEmI/0xy3nzVbdGdjPhIBzgMfhkTvACjGM+VN4m4NIYGYYQRnnDbfuk0FTaIMpIIAGkAaTEncjnq3GdsbiqNxOvTC3AJ8RI0iNjmZGem8dDNbS4Amcbz2pXCfAvfI7A5A9AY9KBd/h0AOpn0kQRrbPlmZzEDfpVUZ0WWgqJx9oCfDLFoJiAfx6wpi6A0wPgxiTqJE/6e/2fKnkTc7KJHm058wB/uNBw/aJCOb9sQpKrfBUrkkAXBP2hqGo7FBM+EA6a6F+2PCgAgmWAGIGTPLJgevauN7Y9nJa91ctIyKH/aCyHOCDH7NJBBaAYUnM4iasxy+kVpptZ7F5XGpSCDzHUGCPMEQRyrRXYrSTOvfcfIDTA+eo+vanUq78S+o+k7elas/jWHj+USzACSYHU0j2fd13mNvUYTJhlU6XwASIYNqcTmNOKm7bVrtgONSFiIkxqCllLDYgaTg89J5V3bFlUUKihVUQFAgAdABWLO/Tezo+rRG0kkf6eXoxiOvlBa3DiTBKzuFxP0we4g/IQtk0OXCzqgGIkHrkgZwDz8K78pTit9SkAEjAJOOoAx154qsVuWQCDbjUudOogGQRkZjzjlU8BcV1DAQ0DcQ0HIJ8/wAZ6Uk3Uh9QABkgOsEmIaAwyP59IpVziIM2oItrBB5SMJETOAYMHYfaJAbOJJYhVAMEM0mBAMgA5zIHLae1FzjBpMEBgDCnfVyEbnPTflTrNrSOpOSep6/Sou31X4mA7cz5Dc1ARw19QsSSQzAwCTOo5bSME78qm4vvMaSBzJxI6RvnYg8jVuBPhIgghjg75OoT6MK0VIhlB3rDxoUA3AJhSSIaGxHltIkzv2rU7DJPwifpuT2xS2/aSASEiCRHiJ3GeQHTmdxBoMV3idI03IBQypYrkCYJ1EA4MSD3MVrTiyVBCTIkaSpnvv8AD3rXWf2f/hoeqgnuSJJ7k7zQZb91mIDLpKQ8YJaOaEZA7EAtkYE1KBbrtLCAQpUbNpAYTPRido7zWqyBqucwSM99IBHpH1PSq3+DVgZG49e2RB+tBe3w+li0mIgA7DJJ7n1mMxE1a9fVVLsYVQSTvgZO2+1L4NQUUyWMCSTOQMmNgfICjj7Ba24QhXIgN38xkeY235UHD9m3Q4e6NrtxnGI8IhFMbiVQGDmSZiuhXO4C4ptq6DSrfZ/2yDzHfYiCN89Gr0K0nilJUwYIyDE8iDA6wcd6dVGaCvfHPpP5VtefLoh7TFVyA6kMGiRqXYx0PMdCc8663s7jRdUmNLKdLrM6WGYnmCCCDzBG21czhxA0xGjw+gAII9D9DUEuj+8twTEOhxrAMrB5MJMHYzB5EYeTFvxu5t223X1+cf8ANKbhzPhcqCZIgHJIJInac9Rk4qOE4xLoOk5HxKcMp/eG4/AjaQaejT58xVLouwSGZSZAgqecGRB6wV36EbmScPEqD7xS+glYEkZ3Gx5bbZmc1r96A7T0VepnxNgDJwR+hSGvIWIbwhlZfECA0nIM9BG++o96QqLPElyofUkgadMwSV1TqjcAHw7YzOwbdTR4tZBYgM7RsAxH7oye3zod9YX3YkqQRyToRPkSMAwd6LSllFxzyDaRlRHiGNyQcyIkgYoNNq0FGOeSeZPU1esPD8J8RjRMFYMkROem0eHI36mrXQUILMzKcNgbkjTAA2nGOu25ECvFkRb1A6JlmkACRpAOZyW6RgzW4Gsd/iwVjTcJOCAjSJnJxj9RNLf2gLdsFgxIgQqMJJOlVGqBkkDJA8qkaeIXUVU7GWPcCBpPaWHyin1wne85DG57swQBbCmAYwWcNJxuAKV/dMhhcuhxs2snfB8LSn+3kK69lNu5bEOQNiNUdCSfx7dD1p1efe1cO/EXemBbX6hJ5co/Kpey5wb97T90FR/vVQ/rqn609lNuxanW+0YJ66ojb7sAZ6g1HtFotXDOmEbxTEYOZ5R1riW7HuiHt+8JEBlNxm1oJEeNiJEkgmMiJE1mfiiW/wDVvGdSJMW4mVAgDW6nEEnIBA6PZdm2tFC20UDSIVQIiNox2/Kttc3+/W3IVWBYEEqcMoBHxIYYbjcV0quc/atVuzpOneDHnyq1FbHnsF25+2UDqZ22KLHPmwgeXatlQ1gFtR306e0TNVstiDuDB9OfqIPrVHLj9tPDnvou9dNpheBgCFuCMG3OSe6SWB6asZrsNfB+y56eEjPqB/LrXH9oJqtXATAKMJ6SpzXc4dyyqxwSAY8xNZc2ljuMyuHIMAQ2xOk7nwjYGDy+1vAqL95DdAB1Nnwqw1CRMjPLRH8XznjeL5K0Eg5g5jEJtLeKZB5eoRcJK6VC2/CANImCNiu0RJxFThx5ZeHGWcx8mWb4CFjej4jHgJGZgwNxInfJxTV4QlUzICwVfI5QYEAxB+dZrRKhtJUE89MkYjEn1zOSa18LaJUGSuIUDkNgTPxE75/nLPjuPdMOSZeDfflcMp7FQWHlgSPlHeqWmDvq3AUaZ+yZcN5HkfIirpdYEB9OdmBwT0g7HtJ2NK1LbuMSQNS6ueNPUd/Eepg7xVbtrYxk7CuFxl8XmlSTbSCpEgM+Tq/eUCIOxJO8A1b2hc95dZBcOj3YlVIjxF98cwPoOuZS2AAo2Agc8bc67wx+yrUVWY8vwq01YgUUUUBU1FFAniuGDgSSCMhlMEf07fmAazRf+8f+1a2cQxCkjcCo96v3mrqOafRRS73LE+Ic45zPpEx2rWwKcXMDTuGB7RIBn0P0qvu4ukgnxKJHKVOCO5Bz/pFW4x4U/KQJIn7XpWZnFw2/iVlcyATuoIMgcsjfGfKec+8a7w3MpVva3+Ex5LDsASCUQhnURnKgj1ruWuDQAQCP4j0gA5zA2rnVHsziXt/sNJuBUlGBE6VIUK8xnMBhuAZEiThzjfHVu21CmQNIHyA6dNvpXNSYE78/OtPFO5TKgZWfFJ3Gwjb1rPV/pp1ay+ovchd1sbkc8D1/Kt4ZxCIq+FQTqJ5hgAIHVd/xrFcUkYMfr9bUzhuIYDZRJ2g8sDM7QByrrmwyy1pzw5zHe2q9auOpBIXB+EzJ5SSMDyz3xm/CqhUEKMmTO+oYMk5JBET2rMeOYyAoXvM9NhA/Q2qln2gEhXDeJoDASCXJiY2yfLI7xmvDnJvTRObDflX27b0hLq7qwQjqt10U+RBhpzsRzkLrT7Tstdm0p0iAzEgEfENKkTMGGyNo3rDZukllYaXX4lmd9mB5qeR8wYIIDC9LKbS7qCJgY3Ecuf8AP0plFWS6u3OU3NE3bioA0+AwJGwkgA9AM06k3rAPLfcdQd+07H0qp4gBwpLDUMSDkiZE7THTGPn3lJl3FWNuF9taKKKKrXA1k8H+UflWsil/3Fe/zrqWOcofSmeTAIkfqO2D9RV7pIBIAJ5AmB84MVCrkzGdvKBM+o/CtbA5fszgoLEFyrAEOWyfjmQRnJBz150rheE0vbcTLMQRMZMltZC5Ph2kCesTWwXjEAadF0JGZIwf/EkxkbVmFskhyDBOshRG5LLq2kznJIEUyvVThO461Z7t/wB3ds3IJBJtNAmBciD/AN6IP4jTbL6lBiJ5Z/Ok+09PunDsFBByRMHcEDckESAM4xWKz6ehHa49vAe8R3MzH09N6w0G8z6S4CnQNQBkBzl1B5xgTRV/Bj7cWPmy3kKKKKuVCoIqaKBfBXFtG4SGzJ5RjJ2zJJyc7gmlC9rvXCcMAoA6LEz5FtQ76fKrX1g6hJjlJ7TAG5IHlgVl9pXfdEX/ALIAR+XhZhDDupO3Rj60Z8U8zyv4+Wzq+G6ioRpAI5+lTVLUKrcQMIP66VaighTUsYEnYUqYJA3J59I/pUtZmJJ6nvHXt2FSgJqIBkZE7f1p8HqPl/Wk37yoJdgo6kwKr/8A0bP+bb/71/nUGmiiiq3HgEnkJx+VbXnsXEFtSayApbTAmS0kjOwEKPOeXNt23AeMbHngTk/iYH50HjFLBeZ2JB+IZgenPuKz3+Icvox8Y8MEymJYnAAgiZnl6r4J5b6Two1u9yJW14E2g3T8R8lwvnrxgVW5cZn91a06ypYsSCEGIJG8mcD+RrXeTQlq1EAYEmSdIOTjJnJJjJFYZ3lMW/K6xtQBU0UVuYBRRRQFFFFBBE70viLYKMpGNJEAxiORGR502igw+ywwtgM2qMA6YwAB1z5+da6Ql2NWGkEmIPUx6GOXfvV0TTpEkzgz97efWDWbLC7tbMc5qQyiiiq1pV9djzBj0JANXQ7g8vwpXH3glt2IJgbDeTgb43O5wKQnH8hbuFySSpEQBidR8BiAME5NT9I+1vasBA3NHRgc4GoBjjloLT2Jrpwe9criOKZBquqq2tmzqIB5tiInBAneZ3qYsf5J/wDjv/8ASoS6FUu3QqljsoJPkMmr1DCtrzmZzq93qEeLUI8QhQSJMCOVR7uDdaYP3jkCBIMHYCf9oqG4vT7sacN3yMqAMx94fLnU3LXvGNsR4mAbtbAUsD5glf4u1ccvxWcPybf7PWwLY0qVDKjsD8XvGQFwx3J+EknmT5Cpu6yW64A6AcvPr3rTcIK3j3I8oAH9eePlWRFgcu8CM8zVHp5u2rfUZeItRVEY7Hzxt5T1q9amYUUUUBRRRQFFFBoE3bZ1Ky+Rz9mD26x0pN27pYkqxzE8obbfHIT+hWsDfv8ArFSRUWS9V1jlcbuEKW2wxESZj1IjB50q7xyghQCznZBGqOZIYgADqTGw3IplgQxUfZH0bP5GrXVyCN9t9xvH5+lVXjlnS3Hmsur4ZLytdBQq1tCCHnQWacaVhmAG8nfaOoeBpIxPIbSdvrj5U3URv8wMf0qWWcGqrLPLRLMpuBHByP12PenVl05gkg7AjmPwn+sU33P7zfOoSvRRSOM4fWumYyDPYESPUSPWtjz0Wk1NqORHhjbnnvgjNV4JIZ7j4yFZh9lYLESNsBFn8zhtxltoZOlQN525b0/hOHMadKgGDdaZLSCQAY7jc7E9QTTz5ax1+13DjvLf6P4i5CFQjARAwDj0JjAJkxy54rNXWri2G5c/ujcDcA9wKr9Pl1XfqJ3Eq8gEc/0ashkA1nJZdK6CCDEkAjYTsTyec4rQiwABsBHyrTLvwz2a8poooqUCiiigKgiamigKKKhTI2I7GPyoCP1+vOo1TMYMxkVaigTcWSRy5xz7E+UVeqru3n+Qq1ZeS7ybeKSYoZZ3q+g/eP0/lVGcDz6Df5UzUfun/b/Ookrq5SfYqDU1VZzPXHlArWwE8bY94uj7xA+eJ9N+uK6vCCC6neZE7lQFUGec6Z7T88lmfeW9tzM/6W27/wBa5n/UL2o/C8Jcv2jFwAIuVxrMagCDJGDHYd6xepy7/wCNvpOO52Y4+bdPTMYB50lWCIDk7bbsTA5/ia8p/wBOP7XnjbDe/a2LyPpIBA1KQNLaZ5kkY6V6fhQWgnCgnSOuSFbbAjYZ3HSs8u5tp5eLLizuGXmE8RbIGo4LPMdBpIj10gnvSq6PFWtSwN9x6fz29a5du5M4Ijr+v1FbfT5bx0wc8/La9FFFaFAooooCiiigKKKKAooooEow1MJEzMdoUfjUtkgep8v1+dUS2ZORPMwegwBO3zzTkQD8zzPnVX8f5bq/+XWGolVA2EU2l0yrKqxLoooqXKtzVjQQGkRIkSSBnYxnka87/aHg/wC927qPblgrsoBnx6SqaSefiwYjxHzr0VyYwYIgg+RmlJa0riCwUwdpJznzbNc+3dd453HVn1dvzt7S9mXbDBL1tkYjUA3SSJ+YNfbP+kXtcXeCNss5eyx1s5keMlhBJmAMZ6Vzv+ofsM8Q1hVYhnY2/hkCFZgSQJALaQSTjfrXov7A+w/ccFaS6ircBYtoLeLxkgv949jIHKvMy9PeLLrw+l9T/ksfV+lnvkme/E/Xff8AWt/qvT27gYSpBHYzWT2guVPmPzH4GrLaBuOJaTpbDMBkadpj7H1rn3Wi4ynMZBbLZJkT0idhzFW8Pz28Xl17TaKKK9BhFFFFAUUUUBRRRQFFFFAUUUUBTKXTKiuoXRRRUuUETU0UUC71pWK6hJUypiYaCJHTBI9e9V4O69sKgiAQSxECCCsecgMTzztIp1VuKCIO1c5YzKarrHKy7jo3GEq4gg+Ens0QfnHzNcb+0PCC4UuWzJRgXA+EqGE6m2BHT/mtfsyyjJpdV1CZHUajpY5ySOfc7TFb+FkDSfsQs9RAj1rB3x5NvWeLmWrgYYMxj5Yq9buI4YNEYI7YjpFYvcuZAXIxJI0zE9Z59K14c2NnfTLlxZS9IoqWtssahE9DIneJx+FRVssvcV2WeRRRRUoFFFFAUUUUBRRRQFMpdMqK6hdFFFS5FFFFBDTBiJ5TtPel+LSZgnMaceW53ptFBy+Hv3C9s+6Vc4IaYGTp+HaBBHTnOKZw9t/etfAVbhYyDsyhVTSSMxKah+HTTb4RQ5fmevLJJj51dhB8/wAYwfkPwqnkw3Nr+LPWWjF9rsCoeyQCQpZXUqCxCrEwxEnOBGN8xqFo3JbUyKwgBSJI+8TmDnEQe+0c7iLIdWRsqwg5Ix5jI8xUex008QyqzFfdyVLs0Nq3Oon4sxts3xTjJljruNbfdtO5064UHxEKAJAwFkk7mT5cqSykGDv+Pcdq22bgVihIkksuckMSTjsZ9IrH7YvSVtL8cq5b7qBhPq2llH8XTPXFyXG6+lfJx+6f7VorPw7HEkmZiYnqBgdPwrRNbpdseWNl1RRRRUuRRRRQFFFFAVeqVeorqKUUUVLkUUUUBRRRQFKvDK+f5H/j1ptYr3xfxgemlTHzrnLw7wn5NVZdVxNaWx/inV7wQCmwbUT8XhwsDEQY+KtVFY7NtzI/s9Y8PheQwuYL6lOoMSZnJO/UjnV7Vll1MzG5cP2iAJAnQsDAieUSSTzrRVbx8LeR/CpAqjSBuIEfkaqDEzgn7WMxtPf9dquowKmu8c7jXGfHMosgxn9d6ml8P8PqR8iQKZWliooooqUCiiigKvVKvUV1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data:image/jpeg;base64,/9j/4AAQSkZJRgABAQAAAQABAAD/2wCEAAkGBxQTEhQUEhQVFhUWGR8XFxcYGBocGhwYGRsaGBgZGBocHCggHxwlHhcdITEhJSorLi4uGiA0ODMsNygtLisBCgoKDg0OGxAQGiwkHyQsLCwsLCwsLCwsLCwsLCwsLCwsLCwsLCwsLCwsLCwsLCwsLCwsLCwsLCwsLCwsLCwsLP/AABEIASoAqQMBIgACEQEDEQH/xAAcAAACAwEBAQEAAAAAAAAAAAAAAwECBAUGBwj/xABBEAACAQMCBAMFBQUHAwUBAAABAhEAAyESMQRBUWEicYEFEzKRoUJSscHwI2KC0eEGFDNTcqLxB5KyJJOU0uIV/8QAGgEBAAMBAQEAAAAAAAAAAAAAAAEDBAIFBv/EACURAQEAAgIBBAICAwAAAAAAAAABAhEDITEEEjJBIlETwQVhgf/aAAwDAQACEQMRAD8A+qP+Y/GpqH5eY/XzoZqCahuX63/rFUS5MgFZBgwZIPQ9DVwnqaCaz8XfZSmlQwZtJ8QWJBKxIgkkaYJGSKE03bttA0oVdyUYidBVQNSmYl+R+zHatI9kr7xRquMEIuQzkgZOkbS2VmWJOBvXNy0Fpw199h7oAYD6WLGdvCxAWBnnkdK5nAm+lt3a3C23b3gIbU03GNx7f7igyJEsBiMT6+qXroVSzGFUEknkBkmuJnU6chHBEqQQdiDIqaxezgFVoXTqdn0BY0hjqAKjaARPfvWr3o7jzBA+ZFW6c7XoqhujkZPQZqGJ5mOgGT+H4VOjZlFVtzGd/wBRtVqhIooooCudxnDuGa7rBC+IK2uAAMjwtHU6ipInnAFdGigRwfGJcAKspMAlQykrPIwT5elPrnKPeXgQAosEqd9R1LJHQLJVucleVdGgKbSWaASeWatqb7v1qZjb4c3KTyq/5ikX7pEaQC7sFUeviPkF1N5CnOfpJ/XzpQQm9YUSWVtZjYKFZCWP8cAbk8oBqL1HTXZ9hoFUOSXBZjcXwMS5LMPCZ0S2FJMQMyAagexbXvIcNcBEhbjs6giAfCxI5iDHWuleuEQAJY7CY23JMbfzHWlC5qdSA2xBlSImDMkfuxHftVG6lPD8KiMxRFUtBJCgE4AzG8QKLBADlj9oySeQ27ARH486cPiPkPzrJcOXT7TMpj9w6QT2EKR5juKB/wDe06zykAkSNwCBBONu1Z+J4U3rbK5KB1wF3EjBJPMGDAjI50+w4UlDgySO4JLY8pI9O9OZoEnYVA85afiGSTZCn4SdakKwHiYgH4AZ2JYxBAq3HpdtLOpWmAoKEMW5L4WjPU7ZOdq6/DtIYiQGfwyCMY1EA7AkMe8zzqntqxrtGACVKuskDKMGwTgYBGYGc4rv31DLS7fM85I8hOPpBos3Qyqw2YBhOMESMUWufmfxI/AVaheiiiiRRRRQc7iPFfCB2jSdao0aYggsRkE6hgEHHSaY/AtBCXrgDCDJ1Ed1Jyp+Y7TmoHCNbB9y0iS3u2ggyZaG+IEnmSwE7bQ6xxqs2g+G4Mm2xGqOoE5XPxCR6g0DbFlUGlFCqNgBA+lXoooF3RJUGIJyOoAn5TFaqyhdRk7DA6EmQ3n0rVWjCaxZOS7yrJccalUsASDAkSQImBz9Kn2fcUcVCkamtMXAInwMmgkcsXG+YrP7S4YNoYrqKMDA3KEjWAQQZiGEEZRfKup7BvI1r9nb90AzKUxIKsQZjmd85MzzrLnemuNQP7QzuQNP1lRynwz1z2p9IK/tM58MjtBgx5z9O9TxbNp8EySNomJ8UTiYn1qlKLl6GICsxgEgRtJjJIHI1HC3AxdgZHhA8tIcf+dVBgAJJZxOo+niafMYHlgbPs2gogeZ6knck9akTcQMIO36iOh71iyUEsWGvSQQMjXpGQPInrnYHGm8xJ0rvzP3Qfz6dN/Oz210wcKB5QBkbbRFQJcfCO/yjP5R61g/tC/7EruXZUC82BYa1HXwBjG0AyQJNakxbBaQYnJyDuBJ3iYzvzrke0J99auEDTcHu1BmVhWuEjoWAyuMKM/ZrrGdh9LtbHzMfP8AnNBzjlzP5D+dU4niVtgapydKhVZiTEwqqCTgE4HKr3J1FUs3QyhlMqwkHsavUJFFYlY3b2gFltISlx1Kj9qQpVJyYhsxGSoncVuf2TcX/Cu6h926AfkygH5zvyqLZBFL4iwHABkQZBBgg7SD6kdwSDINLS5cVwl5FVmXUuliwxhlJIHiEg7ZBxsa0VIyReXmlwdCCjeciVJ7Qo8qbwXEi4iuAQDyPYwexEjcYO4xTWEgjrXPs8YLQFu8QpUQrbKyAwCM7gEahyydqDapIcD7LAnyYRgc8gk/w960Qeo+X9aUyziraW+99BV2PJNarPnxXe4il+y74S9fDMF1BGCHdiBDOvX7KaRJBQfeEspN5CSCjaXUSrbx2Yc1PMdpEEAiizcaHTVveMD8OgzudRHQjEAxkZyIwRTL15QwlgCN5PWI9ZgevesPCcWSHcAKyfGhJOn7RKHEq+4aORkTID+NSS0DVi2YG+XIJGRHhkTVKUq8W0bfQY2PiGbYgd5BA8s86dxN6PCDBO5iSAZiBzYwfkSdoKVu+Kbp0gGUBK6fhgyQN8nE8+xhnhNxW/daDGZkY64zjufQBL9tR8UknfJJaOcDeBt0G0Ci8GcQBCk8/ixmQCI5DB65q3FCFkDAYM0bwDJP0z2mglYljMkwMmcmIXngT6TQVXh9QGp2Yc1MAHsYUHtHzrm8Xf8Ae3cYSyxH+q4VAPL4VDkb5M7aRPRuuzKRbUgRzBUnsAYI7nHbORyl9n3QSE0aLra/eKNOhSNghmWgAA7SSSMQ3WOt9hF+8+s2bKqbrBmUswCKAB4miW+I7Bc56E10Lfsa3bK6S5YwutnZ2AALeEsTEsoYjYwJwABv4LgbdoEW1AnLHdmPVmOWOdzUcdJACzqyVIjBAjM8oPnExtS57RpzL/srS8pc93rJORKFjkykgKxyZQrMtIJycvCrfuKpuBrIkqdKA3GZdUsFaVVYWR8ZM4jn3kUBihkhhIBJO2GGeWR9atZ4eIlmaBAmMcuQ3jmfzNPfTTmqnurAULc1WwWBKj4zJkxgySdpieRray3EyP2kxKzEZyUmeR+GeW8k0zi8gLtr8JPQQSfWBHrz2p9c7S5HHp/eBpSUe2dQYxKNDACATucHkV1Qcg1n4W/qBlSrqYdDEq0AxIwRBBBG4NdZ3AuSZ+EBYBO5OrYZ2Xy9ay8XwC3SXts1u6PDq0mCBkK6GNQ8XYiTBEmusctIJqHQEQQCOhE74P0NK4W8TqVxDo2hwNpgEFf3SrBh5wcg06rRk9nGA1skyhgTk6D8BJ54574zkTXQrFxXDaiGU6XUQpkx1hl2ZTHmJMQc0z3t3/LX/wBz/wDFAWXJB1ADJGDO2Ogq68/P+lIC6HIA8LyxM7HEiDyMk4q3D31bUFIJUkHt0+kV3ljq1xhluRXiUYH3lsSwgMvK4k5RpxMElTyPOC09X2beRwWTUCDpYMTqUjMEEnrMjcEHM1iqvsQab98NOq5pZfulFULI6MCYP8NU5zrayOwwg+Zz8v8Ais9hALjAkzllHKDGojvIz5g/aNanGPzrHZt6wGJOo+JDyA3AAHbcc85xVYdxykodO8jviROJE4nE5qnC2wYJJYrgTECYkgRPbMkQR1mnEO2A8KmdTKxnYkZxoGN53x3pnDXELEIQYAmO5Jmec5/RoNNYkbS7Ki+agwBA1MeknWo7/WtL3hpJBmOkHPTzqvDWNIkgayBqbmT59OgqBB4mI1KwnbAI6ZKkgetRxpjS3RvUjmF6k9OcdYIrxTsSbarPhkmYImQsCMnB6DFLtLq0++B1HYEjTMZCgE9znO/TEh3HWNS4mQQfCxU9CAQRuCRU2OJDEgAjeJESAYJHPBxnPzEyOHj4WZe2DJ6nUCfrQOGEKDMjmCQZOWODzOagFwozRqAcbQfEOe3yMHG1Js8QQ0NlSSFc76gdJDQIEnbafOq2bKF7qAGCFJyY1EESJ2OBMc87zWsWRp07jb+s9ec1IvSOGM625FsdwABPrFJv8OBDMS4ByGyIOJjbEzJ5TPKHf3RYhZXppJAHkvw/SoHF4Z9T3rnJrhC+VsC0Z82Rj5EVorJ7MHheCSPfXYJif8V9Uxj4p9IrXWhEFNpVNoE37eobAnl+NI9n29KRAHiYwI5sTGMYmPStdJQQSvTI9ScfTetHL8WTgv5L1j9ouU93cDIpR8G4YWGVkIORPxBtMiSo23Gyl8LZDcUjROm2/kCWQKY5Ej3gkcpFZr4a0ewzqguxcMWCFiCSLZAmBgjVrYHIAK7YFd1lmsnESFtkRhuhMagygwMnLDHflTVZyJGg8xBMEcs995zHfeqalHFN+zedwpnliD8p68vSi9aRwGKq2xUkA4PTzoNosdTYj4V37y0YnaOkT5It6i2lXQKPFpKyQTnTOobHMRjFELpa/aFfsABgB1wBPlpwPPoI2Vja2ysrlpkhWAELGdODJmTvNbKhLNwjYk/b8Xz2HoAB6VodARBAI6HNI4UTaWM+ER+U04OInlznl51IQLQDgJIgEkAnTBwBpmAScyB9k9TRxLFoCmAxifIEmI/0xy3nzVbdGdjPhIBzgMfhkTvACjGM+VN4m4NIYGYYQRnnDbfuk0FTaIMpIIAGkAaTEncjnq3GdsbiqNxOvTC3AJ8RI0iNjmZGem8dDNbS4Amcbz2pXCfAvfI7A5A9AY9KBd/h0AOpn0kQRrbPlmZzEDfpVUZ0WWgqJx9oCfDLFoJiAfx6wpi6A0wPgxiTqJE/6e/2fKnkTc7KJHm058wB/uNBw/aJCOb9sQpKrfBUrkkAXBP2hqGo7FBM+EA6a6F+2PCgAgmWAGIGTPLJgevauN7Y9nJa91ctIyKH/aCyHOCDH7NJBBaAYUnM4iasxy+kVpptZ7F5XGpSCDzHUGCPMEQRyrRXYrSTOvfcfIDTA+eo+vanUq78S+o+k7elas/jWHj+USzACSYHU0j2fd13mNvUYTJhlU6XwASIYNqcTmNOKm7bVrtgONSFiIkxqCllLDYgaTg89J5V3bFlUUKihVUQFAgAdABWLO/Tezo+rRG0kkf6eXoxiOvlBa3DiTBKzuFxP0we4g/IQtk0OXCzqgGIkHrkgZwDz8K78pTit9SkAEjAJOOoAx154qsVuWQCDbjUudOogGQRkZjzjlU8BcV1DAQ0DcQ0HIJ8/wAZ6Uk3Uh9QABkgOsEmIaAwyP59IpVziIM2oItrBB5SMJETOAYMHYfaJAbOJJYhVAMEM0mBAMgA5zIHLae1FzjBpMEBgDCnfVyEbnPTflTrNrSOpOSep6/Sou31X4mA7cz5Dc1ARw19QsSSQzAwCTOo5bSME78qm4vvMaSBzJxI6RvnYg8jVuBPhIgghjg75OoT6MK0VIhlB3rDxoUA3AJhSSIaGxHltIkzv2rU7DJPwifpuT2xS2/aSASEiCRHiJ3GeQHTmdxBoMV3idI03IBQypYrkCYJ1EA4MSD3MVrTiyVBCTIkaSpnvv8AD3rXWf2f/hoeqgnuSJJ7k7zQZb91mIDLpKQ8YJaOaEZA7EAtkYE1KBbrtLCAQpUbNpAYTPRido7zWqyBqucwSM99IBHpH1PSq3+DVgZG49e2RB+tBe3w+li0mIgA7DJJ7n1mMxE1a9fVVLsYVQSTvgZO2+1L4NQUUyWMCSTOQMmNgfICjj7Ba24QhXIgN38xkeY235UHD9m3Q4e6NrtxnGI8IhFMbiVQGDmSZiuhXO4C4ptq6DSrfZ/2yDzHfYiCN89Gr0K0nilJUwYIyDE8iDA6wcd6dVGaCvfHPpP5VtefLoh7TFVyA6kMGiRqXYx0PMdCc8663s7jRdUmNLKdLrM6WGYnmCCCDzBG21czhxA0xGjw+gAII9D9DUEuj+8twTEOhxrAMrB5MJMHYzB5EYeTFvxu5t223X1+cf8ANKbhzPhcqCZIgHJIJInac9Rk4qOE4xLoOk5HxKcMp/eG4/AjaQaejT58xVLouwSGZSZAgqecGRB6wV36EbmScPEqD7xS+glYEkZ3Gx5bbZmc1r96A7T0VepnxNgDJwR+hSGvIWIbwhlZfECA0nIM9BG++o96QqLPElyofUkgadMwSV1TqjcAHw7YzOwbdTR4tZBYgM7RsAxH7oye3zod9YX3YkqQRyToRPkSMAwd6LSllFxzyDaRlRHiGNyQcyIkgYoNNq0FGOeSeZPU1esPD8J8RjRMFYMkROem0eHI36mrXQUILMzKcNgbkjTAA2nGOu25ECvFkRb1A6JlmkACRpAOZyW6RgzW4Gsd/iwVjTcJOCAjSJnJxj9RNLf2gLdsFgxIgQqMJJOlVGqBkkDJA8qkaeIXUVU7GWPcCBpPaWHyin1wne85DG57swQBbCmAYwWcNJxuAKV/dMhhcuhxs2snfB8LSn+3kK69lNu5bEOQNiNUdCSfx7dD1p1efe1cO/EXemBbX6hJ5co/Kpey5wb97T90FR/vVQ/rqn609lNuxanW+0YJ66ojb7sAZ6g1HtFotXDOmEbxTEYOZ5R1riW7HuiHt+8JEBlNxm1oJEeNiJEkgmMiJE1mfiiW/wDVvGdSJMW4mVAgDW6nEEnIBA6PZdm2tFC20UDSIVQIiNox2/Kttc3+/W3IVWBYEEqcMoBHxIYYbjcV0quc/atVuzpOneDHnyq1FbHnsF25+2UDqZ22KLHPmwgeXatlQ1gFtR306e0TNVstiDuDB9OfqIPrVHLj9tPDnvou9dNpheBgCFuCMG3OSe6SWB6asZrsNfB+y56eEjPqB/LrXH9oJqtXATAKMJ6SpzXc4dyyqxwSAY8xNZc2ljuMyuHIMAQ2xOk7nwjYGDy+1vAqL95DdAB1Nnwqw1CRMjPLRH8XznjeL5K0Eg5g5jEJtLeKZB5eoRcJK6VC2/CANImCNiu0RJxFThx5ZeHGWcx8mWb4CFjej4jHgJGZgwNxInfJxTV4QlUzICwVfI5QYEAxB+dZrRKhtJUE89MkYjEn1zOSa18LaJUGSuIUDkNgTPxE75/nLPjuPdMOSZeDfflcMp7FQWHlgSPlHeqWmDvq3AUaZ+yZcN5HkfIirpdYEB9OdmBwT0g7HtJ2NK1LbuMSQNS6ueNPUd/Eepg7xVbtrYxk7CuFxl8XmlSTbSCpEgM+Tq/eUCIOxJO8A1b2hc95dZBcOj3YlVIjxF98cwPoOuZS2AAo2Agc8bc67wx+yrUVWY8vwq01YgUUUUBU1FFAniuGDgSSCMhlMEf07fmAazRf+8f+1a2cQxCkjcCo96v3mrqOafRRS73LE+Ic45zPpEx2rWwKcXMDTuGB7RIBn0P0qvu4ukgnxKJHKVOCO5Bz/pFW4x4U/KQJIn7XpWZnFw2/iVlcyATuoIMgcsjfGfKec+8a7w3MpVva3+Ex5LDsASCUQhnURnKgj1ruWuDQAQCP4j0gA5zA2rnVHsziXt/sNJuBUlGBE6VIUK8xnMBhuAZEiThzjfHVu21CmQNIHyA6dNvpXNSYE78/OtPFO5TKgZWfFJ3Gwjb1rPV/pp1ay+ovchd1sbkc8D1/Kt4ZxCIq+FQTqJ5hgAIHVd/xrFcUkYMfr9bUzhuIYDZRJ2g8sDM7QByrrmwyy1pzw5zHe2q9auOpBIXB+EzJ5SSMDyz3xm/CqhUEKMmTO+oYMk5JBET2rMeOYyAoXvM9NhA/Q2qln2gEhXDeJoDASCXJiY2yfLI7xmvDnJvTRObDflX27b0hLq7qwQjqt10U+RBhpzsRzkLrT7Tstdm0p0iAzEgEfENKkTMGGyNo3rDZukllYaXX4lmd9mB5qeR8wYIIDC9LKbS7qCJgY3Ecuf8AP0plFWS6u3OU3NE3bioA0+AwJGwkgA9AM06k3rAPLfcdQd+07H0qp4gBwpLDUMSDkiZE7THTGPn3lJl3FWNuF9taKKKKrXA1k8H+UflWsil/3Fe/zrqWOcofSmeTAIkfqO2D9RV7pIBIAJ5AmB84MVCrkzGdvKBM+o/CtbA5fszgoLEFyrAEOWyfjmQRnJBz150rheE0vbcTLMQRMZMltZC5Ph2kCesTWwXjEAadF0JGZIwf/EkxkbVmFskhyDBOshRG5LLq2kznJIEUyvVThO461Z7t/wB3ds3IJBJtNAmBciD/AN6IP4jTbL6lBiJ5Z/Ok+09PunDsFBByRMHcEDckESAM4xWKz6ehHa49vAe8R3MzH09N6w0G8z6S4CnQNQBkBzl1B5xgTRV/Bj7cWPmy3kKKKKuVCoIqaKBfBXFtG4SGzJ5RjJ2zJJyc7gmlC9rvXCcMAoA6LEz5FtQ76fKrX1g6hJjlJ7TAG5IHlgVl9pXfdEX/ALIAR+XhZhDDupO3Rj60Z8U8zyv4+Wzq+G6ioRpAI5+lTVLUKrcQMIP66VaighTUsYEnYUqYJA3J59I/pUtZmJJ6nvHXt2FSgJqIBkZE7f1p8HqPl/Wk37yoJdgo6kwKr/8A0bP+bb/71/nUGmiiiq3HgEnkJx+VbXnsXEFtSayApbTAmS0kjOwEKPOeXNt23AeMbHngTk/iYH50HjFLBeZ2JB+IZgenPuKz3+Icvox8Y8MEymJYnAAgiZnl6r4J5b6Two1u9yJW14E2g3T8R8lwvnrxgVW5cZn91a06ypYsSCEGIJG8mcD+RrXeTQlq1EAYEmSdIOTjJnJJjJFYZ3lMW/K6xtQBU0UVuYBRRRQFFFFBBE70viLYKMpGNJEAxiORGR502igw+ywwtgM2qMA6YwAB1z5+da6Ql2NWGkEmIPUx6GOXfvV0TTpEkzgz97efWDWbLC7tbMc5qQyiiiq1pV9djzBj0JANXQ7g8vwpXH3glt2IJgbDeTgb43O5wKQnH8hbuFySSpEQBidR8BiAME5NT9I+1vasBA3NHRgc4GoBjjloLT2Jrpwe9criOKZBquqq2tmzqIB5tiInBAneZ3qYsf5J/wDjv/8ASoS6FUu3QqljsoJPkMmr1DCtrzmZzq93qEeLUI8QhQSJMCOVR7uDdaYP3jkCBIMHYCf9oqG4vT7sacN3yMqAMx94fLnU3LXvGNsR4mAbtbAUsD5glf4u1ccvxWcPybf7PWwLY0qVDKjsD8XvGQFwx3J+EknmT5Cpu6yW64A6AcvPr3rTcIK3j3I8oAH9eePlWRFgcu8CM8zVHp5u2rfUZeItRVEY7Hzxt5T1q9amYUUUUBRRRQFFFBoE3bZ1Ky+Rz9mD26x0pN27pYkqxzE8obbfHIT+hWsDfv8ArFSRUWS9V1jlcbuEKW2wxESZj1IjB50q7xyghQCznZBGqOZIYgADqTGw3IplgQxUfZH0bP5GrXVyCN9t9xvH5+lVXjlnS3Hmsur4ZLytdBQq1tCCHnQWacaVhmAG8nfaOoeBpIxPIbSdvrj5U3URv8wMf0qWWcGqrLPLRLMpuBHByP12PenVl05gkg7AjmPwn+sU33P7zfOoSvRRSOM4fWumYyDPYESPUSPWtjz0Wk1NqORHhjbnnvgjNV4JIZ7j4yFZh9lYLESNsBFn8zhtxltoZOlQN525b0/hOHMadKgGDdaZLSCQAY7jc7E9QTTz5ax1+13DjvLf6P4i5CFQjARAwDj0JjAJkxy54rNXWri2G5c/ujcDcA9wKr9Pl1XfqJ3Eq8gEc/0ashkA1nJZdK6CCDEkAjYTsTyec4rQiwABsBHyrTLvwz2a8poooqUCiiigKgiamigKKKhTI2I7GPyoCP1+vOo1TMYMxkVaigTcWSRy5xz7E+UVeqru3n+Qq1ZeS7ybeKSYoZZ3q+g/eP0/lVGcDz6Df5UzUfun/b/Ookrq5SfYqDU1VZzPXHlArWwE8bY94uj7xA+eJ9N+uK6vCCC6neZE7lQFUGec6Z7T88lmfeW9tzM/6W27/wBa5n/UL2o/C8Jcv2jFwAIuVxrMagCDJGDHYd6xepy7/wCNvpOO52Y4+bdPTMYB50lWCIDk7bbsTA5/ia8p/wBOP7XnjbDe/a2LyPpIBA1KQNLaZ5kkY6V6fhQWgnCgnSOuSFbbAjYZ3HSs8u5tp5eLLizuGXmE8RbIGo4LPMdBpIj10gnvSq6PFWtSwN9x6fz29a5du5M4Ijr+v1FbfT5bx0wc8/La9FFFaFAooooCiiigKKKKAooooEow1MJEzMdoUfjUtkgep8v1+dUS2ZORPMwegwBO3zzTkQD8zzPnVX8f5bq/+XWGolVA2EU2l0yrKqxLoooqXKtzVjQQGkRIkSSBnYxnka87/aHg/wC927qPblgrsoBnx6SqaSefiwYjxHzr0VyYwYIgg+RmlJa0riCwUwdpJznzbNc+3dd453HVn1dvzt7S9mXbDBL1tkYjUA3SSJ+YNfbP+kXtcXeCNss5eyx1s5keMlhBJmAMZ6Vzv+ofsM8Q1hVYhnY2/hkCFZgSQJALaQSTjfrXov7A+w/ccFaS6ircBYtoLeLxkgv949jIHKvMy9PeLLrw+l9T/ksfV+lnvkme/E/Xff8AWt/qvT27gYSpBHYzWT2guVPmPzH4GrLaBuOJaTpbDMBkadpj7H1rn3Wi4ynMZBbLZJkT0idhzFW8Pz28Xl17TaKKK9BhFFFFAUUUUBRRRQFFFFAUUUUBTKXTKiuoXRRRUuUETU0UUC71pWK6hJUypiYaCJHTBI9e9V4O69sKgiAQSxECCCsecgMTzztIp1VuKCIO1c5YzKarrHKy7jo3GEq4gg+Ens0QfnHzNcb+0PCC4UuWzJRgXA+EqGE6m2BHT/mtfsyyjJpdV1CZHUajpY5ySOfc7TFb+FkDSfsQs9RAj1rB3x5NvWeLmWrgYYMxj5Yq9buI4YNEYI7YjpFYvcuZAXIxJI0zE9Z59K14c2NnfTLlxZS9IoqWtssahE9DIneJx+FRVssvcV2WeRRRRUoFFFFAUUUUBRRRQFMpdMqK6hdFFFS5FFFFBDTBiJ5TtPel+LSZgnMaceW53ptFBy+Hv3C9s+6Vc4IaYGTp+HaBBHTnOKZw9t/etfAVbhYyDsyhVTSSMxKah+HTTb4RQ5fmevLJJj51dhB8/wAYwfkPwqnkw3Nr+LPWWjF9rsCoeyQCQpZXUqCxCrEwxEnOBGN8xqFo3JbUyKwgBSJI+8TmDnEQe+0c7iLIdWRsqwg5Ix5jI8xUex008QyqzFfdyVLs0Nq3Oon4sxts3xTjJljruNbfdtO5064UHxEKAJAwFkk7mT5cqSykGDv+Pcdq22bgVihIkksuckMSTjsZ9IrH7YvSVtL8cq5b7qBhPq2llH8XTPXFyXG6+lfJx+6f7VorPw7HEkmZiYnqBgdPwrRNbpdseWNl1RRRRUuRRRRQFFFFAVeqVeorqKUUUVLkUUUUBRRRQFKvDK+f5H/j1ptYr3xfxgemlTHzrnLw7wn5NVZdVxNaWx/inV7wQCmwbUT8XhwsDEQY+KtVFY7NtzI/s9Y8PheQwuYL6lOoMSZnJO/UjnV7Vll1MzG5cP2iAJAnQsDAieUSSTzrRVbx8LeR/CpAqjSBuIEfkaqDEzgn7WMxtPf9dquowKmu8c7jXGfHMosgxn9d6ml8P8PqR8iQKZWliooooqUCiiigKvVKvUV1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eg;base64,/9j/4AAQSkZJRgABAQAAAQABAAD/2wCEAAkGBxQTEhQUEhQVFhUWGR8XFxcYGBocGhwYGRsaGBgZGBocHCggHxwlHhcdITEhJSorLi4uGiA0ODMsNygtLisBCgoKDg0OGxAQGiwkHyQsLCwsLCwsLCwsLCwsLCwsLCwsLCwsLCwsLCwsLCwsLCwsLCwsLCwsLCwsLCwsLCwsLP/AABEIASoAqQMBIgACEQEDEQH/xAAcAAACAwEBAQEAAAAAAAAAAAAAAwECBAUGBwj/xABBEAACAQMCBAMFBQUHAwUBAAABAhEAAyESMQRBUWEicYEFEzKRoUJSscHwI2KC0eEGFDNTcqLxB5KyJJOU0uIV/8QAGgEBAAMBAQEAAAAAAAAAAAAAAAEDBAIFBv/EACURAQEAAgIBBAICAwAAAAAAAAABAhEDITEEEjJBIlETwQVhgf/aAAwDAQACEQMRAD8A+qP+Y/GpqH5eY/XzoZqCahuX63/rFUS5MgFZBgwZIPQ9DVwnqaCaz8XfZSmlQwZtJ8QWJBKxIgkkaYJGSKE03bttA0oVdyUYidBVQNSmYl+R+zHatI9kr7xRquMEIuQzkgZOkbS2VmWJOBvXNy0Fpw199h7oAYD6WLGdvCxAWBnnkdK5nAm+lt3a3C23b3gIbU03GNx7f7igyJEsBiMT6+qXroVSzGFUEknkBkmuJnU6chHBEqQQdiDIqaxezgFVoXTqdn0BY0hjqAKjaARPfvWr3o7jzBA+ZFW6c7XoqhujkZPQZqGJ5mOgGT+H4VOjZlFVtzGd/wBRtVqhIooooCudxnDuGa7rBC+IK2uAAMjwtHU6ipInnAFdGigRwfGJcAKspMAlQykrPIwT5elPrnKPeXgQAosEqd9R1LJHQLJVucleVdGgKbSWaASeWatqb7v1qZjb4c3KTyq/5ikX7pEaQC7sFUeviPkF1N5CnOfpJ/XzpQQm9YUSWVtZjYKFZCWP8cAbk8oBqL1HTXZ9hoFUOSXBZjcXwMS5LMPCZ0S2FJMQMyAagexbXvIcNcBEhbjs6giAfCxI5iDHWuleuEQAJY7CY23JMbfzHWlC5qdSA2xBlSImDMkfuxHftVG6lPD8KiMxRFUtBJCgE4AzG8QKLBADlj9oySeQ27ARH486cPiPkPzrJcOXT7TMpj9w6QT2EKR5juKB/wDe06zykAkSNwCBBONu1Z+J4U3rbK5KB1wF3EjBJPMGDAjI50+w4UlDgySO4JLY8pI9O9OZoEnYVA85afiGSTZCn4SdakKwHiYgH4AZ2JYxBAq3HpdtLOpWmAoKEMW5L4WjPU7ZOdq6/DtIYiQGfwyCMY1EA7AkMe8zzqntqxrtGACVKuskDKMGwTgYBGYGc4rv31DLS7fM85I8hOPpBos3Qyqw2YBhOMESMUWufmfxI/AVaheiiiiRRRRQc7iPFfCB2jSdao0aYggsRkE6hgEHHSaY/AtBCXrgDCDJ1Ed1Jyp+Y7TmoHCNbB9y0iS3u2ggyZaG+IEnmSwE7bQ6xxqs2g+G4Mm2xGqOoE5XPxCR6g0DbFlUGlFCqNgBA+lXoooF3RJUGIJyOoAn5TFaqyhdRk7DA6EmQ3n0rVWjCaxZOS7yrJccalUsASDAkSQImBz9Kn2fcUcVCkamtMXAInwMmgkcsXG+YrP7S4YNoYrqKMDA3KEjWAQQZiGEEZRfKup7BvI1r9nb90AzKUxIKsQZjmd85MzzrLnemuNQP7QzuQNP1lRynwz1z2p9IK/tM58MjtBgx5z9O9TxbNp8EySNomJ8UTiYn1qlKLl6GICsxgEgRtJjJIHI1HC3AxdgZHhA8tIcf+dVBgAJJZxOo+niafMYHlgbPs2gogeZ6knck9akTcQMIO36iOh71iyUEsWGvSQQMjXpGQPInrnYHGm8xJ0rvzP3Qfz6dN/Oz210wcKB5QBkbbRFQJcfCO/yjP5R61g/tC/7EruXZUC82BYa1HXwBjG0AyQJNakxbBaQYnJyDuBJ3iYzvzrke0J99auEDTcHu1BmVhWuEjoWAyuMKM/ZrrGdh9LtbHzMfP8AnNBzjlzP5D+dU4niVtgapydKhVZiTEwqqCTgE4HKr3J1FUs3QyhlMqwkHsavUJFFYlY3b2gFltISlx1Kj9qQpVJyYhsxGSoncVuf2TcX/Cu6h926AfkygH5zvyqLZBFL4iwHABkQZBBgg7SD6kdwSDINLS5cVwl5FVmXUuliwxhlJIHiEg7ZBxsa0VIyReXmlwdCCjeciVJ7Qo8qbwXEi4iuAQDyPYwexEjcYO4xTWEgjrXPs8YLQFu8QpUQrbKyAwCM7gEahyydqDapIcD7LAnyYRgc8gk/w960Qeo+X9aUyziraW+99BV2PJNarPnxXe4il+y74S9fDMF1BGCHdiBDOvX7KaRJBQfeEspN5CSCjaXUSrbx2Yc1PMdpEEAiizcaHTVveMD8OgzudRHQjEAxkZyIwRTL15QwlgCN5PWI9ZgevesPCcWSHcAKyfGhJOn7RKHEq+4aORkTID+NSS0DVi2YG+XIJGRHhkTVKUq8W0bfQY2PiGbYgd5BA8s86dxN6PCDBO5iSAZiBzYwfkSdoKVu+Kbp0gGUBK6fhgyQN8nE8+xhnhNxW/daDGZkY64zjufQBL9tR8UknfJJaOcDeBt0G0Ci8GcQBCk8/ixmQCI5DB65q3FCFkDAYM0bwDJP0z2mglYljMkwMmcmIXngT6TQVXh9QGp2Yc1MAHsYUHtHzrm8Xf8Ae3cYSyxH+q4VAPL4VDkb5M7aRPRuuzKRbUgRzBUnsAYI7nHbORyl9n3QSE0aLra/eKNOhSNghmWgAA7SSSMQ3WOt9hF+8+s2bKqbrBmUswCKAB4miW+I7Bc56E10Lfsa3bK6S5YwutnZ2AALeEsTEsoYjYwJwABv4LgbdoEW1AnLHdmPVmOWOdzUcdJACzqyVIjBAjM8oPnExtS57RpzL/srS8pc93rJORKFjkykgKxyZQrMtIJycvCrfuKpuBrIkqdKA3GZdUsFaVVYWR8ZM4jn3kUBihkhhIBJO2GGeWR9atZ4eIlmaBAmMcuQ3jmfzNPfTTmqnurAULc1WwWBKj4zJkxgySdpieRray3EyP2kxKzEZyUmeR+GeW8k0zi8gLtr8JPQQSfWBHrz2p9c7S5HHp/eBpSUe2dQYxKNDACATucHkV1Qcg1n4W/qBlSrqYdDEq0AxIwRBBBG4NdZ3AuSZ+EBYBO5OrYZ2Xy9ay8XwC3SXts1u6PDq0mCBkK6GNQ8XYiTBEmusctIJqHQEQQCOhE74P0NK4W8TqVxDo2hwNpgEFf3SrBh5wcg06rRk9nGA1skyhgTk6D8BJ54574zkTXQrFxXDaiGU6XUQpkx1hl2ZTHmJMQc0z3t3/LX/wBz/wDFAWXJB1ADJGDO2Ogq68/P+lIC6HIA8LyxM7HEiDyMk4q3D31bUFIJUkHt0+kV3ljq1xhluRXiUYH3lsSwgMvK4k5RpxMElTyPOC09X2beRwWTUCDpYMTqUjMEEnrMjcEHM1iqvsQab98NOq5pZfulFULI6MCYP8NU5zrayOwwg+Zz8v8Ais9hALjAkzllHKDGojvIz5g/aNanGPzrHZt6wGJOo+JDyA3AAHbcc85xVYdxykodO8jviROJE4nE5qnC2wYJJYrgTECYkgRPbMkQR1mnEO2A8KmdTKxnYkZxoGN53x3pnDXELEIQYAmO5Jmec5/RoNNYkbS7Ki+agwBA1MeknWo7/WtL3hpJBmOkHPTzqvDWNIkgayBqbmT59OgqBB4mI1KwnbAI6ZKkgetRxpjS3RvUjmF6k9OcdYIrxTsSbarPhkmYImQsCMnB6DFLtLq0++B1HYEjTMZCgE9znO/TEh3HWNS4mQQfCxU9CAQRuCRU2OJDEgAjeJESAYJHPBxnPzEyOHj4WZe2DJ6nUCfrQOGEKDMjmCQZOWODzOagFwozRqAcbQfEOe3yMHG1Js8QQ0NlSSFc76gdJDQIEnbafOq2bKF7qAGCFJyY1EESJ2OBMc87zWsWRp07jb+s9ec1IvSOGM625FsdwABPrFJv8OBDMS4ByGyIOJjbEzJ5TPKHf3RYhZXppJAHkvw/SoHF4Z9T3rnJrhC+VsC0Z82Rj5EVorJ7MHheCSPfXYJif8V9Uxj4p9IrXWhEFNpVNoE37eobAnl+NI9n29KRAHiYwI5sTGMYmPStdJQQSvTI9ScfTetHL8WTgv5L1j9ouU93cDIpR8G4YWGVkIORPxBtMiSo23Gyl8LZDcUjROm2/kCWQKY5Ej3gkcpFZr4a0ewzqguxcMWCFiCSLZAmBgjVrYHIAK7YFd1lmsnESFtkRhuhMagygwMnLDHflTVZyJGg8xBMEcs995zHfeqalHFN+zedwpnliD8p68vSi9aRwGKq2xUkA4PTzoNosdTYj4V37y0YnaOkT5It6i2lXQKPFpKyQTnTOobHMRjFELpa/aFfsABgB1wBPlpwPPoI2Vja2ysrlpkhWAELGdODJmTvNbKhLNwjYk/b8Xz2HoAB6VodARBAI6HNI4UTaWM+ER+U04OInlznl51IQLQDgJIgEkAnTBwBpmAScyB9k9TRxLFoCmAxifIEmI/0xy3nzVbdGdjPhIBzgMfhkTvACjGM+VN4m4NIYGYYQRnnDbfuk0FTaIMpIIAGkAaTEncjnq3GdsbiqNxOvTC3AJ8RI0iNjmZGem8dDNbS4Amcbz2pXCfAvfI7A5A9AY9KBd/h0AOpn0kQRrbPlmZzEDfpVUZ0WWgqJx9oCfDLFoJiAfx6wpi6A0wPgxiTqJE/6e/2fKnkTc7KJHm058wB/uNBw/aJCOb9sQpKrfBUrkkAXBP2hqGo7FBM+EA6a6F+2PCgAgmWAGIGTPLJgevauN7Y9nJa91ctIyKH/aCyHOCDH7NJBBaAYUnM4iasxy+kVpptZ7F5XGpSCDzHUGCPMEQRyrRXYrSTOvfcfIDTA+eo+vanUq78S+o+k7elas/jWHj+USzACSYHU0j2fd13mNvUYTJhlU6XwASIYNqcTmNOKm7bVrtgONSFiIkxqCllLDYgaTg89J5V3bFlUUKihVUQFAgAdABWLO/Tezo+rRG0kkf6eXoxiOvlBa3DiTBKzuFxP0we4g/IQtk0OXCzqgGIkHrkgZwDz8K78pTit9SkAEjAJOOoAx154qsVuWQCDbjUudOogGQRkZjzjlU8BcV1DAQ0DcQ0HIJ8/wAZ6Uk3Uh9QABkgOsEmIaAwyP59IpVziIM2oItrBB5SMJETOAYMHYfaJAbOJJYhVAMEM0mBAMgA5zIHLae1FzjBpMEBgDCnfVyEbnPTflTrNrSOpOSep6/Sou31X4mA7cz5Dc1ARw19QsSSQzAwCTOo5bSME78qm4vvMaSBzJxI6RvnYg8jVuBPhIgghjg75OoT6MK0VIhlB3rDxoUA3AJhSSIaGxHltIkzv2rU7DJPwifpuT2xS2/aSASEiCRHiJ3GeQHTmdxBoMV3idI03IBQypYrkCYJ1EA4MSD3MVrTiyVBCTIkaSpnvv8AD3rXWf2f/hoeqgnuSJJ7k7zQZb91mIDLpKQ8YJaOaEZA7EAtkYE1KBbrtLCAQpUbNpAYTPRido7zWqyBqucwSM99IBHpH1PSq3+DVgZG49e2RB+tBe3w+li0mIgA7DJJ7n1mMxE1a9fVVLsYVQSTvgZO2+1L4NQUUyWMCSTOQMmNgfICjj7Ba24QhXIgN38xkeY235UHD9m3Q4e6NrtxnGI8IhFMbiVQGDmSZiuhXO4C4ptq6DSrfZ/2yDzHfYiCN89Gr0K0nilJUwYIyDE8iDA6wcd6dVGaCvfHPpP5VtefLoh7TFVyA6kMGiRqXYx0PMdCc8663s7jRdUmNLKdLrM6WGYnmCCCDzBG21czhxA0xGjw+gAII9D9DUEuj+8twTEOhxrAMrB5MJMHYzB5EYeTFvxu5t223X1+cf8ANKbhzPhcqCZIgHJIJInac9Rk4qOE4xLoOk5HxKcMp/eG4/AjaQaejT58xVLouwSGZSZAgqecGRB6wV36EbmScPEqD7xS+glYEkZ3Gx5bbZmc1r96A7T0VepnxNgDJwR+hSGvIWIbwhlZfECA0nIM9BG++o96QqLPElyofUkgadMwSV1TqjcAHw7YzOwbdTR4tZBYgM7RsAxH7oye3zod9YX3YkqQRyToRPkSMAwd6LSllFxzyDaRlRHiGNyQcyIkgYoNNq0FGOeSeZPU1esPD8J8RjRMFYMkROem0eHI36mrXQUILMzKcNgbkjTAA2nGOu25ECvFkRb1A6JlmkACRpAOZyW6RgzW4Gsd/iwVjTcJOCAjSJnJxj9RNLf2gLdsFgxIgQqMJJOlVGqBkkDJA8qkaeIXUVU7GWPcCBpPaWHyin1wne85DG57swQBbCmAYwWcNJxuAKV/dMhhcuhxs2snfB8LSn+3kK69lNu5bEOQNiNUdCSfx7dD1p1efe1cO/EXemBbX6hJ5co/Kpey5wb97T90FR/vVQ/rqn609lNuxanW+0YJ66ojb7sAZ6g1HtFotXDOmEbxTEYOZ5R1riW7HuiHt+8JEBlNxm1oJEeNiJEkgmMiJE1mfiiW/wDVvGdSJMW4mVAgDW6nEEnIBA6PZdm2tFC20UDSIVQIiNox2/Kttc3+/W3IVWBYEEqcMoBHxIYYbjcV0quc/atVuzpOneDHnyq1FbHnsF25+2UDqZ22KLHPmwgeXatlQ1gFtR306e0TNVstiDuDB9OfqIPrVHLj9tPDnvou9dNpheBgCFuCMG3OSe6SWB6asZrsNfB+y56eEjPqB/LrXH9oJqtXATAKMJ6SpzXc4dyyqxwSAY8xNZc2ljuMyuHIMAQ2xOk7nwjYGDy+1vAqL95DdAB1Nnwqw1CRMjPLRH8XznjeL5K0Eg5g5jEJtLeKZB5eoRcJK6VC2/CANImCNiu0RJxFThx5ZeHGWcx8mWb4CFjej4jHgJGZgwNxInfJxTV4QlUzICwVfI5QYEAxB+dZrRKhtJUE89MkYjEn1zOSa18LaJUGSuIUDkNgTPxE75/nLPjuPdMOSZeDfflcMp7FQWHlgSPlHeqWmDvq3AUaZ+yZcN5HkfIirpdYEB9OdmBwT0g7HtJ2NK1LbuMSQNS6ueNPUd/Eepg7xVbtrYxk7CuFxl8XmlSTbSCpEgM+Tq/eUCIOxJO8A1b2hc95dZBcOj3YlVIjxF98cwPoOuZS2AAo2Agc8bc67wx+yrUVWY8vwq01YgUUUUBU1FFAniuGDgSSCMhlMEf07fmAazRf+8f+1a2cQxCkjcCo96v3mrqOafRRS73LE+Ic45zPpEx2rWwKcXMDTuGB7RIBn0P0qvu4ukgnxKJHKVOCO5Bz/pFW4x4U/KQJIn7XpWZnFw2/iVlcyATuoIMgcsjfGfKec+8a7w3MpVva3+Ex5LDsASCUQhnURnKgj1ruWuDQAQCP4j0gA5zA2rnVHsziXt/sNJuBUlGBE6VIUK8xnMBhuAZEiThzjfHVu21CmQNIHyA6dNvpXNSYE78/OtPFO5TKgZWfFJ3Gwjb1rPV/pp1ay+ovchd1sbkc8D1/Kt4ZxCIq+FQTqJ5hgAIHVd/xrFcUkYMfr9bUzhuIYDZRJ2g8sDM7QByrrmwyy1pzw5zHe2q9auOpBIXB+EzJ5SSMDyz3xm/CqhUEKMmTO+oYMk5JBET2rMeOYyAoXvM9NhA/Q2qln2gEhXDeJoDASCXJiY2yfLI7xmvDnJvTRObDflX27b0hLq7qwQjqt10U+RBhpzsRzkLrT7Tstdm0p0iAzEgEfENKkTMGGyNo3rDZukllYaXX4lmd9mB5qeR8wYIIDC9LKbS7qCJgY3Ecuf8AP0plFWS6u3OU3NE3bioA0+AwJGwkgA9AM06k3rAPLfcdQd+07H0qp4gBwpLDUMSDkiZE7THTGPn3lJl3FWNuF9taKKKKrXA1k8H+UflWsil/3Fe/zrqWOcofSmeTAIkfqO2D9RV7pIBIAJ5AmB84MVCrkzGdvKBM+o/CtbA5fszgoLEFyrAEOWyfjmQRnJBz150rheE0vbcTLMQRMZMltZC5Ph2kCesTWwXjEAadF0JGZIwf/EkxkbVmFskhyDBOshRG5LLq2kznJIEUyvVThO461Z7t/wB3ds3IJBJtNAmBciD/AN6IP4jTbL6lBiJ5Z/Ok+09PunDsFBByRMHcEDckESAM4xWKz6ehHa49vAe8R3MzH09N6w0G8z6S4CnQNQBkBzl1B5xgTRV/Bj7cWPmy3kKKKKuVCoIqaKBfBXFtG4SGzJ5RjJ2zJJyc7gmlC9rvXCcMAoA6LEz5FtQ76fKrX1g6hJjlJ7TAG5IHlgVl9pXfdEX/ALIAR+XhZhDDupO3Rj60Z8U8zyv4+Wzq+G6ioRpAI5+lTVLUKrcQMIP66VaighTUsYEnYUqYJA3J59I/pUtZmJJ6nvHXt2FSgJqIBkZE7f1p8HqPl/Wk37yoJdgo6kwKr/8A0bP+bb/71/nUGmiiiq3HgEnkJx+VbXnsXEFtSayApbTAmS0kjOwEKPOeXNt23AeMbHngTk/iYH50HjFLBeZ2JB+IZgenPuKz3+Icvox8Y8MEymJYnAAgiZnl6r4J5b6Two1u9yJW14E2g3T8R8lwvnrxgVW5cZn91a06ypYsSCEGIJG8mcD+RrXeTQlq1EAYEmSdIOTjJnJJjJFYZ3lMW/K6xtQBU0UVuYBRRRQFFFFBBE70viLYKMpGNJEAxiORGR502igw+ywwtgM2qMA6YwAB1z5+da6Ql2NWGkEmIPUx6GOXfvV0TTpEkzgz97efWDWbLC7tbMc5qQyiiiq1pV9djzBj0JANXQ7g8vwpXH3glt2IJgbDeTgb43O5wKQnH8hbuFySSpEQBidR8BiAME5NT9I+1vasBA3NHRgc4GoBjjloLT2Jrpwe9criOKZBquqq2tmzqIB5tiInBAneZ3qYsf5J/wDjv/8ASoS6FUu3QqljsoJPkMmr1DCtrzmZzq93qEeLUI8QhQSJMCOVR7uDdaYP3jkCBIMHYCf9oqG4vT7sacN3yMqAMx94fLnU3LXvGNsR4mAbtbAUsD5glf4u1ccvxWcPybf7PWwLY0qVDKjsD8XvGQFwx3J+EknmT5Cpu6yW64A6AcvPr3rTcIK3j3I8oAH9eePlWRFgcu8CM8zVHp5u2rfUZeItRVEY7Hzxt5T1q9amYUUUUBRRRQFFFBoE3bZ1Ky+Rz9mD26x0pN27pYkqxzE8obbfHIT+hWsDfv8ArFSRUWS9V1jlcbuEKW2wxESZj1IjB50q7xyghQCznZBGqOZIYgADqTGw3IplgQxUfZH0bP5GrXVyCN9t9xvH5+lVXjlnS3Hmsur4ZLytdBQq1tCCHnQWacaVhmAG8nfaOoeBpIxPIbSdvrj5U3URv8wMf0qWWcGqrLPLRLMpuBHByP12PenVl05gkg7AjmPwn+sU33P7zfOoSvRRSOM4fWumYyDPYESPUSPWtjz0Wk1NqORHhjbnnvgjNV4JIZ7j4yFZh9lYLESNsBFn8zhtxltoZOlQN525b0/hOHMadKgGDdaZLSCQAY7jc7E9QTTz5ax1+13DjvLf6P4i5CFQjARAwDj0JjAJkxy54rNXWri2G5c/ujcDcA9wKr9Pl1XfqJ3Eq8gEc/0ashkA1nJZdK6CCDEkAjYTsTyec4rQiwABsBHyrTLvwz2a8poooqUCiiigKgiamigKKKhTI2I7GPyoCP1+vOo1TMYMxkVaigTcWSRy5xz7E+UVeqru3n+Qq1ZeS7ybeKSYoZZ3q+g/eP0/lVGcDz6Df5UzUfun/b/Ookrq5SfYqDU1VZzPXHlArWwE8bY94uj7xA+eJ9N+uK6vCCC6neZE7lQFUGec6Z7T88lmfeW9tzM/6W27/wBa5n/UL2o/C8Jcv2jFwAIuVxrMagCDJGDHYd6xepy7/wCNvpOO52Y4+bdPTMYB50lWCIDk7bbsTA5/ia8p/wBOP7XnjbDe/a2LyPpIBA1KQNLaZ5kkY6V6fhQWgnCgnSOuSFbbAjYZ3HSs8u5tp5eLLizuGXmE8RbIGo4LPMdBpIj10gnvSq6PFWtSwN9x6fz29a5du5M4Ijr+v1FbfT5bx0wc8/La9FFFaFAooooCiiigKKKKAooooEow1MJEzMdoUfjUtkgep8v1+dUS2ZORPMwegwBO3zzTkQD8zzPnVX8f5bq/+XWGolVA2EU2l0yrKqxLoooqXKtzVjQQGkRIkSSBnYxnka87/aHg/wC927qPblgrsoBnx6SqaSefiwYjxHzr0VyYwYIgg+RmlJa0riCwUwdpJznzbNc+3dd453HVn1dvzt7S9mXbDBL1tkYjUA3SSJ+YNfbP+kXtcXeCNss5eyx1s5keMlhBJmAMZ6Vzv+ofsM8Q1hVYhnY2/hkCFZgSQJALaQSTjfrXov7A+w/ccFaS6ircBYtoLeLxkgv949jIHKvMy9PeLLrw+l9T/ksfV+lnvkme/E/Xff8AWt/qvT27gYSpBHYzWT2guVPmPzH4GrLaBuOJaTpbDMBkadpj7H1rn3Wi4ynMZBbLZJkT0idhzFW8Pz28Xl17TaKKK9BhFFFFAUUUUBRRRQFFFFAUUUUBTKXTKiuoXRRRUuUETU0UUC71pWK6hJUypiYaCJHTBI9e9V4O69sKgiAQSxECCCsecgMTzztIp1VuKCIO1c5YzKarrHKy7jo3GEq4gg+Ens0QfnHzNcb+0PCC4UuWzJRgXA+EqGE6m2BHT/mtfsyyjJpdV1CZHUajpY5ySOfc7TFb+FkDSfsQs9RAj1rB3x5NvWeLmWrgYYMxj5Yq9buI4YNEYI7YjpFYvcuZAXIxJI0zE9Z59K14c2NnfTLlxZS9IoqWtssahE9DIneJx+FRVssvcV2WeRRRRUoFFFFAUUUUBRRRQFMpdMqK6hdFFFS5FFFFBDTBiJ5TtPel+LSZgnMaceW53ptFBy+Hv3C9s+6Vc4IaYGTp+HaBBHTnOKZw9t/etfAVbhYyDsyhVTSSMxKah+HTTb4RQ5fmevLJJj51dhB8/wAYwfkPwqnkw3Nr+LPWWjF9rsCoeyQCQpZXUqCxCrEwxEnOBGN8xqFo3JbUyKwgBSJI+8TmDnEQe+0c7iLIdWRsqwg5Ix5jI8xUex008QyqzFfdyVLs0Nq3Oon4sxts3xTjJljruNbfdtO5064UHxEKAJAwFkk7mT5cqSykGDv+Pcdq22bgVihIkksuckMSTjsZ9IrH7YvSVtL8cq5b7qBhPq2llH8XTPXFyXG6+lfJx+6f7VorPw7HEkmZiYnqBgdPwrRNbpdseWNl1RRRRUuRRRRQFFFFAVeqVeorqKUUUVLkUUUUBRRRQFKvDK+f5H/j1ptYr3xfxgemlTHzrnLw7wn5NVZdVxNaWx/inV7wQCmwbUT8XhwsDEQY+KtVFY7NtzI/s9Y8PheQwuYL6lOoMSZnJO/UjnV7Vll1MzG5cP2iAJAnQsDAieUSSTzrRVbx8LeR/CpAqjSBuIEfkaqDEzgn7WMxtPf9dquowKmu8c7jXGfHMosgxn9d6ml8P8PqR8iQKZWliooooqUCiiigKvVKvUV1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4" name="Picture 14" descr="Krabi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65" y="489110"/>
            <a:ext cx="2095500" cy="3682841"/>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914900" y="5067300"/>
            <a:ext cx="552450" cy="762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314950" y="2457450"/>
            <a:ext cx="552450" cy="762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3786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Spatial scale considerations</a:t>
            </a:r>
          </a:p>
        </p:txBody>
      </p:sp>
      <p:sp>
        <p:nvSpPr>
          <p:cNvPr id="3" name="Content Placeholder 2"/>
          <p:cNvSpPr>
            <a:spLocks noGrp="1"/>
          </p:cNvSpPr>
          <p:nvPr>
            <p:ph idx="1"/>
          </p:nvPr>
        </p:nvSpPr>
        <p:spPr/>
        <p:txBody>
          <a:bodyPr/>
          <a:lstStyle/>
          <a:p>
            <a:r>
              <a:rPr lang="en-US" dirty="0" smtClean="0"/>
              <a:t>(human) land use is heterogeneous, many scales of impact/change</a:t>
            </a:r>
            <a:endParaRPr lang="en-US" dirty="0"/>
          </a:p>
        </p:txBody>
      </p:sp>
      <p:pic>
        <p:nvPicPr>
          <p:cNvPr id="3074" name="Picture 2" descr="city buildings"/>
          <p:cNvPicPr>
            <a:picLocks noChangeAspect="1" noChangeArrowheads="1"/>
          </p:cNvPicPr>
          <p:nvPr/>
        </p:nvPicPr>
        <p:blipFill rotWithShape="1">
          <a:blip r:embed="rId2">
            <a:extLst>
              <a:ext uri="{28A0092B-C50C-407E-A947-70E740481C1C}">
                <a14:useLocalDpi xmlns:a14="http://schemas.microsoft.com/office/drawing/2010/main" val="0"/>
              </a:ext>
            </a:extLst>
          </a:blip>
          <a:srcRect b="14828"/>
          <a:stretch/>
        </p:blipFill>
        <p:spPr bwMode="auto">
          <a:xfrm>
            <a:off x="369624" y="4680628"/>
            <a:ext cx="6131947" cy="197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ity landscape"/>
          <p:cNvPicPr>
            <a:picLocks noChangeAspect="1" noChangeArrowheads="1"/>
          </p:cNvPicPr>
          <p:nvPr/>
        </p:nvPicPr>
        <p:blipFill rotWithShape="1">
          <a:blip r:embed="rId3">
            <a:extLst>
              <a:ext uri="{28A0092B-C50C-407E-A947-70E740481C1C}">
                <a14:useLocalDpi xmlns:a14="http://schemas.microsoft.com/office/drawing/2010/main" val="0"/>
              </a:ext>
            </a:extLst>
          </a:blip>
          <a:srcRect b="8802"/>
          <a:stretch/>
        </p:blipFill>
        <p:spPr bwMode="auto">
          <a:xfrm>
            <a:off x="369624" y="2593307"/>
            <a:ext cx="8246532" cy="2115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971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094" y="304800"/>
            <a:ext cx="6512905" cy="990600"/>
          </a:xfrm>
        </p:spPr>
        <p:txBody>
          <a:bodyPr>
            <a:normAutofit/>
          </a:bodyPr>
          <a:lstStyle/>
          <a:p>
            <a:r>
              <a:rPr lang="en-US" dirty="0"/>
              <a:t>1. Temporal </a:t>
            </a:r>
            <a:r>
              <a:rPr lang="en-US" dirty="0" smtClean="0"/>
              <a:t>Scales</a:t>
            </a:r>
            <a:endParaRPr lang="en-US" dirty="0"/>
          </a:p>
        </p:txBody>
      </p:sp>
      <p:sp>
        <p:nvSpPr>
          <p:cNvPr id="3" name="Content Placeholder 2"/>
          <p:cNvSpPr>
            <a:spLocks noGrp="1"/>
          </p:cNvSpPr>
          <p:nvPr>
            <p:ph idx="1"/>
          </p:nvPr>
        </p:nvSpPr>
        <p:spPr>
          <a:xfrm>
            <a:off x="457200" y="4209392"/>
            <a:ext cx="8229600" cy="2267607"/>
          </a:xfrm>
        </p:spPr>
        <p:txBody>
          <a:bodyPr>
            <a:normAutofit fontScale="92500" lnSpcReduction="10000"/>
          </a:bodyPr>
          <a:lstStyle/>
          <a:p>
            <a:r>
              <a:rPr lang="en-US" dirty="0" smtClean="0"/>
              <a:t>Is this a land cover change? Or stable land cover?</a:t>
            </a:r>
          </a:p>
          <a:p>
            <a:r>
              <a:rPr lang="en-US" dirty="0" smtClean="0"/>
              <a:t>Having only two points of time to reference may not show us a clear picture of how things are changing</a:t>
            </a:r>
            <a:endParaRPr lang="en-US" dirty="0"/>
          </a:p>
        </p:txBody>
      </p:sp>
      <p:pic>
        <p:nvPicPr>
          <p:cNvPr id="7" name="Picture 6" descr="Ex9_changeSignals"/>
          <p:cNvPicPr>
            <a:picLocks noChangeAspect="1"/>
          </p:cNvPicPr>
          <p:nvPr/>
        </p:nvPicPr>
        <p:blipFill rotWithShape="1">
          <a:blip r:embed="rId2">
            <a:extLst>
              <a:ext uri="{28A0092B-C50C-407E-A947-70E740481C1C}">
                <a14:useLocalDpi xmlns:a14="http://schemas.microsoft.com/office/drawing/2010/main" val="0"/>
              </a:ext>
            </a:extLst>
          </a:blip>
          <a:srcRect l="25000" t="2830" r="51775" b="54480"/>
          <a:stretch/>
        </p:blipFill>
        <p:spPr bwMode="auto">
          <a:xfrm>
            <a:off x="283743" y="484834"/>
            <a:ext cx="3082516" cy="3471976"/>
          </a:xfrm>
          <a:prstGeom prst="rect">
            <a:avLst/>
          </a:prstGeom>
          <a:noFill/>
          <a:ln w="76200">
            <a:solidFill>
              <a:srgbClr val="92D050"/>
            </a:solidFill>
          </a:ln>
        </p:spPr>
      </p:pic>
      <p:sp>
        <p:nvSpPr>
          <p:cNvPr id="8" name="Rectangle 7"/>
          <p:cNvSpPr/>
          <p:nvPr/>
        </p:nvSpPr>
        <p:spPr>
          <a:xfrm>
            <a:off x="756744" y="1655379"/>
            <a:ext cx="2412124" cy="56544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77465" y="165537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10377" y="194913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36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7330" y="1447800"/>
            <a:ext cx="3949470" cy="5029200"/>
          </a:xfrm>
        </p:spPr>
        <p:txBody>
          <a:bodyPr/>
          <a:lstStyle/>
          <a:p>
            <a:r>
              <a:rPr lang="en-US" dirty="0" smtClean="0"/>
              <a:t>In the example below, greenness (tree cover) is fairly stable over time and doesn’t fluctuate much</a:t>
            </a:r>
            <a:endParaRPr lang="en-US" dirty="0"/>
          </a:p>
        </p:txBody>
      </p:sp>
      <p:pic>
        <p:nvPicPr>
          <p:cNvPr id="4" name="Picture 3" descr="Ex9_changeSignals"/>
          <p:cNvPicPr>
            <a:picLocks noChangeAspect="1"/>
          </p:cNvPicPr>
          <p:nvPr/>
        </p:nvPicPr>
        <p:blipFill rotWithShape="1">
          <a:blip r:embed="rId2">
            <a:extLst>
              <a:ext uri="{28A0092B-C50C-407E-A947-70E740481C1C}">
                <a14:useLocalDpi xmlns:a14="http://schemas.microsoft.com/office/drawing/2010/main" val="0"/>
              </a:ext>
            </a:extLst>
          </a:blip>
          <a:srcRect r="50000" b="50000"/>
          <a:stretch/>
        </p:blipFill>
        <p:spPr bwMode="auto">
          <a:xfrm>
            <a:off x="304139" y="4087586"/>
            <a:ext cx="4212470" cy="2581276"/>
          </a:xfrm>
          <a:prstGeom prst="rect">
            <a:avLst/>
          </a:prstGeom>
          <a:noFill/>
          <a:ln>
            <a:noFill/>
          </a:ln>
        </p:spPr>
      </p:pic>
      <p:pic>
        <p:nvPicPr>
          <p:cNvPr id="7" name="Picture 6" descr="Ex9_changeSignals"/>
          <p:cNvPicPr>
            <a:picLocks noChangeAspect="1"/>
          </p:cNvPicPr>
          <p:nvPr/>
        </p:nvPicPr>
        <p:blipFill rotWithShape="1">
          <a:blip r:embed="rId2">
            <a:extLst>
              <a:ext uri="{28A0092B-C50C-407E-A947-70E740481C1C}">
                <a14:useLocalDpi xmlns:a14="http://schemas.microsoft.com/office/drawing/2010/main" val="0"/>
              </a:ext>
            </a:extLst>
          </a:blip>
          <a:srcRect l="25000" t="2830" r="51775" b="54480"/>
          <a:stretch/>
        </p:blipFill>
        <p:spPr bwMode="auto">
          <a:xfrm>
            <a:off x="283743" y="484834"/>
            <a:ext cx="3082516" cy="3471976"/>
          </a:xfrm>
          <a:prstGeom prst="rect">
            <a:avLst/>
          </a:prstGeom>
          <a:noFill/>
          <a:ln w="76200">
            <a:solidFill>
              <a:srgbClr val="92D050"/>
            </a:solidFill>
          </a:ln>
        </p:spPr>
      </p:pic>
      <p:sp>
        <p:nvSpPr>
          <p:cNvPr id="8" name="Rectangle 7"/>
          <p:cNvSpPr/>
          <p:nvPr/>
        </p:nvSpPr>
        <p:spPr>
          <a:xfrm>
            <a:off x="756744" y="1655379"/>
            <a:ext cx="2412124" cy="56544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77465" y="165537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10377" y="194913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2631094" y="304800"/>
            <a:ext cx="6512905"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spc="-100" baseline="0">
                <a:solidFill>
                  <a:srgbClr val="92D050"/>
                </a:solidFill>
                <a:latin typeface="+mj-lt"/>
                <a:ea typeface="+mj-ea"/>
                <a:cs typeface="+mj-cs"/>
              </a:defRPr>
            </a:lvl1pPr>
          </a:lstStyle>
          <a:p>
            <a:r>
              <a:rPr lang="en-US" smtClean="0"/>
              <a:t>1. Temporal Scales</a:t>
            </a:r>
            <a:endParaRPr lang="en-US" dirty="0"/>
          </a:p>
        </p:txBody>
      </p:sp>
    </p:spTree>
    <p:extLst>
      <p:ext uri="{BB962C8B-B14F-4D97-AF65-F5344CB8AC3E}">
        <p14:creationId xmlns:p14="http://schemas.microsoft.com/office/powerpoint/2010/main" val="33361868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7330" y="1447800"/>
            <a:ext cx="3949470" cy="5029200"/>
          </a:xfrm>
        </p:spPr>
        <p:txBody>
          <a:bodyPr/>
          <a:lstStyle/>
          <a:p>
            <a:r>
              <a:rPr lang="en-US" dirty="0" smtClean="0"/>
              <a:t>In the example below greenness (tree cover) has a large change because of a fire, but then starts to recover. Multiple images would be required to track this change.</a:t>
            </a:r>
            <a:endParaRPr lang="en-US" dirty="0"/>
          </a:p>
        </p:txBody>
      </p:sp>
      <p:pic>
        <p:nvPicPr>
          <p:cNvPr id="7" name="Picture 6" descr="Ex9_changeSignals"/>
          <p:cNvPicPr>
            <a:picLocks noChangeAspect="1"/>
          </p:cNvPicPr>
          <p:nvPr/>
        </p:nvPicPr>
        <p:blipFill rotWithShape="1">
          <a:blip r:embed="rId2">
            <a:extLst>
              <a:ext uri="{28A0092B-C50C-407E-A947-70E740481C1C}">
                <a14:useLocalDpi xmlns:a14="http://schemas.microsoft.com/office/drawing/2010/main" val="0"/>
              </a:ext>
            </a:extLst>
          </a:blip>
          <a:srcRect l="25000" t="2830" r="51775" b="54480"/>
          <a:stretch/>
        </p:blipFill>
        <p:spPr bwMode="auto">
          <a:xfrm>
            <a:off x="283743" y="484834"/>
            <a:ext cx="3082516" cy="3471976"/>
          </a:xfrm>
          <a:prstGeom prst="rect">
            <a:avLst/>
          </a:prstGeom>
          <a:noFill/>
          <a:ln w="76200">
            <a:solidFill>
              <a:srgbClr val="92D050"/>
            </a:solidFill>
          </a:ln>
        </p:spPr>
      </p:pic>
      <p:sp>
        <p:nvSpPr>
          <p:cNvPr id="8" name="Rectangle 7"/>
          <p:cNvSpPr/>
          <p:nvPr/>
        </p:nvSpPr>
        <p:spPr>
          <a:xfrm>
            <a:off x="756744" y="1655379"/>
            <a:ext cx="2412124" cy="56544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77465" y="165537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10377" y="194913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Ex9_changeSignals"/>
          <p:cNvPicPr>
            <a:picLocks noChangeAspect="1"/>
          </p:cNvPicPr>
          <p:nvPr/>
        </p:nvPicPr>
        <p:blipFill rotWithShape="1">
          <a:blip r:embed="rId2">
            <a:extLst>
              <a:ext uri="{28A0092B-C50C-407E-A947-70E740481C1C}">
                <a14:useLocalDpi xmlns:a14="http://schemas.microsoft.com/office/drawing/2010/main" val="0"/>
              </a:ext>
            </a:extLst>
          </a:blip>
          <a:srcRect t="50000" r="50000"/>
          <a:stretch/>
        </p:blipFill>
        <p:spPr bwMode="auto">
          <a:xfrm>
            <a:off x="199263" y="4062727"/>
            <a:ext cx="4212470" cy="2581277"/>
          </a:xfrm>
          <a:prstGeom prst="rect">
            <a:avLst/>
          </a:prstGeom>
          <a:noFill/>
          <a:ln>
            <a:noFill/>
          </a:ln>
        </p:spPr>
      </p:pic>
      <p:sp>
        <p:nvSpPr>
          <p:cNvPr id="12" name="Title 1"/>
          <p:cNvSpPr>
            <a:spLocks noGrp="1"/>
          </p:cNvSpPr>
          <p:nvPr>
            <p:ph type="title"/>
          </p:nvPr>
        </p:nvSpPr>
        <p:spPr>
          <a:xfrm>
            <a:off x="2631094" y="304800"/>
            <a:ext cx="6512905" cy="990600"/>
          </a:xfrm>
        </p:spPr>
        <p:txBody>
          <a:bodyPr>
            <a:normAutofit/>
          </a:bodyPr>
          <a:lstStyle/>
          <a:p>
            <a:r>
              <a:rPr lang="en-US" dirty="0"/>
              <a:t>1. Temporal </a:t>
            </a:r>
            <a:r>
              <a:rPr lang="en-US" dirty="0" smtClean="0"/>
              <a:t>Scales</a:t>
            </a:r>
            <a:endParaRPr lang="en-US" dirty="0"/>
          </a:p>
        </p:txBody>
      </p:sp>
    </p:spTree>
    <p:extLst>
      <p:ext uri="{BB962C8B-B14F-4D97-AF65-F5344CB8AC3E}">
        <p14:creationId xmlns:p14="http://schemas.microsoft.com/office/powerpoint/2010/main" val="1852115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7330" y="1447800"/>
            <a:ext cx="3949470" cy="5029200"/>
          </a:xfrm>
        </p:spPr>
        <p:txBody>
          <a:bodyPr/>
          <a:lstStyle/>
          <a:p>
            <a:r>
              <a:rPr lang="en-US" dirty="0" smtClean="0"/>
              <a:t>In the example below greenness (tree cover) has a gradual change because of a pest outbreak. Multiple images would be required to track this change as well.</a:t>
            </a:r>
            <a:endParaRPr lang="en-US" dirty="0"/>
          </a:p>
        </p:txBody>
      </p:sp>
      <p:pic>
        <p:nvPicPr>
          <p:cNvPr id="7" name="Picture 6" descr="Ex9_changeSignals"/>
          <p:cNvPicPr>
            <a:picLocks noChangeAspect="1"/>
          </p:cNvPicPr>
          <p:nvPr/>
        </p:nvPicPr>
        <p:blipFill rotWithShape="1">
          <a:blip r:embed="rId2">
            <a:extLst>
              <a:ext uri="{28A0092B-C50C-407E-A947-70E740481C1C}">
                <a14:useLocalDpi xmlns:a14="http://schemas.microsoft.com/office/drawing/2010/main" val="0"/>
              </a:ext>
            </a:extLst>
          </a:blip>
          <a:srcRect l="25000" t="2830" r="51775" b="54480"/>
          <a:stretch/>
        </p:blipFill>
        <p:spPr bwMode="auto">
          <a:xfrm>
            <a:off x="283743" y="484834"/>
            <a:ext cx="3082516" cy="3471976"/>
          </a:xfrm>
          <a:prstGeom prst="rect">
            <a:avLst/>
          </a:prstGeom>
          <a:noFill/>
          <a:ln w="76200">
            <a:solidFill>
              <a:srgbClr val="92D050"/>
            </a:solidFill>
          </a:ln>
        </p:spPr>
      </p:pic>
      <p:sp>
        <p:nvSpPr>
          <p:cNvPr id="8" name="Rectangle 7"/>
          <p:cNvSpPr/>
          <p:nvPr/>
        </p:nvSpPr>
        <p:spPr>
          <a:xfrm>
            <a:off x="756744" y="1655379"/>
            <a:ext cx="2412124" cy="56544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77465" y="165537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10377" y="1949139"/>
            <a:ext cx="220718" cy="282721"/>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x9_changeSignals"/>
          <p:cNvPicPr>
            <a:picLocks noChangeAspect="1"/>
          </p:cNvPicPr>
          <p:nvPr/>
        </p:nvPicPr>
        <p:blipFill rotWithShape="1">
          <a:blip r:embed="rId2">
            <a:extLst>
              <a:ext uri="{28A0092B-C50C-407E-A947-70E740481C1C}">
                <a14:useLocalDpi xmlns:a14="http://schemas.microsoft.com/office/drawing/2010/main" val="0"/>
              </a:ext>
            </a:extLst>
          </a:blip>
          <a:srcRect l="50000" t="50000"/>
          <a:stretch/>
        </p:blipFill>
        <p:spPr bwMode="auto">
          <a:xfrm>
            <a:off x="178943" y="4136844"/>
            <a:ext cx="4212471" cy="2581277"/>
          </a:xfrm>
          <a:prstGeom prst="rect">
            <a:avLst/>
          </a:prstGeom>
          <a:noFill/>
          <a:ln>
            <a:noFill/>
          </a:ln>
        </p:spPr>
      </p:pic>
      <p:sp>
        <p:nvSpPr>
          <p:cNvPr id="11" name="Title 1"/>
          <p:cNvSpPr>
            <a:spLocks noGrp="1"/>
          </p:cNvSpPr>
          <p:nvPr>
            <p:ph type="title"/>
          </p:nvPr>
        </p:nvSpPr>
        <p:spPr>
          <a:xfrm>
            <a:off x="2631094" y="304800"/>
            <a:ext cx="6512905" cy="990600"/>
          </a:xfrm>
        </p:spPr>
        <p:txBody>
          <a:bodyPr>
            <a:normAutofit/>
          </a:bodyPr>
          <a:lstStyle/>
          <a:p>
            <a:r>
              <a:rPr lang="en-US" dirty="0"/>
              <a:t>1. Temporal </a:t>
            </a:r>
            <a:r>
              <a:rPr lang="en-US" dirty="0" smtClean="0"/>
              <a:t>Scales</a:t>
            </a:r>
            <a:endParaRPr lang="en-US" dirty="0"/>
          </a:p>
        </p:txBody>
      </p:sp>
    </p:spTree>
    <p:extLst>
      <p:ext uri="{BB962C8B-B14F-4D97-AF65-F5344CB8AC3E}">
        <p14:creationId xmlns:p14="http://schemas.microsoft.com/office/powerpoint/2010/main" val="633333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51" y="233680"/>
            <a:ext cx="7276857" cy="596900"/>
          </a:xfrm>
        </p:spPr>
        <p:txBody>
          <a:bodyPr/>
          <a:lstStyle/>
          <a:p>
            <a:r>
              <a:rPr lang="en-US" sz="3200" u="none" dirty="0" smtClean="0"/>
              <a:t>1. Imagery </a:t>
            </a:r>
            <a:r>
              <a:rPr lang="en-US" sz="3200" u="none" dirty="0"/>
              <a:t>- Temporal </a:t>
            </a:r>
            <a:r>
              <a:rPr lang="en-US" sz="3200" u="none" dirty="0" smtClean="0"/>
              <a:t>Considerations</a:t>
            </a:r>
            <a:endParaRPr lang="en-US" sz="3200" u="none" dirty="0"/>
          </a:p>
        </p:txBody>
      </p:sp>
      <p:sp>
        <p:nvSpPr>
          <p:cNvPr id="16" name="Text Placeholder 15"/>
          <p:cNvSpPr>
            <a:spLocks noGrp="1"/>
          </p:cNvSpPr>
          <p:nvPr>
            <p:ph type="body" sz="half" idx="2"/>
          </p:nvPr>
        </p:nvSpPr>
        <p:spPr>
          <a:xfrm>
            <a:off x="314960" y="1333500"/>
            <a:ext cx="3840480" cy="4691063"/>
          </a:xfrm>
        </p:spPr>
        <p:txBody>
          <a:bodyPr>
            <a:normAutofit fontScale="85000" lnSpcReduction="10000"/>
          </a:bodyPr>
          <a:lstStyle/>
          <a:p>
            <a:pPr marL="342900" indent="-342900">
              <a:buFont typeface="Arial" pitchFamily="34" charset="0"/>
              <a:buChar char="•"/>
            </a:pPr>
            <a:r>
              <a:rPr lang="en-US" sz="2400" dirty="0"/>
              <a:t>Image timing must be chosen to minimize the influence of unwanted effects on spectral space</a:t>
            </a:r>
            <a:r>
              <a:rPr lang="en-US" sz="2400" dirty="0" smtClean="0"/>
              <a:t>, since </a:t>
            </a:r>
            <a:r>
              <a:rPr lang="en-US" sz="2400" dirty="0"/>
              <a:t>such effects obscure real change or produce the false appearance of change</a:t>
            </a: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Seasonal and environmental effects </a:t>
            </a:r>
            <a:r>
              <a:rPr lang="en-US" sz="2000" dirty="0" smtClean="0"/>
              <a:t>(e.g., soil moisture, phenology)</a:t>
            </a:r>
            <a:endParaRPr lang="en-US" sz="2000" dirty="0"/>
          </a:p>
          <a:p>
            <a:pPr lvl="1"/>
            <a:endParaRPr lang="en-US" sz="2000" dirty="0"/>
          </a:p>
          <a:p>
            <a:pPr marL="342900" indent="-342900">
              <a:buFont typeface="Arial" pitchFamily="34" charset="0"/>
              <a:buChar char="•"/>
            </a:pPr>
            <a:r>
              <a:rPr lang="en-US" sz="2400" dirty="0" smtClean="0"/>
              <a:t>Persistence of change phenomena </a:t>
            </a:r>
          </a:p>
          <a:p>
            <a:pPr lvl="1"/>
            <a:r>
              <a:rPr lang="en-US" sz="2000" dirty="0" smtClean="0"/>
              <a:t>(i.e., consider recovery and succession)</a:t>
            </a:r>
          </a:p>
          <a:p>
            <a:pPr lvl="1"/>
            <a:endParaRPr lang="en-US" sz="2200" dirty="0" smtClean="0"/>
          </a:p>
          <a:p>
            <a:pPr marL="1257300" lvl="2" indent="-342900">
              <a:buFont typeface="Arial" pitchFamily="34" charset="0"/>
              <a:buChar char="•"/>
            </a:pPr>
            <a:endParaRPr lang="en-US" sz="2000" dirty="0" smtClean="0"/>
          </a:p>
          <a:p>
            <a:endParaRPr lang="en-US" dirty="0"/>
          </a:p>
          <a:p>
            <a:endParaRPr lang="en-US" dirty="0"/>
          </a:p>
        </p:txBody>
      </p:sp>
      <p:pic>
        <p:nvPicPr>
          <p:cNvPr id="3" name="Picture 2" descr="Graphical comparison of a winter and summer scene from the World View 2 sensor.  Significant seasonal differences are apparent (snow and water) that would lead to false chan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115" y="947825"/>
            <a:ext cx="4760583" cy="3011175"/>
          </a:xfrm>
          <a:prstGeom prst="rect">
            <a:avLst/>
          </a:prstGeom>
        </p:spPr>
      </p:pic>
      <p:pic>
        <p:nvPicPr>
          <p:cNvPr id="5" name="Picture 4" descr="Graph showing the spectral response over time - peaking after a disturbance event and then recovering slowl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136" y="3709194"/>
            <a:ext cx="4650864" cy="3041653"/>
          </a:xfrm>
          <a:prstGeom prst="rect">
            <a:avLst/>
          </a:prstGeom>
          <a:solidFill>
            <a:schemeClr val="tx1"/>
          </a:solidFill>
        </p:spPr>
      </p:pic>
    </p:spTree>
    <p:extLst>
      <p:ext uri="{BB962C8B-B14F-4D97-AF65-F5344CB8AC3E}">
        <p14:creationId xmlns:p14="http://schemas.microsoft.com/office/powerpoint/2010/main" val="645634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4755136" cy="990600"/>
          </a:xfrm>
        </p:spPr>
        <p:txBody>
          <a:bodyPr/>
          <a:lstStyle/>
          <a:p>
            <a:r>
              <a:rPr lang="en-US" dirty="0" smtClean="0"/>
              <a:t>1. Spectral extent</a:t>
            </a:r>
            <a:endParaRPr lang="en-US" dirty="0"/>
          </a:p>
        </p:txBody>
      </p:sp>
      <p:pic>
        <p:nvPicPr>
          <p:cNvPr id="4098" name="Picture 2" descr="ndvi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336" y="309562"/>
            <a:ext cx="3868628" cy="651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447800"/>
            <a:ext cx="4755136" cy="5029200"/>
          </a:xfrm>
        </p:spPr>
        <p:txBody>
          <a:bodyPr/>
          <a:lstStyle/>
          <a:p>
            <a:r>
              <a:rPr lang="en-US" dirty="0" smtClean="0"/>
              <a:t>What are you mapping?</a:t>
            </a:r>
          </a:p>
          <a:p>
            <a:r>
              <a:rPr lang="en-US" dirty="0" smtClean="0"/>
              <a:t>What spectral bands are sensitive to the change in land cover(s) of interest?</a:t>
            </a:r>
          </a:p>
          <a:p>
            <a:r>
              <a:rPr lang="en-US" dirty="0" smtClean="0"/>
              <a:t>Vegetation ~ NDVI </a:t>
            </a:r>
            <a:br>
              <a:rPr lang="en-US" dirty="0" smtClean="0"/>
            </a:br>
            <a:r>
              <a:rPr lang="en-US" dirty="0" smtClean="0"/>
              <a:t>(red and NIR bands)</a:t>
            </a:r>
          </a:p>
        </p:txBody>
      </p:sp>
      <p:sp>
        <p:nvSpPr>
          <p:cNvPr id="4" name="TextBox 3"/>
          <p:cNvSpPr txBox="1"/>
          <p:nvPr/>
        </p:nvSpPr>
        <p:spPr>
          <a:xfrm>
            <a:off x="105878" y="5943600"/>
            <a:ext cx="5106458" cy="646331"/>
          </a:xfrm>
          <a:prstGeom prst="rect">
            <a:avLst/>
          </a:prstGeom>
          <a:noFill/>
        </p:spPr>
        <p:txBody>
          <a:bodyPr wrap="square" rtlCol="0">
            <a:spAutoFit/>
          </a:bodyPr>
          <a:lstStyle/>
          <a:p>
            <a:r>
              <a:rPr lang="en-US" sz="1200" dirty="0" err="1"/>
              <a:t>Hokao</a:t>
            </a:r>
            <a:r>
              <a:rPr lang="en-US" sz="1200" dirty="0"/>
              <a:t>, Kazunori, </a:t>
            </a:r>
            <a:r>
              <a:rPr lang="en-US" sz="1200" dirty="0" err="1"/>
              <a:t>Vivarad</a:t>
            </a:r>
            <a:r>
              <a:rPr lang="en-US" sz="1200" dirty="0"/>
              <a:t> </a:t>
            </a:r>
            <a:r>
              <a:rPr lang="en-US" sz="1200" dirty="0" err="1"/>
              <a:t>Phonekeo</a:t>
            </a:r>
            <a:r>
              <a:rPr lang="en-US" sz="1200" dirty="0"/>
              <a:t>, and M. </a:t>
            </a:r>
            <a:r>
              <a:rPr lang="en-US" sz="1200" dirty="0" err="1"/>
              <a:t>Srivanit</a:t>
            </a:r>
            <a:r>
              <a:rPr lang="en-US" sz="1200" dirty="0"/>
              <a:t>. "Assessing the impact of urbanization on urban thermal environment: a case study of Bangkok Metropolitan." </a:t>
            </a:r>
            <a:r>
              <a:rPr lang="en-US" sz="1200" i="1" dirty="0"/>
              <a:t>International Journal of Applied</a:t>
            </a:r>
            <a:r>
              <a:rPr lang="en-US" sz="1200" dirty="0"/>
              <a:t> 2.7 (2012).</a:t>
            </a:r>
          </a:p>
        </p:txBody>
      </p:sp>
    </p:spTree>
    <p:extLst>
      <p:ext uri="{BB962C8B-B14F-4D97-AF65-F5344CB8AC3E}">
        <p14:creationId xmlns:p14="http://schemas.microsoft.com/office/powerpoint/2010/main" val="3074071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650"/>
            <a:ext cx="4755136" cy="990600"/>
          </a:xfrm>
        </p:spPr>
        <p:txBody>
          <a:bodyPr/>
          <a:lstStyle/>
          <a:p>
            <a:r>
              <a:rPr lang="en-US" dirty="0" smtClean="0"/>
              <a:t>1. Spectral extent</a:t>
            </a:r>
            <a:endParaRPr lang="en-US" dirty="0"/>
          </a:p>
        </p:txBody>
      </p:sp>
      <p:sp>
        <p:nvSpPr>
          <p:cNvPr id="3" name="Content Placeholder 2"/>
          <p:cNvSpPr>
            <a:spLocks noGrp="1"/>
          </p:cNvSpPr>
          <p:nvPr>
            <p:ph idx="1"/>
          </p:nvPr>
        </p:nvSpPr>
        <p:spPr>
          <a:xfrm>
            <a:off x="457200" y="1089044"/>
            <a:ext cx="4755136" cy="1449960"/>
          </a:xfrm>
        </p:spPr>
        <p:txBody>
          <a:bodyPr>
            <a:normAutofit fontScale="62500" lnSpcReduction="20000"/>
          </a:bodyPr>
          <a:lstStyle/>
          <a:p>
            <a:r>
              <a:rPr lang="en-US" dirty="0"/>
              <a:t>Vegetation ~ NDVI </a:t>
            </a:r>
            <a:br>
              <a:rPr lang="en-US" dirty="0"/>
            </a:br>
            <a:r>
              <a:rPr lang="en-US" dirty="0"/>
              <a:t>(red and NIR</a:t>
            </a:r>
            <a:r>
              <a:rPr lang="en-US" dirty="0" smtClean="0"/>
              <a:t>)</a:t>
            </a:r>
          </a:p>
          <a:p>
            <a:r>
              <a:rPr lang="en-US" dirty="0" smtClean="0"/>
              <a:t>Make sure to have the right spectral extent for what you are wanting to measure/detect</a:t>
            </a:r>
            <a:endParaRPr lang="en-US" dirty="0"/>
          </a:p>
        </p:txBody>
      </p:sp>
      <p:pic>
        <p:nvPicPr>
          <p:cNvPr id="4103" name="Picture 7" descr="landsat summary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5" y="2539004"/>
            <a:ext cx="7977352" cy="45239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735" y="4800981"/>
            <a:ext cx="7977352" cy="606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475" y="5407574"/>
            <a:ext cx="7977352" cy="436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leaf spectral dif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638" y="-268676"/>
            <a:ext cx="3244064"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31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4755136" cy="990600"/>
          </a:xfrm>
        </p:spPr>
        <p:txBody>
          <a:bodyPr/>
          <a:lstStyle/>
          <a:p>
            <a:r>
              <a:rPr lang="en-US" dirty="0" smtClean="0"/>
              <a:t>1. Spectral extent</a:t>
            </a:r>
            <a:endParaRPr lang="en-US" dirty="0"/>
          </a:p>
        </p:txBody>
      </p:sp>
      <p:sp>
        <p:nvSpPr>
          <p:cNvPr id="3" name="Content Placeholder 2"/>
          <p:cNvSpPr>
            <a:spLocks noGrp="1"/>
          </p:cNvSpPr>
          <p:nvPr>
            <p:ph idx="1"/>
          </p:nvPr>
        </p:nvSpPr>
        <p:spPr>
          <a:xfrm>
            <a:off x="457200" y="1447800"/>
            <a:ext cx="4487114" cy="5029200"/>
          </a:xfrm>
        </p:spPr>
        <p:txBody>
          <a:bodyPr/>
          <a:lstStyle/>
          <a:p>
            <a:r>
              <a:rPr lang="en-US" dirty="0" smtClean="0"/>
              <a:t>Urbanization ~ can represent with the radiative </a:t>
            </a:r>
            <a:r>
              <a:rPr lang="en-US" dirty="0"/>
              <a:t>skin temperature of the land </a:t>
            </a:r>
            <a:r>
              <a:rPr lang="en-US" dirty="0" smtClean="0"/>
              <a:t>surface (thermal band)</a:t>
            </a:r>
            <a:endParaRPr lang="en-US" dirty="0"/>
          </a:p>
        </p:txBody>
      </p:sp>
      <p:pic>
        <p:nvPicPr>
          <p:cNvPr id="6" name="Picture 3" descr="LST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314" y="309562"/>
            <a:ext cx="4149287" cy="652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570" y="5830669"/>
            <a:ext cx="5106458" cy="646331"/>
          </a:xfrm>
          <a:prstGeom prst="rect">
            <a:avLst/>
          </a:prstGeom>
          <a:noFill/>
        </p:spPr>
        <p:txBody>
          <a:bodyPr wrap="square" rtlCol="0">
            <a:spAutoFit/>
          </a:bodyPr>
          <a:lstStyle/>
          <a:p>
            <a:r>
              <a:rPr lang="en-US" sz="1200" dirty="0" err="1"/>
              <a:t>Hokao</a:t>
            </a:r>
            <a:r>
              <a:rPr lang="en-US" sz="1200" dirty="0"/>
              <a:t>, Kazunori, </a:t>
            </a:r>
            <a:r>
              <a:rPr lang="en-US" sz="1200" dirty="0" err="1"/>
              <a:t>Vivarad</a:t>
            </a:r>
            <a:r>
              <a:rPr lang="en-US" sz="1200" dirty="0"/>
              <a:t> </a:t>
            </a:r>
            <a:r>
              <a:rPr lang="en-US" sz="1200" dirty="0" err="1"/>
              <a:t>Phonekeo</a:t>
            </a:r>
            <a:r>
              <a:rPr lang="en-US" sz="1200" dirty="0"/>
              <a:t>, and M. </a:t>
            </a:r>
            <a:r>
              <a:rPr lang="en-US" sz="1200" dirty="0" err="1"/>
              <a:t>Srivanit</a:t>
            </a:r>
            <a:r>
              <a:rPr lang="en-US" sz="1200" dirty="0"/>
              <a:t>. "Assessing the impact of urbanization on urban thermal environment: a case study of Bangkok Metropolitan." </a:t>
            </a:r>
            <a:r>
              <a:rPr lang="en-US" sz="1200" i="1" dirty="0"/>
              <a:t>International Journal of Applied</a:t>
            </a:r>
            <a:r>
              <a:rPr lang="en-US" sz="1200" dirty="0"/>
              <a:t> 2.7 (2012).</a:t>
            </a:r>
          </a:p>
        </p:txBody>
      </p:sp>
    </p:spTree>
    <p:extLst>
      <p:ext uri="{BB962C8B-B14F-4D97-AF65-F5344CB8AC3E}">
        <p14:creationId xmlns:p14="http://schemas.microsoft.com/office/powerpoint/2010/main" val="41534139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8" y="304800"/>
            <a:ext cx="8692588" cy="990600"/>
          </a:xfrm>
        </p:spPr>
        <p:txBody>
          <a:bodyPr>
            <a:normAutofit fontScale="90000"/>
          </a:bodyPr>
          <a:lstStyle/>
          <a:p>
            <a:r>
              <a:rPr lang="en-US" dirty="0" smtClean="0"/>
              <a:t>1. Spectral Response of Common Materials</a:t>
            </a:r>
            <a:endParaRPr lang="en-US" dirty="0"/>
          </a:p>
        </p:txBody>
      </p:sp>
      <p:pic>
        <p:nvPicPr>
          <p:cNvPr id="3" name="Picture 3" descr="spectral response graphic"/>
          <p:cNvPicPr>
            <a:picLocks noChangeAspect="1"/>
          </p:cNvPicPr>
          <p:nvPr/>
        </p:nvPicPr>
        <p:blipFill>
          <a:blip r:embed="rId2">
            <a:extLst>
              <a:ext uri="{28A0092B-C50C-407E-A947-70E740481C1C}">
                <a14:useLocalDpi xmlns:a14="http://schemas.microsoft.com/office/drawing/2010/main" val="0"/>
              </a:ext>
            </a:extLst>
          </a:blip>
          <a:srcRect l="1151" t="8041" r="53802" b="36835"/>
          <a:stretch>
            <a:fillRect/>
          </a:stretch>
        </p:blipFill>
        <p:spPr bwMode="auto">
          <a:xfrm>
            <a:off x="882651" y="1390135"/>
            <a:ext cx="7586662" cy="52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160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58" y="514350"/>
            <a:ext cx="5014592" cy="990600"/>
          </a:xfrm>
        </p:spPr>
        <p:txBody>
          <a:bodyPr>
            <a:normAutofit/>
          </a:bodyPr>
          <a:lstStyle/>
          <a:p>
            <a:r>
              <a:rPr lang="en-US" dirty="0" smtClean="0"/>
              <a:t>Volcanic Eruptions</a:t>
            </a:r>
            <a:endParaRPr lang="en-US" dirty="0"/>
          </a:p>
        </p:txBody>
      </p:sp>
      <p:sp>
        <p:nvSpPr>
          <p:cNvPr id="3" name="Content Placeholder 2"/>
          <p:cNvSpPr>
            <a:spLocks noGrp="1"/>
          </p:cNvSpPr>
          <p:nvPr>
            <p:ph idx="1"/>
          </p:nvPr>
        </p:nvSpPr>
        <p:spPr>
          <a:xfrm>
            <a:off x="761998" y="1503426"/>
            <a:ext cx="7990114" cy="5029200"/>
          </a:xfrm>
        </p:spPr>
        <p:txBody>
          <a:bodyPr/>
          <a:lstStyle/>
          <a:p>
            <a:r>
              <a:rPr lang="en-US" dirty="0" smtClean="0"/>
              <a:t>Eruption of Mt St. Helens, </a:t>
            </a:r>
            <a:r>
              <a:rPr lang="en-US" dirty="0"/>
              <a:t>USA </a:t>
            </a:r>
            <a:r>
              <a:rPr lang="en-US" sz="1200" dirty="0">
                <a:hlinkClick r:id="rId2"/>
              </a:rPr>
              <a:t>http://</a:t>
            </a:r>
            <a:r>
              <a:rPr lang="en-US" sz="1200" dirty="0" smtClean="0">
                <a:ln w="0"/>
                <a:solidFill>
                  <a:schemeClr val="tx1"/>
                </a:solidFill>
                <a:effectLst>
                  <a:outerShdw blurRad="38100" dist="19050" dir="2700000" algn="tl" rotWithShape="0">
                    <a:schemeClr val="dk1">
                      <a:alpha val="40000"/>
                    </a:schemeClr>
                  </a:outerShdw>
                </a:effectLst>
                <a:hlinkClick r:id="rId2"/>
              </a:rPr>
              <a:t>earthobservatory.nasa.gov/Features/GlobalLandSurvey/page3.php</a:t>
            </a:r>
            <a:r>
              <a:rPr lang="en-US" sz="1200" dirty="0" smtClean="0">
                <a:hlinkClick r:id="rId2"/>
              </a:rPr>
              <a:t> </a:t>
            </a:r>
            <a:endParaRPr lang="en-US" sz="1200" dirty="0"/>
          </a:p>
        </p:txBody>
      </p:sp>
      <p:pic>
        <p:nvPicPr>
          <p:cNvPr id="6150" name="Picture 6" descr="Satellite images of Mount St. Helens before and after the 1980 e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20" y="2383972"/>
            <a:ext cx="8566292" cy="422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127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t>2. Challenge</a:t>
            </a:r>
            <a:endParaRPr lang="en-US" u="none" dirty="0"/>
          </a:p>
        </p:txBody>
      </p:sp>
      <p:sp>
        <p:nvSpPr>
          <p:cNvPr id="3" name="Content Placeholder 2"/>
          <p:cNvSpPr>
            <a:spLocks noGrp="1"/>
          </p:cNvSpPr>
          <p:nvPr>
            <p:ph idx="1"/>
          </p:nvPr>
        </p:nvSpPr>
        <p:spPr/>
        <p:txBody>
          <a:bodyPr/>
          <a:lstStyle/>
          <a:p>
            <a:r>
              <a:rPr lang="en-US" dirty="0" smtClean="0">
                <a:latin typeface="Arial" pitchFamily="34" charset="0"/>
                <a:cs typeface="Times New Roman" pitchFamily="18" charset="0"/>
              </a:rPr>
              <a:t>Separate </a:t>
            </a:r>
            <a:r>
              <a:rPr lang="en-US" b="1" i="1" dirty="0">
                <a:latin typeface="Arial" pitchFamily="34" charset="0"/>
                <a:cs typeface="Times New Roman" pitchFamily="18" charset="0"/>
              </a:rPr>
              <a:t>real </a:t>
            </a:r>
            <a:r>
              <a:rPr lang="en-US" dirty="0" smtClean="0">
                <a:latin typeface="Arial" pitchFamily="34" charset="0"/>
                <a:cs typeface="Times New Roman" pitchFamily="18" charset="0"/>
              </a:rPr>
              <a:t>change </a:t>
            </a:r>
            <a:r>
              <a:rPr lang="en-US" dirty="0">
                <a:latin typeface="Arial" pitchFamily="34" charset="0"/>
                <a:cs typeface="Times New Roman" pitchFamily="18" charset="0"/>
              </a:rPr>
              <a:t>from spectral change caused by</a:t>
            </a:r>
            <a:r>
              <a:rPr lang="en-US" dirty="0" smtClean="0">
                <a:latin typeface="Arial" pitchFamily="34" charset="0"/>
                <a:cs typeface="Times New Roman" pitchFamily="18" charset="0"/>
              </a:rPr>
              <a:t>:</a:t>
            </a:r>
          </a:p>
          <a:p>
            <a:pPr lvl="1"/>
            <a:r>
              <a:rPr lang="en-US" dirty="0" smtClean="0">
                <a:latin typeface="Arial" pitchFamily="34" charset="0"/>
                <a:cs typeface="Times New Roman" pitchFamily="18" charset="0"/>
              </a:rPr>
              <a:t>Seasonal variation and phenology</a:t>
            </a:r>
          </a:p>
          <a:p>
            <a:pPr lvl="1"/>
            <a:r>
              <a:rPr lang="en-US" dirty="0" smtClean="0">
                <a:latin typeface="Arial" pitchFamily="34" charset="0"/>
                <a:cs typeface="Times New Roman" pitchFamily="18" charset="0"/>
              </a:rPr>
              <a:t>Image </a:t>
            </a:r>
            <a:r>
              <a:rPr lang="en-US" dirty="0" err="1" smtClean="0">
                <a:latin typeface="Arial" pitchFamily="34" charset="0"/>
                <a:cs typeface="Times New Roman" pitchFamily="18" charset="0"/>
              </a:rPr>
              <a:t>misregistation</a:t>
            </a:r>
            <a:endParaRPr lang="en-US" dirty="0" smtClean="0">
              <a:latin typeface="Arial" pitchFamily="34" charset="0"/>
              <a:cs typeface="Times New Roman" pitchFamily="18" charset="0"/>
            </a:endParaRPr>
          </a:p>
          <a:p>
            <a:pPr lvl="1"/>
            <a:r>
              <a:rPr lang="en-US" dirty="0" smtClean="0">
                <a:latin typeface="Arial" pitchFamily="34" charset="0"/>
                <a:cs typeface="Times New Roman" pitchFamily="18" charset="0"/>
              </a:rPr>
              <a:t>Clouds and shadows</a:t>
            </a:r>
          </a:p>
          <a:p>
            <a:pPr lvl="1"/>
            <a:r>
              <a:rPr lang="en-US" dirty="0" smtClean="0">
                <a:latin typeface="Arial" pitchFamily="34" charset="0"/>
                <a:cs typeface="Times New Roman" pitchFamily="18" charset="0"/>
              </a:rPr>
              <a:t>Radiometric inconsistencies</a:t>
            </a:r>
          </a:p>
          <a:p>
            <a:pPr lvl="3"/>
            <a:r>
              <a:rPr lang="en-US" dirty="0" smtClean="0">
                <a:latin typeface="Arial" pitchFamily="34" charset="0"/>
                <a:cs typeface="Times New Roman" pitchFamily="18" charset="0"/>
              </a:rPr>
              <a:t>Sensor</a:t>
            </a:r>
          </a:p>
          <a:p>
            <a:pPr lvl="3"/>
            <a:r>
              <a:rPr lang="en-US" dirty="0" smtClean="0">
                <a:latin typeface="Arial" pitchFamily="34" charset="0"/>
                <a:cs typeface="Times New Roman" pitchFamily="18" charset="0"/>
              </a:rPr>
              <a:t>Variability </a:t>
            </a:r>
            <a:r>
              <a:rPr lang="en-US" dirty="0">
                <a:latin typeface="Arial" pitchFamily="34" charset="0"/>
                <a:cs typeface="Times New Roman" pitchFamily="18" charset="0"/>
              </a:rPr>
              <a:t>in </a:t>
            </a:r>
            <a:r>
              <a:rPr lang="en-US" dirty="0" smtClean="0">
                <a:latin typeface="Arial" pitchFamily="34" charset="0"/>
                <a:cs typeface="Times New Roman" pitchFamily="18" charset="0"/>
              </a:rPr>
              <a:t>illumination (sun-angle, sensor position)</a:t>
            </a:r>
          </a:p>
          <a:p>
            <a:pPr lvl="3"/>
            <a:r>
              <a:rPr lang="en-US" dirty="0" smtClean="0">
                <a:latin typeface="Arial" pitchFamily="34" charset="0"/>
                <a:cs typeface="Times New Roman" pitchFamily="18" charset="0"/>
              </a:rPr>
              <a:t>Atmospheric effects</a:t>
            </a:r>
            <a:endParaRPr lang="en-US" dirty="0">
              <a:latin typeface="Arial" pitchFamily="34" charset="0"/>
              <a:cs typeface="Times New Roman" pitchFamily="18" charset="0"/>
            </a:endParaRPr>
          </a:p>
        </p:txBody>
      </p:sp>
    </p:spTree>
    <p:extLst>
      <p:ext uri="{BB962C8B-B14F-4D97-AF65-F5344CB8AC3E}">
        <p14:creationId xmlns:p14="http://schemas.microsoft.com/office/powerpoint/2010/main" val="2170017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Image pre-processing</a:t>
            </a:r>
            <a:endParaRPr lang="en-US" dirty="0"/>
          </a:p>
        </p:txBody>
      </p:sp>
      <p:sp>
        <p:nvSpPr>
          <p:cNvPr id="3" name="Content Placeholder 2"/>
          <p:cNvSpPr>
            <a:spLocks noGrp="1"/>
          </p:cNvSpPr>
          <p:nvPr>
            <p:ph idx="1"/>
          </p:nvPr>
        </p:nvSpPr>
        <p:spPr/>
        <p:txBody>
          <a:bodyPr/>
          <a:lstStyle/>
          <a:p>
            <a:r>
              <a:rPr lang="en-US" dirty="0" smtClean="0"/>
              <a:t>Goal: ensure that each pixel records the same type of measurement at the same location over time</a:t>
            </a:r>
          </a:p>
          <a:p>
            <a:pPr lvl="1"/>
            <a:r>
              <a:rPr lang="en-US" dirty="0" smtClean="0"/>
              <a:t>Pre-processing steps are becoming automated and often are done before you receive an image</a:t>
            </a:r>
          </a:p>
        </p:txBody>
      </p:sp>
    </p:spTree>
    <p:extLst>
      <p:ext uri="{BB962C8B-B14F-4D97-AF65-F5344CB8AC3E}">
        <p14:creationId xmlns:p14="http://schemas.microsoft.com/office/powerpoint/2010/main" val="1716147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smtClean="0"/>
              <a:t>2. Image Enhancement or Transformation</a:t>
            </a:r>
            <a:endParaRPr lang="en-US" u="none" dirty="0"/>
          </a:p>
        </p:txBody>
      </p:sp>
      <p:sp>
        <p:nvSpPr>
          <p:cNvPr id="5" name="Content Placeholder 4"/>
          <p:cNvSpPr>
            <a:spLocks noGrp="1"/>
          </p:cNvSpPr>
          <p:nvPr>
            <p:ph idx="1"/>
          </p:nvPr>
        </p:nvSpPr>
        <p:spPr/>
        <p:txBody>
          <a:bodyPr/>
          <a:lstStyle/>
          <a:p>
            <a:pPr>
              <a:buClrTx/>
            </a:pPr>
            <a:r>
              <a:rPr lang="en-US" dirty="0" smtClean="0"/>
              <a:t>Derive and compare attributes highlighting scene features of interest</a:t>
            </a:r>
          </a:p>
          <a:p>
            <a:pPr lvl="1">
              <a:buClrTx/>
            </a:pPr>
            <a:r>
              <a:rPr lang="en-US" dirty="0" smtClean="0"/>
              <a:t>E.g., NDVI, NDMI, Tasseled Cap Greenness layers</a:t>
            </a:r>
          </a:p>
          <a:p>
            <a:pPr>
              <a:buClrTx/>
            </a:pPr>
            <a:r>
              <a:rPr lang="en-US" dirty="0" smtClean="0"/>
              <a:t>Advantages: </a:t>
            </a:r>
          </a:p>
          <a:p>
            <a:pPr lvl="1">
              <a:buClrTx/>
            </a:pPr>
            <a:r>
              <a:rPr lang="en-US" dirty="0" smtClean="0"/>
              <a:t>Reduce data and noise</a:t>
            </a:r>
          </a:p>
          <a:p>
            <a:pPr lvl="1">
              <a:buClrTx/>
            </a:pPr>
            <a:r>
              <a:rPr lang="en-US" dirty="0" smtClean="0"/>
              <a:t>Simplify comparisons</a:t>
            </a:r>
            <a:endParaRPr lang="en-US" dirty="0"/>
          </a:p>
        </p:txBody>
      </p:sp>
    </p:spTree>
    <p:extLst>
      <p:ext uri="{BB962C8B-B14F-4D97-AF65-F5344CB8AC3E}">
        <p14:creationId xmlns:p14="http://schemas.microsoft.com/office/powerpoint/2010/main" val="28103337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79" y="223125"/>
            <a:ext cx="7924800" cy="609600"/>
          </a:xfrm>
        </p:spPr>
        <p:txBody>
          <a:bodyPr/>
          <a:lstStyle/>
          <a:p>
            <a:r>
              <a:rPr lang="en-US" sz="2800" dirty="0"/>
              <a:t>2. Normalized </a:t>
            </a:r>
            <a:r>
              <a:rPr lang="en-US" sz="2800" u="none" dirty="0" smtClean="0"/>
              <a:t>Difference Vegetation Index (NDVI)</a:t>
            </a:r>
            <a:endParaRPr lang="en-US" sz="2800" u="none" dirty="0"/>
          </a:p>
        </p:txBody>
      </p:sp>
      <p:sp>
        <p:nvSpPr>
          <p:cNvPr id="3" name="Content Placeholder 2"/>
          <p:cNvSpPr>
            <a:spLocks noGrp="1"/>
          </p:cNvSpPr>
          <p:nvPr>
            <p:ph idx="1"/>
          </p:nvPr>
        </p:nvSpPr>
        <p:spPr>
          <a:xfrm>
            <a:off x="485192" y="1502229"/>
            <a:ext cx="4033845" cy="4819058"/>
          </a:xfrm>
        </p:spPr>
        <p:txBody>
          <a:bodyPr/>
          <a:lstStyle/>
          <a:p>
            <a:pPr marL="0" indent="0">
              <a:buNone/>
            </a:pPr>
            <a:r>
              <a:rPr lang="en-US" dirty="0" smtClean="0"/>
              <a:t>4band image NAIP image</a:t>
            </a:r>
            <a:endParaRPr lang="en-US" dirty="0">
              <a:sym typeface="Wingdings" pitchFamily="2" charset="2"/>
            </a:endParaRPr>
          </a:p>
          <a:p>
            <a:pPr marL="0" indent="0">
              <a:buNone/>
            </a:pPr>
            <a:endParaRPr lang="en-US" dirty="0" smtClean="0">
              <a:sym typeface="Wingdings" pitchFamily="2" charset="2"/>
            </a:endParaRPr>
          </a:p>
          <a:p>
            <a:pPr marL="0" indent="0">
              <a:buNone/>
            </a:pPr>
            <a:r>
              <a:rPr lang="en-US" dirty="0">
                <a:sym typeface="Wingdings" pitchFamily="2" charset="2"/>
              </a:rPr>
              <a:t>S</a:t>
            </a:r>
            <a:r>
              <a:rPr lang="en-US" dirty="0" smtClean="0">
                <a:sym typeface="Wingdings" pitchFamily="2" charset="2"/>
              </a:rPr>
              <a:t>ingle band NDVI image</a:t>
            </a:r>
            <a:endParaRPr lang="en-US" dirty="0"/>
          </a:p>
          <a:p>
            <a:pPr marL="0" indent="0">
              <a:buNone/>
            </a:pPr>
            <a:r>
              <a:rPr lang="en-US" sz="1600" dirty="0" smtClean="0"/>
              <a:t>NDVI = (NIR – Red) / (NIR + Red)</a:t>
            </a:r>
          </a:p>
          <a:p>
            <a:pPr marL="0" indent="0">
              <a:buNone/>
            </a:pPr>
            <a:endParaRPr lang="en-US" sz="2000" dirty="0" smtClean="0"/>
          </a:p>
          <a:p>
            <a:pPr marL="0" indent="0">
              <a:buNone/>
            </a:pPr>
            <a:r>
              <a:rPr lang="en-US" sz="2000" i="1" dirty="0" smtClean="0">
                <a:solidFill>
                  <a:schemeClr val="accent1"/>
                </a:solidFill>
              </a:rPr>
              <a:t>Vegetation appears bright (high values)</a:t>
            </a:r>
          </a:p>
          <a:p>
            <a:pPr marL="0" indent="0">
              <a:buNone/>
            </a:pPr>
            <a:r>
              <a:rPr lang="en-US" sz="2000" i="1" dirty="0" smtClean="0">
                <a:solidFill>
                  <a:schemeClr val="accent1"/>
                </a:solidFill>
              </a:rPr>
              <a:t>Non-vegetation appears dark (low values)</a:t>
            </a:r>
            <a:endParaRPr lang="en-US" sz="2000" i="1" dirty="0">
              <a:solidFill>
                <a:schemeClr val="accent1"/>
              </a:solidFill>
            </a:endParaRPr>
          </a:p>
          <a:p>
            <a:pPr marL="0" indent="0">
              <a:buNone/>
            </a:pPr>
            <a:endParaRPr lang="en-US" sz="2000" dirty="0"/>
          </a:p>
        </p:txBody>
      </p:sp>
      <p:cxnSp>
        <p:nvCxnSpPr>
          <p:cNvPr id="14" name="Straight Arrow Connector 13"/>
          <p:cNvCxnSpPr/>
          <p:nvPr/>
        </p:nvCxnSpPr>
        <p:spPr bwMode="auto">
          <a:xfrm>
            <a:off x="2122659" y="2726268"/>
            <a:ext cx="0" cy="489965"/>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pic>
        <p:nvPicPr>
          <p:cNvPr id="5" name="Picture 4" descr="Comparison of multispectral image of vegetation and an NDVI image.  Vegetation is much clearer and distinct in the NDVI image and non vegetation features all appear d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038" y="832725"/>
            <a:ext cx="4638673" cy="5821199"/>
          </a:xfrm>
          <a:prstGeom prst="rect">
            <a:avLst/>
          </a:prstGeom>
          <a:solidFill>
            <a:schemeClr val="tx1"/>
          </a:solidFill>
        </p:spPr>
      </p:pic>
    </p:spTree>
    <p:extLst>
      <p:ext uri="{BB962C8B-B14F-4D97-AF65-F5344CB8AC3E}">
        <p14:creationId xmlns:p14="http://schemas.microsoft.com/office/powerpoint/2010/main" val="9494581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623775" y="990600"/>
            <a:ext cx="3090862" cy="2814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990600"/>
          </a:xfrm>
        </p:spPr>
        <p:txBody>
          <a:bodyPr/>
          <a:lstStyle/>
          <a:p>
            <a:r>
              <a:rPr lang="en-US" dirty="0"/>
              <a:t>2. </a:t>
            </a:r>
            <a:r>
              <a:rPr lang="en-US" dirty="0" smtClean="0"/>
              <a:t>Band </a:t>
            </a:r>
            <a:r>
              <a:rPr lang="en-US" dirty="0"/>
              <a:t>Ratios</a:t>
            </a:r>
          </a:p>
        </p:txBody>
      </p:sp>
      <p:sp>
        <p:nvSpPr>
          <p:cNvPr id="14" name="Rectangle 13"/>
          <p:cNvSpPr/>
          <p:nvPr/>
        </p:nvSpPr>
        <p:spPr>
          <a:xfrm>
            <a:off x="152399" y="1143000"/>
            <a:ext cx="4940461" cy="923330"/>
          </a:xfrm>
          <a:prstGeom prst="rect">
            <a:avLst/>
          </a:prstGeom>
        </p:spPr>
        <p:txBody>
          <a:bodyPr wrap="square">
            <a:spAutoFit/>
          </a:bodyPr>
          <a:lstStyle/>
          <a:p>
            <a:r>
              <a:rPr lang="en-US" dirty="0"/>
              <a:t>We can make use of the spectral response of vegetation to obtain more information about the </a:t>
            </a:r>
            <a:r>
              <a:rPr lang="en-US" dirty="0" smtClean="0"/>
              <a:t>vegetation…</a:t>
            </a:r>
          </a:p>
        </p:txBody>
      </p:sp>
      <p:grpSp>
        <p:nvGrpSpPr>
          <p:cNvPr id="16" name="Group 15"/>
          <p:cNvGrpSpPr/>
          <p:nvPr/>
        </p:nvGrpSpPr>
        <p:grpSpPr>
          <a:xfrm>
            <a:off x="914400" y="990600"/>
            <a:ext cx="8001000" cy="5320327"/>
            <a:chOff x="914400" y="990600"/>
            <a:chExt cx="8001000" cy="5320327"/>
          </a:xfrm>
        </p:grpSpPr>
        <p:sp>
          <p:nvSpPr>
            <p:cNvPr id="15" name="Rectangle 14"/>
            <p:cNvSpPr/>
            <p:nvPr/>
          </p:nvSpPr>
          <p:spPr>
            <a:xfrm>
              <a:off x="1143000" y="2450068"/>
              <a:ext cx="7772400" cy="38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8"/>
            <p:cNvGrpSpPr>
              <a:grpSpLocks/>
            </p:cNvGrpSpPr>
            <p:nvPr/>
          </p:nvGrpSpPr>
          <p:grpSpPr bwMode="auto">
            <a:xfrm>
              <a:off x="914400" y="4038600"/>
              <a:ext cx="7889875" cy="2168525"/>
              <a:chOff x="576" y="2307"/>
              <a:chExt cx="4970" cy="1366"/>
            </a:xfrm>
          </p:grpSpPr>
          <p:sp>
            <p:nvSpPr>
              <p:cNvPr id="4" name="Line 9"/>
              <p:cNvSpPr>
                <a:spLocks noChangeShapeType="1"/>
              </p:cNvSpPr>
              <p:nvPr/>
            </p:nvSpPr>
            <p:spPr bwMode="auto">
              <a:xfrm>
                <a:off x="5109" y="2931"/>
                <a:ext cx="1" cy="453"/>
              </a:xfrm>
              <a:prstGeom prst="line">
                <a:avLst/>
              </a:prstGeom>
              <a:noFill/>
              <a:ln w="0">
                <a:solidFill>
                  <a:schemeClr val="tx1"/>
                </a:solidFill>
                <a:round/>
                <a:headEnd/>
                <a:tailEnd/>
              </a:ln>
            </p:spPr>
            <p:txBody>
              <a:bodyPr/>
              <a:lstStyle/>
              <a:p>
                <a:endParaRPr lang="en-US"/>
              </a:p>
            </p:txBody>
          </p:sp>
          <p:sp>
            <p:nvSpPr>
              <p:cNvPr id="5" name="Line 10"/>
              <p:cNvSpPr>
                <a:spLocks noChangeShapeType="1"/>
              </p:cNvSpPr>
              <p:nvPr/>
            </p:nvSpPr>
            <p:spPr bwMode="auto">
              <a:xfrm>
                <a:off x="1106" y="2915"/>
                <a:ext cx="1" cy="453"/>
              </a:xfrm>
              <a:prstGeom prst="line">
                <a:avLst/>
              </a:prstGeom>
              <a:noFill/>
              <a:ln w="0">
                <a:solidFill>
                  <a:schemeClr val="tx1"/>
                </a:solidFill>
                <a:round/>
                <a:headEnd/>
                <a:tailEnd/>
              </a:ln>
            </p:spPr>
            <p:txBody>
              <a:bodyPr/>
              <a:lstStyle/>
              <a:p>
                <a:endParaRPr lang="en-US"/>
              </a:p>
            </p:txBody>
          </p:sp>
          <p:sp>
            <p:nvSpPr>
              <p:cNvPr id="6" name="Rectangle 11"/>
              <p:cNvSpPr>
                <a:spLocks noChangeArrowheads="1"/>
              </p:cNvSpPr>
              <p:nvPr/>
            </p:nvSpPr>
            <p:spPr bwMode="auto">
              <a:xfrm>
                <a:off x="1056" y="2787"/>
                <a:ext cx="202" cy="174"/>
              </a:xfrm>
              <a:prstGeom prst="rect">
                <a:avLst/>
              </a:prstGeom>
              <a:noFill/>
              <a:ln w="9525">
                <a:noFill/>
                <a:miter lim="800000"/>
                <a:headEnd/>
                <a:tailEnd/>
              </a:ln>
            </p:spPr>
            <p:txBody>
              <a:bodyPr wrap="none" lIns="0" tIns="0" rIns="0" bIns="0">
                <a:spAutoFit/>
              </a:bodyPr>
              <a:lstStyle/>
              <a:p>
                <a:r>
                  <a:rPr lang="en-US" b="1" dirty="0">
                    <a:solidFill>
                      <a:schemeClr val="bg1"/>
                    </a:solidFill>
                  </a:rPr>
                  <a:t>0.4</a:t>
                </a:r>
                <a:endParaRPr lang="en-US" dirty="0">
                  <a:solidFill>
                    <a:schemeClr val="bg1"/>
                  </a:solidFill>
                </a:endParaRPr>
              </a:p>
            </p:txBody>
          </p:sp>
          <p:sp>
            <p:nvSpPr>
              <p:cNvPr id="7" name="Rectangle 12"/>
              <p:cNvSpPr>
                <a:spLocks noChangeArrowheads="1"/>
              </p:cNvSpPr>
              <p:nvPr/>
            </p:nvSpPr>
            <p:spPr bwMode="auto">
              <a:xfrm>
                <a:off x="2629" y="3481"/>
                <a:ext cx="1300" cy="192"/>
              </a:xfrm>
              <a:prstGeom prst="rect">
                <a:avLst/>
              </a:prstGeom>
              <a:noFill/>
              <a:ln w="9525">
                <a:noFill/>
                <a:miter lim="800000"/>
                <a:headEnd/>
                <a:tailEnd/>
              </a:ln>
            </p:spPr>
            <p:txBody>
              <a:bodyPr wrap="none" lIns="0" tIns="0" rIns="0" bIns="0">
                <a:spAutoFit/>
              </a:bodyPr>
              <a:lstStyle/>
              <a:p>
                <a:r>
                  <a:rPr lang="en-US" sz="2000" b="1" dirty="0">
                    <a:latin typeface="+mn-lt"/>
                  </a:rPr>
                  <a:t>Wavelength (µm)</a:t>
                </a:r>
                <a:endParaRPr lang="en-US" sz="2000" dirty="0">
                  <a:latin typeface="+mn-lt"/>
                </a:endParaRPr>
              </a:p>
            </p:txBody>
          </p:sp>
          <p:sp>
            <p:nvSpPr>
              <p:cNvPr id="8" name="Rectangle 13"/>
              <p:cNvSpPr>
                <a:spLocks noChangeArrowheads="1"/>
              </p:cNvSpPr>
              <p:nvPr/>
            </p:nvSpPr>
            <p:spPr bwMode="auto">
              <a:xfrm>
                <a:off x="5029" y="2797"/>
                <a:ext cx="202" cy="174"/>
              </a:xfrm>
              <a:prstGeom prst="rect">
                <a:avLst/>
              </a:prstGeom>
              <a:noFill/>
              <a:ln w="9525">
                <a:noFill/>
                <a:miter lim="800000"/>
                <a:headEnd/>
                <a:tailEnd/>
              </a:ln>
            </p:spPr>
            <p:txBody>
              <a:bodyPr wrap="none" lIns="0" tIns="0" rIns="0" bIns="0">
                <a:spAutoFit/>
              </a:bodyPr>
              <a:lstStyle/>
              <a:p>
                <a:r>
                  <a:rPr lang="en-US" b="1" dirty="0">
                    <a:solidFill>
                      <a:schemeClr val="bg1"/>
                    </a:solidFill>
                  </a:rPr>
                  <a:t>2.6</a:t>
                </a:r>
                <a:endParaRPr lang="en-US" dirty="0">
                  <a:solidFill>
                    <a:schemeClr val="bg1"/>
                  </a:solidFill>
                </a:endParaRPr>
              </a:p>
            </p:txBody>
          </p:sp>
          <p:grpSp>
            <p:nvGrpSpPr>
              <p:cNvPr id="9" name="Group 14"/>
              <p:cNvGrpSpPr>
                <a:grpSpLocks/>
              </p:cNvGrpSpPr>
              <p:nvPr/>
            </p:nvGrpSpPr>
            <p:grpSpPr bwMode="auto">
              <a:xfrm>
                <a:off x="864" y="2976"/>
                <a:ext cx="4682" cy="480"/>
                <a:chOff x="864" y="2976"/>
                <a:chExt cx="4682" cy="480"/>
              </a:xfrm>
            </p:grpSpPr>
            <p:sp>
              <p:nvSpPr>
                <p:cNvPr id="11" name="Rectangle 15"/>
                <p:cNvSpPr>
                  <a:spLocks noChangeArrowheads="1"/>
                </p:cNvSpPr>
                <p:nvPr/>
              </p:nvSpPr>
              <p:spPr bwMode="auto">
                <a:xfrm>
                  <a:off x="864" y="2976"/>
                  <a:ext cx="4682" cy="480"/>
                </a:xfrm>
                <a:prstGeom prst="rect">
                  <a:avLst/>
                </a:prstGeom>
                <a:gradFill rotWithShape="0">
                  <a:gsLst>
                    <a:gs pos="0">
                      <a:srgbClr val="A3A3C1"/>
                    </a:gs>
                    <a:gs pos="100000">
                      <a:srgbClr val="EAEC9C"/>
                    </a:gs>
                  </a:gsLst>
                  <a:lin ang="0" scaled="1"/>
                </a:gradFill>
                <a:ln w="9525">
                  <a:solidFill>
                    <a:schemeClr val="bg2"/>
                  </a:solidFill>
                  <a:miter lim="800000"/>
                  <a:headEnd/>
                  <a:tailEnd/>
                </a:ln>
                <a:effectLst>
                  <a:outerShdw dist="53882" dir="2700000" algn="ctr" rotWithShape="0">
                    <a:schemeClr val="bg2">
                      <a:alpha val="50000"/>
                    </a:schemeClr>
                  </a:outerShdw>
                </a:effectLst>
              </p:spPr>
              <p:txBody>
                <a:bodyPr anchor="ctr">
                  <a:spAutoFit/>
                </a:bodyPr>
                <a:lstStyle/>
                <a:p>
                  <a:pPr>
                    <a:defRPr/>
                  </a:pPr>
                  <a:endParaRPr lang="en-US"/>
                </a:p>
              </p:txBody>
            </p:sp>
            <p:pic>
              <p:nvPicPr>
                <p:cNvPr id="12" name="Picture 16" descr="em"/>
                <p:cNvPicPr>
                  <a:picLocks noChangeAspect="1" noChangeArrowheads="1"/>
                </p:cNvPicPr>
                <p:nvPr/>
              </p:nvPicPr>
              <p:blipFill>
                <a:blip r:embed="rId2" cstate="print"/>
                <a:srcRect/>
                <a:stretch>
                  <a:fillRect/>
                </a:stretch>
              </p:blipFill>
              <p:spPr bwMode="auto">
                <a:xfrm>
                  <a:off x="1104" y="2979"/>
                  <a:ext cx="672" cy="477"/>
                </a:xfrm>
                <a:prstGeom prst="rect">
                  <a:avLst/>
                </a:prstGeom>
                <a:noFill/>
                <a:ln w="9525">
                  <a:noFill/>
                  <a:miter lim="800000"/>
                  <a:headEnd/>
                  <a:tailEnd/>
                </a:ln>
              </p:spPr>
            </p:pic>
          </p:grpSp>
          <p:sp>
            <p:nvSpPr>
              <p:cNvPr id="10" name="Rectangle 17"/>
              <p:cNvSpPr>
                <a:spLocks noChangeArrowheads="1"/>
              </p:cNvSpPr>
              <p:nvPr/>
            </p:nvSpPr>
            <p:spPr bwMode="auto">
              <a:xfrm rot="-5400000">
                <a:off x="219" y="2664"/>
                <a:ext cx="906"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Reflectance</a:t>
                </a:r>
                <a:endParaRPr lang="en-US" sz="2000" dirty="0">
                  <a:solidFill>
                    <a:schemeClr val="bg1"/>
                  </a:solidFill>
                  <a:latin typeface="+mn-lt"/>
                </a:endParaRPr>
              </a:p>
            </p:txBody>
          </p:sp>
        </p:grpSp>
        <p:sp>
          <p:nvSpPr>
            <p:cNvPr id="22" name="Rectangle 21"/>
            <p:cNvSpPr/>
            <p:nvPr/>
          </p:nvSpPr>
          <p:spPr>
            <a:xfrm>
              <a:off x="3124200" y="5334000"/>
              <a:ext cx="1300356" cy="307777"/>
            </a:xfrm>
            <a:prstGeom prst="rect">
              <a:avLst/>
            </a:prstGeom>
          </p:spPr>
          <p:txBody>
            <a:bodyPr wrap="none">
              <a:spAutoFit/>
            </a:bodyPr>
            <a:lstStyle/>
            <a:p>
              <a:r>
                <a:rPr lang="en-US" b="1" dirty="0" smtClean="0">
                  <a:solidFill>
                    <a:srgbClr val="000000"/>
                  </a:solidFill>
                </a:rPr>
                <a:t>Near Infrared</a:t>
              </a:r>
              <a:endParaRPr lang="en-US" dirty="0">
                <a:solidFill>
                  <a:schemeClr val="tx1"/>
                </a:solidFill>
              </a:endParaRPr>
            </a:p>
          </p:txBody>
        </p:sp>
        <p:sp>
          <p:nvSpPr>
            <p:cNvPr id="23" name="Rectangle 22"/>
            <p:cNvSpPr/>
            <p:nvPr/>
          </p:nvSpPr>
          <p:spPr>
            <a:xfrm>
              <a:off x="5880850" y="5334000"/>
              <a:ext cx="2351927" cy="369332"/>
            </a:xfrm>
            <a:prstGeom prst="rect">
              <a:avLst/>
            </a:prstGeom>
          </p:spPr>
          <p:txBody>
            <a:bodyPr wrap="none">
              <a:spAutoFit/>
            </a:bodyPr>
            <a:lstStyle/>
            <a:p>
              <a:r>
                <a:rPr lang="en-US" b="1" dirty="0" smtClean="0">
                  <a:solidFill>
                    <a:srgbClr val="000000"/>
                  </a:solidFill>
                </a:rPr>
                <a:t>Short-wave Infrared</a:t>
              </a:r>
              <a:endParaRPr lang="en-US" dirty="0"/>
            </a:p>
          </p:txBody>
        </p:sp>
        <p:sp>
          <p:nvSpPr>
            <p:cNvPr id="28" name="Rectangle 27"/>
            <p:cNvSpPr/>
            <p:nvPr/>
          </p:nvSpPr>
          <p:spPr>
            <a:xfrm>
              <a:off x="2527442" y="2697166"/>
              <a:ext cx="291869" cy="24113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355975" y="2697164"/>
              <a:ext cx="276226" cy="24082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bwMode="auto">
            <a:xfrm rot="5400000" flipH="1" flipV="1">
              <a:off x="877094" y="3848100"/>
              <a:ext cx="1142206" cy="794"/>
            </a:xfrm>
            <a:prstGeom prst="straightConnector1">
              <a:avLst/>
            </a:prstGeom>
            <a:solidFill>
              <a:schemeClr val="accent1"/>
            </a:solidFill>
            <a:ln w="19050" cap="flat" cmpd="sng" algn="ctr">
              <a:solidFill>
                <a:schemeClr val="bg1"/>
              </a:solidFill>
              <a:prstDash val="solid"/>
              <a:round/>
              <a:headEnd type="arrow"/>
              <a:tailEnd type="arrow"/>
            </a:ln>
            <a:effectLst/>
          </p:spPr>
        </p:cxnSp>
        <p:sp>
          <p:nvSpPr>
            <p:cNvPr id="41" name="Freeform 7"/>
            <p:cNvSpPr>
              <a:spLocks/>
            </p:cNvSpPr>
            <p:nvPr/>
          </p:nvSpPr>
          <p:spPr bwMode="auto">
            <a:xfrm>
              <a:off x="1828800" y="3251257"/>
              <a:ext cx="6149975" cy="1396945"/>
            </a:xfrm>
            <a:custGeom>
              <a:avLst/>
              <a:gdLst>
                <a:gd name="connsiteX0" fmla="*/ 0 w 10000"/>
                <a:gd name="connsiteY0" fmla="*/ 10000 h 10000"/>
                <a:gd name="connsiteX1" fmla="*/ 743 w 10000"/>
                <a:gd name="connsiteY1" fmla="*/ 8443 h 10000"/>
                <a:gd name="connsiteX2" fmla="*/ 1520 w 10000"/>
                <a:gd name="connsiteY2" fmla="*/ 9659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859 w 10000"/>
                <a:gd name="connsiteY3" fmla="*/ 455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9708 h 9708"/>
                <a:gd name="connsiteX1" fmla="*/ 743 w 10000"/>
                <a:gd name="connsiteY1" fmla="*/ 8151 h 9708"/>
                <a:gd name="connsiteX2" fmla="*/ 1487 w 10000"/>
                <a:gd name="connsiteY2" fmla="*/ 8151 h 9708"/>
                <a:gd name="connsiteX3" fmla="*/ 1859 w 10000"/>
                <a:gd name="connsiteY3" fmla="*/ 4258 h 9708"/>
                <a:gd name="connsiteX4" fmla="*/ 2442 w 10000"/>
                <a:gd name="connsiteY4" fmla="*/ 1533 h 9708"/>
                <a:gd name="connsiteX5" fmla="*/ 3221 w 10000"/>
                <a:gd name="connsiteY5" fmla="*/ 1144 h 9708"/>
                <a:gd name="connsiteX6" fmla="*/ 3681 w 10000"/>
                <a:gd name="connsiteY6" fmla="*/ 251 h 9708"/>
                <a:gd name="connsiteX7" fmla="*/ 4990 w 10000"/>
                <a:gd name="connsiteY7" fmla="*/ 195 h 9708"/>
                <a:gd name="connsiteX8" fmla="*/ 5452 w 10000"/>
                <a:gd name="connsiteY8" fmla="*/ 1419 h 9708"/>
                <a:gd name="connsiteX9" fmla="*/ 5805 w 10000"/>
                <a:gd name="connsiteY9" fmla="*/ 4866 h 9708"/>
                <a:gd name="connsiteX10" fmla="*/ 6177 w 10000"/>
                <a:gd name="connsiteY10" fmla="*/ 8256 h 9708"/>
                <a:gd name="connsiteX11" fmla="*/ 6531 w 10000"/>
                <a:gd name="connsiteY11" fmla="*/ 7315 h 9708"/>
                <a:gd name="connsiteX12" fmla="*/ 6797 w 10000"/>
                <a:gd name="connsiteY12" fmla="*/ 5426 h 9708"/>
                <a:gd name="connsiteX13" fmla="*/ 7096 w 10000"/>
                <a:gd name="connsiteY13" fmla="*/ 4923 h 9708"/>
                <a:gd name="connsiteX14" fmla="*/ 7362 w 10000"/>
                <a:gd name="connsiteY14" fmla="*/ 5369 h 9708"/>
                <a:gd name="connsiteX15" fmla="*/ 7646 w 10000"/>
                <a:gd name="connsiteY15" fmla="*/ 5312 h 9708"/>
                <a:gd name="connsiteX16" fmla="*/ 8441 w 10000"/>
                <a:gd name="connsiteY16" fmla="*/ 9367 h 9708"/>
                <a:gd name="connsiteX17" fmla="*/ 8973 w 10000"/>
                <a:gd name="connsiteY17" fmla="*/ 7315 h 9708"/>
                <a:gd name="connsiteX18" fmla="*/ 10000 w 10000"/>
                <a:gd name="connsiteY18" fmla="*/ 9319 h 9708"/>
                <a:gd name="connsiteX0" fmla="*/ 0 w 10000"/>
                <a:gd name="connsiteY0" fmla="*/ 9846 h 9846"/>
                <a:gd name="connsiteX1" fmla="*/ 743 w 10000"/>
                <a:gd name="connsiteY1" fmla="*/ 8242 h 9846"/>
                <a:gd name="connsiteX2" fmla="*/ 1487 w 10000"/>
                <a:gd name="connsiteY2" fmla="*/ 8242 h 9846"/>
                <a:gd name="connsiteX3" fmla="*/ 1859 w 10000"/>
                <a:gd name="connsiteY3" fmla="*/ 4232 h 9846"/>
                <a:gd name="connsiteX4" fmla="*/ 2442 w 10000"/>
                <a:gd name="connsiteY4" fmla="*/ 1425 h 9846"/>
                <a:gd name="connsiteX5" fmla="*/ 3221 w 10000"/>
                <a:gd name="connsiteY5" fmla="*/ 1024 h 9846"/>
                <a:gd name="connsiteX6" fmla="*/ 4461 w 10000"/>
                <a:gd name="connsiteY6" fmla="*/ 1024 h 9846"/>
                <a:gd name="connsiteX7" fmla="*/ 4990 w 10000"/>
                <a:gd name="connsiteY7" fmla="*/ 47 h 9846"/>
                <a:gd name="connsiteX8" fmla="*/ 5452 w 10000"/>
                <a:gd name="connsiteY8" fmla="*/ 1308 h 9846"/>
                <a:gd name="connsiteX9" fmla="*/ 5805 w 10000"/>
                <a:gd name="connsiteY9" fmla="*/ 4858 h 9846"/>
                <a:gd name="connsiteX10" fmla="*/ 6177 w 10000"/>
                <a:gd name="connsiteY10" fmla="*/ 8350 h 9846"/>
                <a:gd name="connsiteX11" fmla="*/ 6531 w 10000"/>
                <a:gd name="connsiteY11" fmla="*/ 7381 h 9846"/>
                <a:gd name="connsiteX12" fmla="*/ 6797 w 10000"/>
                <a:gd name="connsiteY12" fmla="*/ 5435 h 9846"/>
                <a:gd name="connsiteX13" fmla="*/ 7096 w 10000"/>
                <a:gd name="connsiteY13" fmla="*/ 4917 h 9846"/>
                <a:gd name="connsiteX14" fmla="*/ 7362 w 10000"/>
                <a:gd name="connsiteY14" fmla="*/ 5376 h 9846"/>
                <a:gd name="connsiteX15" fmla="*/ 7646 w 10000"/>
                <a:gd name="connsiteY15" fmla="*/ 5318 h 9846"/>
                <a:gd name="connsiteX16" fmla="*/ 8441 w 10000"/>
                <a:gd name="connsiteY16" fmla="*/ 9495 h 9846"/>
                <a:gd name="connsiteX17" fmla="*/ 8973 w 10000"/>
                <a:gd name="connsiteY17" fmla="*/ 7381 h 9846"/>
                <a:gd name="connsiteX18" fmla="*/ 10000 w 10000"/>
                <a:gd name="connsiteY18" fmla="*/ 9445 h 9846"/>
                <a:gd name="connsiteX0" fmla="*/ 0 w 10000"/>
                <a:gd name="connsiteY0" fmla="*/ 9299 h 9299"/>
                <a:gd name="connsiteX1" fmla="*/ 743 w 10000"/>
                <a:gd name="connsiteY1" fmla="*/ 7670 h 9299"/>
                <a:gd name="connsiteX2" fmla="*/ 1487 w 10000"/>
                <a:gd name="connsiteY2" fmla="*/ 7670 h 9299"/>
                <a:gd name="connsiteX3" fmla="*/ 1859 w 10000"/>
                <a:gd name="connsiteY3" fmla="*/ 3597 h 9299"/>
                <a:gd name="connsiteX4" fmla="*/ 2442 w 10000"/>
                <a:gd name="connsiteY4" fmla="*/ 746 h 9299"/>
                <a:gd name="connsiteX5" fmla="*/ 3221 w 10000"/>
                <a:gd name="connsiteY5" fmla="*/ 339 h 9299"/>
                <a:gd name="connsiteX6" fmla="*/ 4461 w 10000"/>
                <a:gd name="connsiteY6" fmla="*/ 339 h 9299"/>
                <a:gd name="connsiteX7" fmla="*/ 5328 w 10000"/>
                <a:gd name="connsiteY7" fmla="*/ 2375 h 9299"/>
                <a:gd name="connsiteX8" fmla="*/ 5452 w 10000"/>
                <a:gd name="connsiteY8" fmla="*/ 627 h 9299"/>
                <a:gd name="connsiteX9" fmla="*/ 5805 w 10000"/>
                <a:gd name="connsiteY9" fmla="*/ 4233 h 9299"/>
                <a:gd name="connsiteX10" fmla="*/ 6177 w 10000"/>
                <a:gd name="connsiteY10" fmla="*/ 7780 h 9299"/>
                <a:gd name="connsiteX11" fmla="*/ 6531 w 10000"/>
                <a:gd name="connsiteY11" fmla="*/ 6795 h 9299"/>
                <a:gd name="connsiteX12" fmla="*/ 6797 w 10000"/>
                <a:gd name="connsiteY12" fmla="*/ 4819 h 9299"/>
                <a:gd name="connsiteX13" fmla="*/ 7096 w 10000"/>
                <a:gd name="connsiteY13" fmla="*/ 4293 h 9299"/>
                <a:gd name="connsiteX14" fmla="*/ 7362 w 10000"/>
                <a:gd name="connsiteY14" fmla="*/ 4759 h 9299"/>
                <a:gd name="connsiteX15" fmla="*/ 7646 w 10000"/>
                <a:gd name="connsiteY15" fmla="*/ 4700 h 9299"/>
                <a:gd name="connsiteX16" fmla="*/ 8441 w 10000"/>
                <a:gd name="connsiteY16" fmla="*/ 8943 h 9299"/>
                <a:gd name="connsiteX17" fmla="*/ 8973 w 10000"/>
                <a:gd name="connsiteY17" fmla="*/ 6795 h 9299"/>
                <a:gd name="connsiteX18" fmla="*/ 10000 w 10000"/>
                <a:gd name="connsiteY18" fmla="*/ 8892 h 9299"/>
                <a:gd name="connsiteX0" fmla="*/ 0 w 10000"/>
                <a:gd name="connsiteY0" fmla="*/ 10000 h 10000"/>
                <a:gd name="connsiteX1" fmla="*/ 743 w 10000"/>
                <a:gd name="connsiteY1" fmla="*/ 8248 h 10000"/>
                <a:gd name="connsiteX2" fmla="*/ 1487 w 10000"/>
                <a:gd name="connsiteY2" fmla="*/ 8248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8248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982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9854 h 9854"/>
                <a:gd name="connsiteX1" fmla="*/ 743 w 10000"/>
                <a:gd name="connsiteY1" fmla="*/ 7664 h 9854"/>
                <a:gd name="connsiteX2" fmla="*/ 1611 w 10000"/>
                <a:gd name="connsiteY2" fmla="*/ 8540 h 9854"/>
                <a:gd name="connsiteX3" fmla="*/ 1982 w 10000"/>
                <a:gd name="connsiteY3" fmla="*/ 3722 h 9854"/>
                <a:gd name="connsiteX4" fmla="*/ 2230 w 10000"/>
                <a:gd name="connsiteY4" fmla="*/ 1094 h 9854"/>
                <a:gd name="connsiteX5" fmla="*/ 3345 w 10000"/>
                <a:gd name="connsiteY5" fmla="*/ 1094 h 9854"/>
                <a:gd name="connsiteX6" fmla="*/ 4461 w 10000"/>
                <a:gd name="connsiteY6" fmla="*/ 219 h 9854"/>
                <a:gd name="connsiteX7" fmla="*/ 5328 w 10000"/>
                <a:gd name="connsiteY7" fmla="*/ 2408 h 9854"/>
                <a:gd name="connsiteX8" fmla="*/ 5452 w 10000"/>
                <a:gd name="connsiteY8" fmla="*/ 528 h 9854"/>
                <a:gd name="connsiteX9" fmla="*/ 5805 w 10000"/>
                <a:gd name="connsiteY9" fmla="*/ 4406 h 9854"/>
                <a:gd name="connsiteX10" fmla="*/ 6177 w 10000"/>
                <a:gd name="connsiteY10" fmla="*/ 8220 h 9854"/>
                <a:gd name="connsiteX11" fmla="*/ 6531 w 10000"/>
                <a:gd name="connsiteY11" fmla="*/ 7161 h 9854"/>
                <a:gd name="connsiteX12" fmla="*/ 6797 w 10000"/>
                <a:gd name="connsiteY12" fmla="*/ 5036 h 9854"/>
                <a:gd name="connsiteX13" fmla="*/ 7096 w 10000"/>
                <a:gd name="connsiteY13" fmla="*/ 4471 h 9854"/>
                <a:gd name="connsiteX14" fmla="*/ 7362 w 10000"/>
                <a:gd name="connsiteY14" fmla="*/ 4972 h 9854"/>
                <a:gd name="connsiteX15" fmla="*/ 7646 w 10000"/>
                <a:gd name="connsiteY15" fmla="*/ 4908 h 9854"/>
                <a:gd name="connsiteX16" fmla="*/ 8441 w 10000"/>
                <a:gd name="connsiteY16" fmla="*/ 9471 h 9854"/>
                <a:gd name="connsiteX17" fmla="*/ 8973 w 10000"/>
                <a:gd name="connsiteY17" fmla="*/ 7161 h 9854"/>
                <a:gd name="connsiteX18" fmla="*/ 10000 w 10000"/>
                <a:gd name="connsiteY18" fmla="*/ 9416 h 9854"/>
                <a:gd name="connsiteX0" fmla="*/ 0 w 10000"/>
                <a:gd name="connsiteY0" fmla="*/ 9802 h 9802"/>
                <a:gd name="connsiteX1" fmla="*/ 743 w 10000"/>
                <a:gd name="connsiteY1" fmla="*/ 7580 h 9802"/>
                <a:gd name="connsiteX2" fmla="*/ 1611 w 10000"/>
                <a:gd name="connsiteY2" fmla="*/ 8469 h 9802"/>
                <a:gd name="connsiteX3" fmla="*/ 1982 w 10000"/>
                <a:gd name="connsiteY3" fmla="*/ 3579 h 9802"/>
                <a:gd name="connsiteX4" fmla="*/ 2230 w 10000"/>
                <a:gd name="connsiteY4" fmla="*/ 912 h 9802"/>
                <a:gd name="connsiteX5" fmla="*/ 3345 w 10000"/>
                <a:gd name="connsiteY5" fmla="*/ 912 h 9802"/>
                <a:gd name="connsiteX6" fmla="*/ 4584 w 10000"/>
                <a:gd name="connsiteY6" fmla="*/ 913 h 9802"/>
                <a:gd name="connsiteX7" fmla="*/ 5328 w 10000"/>
                <a:gd name="connsiteY7" fmla="*/ 2246 h 9802"/>
                <a:gd name="connsiteX8" fmla="*/ 5452 w 10000"/>
                <a:gd name="connsiteY8" fmla="*/ 338 h 9802"/>
                <a:gd name="connsiteX9" fmla="*/ 5805 w 10000"/>
                <a:gd name="connsiteY9" fmla="*/ 4273 h 9802"/>
                <a:gd name="connsiteX10" fmla="*/ 6177 w 10000"/>
                <a:gd name="connsiteY10" fmla="*/ 8144 h 9802"/>
                <a:gd name="connsiteX11" fmla="*/ 6531 w 10000"/>
                <a:gd name="connsiteY11" fmla="*/ 7069 h 9802"/>
                <a:gd name="connsiteX12" fmla="*/ 6797 w 10000"/>
                <a:gd name="connsiteY12" fmla="*/ 4913 h 9802"/>
                <a:gd name="connsiteX13" fmla="*/ 7096 w 10000"/>
                <a:gd name="connsiteY13" fmla="*/ 4339 h 9802"/>
                <a:gd name="connsiteX14" fmla="*/ 7362 w 10000"/>
                <a:gd name="connsiteY14" fmla="*/ 4848 h 9802"/>
                <a:gd name="connsiteX15" fmla="*/ 7646 w 10000"/>
                <a:gd name="connsiteY15" fmla="*/ 4783 h 9802"/>
                <a:gd name="connsiteX16" fmla="*/ 8441 w 10000"/>
                <a:gd name="connsiteY16" fmla="*/ 9413 h 9802"/>
                <a:gd name="connsiteX17" fmla="*/ 8973 w 10000"/>
                <a:gd name="connsiteY17" fmla="*/ 7069 h 9802"/>
                <a:gd name="connsiteX18" fmla="*/ 10000 w 10000"/>
                <a:gd name="connsiteY18" fmla="*/ 9358 h 9802"/>
                <a:gd name="connsiteX0" fmla="*/ 0 w 10000"/>
                <a:gd name="connsiteY0" fmla="*/ 9523 h 9523"/>
                <a:gd name="connsiteX1" fmla="*/ 743 w 10000"/>
                <a:gd name="connsiteY1" fmla="*/ 7256 h 9523"/>
                <a:gd name="connsiteX2" fmla="*/ 1611 w 10000"/>
                <a:gd name="connsiteY2" fmla="*/ 8163 h 9523"/>
                <a:gd name="connsiteX3" fmla="*/ 1982 w 10000"/>
                <a:gd name="connsiteY3" fmla="*/ 3174 h 9523"/>
                <a:gd name="connsiteX4" fmla="*/ 2230 w 10000"/>
                <a:gd name="connsiteY4" fmla="*/ 453 h 9523"/>
                <a:gd name="connsiteX5" fmla="*/ 3345 w 10000"/>
                <a:gd name="connsiteY5" fmla="*/ 453 h 9523"/>
                <a:gd name="connsiteX6" fmla="*/ 4584 w 10000"/>
                <a:gd name="connsiteY6" fmla="*/ 454 h 9523"/>
                <a:gd name="connsiteX7" fmla="*/ 5328 w 10000"/>
                <a:gd name="connsiteY7" fmla="*/ 1814 h 9523"/>
                <a:gd name="connsiteX8" fmla="*/ 5576 w 10000"/>
                <a:gd name="connsiteY8" fmla="*/ 2721 h 9523"/>
                <a:gd name="connsiteX9" fmla="*/ 5805 w 10000"/>
                <a:gd name="connsiteY9" fmla="*/ 3882 h 9523"/>
                <a:gd name="connsiteX10" fmla="*/ 6177 w 10000"/>
                <a:gd name="connsiteY10" fmla="*/ 7832 h 9523"/>
                <a:gd name="connsiteX11" fmla="*/ 6531 w 10000"/>
                <a:gd name="connsiteY11" fmla="*/ 6735 h 9523"/>
                <a:gd name="connsiteX12" fmla="*/ 6797 w 10000"/>
                <a:gd name="connsiteY12" fmla="*/ 4535 h 9523"/>
                <a:gd name="connsiteX13" fmla="*/ 7096 w 10000"/>
                <a:gd name="connsiteY13" fmla="*/ 3950 h 9523"/>
                <a:gd name="connsiteX14" fmla="*/ 7362 w 10000"/>
                <a:gd name="connsiteY14" fmla="*/ 4469 h 9523"/>
                <a:gd name="connsiteX15" fmla="*/ 7646 w 10000"/>
                <a:gd name="connsiteY15" fmla="*/ 4403 h 9523"/>
                <a:gd name="connsiteX16" fmla="*/ 8441 w 10000"/>
                <a:gd name="connsiteY16" fmla="*/ 9126 h 9523"/>
                <a:gd name="connsiteX17" fmla="*/ 8973 w 10000"/>
                <a:gd name="connsiteY17" fmla="*/ 6735 h 9523"/>
                <a:gd name="connsiteX18" fmla="*/ 10000 w 10000"/>
                <a:gd name="connsiteY18" fmla="*/ 9070 h 9523"/>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96 w 10000"/>
                <a:gd name="connsiteY13" fmla="*/ 4148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6667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558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9683 h 9683"/>
                <a:gd name="connsiteX1" fmla="*/ 743 w 10000"/>
                <a:gd name="connsiteY1" fmla="*/ 7302 h 9683"/>
                <a:gd name="connsiteX2" fmla="*/ 1611 w 10000"/>
                <a:gd name="connsiteY2" fmla="*/ 8255 h 9683"/>
                <a:gd name="connsiteX3" fmla="*/ 1982 w 10000"/>
                <a:gd name="connsiteY3" fmla="*/ 3016 h 9683"/>
                <a:gd name="connsiteX4" fmla="*/ 2230 w 10000"/>
                <a:gd name="connsiteY4" fmla="*/ 159 h 9683"/>
                <a:gd name="connsiteX5" fmla="*/ 3841 w 10000"/>
                <a:gd name="connsiteY5" fmla="*/ 2064 h 9683"/>
                <a:gd name="connsiteX6" fmla="*/ 4584 w 10000"/>
                <a:gd name="connsiteY6" fmla="*/ 160 h 9683"/>
                <a:gd name="connsiteX7" fmla="*/ 5328 w 10000"/>
                <a:gd name="connsiteY7" fmla="*/ 1588 h 9683"/>
                <a:gd name="connsiteX8" fmla="*/ 5576 w 10000"/>
                <a:gd name="connsiteY8" fmla="*/ 2540 h 9683"/>
                <a:gd name="connsiteX9" fmla="*/ 5805 w 10000"/>
                <a:gd name="connsiteY9" fmla="*/ 3759 h 9683"/>
                <a:gd name="connsiteX10" fmla="*/ 6177 w 10000"/>
                <a:gd name="connsiteY10" fmla="*/ 7907 h 9683"/>
                <a:gd name="connsiteX11" fmla="*/ 6531 w 10000"/>
                <a:gd name="connsiteY11" fmla="*/ 6755 h 9683"/>
                <a:gd name="connsiteX12" fmla="*/ 6815 w 10000"/>
                <a:gd name="connsiteY12" fmla="*/ 5398 h 9683"/>
                <a:gd name="connsiteX13" fmla="*/ 7062 w 10000"/>
                <a:gd name="connsiteY13" fmla="*/ 6826 h 9683"/>
                <a:gd name="connsiteX14" fmla="*/ 7558 w 10000"/>
                <a:gd name="connsiteY14" fmla="*/ 6826 h 9683"/>
                <a:gd name="connsiteX15" fmla="*/ 7930 w 10000"/>
                <a:gd name="connsiteY15" fmla="*/ 5874 h 9683"/>
                <a:gd name="connsiteX16" fmla="*/ 8441 w 10000"/>
                <a:gd name="connsiteY16" fmla="*/ 9266 h 9683"/>
                <a:gd name="connsiteX17" fmla="*/ 8973 w 10000"/>
                <a:gd name="connsiteY17" fmla="*/ 6755 h 9683"/>
                <a:gd name="connsiteX18" fmla="*/ 10000 w 10000"/>
                <a:gd name="connsiteY18" fmla="*/ 9207 h 9683"/>
                <a:gd name="connsiteX0" fmla="*/ 0 w 10000"/>
                <a:gd name="connsiteY0" fmla="*/ 10000 h 10000"/>
                <a:gd name="connsiteX1" fmla="*/ 743 w 10000"/>
                <a:gd name="connsiteY1" fmla="*/ 7541 h 10000"/>
                <a:gd name="connsiteX2" fmla="*/ 1611 w 10000"/>
                <a:gd name="connsiteY2" fmla="*/ 8525 h 10000"/>
                <a:gd name="connsiteX3" fmla="*/ 1982 w 10000"/>
                <a:gd name="connsiteY3" fmla="*/ 3115 h 10000"/>
                <a:gd name="connsiteX4" fmla="*/ 2230 w 10000"/>
                <a:gd name="connsiteY4" fmla="*/ 164 h 10000"/>
                <a:gd name="connsiteX5" fmla="*/ 3841 w 10000"/>
                <a:gd name="connsiteY5" fmla="*/ 2132 h 10000"/>
                <a:gd name="connsiteX6" fmla="*/ 4832 w 10000"/>
                <a:gd name="connsiteY6" fmla="*/ 1149 h 10000"/>
                <a:gd name="connsiteX7" fmla="*/ 5328 w 10000"/>
                <a:gd name="connsiteY7" fmla="*/ 1640 h 10000"/>
                <a:gd name="connsiteX8" fmla="*/ 5576 w 10000"/>
                <a:gd name="connsiteY8" fmla="*/ 2623 h 10000"/>
                <a:gd name="connsiteX9" fmla="*/ 5805 w 10000"/>
                <a:gd name="connsiteY9" fmla="*/ 3882 h 10000"/>
                <a:gd name="connsiteX10" fmla="*/ 6177 w 10000"/>
                <a:gd name="connsiteY10" fmla="*/ 8166 h 10000"/>
                <a:gd name="connsiteX11" fmla="*/ 6531 w 10000"/>
                <a:gd name="connsiteY11" fmla="*/ 6976 h 10000"/>
                <a:gd name="connsiteX12" fmla="*/ 6815 w 10000"/>
                <a:gd name="connsiteY12" fmla="*/ 5575 h 10000"/>
                <a:gd name="connsiteX13" fmla="*/ 7062 w 10000"/>
                <a:gd name="connsiteY13" fmla="*/ 7049 h 10000"/>
                <a:gd name="connsiteX14" fmla="*/ 7558 w 10000"/>
                <a:gd name="connsiteY14" fmla="*/ 7049 h 10000"/>
                <a:gd name="connsiteX15" fmla="*/ 7930 w 10000"/>
                <a:gd name="connsiteY15" fmla="*/ 6066 h 10000"/>
                <a:gd name="connsiteX16" fmla="*/ 8441 w 10000"/>
                <a:gd name="connsiteY16" fmla="*/ 9569 h 10000"/>
                <a:gd name="connsiteX17" fmla="*/ 8973 w 10000"/>
                <a:gd name="connsiteY17" fmla="*/ 6976 h 10000"/>
                <a:gd name="connsiteX18" fmla="*/ 10000 w 10000"/>
                <a:gd name="connsiteY18" fmla="*/ 9508 h 10000"/>
                <a:gd name="connsiteX0" fmla="*/ 0 w 10000"/>
                <a:gd name="connsiteY0" fmla="*/ 9015 h 9015"/>
                <a:gd name="connsiteX1" fmla="*/ 743 w 10000"/>
                <a:gd name="connsiteY1" fmla="*/ 6556 h 9015"/>
                <a:gd name="connsiteX2" fmla="*/ 1611 w 10000"/>
                <a:gd name="connsiteY2" fmla="*/ 7540 h 9015"/>
                <a:gd name="connsiteX3" fmla="*/ 1982 w 10000"/>
                <a:gd name="connsiteY3" fmla="*/ 2130 h 9015"/>
                <a:gd name="connsiteX4" fmla="*/ 2478 w 10000"/>
                <a:gd name="connsiteY4" fmla="*/ 164 h 9015"/>
                <a:gd name="connsiteX5" fmla="*/ 3841 w 10000"/>
                <a:gd name="connsiteY5" fmla="*/ 1147 h 9015"/>
                <a:gd name="connsiteX6" fmla="*/ 4832 w 10000"/>
                <a:gd name="connsiteY6" fmla="*/ 164 h 9015"/>
                <a:gd name="connsiteX7" fmla="*/ 5328 w 10000"/>
                <a:gd name="connsiteY7" fmla="*/ 655 h 9015"/>
                <a:gd name="connsiteX8" fmla="*/ 5576 w 10000"/>
                <a:gd name="connsiteY8" fmla="*/ 1638 h 9015"/>
                <a:gd name="connsiteX9" fmla="*/ 5805 w 10000"/>
                <a:gd name="connsiteY9" fmla="*/ 2897 h 9015"/>
                <a:gd name="connsiteX10" fmla="*/ 6177 w 10000"/>
                <a:gd name="connsiteY10" fmla="*/ 7181 h 9015"/>
                <a:gd name="connsiteX11" fmla="*/ 6531 w 10000"/>
                <a:gd name="connsiteY11" fmla="*/ 5991 h 9015"/>
                <a:gd name="connsiteX12" fmla="*/ 6815 w 10000"/>
                <a:gd name="connsiteY12" fmla="*/ 4590 h 9015"/>
                <a:gd name="connsiteX13" fmla="*/ 7062 w 10000"/>
                <a:gd name="connsiteY13" fmla="*/ 6064 h 9015"/>
                <a:gd name="connsiteX14" fmla="*/ 7558 w 10000"/>
                <a:gd name="connsiteY14" fmla="*/ 6064 h 9015"/>
                <a:gd name="connsiteX15" fmla="*/ 7930 w 10000"/>
                <a:gd name="connsiteY15" fmla="*/ 5081 h 9015"/>
                <a:gd name="connsiteX16" fmla="*/ 8441 w 10000"/>
                <a:gd name="connsiteY16" fmla="*/ 8584 h 9015"/>
                <a:gd name="connsiteX17" fmla="*/ 8973 w 10000"/>
                <a:gd name="connsiteY17" fmla="*/ 5991 h 9015"/>
                <a:gd name="connsiteX18" fmla="*/ 10000 w 10000"/>
                <a:gd name="connsiteY18" fmla="*/ 8523 h 9015"/>
                <a:gd name="connsiteX0" fmla="*/ 0 w 10000"/>
                <a:gd name="connsiteY0" fmla="*/ 10000 h 10000"/>
                <a:gd name="connsiteX1" fmla="*/ 743 w 10000"/>
                <a:gd name="connsiteY1" fmla="*/ 7272 h 10000"/>
                <a:gd name="connsiteX2" fmla="*/ 1611 w 10000"/>
                <a:gd name="connsiteY2" fmla="*/ 8364 h 10000"/>
                <a:gd name="connsiteX3" fmla="*/ 1982 w 10000"/>
                <a:gd name="connsiteY3" fmla="*/ 2363 h 10000"/>
                <a:gd name="connsiteX4" fmla="*/ 2478 w 10000"/>
                <a:gd name="connsiteY4" fmla="*/ 182 h 10000"/>
                <a:gd name="connsiteX5" fmla="*/ 3841 w 10000"/>
                <a:gd name="connsiteY5" fmla="*/ 1272 h 10000"/>
                <a:gd name="connsiteX6" fmla="*/ 4832 w 10000"/>
                <a:gd name="connsiteY6" fmla="*/ 182 h 10000"/>
                <a:gd name="connsiteX7" fmla="*/ 5328 w 10000"/>
                <a:gd name="connsiteY7" fmla="*/ 727 h 10000"/>
                <a:gd name="connsiteX8" fmla="*/ 5576 w 10000"/>
                <a:gd name="connsiteY8" fmla="*/ 1817 h 10000"/>
                <a:gd name="connsiteX9" fmla="*/ 5805 w 10000"/>
                <a:gd name="connsiteY9" fmla="*/ 3214 h 10000"/>
                <a:gd name="connsiteX10" fmla="*/ 6177 w 10000"/>
                <a:gd name="connsiteY10" fmla="*/ 7966 h 10000"/>
                <a:gd name="connsiteX11" fmla="*/ 6531 w 10000"/>
                <a:gd name="connsiteY11" fmla="*/ 6646 h 10000"/>
                <a:gd name="connsiteX12" fmla="*/ 6815 w 10000"/>
                <a:gd name="connsiteY12" fmla="*/ 5092 h 10000"/>
                <a:gd name="connsiteX13" fmla="*/ 7062 w 10000"/>
                <a:gd name="connsiteY13" fmla="*/ 6727 h 10000"/>
                <a:gd name="connsiteX14" fmla="*/ 7558 w 10000"/>
                <a:gd name="connsiteY14" fmla="*/ 6727 h 10000"/>
                <a:gd name="connsiteX15" fmla="*/ 7930 w 10000"/>
                <a:gd name="connsiteY15" fmla="*/ 5636 h 10000"/>
                <a:gd name="connsiteX16" fmla="*/ 8441 w 10000"/>
                <a:gd name="connsiteY16" fmla="*/ 9522 h 10000"/>
                <a:gd name="connsiteX17" fmla="*/ 8973 w 10000"/>
                <a:gd name="connsiteY17" fmla="*/ 6646 h 10000"/>
                <a:gd name="connsiteX18" fmla="*/ 10000 w 10000"/>
                <a:gd name="connsiteY18" fmla="*/ 945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0" y="10000"/>
                  </a:moveTo>
                  <a:cubicBezTo>
                    <a:pt x="271" y="8284"/>
                    <a:pt x="475" y="7546"/>
                    <a:pt x="743" y="7272"/>
                  </a:cubicBezTo>
                  <a:cubicBezTo>
                    <a:pt x="1011" y="6999"/>
                    <a:pt x="1405" y="9182"/>
                    <a:pt x="1611" y="8364"/>
                  </a:cubicBezTo>
                  <a:cubicBezTo>
                    <a:pt x="1817" y="7546"/>
                    <a:pt x="1830" y="4192"/>
                    <a:pt x="1982" y="2363"/>
                  </a:cubicBezTo>
                  <a:cubicBezTo>
                    <a:pt x="2135" y="532"/>
                    <a:pt x="2168" y="364"/>
                    <a:pt x="2478" y="182"/>
                  </a:cubicBezTo>
                  <a:cubicBezTo>
                    <a:pt x="2788" y="0"/>
                    <a:pt x="3449" y="1272"/>
                    <a:pt x="3841" y="1272"/>
                  </a:cubicBezTo>
                  <a:cubicBezTo>
                    <a:pt x="4233" y="1272"/>
                    <a:pt x="4584" y="273"/>
                    <a:pt x="4832" y="182"/>
                  </a:cubicBezTo>
                  <a:cubicBezTo>
                    <a:pt x="5080" y="92"/>
                    <a:pt x="5204" y="454"/>
                    <a:pt x="5328" y="727"/>
                  </a:cubicBezTo>
                  <a:cubicBezTo>
                    <a:pt x="5452" y="999"/>
                    <a:pt x="5497" y="1402"/>
                    <a:pt x="5576" y="1817"/>
                  </a:cubicBezTo>
                  <a:cubicBezTo>
                    <a:pt x="5655" y="2234"/>
                    <a:pt x="5684" y="1625"/>
                    <a:pt x="5805" y="3214"/>
                  </a:cubicBezTo>
                  <a:cubicBezTo>
                    <a:pt x="5927" y="4809"/>
                    <a:pt x="6056" y="7399"/>
                    <a:pt x="6177" y="7966"/>
                  </a:cubicBezTo>
                  <a:cubicBezTo>
                    <a:pt x="6298" y="8536"/>
                    <a:pt x="6427" y="7307"/>
                    <a:pt x="6531" y="6646"/>
                  </a:cubicBezTo>
                  <a:cubicBezTo>
                    <a:pt x="6634" y="5988"/>
                    <a:pt x="6727" y="5077"/>
                    <a:pt x="6815" y="5092"/>
                  </a:cubicBezTo>
                  <a:cubicBezTo>
                    <a:pt x="6903" y="5105"/>
                    <a:pt x="6969" y="6737"/>
                    <a:pt x="7062" y="6727"/>
                  </a:cubicBezTo>
                  <a:cubicBezTo>
                    <a:pt x="7209" y="8266"/>
                    <a:pt x="7461" y="7959"/>
                    <a:pt x="7558" y="6727"/>
                  </a:cubicBezTo>
                  <a:cubicBezTo>
                    <a:pt x="7661" y="6545"/>
                    <a:pt x="7783" y="5170"/>
                    <a:pt x="7930" y="5636"/>
                  </a:cubicBezTo>
                  <a:cubicBezTo>
                    <a:pt x="8077" y="6103"/>
                    <a:pt x="8267" y="9354"/>
                    <a:pt x="8441" y="9522"/>
                  </a:cubicBezTo>
                  <a:cubicBezTo>
                    <a:pt x="8615" y="9691"/>
                    <a:pt x="8712" y="6660"/>
                    <a:pt x="8973" y="6646"/>
                  </a:cubicBezTo>
                  <a:cubicBezTo>
                    <a:pt x="9233" y="6637"/>
                    <a:pt x="9615" y="8047"/>
                    <a:pt x="10000" y="9454"/>
                  </a:cubicBezTo>
                </a:path>
              </a:pathLst>
            </a:custGeom>
            <a:noFill/>
            <a:ln w="38100" cap="flat" cmpd="sng">
              <a:solidFill>
                <a:srgbClr val="C00000"/>
              </a:solidFill>
              <a:prstDash val="solid"/>
              <a:round/>
              <a:headEnd/>
              <a:tailEnd/>
            </a:ln>
            <a:effectLst/>
          </p:spPr>
          <p:txBody>
            <a:bodyPr wrap="none">
              <a:spAutoFit/>
            </a:bodyPr>
            <a:lstStyle/>
            <a:p>
              <a:pPr>
                <a:defRPr/>
              </a:pPr>
              <a:endParaRPr lang="en-US"/>
            </a:p>
          </p:txBody>
        </p:sp>
        <p:sp>
          <p:nvSpPr>
            <p:cNvPr id="42" name="Rectangle 41"/>
            <p:cNvSpPr/>
            <p:nvPr/>
          </p:nvSpPr>
          <p:spPr>
            <a:xfrm>
              <a:off x="2960866" y="4114800"/>
              <a:ext cx="2587567" cy="369332"/>
            </a:xfrm>
            <a:prstGeom prst="rect">
              <a:avLst/>
            </a:prstGeom>
          </p:spPr>
          <p:txBody>
            <a:bodyPr wrap="none">
              <a:spAutoFit/>
            </a:bodyPr>
            <a:lstStyle/>
            <a:p>
              <a:r>
                <a:rPr lang="en-US" b="1" dirty="0" smtClean="0">
                  <a:solidFill>
                    <a:srgbClr val="C00000"/>
                  </a:solidFill>
                  <a:latin typeface="+mn-lt"/>
                </a:rPr>
                <a:t>Unhealthy Vegetation</a:t>
              </a:r>
              <a:endParaRPr lang="en-US" sz="1100" b="1" dirty="0">
                <a:solidFill>
                  <a:srgbClr val="C00000"/>
                </a:solidFill>
                <a:latin typeface="+mn-lt"/>
              </a:endParaRPr>
            </a:p>
          </p:txBody>
        </p:sp>
        <p:cxnSp>
          <p:nvCxnSpPr>
            <p:cNvPr id="25" name="Straight Connector 24"/>
            <p:cNvCxnSpPr/>
            <p:nvPr/>
          </p:nvCxnSpPr>
          <p:spPr bwMode="auto">
            <a:xfrm rot="10800000">
              <a:off x="1295402" y="4419600"/>
              <a:ext cx="1447799"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0800000">
              <a:off x="1295400" y="3276599"/>
              <a:ext cx="21336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43" name="Oval 42"/>
            <p:cNvSpPr/>
            <p:nvPr/>
          </p:nvSpPr>
          <p:spPr bwMode="auto">
            <a:xfrm>
              <a:off x="2552701" y="4209288"/>
              <a:ext cx="381000" cy="381000"/>
            </a:xfrm>
            <a:prstGeom prst="ellipse">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4" name="Oval 43"/>
            <p:cNvSpPr/>
            <p:nvPr/>
          </p:nvSpPr>
          <p:spPr bwMode="auto">
            <a:xfrm>
              <a:off x="2992327" y="3185188"/>
              <a:ext cx="381000" cy="381000"/>
            </a:xfrm>
            <a:prstGeom prst="ellipse">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5" name="TextBox 44"/>
            <p:cNvSpPr txBox="1"/>
            <p:nvPr/>
          </p:nvSpPr>
          <p:spPr>
            <a:xfrm>
              <a:off x="3232118" y="3473728"/>
              <a:ext cx="609600" cy="369332"/>
            </a:xfrm>
            <a:prstGeom prst="rect">
              <a:avLst/>
            </a:prstGeom>
            <a:noFill/>
          </p:spPr>
          <p:txBody>
            <a:bodyPr wrap="square" rtlCol="0">
              <a:spAutoFit/>
            </a:bodyPr>
            <a:lstStyle/>
            <a:p>
              <a:r>
                <a:rPr lang="en-US" dirty="0" smtClean="0">
                  <a:solidFill>
                    <a:schemeClr val="bg1"/>
                  </a:solidFill>
                </a:rPr>
                <a:t>134</a:t>
              </a:r>
              <a:endParaRPr lang="en-US" dirty="0">
                <a:solidFill>
                  <a:schemeClr val="bg1"/>
                </a:solidFill>
              </a:endParaRPr>
            </a:p>
          </p:txBody>
        </p:sp>
        <p:sp>
          <p:nvSpPr>
            <p:cNvPr id="46" name="TextBox 45"/>
            <p:cNvSpPr txBox="1"/>
            <p:nvPr/>
          </p:nvSpPr>
          <p:spPr>
            <a:xfrm>
              <a:off x="2895600" y="4387334"/>
              <a:ext cx="609600" cy="369332"/>
            </a:xfrm>
            <a:prstGeom prst="rect">
              <a:avLst/>
            </a:prstGeom>
            <a:noFill/>
            <a:ln>
              <a:noFill/>
            </a:ln>
          </p:spPr>
          <p:txBody>
            <a:bodyPr wrap="square" rtlCol="0">
              <a:spAutoFit/>
            </a:bodyPr>
            <a:lstStyle/>
            <a:p>
              <a:r>
                <a:rPr lang="en-US" dirty="0" smtClean="0">
                  <a:solidFill>
                    <a:schemeClr val="bg1"/>
                  </a:solidFill>
                </a:rPr>
                <a:t>50</a:t>
              </a:r>
              <a:endParaRPr lang="en-US" dirty="0">
                <a:solidFill>
                  <a:schemeClr val="bg1"/>
                </a:solidFill>
              </a:endParaRPr>
            </a:p>
          </p:txBody>
        </p:sp>
        <p:cxnSp>
          <p:nvCxnSpPr>
            <p:cNvPr id="47" name="Straight Connector 46"/>
            <p:cNvCxnSpPr/>
            <p:nvPr/>
          </p:nvCxnSpPr>
          <p:spPr bwMode="auto">
            <a:xfrm>
              <a:off x="6704013" y="1392936"/>
              <a:ext cx="14478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48" name="TextBox 47"/>
            <p:cNvSpPr txBox="1"/>
            <p:nvPr/>
          </p:nvSpPr>
          <p:spPr>
            <a:xfrm>
              <a:off x="6627813" y="990600"/>
              <a:ext cx="762000" cy="369332"/>
            </a:xfrm>
            <a:prstGeom prst="rect">
              <a:avLst/>
            </a:prstGeom>
            <a:noFill/>
          </p:spPr>
          <p:txBody>
            <a:bodyPr wrap="square" rtlCol="0">
              <a:spAutoFit/>
            </a:bodyPr>
            <a:lstStyle/>
            <a:p>
              <a:r>
                <a:rPr lang="en-US" b="1" dirty="0" smtClean="0">
                  <a:solidFill>
                    <a:schemeClr val="bg1"/>
                  </a:solidFill>
                </a:rPr>
                <a:t>NIR</a:t>
              </a:r>
              <a:endParaRPr lang="en-US" b="1" dirty="0">
                <a:solidFill>
                  <a:schemeClr val="bg1"/>
                </a:solidFill>
              </a:endParaRPr>
            </a:p>
          </p:txBody>
        </p:sp>
        <p:sp>
          <p:nvSpPr>
            <p:cNvPr id="49" name="TextBox 48"/>
            <p:cNvSpPr txBox="1"/>
            <p:nvPr/>
          </p:nvSpPr>
          <p:spPr>
            <a:xfrm>
              <a:off x="6627813" y="1459468"/>
              <a:ext cx="762000" cy="369332"/>
            </a:xfrm>
            <a:prstGeom prst="rect">
              <a:avLst/>
            </a:prstGeom>
            <a:noFill/>
          </p:spPr>
          <p:txBody>
            <a:bodyPr wrap="square" rtlCol="0">
              <a:spAutoFit/>
            </a:bodyPr>
            <a:lstStyle/>
            <a:p>
              <a:r>
                <a:rPr lang="en-US" b="1" dirty="0" smtClean="0">
                  <a:solidFill>
                    <a:schemeClr val="bg1"/>
                  </a:solidFill>
                </a:rPr>
                <a:t>NIR</a:t>
              </a:r>
              <a:endParaRPr lang="en-US" b="1" dirty="0">
                <a:solidFill>
                  <a:schemeClr val="bg1"/>
                </a:solidFill>
              </a:endParaRPr>
            </a:p>
          </p:txBody>
        </p:sp>
        <p:sp>
          <p:nvSpPr>
            <p:cNvPr id="50" name="TextBox 49"/>
            <p:cNvSpPr txBox="1"/>
            <p:nvPr/>
          </p:nvSpPr>
          <p:spPr>
            <a:xfrm>
              <a:off x="7237413" y="990600"/>
              <a:ext cx="1066800" cy="369332"/>
            </a:xfrm>
            <a:prstGeom prst="rect">
              <a:avLst/>
            </a:prstGeom>
            <a:noFill/>
          </p:spPr>
          <p:txBody>
            <a:bodyPr wrap="square" rtlCol="0">
              <a:spAutoFit/>
            </a:bodyPr>
            <a:lstStyle/>
            <a:p>
              <a:r>
                <a:rPr lang="en-US" b="1" dirty="0" smtClean="0">
                  <a:solidFill>
                    <a:schemeClr val="bg1"/>
                  </a:solidFill>
                </a:rPr>
                <a:t>-   Red</a:t>
              </a:r>
              <a:endParaRPr lang="en-US" b="1" dirty="0">
                <a:solidFill>
                  <a:schemeClr val="bg1"/>
                </a:solidFill>
              </a:endParaRPr>
            </a:p>
          </p:txBody>
        </p:sp>
        <p:sp>
          <p:nvSpPr>
            <p:cNvPr id="51" name="TextBox 50"/>
            <p:cNvSpPr txBox="1"/>
            <p:nvPr/>
          </p:nvSpPr>
          <p:spPr>
            <a:xfrm>
              <a:off x="7237413" y="1447800"/>
              <a:ext cx="1066800" cy="369332"/>
            </a:xfrm>
            <a:prstGeom prst="rect">
              <a:avLst/>
            </a:prstGeom>
            <a:noFill/>
          </p:spPr>
          <p:txBody>
            <a:bodyPr wrap="square" rtlCol="0">
              <a:spAutoFit/>
            </a:bodyPr>
            <a:lstStyle/>
            <a:p>
              <a:r>
                <a:rPr lang="en-US" b="1" dirty="0" smtClean="0">
                  <a:solidFill>
                    <a:schemeClr val="bg1"/>
                  </a:solidFill>
                </a:rPr>
                <a:t>+   Red</a:t>
              </a:r>
              <a:endParaRPr lang="en-US" b="1" dirty="0">
                <a:solidFill>
                  <a:schemeClr val="bg1"/>
                </a:solidFill>
              </a:endParaRPr>
            </a:p>
          </p:txBody>
        </p:sp>
        <p:sp>
          <p:nvSpPr>
            <p:cNvPr id="52" name="TextBox 51"/>
            <p:cNvSpPr txBox="1"/>
            <p:nvPr/>
          </p:nvSpPr>
          <p:spPr>
            <a:xfrm>
              <a:off x="5713413" y="1219200"/>
              <a:ext cx="1143000" cy="369332"/>
            </a:xfrm>
            <a:prstGeom prst="rect">
              <a:avLst/>
            </a:prstGeom>
            <a:noFill/>
          </p:spPr>
          <p:txBody>
            <a:bodyPr wrap="square" rtlCol="0">
              <a:spAutoFit/>
            </a:bodyPr>
            <a:lstStyle/>
            <a:p>
              <a:r>
                <a:rPr lang="en-US" b="1" dirty="0" smtClean="0">
                  <a:solidFill>
                    <a:schemeClr val="bg1"/>
                  </a:solidFill>
                </a:rPr>
                <a:t>NDVI =</a:t>
              </a:r>
              <a:endParaRPr lang="en-US" b="1" dirty="0">
                <a:solidFill>
                  <a:schemeClr val="bg1"/>
                </a:solidFill>
              </a:endParaRPr>
            </a:p>
          </p:txBody>
        </p:sp>
        <p:sp>
          <p:nvSpPr>
            <p:cNvPr id="53" name="TextBox 52"/>
            <p:cNvSpPr txBox="1"/>
            <p:nvPr/>
          </p:nvSpPr>
          <p:spPr>
            <a:xfrm>
              <a:off x="5791200" y="2450068"/>
              <a:ext cx="1143000" cy="369332"/>
            </a:xfrm>
            <a:prstGeom prst="rect">
              <a:avLst/>
            </a:prstGeom>
            <a:noFill/>
          </p:spPr>
          <p:txBody>
            <a:bodyPr wrap="square" rtlCol="0">
              <a:spAutoFit/>
            </a:bodyPr>
            <a:lstStyle/>
            <a:p>
              <a:r>
                <a:rPr lang="en-US" b="1" dirty="0" smtClean="0">
                  <a:solidFill>
                    <a:schemeClr val="bg1"/>
                  </a:solidFill>
                </a:rPr>
                <a:t>NDVI =</a:t>
              </a:r>
              <a:endParaRPr lang="en-US" b="1" dirty="0">
                <a:solidFill>
                  <a:schemeClr val="bg1"/>
                </a:solidFill>
              </a:endParaRPr>
            </a:p>
          </p:txBody>
        </p:sp>
        <p:cxnSp>
          <p:nvCxnSpPr>
            <p:cNvPr id="54" name="Straight Connector 53"/>
            <p:cNvCxnSpPr/>
            <p:nvPr/>
          </p:nvCxnSpPr>
          <p:spPr bwMode="auto">
            <a:xfrm>
              <a:off x="6781800" y="2623804"/>
              <a:ext cx="14478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55" name="TextBox 54"/>
            <p:cNvSpPr txBox="1"/>
            <p:nvPr/>
          </p:nvSpPr>
          <p:spPr>
            <a:xfrm>
              <a:off x="6705600" y="2221468"/>
              <a:ext cx="762000" cy="369332"/>
            </a:xfrm>
            <a:prstGeom prst="rect">
              <a:avLst/>
            </a:prstGeom>
            <a:noFill/>
          </p:spPr>
          <p:txBody>
            <a:bodyPr wrap="square" rtlCol="0">
              <a:spAutoFit/>
            </a:bodyPr>
            <a:lstStyle/>
            <a:p>
              <a:r>
                <a:rPr lang="en-US" b="1" dirty="0" smtClean="0">
                  <a:solidFill>
                    <a:schemeClr val="bg1"/>
                  </a:solidFill>
                </a:rPr>
                <a:t>134</a:t>
              </a:r>
              <a:endParaRPr lang="en-US" b="1" dirty="0">
                <a:solidFill>
                  <a:schemeClr val="bg1"/>
                </a:solidFill>
              </a:endParaRPr>
            </a:p>
          </p:txBody>
        </p:sp>
        <p:sp>
          <p:nvSpPr>
            <p:cNvPr id="56" name="TextBox 55"/>
            <p:cNvSpPr txBox="1"/>
            <p:nvPr/>
          </p:nvSpPr>
          <p:spPr>
            <a:xfrm>
              <a:off x="6705600" y="2690336"/>
              <a:ext cx="762000" cy="369332"/>
            </a:xfrm>
            <a:prstGeom prst="rect">
              <a:avLst/>
            </a:prstGeom>
            <a:noFill/>
          </p:spPr>
          <p:txBody>
            <a:bodyPr wrap="square" rtlCol="0">
              <a:spAutoFit/>
            </a:bodyPr>
            <a:lstStyle/>
            <a:p>
              <a:r>
                <a:rPr lang="en-US" b="1" dirty="0" smtClean="0">
                  <a:solidFill>
                    <a:schemeClr val="bg1"/>
                  </a:solidFill>
                </a:rPr>
                <a:t>134</a:t>
              </a:r>
              <a:endParaRPr lang="en-US" b="1" dirty="0">
                <a:solidFill>
                  <a:schemeClr val="bg1"/>
                </a:solidFill>
              </a:endParaRPr>
            </a:p>
          </p:txBody>
        </p:sp>
        <p:sp>
          <p:nvSpPr>
            <p:cNvPr id="57" name="TextBox 56"/>
            <p:cNvSpPr txBox="1"/>
            <p:nvPr/>
          </p:nvSpPr>
          <p:spPr>
            <a:xfrm>
              <a:off x="7315200" y="2221468"/>
              <a:ext cx="1066800" cy="369332"/>
            </a:xfrm>
            <a:prstGeom prst="rect">
              <a:avLst/>
            </a:prstGeom>
            <a:noFill/>
          </p:spPr>
          <p:txBody>
            <a:bodyPr wrap="square" rtlCol="0">
              <a:spAutoFit/>
            </a:bodyPr>
            <a:lstStyle/>
            <a:p>
              <a:r>
                <a:rPr lang="en-US" b="1" dirty="0" smtClean="0">
                  <a:solidFill>
                    <a:schemeClr val="bg1"/>
                  </a:solidFill>
                </a:rPr>
                <a:t>-   50</a:t>
              </a:r>
              <a:endParaRPr lang="en-US" b="1" dirty="0">
                <a:solidFill>
                  <a:schemeClr val="bg1"/>
                </a:solidFill>
              </a:endParaRPr>
            </a:p>
          </p:txBody>
        </p:sp>
        <p:sp>
          <p:nvSpPr>
            <p:cNvPr id="58" name="TextBox 57"/>
            <p:cNvSpPr txBox="1"/>
            <p:nvPr/>
          </p:nvSpPr>
          <p:spPr>
            <a:xfrm>
              <a:off x="7315200" y="2678668"/>
              <a:ext cx="1066800" cy="369332"/>
            </a:xfrm>
            <a:prstGeom prst="rect">
              <a:avLst/>
            </a:prstGeom>
            <a:noFill/>
          </p:spPr>
          <p:txBody>
            <a:bodyPr wrap="square" rtlCol="0">
              <a:spAutoFit/>
            </a:bodyPr>
            <a:lstStyle/>
            <a:p>
              <a:r>
                <a:rPr lang="en-US" b="1" dirty="0" smtClean="0">
                  <a:solidFill>
                    <a:schemeClr val="bg1"/>
                  </a:solidFill>
                </a:rPr>
                <a:t>+   50</a:t>
              </a:r>
              <a:endParaRPr lang="en-US" b="1" dirty="0">
                <a:solidFill>
                  <a:schemeClr val="bg1"/>
                </a:solidFill>
              </a:endParaRPr>
            </a:p>
          </p:txBody>
        </p:sp>
        <p:sp>
          <p:nvSpPr>
            <p:cNvPr id="59" name="TextBox 58"/>
            <p:cNvSpPr txBox="1"/>
            <p:nvPr/>
          </p:nvSpPr>
          <p:spPr>
            <a:xfrm>
              <a:off x="5791200" y="3194417"/>
              <a:ext cx="1143000" cy="369332"/>
            </a:xfrm>
            <a:prstGeom prst="rect">
              <a:avLst/>
            </a:prstGeom>
            <a:noFill/>
          </p:spPr>
          <p:txBody>
            <a:bodyPr wrap="square" rtlCol="0">
              <a:spAutoFit/>
            </a:bodyPr>
            <a:lstStyle/>
            <a:p>
              <a:r>
                <a:rPr lang="en-US" b="1" dirty="0" smtClean="0">
                  <a:solidFill>
                    <a:schemeClr val="bg1"/>
                  </a:solidFill>
                </a:rPr>
                <a:t>NDVI =</a:t>
              </a:r>
              <a:endParaRPr lang="en-US" b="1" dirty="0">
                <a:solidFill>
                  <a:schemeClr val="bg1"/>
                </a:solidFill>
              </a:endParaRPr>
            </a:p>
          </p:txBody>
        </p:sp>
        <p:sp>
          <p:nvSpPr>
            <p:cNvPr id="60" name="TextBox 59"/>
            <p:cNvSpPr txBox="1"/>
            <p:nvPr/>
          </p:nvSpPr>
          <p:spPr>
            <a:xfrm>
              <a:off x="6721033" y="3194417"/>
              <a:ext cx="762000" cy="369332"/>
            </a:xfrm>
            <a:prstGeom prst="rect">
              <a:avLst/>
            </a:prstGeom>
            <a:noFill/>
          </p:spPr>
          <p:txBody>
            <a:bodyPr wrap="square" rtlCol="0">
              <a:spAutoFit/>
            </a:bodyPr>
            <a:lstStyle/>
            <a:p>
              <a:r>
                <a:rPr lang="en-US" b="1" dirty="0" smtClean="0">
                  <a:solidFill>
                    <a:schemeClr val="bg1"/>
                  </a:solidFill>
                </a:rPr>
                <a:t>0.45</a:t>
              </a:r>
              <a:endParaRPr lang="en-US" b="1" dirty="0">
                <a:solidFill>
                  <a:schemeClr val="bg1"/>
                </a:solidFill>
              </a:endParaRPr>
            </a:p>
          </p:txBody>
        </p:sp>
      </p:grpSp>
    </p:spTree>
    <p:extLst>
      <p:ext uri="{BB962C8B-B14F-4D97-AF65-F5344CB8AC3E}">
        <p14:creationId xmlns:p14="http://schemas.microsoft.com/office/powerpoint/2010/main" val="17568452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smtClean="0"/>
              <a:t>Variety of Image Transformations</a:t>
            </a:r>
            <a:endParaRPr lang="en-US" dirty="0"/>
          </a:p>
        </p:txBody>
      </p:sp>
      <p:pic>
        <p:nvPicPr>
          <p:cNvPr id="4" name="Content Placeholder 3" title="Transform Summaries"/>
          <p:cNvPicPr>
            <a:picLocks noGrp="1"/>
          </p:cNvPicPr>
          <p:nvPr>
            <p:ph idx="1"/>
          </p:nvPr>
        </p:nvPicPr>
        <p:blipFill>
          <a:blip r:embed="rId2"/>
          <a:stretch>
            <a:fillRect/>
          </a:stretch>
        </p:blipFill>
        <p:spPr>
          <a:xfrm>
            <a:off x="1602580" y="2814637"/>
            <a:ext cx="5781675" cy="3648075"/>
          </a:xfrm>
          <a:prstGeom prst="rect">
            <a:avLst/>
          </a:prstGeom>
        </p:spPr>
      </p:pic>
      <p:sp>
        <p:nvSpPr>
          <p:cNvPr id="3" name="Rectangle 2"/>
          <p:cNvSpPr/>
          <p:nvPr/>
        </p:nvSpPr>
        <p:spPr>
          <a:xfrm>
            <a:off x="775505" y="1311605"/>
            <a:ext cx="7558269" cy="1200329"/>
          </a:xfrm>
          <a:prstGeom prst="rect">
            <a:avLst/>
          </a:prstGeom>
        </p:spPr>
        <p:txBody>
          <a:bodyPr wrap="square">
            <a:spAutoFit/>
          </a:bodyPr>
          <a:lstStyle/>
          <a:p>
            <a:pPr>
              <a:spcBef>
                <a:spcPct val="20000"/>
              </a:spcBef>
              <a:buClr>
                <a:schemeClr val="tx2">
                  <a:lumMod val="75000"/>
                </a:schemeClr>
              </a:buClr>
              <a:buSzPct val="85000"/>
            </a:pPr>
            <a:r>
              <a:rPr lang="en-US" sz="2400" dirty="0"/>
              <a:t>These are examples of some </a:t>
            </a:r>
            <a:r>
              <a:rPr lang="en-US" sz="2400" dirty="0" smtClean="0"/>
              <a:t>other commonly </a:t>
            </a:r>
            <a:r>
              <a:rPr lang="en-US" sz="2400" dirty="0"/>
              <a:t>used Image Transformations. This is not an exhaustive list, but it does show more widely used transformations</a:t>
            </a:r>
          </a:p>
        </p:txBody>
      </p:sp>
    </p:spTree>
    <p:extLst>
      <p:ext uri="{BB962C8B-B14F-4D97-AF65-F5344CB8AC3E}">
        <p14:creationId xmlns:p14="http://schemas.microsoft.com/office/powerpoint/2010/main" val="39013047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4669604" cy="5029200"/>
          </a:xfrm>
        </p:spPr>
        <p:txBody>
          <a:bodyPr>
            <a:normAutofit fontScale="77500" lnSpcReduction="20000"/>
          </a:bodyPr>
          <a:lstStyle/>
          <a:p>
            <a:pPr>
              <a:buClr>
                <a:schemeClr val="bg1"/>
              </a:buClr>
            </a:pPr>
            <a:r>
              <a:rPr lang="en-US" dirty="0" smtClean="0"/>
              <a:t>Tasseled Cap</a:t>
            </a:r>
          </a:p>
          <a:p>
            <a:pPr lvl="1">
              <a:buClr>
                <a:schemeClr val="bg1"/>
              </a:buClr>
            </a:pPr>
            <a:r>
              <a:rPr lang="en-US" dirty="0" smtClean="0"/>
              <a:t>Linear spectral transformation (</a:t>
            </a:r>
            <a:r>
              <a:rPr lang="en-US" dirty="0"/>
              <a:t>each tasseled-cap band is created by the sum of image band 1 times a constant plus image band 2 times a constant, </a:t>
            </a:r>
            <a:r>
              <a:rPr lang="en-US" dirty="0" err="1"/>
              <a:t>etc</a:t>
            </a:r>
            <a:r>
              <a:rPr lang="en-US" dirty="0" smtClean="0"/>
              <a:t>…)</a:t>
            </a:r>
          </a:p>
          <a:p>
            <a:pPr lvl="1">
              <a:buClr>
                <a:schemeClr val="bg1"/>
              </a:buClr>
            </a:pPr>
            <a:r>
              <a:rPr lang="en-US" dirty="0" smtClean="0"/>
              <a:t>Extracts components related to geophysical properties</a:t>
            </a:r>
          </a:p>
          <a:p>
            <a:pPr lvl="1">
              <a:buClr>
                <a:schemeClr val="bg1"/>
              </a:buClr>
            </a:pPr>
            <a:r>
              <a:rPr lang="en-US" dirty="0" smtClean="0"/>
              <a:t>First 3 bands of new image:</a:t>
            </a:r>
          </a:p>
          <a:p>
            <a:pPr lvl="2">
              <a:buClr>
                <a:schemeClr val="bg1"/>
              </a:buClr>
            </a:pPr>
            <a:r>
              <a:rPr lang="en-US" dirty="0" smtClean="0">
                <a:solidFill>
                  <a:srgbClr val="FF0000"/>
                </a:solidFill>
              </a:rPr>
              <a:t>Brightness</a:t>
            </a:r>
          </a:p>
          <a:p>
            <a:pPr lvl="2">
              <a:buClr>
                <a:schemeClr val="bg1"/>
              </a:buClr>
            </a:pPr>
            <a:r>
              <a:rPr lang="en-US" dirty="0" smtClean="0">
                <a:solidFill>
                  <a:srgbClr val="92D050"/>
                </a:solidFill>
              </a:rPr>
              <a:t>Greenness</a:t>
            </a:r>
          </a:p>
          <a:p>
            <a:pPr lvl="2">
              <a:buClr>
                <a:schemeClr val="bg1"/>
              </a:buClr>
            </a:pPr>
            <a:r>
              <a:rPr lang="en-US" dirty="0" smtClean="0">
                <a:solidFill>
                  <a:srgbClr val="0070C0"/>
                </a:solidFill>
              </a:rPr>
              <a:t>Wetness</a:t>
            </a:r>
          </a:p>
          <a:p>
            <a:pPr lvl="1">
              <a:buClr>
                <a:schemeClr val="bg1"/>
              </a:buClr>
            </a:pPr>
            <a:r>
              <a:rPr lang="en-US" dirty="0" smtClean="0"/>
              <a:t>Uses coefficients specific to the sensor</a:t>
            </a:r>
            <a:endParaRPr lang="en-US" dirty="0"/>
          </a:p>
        </p:txBody>
      </p:sp>
      <p:pic>
        <p:nvPicPr>
          <p:cNvPr id="4" name="Picture 3" descr="figure of the shape that the pixels in a typical image take in feature space, forming a &quot;tasseled cap&quot;. The three corners of the tassled cap represent three &quot;pure&quot; image features: water, man-made materials, and forest. All other image features are some combination of these three thing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958" y="830884"/>
            <a:ext cx="3291568" cy="3773112"/>
          </a:xfrm>
          <a:prstGeom prst="rect">
            <a:avLst/>
          </a:prstGeom>
        </p:spPr>
      </p:pic>
      <p:sp>
        <p:nvSpPr>
          <p:cNvPr id="2" name="Title 1"/>
          <p:cNvSpPr>
            <a:spLocks noGrp="1"/>
          </p:cNvSpPr>
          <p:nvPr>
            <p:ph type="title"/>
          </p:nvPr>
        </p:nvSpPr>
        <p:spPr>
          <a:xfrm>
            <a:off x="457200" y="121970"/>
            <a:ext cx="8229600" cy="990600"/>
          </a:xfrm>
        </p:spPr>
        <p:txBody>
          <a:bodyPr/>
          <a:lstStyle/>
          <a:p>
            <a:r>
              <a:rPr lang="en-US" dirty="0"/>
              <a:t>2. </a:t>
            </a:r>
            <a:r>
              <a:rPr lang="en-US" dirty="0" smtClean="0"/>
              <a:t>Image Transformations</a:t>
            </a:r>
            <a:endParaRPr lang="en-US" dirty="0"/>
          </a:p>
        </p:txBody>
      </p:sp>
      <p:pic>
        <p:nvPicPr>
          <p:cNvPr id="5" name="Picture 4" descr="Table showing the tasseled cap coefficients necessary in order to transform landsat 5 data from raw spectral bands into the three tasseled cap features: brightness, greenness, and wet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809" y="4877101"/>
            <a:ext cx="4203191" cy="126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222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smtClean="0"/>
              <a:t>Image Transformations</a:t>
            </a:r>
            <a:endParaRPr lang="en-US" dirty="0"/>
          </a:p>
        </p:txBody>
      </p:sp>
      <p:sp>
        <p:nvSpPr>
          <p:cNvPr id="5" name="Content Placeholder 7"/>
          <p:cNvSpPr txBox="1">
            <a:spLocks/>
          </p:cNvSpPr>
          <p:nvPr/>
        </p:nvSpPr>
        <p:spPr>
          <a:xfrm>
            <a:off x="275703" y="1827238"/>
            <a:ext cx="5160582" cy="67210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bg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bg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bg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bg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2000" dirty="0" smtClean="0">
                <a:solidFill>
                  <a:schemeClr val="tx1"/>
                </a:solidFill>
              </a:rPr>
              <a:t>7-band Landsat TM5 image</a:t>
            </a:r>
          </a:p>
        </p:txBody>
      </p:sp>
      <p:pic>
        <p:nvPicPr>
          <p:cNvPr id="6" name="Picture 5" descr="color infrared image"/>
          <p:cNvPicPr>
            <a:picLocks noChangeAspect="1"/>
          </p:cNvPicPr>
          <p:nvPr/>
        </p:nvPicPr>
        <p:blipFill>
          <a:blip r:embed="rId3"/>
          <a:stretch>
            <a:fillRect/>
          </a:stretch>
        </p:blipFill>
        <p:spPr>
          <a:xfrm>
            <a:off x="6964570" y="1279270"/>
            <a:ext cx="1822056" cy="2627846"/>
          </a:xfrm>
          <a:prstGeom prst="rect">
            <a:avLst/>
          </a:prstGeom>
        </p:spPr>
      </p:pic>
      <p:pic>
        <p:nvPicPr>
          <p:cNvPr id="7" name="Picture 6" descr="tasseled cap brightness feature"/>
          <p:cNvPicPr>
            <a:picLocks noChangeAspect="1"/>
          </p:cNvPicPr>
          <p:nvPr/>
        </p:nvPicPr>
        <p:blipFill>
          <a:blip r:embed="rId4"/>
          <a:stretch>
            <a:fillRect/>
          </a:stretch>
        </p:blipFill>
        <p:spPr>
          <a:xfrm>
            <a:off x="4106226" y="4245675"/>
            <a:ext cx="1498612" cy="2317936"/>
          </a:xfrm>
          <a:prstGeom prst="rect">
            <a:avLst/>
          </a:prstGeom>
        </p:spPr>
      </p:pic>
      <p:pic>
        <p:nvPicPr>
          <p:cNvPr id="8" name="Picture 7" descr="tasseled cap greenness feature"/>
          <p:cNvPicPr>
            <a:picLocks noChangeAspect="1"/>
          </p:cNvPicPr>
          <p:nvPr/>
        </p:nvPicPr>
        <p:blipFill>
          <a:blip r:embed="rId5"/>
          <a:stretch>
            <a:fillRect/>
          </a:stretch>
        </p:blipFill>
        <p:spPr>
          <a:xfrm>
            <a:off x="5877734" y="4245675"/>
            <a:ext cx="1474688" cy="2301473"/>
          </a:xfrm>
          <a:prstGeom prst="rect">
            <a:avLst/>
          </a:prstGeom>
        </p:spPr>
      </p:pic>
      <p:pic>
        <p:nvPicPr>
          <p:cNvPr id="9" name="Picture 8" descr="tasseled cap wetness feature"/>
          <p:cNvPicPr>
            <a:picLocks noChangeAspect="1"/>
          </p:cNvPicPr>
          <p:nvPr/>
        </p:nvPicPr>
        <p:blipFill rotWithShape="1">
          <a:blip r:embed="rId6"/>
          <a:srcRect r="4701" b="1420"/>
          <a:stretch/>
        </p:blipFill>
        <p:spPr>
          <a:xfrm>
            <a:off x="7564266" y="4262138"/>
            <a:ext cx="1483568" cy="2285010"/>
          </a:xfrm>
          <a:prstGeom prst="rect">
            <a:avLst/>
          </a:prstGeom>
        </p:spPr>
      </p:pic>
      <p:sp>
        <p:nvSpPr>
          <p:cNvPr id="10" name="TextBox 9"/>
          <p:cNvSpPr txBox="1"/>
          <p:nvPr/>
        </p:nvSpPr>
        <p:spPr>
          <a:xfrm>
            <a:off x="4326548" y="4001602"/>
            <a:ext cx="1082351" cy="276999"/>
          </a:xfrm>
          <a:prstGeom prst="rect">
            <a:avLst/>
          </a:prstGeom>
          <a:noFill/>
        </p:spPr>
        <p:txBody>
          <a:bodyPr wrap="square" rtlCol="0">
            <a:spAutoFit/>
          </a:bodyPr>
          <a:lstStyle/>
          <a:p>
            <a:r>
              <a:rPr lang="en-US" sz="1200" b="1" i="1" dirty="0" smtClean="0">
                <a:solidFill>
                  <a:srgbClr val="FF0000"/>
                </a:solidFill>
              </a:rPr>
              <a:t>Brightness</a:t>
            </a:r>
            <a:endParaRPr lang="en-US" sz="1200" b="1" i="1" dirty="0">
              <a:solidFill>
                <a:srgbClr val="FF0000"/>
              </a:solidFill>
            </a:endParaRPr>
          </a:p>
        </p:txBody>
      </p:sp>
      <p:sp>
        <p:nvSpPr>
          <p:cNvPr id="11" name="TextBox 10"/>
          <p:cNvSpPr txBox="1"/>
          <p:nvPr/>
        </p:nvSpPr>
        <p:spPr>
          <a:xfrm>
            <a:off x="6086094" y="3986164"/>
            <a:ext cx="1082351" cy="276999"/>
          </a:xfrm>
          <a:prstGeom prst="rect">
            <a:avLst/>
          </a:prstGeom>
          <a:noFill/>
        </p:spPr>
        <p:txBody>
          <a:bodyPr wrap="square" rtlCol="0">
            <a:spAutoFit/>
          </a:bodyPr>
          <a:lstStyle/>
          <a:p>
            <a:r>
              <a:rPr lang="en-US" sz="1200" b="1" i="1" dirty="0" smtClean="0">
                <a:solidFill>
                  <a:srgbClr val="92D050"/>
                </a:solidFill>
              </a:rPr>
              <a:t>Greenness</a:t>
            </a:r>
            <a:endParaRPr lang="en-US" sz="1200" b="1" i="1" dirty="0">
              <a:solidFill>
                <a:srgbClr val="92D050"/>
              </a:solidFill>
            </a:endParaRPr>
          </a:p>
        </p:txBody>
      </p:sp>
      <p:sp>
        <p:nvSpPr>
          <p:cNvPr id="12" name="TextBox 11"/>
          <p:cNvSpPr txBox="1"/>
          <p:nvPr/>
        </p:nvSpPr>
        <p:spPr>
          <a:xfrm>
            <a:off x="7917026" y="3994470"/>
            <a:ext cx="937726" cy="276999"/>
          </a:xfrm>
          <a:prstGeom prst="rect">
            <a:avLst/>
          </a:prstGeom>
          <a:noFill/>
        </p:spPr>
        <p:txBody>
          <a:bodyPr wrap="square" rtlCol="0">
            <a:spAutoFit/>
          </a:bodyPr>
          <a:lstStyle/>
          <a:p>
            <a:r>
              <a:rPr lang="en-US" sz="1200" b="1" i="1" dirty="0" smtClean="0">
                <a:solidFill>
                  <a:srgbClr val="0070C0"/>
                </a:solidFill>
              </a:rPr>
              <a:t>Wetness</a:t>
            </a:r>
            <a:endParaRPr lang="en-US" sz="1200" b="1" i="1" dirty="0">
              <a:solidFill>
                <a:srgbClr val="0070C0"/>
              </a:solidFill>
            </a:endParaRPr>
          </a:p>
        </p:txBody>
      </p:sp>
      <p:pic>
        <p:nvPicPr>
          <p:cNvPr id="13" name="Picture 12" descr="stack of raw landsat band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8100" y="1232718"/>
            <a:ext cx="1761598" cy="2541822"/>
          </a:xfrm>
          <a:prstGeom prst="rect">
            <a:avLst/>
          </a:prstGeom>
        </p:spPr>
      </p:pic>
      <p:sp>
        <p:nvSpPr>
          <p:cNvPr id="14" name="TextBox 13"/>
          <p:cNvSpPr txBox="1"/>
          <p:nvPr/>
        </p:nvSpPr>
        <p:spPr>
          <a:xfrm>
            <a:off x="410966" y="4910510"/>
            <a:ext cx="3359649" cy="369332"/>
          </a:xfrm>
          <a:prstGeom prst="rect">
            <a:avLst/>
          </a:prstGeom>
          <a:noFill/>
        </p:spPr>
        <p:txBody>
          <a:bodyPr wrap="square" rtlCol="0">
            <a:spAutoFit/>
          </a:bodyPr>
          <a:lstStyle/>
          <a:p>
            <a:r>
              <a:rPr lang="en-US" dirty="0"/>
              <a:t>3-band Tasseled Cap </a:t>
            </a:r>
            <a:r>
              <a:rPr lang="en-US" dirty="0" smtClean="0"/>
              <a:t>image</a:t>
            </a:r>
            <a:endParaRPr lang="en-US" dirty="0"/>
          </a:p>
        </p:txBody>
      </p:sp>
    </p:spTree>
    <p:extLst>
      <p:ext uri="{BB962C8B-B14F-4D97-AF65-F5344CB8AC3E}">
        <p14:creationId xmlns:p14="http://schemas.microsoft.com/office/powerpoint/2010/main" val="11853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3857" y="3124200"/>
            <a:ext cx="7481543" cy="32353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7322" y="304800"/>
            <a:ext cx="8877782" cy="990600"/>
          </a:xfrm>
        </p:spPr>
        <p:txBody>
          <a:bodyPr>
            <a:normAutofit fontScale="90000"/>
          </a:bodyPr>
          <a:lstStyle/>
          <a:p>
            <a:r>
              <a:rPr lang="en-US" u="none" dirty="0" smtClean="0"/>
              <a:t>3. How do we detect change from imagery? </a:t>
            </a:r>
            <a:endParaRPr lang="en-US" u="none" dirty="0"/>
          </a:p>
        </p:txBody>
      </p:sp>
      <p:sp>
        <p:nvSpPr>
          <p:cNvPr id="3" name="Content Placeholder 2"/>
          <p:cNvSpPr>
            <a:spLocks noGrp="1"/>
          </p:cNvSpPr>
          <p:nvPr>
            <p:ph idx="1"/>
          </p:nvPr>
        </p:nvSpPr>
        <p:spPr>
          <a:xfrm>
            <a:off x="953278" y="1376362"/>
            <a:ext cx="7696200" cy="4983163"/>
          </a:xfrm>
        </p:spPr>
        <p:txBody>
          <a:bodyPr/>
          <a:lstStyle/>
          <a:p>
            <a:r>
              <a:rPr lang="en-US" dirty="0" smtClean="0"/>
              <a:t>Changes on the landscape can be detected as changes in the ‘</a:t>
            </a:r>
            <a:r>
              <a:rPr lang="en-US" i="1" dirty="0" smtClean="0"/>
              <a:t>spectral</a:t>
            </a:r>
            <a:r>
              <a:rPr lang="en-US" dirty="0" smtClean="0"/>
              <a:t> </a:t>
            </a:r>
            <a:r>
              <a:rPr lang="en-US" i="1" dirty="0" smtClean="0"/>
              <a:t>space</a:t>
            </a:r>
            <a:r>
              <a:rPr lang="en-US" dirty="0" smtClean="0"/>
              <a:t>’ occupied by an image pixel</a:t>
            </a:r>
            <a:endParaRPr lang="en-US" dirty="0"/>
          </a:p>
        </p:txBody>
      </p:sp>
      <p:sp>
        <p:nvSpPr>
          <p:cNvPr id="5" name="Freeform 7"/>
          <p:cNvSpPr>
            <a:spLocks/>
          </p:cNvSpPr>
          <p:nvPr/>
        </p:nvSpPr>
        <p:spPr bwMode="auto">
          <a:xfrm>
            <a:off x="2246646" y="3730898"/>
            <a:ext cx="5735414" cy="1415431"/>
          </a:xfrm>
          <a:custGeom>
            <a:avLst/>
            <a:gdLst/>
            <a:ahLst/>
            <a:cxnLst>
              <a:cxn ang="0">
                <a:pos x="0" y="1233"/>
              </a:cxn>
              <a:cxn ang="0">
                <a:pos x="308" y="924"/>
              </a:cxn>
              <a:cxn ang="0">
                <a:pos x="589" y="1191"/>
              </a:cxn>
              <a:cxn ang="0">
                <a:pos x="754" y="979"/>
              </a:cxn>
              <a:cxn ang="0">
                <a:pos x="946" y="225"/>
              </a:cxn>
              <a:cxn ang="0">
                <a:pos x="1056" y="26"/>
              </a:cxn>
              <a:cxn ang="0">
                <a:pos x="1426" y="67"/>
              </a:cxn>
              <a:cxn ang="0">
                <a:pos x="1933" y="60"/>
              </a:cxn>
              <a:cxn ang="0">
                <a:pos x="2112" y="211"/>
              </a:cxn>
              <a:cxn ang="0">
                <a:pos x="2249" y="636"/>
              </a:cxn>
              <a:cxn ang="0">
                <a:pos x="2393" y="1054"/>
              </a:cxn>
              <a:cxn ang="0">
                <a:pos x="2530" y="938"/>
              </a:cxn>
              <a:cxn ang="0">
                <a:pos x="2633" y="705"/>
              </a:cxn>
              <a:cxn ang="0">
                <a:pos x="2749" y="643"/>
              </a:cxn>
              <a:cxn ang="0">
                <a:pos x="2852" y="698"/>
              </a:cxn>
              <a:cxn ang="0">
                <a:pos x="2962" y="691"/>
              </a:cxn>
              <a:cxn ang="0">
                <a:pos x="3270" y="1191"/>
              </a:cxn>
              <a:cxn ang="0">
                <a:pos x="3476" y="938"/>
              </a:cxn>
              <a:cxn ang="0">
                <a:pos x="3874" y="1185"/>
              </a:cxn>
            </a:cxnLst>
            <a:rect l="0" t="0" r="r" b="b"/>
            <a:pathLst>
              <a:path w="3874" h="1233">
                <a:moveTo>
                  <a:pt x="0" y="1233"/>
                </a:moveTo>
                <a:cubicBezTo>
                  <a:pt x="105" y="1082"/>
                  <a:pt x="210" y="931"/>
                  <a:pt x="308" y="924"/>
                </a:cubicBezTo>
                <a:cubicBezTo>
                  <a:pt x="406" y="917"/>
                  <a:pt x="515" y="1182"/>
                  <a:pt x="589" y="1191"/>
                </a:cubicBezTo>
                <a:cubicBezTo>
                  <a:pt x="663" y="1200"/>
                  <a:pt x="695" y="1140"/>
                  <a:pt x="754" y="979"/>
                </a:cubicBezTo>
                <a:cubicBezTo>
                  <a:pt x="813" y="818"/>
                  <a:pt x="896" y="384"/>
                  <a:pt x="946" y="225"/>
                </a:cubicBezTo>
                <a:cubicBezTo>
                  <a:pt x="996" y="66"/>
                  <a:pt x="976" y="52"/>
                  <a:pt x="1056" y="26"/>
                </a:cubicBezTo>
                <a:cubicBezTo>
                  <a:pt x="1136" y="0"/>
                  <a:pt x="1280" y="61"/>
                  <a:pt x="1426" y="67"/>
                </a:cubicBezTo>
                <a:cubicBezTo>
                  <a:pt x="1572" y="73"/>
                  <a:pt x="1819" y="36"/>
                  <a:pt x="1933" y="60"/>
                </a:cubicBezTo>
                <a:cubicBezTo>
                  <a:pt x="2047" y="84"/>
                  <a:pt x="2059" y="115"/>
                  <a:pt x="2112" y="211"/>
                </a:cubicBezTo>
                <a:cubicBezTo>
                  <a:pt x="2165" y="307"/>
                  <a:pt x="2202" y="496"/>
                  <a:pt x="2249" y="636"/>
                </a:cubicBezTo>
                <a:cubicBezTo>
                  <a:pt x="2296" y="776"/>
                  <a:pt x="2346" y="1004"/>
                  <a:pt x="2393" y="1054"/>
                </a:cubicBezTo>
                <a:cubicBezTo>
                  <a:pt x="2440" y="1104"/>
                  <a:pt x="2490" y="996"/>
                  <a:pt x="2530" y="938"/>
                </a:cubicBezTo>
                <a:cubicBezTo>
                  <a:pt x="2570" y="880"/>
                  <a:pt x="2597" y="754"/>
                  <a:pt x="2633" y="705"/>
                </a:cubicBezTo>
                <a:cubicBezTo>
                  <a:pt x="2669" y="656"/>
                  <a:pt x="2713" y="644"/>
                  <a:pt x="2749" y="643"/>
                </a:cubicBezTo>
                <a:cubicBezTo>
                  <a:pt x="2785" y="642"/>
                  <a:pt x="2817" y="690"/>
                  <a:pt x="2852" y="698"/>
                </a:cubicBezTo>
                <a:cubicBezTo>
                  <a:pt x="2887" y="706"/>
                  <a:pt x="2893" y="609"/>
                  <a:pt x="2962" y="691"/>
                </a:cubicBezTo>
                <a:cubicBezTo>
                  <a:pt x="3031" y="773"/>
                  <a:pt x="3184" y="1150"/>
                  <a:pt x="3270" y="1191"/>
                </a:cubicBezTo>
                <a:cubicBezTo>
                  <a:pt x="3356" y="1232"/>
                  <a:pt x="3375" y="939"/>
                  <a:pt x="3476" y="938"/>
                </a:cubicBezTo>
                <a:cubicBezTo>
                  <a:pt x="3577" y="937"/>
                  <a:pt x="3725" y="1061"/>
                  <a:pt x="3874" y="1185"/>
                </a:cubicBezTo>
              </a:path>
            </a:pathLst>
          </a:custGeom>
          <a:noFill/>
          <a:ln w="38100" cap="flat" cmpd="sng">
            <a:solidFill>
              <a:srgbClr val="00FF00"/>
            </a:solidFill>
            <a:prstDash val="solid"/>
            <a:round/>
            <a:headEnd/>
            <a:tailEnd/>
          </a:ln>
          <a:effectLst/>
        </p:spPr>
        <p:txBody>
          <a:bodyPr wrap="none">
            <a:spAutoFit/>
          </a:bodyPr>
          <a:lstStyle/>
          <a:p>
            <a:pPr>
              <a:defRPr/>
            </a:pPr>
            <a:endParaRPr lang="en-US"/>
          </a:p>
        </p:txBody>
      </p:sp>
      <p:grpSp>
        <p:nvGrpSpPr>
          <p:cNvPr id="6" name="Group 8"/>
          <p:cNvGrpSpPr>
            <a:grpSpLocks/>
          </p:cNvGrpSpPr>
          <p:nvPr/>
        </p:nvGrpSpPr>
        <p:grpSpPr bwMode="auto">
          <a:xfrm>
            <a:off x="1433857" y="4700922"/>
            <a:ext cx="7358030" cy="1568109"/>
            <a:chOff x="576" y="2307"/>
            <a:chExt cx="4970" cy="1366"/>
          </a:xfrm>
        </p:grpSpPr>
        <p:sp>
          <p:nvSpPr>
            <p:cNvPr id="10" name="Line 9"/>
            <p:cNvSpPr>
              <a:spLocks noChangeShapeType="1"/>
            </p:cNvSpPr>
            <p:nvPr/>
          </p:nvSpPr>
          <p:spPr bwMode="auto">
            <a:xfrm>
              <a:off x="5109" y="2931"/>
              <a:ext cx="1" cy="453"/>
            </a:xfrm>
            <a:prstGeom prst="line">
              <a:avLst/>
            </a:prstGeom>
            <a:noFill/>
            <a:ln w="0">
              <a:solidFill>
                <a:schemeClr val="tx1"/>
              </a:solidFill>
              <a:round/>
              <a:headEnd/>
              <a:tailEnd/>
            </a:ln>
          </p:spPr>
          <p:txBody>
            <a:bodyPr/>
            <a:lstStyle/>
            <a:p>
              <a:endParaRPr lang="en-US"/>
            </a:p>
          </p:txBody>
        </p:sp>
        <p:sp>
          <p:nvSpPr>
            <p:cNvPr id="11" name="Line 10"/>
            <p:cNvSpPr>
              <a:spLocks noChangeShapeType="1"/>
            </p:cNvSpPr>
            <p:nvPr/>
          </p:nvSpPr>
          <p:spPr bwMode="auto">
            <a:xfrm>
              <a:off x="1106" y="2915"/>
              <a:ext cx="1" cy="453"/>
            </a:xfrm>
            <a:prstGeom prst="line">
              <a:avLst/>
            </a:prstGeom>
            <a:noFill/>
            <a:ln w="0">
              <a:solidFill>
                <a:schemeClr val="tx1"/>
              </a:solidFill>
              <a:round/>
              <a:headEnd/>
              <a:tailEnd/>
            </a:ln>
          </p:spPr>
          <p:txBody>
            <a:bodyPr/>
            <a:lstStyle/>
            <a:p>
              <a:endParaRPr lang="en-US"/>
            </a:p>
          </p:txBody>
        </p:sp>
        <p:sp>
          <p:nvSpPr>
            <p:cNvPr id="12" name="Rectangle 11"/>
            <p:cNvSpPr>
              <a:spLocks noChangeArrowheads="1"/>
            </p:cNvSpPr>
            <p:nvPr/>
          </p:nvSpPr>
          <p:spPr bwMode="auto">
            <a:xfrm>
              <a:off x="1056" y="2787"/>
              <a:ext cx="168" cy="188"/>
            </a:xfrm>
            <a:prstGeom prst="rect">
              <a:avLst/>
            </a:prstGeom>
            <a:noFill/>
            <a:ln w="9525">
              <a:noFill/>
              <a:miter lim="800000"/>
              <a:headEnd/>
              <a:tailEnd/>
            </a:ln>
          </p:spPr>
          <p:txBody>
            <a:bodyPr wrap="none" lIns="0" tIns="0" rIns="0" bIns="0">
              <a:spAutoFit/>
            </a:bodyPr>
            <a:lstStyle/>
            <a:p>
              <a:r>
                <a:rPr lang="en-US" sz="1400" b="1" dirty="0">
                  <a:solidFill>
                    <a:schemeClr val="bg1"/>
                  </a:solidFill>
                </a:rPr>
                <a:t>0.4</a:t>
              </a:r>
              <a:endParaRPr lang="en-US" sz="1400" dirty="0">
                <a:solidFill>
                  <a:schemeClr val="bg1"/>
                </a:solidFill>
              </a:endParaRPr>
            </a:p>
          </p:txBody>
        </p:sp>
        <p:sp>
          <p:nvSpPr>
            <p:cNvPr id="13" name="Rectangle 12"/>
            <p:cNvSpPr>
              <a:spLocks noChangeArrowheads="1"/>
            </p:cNvSpPr>
            <p:nvPr/>
          </p:nvSpPr>
          <p:spPr bwMode="auto">
            <a:xfrm>
              <a:off x="2629" y="3481"/>
              <a:ext cx="1300"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Wavelength (µm)</a:t>
              </a:r>
              <a:endParaRPr lang="en-US" sz="2000" dirty="0">
                <a:solidFill>
                  <a:schemeClr val="bg1"/>
                </a:solidFill>
                <a:latin typeface="+mn-lt"/>
              </a:endParaRPr>
            </a:p>
          </p:txBody>
        </p:sp>
        <p:sp>
          <p:nvSpPr>
            <p:cNvPr id="14" name="Rectangle 13"/>
            <p:cNvSpPr>
              <a:spLocks noChangeArrowheads="1"/>
            </p:cNvSpPr>
            <p:nvPr/>
          </p:nvSpPr>
          <p:spPr bwMode="auto">
            <a:xfrm>
              <a:off x="5029" y="2797"/>
              <a:ext cx="168" cy="188"/>
            </a:xfrm>
            <a:prstGeom prst="rect">
              <a:avLst/>
            </a:prstGeom>
            <a:noFill/>
            <a:ln w="9525">
              <a:noFill/>
              <a:miter lim="800000"/>
              <a:headEnd/>
              <a:tailEnd/>
            </a:ln>
          </p:spPr>
          <p:txBody>
            <a:bodyPr wrap="none" lIns="0" tIns="0" rIns="0" bIns="0">
              <a:spAutoFit/>
            </a:bodyPr>
            <a:lstStyle/>
            <a:p>
              <a:r>
                <a:rPr lang="en-US" sz="1400" b="1" dirty="0">
                  <a:solidFill>
                    <a:schemeClr val="bg1"/>
                  </a:solidFill>
                </a:rPr>
                <a:t>2.6</a:t>
              </a:r>
              <a:endParaRPr lang="en-US" sz="1400" dirty="0">
                <a:solidFill>
                  <a:schemeClr val="bg1"/>
                </a:solidFill>
              </a:endParaRPr>
            </a:p>
          </p:txBody>
        </p:sp>
        <p:grpSp>
          <p:nvGrpSpPr>
            <p:cNvPr id="15" name="Group 14"/>
            <p:cNvGrpSpPr>
              <a:grpSpLocks/>
            </p:cNvGrpSpPr>
            <p:nvPr/>
          </p:nvGrpSpPr>
          <p:grpSpPr bwMode="auto">
            <a:xfrm>
              <a:off x="864" y="2976"/>
              <a:ext cx="4682" cy="480"/>
              <a:chOff x="864" y="2976"/>
              <a:chExt cx="4682" cy="480"/>
            </a:xfrm>
          </p:grpSpPr>
          <p:sp>
            <p:nvSpPr>
              <p:cNvPr id="17" name="Rectangle 15"/>
              <p:cNvSpPr>
                <a:spLocks noChangeArrowheads="1"/>
              </p:cNvSpPr>
              <p:nvPr/>
            </p:nvSpPr>
            <p:spPr bwMode="auto">
              <a:xfrm>
                <a:off x="864" y="2976"/>
                <a:ext cx="4682" cy="480"/>
              </a:xfrm>
              <a:prstGeom prst="rect">
                <a:avLst/>
              </a:prstGeom>
              <a:gradFill rotWithShape="0">
                <a:gsLst>
                  <a:gs pos="0">
                    <a:srgbClr val="A3A3C1"/>
                  </a:gs>
                  <a:gs pos="100000">
                    <a:srgbClr val="EAEC9C"/>
                  </a:gs>
                </a:gsLst>
                <a:lin ang="0" scaled="1"/>
              </a:gradFill>
              <a:ln w="9525">
                <a:solidFill>
                  <a:schemeClr val="bg2"/>
                </a:solidFill>
                <a:miter lim="800000"/>
                <a:headEnd/>
                <a:tailEnd/>
              </a:ln>
              <a:effectLst>
                <a:outerShdw dist="53882" dir="2700000" algn="ctr" rotWithShape="0">
                  <a:schemeClr val="bg2">
                    <a:alpha val="50000"/>
                  </a:schemeClr>
                </a:outerShdw>
              </a:effectLst>
            </p:spPr>
            <p:txBody>
              <a:bodyPr anchor="ctr">
                <a:spAutoFit/>
              </a:bodyPr>
              <a:lstStyle/>
              <a:p>
                <a:pPr>
                  <a:defRPr/>
                </a:pPr>
                <a:endParaRPr lang="en-US"/>
              </a:p>
            </p:txBody>
          </p:sp>
          <p:pic>
            <p:nvPicPr>
              <p:cNvPr id="18" name="Picture 16" descr="em"/>
              <p:cNvPicPr>
                <a:picLocks noChangeAspect="1" noChangeArrowheads="1"/>
              </p:cNvPicPr>
              <p:nvPr/>
            </p:nvPicPr>
            <p:blipFill>
              <a:blip r:embed="rId2" cstate="print"/>
              <a:srcRect/>
              <a:stretch>
                <a:fillRect/>
              </a:stretch>
            </p:blipFill>
            <p:spPr bwMode="auto">
              <a:xfrm>
                <a:off x="1104" y="2979"/>
                <a:ext cx="672" cy="477"/>
              </a:xfrm>
              <a:prstGeom prst="rect">
                <a:avLst/>
              </a:prstGeom>
              <a:noFill/>
              <a:ln w="9525">
                <a:noFill/>
                <a:miter lim="800000"/>
                <a:headEnd/>
                <a:tailEnd/>
              </a:ln>
            </p:spPr>
          </p:pic>
        </p:grpSp>
        <p:sp>
          <p:nvSpPr>
            <p:cNvPr id="16" name="Rectangle 17"/>
            <p:cNvSpPr>
              <a:spLocks noChangeArrowheads="1"/>
            </p:cNvSpPr>
            <p:nvPr/>
          </p:nvSpPr>
          <p:spPr bwMode="auto">
            <a:xfrm rot="-5400000">
              <a:off x="219" y="2664"/>
              <a:ext cx="906"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Reflectance</a:t>
              </a:r>
              <a:endParaRPr lang="en-US" sz="2000" dirty="0">
                <a:solidFill>
                  <a:schemeClr val="bg1"/>
                </a:solidFill>
                <a:latin typeface="+mn-lt"/>
              </a:endParaRPr>
            </a:p>
          </p:txBody>
        </p:sp>
      </p:grpSp>
      <p:sp>
        <p:nvSpPr>
          <p:cNvPr id="7" name="Rectangle 6"/>
          <p:cNvSpPr/>
          <p:nvPr/>
        </p:nvSpPr>
        <p:spPr>
          <a:xfrm>
            <a:off x="3636825" y="3433577"/>
            <a:ext cx="2819554" cy="369332"/>
          </a:xfrm>
          <a:prstGeom prst="rect">
            <a:avLst/>
          </a:prstGeom>
        </p:spPr>
        <p:txBody>
          <a:bodyPr wrap="none">
            <a:spAutoFit/>
          </a:bodyPr>
          <a:lstStyle/>
          <a:p>
            <a:r>
              <a:rPr lang="en-US" b="1" dirty="0" smtClean="0">
                <a:solidFill>
                  <a:srgbClr val="00FF00"/>
                </a:solidFill>
                <a:latin typeface="Calibri" panose="020F0502020204030204" pitchFamily="34" charset="0"/>
              </a:rPr>
              <a:t>Time 1. Healthy Vegetation</a:t>
            </a:r>
            <a:endParaRPr lang="en-US" sz="1100" b="1" dirty="0">
              <a:solidFill>
                <a:schemeClr val="tx1"/>
              </a:solidFill>
              <a:latin typeface="Calibri" panose="020F0502020204030204" pitchFamily="34" charset="0"/>
            </a:endParaRPr>
          </a:p>
        </p:txBody>
      </p:sp>
      <p:grpSp>
        <p:nvGrpSpPr>
          <p:cNvPr id="19" name="Group 18"/>
          <p:cNvGrpSpPr/>
          <p:nvPr/>
        </p:nvGrpSpPr>
        <p:grpSpPr>
          <a:xfrm>
            <a:off x="2144380" y="4039724"/>
            <a:ext cx="5750252" cy="1369579"/>
            <a:chOff x="2144380" y="4039724"/>
            <a:chExt cx="5750252" cy="1369579"/>
          </a:xfrm>
        </p:grpSpPr>
        <p:sp>
          <p:nvSpPr>
            <p:cNvPr id="8" name="Freeform 7"/>
            <p:cNvSpPr>
              <a:spLocks/>
            </p:cNvSpPr>
            <p:nvPr/>
          </p:nvSpPr>
          <p:spPr bwMode="auto">
            <a:xfrm>
              <a:off x="2144380" y="4039724"/>
              <a:ext cx="5750252" cy="1212225"/>
            </a:xfrm>
            <a:custGeom>
              <a:avLst/>
              <a:gdLst>
                <a:gd name="connsiteX0" fmla="*/ 0 w 10000"/>
                <a:gd name="connsiteY0" fmla="*/ 10000 h 10000"/>
                <a:gd name="connsiteX1" fmla="*/ 743 w 10000"/>
                <a:gd name="connsiteY1" fmla="*/ 8443 h 10000"/>
                <a:gd name="connsiteX2" fmla="*/ 1520 w 10000"/>
                <a:gd name="connsiteY2" fmla="*/ 9659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859 w 10000"/>
                <a:gd name="connsiteY3" fmla="*/ 455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9708 h 9708"/>
                <a:gd name="connsiteX1" fmla="*/ 743 w 10000"/>
                <a:gd name="connsiteY1" fmla="*/ 8151 h 9708"/>
                <a:gd name="connsiteX2" fmla="*/ 1487 w 10000"/>
                <a:gd name="connsiteY2" fmla="*/ 8151 h 9708"/>
                <a:gd name="connsiteX3" fmla="*/ 1859 w 10000"/>
                <a:gd name="connsiteY3" fmla="*/ 4258 h 9708"/>
                <a:gd name="connsiteX4" fmla="*/ 2442 w 10000"/>
                <a:gd name="connsiteY4" fmla="*/ 1533 h 9708"/>
                <a:gd name="connsiteX5" fmla="*/ 3221 w 10000"/>
                <a:gd name="connsiteY5" fmla="*/ 1144 h 9708"/>
                <a:gd name="connsiteX6" fmla="*/ 3681 w 10000"/>
                <a:gd name="connsiteY6" fmla="*/ 251 h 9708"/>
                <a:gd name="connsiteX7" fmla="*/ 4990 w 10000"/>
                <a:gd name="connsiteY7" fmla="*/ 195 h 9708"/>
                <a:gd name="connsiteX8" fmla="*/ 5452 w 10000"/>
                <a:gd name="connsiteY8" fmla="*/ 1419 h 9708"/>
                <a:gd name="connsiteX9" fmla="*/ 5805 w 10000"/>
                <a:gd name="connsiteY9" fmla="*/ 4866 h 9708"/>
                <a:gd name="connsiteX10" fmla="*/ 6177 w 10000"/>
                <a:gd name="connsiteY10" fmla="*/ 8256 h 9708"/>
                <a:gd name="connsiteX11" fmla="*/ 6531 w 10000"/>
                <a:gd name="connsiteY11" fmla="*/ 7315 h 9708"/>
                <a:gd name="connsiteX12" fmla="*/ 6797 w 10000"/>
                <a:gd name="connsiteY12" fmla="*/ 5426 h 9708"/>
                <a:gd name="connsiteX13" fmla="*/ 7096 w 10000"/>
                <a:gd name="connsiteY13" fmla="*/ 4923 h 9708"/>
                <a:gd name="connsiteX14" fmla="*/ 7362 w 10000"/>
                <a:gd name="connsiteY14" fmla="*/ 5369 h 9708"/>
                <a:gd name="connsiteX15" fmla="*/ 7646 w 10000"/>
                <a:gd name="connsiteY15" fmla="*/ 5312 h 9708"/>
                <a:gd name="connsiteX16" fmla="*/ 8441 w 10000"/>
                <a:gd name="connsiteY16" fmla="*/ 9367 h 9708"/>
                <a:gd name="connsiteX17" fmla="*/ 8973 w 10000"/>
                <a:gd name="connsiteY17" fmla="*/ 7315 h 9708"/>
                <a:gd name="connsiteX18" fmla="*/ 10000 w 10000"/>
                <a:gd name="connsiteY18" fmla="*/ 9319 h 9708"/>
                <a:gd name="connsiteX0" fmla="*/ 0 w 10000"/>
                <a:gd name="connsiteY0" fmla="*/ 9846 h 9846"/>
                <a:gd name="connsiteX1" fmla="*/ 743 w 10000"/>
                <a:gd name="connsiteY1" fmla="*/ 8242 h 9846"/>
                <a:gd name="connsiteX2" fmla="*/ 1487 w 10000"/>
                <a:gd name="connsiteY2" fmla="*/ 8242 h 9846"/>
                <a:gd name="connsiteX3" fmla="*/ 1859 w 10000"/>
                <a:gd name="connsiteY3" fmla="*/ 4232 h 9846"/>
                <a:gd name="connsiteX4" fmla="*/ 2442 w 10000"/>
                <a:gd name="connsiteY4" fmla="*/ 1425 h 9846"/>
                <a:gd name="connsiteX5" fmla="*/ 3221 w 10000"/>
                <a:gd name="connsiteY5" fmla="*/ 1024 h 9846"/>
                <a:gd name="connsiteX6" fmla="*/ 4461 w 10000"/>
                <a:gd name="connsiteY6" fmla="*/ 1024 h 9846"/>
                <a:gd name="connsiteX7" fmla="*/ 4990 w 10000"/>
                <a:gd name="connsiteY7" fmla="*/ 47 h 9846"/>
                <a:gd name="connsiteX8" fmla="*/ 5452 w 10000"/>
                <a:gd name="connsiteY8" fmla="*/ 1308 h 9846"/>
                <a:gd name="connsiteX9" fmla="*/ 5805 w 10000"/>
                <a:gd name="connsiteY9" fmla="*/ 4858 h 9846"/>
                <a:gd name="connsiteX10" fmla="*/ 6177 w 10000"/>
                <a:gd name="connsiteY10" fmla="*/ 8350 h 9846"/>
                <a:gd name="connsiteX11" fmla="*/ 6531 w 10000"/>
                <a:gd name="connsiteY11" fmla="*/ 7381 h 9846"/>
                <a:gd name="connsiteX12" fmla="*/ 6797 w 10000"/>
                <a:gd name="connsiteY12" fmla="*/ 5435 h 9846"/>
                <a:gd name="connsiteX13" fmla="*/ 7096 w 10000"/>
                <a:gd name="connsiteY13" fmla="*/ 4917 h 9846"/>
                <a:gd name="connsiteX14" fmla="*/ 7362 w 10000"/>
                <a:gd name="connsiteY14" fmla="*/ 5376 h 9846"/>
                <a:gd name="connsiteX15" fmla="*/ 7646 w 10000"/>
                <a:gd name="connsiteY15" fmla="*/ 5318 h 9846"/>
                <a:gd name="connsiteX16" fmla="*/ 8441 w 10000"/>
                <a:gd name="connsiteY16" fmla="*/ 9495 h 9846"/>
                <a:gd name="connsiteX17" fmla="*/ 8973 w 10000"/>
                <a:gd name="connsiteY17" fmla="*/ 7381 h 9846"/>
                <a:gd name="connsiteX18" fmla="*/ 10000 w 10000"/>
                <a:gd name="connsiteY18" fmla="*/ 9445 h 9846"/>
                <a:gd name="connsiteX0" fmla="*/ 0 w 10000"/>
                <a:gd name="connsiteY0" fmla="*/ 9299 h 9299"/>
                <a:gd name="connsiteX1" fmla="*/ 743 w 10000"/>
                <a:gd name="connsiteY1" fmla="*/ 7670 h 9299"/>
                <a:gd name="connsiteX2" fmla="*/ 1487 w 10000"/>
                <a:gd name="connsiteY2" fmla="*/ 7670 h 9299"/>
                <a:gd name="connsiteX3" fmla="*/ 1859 w 10000"/>
                <a:gd name="connsiteY3" fmla="*/ 3597 h 9299"/>
                <a:gd name="connsiteX4" fmla="*/ 2442 w 10000"/>
                <a:gd name="connsiteY4" fmla="*/ 746 h 9299"/>
                <a:gd name="connsiteX5" fmla="*/ 3221 w 10000"/>
                <a:gd name="connsiteY5" fmla="*/ 339 h 9299"/>
                <a:gd name="connsiteX6" fmla="*/ 4461 w 10000"/>
                <a:gd name="connsiteY6" fmla="*/ 339 h 9299"/>
                <a:gd name="connsiteX7" fmla="*/ 5328 w 10000"/>
                <a:gd name="connsiteY7" fmla="*/ 2375 h 9299"/>
                <a:gd name="connsiteX8" fmla="*/ 5452 w 10000"/>
                <a:gd name="connsiteY8" fmla="*/ 627 h 9299"/>
                <a:gd name="connsiteX9" fmla="*/ 5805 w 10000"/>
                <a:gd name="connsiteY9" fmla="*/ 4233 h 9299"/>
                <a:gd name="connsiteX10" fmla="*/ 6177 w 10000"/>
                <a:gd name="connsiteY10" fmla="*/ 7780 h 9299"/>
                <a:gd name="connsiteX11" fmla="*/ 6531 w 10000"/>
                <a:gd name="connsiteY11" fmla="*/ 6795 h 9299"/>
                <a:gd name="connsiteX12" fmla="*/ 6797 w 10000"/>
                <a:gd name="connsiteY12" fmla="*/ 4819 h 9299"/>
                <a:gd name="connsiteX13" fmla="*/ 7096 w 10000"/>
                <a:gd name="connsiteY13" fmla="*/ 4293 h 9299"/>
                <a:gd name="connsiteX14" fmla="*/ 7362 w 10000"/>
                <a:gd name="connsiteY14" fmla="*/ 4759 h 9299"/>
                <a:gd name="connsiteX15" fmla="*/ 7646 w 10000"/>
                <a:gd name="connsiteY15" fmla="*/ 4700 h 9299"/>
                <a:gd name="connsiteX16" fmla="*/ 8441 w 10000"/>
                <a:gd name="connsiteY16" fmla="*/ 8943 h 9299"/>
                <a:gd name="connsiteX17" fmla="*/ 8973 w 10000"/>
                <a:gd name="connsiteY17" fmla="*/ 6795 h 9299"/>
                <a:gd name="connsiteX18" fmla="*/ 10000 w 10000"/>
                <a:gd name="connsiteY18" fmla="*/ 8892 h 9299"/>
                <a:gd name="connsiteX0" fmla="*/ 0 w 10000"/>
                <a:gd name="connsiteY0" fmla="*/ 10000 h 10000"/>
                <a:gd name="connsiteX1" fmla="*/ 743 w 10000"/>
                <a:gd name="connsiteY1" fmla="*/ 8248 h 10000"/>
                <a:gd name="connsiteX2" fmla="*/ 1487 w 10000"/>
                <a:gd name="connsiteY2" fmla="*/ 8248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8248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982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9854 h 9854"/>
                <a:gd name="connsiteX1" fmla="*/ 743 w 10000"/>
                <a:gd name="connsiteY1" fmla="*/ 7664 h 9854"/>
                <a:gd name="connsiteX2" fmla="*/ 1611 w 10000"/>
                <a:gd name="connsiteY2" fmla="*/ 8540 h 9854"/>
                <a:gd name="connsiteX3" fmla="*/ 1982 w 10000"/>
                <a:gd name="connsiteY3" fmla="*/ 3722 h 9854"/>
                <a:gd name="connsiteX4" fmla="*/ 2230 w 10000"/>
                <a:gd name="connsiteY4" fmla="*/ 1094 h 9854"/>
                <a:gd name="connsiteX5" fmla="*/ 3345 w 10000"/>
                <a:gd name="connsiteY5" fmla="*/ 1094 h 9854"/>
                <a:gd name="connsiteX6" fmla="*/ 4461 w 10000"/>
                <a:gd name="connsiteY6" fmla="*/ 219 h 9854"/>
                <a:gd name="connsiteX7" fmla="*/ 5328 w 10000"/>
                <a:gd name="connsiteY7" fmla="*/ 2408 h 9854"/>
                <a:gd name="connsiteX8" fmla="*/ 5452 w 10000"/>
                <a:gd name="connsiteY8" fmla="*/ 528 h 9854"/>
                <a:gd name="connsiteX9" fmla="*/ 5805 w 10000"/>
                <a:gd name="connsiteY9" fmla="*/ 4406 h 9854"/>
                <a:gd name="connsiteX10" fmla="*/ 6177 w 10000"/>
                <a:gd name="connsiteY10" fmla="*/ 8220 h 9854"/>
                <a:gd name="connsiteX11" fmla="*/ 6531 w 10000"/>
                <a:gd name="connsiteY11" fmla="*/ 7161 h 9854"/>
                <a:gd name="connsiteX12" fmla="*/ 6797 w 10000"/>
                <a:gd name="connsiteY12" fmla="*/ 5036 h 9854"/>
                <a:gd name="connsiteX13" fmla="*/ 7096 w 10000"/>
                <a:gd name="connsiteY13" fmla="*/ 4471 h 9854"/>
                <a:gd name="connsiteX14" fmla="*/ 7362 w 10000"/>
                <a:gd name="connsiteY14" fmla="*/ 4972 h 9854"/>
                <a:gd name="connsiteX15" fmla="*/ 7646 w 10000"/>
                <a:gd name="connsiteY15" fmla="*/ 4908 h 9854"/>
                <a:gd name="connsiteX16" fmla="*/ 8441 w 10000"/>
                <a:gd name="connsiteY16" fmla="*/ 9471 h 9854"/>
                <a:gd name="connsiteX17" fmla="*/ 8973 w 10000"/>
                <a:gd name="connsiteY17" fmla="*/ 7161 h 9854"/>
                <a:gd name="connsiteX18" fmla="*/ 10000 w 10000"/>
                <a:gd name="connsiteY18" fmla="*/ 9416 h 9854"/>
                <a:gd name="connsiteX0" fmla="*/ 0 w 10000"/>
                <a:gd name="connsiteY0" fmla="*/ 9802 h 9802"/>
                <a:gd name="connsiteX1" fmla="*/ 743 w 10000"/>
                <a:gd name="connsiteY1" fmla="*/ 7580 h 9802"/>
                <a:gd name="connsiteX2" fmla="*/ 1611 w 10000"/>
                <a:gd name="connsiteY2" fmla="*/ 8469 h 9802"/>
                <a:gd name="connsiteX3" fmla="*/ 1982 w 10000"/>
                <a:gd name="connsiteY3" fmla="*/ 3579 h 9802"/>
                <a:gd name="connsiteX4" fmla="*/ 2230 w 10000"/>
                <a:gd name="connsiteY4" fmla="*/ 912 h 9802"/>
                <a:gd name="connsiteX5" fmla="*/ 3345 w 10000"/>
                <a:gd name="connsiteY5" fmla="*/ 912 h 9802"/>
                <a:gd name="connsiteX6" fmla="*/ 4584 w 10000"/>
                <a:gd name="connsiteY6" fmla="*/ 913 h 9802"/>
                <a:gd name="connsiteX7" fmla="*/ 5328 w 10000"/>
                <a:gd name="connsiteY7" fmla="*/ 2246 h 9802"/>
                <a:gd name="connsiteX8" fmla="*/ 5452 w 10000"/>
                <a:gd name="connsiteY8" fmla="*/ 338 h 9802"/>
                <a:gd name="connsiteX9" fmla="*/ 5805 w 10000"/>
                <a:gd name="connsiteY9" fmla="*/ 4273 h 9802"/>
                <a:gd name="connsiteX10" fmla="*/ 6177 w 10000"/>
                <a:gd name="connsiteY10" fmla="*/ 8144 h 9802"/>
                <a:gd name="connsiteX11" fmla="*/ 6531 w 10000"/>
                <a:gd name="connsiteY11" fmla="*/ 7069 h 9802"/>
                <a:gd name="connsiteX12" fmla="*/ 6797 w 10000"/>
                <a:gd name="connsiteY12" fmla="*/ 4913 h 9802"/>
                <a:gd name="connsiteX13" fmla="*/ 7096 w 10000"/>
                <a:gd name="connsiteY13" fmla="*/ 4339 h 9802"/>
                <a:gd name="connsiteX14" fmla="*/ 7362 w 10000"/>
                <a:gd name="connsiteY14" fmla="*/ 4848 h 9802"/>
                <a:gd name="connsiteX15" fmla="*/ 7646 w 10000"/>
                <a:gd name="connsiteY15" fmla="*/ 4783 h 9802"/>
                <a:gd name="connsiteX16" fmla="*/ 8441 w 10000"/>
                <a:gd name="connsiteY16" fmla="*/ 9413 h 9802"/>
                <a:gd name="connsiteX17" fmla="*/ 8973 w 10000"/>
                <a:gd name="connsiteY17" fmla="*/ 7069 h 9802"/>
                <a:gd name="connsiteX18" fmla="*/ 10000 w 10000"/>
                <a:gd name="connsiteY18" fmla="*/ 9358 h 9802"/>
                <a:gd name="connsiteX0" fmla="*/ 0 w 10000"/>
                <a:gd name="connsiteY0" fmla="*/ 9523 h 9523"/>
                <a:gd name="connsiteX1" fmla="*/ 743 w 10000"/>
                <a:gd name="connsiteY1" fmla="*/ 7256 h 9523"/>
                <a:gd name="connsiteX2" fmla="*/ 1611 w 10000"/>
                <a:gd name="connsiteY2" fmla="*/ 8163 h 9523"/>
                <a:gd name="connsiteX3" fmla="*/ 1982 w 10000"/>
                <a:gd name="connsiteY3" fmla="*/ 3174 h 9523"/>
                <a:gd name="connsiteX4" fmla="*/ 2230 w 10000"/>
                <a:gd name="connsiteY4" fmla="*/ 453 h 9523"/>
                <a:gd name="connsiteX5" fmla="*/ 3345 w 10000"/>
                <a:gd name="connsiteY5" fmla="*/ 453 h 9523"/>
                <a:gd name="connsiteX6" fmla="*/ 4584 w 10000"/>
                <a:gd name="connsiteY6" fmla="*/ 454 h 9523"/>
                <a:gd name="connsiteX7" fmla="*/ 5328 w 10000"/>
                <a:gd name="connsiteY7" fmla="*/ 1814 h 9523"/>
                <a:gd name="connsiteX8" fmla="*/ 5576 w 10000"/>
                <a:gd name="connsiteY8" fmla="*/ 2721 h 9523"/>
                <a:gd name="connsiteX9" fmla="*/ 5805 w 10000"/>
                <a:gd name="connsiteY9" fmla="*/ 3882 h 9523"/>
                <a:gd name="connsiteX10" fmla="*/ 6177 w 10000"/>
                <a:gd name="connsiteY10" fmla="*/ 7832 h 9523"/>
                <a:gd name="connsiteX11" fmla="*/ 6531 w 10000"/>
                <a:gd name="connsiteY11" fmla="*/ 6735 h 9523"/>
                <a:gd name="connsiteX12" fmla="*/ 6797 w 10000"/>
                <a:gd name="connsiteY12" fmla="*/ 4535 h 9523"/>
                <a:gd name="connsiteX13" fmla="*/ 7096 w 10000"/>
                <a:gd name="connsiteY13" fmla="*/ 3950 h 9523"/>
                <a:gd name="connsiteX14" fmla="*/ 7362 w 10000"/>
                <a:gd name="connsiteY14" fmla="*/ 4469 h 9523"/>
                <a:gd name="connsiteX15" fmla="*/ 7646 w 10000"/>
                <a:gd name="connsiteY15" fmla="*/ 4403 h 9523"/>
                <a:gd name="connsiteX16" fmla="*/ 8441 w 10000"/>
                <a:gd name="connsiteY16" fmla="*/ 9126 h 9523"/>
                <a:gd name="connsiteX17" fmla="*/ 8973 w 10000"/>
                <a:gd name="connsiteY17" fmla="*/ 6735 h 9523"/>
                <a:gd name="connsiteX18" fmla="*/ 10000 w 10000"/>
                <a:gd name="connsiteY18" fmla="*/ 9070 h 9523"/>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96 w 10000"/>
                <a:gd name="connsiteY13" fmla="*/ 4148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6667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558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9683 h 9683"/>
                <a:gd name="connsiteX1" fmla="*/ 743 w 10000"/>
                <a:gd name="connsiteY1" fmla="*/ 7302 h 9683"/>
                <a:gd name="connsiteX2" fmla="*/ 1611 w 10000"/>
                <a:gd name="connsiteY2" fmla="*/ 8255 h 9683"/>
                <a:gd name="connsiteX3" fmla="*/ 1982 w 10000"/>
                <a:gd name="connsiteY3" fmla="*/ 3016 h 9683"/>
                <a:gd name="connsiteX4" fmla="*/ 2230 w 10000"/>
                <a:gd name="connsiteY4" fmla="*/ 159 h 9683"/>
                <a:gd name="connsiteX5" fmla="*/ 3841 w 10000"/>
                <a:gd name="connsiteY5" fmla="*/ 2064 h 9683"/>
                <a:gd name="connsiteX6" fmla="*/ 4584 w 10000"/>
                <a:gd name="connsiteY6" fmla="*/ 160 h 9683"/>
                <a:gd name="connsiteX7" fmla="*/ 5328 w 10000"/>
                <a:gd name="connsiteY7" fmla="*/ 1588 h 9683"/>
                <a:gd name="connsiteX8" fmla="*/ 5576 w 10000"/>
                <a:gd name="connsiteY8" fmla="*/ 2540 h 9683"/>
                <a:gd name="connsiteX9" fmla="*/ 5805 w 10000"/>
                <a:gd name="connsiteY9" fmla="*/ 3759 h 9683"/>
                <a:gd name="connsiteX10" fmla="*/ 6177 w 10000"/>
                <a:gd name="connsiteY10" fmla="*/ 7907 h 9683"/>
                <a:gd name="connsiteX11" fmla="*/ 6531 w 10000"/>
                <a:gd name="connsiteY11" fmla="*/ 6755 h 9683"/>
                <a:gd name="connsiteX12" fmla="*/ 6815 w 10000"/>
                <a:gd name="connsiteY12" fmla="*/ 5398 h 9683"/>
                <a:gd name="connsiteX13" fmla="*/ 7062 w 10000"/>
                <a:gd name="connsiteY13" fmla="*/ 6826 h 9683"/>
                <a:gd name="connsiteX14" fmla="*/ 7558 w 10000"/>
                <a:gd name="connsiteY14" fmla="*/ 6826 h 9683"/>
                <a:gd name="connsiteX15" fmla="*/ 7930 w 10000"/>
                <a:gd name="connsiteY15" fmla="*/ 5874 h 9683"/>
                <a:gd name="connsiteX16" fmla="*/ 8441 w 10000"/>
                <a:gd name="connsiteY16" fmla="*/ 9266 h 9683"/>
                <a:gd name="connsiteX17" fmla="*/ 8973 w 10000"/>
                <a:gd name="connsiteY17" fmla="*/ 6755 h 9683"/>
                <a:gd name="connsiteX18" fmla="*/ 10000 w 10000"/>
                <a:gd name="connsiteY18" fmla="*/ 9207 h 9683"/>
                <a:gd name="connsiteX0" fmla="*/ 0 w 10000"/>
                <a:gd name="connsiteY0" fmla="*/ 10000 h 10000"/>
                <a:gd name="connsiteX1" fmla="*/ 743 w 10000"/>
                <a:gd name="connsiteY1" fmla="*/ 7541 h 10000"/>
                <a:gd name="connsiteX2" fmla="*/ 1611 w 10000"/>
                <a:gd name="connsiteY2" fmla="*/ 8525 h 10000"/>
                <a:gd name="connsiteX3" fmla="*/ 1982 w 10000"/>
                <a:gd name="connsiteY3" fmla="*/ 3115 h 10000"/>
                <a:gd name="connsiteX4" fmla="*/ 2230 w 10000"/>
                <a:gd name="connsiteY4" fmla="*/ 164 h 10000"/>
                <a:gd name="connsiteX5" fmla="*/ 3841 w 10000"/>
                <a:gd name="connsiteY5" fmla="*/ 2132 h 10000"/>
                <a:gd name="connsiteX6" fmla="*/ 4832 w 10000"/>
                <a:gd name="connsiteY6" fmla="*/ 1149 h 10000"/>
                <a:gd name="connsiteX7" fmla="*/ 5328 w 10000"/>
                <a:gd name="connsiteY7" fmla="*/ 1640 h 10000"/>
                <a:gd name="connsiteX8" fmla="*/ 5576 w 10000"/>
                <a:gd name="connsiteY8" fmla="*/ 2623 h 10000"/>
                <a:gd name="connsiteX9" fmla="*/ 5805 w 10000"/>
                <a:gd name="connsiteY9" fmla="*/ 3882 h 10000"/>
                <a:gd name="connsiteX10" fmla="*/ 6177 w 10000"/>
                <a:gd name="connsiteY10" fmla="*/ 8166 h 10000"/>
                <a:gd name="connsiteX11" fmla="*/ 6531 w 10000"/>
                <a:gd name="connsiteY11" fmla="*/ 6976 h 10000"/>
                <a:gd name="connsiteX12" fmla="*/ 6815 w 10000"/>
                <a:gd name="connsiteY12" fmla="*/ 5575 h 10000"/>
                <a:gd name="connsiteX13" fmla="*/ 7062 w 10000"/>
                <a:gd name="connsiteY13" fmla="*/ 7049 h 10000"/>
                <a:gd name="connsiteX14" fmla="*/ 7558 w 10000"/>
                <a:gd name="connsiteY14" fmla="*/ 7049 h 10000"/>
                <a:gd name="connsiteX15" fmla="*/ 7930 w 10000"/>
                <a:gd name="connsiteY15" fmla="*/ 6066 h 10000"/>
                <a:gd name="connsiteX16" fmla="*/ 8441 w 10000"/>
                <a:gd name="connsiteY16" fmla="*/ 9569 h 10000"/>
                <a:gd name="connsiteX17" fmla="*/ 8973 w 10000"/>
                <a:gd name="connsiteY17" fmla="*/ 6976 h 10000"/>
                <a:gd name="connsiteX18" fmla="*/ 10000 w 10000"/>
                <a:gd name="connsiteY18" fmla="*/ 9508 h 10000"/>
                <a:gd name="connsiteX0" fmla="*/ 0 w 10000"/>
                <a:gd name="connsiteY0" fmla="*/ 9015 h 9015"/>
                <a:gd name="connsiteX1" fmla="*/ 743 w 10000"/>
                <a:gd name="connsiteY1" fmla="*/ 6556 h 9015"/>
                <a:gd name="connsiteX2" fmla="*/ 1611 w 10000"/>
                <a:gd name="connsiteY2" fmla="*/ 7540 h 9015"/>
                <a:gd name="connsiteX3" fmla="*/ 1982 w 10000"/>
                <a:gd name="connsiteY3" fmla="*/ 2130 h 9015"/>
                <a:gd name="connsiteX4" fmla="*/ 2478 w 10000"/>
                <a:gd name="connsiteY4" fmla="*/ 164 h 9015"/>
                <a:gd name="connsiteX5" fmla="*/ 3841 w 10000"/>
                <a:gd name="connsiteY5" fmla="*/ 1147 h 9015"/>
                <a:gd name="connsiteX6" fmla="*/ 4832 w 10000"/>
                <a:gd name="connsiteY6" fmla="*/ 164 h 9015"/>
                <a:gd name="connsiteX7" fmla="*/ 5328 w 10000"/>
                <a:gd name="connsiteY7" fmla="*/ 655 h 9015"/>
                <a:gd name="connsiteX8" fmla="*/ 5576 w 10000"/>
                <a:gd name="connsiteY8" fmla="*/ 1638 h 9015"/>
                <a:gd name="connsiteX9" fmla="*/ 5805 w 10000"/>
                <a:gd name="connsiteY9" fmla="*/ 2897 h 9015"/>
                <a:gd name="connsiteX10" fmla="*/ 6177 w 10000"/>
                <a:gd name="connsiteY10" fmla="*/ 7181 h 9015"/>
                <a:gd name="connsiteX11" fmla="*/ 6531 w 10000"/>
                <a:gd name="connsiteY11" fmla="*/ 5991 h 9015"/>
                <a:gd name="connsiteX12" fmla="*/ 6815 w 10000"/>
                <a:gd name="connsiteY12" fmla="*/ 4590 h 9015"/>
                <a:gd name="connsiteX13" fmla="*/ 7062 w 10000"/>
                <a:gd name="connsiteY13" fmla="*/ 6064 h 9015"/>
                <a:gd name="connsiteX14" fmla="*/ 7558 w 10000"/>
                <a:gd name="connsiteY14" fmla="*/ 6064 h 9015"/>
                <a:gd name="connsiteX15" fmla="*/ 7930 w 10000"/>
                <a:gd name="connsiteY15" fmla="*/ 5081 h 9015"/>
                <a:gd name="connsiteX16" fmla="*/ 8441 w 10000"/>
                <a:gd name="connsiteY16" fmla="*/ 8584 h 9015"/>
                <a:gd name="connsiteX17" fmla="*/ 8973 w 10000"/>
                <a:gd name="connsiteY17" fmla="*/ 5991 h 9015"/>
                <a:gd name="connsiteX18" fmla="*/ 10000 w 10000"/>
                <a:gd name="connsiteY18" fmla="*/ 8523 h 9015"/>
                <a:gd name="connsiteX0" fmla="*/ 0 w 10000"/>
                <a:gd name="connsiteY0" fmla="*/ 10000 h 10000"/>
                <a:gd name="connsiteX1" fmla="*/ 743 w 10000"/>
                <a:gd name="connsiteY1" fmla="*/ 7272 h 10000"/>
                <a:gd name="connsiteX2" fmla="*/ 1611 w 10000"/>
                <a:gd name="connsiteY2" fmla="*/ 8364 h 10000"/>
                <a:gd name="connsiteX3" fmla="*/ 1982 w 10000"/>
                <a:gd name="connsiteY3" fmla="*/ 2363 h 10000"/>
                <a:gd name="connsiteX4" fmla="*/ 2478 w 10000"/>
                <a:gd name="connsiteY4" fmla="*/ 182 h 10000"/>
                <a:gd name="connsiteX5" fmla="*/ 3841 w 10000"/>
                <a:gd name="connsiteY5" fmla="*/ 1272 h 10000"/>
                <a:gd name="connsiteX6" fmla="*/ 4832 w 10000"/>
                <a:gd name="connsiteY6" fmla="*/ 182 h 10000"/>
                <a:gd name="connsiteX7" fmla="*/ 5328 w 10000"/>
                <a:gd name="connsiteY7" fmla="*/ 727 h 10000"/>
                <a:gd name="connsiteX8" fmla="*/ 5576 w 10000"/>
                <a:gd name="connsiteY8" fmla="*/ 1817 h 10000"/>
                <a:gd name="connsiteX9" fmla="*/ 5805 w 10000"/>
                <a:gd name="connsiteY9" fmla="*/ 3214 h 10000"/>
                <a:gd name="connsiteX10" fmla="*/ 6177 w 10000"/>
                <a:gd name="connsiteY10" fmla="*/ 7966 h 10000"/>
                <a:gd name="connsiteX11" fmla="*/ 6531 w 10000"/>
                <a:gd name="connsiteY11" fmla="*/ 6646 h 10000"/>
                <a:gd name="connsiteX12" fmla="*/ 6815 w 10000"/>
                <a:gd name="connsiteY12" fmla="*/ 5092 h 10000"/>
                <a:gd name="connsiteX13" fmla="*/ 7062 w 10000"/>
                <a:gd name="connsiteY13" fmla="*/ 6727 h 10000"/>
                <a:gd name="connsiteX14" fmla="*/ 7558 w 10000"/>
                <a:gd name="connsiteY14" fmla="*/ 6727 h 10000"/>
                <a:gd name="connsiteX15" fmla="*/ 7930 w 10000"/>
                <a:gd name="connsiteY15" fmla="*/ 5636 h 10000"/>
                <a:gd name="connsiteX16" fmla="*/ 8441 w 10000"/>
                <a:gd name="connsiteY16" fmla="*/ 9522 h 10000"/>
                <a:gd name="connsiteX17" fmla="*/ 8973 w 10000"/>
                <a:gd name="connsiteY17" fmla="*/ 6646 h 10000"/>
                <a:gd name="connsiteX18" fmla="*/ 10000 w 10000"/>
                <a:gd name="connsiteY18" fmla="*/ 9454 h 10000"/>
                <a:gd name="connsiteX0" fmla="*/ 0 w 10124"/>
                <a:gd name="connsiteY0" fmla="*/ 10545 h 10545"/>
                <a:gd name="connsiteX1" fmla="*/ 867 w 10124"/>
                <a:gd name="connsiteY1" fmla="*/ 7272 h 10545"/>
                <a:gd name="connsiteX2" fmla="*/ 1735 w 10124"/>
                <a:gd name="connsiteY2" fmla="*/ 8364 h 10545"/>
                <a:gd name="connsiteX3" fmla="*/ 2106 w 10124"/>
                <a:gd name="connsiteY3" fmla="*/ 2363 h 10545"/>
                <a:gd name="connsiteX4" fmla="*/ 2602 w 10124"/>
                <a:gd name="connsiteY4" fmla="*/ 182 h 10545"/>
                <a:gd name="connsiteX5" fmla="*/ 3965 w 10124"/>
                <a:gd name="connsiteY5" fmla="*/ 1272 h 10545"/>
                <a:gd name="connsiteX6" fmla="*/ 4956 w 10124"/>
                <a:gd name="connsiteY6" fmla="*/ 182 h 10545"/>
                <a:gd name="connsiteX7" fmla="*/ 5452 w 10124"/>
                <a:gd name="connsiteY7" fmla="*/ 727 h 10545"/>
                <a:gd name="connsiteX8" fmla="*/ 5700 w 10124"/>
                <a:gd name="connsiteY8" fmla="*/ 1817 h 10545"/>
                <a:gd name="connsiteX9" fmla="*/ 5929 w 10124"/>
                <a:gd name="connsiteY9" fmla="*/ 3214 h 10545"/>
                <a:gd name="connsiteX10" fmla="*/ 6301 w 10124"/>
                <a:gd name="connsiteY10" fmla="*/ 7966 h 10545"/>
                <a:gd name="connsiteX11" fmla="*/ 6655 w 10124"/>
                <a:gd name="connsiteY11" fmla="*/ 6646 h 10545"/>
                <a:gd name="connsiteX12" fmla="*/ 6939 w 10124"/>
                <a:gd name="connsiteY12" fmla="*/ 5092 h 10545"/>
                <a:gd name="connsiteX13" fmla="*/ 7186 w 10124"/>
                <a:gd name="connsiteY13" fmla="*/ 6727 h 10545"/>
                <a:gd name="connsiteX14" fmla="*/ 7682 w 10124"/>
                <a:gd name="connsiteY14" fmla="*/ 6727 h 10545"/>
                <a:gd name="connsiteX15" fmla="*/ 8054 w 10124"/>
                <a:gd name="connsiteY15" fmla="*/ 5636 h 10545"/>
                <a:gd name="connsiteX16" fmla="*/ 8565 w 10124"/>
                <a:gd name="connsiteY16" fmla="*/ 9522 h 10545"/>
                <a:gd name="connsiteX17" fmla="*/ 9097 w 10124"/>
                <a:gd name="connsiteY17" fmla="*/ 6646 h 10545"/>
                <a:gd name="connsiteX18" fmla="*/ 10124 w 10124"/>
                <a:gd name="connsiteY18" fmla="*/ 9454 h 10545"/>
                <a:gd name="connsiteX0" fmla="*/ 0 w 10124"/>
                <a:gd name="connsiteY0" fmla="*/ 10545 h 10908"/>
                <a:gd name="connsiteX1" fmla="*/ 867 w 10124"/>
                <a:gd name="connsiteY1" fmla="*/ 10545 h 10908"/>
                <a:gd name="connsiteX2" fmla="*/ 1735 w 10124"/>
                <a:gd name="connsiteY2" fmla="*/ 8364 h 10908"/>
                <a:gd name="connsiteX3" fmla="*/ 2106 w 10124"/>
                <a:gd name="connsiteY3" fmla="*/ 2363 h 10908"/>
                <a:gd name="connsiteX4" fmla="*/ 2602 w 10124"/>
                <a:gd name="connsiteY4" fmla="*/ 182 h 10908"/>
                <a:gd name="connsiteX5" fmla="*/ 3965 w 10124"/>
                <a:gd name="connsiteY5" fmla="*/ 1272 h 10908"/>
                <a:gd name="connsiteX6" fmla="*/ 4956 w 10124"/>
                <a:gd name="connsiteY6" fmla="*/ 182 h 10908"/>
                <a:gd name="connsiteX7" fmla="*/ 5452 w 10124"/>
                <a:gd name="connsiteY7" fmla="*/ 727 h 10908"/>
                <a:gd name="connsiteX8" fmla="*/ 5700 w 10124"/>
                <a:gd name="connsiteY8" fmla="*/ 1817 h 10908"/>
                <a:gd name="connsiteX9" fmla="*/ 5929 w 10124"/>
                <a:gd name="connsiteY9" fmla="*/ 3214 h 10908"/>
                <a:gd name="connsiteX10" fmla="*/ 6301 w 10124"/>
                <a:gd name="connsiteY10" fmla="*/ 7966 h 10908"/>
                <a:gd name="connsiteX11" fmla="*/ 6655 w 10124"/>
                <a:gd name="connsiteY11" fmla="*/ 6646 h 10908"/>
                <a:gd name="connsiteX12" fmla="*/ 6939 w 10124"/>
                <a:gd name="connsiteY12" fmla="*/ 5092 h 10908"/>
                <a:gd name="connsiteX13" fmla="*/ 7186 w 10124"/>
                <a:gd name="connsiteY13" fmla="*/ 6727 h 10908"/>
                <a:gd name="connsiteX14" fmla="*/ 7682 w 10124"/>
                <a:gd name="connsiteY14" fmla="*/ 6727 h 10908"/>
                <a:gd name="connsiteX15" fmla="*/ 8054 w 10124"/>
                <a:gd name="connsiteY15" fmla="*/ 5636 h 10908"/>
                <a:gd name="connsiteX16" fmla="*/ 8565 w 10124"/>
                <a:gd name="connsiteY16" fmla="*/ 9522 h 10908"/>
                <a:gd name="connsiteX17" fmla="*/ 9097 w 10124"/>
                <a:gd name="connsiteY17" fmla="*/ 6646 h 10908"/>
                <a:gd name="connsiteX18" fmla="*/ 10124 w 10124"/>
                <a:gd name="connsiteY18" fmla="*/ 9454 h 10908"/>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364"/>
                <a:gd name="connsiteX1" fmla="*/ 991 w 10248"/>
                <a:gd name="connsiteY1" fmla="*/ 10545 h 11364"/>
                <a:gd name="connsiteX2" fmla="*/ 1735 w 10248"/>
                <a:gd name="connsiteY2" fmla="*/ 10000 h 11364"/>
                <a:gd name="connsiteX3" fmla="*/ 2230 w 10248"/>
                <a:gd name="connsiteY3" fmla="*/ 2363 h 11364"/>
                <a:gd name="connsiteX4" fmla="*/ 2726 w 10248"/>
                <a:gd name="connsiteY4" fmla="*/ 182 h 11364"/>
                <a:gd name="connsiteX5" fmla="*/ 4089 w 10248"/>
                <a:gd name="connsiteY5" fmla="*/ 1272 h 11364"/>
                <a:gd name="connsiteX6" fmla="*/ 5080 w 10248"/>
                <a:gd name="connsiteY6" fmla="*/ 182 h 11364"/>
                <a:gd name="connsiteX7" fmla="*/ 5576 w 10248"/>
                <a:gd name="connsiteY7" fmla="*/ 727 h 11364"/>
                <a:gd name="connsiteX8" fmla="*/ 5824 w 10248"/>
                <a:gd name="connsiteY8" fmla="*/ 1817 h 11364"/>
                <a:gd name="connsiteX9" fmla="*/ 6053 w 10248"/>
                <a:gd name="connsiteY9" fmla="*/ 3214 h 11364"/>
                <a:gd name="connsiteX10" fmla="*/ 6425 w 10248"/>
                <a:gd name="connsiteY10" fmla="*/ 7966 h 11364"/>
                <a:gd name="connsiteX11" fmla="*/ 6779 w 10248"/>
                <a:gd name="connsiteY11" fmla="*/ 6646 h 11364"/>
                <a:gd name="connsiteX12" fmla="*/ 7063 w 10248"/>
                <a:gd name="connsiteY12" fmla="*/ 5092 h 11364"/>
                <a:gd name="connsiteX13" fmla="*/ 7310 w 10248"/>
                <a:gd name="connsiteY13" fmla="*/ 6727 h 11364"/>
                <a:gd name="connsiteX14" fmla="*/ 7806 w 10248"/>
                <a:gd name="connsiteY14" fmla="*/ 6727 h 11364"/>
                <a:gd name="connsiteX15" fmla="*/ 8178 w 10248"/>
                <a:gd name="connsiteY15" fmla="*/ 5636 h 11364"/>
                <a:gd name="connsiteX16" fmla="*/ 8689 w 10248"/>
                <a:gd name="connsiteY16" fmla="*/ 9522 h 11364"/>
                <a:gd name="connsiteX17" fmla="*/ 9221 w 10248"/>
                <a:gd name="connsiteY17" fmla="*/ 6646 h 11364"/>
                <a:gd name="connsiteX18" fmla="*/ 10248 w 10248"/>
                <a:gd name="connsiteY18" fmla="*/ 9454 h 11364"/>
                <a:gd name="connsiteX0" fmla="*/ 0 w 10248"/>
                <a:gd name="connsiteY0" fmla="*/ 11091 h 11091"/>
                <a:gd name="connsiteX1" fmla="*/ 991 w 10248"/>
                <a:gd name="connsiteY1" fmla="*/ 10545 h 11091"/>
                <a:gd name="connsiteX2" fmla="*/ 1735 w 10248"/>
                <a:gd name="connsiteY2" fmla="*/ 10000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0999 h 10999"/>
                <a:gd name="connsiteX1" fmla="*/ 991 w 10248"/>
                <a:gd name="connsiteY1" fmla="*/ 10453 h 10999"/>
                <a:gd name="connsiteX2" fmla="*/ 1735 w 10248"/>
                <a:gd name="connsiteY2" fmla="*/ 9908 h 10999"/>
                <a:gd name="connsiteX3" fmla="*/ 2230 w 10248"/>
                <a:gd name="connsiteY3" fmla="*/ 2271 h 10999"/>
                <a:gd name="connsiteX4" fmla="*/ 4089 w 10248"/>
                <a:gd name="connsiteY4" fmla="*/ 1180 h 10999"/>
                <a:gd name="connsiteX5" fmla="*/ 5080 w 10248"/>
                <a:gd name="connsiteY5" fmla="*/ 90 h 10999"/>
                <a:gd name="connsiteX6" fmla="*/ 5576 w 10248"/>
                <a:gd name="connsiteY6" fmla="*/ 635 h 10999"/>
                <a:gd name="connsiteX7" fmla="*/ 5824 w 10248"/>
                <a:gd name="connsiteY7" fmla="*/ 1725 h 10999"/>
                <a:gd name="connsiteX8" fmla="*/ 6053 w 10248"/>
                <a:gd name="connsiteY8" fmla="*/ 3122 h 10999"/>
                <a:gd name="connsiteX9" fmla="*/ 6425 w 10248"/>
                <a:gd name="connsiteY9" fmla="*/ 7874 h 10999"/>
                <a:gd name="connsiteX10" fmla="*/ 6779 w 10248"/>
                <a:gd name="connsiteY10" fmla="*/ 6554 h 10999"/>
                <a:gd name="connsiteX11" fmla="*/ 7063 w 10248"/>
                <a:gd name="connsiteY11" fmla="*/ 5000 h 10999"/>
                <a:gd name="connsiteX12" fmla="*/ 7310 w 10248"/>
                <a:gd name="connsiteY12" fmla="*/ 6635 h 10999"/>
                <a:gd name="connsiteX13" fmla="*/ 7806 w 10248"/>
                <a:gd name="connsiteY13" fmla="*/ 6635 h 10999"/>
                <a:gd name="connsiteX14" fmla="*/ 8178 w 10248"/>
                <a:gd name="connsiteY14" fmla="*/ 5544 h 10999"/>
                <a:gd name="connsiteX15" fmla="*/ 8689 w 10248"/>
                <a:gd name="connsiteY15" fmla="*/ 9430 h 10999"/>
                <a:gd name="connsiteX16" fmla="*/ 9221 w 10248"/>
                <a:gd name="connsiteY16" fmla="*/ 6554 h 10999"/>
                <a:gd name="connsiteX17" fmla="*/ 10248 w 10248"/>
                <a:gd name="connsiteY17" fmla="*/ 9362 h 10999"/>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425 w 10248"/>
                <a:gd name="connsiteY8" fmla="*/ 8057 h 11182"/>
                <a:gd name="connsiteX9" fmla="*/ 6779 w 10248"/>
                <a:gd name="connsiteY9" fmla="*/ 6737 h 11182"/>
                <a:gd name="connsiteX10" fmla="*/ 7063 w 10248"/>
                <a:gd name="connsiteY10" fmla="*/ 5183 h 11182"/>
                <a:gd name="connsiteX11" fmla="*/ 7310 w 10248"/>
                <a:gd name="connsiteY11" fmla="*/ 6818 h 11182"/>
                <a:gd name="connsiteX12" fmla="*/ 7806 w 10248"/>
                <a:gd name="connsiteY12" fmla="*/ 6818 h 11182"/>
                <a:gd name="connsiteX13" fmla="*/ 8178 w 10248"/>
                <a:gd name="connsiteY13" fmla="*/ 5727 h 11182"/>
                <a:gd name="connsiteX14" fmla="*/ 8689 w 10248"/>
                <a:gd name="connsiteY14" fmla="*/ 9613 h 11182"/>
                <a:gd name="connsiteX15" fmla="*/ 9221 w 10248"/>
                <a:gd name="connsiteY15" fmla="*/ 6737 h 11182"/>
                <a:gd name="connsiteX16" fmla="*/ 10248 w 10248"/>
                <a:gd name="connsiteY16"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063 w 10248"/>
                <a:gd name="connsiteY9" fmla="*/ 5183 h 11182"/>
                <a:gd name="connsiteX10" fmla="*/ 7310 w 10248"/>
                <a:gd name="connsiteY10" fmla="*/ 6818 h 11182"/>
                <a:gd name="connsiteX11" fmla="*/ 7806 w 10248"/>
                <a:gd name="connsiteY11" fmla="*/ 6818 h 11182"/>
                <a:gd name="connsiteX12" fmla="*/ 8178 w 10248"/>
                <a:gd name="connsiteY12" fmla="*/ 5727 h 11182"/>
                <a:gd name="connsiteX13" fmla="*/ 8689 w 10248"/>
                <a:gd name="connsiteY13" fmla="*/ 9613 h 11182"/>
                <a:gd name="connsiteX14" fmla="*/ 9221 w 10248"/>
                <a:gd name="connsiteY14" fmla="*/ 6737 h 11182"/>
                <a:gd name="connsiteX15" fmla="*/ 10248 w 10248"/>
                <a:gd name="connsiteY15"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310 w 10248"/>
                <a:gd name="connsiteY9" fmla="*/ 6818 h 11182"/>
                <a:gd name="connsiteX10" fmla="*/ 7806 w 10248"/>
                <a:gd name="connsiteY10" fmla="*/ 6818 h 11182"/>
                <a:gd name="connsiteX11" fmla="*/ 8178 w 10248"/>
                <a:gd name="connsiteY11" fmla="*/ 5727 h 11182"/>
                <a:gd name="connsiteX12" fmla="*/ 8689 w 10248"/>
                <a:gd name="connsiteY12" fmla="*/ 9613 h 11182"/>
                <a:gd name="connsiteX13" fmla="*/ 9221 w 10248"/>
                <a:gd name="connsiteY13" fmla="*/ 6737 h 11182"/>
                <a:gd name="connsiteX14" fmla="*/ 10248 w 10248"/>
                <a:gd name="connsiteY14"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806 w 10248"/>
                <a:gd name="connsiteY9" fmla="*/ 6818 h 11182"/>
                <a:gd name="connsiteX10" fmla="*/ 8178 w 10248"/>
                <a:gd name="connsiteY10" fmla="*/ 5727 h 11182"/>
                <a:gd name="connsiteX11" fmla="*/ 8689 w 10248"/>
                <a:gd name="connsiteY11" fmla="*/ 9613 h 11182"/>
                <a:gd name="connsiteX12" fmla="*/ 9221 w 10248"/>
                <a:gd name="connsiteY12" fmla="*/ 6737 h 11182"/>
                <a:gd name="connsiteX13" fmla="*/ 10248 w 10248"/>
                <a:gd name="connsiteY13"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806 w 10248"/>
                <a:gd name="connsiteY9" fmla="*/ 6818 h 11182"/>
                <a:gd name="connsiteX10" fmla="*/ 8689 w 10248"/>
                <a:gd name="connsiteY10" fmla="*/ 9613 h 11182"/>
                <a:gd name="connsiteX11" fmla="*/ 9221 w 10248"/>
                <a:gd name="connsiteY11" fmla="*/ 6737 h 11182"/>
                <a:gd name="connsiteX12" fmla="*/ 10248 w 10248"/>
                <a:gd name="connsiteY12" fmla="*/ 9545 h 11182"/>
                <a:gd name="connsiteX0" fmla="*/ 0 w 9789"/>
                <a:gd name="connsiteY0" fmla="*/ 13408 h 13408"/>
                <a:gd name="connsiteX1" fmla="*/ 991 w 9789"/>
                <a:gd name="connsiteY1" fmla="*/ 12862 h 13408"/>
                <a:gd name="connsiteX2" fmla="*/ 1735 w 9789"/>
                <a:gd name="connsiteY2" fmla="*/ 12317 h 13408"/>
                <a:gd name="connsiteX3" fmla="*/ 2230 w 9789"/>
                <a:gd name="connsiteY3" fmla="*/ 4680 h 13408"/>
                <a:gd name="connsiteX4" fmla="*/ 5080 w 9789"/>
                <a:gd name="connsiteY4" fmla="*/ 2499 h 13408"/>
                <a:gd name="connsiteX5" fmla="*/ 5576 w 9789"/>
                <a:gd name="connsiteY5" fmla="*/ 3044 h 13408"/>
                <a:gd name="connsiteX6" fmla="*/ 5824 w 9789"/>
                <a:gd name="connsiteY6" fmla="*/ 4134 h 13408"/>
                <a:gd name="connsiteX7" fmla="*/ 6053 w 9789"/>
                <a:gd name="connsiteY7" fmla="*/ 5531 h 13408"/>
                <a:gd name="connsiteX8" fmla="*/ 6779 w 9789"/>
                <a:gd name="connsiteY8" fmla="*/ 8963 h 13408"/>
                <a:gd name="connsiteX9" fmla="*/ 7806 w 9789"/>
                <a:gd name="connsiteY9" fmla="*/ 9044 h 13408"/>
                <a:gd name="connsiteX10" fmla="*/ 8689 w 9789"/>
                <a:gd name="connsiteY10" fmla="*/ 11839 h 13408"/>
                <a:gd name="connsiteX11" fmla="*/ 9221 w 9789"/>
                <a:gd name="connsiteY11" fmla="*/ 8963 h 13408"/>
                <a:gd name="connsiteX12" fmla="*/ 9789 w 9789"/>
                <a:gd name="connsiteY12" fmla="*/ 1407 h 13408"/>
                <a:gd name="connsiteX0" fmla="*/ 0 w 10000"/>
                <a:gd name="connsiteY0" fmla="*/ 8951 h 8951"/>
                <a:gd name="connsiteX1" fmla="*/ 1012 w 10000"/>
                <a:gd name="connsiteY1" fmla="*/ 8544 h 8951"/>
                <a:gd name="connsiteX2" fmla="*/ 1772 w 10000"/>
                <a:gd name="connsiteY2" fmla="*/ 8137 h 8951"/>
                <a:gd name="connsiteX3" fmla="*/ 2278 w 10000"/>
                <a:gd name="connsiteY3" fmla="*/ 2441 h 8951"/>
                <a:gd name="connsiteX4" fmla="*/ 5189 w 10000"/>
                <a:gd name="connsiteY4" fmla="*/ 815 h 8951"/>
                <a:gd name="connsiteX5" fmla="*/ 5696 w 10000"/>
                <a:gd name="connsiteY5" fmla="*/ 1221 h 8951"/>
                <a:gd name="connsiteX6" fmla="*/ 5950 w 10000"/>
                <a:gd name="connsiteY6" fmla="*/ 2034 h 8951"/>
                <a:gd name="connsiteX7" fmla="*/ 6183 w 10000"/>
                <a:gd name="connsiteY7" fmla="*/ 3076 h 8951"/>
                <a:gd name="connsiteX8" fmla="*/ 6925 w 10000"/>
                <a:gd name="connsiteY8" fmla="*/ 5636 h 8951"/>
                <a:gd name="connsiteX9" fmla="*/ 7974 w 10000"/>
                <a:gd name="connsiteY9" fmla="*/ 5696 h 8951"/>
                <a:gd name="connsiteX10" fmla="*/ 8876 w 10000"/>
                <a:gd name="connsiteY10" fmla="*/ 7781 h 8951"/>
                <a:gd name="connsiteX11" fmla="*/ 10000 w 10000"/>
                <a:gd name="connsiteY11" fmla="*/ 0 h 8951"/>
                <a:gd name="connsiteX0" fmla="*/ 0 w 10000"/>
                <a:gd name="connsiteY0" fmla="*/ 10000 h 10000"/>
                <a:gd name="connsiteX1" fmla="*/ 1012 w 10000"/>
                <a:gd name="connsiteY1" fmla="*/ 9545 h 10000"/>
                <a:gd name="connsiteX2" fmla="*/ 1772 w 10000"/>
                <a:gd name="connsiteY2" fmla="*/ 9091 h 10000"/>
                <a:gd name="connsiteX3" fmla="*/ 2278 w 10000"/>
                <a:gd name="connsiteY3" fmla="*/ 2727 h 10000"/>
                <a:gd name="connsiteX4" fmla="*/ 5189 w 10000"/>
                <a:gd name="connsiteY4" fmla="*/ 911 h 10000"/>
                <a:gd name="connsiteX5" fmla="*/ 5696 w 10000"/>
                <a:gd name="connsiteY5" fmla="*/ 1364 h 10000"/>
                <a:gd name="connsiteX6" fmla="*/ 5950 w 10000"/>
                <a:gd name="connsiteY6" fmla="*/ 2272 h 10000"/>
                <a:gd name="connsiteX7" fmla="*/ 6183 w 10000"/>
                <a:gd name="connsiteY7" fmla="*/ 3436 h 10000"/>
                <a:gd name="connsiteX8" fmla="*/ 6925 w 10000"/>
                <a:gd name="connsiteY8" fmla="*/ 6297 h 10000"/>
                <a:gd name="connsiteX9" fmla="*/ 7974 w 10000"/>
                <a:gd name="connsiteY9" fmla="*/ 6364 h 10000"/>
                <a:gd name="connsiteX10" fmla="*/ 10000 w 10000"/>
                <a:gd name="connsiteY10" fmla="*/ 0 h 10000"/>
                <a:gd name="connsiteX0" fmla="*/ 0 w 10000"/>
                <a:gd name="connsiteY0" fmla="*/ 11048 h 11048"/>
                <a:gd name="connsiteX1" fmla="*/ 1012 w 10000"/>
                <a:gd name="connsiteY1" fmla="*/ 10593 h 11048"/>
                <a:gd name="connsiteX2" fmla="*/ 1772 w 10000"/>
                <a:gd name="connsiteY2" fmla="*/ 10139 h 11048"/>
                <a:gd name="connsiteX3" fmla="*/ 2278 w 10000"/>
                <a:gd name="connsiteY3" fmla="*/ 3775 h 11048"/>
                <a:gd name="connsiteX4" fmla="*/ 5189 w 10000"/>
                <a:gd name="connsiteY4" fmla="*/ 1959 h 11048"/>
                <a:gd name="connsiteX5" fmla="*/ 5696 w 10000"/>
                <a:gd name="connsiteY5" fmla="*/ 2412 h 11048"/>
                <a:gd name="connsiteX6" fmla="*/ 5950 w 10000"/>
                <a:gd name="connsiteY6" fmla="*/ 3320 h 11048"/>
                <a:gd name="connsiteX7" fmla="*/ 6183 w 10000"/>
                <a:gd name="connsiteY7" fmla="*/ 4484 h 11048"/>
                <a:gd name="connsiteX8" fmla="*/ 6925 w 10000"/>
                <a:gd name="connsiteY8" fmla="*/ 7345 h 11048"/>
                <a:gd name="connsiteX9" fmla="*/ 8734 w 10000"/>
                <a:gd name="connsiteY9" fmla="*/ 1049 h 11048"/>
                <a:gd name="connsiteX10" fmla="*/ 10000 w 10000"/>
                <a:gd name="connsiteY10" fmla="*/ 1048 h 11048"/>
                <a:gd name="connsiteX0" fmla="*/ 0 w 10000"/>
                <a:gd name="connsiteY0" fmla="*/ 11010 h 11010"/>
                <a:gd name="connsiteX1" fmla="*/ 1012 w 10000"/>
                <a:gd name="connsiteY1" fmla="*/ 10555 h 11010"/>
                <a:gd name="connsiteX2" fmla="*/ 1772 w 10000"/>
                <a:gd name="connsiteY2" fmla="*/ 10101 h 11010"/>
                <a:gd name="connsiteX3" fmla="*/ 2278 w 10000"/>
                <a:gd name="connsiteY3" fmla="*/ 3737 h 11010"/>
                <a:gd name="connsiteX4" fmla="*/ 5189 w 10000"/>
                <a:gd name="connsiteY4" fmla="*/ 1921 h 11010"/>
                <a:gd name="connsiteX5" fmla="*/ 5696 w 10000"/>
                <a:gd name="connsiteY5" fmla="*/ 2374 h 11010"/>
                <a:gd name="connsiteX6" fmla="*/ 5950 w 10000"/>
                <a:gd name="connsiteY6" fmla="*/ 3282 h 11010"/>
                <a:gd name="connsiteX7" fmla="*/ 6183 w 10000"/>
                <a:gd name="connsiteY7" fmla="*/ 4446 h 11010"/>
                <a:gd name="connsiteX8" fmla="*/ 6925 w 10000"/>
                <a:gd name="connsiteY8" fmla="*/ 7307 h 11010"/>
                <a:gd name="connsiteX9" fmla="*/ 8734 w 10000"/>
                <a:gd name="connsiteY9" fmla="*/ 1011 h 11010"/>
                <a:gd name="connsiteX10" fmla="*/ 10000 w 10000"/>
                <a:gd name="connsiteY10" fmla="*/ 1010 h 11010"/>
                <a:gd name="connsiteX0" fmla="*/ 0 w 10243"/>
                <a:gd name="connsiteY0" fmla="*/ 11010 h 11010"/>
                <a:gd name="connsiteX1" fmla="*/ 1012 w 10243"/>
                <a:gd name="connsiteY1" fmla="*/ 10555 h 11010"/>
                <a:gd name="connsiteX2" fmla="*/ 1772 w 10243"/>
                <a:gd name="connsiteY2" fmla="*/ 10101 h 11010"/>
                <a:gd name="connsiteX3" fmla="*/ 2278 w 10243"/>
                <a:gd name="connsiteY3" fmla="*/ 3737 h 11010"/>
                <a:gd name="connsiteX4" fmla="*/ 5189 w 10243"/>
                <a:gd name="connsiteY4" fmla="*/ 1921 h 11010"/>
                <a:gd name="connsiteX5" fmla="*/ 5696 w 10243"/>
                <a:gd name="connsiteY5" fmla="*/ 2374 h 11010"/>
                <a:gd name="connsiteX6" fmla="*/ 5950 w 10243"/>
                <a:gd name="connsiteY6" fmla="*/ 3282 h 11010"/>
                <a:gd name="connsiteX7" fmla="*/ 6183 w 10243"/>
                <a:gd name="connsiteY7" fmla="*/ 4446 h 11010"/>
                <a:gd name="connsiteX8" fmla="*/ 6925 w 10243"/>
                <a:gd name="connsiteY8" fmla="*/ 7307 h 11010"/>
                <a:gd name="connsiteX9" fmla="*/ 8734 w 10243"/>
                <a:gd name="connsiteY9" fmla="*/ 1011 h 11010"/>
                <a:gd name="connsiteX10" fmla="*/ 10000 w 10243"/>
                <a:gd name="connsiteY10" fmla="*/ 1010 h 11010"/>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6925 w 10243"/>
                <a:gd name="connsiteY8" fmla="*/ 6853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026 h 10026"/>
                <a:gd name="connsiteX1" fmla="*/ 1012 w 10243"/>
                <a:gd name="connsiteY1" fmla="*/ 9571 h 10026"/>
                <a:gd name="connsiteX2" fmla="*/ 1772 w 10243"/>
                <a:gd name="connsiteY2" fmla="*/ 9117 h 10026"/>
                <a:gd name="connsiteX3" fmla="*/ 2278 w 10243"/>
                <a:gd name="connsiteY3" fmla="*/ 2753 h 10026"/>
                <a:gd name="connsiteX4" fmla="*/ 5189 w 10243"/>
                <a:gd name="connsiteY4" fmla="*/ 937 h 10026"/>
                <a:gd name="connsiteX5" fmla="*/ 5696 w 10243"/>
                <a:gd name="connsiteY5" fmla="*/ 1390 h 10026"/>
                <a:gd name="connsiteX6" fmla="*/ 5950 w 10243"/>
                <a:gd name="connsiteY6" fmla="*/ 2298 h 10026"/>
                <a:gd name="connsiteX7" fmla="*/ 6183 w 10243"/>
                <a:gd name="connsiteY7" fmla="*/ 3462 h 10026"/>
                <a:gd name="connsiteX8" fmla="*/ 7341 w 10243"/>
                <a:gd name="connsiteY8" fmla="*/ 936 h 10026"/>
                <a:gd name="connsiteX9" fmla="*/ 8734 w 10243"/>
                <a:gd name="connsiteY9" fmla="*/ 481 h 10026"/>
                <a:gd name="connsiteX10" fmla="*/ 10000 w 10243"/>
                <a:gd name="connsiteY10" fmla="*/ 26 h 10026"/>
                <a:gd name="connsiteX0" fmla="*/ 0 w 10243"/>
                <a:gd name="connsiteY0" fmla="*/ 10480 h 10480"/>
                <a:gd name="connsiteX1" fmla="*/ 1012 w 10243"/>
                <a:gd name="connsiteY1" fmla="*/ 10025 h 10480"/>
                <a:gd name="connsiteX2" fmla="*/ 1772 w 10243"/>
                <a:gd name="connsiteY2" fmla="*/ 9571 h 10480"/>
                <a:gd name="connsiteX3" fmla="*/ 2278 w 10243"/>
                <a:gd name="connsiteY3" fmla="*/ 3207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772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5950 w 10243"/>
                <a:gd name="connsiteY5" fmla="*/ 2752 h 10480"/>
                <a:gd name="connsiteX6" fmla="*/ 6183 w 10243"/>
                <a:gd name="connsiteY6" fmla="*/ 3916 h 10480"/>
                <a:gd name="connsiteX7" fmla="*/ 7341 w 10243"/>
                <a:gd name="connsiteY7" fmla="*/ 1390 h 10480"/>
                <a:gd name="connsiteX8" fmla="*/ 8734 w 10243"/>
                <a:gd name="connsiteY8" fmla="*/ 481 h 10480"/>
                <a:gd name="connsiteX9" fmla="*/ 10000 w 10243"/>
                <a:gd name="connsiteY9"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6183 w 10243"/>
                <a:gd name="connsiteY5" fmla="*/ 3916 h 10480"/>
                <a:gd name="connsiteX6" fmla="*/ 7341 w 10243"/>
                <a:gd name="connsiteY6" fmla="*/ 1390 h 10480"/>
                <a:gd name="connsiteX7" fmla="*/ 8734 w 10243"/>
                <a:gd name="connsiteY7" fmla="*/ 481 h 10480"/>
                <a:gd name="connsiteX8" fmla="*/ 10000 w 10243"/>
                <a:gd name="connsiteY8"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215 w 10243"/>
                <a:gd name="connsiteY5" fmla="*/ 1390 h 10480"/>
                <a:gd name="connsiteX6" fmla="*/ 8734 w 10243"/>
                <a:gd name="connsiteY6" fmla="*/ 481 h 10480"/>
                <a:gd name="connsiteX7" fmla="*/ 10000 w 10243"/>
                <a:gd name="connsiteY7" fmla="*/ 480 h 10480"/>
                <a:gd name="connsiteX0" fmla="*/ 0 w 10243"/>
                <a:gd name="connsiteY0" fmla="*/ 10000 h 10000"/>
                <a:gd name="connsiteX1" fmla="*/ 1012 w 10243"/>
                <a:gd name="connsiteY1" fmla="*/ 9545 h 10000"/>
                <a:gd name="connsiteX2" fmla="*/ 1899 w 10243"/>
                <a:gd name="connsiteY2" fmla="*/ 9091 h 10000"/>
                <a:gd name="connsiteX3" fmla="*/ 3671 w 10243"/>
                <a:gd name="connsiteY3" fmla="*/ 6818 h 10000"/>
                <a:gd name="connsiteX4" fmla="*/ 5316 w 10243"/>
                <a:gd name="connsiteY4" fmla="*/ 3637 h 10000"/>
                <a:gd name="connsiteX5" fmla="*/ 7215 w 10243"/>
                <a:gd name="connsiteY5" fmla="*/ 910 h 10000"/>
                <a:gd name="connsiteX6" fmla="*/ 8734 w 10243"/>
                <a:gd name="connsiteY6" fmla="*/ 1 h 10000"/>
                <a:gd name="connsiteX7" fmla="*/ 10000 w 10243"/>
                <a:gd name="connsiteY7" fmla="*/ 0 h 10000"/>
                <a:gd name="connsiteX0" fmla="*/ 0 w 10243"/>
                <a:gd name="connsiteY0" fmla="*/ 9999 h 9999"/>
                <a:gd name="connsiteX1" fmla="*/ 1012 w 10243"/>
                <a:gd name="connsiteY1" fmla="*/ 9544 h 9999"/>
                <a:gd name="connsiteX2" fmla="*/ 1899 w 10243"/>
                <a:gd name="connsiteY2" fmla="*/ 9090 h 9999"/>
                <a:gd name="connsiteX3" fmla="*/ 3671 w 10243"/>
                <a:gd name="connsiteY3" fmla="*/ 6817 h 9999"/>
                <a:gd name="connsiteX4" fmla="*/ 5316 w 10243"/>
                <a:gd name="connsiteY4" fmla="*/ 3636 h 9999"/>
                <a:gd name="connsiteX5" fmla="*/ 7215 w 10243"/>
                <a:gd name="connsiteY5" fmla="*/ 909 h 9999"/>
                <a:gd name="connsiteX6" fmla="*/ 8734 w 10243"/>
                <a:gd name="connsiteY6" fmla="*/ 0 h 9999"/>
                <a:gd name="connsiteX7" fmla="*/ 10000 w 10243"/>
                <a:gd name="connsiteY7" fmla="*/ 0 h 9999"/>
                <a:gd name="connsiteX0" fmla="*/ 0 w 9999"/>
                <a:gd name="connsiteY0" fmla="*/ 10000 h 10000"/>
                <a:gd name="connsiteX1" fmla="*/ 988 w 9999"/>
                <a:gd name="connsiteY1" fmla="*/ 9545 h 10000"/>
                <a:gd name="connsiteX2" fmla="*/ 1854 w 9999"/>
                <a:gd name="connsiteY2" fmla="*/ 9091 h 10000"/>
                <a:gd name="connsiteX3" fmla="*/ 3584 w 9999"/>
                <a:gd name="connsiteY3" fmla="*/ 6818 h 10000"/>
                <a:gd name="connsiteX4" fmla="*/ 5190 w 9999"/>
                <a:gd name="connsiteY4" fmla="*/ 3636 h 10000"/>
                <a:gd name="connsiteX5" fmla="*/ 7044 w 9999"/>
                <a:gd name="connsiteY5" fmla="*/ 909 h 10000"/>
                <a:gd name="connsiteX6" fmla="*/ 8527 w 9999"/>
                <a:gd name="connsiteY6" fmla="*/ 0 h 10000"/>
                <a:gd name="connsiteX7" fmla="*/ 9762 w 9999"/>
                <a:gd name="connsiteY7" fmla="*/ 45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9" h="10000">
                  <a:moveTo>
                    <a:pt x="0" y="10000"/>
                  </a:moveTo>
                  <a:cubicBezTo>
                    <a:pt x="536" y="9451"/>
                    <a:pt x="679" y="9696"/>
                    <a:pt x="988" y="9545"/>
                  </a:cubicBezTo>
                  <a:cubicBezTo>
                    <a:pt x="1296" y="9394"/>
                    <a:pt x="1495" y="9395"/>
                    <a:pt x="1854" y="9091"/>
                  </a:cubicBezTo>
                  <a:cubicBezTo>
                    <a:pt x="2214" y="8599"/>
                    <a:pt x="3072" y="8078"/>
                    <a:pt x="3584" y="6818"/>
                  </a:cubicBezTo>
                  <a:cubicBezTo>
                    <a:pt x="4253" y="5416"/>
                    <a:pt x="4839" y="4394"/>
                    <a:pt x="5190" y="3636"/>
                  </a:cubicBezTo>
                  <a:cubicBezTo>
                    <a:pt x="5767" y="2651"/>
                    <a:pt x="6570" y="1401"/>
                    <a:pt x="7044" y="909"/>
                  </a:cubicBezTo>
                  <a:cubicBezTo>
                    <a:pt x="7489" y="449"/>
                    <a:pt x="7821" y="65"/>
                    <a:pt x="8527" y="0"/>
                  </a:cubicBezTo>
                  <a:cubicBezTo>
                    <a:pt x="9192" y="11"/>
                    <a:pt x="9999" y="606"/>
                    <a:pt x="9762" y="454"/>
                  </a:cubicBezTo>
                </a:path>
              </a:pathLst>
            </a:custGeom>
            <a:noFill/>
            <a:ln w="38100" cap="flat" cmpd="sng">
              <a:solidFill>
                <a:srgbClr val="FF0000"/>
              </a:solidFill>
              <a:prstDash val="solid"/>
              <a:round/>
              <a:headEnd/>
              <a:tailEnd/>
            </a:ln>
            <a:effectLst/>
          </p:spPr>
          <p:txBody>
            <a:bodyPr wrap="none">
              <a:spAutoFit/>
            </a:bodyPr>
            <a:lstStyle/>
            <a:p>
              <a:pPr>
                <a:defRPr/>
              </a:pPr>
              <a:endParaRPr lang="en-US"/>
            </a:p>
          </p:txBody>
        </p:sp>
        <p:sp>
          <p:nvSpPr>
            <p:cNvPr id="9" name="Rectangle 8"/>
            <p:cNvSpPr/>
            <p:nvPr/>
          </p:nvSpPr>
          <p:spPr>
            <a:xfrm>
              <a:off x="3967232" y="5039971"/>
              <a:ext cx="2724336" cy="369332"/>
            </a:xfrm>
            <a:prstGeom prst="rect">
              <a:avLst/>
            </a:prstGeom>
          </p:spPr>
          <p:txBody>
            <a:bodyPr wrap="none">
              <a:spAutoFit/>
            </a:bodyPr>
            <a:lstStyle/>
            <a:p>
              <a:r>
                <a:rPr lang="en-US" b="1" dirty="0" smtClean="0">
                  <a:solidFill>
                    <a:srgbClr val="FF0000"/>
                  </a:solidFill>
                  <a:latin typeface="Calibri" panose="020F0502020204030204" pitchFamily="34" charset="0"/>
                </a:rPr>
                <a:t>Time 2. Burned Vegetation</a:t>
              </a:r>
              <a:endParaRPr lang="en-US" sz="1100" b="1" dirty="0">
                <a:solidFill>
                  <a:srgbClr val="FF0000"/>
                </a:solidFill>
                <a:latin typeface="Calibri" panose="020F0502020204030204" pitchFamily="34" charset="0"/>
              </a:endParaRPr>
            </a:p>
          </p:txBody>
        </p:sp>
      </p:grpSp>
    </p:spTree>
    <p:extLst>
      <p:ext uri="{BB962C8B-B14F-4D97-AF65-F5344CB8AC3E}">
        <p14:creationId xmlns:p14="http://schemas.microsoft.com/office/powerpoint/2010/main" val="35211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Analysis includes two steps </a:t>
            </a:r>
            <a:br>
              <a:rPr lang="en-US" dirty="0" smtClean="0"/>
            </a:br>
            <a:r>
              <a:rPr lang="en-US" dirty="0" smtClean="0"/>
              <a:t>(can be done in either order)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Subtraction (difference of time 1 and 2)</a:t>
            </a:r>
          </a:p>
          <a:p>
            <a:pPr marL="514350" indent="-514350">
              <a:buFont typeface="+mj-lt"/>
              <a:buAutoNum type="arabicPeriod"/>
            </a:pPr>
            <a:r>
              <a:rPr lang="en-US" dirty="0" smtClean="0"/>
              <a:t>Modeling (subtract  and then model)</a:t>
            </a:r>
          </a:p>
          <a:p>
            <a:endParaRPr lang="en-US" dirty="0"/>
          </a:p>
        </p:txBody>
      </p:sp>
      <p:pic>
        <p:nvPicPr>
          <p:cNvPr id="14338" name="Picture 2" descr="two step analy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333" y="2601311"/>
            <a:ext cx="5048557" cy="405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559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rned are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19050"/>
            <a:ext cx="4129408" cy="68211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9858" y="514350"/>
            <a:ext cx="5014592" cy="990600"/>
          </a:xfrm>
        </p:spPr>
        <p:txBody>
          <a:bodyPr>
            <a:normAutofit/>
          </a:bodyPr>
          <a:lstStyle/>
          <a:p>
            <a:r>
              <a:rPr lang="en-US" dirty="0" smtClean="0"/>
              <a:t>Fires</a:t>
            </a:r>
            <a:endParaRPr lang="en-US" dirty="0"/>
          </a:p>
        </p:txBody>
      </p:sp>
      <p:sp>
        <p:nvSpPr>
          <p:cNvPr id="3" name="Content Placeholder 2"/>
          <p:cNvSpPr>
            <a:spLocks noGrp="1"/>
          </p:cNvSpPr>
          <p:nvPr>
            <p:ph idx="1"/>
          </p:nvPr>
        </p:nvSpPr>
        <p:spPr>
          <a:xfrm>
            <a:off x="76200" y="1503426"/>
            <a:ext cx="5474208" cy="5029200"/>
          </a:xfrm>
        </p:spPr>
        <p:txBody>
          <a:bodyPr/>
          <a:lstStyle/>
          <a:p>
            <a:r>
              <a:rPr lang="en-US" dirty="0" smtClean="0"/>
              <a:t>Wildland fire in Montana and Idaho, USA </a:t>
            </a:r>
            <a:r>
              <a:rPr lang="en-US" sz="1200" dirty="0" smtClean="0">
                <a:hlinkClick r:id="rId3"/>
              </a:rPr>
              <a:t>http</a:t>
            </a:r>
            <a:r>
              <a:rPr lang="en-US" sz="1200" dirty="0">
                <a:hlinkClick r:id="rId3"/>
              </a:rPr>
              <a:t>://</a:t>
            </a:r>
            <a:r>
              <a:rPr lang="en-US" sz="1200" dirty="0" smtClean="0">
                <a:ln w="0"/>
                <a:solidFill>
                  <a:schemeClr val="tx1"/>
                </a:solidFill>
                <a:effectLst>
                  <a:outerShdw blurRad="38100" dist="19050" dir="2700000" algn="tl" rotWithShape="0">
                    <a:schemeClr val="dk1">
                      <a:alpha val="40000"/>
                    </a:schemeClr>
                  </a:outerShdw>
                </a:effectLst>
                <a:hlinkClick r:id="rId3"/>
              </a:rPr>
              <a:t>earthobservatory.nasa.gov/IOTD/view.php?id=1309</a:t>
            </a:r>
            <a:endParaRPr lang="en-US" dirty="0" smtClean="0"/>
          </a:p>
        </p:txBody>
      </p:sp>
      <p:sp>
        <p:nvSpPr>
          <p:cNvPr id="4" name="TextBox 3"/>
          <p:cNvSpPr txBox="1"/>
          <p:nvPr/>
        </p:nvSpPr>
        <p:spPr>
          <a:xfrm>
            <a:off x="5124450" y="95250"/>
            <a:ext cx="4248150" cy="4893647"/>
          </a:xfrm>
          <a:prstGeom prst="rect">
            <a:avLst/>
          </a:prstGeom>
          <a:noFill/>
        </p:spPr>
        <p:txBody>
          <a:bodyPr wrap="square" rtlCol="0">
            <a:spAutoFit/>
          </a:bodyPr>
          <a:lstStyle/>
          <a:p>
            <a:pPr algn="ctr"/>
            <a:r>
              <a:rPr lang="en-US" sz="3000" b="1" dirty="0" smtClean="0">
                <a:solidFill>
                  <a:schemeClr val="bg1"/>
                </a:solidFill>
              </a:rPr>
              <a:t>July 2000</a:t>
            </a:r>
          </a:p>
          <a:p>
            <a:pPr algn="ctr"/>
            <a:endParaRPr lang="en-US" sz="3000" b="1" dirty="0">
              <a:solidFill>
                <a:schemeClr val="bg1"/>
              </a:solidFill>
            </a:endParaRPr>
          </a:p>
          <a:p>
            <a:pPr algn="ctr"/>
            <a:endParaRPr lang="en-US" sz="3000" b="1" dirty="0" smtClean="0">
              <a:solidFill>
                <a:schemeClr val="bg1"/>
              </a:solidFill>
            </a:endParaRPr>
          </a:p>
          <a:p>
            <a:pPr algn="ctr"/>
            <a:endParaRPr lang="en-US" sz="3000" b="1" dirty="0">
              <a:solidFill>
                <a:schemeClr val="bg1"/>
              </a:solidFill>
            </a:endParaRPr>
          </a:p>
          <a:p>
            <a:pPr algn="ctr"/>
            <a:endParaRPr lang="en-US" sz="3000" b="1" dirty="0" smtClean="0">
              <a:solidFill>
                <a:schemeClr val="bg1"/>
              </a:solidFill>
            </a:endParaRPr>
          </a:p>
          <a:p>
            <a:pPr algn="ctr"/>
            <a:r>
              <a:rPr lang="en-US" sz="3000" b="1" dirty="0" smtClean="0">
                <a:solidFill>
                  <a:schemeClr val="bg1"/>
                </a:solidFill>
              </a:rPr>
              <a:t>September 2000</a:t>
            </a:r>
          </a:p>
          <a:p>
            <a:pPr algn="ctr"/>
            <a:endParaRPr lang="en-US" sz="3000" b="1" dirty="0" smtClean="0">
              <a:solidFill>
                <a:schemeClr val="bg1"/>
              </a:solidFill>
            </a:endParaRPr>
          </a:p>
          <a:p>
            <a:pPr algn="ctr"/>
            <a:endParaRPr lang="en-US" sz="3000" b="1" dirty="0">
              <a:solidFill>
                <a:schemeClr val="bg1"/>
              </a:solidFill>
            </a:endParaRPr>
          </a:p>
          <a:p>
            <a:pPr algn="ctr"/>
            <a:endParaRPr lang="en-US" sz="1200" b="1" dirty="0">
              <a:solidFill>
                <a:schemeClr val="bg1"/>
              </a:solidFill>
            </a:endParaRPr>
          </a:p>
          <a:p>
            <a:pPr algn="ctr"/>
            <a:endParaRPr lang="en-US" sz="3000" b="1" dirty="0">
              <a:solidFill>
                <a:schemeClr val="bg1"/>
              </a:solidFill>
            </a:endParaRPr>
          </a:p>
          <a:p>
            <a:pPr algn="ctr"/>
            <a:r>
              <a:rPr lang="en-US" sz="3000" b="1" dirty="0" smtClean="0">
                <a:solidFill>
                  <a:schemeClr val="bg1"/>
                </a:solidFill>
              </a:rPr>
              <a:t>Burned area</a:t>
            </a:r>
            <a:endParaRPr lang="en-US" sz="3000" b="1" dirty="0">
              <a:solidFill>
                <a:schemeClr val="bg1"/>
              </a:solidFill>
            </a:endParaRPr>
          </a:p>
        </p:txBody>
      </p:sp>
    </p:spTree>
    <p:extLst>
      <p:ext uri="{BB962C8B-B14F-4D97-AF65-F5344CB8AC3E}">
        <p14:creationId xmlns:p14="http://schemas.microsoft.com/office/powerpoint/2010/main" val="22044594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land cover, then subtract</a:t>
            </a:r>
            <a:endParaRPr lang="en-US" dirty="0"/>
          </a:p>
        </p:txBody>
      </p:sp>
      <p:sp>
        <p:nvSpPr>
          <p:cNvPr id="3" name="Content Placeholder 2"/>
          <p:cNvSpPr>
            <a:spLocks noGrp="1"/>
          </p:cNvSpPr>
          <p:nvPr>
            <p:ph idx="1"/>
          </p:nvPr>
        </p:nvSpPr>
        <p:spPr/>
        <p:txBody>
          <a:bodyPr/>
          <a:lstStyle/>
          <a:p>
            <a:pPr marL="0" indent="0">
              <a:buNone/>
            </a:pPr>
            <a:r>
              <a:rPr lang="en-US" dirty="0" smtClean="0"/>
              <a:t>Land Cover	   Land Cover</a:t>
            </a:r>
          </a:p>
          <a:p>
            <a:pPr marL="0" indent="0">
              <a:buNone/>
            </a:pPr>
            <a:r>
              <a:rPr lang="en-US" dirty="0"/>
              <a:t> </a:t>
            </a:r>
            <a:r>
              <a:rPr lang="en-US" dirty="0" smtClean="0"/>
              <a:t>  Time 1		       Time 2 		Change</a:t>
            </a:r>
            <a:endParaRPr lang="en-US" dirty="0"/>
          </a:p>
        </p:txBody>
      </p:sp>
      <p:pic>
        <p:nvPicPr>
          <p:cNvPr id="9218" name="Picture 2" descr="land cover tim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2714625"/>
            <a:ext cx="27336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land cover tim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14625"/>
            <a:ext cx="27146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chang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733675"/>
            <a:ext cx="27146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847975" y="3714750"/>
            <a:ext cx="342900" cy="7429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81700" y="4038600"/>
            <a:ext cx="285750" cy="914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81700" y="4191000"/>
            <a:ext cx="285750" cy="914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6513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ndvi tim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021" y="4129086"/>
            <a:ext cx="27241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descr="ndvi tim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 y="4129086"/>
            <a:ext cx="27241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descr="ndvi change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4" y="4110036"/>
            <a:ext cx="27336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04800"/>
            <a:ext cx="6219504" cy="990600"/>
          </a:xfrm>
        </p:spPr>
        <p:txBody>
          <a:bodyPr/>
          <a:lstStyle/>
          <a:p>
            <a:r>
              <a:rPr lang="en-US" dirty="0" smtClean="0"/>
              <a:t>First Subtract, then Model</a:t>
            </a:r>
            <a:endParaRPr lang="en-US" dirty="0"/>
          </a:p>
        </p:txBody>
      </p:sp>
      <p:sp>
        <p:nvSpPr>
          <p:cNvPr id="4" name="Right Arrow 3"/>
          <p:cNvSpPr/>
          <p:nvPr/>
        </p:nvSpPr>
        <p:spPr>
          <a:xfrm>
            <a:off x="2828925" y="5105400"/>
            <a:ext cx="342900" cy="7429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00750" y="5429250"/>
            <a:ext cx="285750" cy="914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00750" y="5581650"/>
            <a:ext cx="285750" cy="914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land cover tim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095375"/>
            <a:ext cx="14097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descr="land cover tim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688" y="1081088"/>
            <a:ext cx="14192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71450" y="3009900"/>
            <a:ext cx="9353550" cy="5029200"/>
          </a:xfrm>
        </p:spPr>
        <p:txBody>
          <a:bodyPr/>
          <a:lstStyle/>
          <a:p>
            <a:pPr marL="0" indent="0">
              <a:buNone/>
            </a:pPr>
            <a:r>
              <a:rPr lang="en-US" smtClean="0"/>
              <a:t>    </a:t>
            </a:r>
          </a:p>
          <a:p>
            <a:pPr marL="0" indent="0">
              <a:buNone/>
            </a:pPr>
            <a:r>
              <a:rPr lang="en-US" smtClean="0"/>
              <a:t>   NDVI Time 1	       NDVI Time 2 	  NDVI Change</a:t>
            </a:r>
            <a:endParaRPr lang="en-US" dirty="0"/>
          </a:p>
        </p:txBody>
      </p:sp>
      <p:sp>
        <p:nvSpPr>
          <p:cNvPr id="6" name="AutoShape 11" descr="Image result for tree stump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3" descr="Image result for tree stump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7"/>
          <a:stretch>
            <a:fillRect/>
          </a:stretch>
        </p:blipFill>
        <p:spPr>
          <a:xfrm>
            <a:off x="5943600" y="0"/>
            <a:ext cx="3261388" cy="3606163"/>
          </a:xfrm>
          <a:prstGeom prst="rect">
            <a:avLst/>
          </a:prstGeom>
        </p:spPr>
      </p:pic>
    </p:spTree>
    <p:extLst>
      <p:ext uri="{BB962C8B-B14F-4D97-AF65-F5344CB8AC3E}">
        <p14:creationId xmlns:p14="http://schemas.microsoft.com/office/powerpoint/2010/main" val="16046848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Image Differencing (multi-temporal transform)</a:t>
            </a:r>
            <a:endParaRPr lang="en-US" dirty="0"/>
          </a:p>
        </p:txBody>
      </p:sp>
      <p:sp>
        <p:nvSpPr>
          <p:cNvPr id="3" name="Content Placeholder 2"/>
          <p:cNvSpPr>
            <a:spLocks noGrp="1"/>
          </p:cNvSpPr>
          <p:nvPr>
            <p:ph idx="1"/>
          </p:nvPr>
        </p:nvSpPr>
        <p:spPr/>
        <p:txBody>
          <a:bodyPr/>
          <a:lstStyle/>
          <a:p>
            <a:pPr>
              <a:buClr>
                <a:schemeClr val="bg1"/>
              </a:buClr>
            </a:pPr>
            <a:r>
              <a:rPr lang="en-US" dirty="0" smtClean="0"/>
              <a:t>Normalized Burn Ratio </a:t>
            </a:r>
            <a:r>
              <a:rPr lang="en-US" dirty="0"/>
              <a:t>(</a:t>
            </a:r>
            <a:r>
              <a:rPr lang="en-US" dirty="0" smtClean="0"/>
              <a:t>NBR) </a:t>
            </a:r>
          </a:p>
          <a:p>
            <a:pPr>
              <a:buClr>
                <a:schemeClr val="bg1"/>
              </a:buClr>
            </a:pPr>
            <a:r>
              <a:rPr lang="en-US" dirty="0" smtClean="0"/>
              <a:t>NBR from two different 3 year periods is analyzed to see differences</a:t>
            </a:r>
            <a:endParaRPr lang="en-US" dirty="0"/>
          </a:p>
        </p:txBody>
      </p:sp>
      <p:pic>
        <p:nvPicPr>
          <p:cNvPr id="4" name="Picture 3" title="NBR transform examples"/>
          <p:cNvPicPr/>
          <p:nvPr/>
        </p:nvPicPr>
        <p:blipFill rotWithShape="1">
          <a:blip r:embed="rId2"/>
          <a:srcRect t="53210"/>
          <a:stretch/>
        </p:blipFill>
        <p:spPr>
          <a:xfrm>
            <a:off x="409578" y="3380500"/>
            <a:ext cx="3949776" cy="2850622"/>
          </a:xfrm>
          <a:prstGeom prst="rect">
            <a:avLst/>
          </a:prstGeom>
        </p:spPr>
      </p:pic>
      <p:pic>
        <p:nvPicPr>
          <p:cNvPr id="5" name="Picture 4" title="NBR transform examples"/>
          <p:cNvPicPr/>
          <p:nvPr/>
        </p:nvPicPr>
        <p:blipFill rotWithShape="1">
          <a:blip r:embed="rId2"/>
          <a:srcRect l="16228" r="7736" b="46029"/>
          <a:stretch/>
        </p:blipFill>
        <p:spPr>
          <a:xfrm>
            <a:off x="5603358" y="3380500"/>
            <a:ext cx="3083442" cy="2850622"/>
          </a:xfrm>
          <a:prstGeom prst="rect">
            <a:avLst/>
          </a:prstGeom>
        </p:spPr>
      </p:pic>
      <p:sp>
        <p:nvSpPr>
          <p:cNvPr id="6" name="Right Arrow 5"/>
          <p:cNvSpPr/>
          <p:nvPr/>
        </p:nvSpPr>
        <p:spPr>
          <a:xfrm>
            <a:off x="4710223" y="4710666"/>
            <a:ext cx="584791"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4100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Rectangle 2"/>
          <p:cNvSpPr>
            <a:spLocks noGrp="1" noChangeArrowheads="1"/>
          </p:cNvSpPr>
          <p:nvPr>
            <p:ph type="title"/>
          </p:nvPr>
        </p:nvSpPr>
        <p:spPr/>
        <p:txBody>
          <a:bodyPr/>
          <a:lstStyle/>
          <a:p>
            <a:r>
              <a:rPr lang="en-US" sz="2800" u="none" dirty="0" smtClean="0"/>
              <a:t>3. Change Analysis </a:t>
            </a:r>
            <a:r>
              <a:rPr lang="en-US" sz="2800" dirty="0" smtClean="0"/>
              <a:t>with</a:t>
            </a:r>
            <a:r>
              <a:rPr lang="en-US" sz="2800" u="none" dirty="0" smtClean="0"/>
              <a:t> </a:t>
            </a:r>
            <a:r>
              <a:rPr lang="en-US" sz="2800" u="none" dirty="0"/>
              <a:t>Image </a:t>
            </a:r>
            <a:r>
              <a:rPr lang="en-US" sz="2800" u="none" dirty="0" smtClean="0"/>
              <a:t>Differencing </a:t>
            </a:r>
            <a:br>
              <a:rPr lang="en-US" sz="2800" u="none" dirty="0" smtClean="0"/>
            </a:br>
            <a:r>
              <a:rPr lang="en-US" sz="2800" dirty="0" smtClean="0"/>
              <a:t>(</a:t>
            </a:r>
            <a:r>
              <a:rPr lang="en-US" sz="2800" dirty="0"/>
              <a:t>multi-temporal transform)</a:t>
            </a:r>
            <a:r>
              <a:rPr lang="en-US" sz="2800" u="none" dirty="0" smtClean="0"/>
              <a:t> </a:t>
            </a:r>
            <a:endParaRPr lang="en-US" sz="2800" u="none" dirty="0"/>
          </a:p>
        </p:txBody>
      </p:sp>
      <p:pic>
        <p:nvPicPr>
          <p:cNvPr id="1744900" name="Picture 4" descr="post-refl_resize"/>
          <p:cNvPicPr>
            <a:picLocks noChangeAspect="1" noChangeArrowheads="1"/>
          </p:cNvPicPr>
          <p:nvPr/>
        </p:nvPicPr>
        <p:blipFill>
          <a:blip r:embed="rId3" cstate="print"/>
          <a:srcRect/>
          <a:stretch>
            <a:fillRect/>
          </a:stretch>
        </p:blipFill>
        <p:spPr bwMode="auto">
          <a:xfrm>
            <a:off x="609600" y="4648200"/>
            <a:ext cx="1981200" cy="1602769"/>
          </a:xfrm>
          <a:prstGeom prst="rect">
            <a:avLst/>
          </a:prstGeom>
          <a:noFill/>
          <a:ln w="9525">
            <a:noFill/>
            <a:miter lim="800000"/>
            <a:headEnd/>
            <a:tailEnd/>
          </a:ln>
        </p:spPr>
      </p:pic>
      <p:pic>
        <p:nvPicPr>
          <p:cNvPr id="1744901" name="Picture 5" descr="pre-refl_resize"/>
          <p:cNvPicPr>
            <a:picLocks noChangeAspect="1" noChangeArrowheads="1"/>
          </p:cNvPicPr>
          <p:nvPr/>
        </p:nvPicPr>
        <p:blipFill>
          <a:blip r:embed="rId4" cstate="print"/>
          <a:srcRect/>
          <a:stretch>
            <a:fillRect/>
          </a:stretch>
        </p:blipFill>
        <p:spPr bwMode="auto">
          <a:xfrm>
            <a:off x="609600" y="2743200"/>
            <a:ext cx="1934855" cy="1565276"/>
          </a:xfrm>
          <a:prstGeom prst="rect">
            <a:avLst/>
          </a:prstGeom>
          <a:noFill/>
          <a:ln w="9525">
            <a:noFill/>
            <a:miter lim="800000"/>
            <a:headEnd/>
            <a:tailEnd/>
          </a:ln>
        </p:spPr>
      </p:pic>
      <p:sp>
        <p:nvSpPr>
          <p:cNvPr id="1744902" name="Text Box 6"/>
          <p:cNvSpPr txBox="1">
            <a:spLocks noChangeArrowheads="1"/>
          </p:cNvSpPr>
          <p:nvPr/>
        </p:nvSpPr>
        <p:spPr bwMode="auto">
          <a:xfrm rot="16200000">
            <a:off x="-8731" y="3467894"/>
            <a:ext cx="989012" cy="304800"/>
          </a:xfrm>
          <a:prstGeom prst="rect">
            <a:avLst/>
          </a:prstGeom>
          <a:noFill/>
          <a:ln w="9525">
            <a:noFill/>
            <a:miter lim="800000"/>
            <a:headEnd/>
            <a:tailEnd/>
          </a:ln>
          <a:effectLst/>
        </p:spPr>
        <p:txBody>
          <a:bodyPr>
            <a:spAutoFit/>
          </a:bodyPr>
          <a:lstStyle/>
          <a:p>
            <a:pPr>
              <a:lnSpc>
                <a:spcPct val="100000"/>
              </a:lnSpc>
              <a:buClrTx/>
              <a:buSzTx/>
              <a:buFontTx/>
              <a:buNone/>
            </a:pPr>
            <a:r>
              <a:rPr lang="en-US" sz="1400" dirty="0"/>
              <a:t>Pre-fire   </a:t>
            </a:r>
          </a:p>
        </p:txBody>
      </p:sp>
      <p:sp>
        <p:nvSpPr>
          <p:cNvPr id="1744903" name="Text Box 7"/>
          <p:cNvSpPr txBox="1">
            <a:spLocks noChangeArrowheads="1"/>
          </p:cNvSpPr>
          <p:nvPr/>
        </p:nvSpPr>
        <p:spPr bwMode="auto">
          <a:xfrm rot="16200000">
            <a:off x="-8731" y="5068094"/>
            <a:ext cx="989012" cy="304800"/>
          </a:xfrm>
          <a:prstGeom prst="rect">
            <a:avLst/>
          </a:prstGeom>
          <a:noFill/>
          <a:ln w="9525">
            <a:noFill/>
            <a:miter lim="800000"/>
            <a:headEnd/>
            <a:tailEnd/>
          </a:ln>
          <a:effectLst/>
        </p:spPr>
        <p:txBody>
          <a:bodyPr>
            <a:spAutoFit/>
          </a:bodyPr>
          <a:lstStyle/>
          <a:p>
            <a:pPr algn="l">
              <a:lnSpc>
                <a:spcPct val="100000"/>
              </a:lnSpc>
              <a:buClrTx/>
              <a:buSzTx/>
              <a:buFontTx/>
              <a:buNone/>
            </a:pPr>
            <a:r>
              <a:rPr lang="en-US" sz="1400" dirty="0">
                <a:effectLst>
                  <a:outerShdw blurRad="38100" dist="38100" dir="2700000" algn="tl">
                    <a:srgbClr val="000000"/>
                  </a:outerShdw>
                </a:effectLst>
              </a:rPr>
              <a:t>Post-fire   </a:t>
            </a:r>
          </a:p>
        </p:txBody>
      </p:sp>
      <p:sp>
        <p:nvSpPr>
          <p:cNvPr id="1744906" name="Text Box 10"/>
          <p:cNvSpPr txBox="1">
            <a:spLocks noChangeArrowheads="1"/>
          </p:cNvSpPr>
          <p:nvPr/>
        </p:nvSpPr>
        <p:spPr bwMode="auto">
          <a:xfrm>
            <a:off x="1143000" y="2457449"/>
            <a:ext cx="820738" cy="307975"/>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Landsat</a:t>
            </a:r>
          </a:p>
        </p:txBody>
      </p:sp>
      <p:sp>
        <p:nvSpPr>
          <p:cNvPr id="1744907" name="Text Box 11"/>
          <p:cNvSpPr txBox="1">
            <a:spLocks noChangeArrowheads="1"/>
          </p:cNvSpPr>
          <p:nvPr/>
        </p:nvSpPr>
        <p:spPr bwMode="auto">
          <a:xfrm>
            <a:off x="3413125" y="2438400"/>
            <a:ext cx="571500" cy="30480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NBR</a:t>
            </a:r>
          </a:p>
        </p:txBody>
      </p:sp>
      <p:sp>
        <p:nvSpPr>
          <p:cNvPr id="1744908" name="Line 12"/>
          <p:cNvSpPr>
            <a:spLocks noChangeShapeType="1"/>
          </p:cNvSpPr>
          <p:nvPr/>
        </p:nvSpPr>
        <p:spPr bwMode="auto">
          <a:xfrm>
            <a:off x="2386013" y="3430587"/>
            <a:ext cx="411163" cy="0"/>
          </a:xfrm>
          <a:prstGeom prst="line">
            <a:avLst/>
          </a:prstGeom>
          <a:noFill/>
          <a:ln w="28575">
            <a:solidFill>
              <a:srgbClr val="FFC000"/>
            </a:solidFill>
            <a:round/>
            <a:headEnd/>
            <a:tailEnd type="triangle" w="med" len="med"/>
          </a:ln>
          <a:effectLst/>
        </p:spPr>
        <p:txBody>
          <a:bodyPr>
            <a:spAutoFit/>
          </a:bodyPr>
          <a:lstStyle/>
          <a:p>
            <a:endParaRPr lang="en-US"/>
          </a:p>
        </p:txBody>
      </p:sp>
      <p:sp>
        <p:nvSpPr>
          <p:cNvPr id="1744909" name="Line 13"/>
          <p:cNvSpPr>
            <a:spLocks noChangeShapeType="1"/>
          </p:cNvSpPr>
          <p:nvPr/>
        </p:nvSpPr>
        <p:spPr bwMode="auto">
          <a:xfrm>
            <a:off x="2386013" y="5156200"/>
            <a:ext cx="411163" cy="0"/>
          </a:xfrm>
          <a:prstGeom prst="line">
            <a:avLst/>
          </a:prstGeom>
          <a:noFill/>
          <a:ln w="28575">
            <a:solidFill>
              <a:srgbClr val="FFC000"/>
            </a:solidFill>
            <a:round/>
            <a:headEnd/>
            <a:tailEnd type="triangle" w="med" len="med"/>
          </a:ln>
          <a:effectLst/>
        </p:spPr>
        <p:txBody>
          <a:bodyPr>
            <a:spAutoFit/>
          </a:bodyPr>
          <a:lstStyle/>
          <a:p>
            <a:endParaRPr lang="en-US"/>
          </a:p>
        </p:txBody>
      </p:sp>
      <p:pic>
        <p:nvPicPr>
          <p:cNvPr id="1744914" name="Picture 18" descr="post-nbr_resize"/>
          <p:cNvPicPr>
            <a:picLocks noChangeAspect="1" noChangeArrowheads="1"/>
          </p:cNvPicPr>
          <p:nvPr/>
        </p:nvPicPr>
        <p:blipFill>
          <a:blip r:embed="rId5" cstate="print"/>
          <a:srcRect/>
          <a:stretch>
            <a:fillRect/>
          </a:stretch>
        </p:blipFill>
        <p:spPr bwMode="auto">
          <a:xfrm>
            <a:off x="2819400" y="4648200"/>
            <a:ext cx="1990990" cy="1600200"/>
          </a:xfrm>
          <a:prstGeom prst="rect">
            <a:avLst/>
          </a:prstGeom>
          <a:noFill/>
          <a:ln w="9525">
            <a:noFill/>
            <a:miter lim="800000"/>
            <a:headEnd/>
            <a:tailEnd/>
          </a:ln>
        </p:spPr>
      </p:pic>
      <p:pic>
        <p:nvPicPr>
          <p:cNvPr id="1744915" name="Picture 19" descr="pre-nbr_resize"/>
          <p:cNvPicPr>
            <a:picLocks noChangeAspect="1" noChangeArrowheads="1"/>
          </p:cNvPicPr>
          <p:nvPr/>
        </p:nvPicPr>
        <p:blipFill>
          <a:blip r:embed="rId6" cstate="print"/>
          <a:srcRect/>
          <a:stretch>
            <a:fillRect/>
          </a:stretch>
        </p:blipFill>
        <p:spPr bwMode="auto">
          <a:xfrm>
            <a:off x="2819401" y="2751068"/>
            <a:ext cx="1981200" cy="1592332"/>
          </a:xfrm>
          <a:prstGeom prst="rect">
            <a:avLst/>
          </a:prstGeom>
          <a:noFill/>
        </p:spPr>
      </p:pic>
      <p:grpSp>
        <p:nvGrpSpPr>
          <p:cNvPr id="4" name="Group 3"/>
          <p:cNvGrpSpPr/>
          <p:nvPr/>
        </p:nvGrpSpPr>
        <p:grpSpPr>
          <a:xfrm>
            <a:off x="4343400" y="3352800"/>
            <a:ext cx="2645833" cy="1905000"/>
            <a:chOff x="4343400" y="3352800"/>
            <a:chExt cx="2645833" cy="1905000"/>
          </a:xfrm>
        </p:grpSpPr>
        <p:sp>
          <p:nvSpPr>
            <p:cNvPr id="1744904" name="Text Box 8"/>
            <p:cNvSpPr txBox="1">
              <a:spLocks noChangeArrowheads="1"/>
            </p:cNvSpPr>
            <p:nvPr/>
          </p:nvSpPr>
          <p:spPr bwMode="auto">
            <a:xfrm>
              <a:off x="5718175" y="3352800"/>
              <a:ext cx="682625" cy="30480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err="1"/>
                <a:t>dNBR</a:t>
              </a:r>
              <a:endParaRPr lang="en-US" sz="1400" dirty="0"/>
            </a:p>
          </p:txBody>
        </p:sp>
        <p:sp>
          <p:nvSpPr>
            <p:cNvPr id="1744910" name="Text Box 14"/>
            <p:cNvSpPr txBox="1">
              <a:spLocks noChangeArrowheads="1"/>
            </p:cNvSpPr>
            <p:nvPr/>
          </p:nvSpPr>
          <p:spPr bwMode="auto">
            <a:xfrm>
              <a:off x="4343400" y="4343400"/>
              <a:ext cx="766763" cy="246062"/>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000" dirty="0"/>
                <a:t>Difference</a:t>
              </a:r>
            </a:p>
          </p:txBody>
        </p:sp>
        <p:pic>
          <p:nvPicPr>
            <p:cNvPr id="1744916" name="Picture 20" descr="dnbr_w_perim_resize"/>
            <p:cNvPicPr>
              <a:picLocks noChangeAspect="1" noChangeArrowheads="1"/>
            </p:cNvPicPr>
            <p:nvPr/>
          </p:nvPicPr>
          <p:blipFill>
            <a:blip r:embed="rId7" cstate="print"/>
            <a:srcRect/>
            <a:stretch>
              <a:fillRect/>
            </a:stretch>
          </p:blipFill>
          <p:spPr bwMode="auto">
            <a:xfrm>
              <a:off x="5105400" y="3733800"/>
              <a:ext cx="1883833" cy="1524000"/>
            </a:xfrm>
            <a:prstGeom prst="rect">
              <a:avLst/>
            </a:prstGeom>
            <a:noFill/>
            <a:ln w="9525">
              <a:noFill/>
              <a:miter lim="800000"/>
              <a:headEnd/>
              <a:tailEnd/>
            </a:ln>
          </p:spPr>
        </p:pic>
        <p:sp>
          <p:nvSpPr>
            <p:cNvPr id="1744918" name="Line 22"/>
            <p:cNvSpPr>
              <a:spLocks noChangeShapeType="1"/>
            </p:cNvSpPr>
            <p:nvPr/>
          </p:nvSpPr>
          <p:spPr bwMode="auto">
            <a:xfrm>
              <a:off x="4656138" y="3976687"/>
              <a:ext cx="411163" cy="0"/>
            </a:xfrm>
            <a:prstGeom prst="line">
              <a:avLst/>
            </a:prstGeom>
            <a:noFill/>
            <a:ln w="28575">
              <a:solidFill>
                <a:srgbClr val="FFC000"/>
              </a:solidFill>
              <a:round/>
              <a:headEnd/>
              <a:tailEnd type="triangle" w="med" len="med"/>
            </a:ln>
            <a:effectLst/>
          </p:spPr>
          <p:txBody>
            <a:bodyPr>
              <a:spAutoFit/>
            </a:bodyPr>
            <a:lstStyle/>
            <a:p>
              <a:endParaRPr lang="en-US"/>
            </a:p>
          </p:txBody>
        </p:sp>
        <p:sp>
          <p:nvSpPr>
            <p:cNvPr id="1744919" name="Line 23"/>
            <p:cNvSpPr>
              <a:spLocks noChangeShapeType="1"/>
            </p:cNvSpPr>
            <p:nvPr/>
          </p:nvSpPr>
          <p:spPr bwMode="auto">
            <a:xfrm>
              <a:off x="4656138" y="4895850"/>
              <a:ext cx="411163" cy="0"/>
            </a:xfrm>
            <a:prstGeom prst="line">
              <a:avLst/>
            </a:prstGeom>
            <a:noFill/>
            <a:ln w="28575">
              <a:solidFill>
                <a:srgbClr val="FFC000"/>
              </a:solidFill>
              <a:round/>
              <a:headEnd/>
              <a:tailEnd type="triangle" w="med" len="med"/>
            </a:ln>
            <a:effectLst/>
          </p:spPr>
          <p:txBody>
            <a:bodyPr>
              <a:spAutoFit/>
            </a:bodyPr>
            <a:lstStyle/>
            <a:p>
              <a:endParaRPr lang="en-US"/>
            </a:p>
          </p:txBody>
        </p:sp>
      </p:grpSp>
      <p:grpSp>
        <p:nvGrpSpPr>
          <p:cNvPr id="2" name="Group 1"/>
          <p:cNvGrpSpPr/>
          <p:nvPr/>
        </p:nvGrpSpPr>
        <p:grpSpPr>
          <a:xfrm>
            <a:off x="6762750" y="3209410"/>
            <a:ext cx="2281767" cy="2046678"/>
            <a:chOff x="6762750" y="3209410"/>
            <a:chExt cx="2281767" cy="2046678"/>
          </a:xfrm>
        </p:grpSpPr>
        <p:sp>
          <p:nvSpPr>
            <p:cNvPr id="1744905" name="Text Box 9"/>
            <p:cNvSpPr txBox="1">
              <a:spLocks noChangeArrowheads="1"/>
            </p:cNvSpPr>
            <p:nvPr/>
          </p:nvSpPr>
          <p:spPr bwMode="auto">
            <a:xfrm>
              <a:off x="7162800" y="3209410"/>
              <a:ext cx="1715534" cy="52322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smtClean="0"/>
                <a:t>Threshold applied -</a:t>
              </a:r>
            </a:p>
            <a:p>
              <a:pPr algn="l">
                <a:lnSpc>
                  <a:spcPct val="100000"/>
                </a:lnSpc>
                <a:buClrTx/>
                <a:buSzTx/>
                <a:buFontTx/>
                <a:buNone/>
              </a:pPr>
              <a:r>
                <a:rPr lang="en-US" sz="1400" dirty="0" smtClean="0"/>
                <a:t>Burn </a:t>
              </a:r>
              <a:r>
                <a:rPr lang="en-US" sz="1400" dirty="0"/>
                <a:t>Severity</a:t>
              </a:r>
            </a:p>
          </p:txBody>
        </p:sp>
        <p:pic>
          <p:nvPicPr>
            <p:cNvPr id="1744917" name="Picture 21" descr="dt_w_perim_resize"/>
            <p:cNvPicPr>
              <a:picLocks noChangeAspect="1" noChangeArrowheads="1"/>
            </p:cNvPicPr>
            <p:nvPr/>
          </p:nvPicPr>
          <p:blipFill>
            <a:blip r:embed="rId8" cstate="print"/>
            <a:srcRect/>
            <a:stretch>
              <a:fillRect/>
            </a:stretch>
          </p:blipFill>
          <p:spPr bwMode="auto">
            <a:xfrm>
              <a:off x="7162800" y="3733800"/>
              <a:ext cx="1881717" cy="1522288"/>
            </a:xfrm>
            <a:prstGeom prst="rect">
              <a:avLst/>
            </a:prstGeom>
            <a:noFill/>
            <a:ln w="9525">
              <a:noFill/>
              <a:miter lim="800000"/>
              <a:headEnd/>
              <a:tailEnd/>
            </a:ln>
          </p:spPr>
        </p:pic>
        <p:sp>
          <p:nvSpPr>
            <p:cNvPr id="1744920" name="Line 24"/>
            <p:cNvSpPr>
              <a:spLocks noChangeShapeType="1"/>
            </p:cNvSpPr>
            <p:nvPr/>
          </p:nvSpPr>
          <p:spPr bwMode="auto">
            <a:xfrm>
              <a:off x="6762750" y="4414837"/>
              <a:ext cx="411163" cy="0"/>
            </a:xfrm>
            <a:prstGeom prst="line">
              <a:avLst/>
            </a:prstGeom>
            <a:noFill/>
            <a:ln w="28575">
              <a:solidFill>
                <a:srgbClr val="FFC000"/>
              </a:solidFill>
              <a:round/>
              <a:headEnd/>
              <a:tailEnd type="triangle" w="med" len="med"/>
            </a:ln>
            <a:effectLst/>
          </p:spPr>
          <p:txBody>
            <a:bodyPr>
              <a:spAutoFit/>
            </a:bodyPr>
            <a:lstStyle/>
            <a:p>
              <a:endParaRPr lang="en-US"/>
            </a:p>
          </p:txBody>
        </p:sp>
      </p:grpSp>
      <p:sp>
        <p:nvSpPr>
          <p:cNvPr id="1744922" name="Rectangle 26"/>
          <p:cNvSpPr>
            <a:spLocks noChangeArrowheads="1"/>
          </p:cNvSpPr>
          <p:nvPr/>
        </p:nvSpPr>
        <p:spPr bwMode="auto">
          <a:xfrm>
            <a:off x="1752600" y="4267200"/>
            <a:ext cx="701675" cy="244475"/>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en-US" sz="1000" b="0" dirty="0"/>
              <a:t>6/8/2005</a:t>
            </a:r>
          </a:p>
        </p:txBody>
      </p:sp>
      <p:sp>
        <p:nvSpPr>
          <p:cNvPr id="1744923" name="Rectangle 27"/>
          <p:cNvSpPr>
            <a:spLocks noChangeArrowheads="1"/>
          </p:cNvSpPr>
          <p:nvPr/>
        </p:nvSpPr>
        <p:spPr bwMode="auto">
          <a:xfrm>
            <a:off x="1752600" y="6248400"/>
            <a:ext cx="771525" cy="244475"/>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en-US" sz="1000" b="0" dirty="0"/>
              <a:t>6/14/2007</a:t>
            </a:r>
          </a:p>
        </p:txBody>
      </p:sp>
      <p:sp>
        <p:nvSpPr>
          <p:cNvPr id="1744926" name="Rectangle 30"/>
          <p:cNvSpPr>
            <a:spLocks noGrp="1" noChangeArrowheads="1"/>
          </p:cNvSpPr>
          <p:nvPr>
            <p:ph type="body" idx="1"/>
          </p:nvPr>
        </p:nvSpPr>
        <p:spPr>
          <a:xfrm>
            <a:off x="644525" y="1169987"/>
            <a:ext cx="8164512" cy="1304925"/>
          </a:xfrm>
          <a:noFill/>
          <a:ln/>
        </p:spPr>
        <p:txBody>
          <a:bodyPr/>
          <a:lstStyle/>
          <a:p>
            <a:pPr>
              <a:buNone/>
            </a:pPr>
            <a:r>
              <a:rPr lang="en-US" sz="2000" dirty="0" smtClean="0">
                <a:latin typeface="Tahoma" pitchFamily="34" charset="0"/>
              </a:rPr>
              <a:t>Example: </a:t>
            </a:r>
            <a:endParaRPr lang="en-US" sz="1600" dirty="0" smtClean="0">
              <a:latin typeface="Tahoma" pitchFamily="34" charset="0"/>
            </a:endParaRPr>
          </a:p>
          <a:p>
            <a:pPr lvl="1"/>
            <a:r>
              <a:rPr lang="en-US" sz="1600" dirty="0" smtClean="0">
                <a:latin typeface="Tahoma" pitchFamily="34" charset="0"/>
              </a:rPr>
              <a:t>Normalized Burn Ratio (NBR) = </a:t>
            </a:r>
            <a:r>
              <a:rPr lang="en-US" sz="1600" dirty="0" smtClean="0">
                <a:solidFill>
                  <a:srgbClr val="FF0000"/>
                </a:solidFill>
              </a:rPr>
              <a:t>NBR = (NIR – SWIR) / (NIR + SWIR)</a:t>
            </a:r>
          </a:p>
          <a:p>
            <a:pPr lvl="1"/>
            <a:r>
              <a:rPr lang="en-US" sz="1600" dirty="0" smtClean="0"/>
              <a:t>Difference NBR = </a:t>
            </a:r>
            <a:r>
              <a:rPr lang="en-US" sz="1600" dirty="0" err="1" smtClean="0">
                <a:solidFill>
                  <a:srgbClr val="FF0000"/>
                </a:solidFill>
              </a:rPr>
              <a:t>dNBR</a:t>
            </a:r>
            <a:r>
              <a:rPr lang="en-US" sz="1600" dirty="0" smtClean="0">
                <a:solidFill>
                  <a:srgbClr val="FF0000"/>
                </a:solidFill>
              </a:rPr>
              <a:t> = Pre NBR – Post NBR</a:t>
            </a:r>
          </a:p>
          <a:p>
            <a:pPr lvl="1"/>
            <a:r>
              <a:rPr lang="en-US" sz="1600" dirty="0" smtClean="0"/>
              <a:t>Burn Severity = </a:t>
            </a:r>
            <a:r>
              <a:rPr lang="en-US" sz="1600" dirty="0" smtClean="0">
                <a:solidFill>
                  <a:srgbClr val="FF0000"/>
                </a:solidFill>
              </a:rPr>
              <a:t>Thresholds applied to </a:t>
            </a:r>
            <a:r>
              <a:rPr lang="en-US" sz="1600" dirty="0" err="1" smtClean="0">
                <a:solidFill>
                  <a:srgbClr val="FF0000"/>
                </a:solidFill>
              </a:rPr>
              <a:t>dNBR</a:t>
            </a:r>
            <a:endParaRPr lang="en-US" sz="1600" dirty="0">
              <a:solidFill>
                <a:srgbClr val="FF0000"/>
              </a:solidFill>
            </a:endParaRPr>
          </a:p>
          <a:p>
            <a:pPr marL="457200" lvl="1" indent="0">
              <a:buNone/>
            </a:pPr>
            <a:endParaRPr lang="en-US" sz="1600" dirty="0" smtClean="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4084340030"/>
      </p:ext>
    </p:extLst>
  </p:cSld>
  <p:clrMapOvr>
    <a:masterClrMapping/>
  </p:clrMapOvr>
  <p:transition>
    <p:wipe dir="d"/>
  </p:transition>
  <p:timing>
    <p:tnLst>
      <p:par>
        <p:cTn id="1" dur="indefinite" restart="never" nodeType="tmRoot"/>
      </p:par>
    </p:tnLst>
    <p:bldLst>
      <p:bldP spid="1744926" grpId="0">
        <p:tmplLst>
          <p:tmpl>
            <p:tnLst>
              <p:par>
                <p:cTn presetID="22" presetClass="entr" presetSubtype="1" fill="hold" nodeType="afterEffect">
                  <p:stCondLst>
                    <p:cond delay="0"/>
                  </p:stCondLst>
                  <p:childTnLst>
                    <p:set>
                      <p:cBhvr>
                        <p:cTn dur="1" fill="hold">
                          <p:stCondLst>
                            <p:cond delay="0"/>
                          </p:stCondLst>
                        </p:cTn>
                        <p:tgtEl>
                          <p:spTgt spid="1744926"/>
                        </p:tgtEl>
                        <p:attrNameLst>
                          <p:attrName>style.visibility</p:attrName>
                        </p:attrNameLst>
                      </p:cBhvr>
                      <p:to>
                        <p:strVal val="visible"/>
                      </p:to>
                    </p:set>
                    <p:animEffect transition="in" filter="wipe(up)">
                      <p:cBhvr>
                        <p:cTn dur="1000"/>
                        <p:tgtEl>
                          <p:spTgt spid="1744926"/>
                        </p:tgtEl>
                      </p:cBhvr>
                    </p:animEffect>
                  </p:childTnLst>
                </p:cTn>
              </p:par>
            </p:tnLst>
          </p:tmpl>
        </p:tmplLst>
      </p:b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Principle Components Analysis (PCA)</a:t>
            </a:r>
            <a:endParaRPr lang="en-US" dirty="0"/>
          </a:p>
        </p:txBody>
      </p:sp>
      <p:sp>
        <p:nvSpPr>
          <p:cNvPr id="3" name="Content Placeholder 2"/>
          <p:cNvSpPr>
            <a:spLocks noGrp="1"/>
          </p:cNvSpPr>
          <p:nvPr>
            <p:ph idx="1"/>
          </p:nvPr>
        </p:nvSpPr>
        <p:spPr>
          <a:xfrm>
            <a:off x="95693" y="1277667"/>
            <a:ext cx="5369442" cy="5029200"/>
          </a:xfrm>
        </p:spPr>
        <p:txBody>
          <a:bodyPr>
            <a:normAutofit/>
          </a:bodyPr>
          <a:lstStyle/>
          <a:p>
            <a:pPr>
              <a:buClrTx/>
            </a:pPr>
            <a:r>
              <a:rPr lang="en-US" sz="2400" dirty="0" smtClean="0"/>
              <a:t>Same multi-temporal transform can be done with PCA</a:t>
            </a:r>
          </a:p>
          <a:p>
            <a:pPr>
              <a:buClrTx/>
            </a:pPr>
            <a:r>
              <a:rPr lang="en-US" sz="2400" dirty="0" smtClean="0"/>
              <a:t>PCA </a:t>
            </a:r>
            <a:r>
              <a:rPr lang="en-US" sz="2400" dirty="0"/>
              <a:t>transforms the spectral bands into new variables that are uncorrelated with one another. </a:t>
            </a:r>
            <a:endParaRPr lang="en-US" sz="2400" dirty="0" smtClean="0"/>
          </a:p>
          <a:p>
            <a:pPr>
              <a:buClrTx/>
            </a:pPr>
            <a:r>
              <a:rPr lang="en-US" sz="2400" dirty="0" smtClean="0"/>
              <a:t>multi-date </a:t>
            </a:r>
            <a:r>
              <a:rPr lang="en-US" sz="2400" dirty="0"/>
              <a:t>image stack. </a:t>
            </a:r>
            <a:endParaRPr lang="en-US" sz="2400" dirty="0" smtClean="0"/>
          </a:p>
          <a:p>
            <a:pPr lvl="1">
              <a:buClrTx/>
            </a:pPr>
            <a:r>
              <a:rPr lang="en-US" sz="2000" dirty="0" smtClean="0"/>
              <a:t>Since </a:t>
            </a:r>
            <a:r>
              <a:rPr lang="en-US" sz="2000" dirty="0"/>
              <a:t>areas of change will have low correlation between all the variables (spectral bands) when compared to stable pixels, these changes will be accentuated in the Principal Components. </a:t>
            </a:r>
          </a:p>
        </p:txBody>
      </p:sp>
      <p:pic>
        <p:nvPicPr>
          <p:cNvPr id="1026" name="Picture 2" descr="PCA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9225" t="29953" r="42326" b="7225"/>
          <a:stretch/>
        </p:blipFill>
        <p:spPr bwMode="auto">
          <a:xfrm>
            <a:off x="5603358" y="2164566"/>
            <a:ext cx="3322674" cy="2692695"/>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26679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Multi-temporal PCA “Bands”</a:t>
            </a:r>
            <a:endParaRPr lang="en-US" dirty="0"/>
          </a:p>
        </p:txBody>
      </p:sp>
      <p:sp>
        <p:nvSpPr>
          <p:cNvPr id="3" name="Content Placeholder 2"/>
          <p:cNvSpPr>
            <a:spLocks noGrp="1"/>
          </p:cNvSpPr>
          <p:nvPr>
            <p:ph idx="1"/>
          </p:nvPr>
        </p:nvSpPr>
        <p:spPr/>
        <p:txBody>
          <a:bodyPr/>
          <a:lstStyle/>
          <a:p>
            <a:endParaRPr lang="en-US" dirty="0"/>
          </a:p>
        </p:txBody>
      </p:sp>
      <p:pic>
        <p:nvPicPr>
          <p:cNvPr id="4" name="Picture 3" title="PCA, component 1"/>
          <p:cNvPicPr/>
          <p:nvPr/>
        </p:nvPicPr>
        <p:blipFill>
          <a:blip r:embed="rId2"/>
          <a:stretch>
            <a:fillRect/>
          </a:stretch>
        </p:blipFill>
        <p:spPr>
          <a:xfrm>
            <a:off x="350879" y="1244009"/>
            <a:ext cx="4167963" cy="5231219"/>
          </a:xfrm>
          <a:prstGeom prst="rect">
            <a:avLst/>
          </a:prstGeom>
        </p:spPr>
      </p:pic>
      <p:pic>
        <p:nvPicPr>
          <p:cNvPr id="5" name="Picture 4" title="PCA, component 2"/>
          <p:cNvPicPr/>
          <p:nvPr/>
        </p:nvPicPr>
        <p:blipFill>
          <a:blip r:embed="rId3"/>
          <a:stretch>
            <a:fillRect/>
          </a:stretch>
        </p:blipFill>
        <p:spPr>
          <a:xfrm>
            <a:off x="4518842" y="1244009"/>
            <a:ext cx="4292231" cy="5231219"/>
          </a:xfrm>
          <a:prstGeom prst="rect">
            <a:avLst/>
          </a:prstGeom>
        </p:spPr>
      </p:pic>
    </p:spTree>
    <p:extLst>
      <p:ext uri="{BB962C8B-B14F-4D97-AF65-F5344CB8AC3E}">
        <p14:creationId xmlns:p14="http://schemas.microsoft.com/office/powerpoint/2010/main" val="31017324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a:t>Multi-temporal </a:t>
            </a:r>
            <a:r>
              <a:rPr lang="en-US" dirty="0" smtClean="0"/>
              <a:t>PCA </a:t>
            </a:r>
            <a:r>
              <a:rPr lang="en-US" dirty="0"/>
              <a:t>“Bands”</a:t>
            </a:r>
          </a:p>
        </p:txBody>
      </p:sp>
      <p:sp>
        <p:nvSpPr>
          <p:cNvPr id="3" name="Content Placeholder 2"/>
          <p:cNvSpPr>
            <a:spLocks noGrp="1"/>
          </p:cNvSpPr>
          <p:nvPr>
            <p:ph idx="1"/>
          </p:nvPr>
        </p:nvSpPr>
        <p:spPr/>
        <p:txBody>
          <a:bodyPr/>
          <a:lstStyle/>
          <a:p>
            <a:endParaRPr lang="en-US"/>
          </a:p>
        </p:txBody>
      </p:sp>
      <p:pic>
        <p:nvPicPr>
          <p:cNvPr id="4" name="Picture 3" title="PCA bands 3-6"/>
          <p:cNvPicPr/>
          <p:nvPr/>
        </p:nvPicPr>
        <p:blipFill rotWithShape="1">
          <a:blip r:embed="rId2"/>
          <a:srcRect b="50000"/>
          <a:stretch/>
        </p:blipFill>
        <p:spPr>
          <a:xfrm>
            <a:off x="478465" y="1222744"/>
            <a:ext cx="8218967" cy="5273749"/>
          </a:xfrm>
          <a:prstGeom prst="rect">
            <a:avLst/>
          </a:prstGeom>
        </p:spPr>
      </p:pic>
    </p:spTree>
    <p:extLst>
      <p:ext uri="{BB962C8B-B14F-4D97-AF65-F5344CB8AC3E}">
        <p14:creationId xmlns:p14="http://schemas.microsoft.com/office/powerpoint/2010/main" val="5103654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Evaluation </a:t>
            </a:r>
            <a:endParaRPr lang="en-US" dirty="0"/>
          </a:p>
        </p:txBody>
      </p:sp>
      <p:sp>
        <p:nvSpPr>
          <p:cNvPr id="3" name="Content Placeholder 2"/>
          <p:cNvSpPr>
            <a:spLocks noGrp="1"/>
          </p:cNvSpPr>
          <p:nvPr>
            <p:ph idx="1"/>
          </p:nvPr>
        </p:nvSpPr>
        <p:spPr/>
        <p:txBody>
          <a:bodyPr/>
          <a:lstStyle/>
          <a:p>
            <a:r>
              <a:rPr lang="en-US" dirty="0" smtClean="0"/>
              <a:t>Compare map (results) to reference data</a:t>
            </a:r>
          </a:p>
          <a:p>
            <a:pPr lvl="1"/>
            <a:r>
              <a:rPr lang="en-US" dirty="0" smtClean="0"/>
              <a:t>Evaluation of agreement vs. accuracy assessment</a:t>
            </a:r>
          </a:p>
          <a:p>
            <a:pPr lvl="1"/>
            <a:r>
              <a:rPr lang="en-US" dirty="0" smtClean="0"/>
              <a:t>Not same data that was used to train classification process</a:t>
            </a:r>
          </a:p>
          <a:p>
            <a:pPr lvl="1"/>
            <a:r>
              <a:rPr lang="en-US" dirty="0" smtClean="0"/>
              <a:t>Note: reference data assumed to be true, but reference data collection is also prone to error</a:t>
            </a:r>
          </a:p>
          <a:p>
            <a:r>
              <a:rPr lang="en-US" dirty="0" smtClean="0"/>
              <a:t>Can use reference data to update area estimates of land undergoing change</a:t>
            </a:r>
          </a:p>
          <a:p>
            <a:endParaRPr lang="en-US" dirty="0"/>
          </a:p>
        </p:txBody>
      </p:sp>
    </p:spTree>
    <p:extLst>
      <p:ext uri="{BB962C8B-B14F-4D97-AF65-F5344CB8AC3E}">
        <p14:creationId xmlns:p14="http://schemas.microsoft.com/office/powerpoint/2010/main" val="37668526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Detection - Summary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Articulate goals</a:t>
            </a:r>
          </a:p>
          <a:p>
            <a:pPr marL="514350" indent="-514350">
              <a:buFont typeface="+mj-lt"/>
              <a:buAutoNum type="arabicPeriod"/>
            </a:pPr>
            <a:r>
              <a:rPr lang="en-US" dirty="0" smtClean="0"/>
              <a:t>Evaluate data and options for image processing</a:t>
            </a:r>
          </a:p>
          <a:p>
            <a:pPr marL="514350" indent="-514350">
              <a:buFont typeface="+mj-lt"/>
              <a:buAutoNum type="arabicPeriod"/>
            </a:pPr>
            <a:r>
              <a:rPr lang="en-US" dirty="0" smtClean="0"/>
              <a:t>Refine or eliminate unrealistic paths</a:t>
            </a:r>
          </a:p>
          <a:p>
            <a:pPr marL="514350" indent="-514350">
              <a:buFont typeface="+mj-lt"/>
              <a:buAutoNum type="arabicPeriod"/>
            </a:pPr>
            <a:r>
              <a:rPr lang="en-US" dirty="0" smtClean="0"/>
              <a:t>Assess cost and utility of different options</a:t>
            </a:r>
            <a:endParaRPr lang="en-US" dirty="0"/>
          </a:p>
        </p:txBody>
      </p:sp>
    </p:spTree>
    <p:extLst>
      <p:ext uri="{BB962C8B-B14F-4D97-AF65-F5344CB8AC3E}">
        <p14:creationId xmlns:p14="http://schemas.microsoft.com/office/powerpoint/2010/main" val="10309359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t>Change Detection - Summary </a:t>
            </a:r>
            <a:endParaRPr lang="en-US" u="none" dirty="0"/>
          </a:p>
        </p:txBody>
      </p:sp>
      <p:sp>
        <p:nvSpPr>
          <p:cNvPr id="3" name="Content Placeholder 2"/>
          <p:cNvSpPr>
            <a:spLocks noGrp="1"/>
          </p:cNvSpPr>
          <p:nvPr>
            <p:ph idx="1"/>
          </p:nvPr>
        </p:nvSpPr>
        <p:spPr/>
        <p:txBody>
          <a:bodyPr/>
          <a:lstStyle/>
          <a:p>
            <a:r>
              <a:rPr lang="en-US" dirty="0" smtClean="0"/>
              <a:t>Many considerations and approaches</a:t>
            </a:r>
          </a:p>
          <a:p>
            <a:pPr lvl="2"/>
            <a:r>
              <a:rPr lang="en-US" dirty="0" smtClean="0"/>
              <a:t>Manual, automated, two-date and trend analysis methods</a:t>
            </a:r>
          </a:p>
          <a:p>
            <a:pPr marL="914400" lvl="2" indent="0">
              <a:buNone/>
            </a:pPr>
            <a:endParaRPr lang="en-US" dirty="0" smtClean="0"/>
          </a:p>
          <a:p>
            <a:r>
              <a:rPr lang="en-US" dirty="0" smtClean="0"/>
              <a:t>A multistep process</a:t>
            </a:r>
          </a:p>
          <a:p>
            <a:pPr lvl="2"/>
            <a:r>
              <a:rPr lang="en-US" dirty="0" smtClean="0"/>
              <a:t>Image selection/acquisition, preprocessing, enhancement/transformation, mapping change, validation</a:t>
            </a:r>
          </a:p>
          <a:p>
            <a:pPr marL="0" indent="0">
              <a:buNone/>
            </a:pPr>
            <a:endParaRPr lang="en-US" dirty="0" smtClean="0"/>
          </a:p>
          <a:p>
            <a:pPr lvl="1"/>
            <a:endParaRPr lang="en-US" dirty="0" smtClean="0"/>
          </a:p>
        </p:txBody>
      </p:sp>
    </p:spTree>
    <p:extLst>
      <p:ext uri="{BB962C8B-B14F-4D97-AF65-F5344CB8AC3E}">
        <p14:creationId xmlns:p14="http://schemas.microsoft.com/office/powerpoint/2010/main" val="3024829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angkok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6914"/>
            <a:ext cx="3333749" cy="2933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land use cover typ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299" y="0"/>
            <a:ext cx="35836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science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429001"/>
            <a:ext cx="5418392" cy="4071938"/>
          </a:xfrm>
          <a:prstGeom prst="rect">
            <a:avLst/>
          </a:prstGeom>
          <a:noFill/>
          <a:ln w="9525">
            <a:solidFill>
              <a:schemeClr val="tx1"/>
            </a:solidFill>
            <a:miter lim="800000"/>
            <a:headEnd/>
            <a:tailEnd/>
          </a:ln>
          <a:effectLst>
            <a:outerShdw blurRad="50800" dist="215900" dir="8100000" algn="tr" rotWithShape="0">
              <a:schemeClr val="tx1">
                <a:alpha val="40000"/>
              </a:scheme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148840" y="304800"/>
            <a:ext cx="4594860" cy="990600"/>
          </a:xfrm>
        </p:spPr>
        <p:txBody>
          <a:bodyPr>
            <a:normAutofit fontScale="90000"/>
          </a:bodyPr>
          <a:lstStyle/>
          <a:p>
            <a:pPr algn="l"/>
            <a:r>
              <a:rPr lang="en-US" dirty="0" smtClean="0"/>
              <a:t>Urban Growth: </a:t>
            </a:r>
            <a:br>
              <a:rPr lang="en-US" dirty="0" smtClean="0"/>
            </a:br>
            <a:r>
              <a:rPr lang="en-US" sz="2700" dirty="0" smtClean="0"/>
              <a:t>Bangkok, Thailand</a:t>
            </a:r>
            <a:endParaRPr lang="en-US" sz="2700" dirty="0"/>
          </a:p>
        </p:txBody>
      </p:sp>
    </p:spTree>
    <p:extLst>
      <p:ext uri="{BB962C8B-B14F-4D97-AF65-F5344CB8AC3E}">
        <p14:creationId xmlns:p14="http://schemas.microsoft.com/office/powerpoint/2010/main" val="4098535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6862" y="1295400"/>
            <a:ext cx="8147538" cy="2460625"/>
          </a:xfrm>
        </p:spPr>
        <p:txBody>
          <a:bodyPr/>
          <a:lstStyle/>
          <a:p>
            <a:r>
              <a:rPr lang="en-US" sz="2000" dirty="0" smtClean="0"/>
              <a:t>If you have questions please contact: </a:t>
            </a:r>
            <a:br>
              <a:rPr lang="en-US" sz="2000" dirty="0" smtClean="0"/>
            </a:br>
            <a:r>
              <a:rPr lang="en-US" sz="2000" dirty="0" smtClean="0"/>
              <a:t>Karis Tenneson, PhD</a:t>
            </a:r>
            <a:br>
              <a:rPr lang="en-US" sz="2000" dirty="0" smtClean="0"/>
            </a:br>
            <a:r>
              <a:rPr lang="en-US" sz="2000" dirty="0" smtClean="0"/>
              <a:t>Remote Sensing Specialist at USFS GTAC </a:t>
            </a:r>
            <a:br>
              <a:rPr lang="en-US" sz="2000" dirty="0" smtClean="0"/>
            </a:br>
            <a:r>
              <a:rPr lang="en-US" sz="2000" dirty="0" smtClean="0"/>
              <a:t> </a:t>
            </a:r>
            <a:r>
              <a:rPr lang="en-US" sz="2000" dirty="0" smtClean="0">
                <a:hlinkClick r:id="rId2"/>
              </a:rPr>
              <a:t>krtenneson@fs.fed.us</a:t>
            </a:r>
            <a:r>
              <a:rPr lang="en-US" sz="2000" dirty="0" smtClean="0"/>
              <a:t>, 801-975-3768</a:t>
            </a:r>
            <a:br>
              <a:rPr lang="en-US" sz="2000" dirty="0" smtClean="0"/>
            </a:br>
            <a:r>
              <a:rPr lang="en-US" sz="2000" dirty="0" smtClean="0"/>
              <a:t>or</a:t>
            </a:r>
            <a:br>
              <a:rPr lang="en-US" sz="2000" dirty="0" smtClean="0"/>
            </a:br>
            <a:r>
              <a:rPr lang="en-US" sz="2000" dirty="0" smtClean="0"/>
              <a:t>Brenna Schwert</a:t>
            </a:r>
            <a:br>
              <a:rPr lang="en-US" sz="2000" dirty="0" smtClean="0"/>
            </a:br>
            <a:r>
              <a:rPr lang="en-US" sz="2000" dirty="0" smtClean="0"/>
              <a:t>Remote Sensing Specialist at USFS GTAC</a:t>
            </a:r>
            <a:br>
              <a:rPr lang="en-US" sz="2000" dirty="0" smtClean="0"/>
            </a:br>
            <a:r>
              <a:rPr lang="en-US" sz="2000" dirty="0" smtClean="0">
                <a:hlinkClick r:id="rId3"/>
              </a:rPr>
              <a:t>bmschwert@fs.fed.us</a:t>
            </a:r>
            <a:r>
              <a:rPr lang="en-US" sz="2000" smtClean="0"/>
              <a:t>, 801-975-3821  </a:t>
            </a:r>
            <a:endParaRPr lang="en-US" sz="2000" dirty="0"/>
          </a:p>
        </p:txBody>
      </p:sp>
    </p:spTree>
    <p:extLst>
      <p:ext uri="{BB962C8B-B14F-4D97-AF65-F5344CB8AC3E}">
        <p14:creationId xmlns:p14="http://schemas.microsoft.com/office/powerpoint/2010/main" val="162204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monitor </a:t>
            </a:r>
            <a:r>
              <a:rPr lang="en-US" dirty="0"/>
              <a:t>resources over time</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Land cover is linked to:</a:t>
            </a:r>
          </a:p>
          <a:p>
            <a:r>
              <a:rPr lang="en-US" dirty="0" smtClean="0"/>
              <a:t>Economy (revenue from forestry, </a:t>
            </a:r>
            <a:r>
              <a:rPr lang="en-US" dirty="0" err="1" smtClean="0"/>
              <a:t>etc</a:t>
            </a:r>
            <a:r>
              <a:rPr lang="en-US" dirty="0" smtClean="0"/>
              <a:t>)</a:t>
            </a:r>
          </a:p>
          <a:p>
            <a:r>
              <a:rPr lang="en-US" dirty="0" smtClean="0"/>
              <a:t>Carbon emissions</a:t>
            </a:r>
          </a:p>
          <a:p>
            <a:r>
              <a:rPr lang="en-US" dirty="0" smtClean="0"/>
              <a:t>Urban heat island</a:t>
            </a:r>
          </a:p>
          <a:p>
            <a:r>
              <a:rPr lang="en-US" dirty="0" smtClean="0"/>
              <a:t>Habitat </a:t>
            </a:r>
          </a:p>
          <a:p>
            <a:r>
              <a:rPr lang="en-US" dirty="0" smtClean="0"/>
              <a:t>Water quality</a:t>
            </a:r>
          </a:p>
          <a:p>
            <a:r>
              <a:rPr lang="en-US" dirty="0" smtClean="0"/>
              <a:t>Many more</a:t>
            </a:r>
          </a:p>
        </p:txBody>
      </p:sp>
    </p:spTree>
    <p:extLst>
      <p:ext uri="{BB962C8B-B14F-4D97-AF65-F5344CB8AC3E}">
        <p14:creationId xmlns:p14="http://schemas.microsoft.com/office/powerpoint/2010/main" val="4111714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t>What are some change </a:t>
            </a:r>
            <a:r>
              <a:rPr lang="en-US" dirty="0" smtClean="0"/>
              <a:t>a</a:t>
            </a:r>
            <a:r>
              <a:rPr lang="en-US" u="none" dirty="0" smtClean="0"/>
              <a:t>gents?</a:t>
            </a:r>
            <a:endParaRPr lang="en-US" u="none" dirty="0"/>
          </a:p>
        </p:txBody>
      </p:sp>
      <p:sp>
        <p:nvSpPr>
          <p:cNvPr id="3" name="Content Placeholder 2"/>
          <p:cNvSpPr>
            <a:spLocks noGrp="1"/>
          </p:cNvSpPr>
          <p:nvPr>
            <p:ph idx="1"/>
          </p:nvPr>
        </p:nvSpPr>
        <p:spPr>
          <a:xfrm>
            <a:off x="813318" y="987020"/>
            <a:ext cx="7696200" cy="3037114"/>
          </a:xfrm>
        </p:spPr>
        <p:txBody>
          <a:bodyPr/>
          <a:lstStyle/>
          <a:p>
            <a:r>
              <a:rPr lang="en-US" sz="2800" dirty="0" smtClean="0"/>
              <a:t>Natural or Human Caused</a:t>
            </a:r>
          </a:p>
          <a:p>
            <a:pPr lvl="2"/>
            <a:r>
              <a:rPr lang="en-US" sz="2200" dirty="0" smtClean="0"/>
              <a:t>Wildfire, insect outbreaks, succession, drought or climate change, regeneration, storms, etc. </a:t>
            </a:r>
          </a:p>
          <a:p>
            <a:pPr lvl="2"/>
            <a:r>
              <a:rPr lang="en-US" sz="2200" dirty="0" smtClean="0"/>
              <a:t>Harvest, management, agriculture, development, invasive species, etc.</a:t>
            </a:r>
          </a:p>
          <a:p>
            <a:pPr lvl="3"/>
            <a:endParaRPr lang="en-US" dirty="0" smtClean="0"/>
          </a:p>
          <a:p>
            <a:pPr marL="0" indent="0">
              <a:lnSpc>
                <a:spcPct val="105000"/>
              </a:lnSpc>
              <a:buClr>
                <a:srgbClr val="FF0000"/>
              </a:buClr>
              <a:buSzPct val="130000"/>
              <a:buNone/>
            </a:pPr>
            <a:endParaRPr lang="en-US" dirty="0"/>
          </a:p>
        </p:txBody>
      </p:sp>
      <p:pic>
        <p:nvPicPr>
          <p:cNvPr id="5" name="Picture 4" descr="Images of different kinds of disturba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48" y="3388961"/>
            <a:ext cx="8862852" cy="3480529"/>
          </a:xfrm>
          <a:prstGeom prst="rect">
            <a:avLst/>
          </a:prstGeom>
        </p:spPr>
      </p:pic>
    </p:spTree>
    <p:extLst>
      <p:ext uri="{BB962C8B-B14F-4D97-AF65-F5344CB8AC3E}">
        <p14:creationId xmlns:p14="http://schemas.microsoft.com/office/powerpoint/2010/main" val="6023335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231</TotalTime>
  <Words>3410</Words>
  <Application>Microsoft Office PowerPoint</Application>
  <PresentationFormat>On-screen Show (4:3)</PresentationFormat>
  <Paragraphs>485</Paragraphs>
  <Slides>70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 Unicode MS</vt:lpstr>
      <vt:lpstr>Adobe Garamond Pro</vt:lpstr>
      <vt:lpstr>Arial</vt:lpstr>
      <vt:lpstr>Arial Narrow</vt:lpstr>
      <vt:lpstr>Calibri</vt:lpstr>
      <vt:lpstr>Tahoma</vt:lpstr>
      <vt:lpstr>Times New Roman</vt:lpstr>
      <vt:lpstr>Wingdings</vt:lpstr>
      <vt:lpstr>Clarity</vt:lpstr>
      <vt:lpstr>Overview of detecting, mapping and quantifying change using remote sensing tools</vt:lpstr>
      <vt:lpstr>Land cover change: what is it?</vt:lpstr>
      <vt:lpstr>Examples of Land Cover Change</vt:lpstr>
      <vt:lpstr>Krabi: ~20-30 year tree crop lifecycle</vt:lpstr>
      <vt:lpstr>Volcanic Eruptions</vt:lpstr>
      <vt:lpstr>Fires</vt:lpstr>
      <vt:lpstr>Urban Growth:  Bangkok, Thailand</vt:lpstr>
      <vt:lpstr>Why monitor resources over time?</vt:lpstr>
      <vt:lpstr>What are some change agents?</vt:lpstr>
      <vt:lpstr>Broad categories of change</vt:lpstr>
      <vt:lpstr>Dimensions of Change</vt:lpstr>
      <vt:lpstr>Potential change patterns</vt:lpstr>
      <vt:lpstr>PowerPoint Presentation</vt:lpstr>
      <vt:lpstr>Review - Optical Remote Sensing Basics </vt:lpstr>
      <vt:lpstr>Review - Optical Remote Sensing Basics</vt:lpstr>
      <vt:lpstr>PowerPoint Presentation</vt:lpstr>
      <vt:lpstr>PowerPoint Presentation</vt:lpstr>
      <vt:lpstr>PowerPoint Presentation</vt:lpstr>
      <vt:lpstr>How do we detect change from imagery? </vt:lpstr>
      <vt:lpstr>How do we detect change from imagery? </vt:lpstr>
      <vt:lpstr>Detecting &amp; Monitoring Change with Imagery </vt:lpstr>
      <vt:lpstr>What is Change Detection with Remote Sensing? </vt:lpstr>
      <vt:lpstr>Approaches to Detecting Change</vt:lpstr>
      <vt:lpstr>PowerPoint Presentation</vt:lpstr>
      <vt:lpstr>Estimation Example</vt:lpstr>
      <vt:lpstr>PowerPoint Presentation</vt:lpstr>
      <vt:lpstr>Mapping</vt:lpstr>
      <vt:lpstr>Tradeoffs between  Estimation and Mapping</vt:lpstr>
      <vt:lpstr>Mapping: Two-date Change Detection</vt:lpstr>
      <vt:lpstr>Steps to map land cover change</vt:lpstr>
      <vt:lpstr>Management goals determine best remote sensing imagery and tools</vt:lpstr>
      <vt:lpstr>1. Data Acquisition Considerations</vt:lpstr>
      <vt:lpstr>1. Data Acquisition Considerations</vt:lpstr>
      <vt:lpstr>1. Data selection and acquisition </vt:lpstr>
      <vt:lpstr>1. Type of imagery</vt:lpstr>
      <vt:lpstr>1. Imagery - Spatial Considerations </vt:lpstr>
      <vt:lpstr>1. Objectives determine temporal and spatial data needs</vt:lpstr>
      <vt:lpstr>1. Spatial scale considerations</vt:lpstr>
      <vt:lpstr>1. Spatial resolution</vt:lpstr>
      <vt:lpstr>1. Spatial scale considerations</vt:lpstr>
      <vt:lpstr>1. Temporal Scales</vt:lpstr>
      <vt:lpstr>PowerPoint Presentation</vt:lpstr>
      <vt:lpstr>1. Temporal Scales</vt:lpstr>
      <vt:lpstr>1. Temporal Scales</vt:lpstr>
      <vt:lpstr>1. Imagery - Temporal Considerations</vt:lpstr>
      <vt:lpstr>1. Spectral extent</vt:lpstr>
      <vt:lpstr>1. Spectral extent</vt:lpstr>
      <vt:lpstr>1. Spectral extent</vt:lpstr>
      <vt:lpstr>1. Spectral Response of Common Materials</vt:lpstr>
      <vt:lpstr>2. Challenge</vt:lpstr>
      <vt:lpstr>2. Image pre-processing</vt:lpstr>
      <vt:lpstr>2. Image Enhancement or Transformation</vt:lpstr>
      <vt:lpstr>2. Normalized Difference Vegetation Index (NDVI)</vt:lpstr>
      <vt:lpstr>2. Band Ratios</vt:lpstr>
      <vt:lpstr>2. Variety of Image Transformations</vt:lpstr>
      <vt:lpstr>2. Image Transformations</vt:lpstr>
      <vt:lpstr>2. Image Transformations</vt:lpstr>
      <vt:lpstr>3. How do we detect change from imagery? </vt:lpstr>
      <vt:lpstr>Analysis includes two steps  (can be done in either order) </vt:lpstr>
      <vt:lpstr>Model land cover, then subtract</vt:lpstr>
      <vt:lpstr>First Subtract, then Model</vt:lpstr>
      <vt:lpstr>3. Image Differencing (multi-temporal transform)</vt:lpstr>
      <vt:lpstr>3. Change Analysis with Image Differencing  (multi-temporal transform) </vt:lpstr>
      <vt:lpstr>3. Principle Components Analysis (PCA)</vt:lpstr>
      <vt:lpstr>3. Multi-temporal PCA “Bands”</vt:lpstr>
      <vt:lpstr>3. Multi-temporal PCA “Bands”</vt:lpstr>
      <vt:lpstr>4. Evaluation </vt:lpstr>
      <vt:lpstr>Change Detection - Summary</vt:lpstr>
      <vt:lpstr>Change Detection - Summary </vt:lpstr>
      <vt:lpstr>If you have questions please contact:  Karis Tenneson, PhD Remote Sensing Specialist at USFS GTAC   krtenneson@fs.fed.us, 801-975-3768 or Brenna Schwert Remote Sensing Specialist at USFS GTAC bmschwert@fs.fed.us, 801-975-3821  </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Schwert, Brenna M -FS</cp:lastModifiedBy>
  <cp:revision>29</cp:revision>
  <dcterms:created xsi:type="dcterms:W3CDTF">2015-04-03T20:09:37Z</dcterms:created>
  <dcterms:modified xsi:type="dcterms:W3CDTF">2018-03-14T21:41:30Z</dcterms:modified>
</cp:coreProperties>
</file>