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33"/>
  </p:notes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5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5AF523-1391-4696-9C6B-A146D612EC2B}" type="datetimeFigureOut">
              <a:rPr lang="en-US" smtClean="0"/>
              <a:t>3/14/2018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B95046-43FB-4A4A-AA7A-011E0726EF6B}" type="slidenum">
              <a:rPr lang="en-US" smtClean="0"/>
              <a:t>‹#›</a:t>
            </a:fld>
            <a:endParaRPr lang="en-US"/>
          </a:p>
        </p:txBody>
      </p:sp>
    </p:spTree>
    <p:extLst>
      <p:ext uri="{BB962C8B-B14F-4D97-AF65-F5344CB8AC3E}">
        <p14:creationId xmlns:p14="http://schemas.microsoft.com/office/powerpoint/2010/main" val="3418484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arthengine.google.com/platfor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arthengine.google.com/platfor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59" name="Shape 59"/>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8378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 name="Shape 133"/>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This means that the analysis requests are sent out to many different computers; each computer runs the calculations on a small area (small number of pixels) and returns the results. Requests are also efficient – it only computes for the input data of your requested values or to the extent of your screen.  Results are then cached so that multiple requests for the same image or values do not result in re-computation. This results in: </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 unprecedented speed: reduce processing times by orders of magnitude by using the cloud-based computing power</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 Ease of use and lower costs. Online platform with easy access to data, scientific algorithms, computational power.</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34" name="Shape 134"/>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11</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1885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This means that the analysis requests are sent out to many different computers; each computer runs the calculations on a small area (small number of pixels) and returns the results. Requests are also efficient – it only computes for the input data of your requested values or to the extent of your screen.  Results are then cached so that multiple requests for the same image or values do not result in re-computation. This results in: </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 unprecedented speed: reduce processing times by orders of magnitude by using the cloud-based computing power</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 Ease of use and lower costs. Online platform with easy access to data, scientific algorithms, computational power.</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12</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4553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This means that the analysis requests are sent out to many different computers; each computer runs the calculations on a small area (small number of pixels) and returns the results. Requests are also efficient – it only computes for the input data of your requested values or to the extent of your screen.  Results are then cached so that multiple requests for the same image or values do not result in re-computation. This results in: </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 unprecedented speed: reduce processing times by orders of magnitude by using the cloud-based computing power</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 Ease of use and lower costs. Online platform with easy access to data, scientific algorithms, computational power.</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3" name="Shape 153"/>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13</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6915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This means that the analysis requests are sent out to many different computers; each computer runs the calculations on a small area (small number of pixels) and returns the results. Requests are also efficient – it only computes for the input data of your requested values or to the extent of your screen.  Results are then cached so that multiple requests for the same image or values do not result in re-computation. This results in: </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 unprecedented speed: reduce processing times by orders of magnitude by using the cloud-based computing power</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 Ease of use and lower costs. Online platform with easy access to data, scientific algorithms, computational power.</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65" name="Shape 165"/>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14</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9682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1" name="Shape 171"/>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Three aspects of Earth Engine make it quite powerful as a geospatial processing tool. The first is its extensive public data catalog, the second is the processing power of the computation engine, and the third is its interactive development platforms.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2" name="Shape 172"/>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15</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2872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Earth Engine’s geospatial processing algorithms and API interface enables interactive algorithm development. These include basic spatial analysis operations (overlay, map algebra, vector based extraction of image statistics, etc.) and more advanced algorithms such as image classification, terrain modeling, and time series analysis. </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Results can be reported as charts, maps, tables, or image exports. Google Earth Engine algorithms and user-submitted sample scripts – are constantly being added, enhanced, and updated – enabled by an open source environment.  </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Highly interactive algorithm development – a web based IDE for rapid proto-typing and visualization of complex spatial analyses across the world. Read more here: </a:t>
            </a:r>
            <a:r>
              <a:rPr lang="en-US" sz="1300" b="0" i="0" u="sng" strike="noStrike" cap="none">
                <a:solidFill>
                  <a:schemeClr val="hlink"/>
                </a:solidFill>
                <a:latin typeface="Calibri"/>
                <a:ea typeface="Calibri"/>
                <a:cs typeface="Calibri"/>
                <a:sym typeface="Calibri"/>
                <a:hlinkClick r:id="rId3"/>
              </a:rPr>
              <a:t>https://earthengine.google.com/platform/</a:t>
            </a:r>
            <a:r>
              <a:rPr lang="en-US" sz="1300" b="0" i="0" u="none" strike="noStrike" cap="none">
                <a:solidFill>
                  <a:schemeClr val="dk1"/>
                </a:solidFill>
                <a:latin typeface="Calibri"/>
                <a:ea typeface="Calibri"/>
                <a:cs typeface="Calibri"/>
                <a:sym typeface="Calibri"/>
              </a:rPr>
              <a:t> </a:t>
            </a:r>
          </a:p>
          <a:p>
            <a:pPr marL="457200" marR="0" lvl="1" indent="0" algn="l" rtl="0">
              <a:spcBef>
                <a:spcPts val="0"/>
              </a:spcBef>
              <a:buSzPct val="25000"/>
              <a:buNone/>
            </a:pPr>
            <a:r>
              <a:rPr lang="en-US" sz="1300" b="1" i="0" u="none" strike="noStrike" cap="none">
                <a:solidFill>
                  <a:schemeClr val="dk1"/>
                </a:solidFill>
                <a:latin typeface="Calibri"/>
                <a:ea typeface="Calibri"/>
                <a:cs typeface="Calibri"/>
                <a:sym typeface="Calibri"/>
              </a:rPr>
              <a:t>Two Platforms </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Explorer - a light-weight web app with point and click processing.</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Code Editor - an IDE where users can program analysis scripts in either JavaScript or python. This allows the user to take advantage of a larger suite of Earth Engine processing algorithms and methods and create more complicated workflows.</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Both platforms include a mapping window for instant visualization of results and data export capabilities. You have to register to access computational power in either platform; although you can visualize data in the Explorer without having an account.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9" name="Shape 179"/>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16</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57714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85" name="Shape 18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3098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92" name="Shape 192"/>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05350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99" name="Shape 199"/>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6471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6" name="Shape 206"/>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1208265" marR="0" lvl="2" indent="-243065" algn="l" rtl="0">
              <a:spcBef>
                <a:spcPts val="0"/>
              </a:spcBef>
              <a:spcAft>
                <a:spcPts val="0"/>
              </a:spcAft>
              <a:buClr>
                <a:srgbClr val="000000"/>
              </a:buClr>
              <a:buSzPct val="100000"/>
              <a:buFont typeface="Calibri"/>
              <a:buAutoNum type="arabicPeriod"/>
            </a:pPr>
            <a:r>
              <a:rPr lang="en-US" sz="1300" b="0" i="0" u="none" strike="noStrike" cap="none">
                <a:solidFill>
                  <a:srgbClr val="000000"/>
                </a:solidFill>
                <a:latin typeface="Calibri"/>
                <a:ea typeface="Calibri"/>
                <a:cs typeface="Calibri"/>
                <a:sym typeface="Calibri"/>
              </a:rPr>
              <a:t>Point out the </a:t>
            </a:r>
          </a:p>
          <a:p>
            <a:pPr marL="1691571" marR="0" lvl="3" indent="-243770" algn="l" rtl="0">
              <a:spcBef>
                <a:spcPts val="634"/>
              </a:spcBef>
              <a:spcAft>
                <a:spcPts val="0"/>
              </a:spcAft>
              <a:buClr>
                <a:srgbClr val="000000"/>
              </a:buClr>
              <a:buSzPct val="100000"/>
              <a:buFont typeface="Calibri"/>
              <a:buAutoNum type="romanLcPeriod"/>
            </a:pPr>
            <a:r>
              <a:rPr lang="en-US" sz="1300" b="0" i="0" u="none" strike="noStrike" cap="none">
                <a:solidFill>
                  <a:srgbClr val="000000"/>
                </a:solidFill>
                <a:latin typeface="Calibri"/>
                <a:ea typeface="Calibri"/>
                <a:cs typeface="Calibri"/>
                <a:sym typeface="Calibri"/>
              </a:rPr>
              <a:t>Data search bar – this is similar to the one we saw in Explorer</a:t>
            </a:r>
          </a:p>
          <a:p>
            <a:pPr marL="1691571" marR="0" lvl="3" indent="-243770" algn="l" rtl="0">
              <a:spcBef>
                <a:spcPts val="634"/>
              </a:spcBef>
              <a:spcAft>
                <a:spcPts val="0"/>
              </a:spcAft>
              <a:buClr>
                <a:srgbClr val="000000"/>
              </a:buClr>
              <a:buSzPct val="100000"/>
              <a:buFont typeface="Calibri"/>
              <a:buAutoNum type="romanLcPeriod"/>
            </a:pPr>
            <a:r>
              <a:rPr lang="en-US" sz="1300" b="0" i="0" u="none" strike="noStrike" cap="none">
                <a:solidFill>
                  <a:srgbClr val="000000"/>
                </a:solidFill>
                <a:latin typeface="Calibri"/>
                <a:ea typeface="Calibri"/>
                <a:cs typeface="Calibri"/>
                <a:sym typeface="Calibri"/>
              </a:rPr>
              <a:t>Scripts and docs – </a:t>
            </a:r>
          </a:p>
          <a:p>
            <a:pPr marL="2174878" marR="0" lvl="4" indent="-244477" algn="l" rtl="0">
              <a:spcBef>
                <a:spcPts val="634"/>
              </a:spcBef>
              <a:spcAft>
                <a:spcPts val="0"/>
              </a:spcAft>
              <a:buClr>
                <a:srgbClr val="000000"/>
              </a:buClr>
              <a:buSzPct val="100000"/>
              <a:buFont typeface="Calibri"/>
              <a:buAutoNum type="alphaLcParenBoth"/>
            </a:pPr>
            <a:r>
              <a:rPr lang="en-US" sz="1300" b="0" i="0" u="none" strike="noStrike" cap="none">
                <a:solidFill>
                  <a:srgbClr val="000000"/>
                </a:solidFill>
                <a:latin typeface="Calibri"/>
                <a:ea typeface="Calibri"/>
                <a:cs typeface="Calibri"/>
                <a:sym typeface="Calibri"/>
              </a:rPr>
              <a:t>Scripts Manager - a wide variety of preloaded example scripts to provide simple examples of API usage; </a:t>
            </a:r>
          </a:p>
          <a:p>
            <a:pPr marL="2174878" marR="0" lvl="4" indent="-244477" algn="l" rtl="0">
              <a:spcBef>
                <a:spcPts val="634"/>
              </a:spcBef>
              <a:spcAft>
                <a:spcPts val="0"/>
              </a:spcAft>
              <a:buClr>
                <a:srgbClr val="000000"/>
              </a:buClr>
              <a:buSzPct val="100000"/>
              <a:buFont typeface="Calibri"/>
              <a:buAutoNum type="alphaLcParenBoth"/>
            </a:pPr>
            <a:r>
              <a:rPr lang="en-US" sz="1300" b="0" i="0" u="none" strike="noStrike" cap="none">
                <a:solidFill>
                  <a:srgbClr val="000000"/>
                </a:solidFill>
                <a:latin typeface="Calibri"/>
                <a:ea typeface="Calibri"/>
                <a:cs typeface="Calibri"/>
                <a:sym typeface="Calibri"/>
              </a:rPr>
              <a:t>Shared and your scripts can also be saved here – in the private scripts area; </a:t>
            </a:r>
          </a:p>
          <a:p>
            <a:pPr marL="2174878" marR="0" lvl="4" indent="-244477" algn="l" rtl="0">
              <a:spcBef>
                <a:spcPts val="634"/>
              </a:spcBef>
              <a:spcAft>
                <a:spcPts val="0"/>
              </a:spcAft>
              <a:buClr>
                <a:srgbClr val="000000"/>
              </a:buClr>
              <a:buSzPct val="100000"/>
              <a:buFont typeface="Calibri"/>
              <a:buAutoNum type="alphaLcParenBoth"/>
            </a:pPr>
            <a:r>
              <a:rPr lang="en-US" sz="1300" b="0" i="0" u="none" strike="noStrike" cap="none">
                <a:solidFill>
                  <a:srgbClr val="000000"/>
                </a:solidFill>
                <a:latin typeface="Calibri"/>
                <a:ea typeface="Calibri"/>
                <a:cs typeface="Calibri"/>
                <a:sym typeface="Calibri"/>
              </a:rPr>
              <a:t>Documentation List – a searchable list of documentation for the predefined GEE object types and methods (functions). </a:t>
            </a:r>
          </a:p>
          <a:p>
            <a:pPr marL="1691571" marR="0" lvl="3" indent="-243770" algn="l" rtl="0">
              <a:spcBef>
                <a:spcPts val="634"/>
              </a:spcBef>
              <a:spcAft>
                <a:spcPts val="0"/>
              </a:spcAft>
              <a:buClr>
                <a:srgbClr val="000000"/>
              </a:buClr>
              <a:buSzPct val="100000"/>
              <a:buFont typeface="Calibri"/>
              <a:buAutoNum type="romanLcPeriod"/>
            </a:pPr>
            <a:r>
              <a:rPr lang="en-US" sz="1300" b="0" i="0" u="none" strike="noStrike" cap="none">
                <a:solidFill>
                  <a:srgbClr val="000000"/>
                </a:solidFill>
                <a:latin typeface="Calibri"/>
                <a:ea typeface="Calibri"/>
                <a:cs typeface="Calibri"/>
                <a:sym typeface="Calibri"/>
              </a:rPr>
              <a:t>Text editor – write and edit code here. Click run to execute script. </a:t>
            </a:r>
          </a:p>
          <a:p>
            <a:pPr marL="1691571" marR="0" lvl="3" indent="-243770" algn="l" rtl="0">
              <a:spcBef>
                <a:spcPts val="634"/>
              </a:spcBef>
              <a:spcAft>
                <a:spcPts val="0"/>
              </a:spcAft>
              <a:buClr>
                <a:srgbClr val="000000"/>
              </a:buClr>
              <a:buSzPct val="100000"/>
              <a:buFont typeface="Calibri"/>
              <a:buAutoNum type="romanLcPeriod"/>
            </a:pPr>
            <a:r>
              <a:rPr lang="en-US" sz="1300" b="0" i="0" u="none" strike="noStrike" cap="none">
                <a:solidFill>
                  <a:srgbClr val="000000"/>
                </a:solidFill>
                <a:latin typeface="Calibri"/>
                <a:ea typeface="Calibri"/>
                <a:cs typeface="Calibri"/>
                <a:sym typeface="Calibri"/>
              </a:rPr>
              <a:t>Map output area – visualize the results of your query or analysis</a:t>
            </a:r>
          </a:p>
          <a:p>
            <a:pPr marL="1691571" marR="0" lvl="3" indent="-243770" algn="l" rtl="0">
              <a:spcBef>
                <a:spcPts val="634"/>
              </a:spcBef>
              <a:spcAft>
                <a:spcPts val="0"/>
              </a:spcAft>
              <a:buClr>
                <a:srgbClr val="000000"/>
              </a:buClr>
              <a:buSzPct val="100000"/>
              <a:buFont typeface="Calibri"/>
              <a:buAutoNum type="romanLcPeriod"/>
            </a:pPr>
            <a:r>
              <a:rPr lang="en-US" sz="1300" b="0" i="0" u="none" strike="noStrike" cap="none">
                <a:solidFill>
                  <a:srgbClr val="000000"/>
                </a:solidFill>
                <a:latin typeface="Calibri"/>
                <a:ea typeface="Calibri"/>
                <a:cs typeface="Calibri"/>
                <a:sym typeface="Calibri"/>
              </a:rPr>
              <a:t>Information panel - inspector, console, and tasks. </a:t>
            </a:r>
          </a:p>
          <a:p>
            <a:pPr marL="2174878" marR="0" lvl="4" indent="-244477" algn="l" rtl="0">
              <a:spcBef>
                <a:spcPts val="634"/>
              </a:spcBef>
              <a:spcAft>
                <a:spcPts val="0"/>
              </a:spcAft>
              <a:buClr>
                <a:srgbClr val="000000"/>
              </a:buClr>
              <a:buSzPct val="100000"/>
              <a:buFont typeface="Calibri"/>
              <a:buAutoNum type="alphaLcParenBoth"/>
            </a:pPr>
            <a:r>
              <a:rPr lang="en-US" sz="1300" b="0" i="0" u="none" strike="noStrike" cap="none">
                <a:solidFill>
                  <a:srgbClr val="000000"/>
                </a:solidFill>
                <a:latin typeface="Calibri"/>
                <a:ea typeface="Calibri"/>
                <a:cs typeface="Calibri"/>
                <a:sym typeface="Calibri"/>
              </a:rPr>
              <a:t>Inspector - locate information about the layers in your map, </a:t>
            </a:r>
          </a:p>
          <a:p>
            <a:pPr marL="2174878" marR="0" lvl="4" indent="-244477" algn="l" rtl="0">
              <a:spcBef>
                <a:spcPts val="634"/>
              </a:spcBef>
              <a:spcAft>
                <a:spcPts val="0"/>
              </a:spcAft>
              <a:buClr>
                <a:srgbClr val="000000"/>
              </a:buClr>
              <a:buSzPct val="100000"/>
              <a:buFont typeface="Calibri"/>
              <a:buAutoNum type="alphaLcParenBoth"/>
            </a:pPr>
            <a:r>
              <a:rPr lang="en-US" sz="1300" b="0" i="0" u="none" strike="noStrike" cap="none">
                <a:solidFill>
                  <a:srgbClr val="000000"/>
                </a:solidFill>
                <a:latin typeface="Calibri"/>
                <a:ea typeface="Calibri"/>
                <a:cs typeface="Calibri"/>
                <a:sym typeface="Calibri"/>
              </a:rPr>
              <a:t>Console - return messages as the scripts run and record any errors, </a:t>
            </a:r>
          </a:p>
          <a:p>
            <a:pPr marL="2174878" marR="0" lvl="4" indent="-244477" algn="l" rtl="0">
              <a:spcBef>
                <a:spcPts val="634"/>
              </a:spcBef>
              <a:spcAft>
                <a:spcPts val="0"/>
              </a:spcAft>
              <a:buClr>
                <a:srgbClr val="000000"/>
              </a:buClr>
              <a:buSzPct val="100000"/>
              <a:buFont typeface="Calibri"/>
              <a:buAutoNum type="alphaLcParenBoth"/>
            </a:pPr>
            <a:r>
              <a:rPr lang="en-US" sz="1300" b="0" i="0" u="none" strike="noStrike" cap="none">
                <a:solidFill>
                  <a:srgbClr val="000000"/>
                </a:solidFill>
                <a:latin typeface="Calibri"/>
                <a:ea typeface="Calibri"/>
                <a:cs typeface="Calibri"/>
                <a:sym typeface="Calibri"/>
              </a:rPr>
              <a:t>Manage the exporting of data and results to your google drive.</a:t>
            </a:r>
          </a:p>
          <a:p>
            <a:pPr marL="1208265" marR="0" lvl="2" indent="-243065" algn="l" rtl="0">
              <a:spcBef>
                <a:spcPts val="634"/>
              </a:spcBef>
              <a:spcAft>
                <a:spcPts val="0"/>
              </a:spcAft>
              <a:buClr>
                <a:srgbClr val="000000"/>
              </a:buClr>
              <a:buSzPct val="100000"/>
              <a:buFont typeface="Calibri"/>
              <a:buAutoNum type="arabicPeriod"/>
            </a:pPr>
            <a:r>
              <a:rPr lang="en-US" sz="1300" b="0" i="0" u="none" strike="noStrike" cap="none">
                <a:solidFill>
                  <a:srgbClr val="000000"/>
                </a:solidFill>
                <a:latin typeface="Calibri"/>
                <a:ea typeface="Calibri"/>
                <a:cs typeface="Calibri"/>
                <a:sym typeface="Calibri"/>
              </a:rPr>
              <a:t>The </a:t>
            </a:r>
            <a:r>
              <a:rPr lang="en-US" sz="1300" b="1" i="0" u="none" strike="noStrike" cap="none">
                <a:solidFill>
                  <a:srgbClr val="000000"/>
                </a:solidFill>
                <a:latin typeface="Calibri"/>
                <a:ea typeface="Calibri"/>
                <a:cs typeface="Calibri"/>
                <a:sym typeface="Calibri"/>
              </a:rPr>
              <a:t>Help</a:t>
            </a:r>
            <a:r>
              <a:rPr lang="en-US" sz="1300" b="0" i="0" u="none" strike="noStrike" cap="none">
                <a:solidFill>
                  <a:srgbClr val="000000"/>
                </a:solidFill>
                <a:latin typeface="Calibri"/>
                <a:ea typeface="Calibri"/>
                <a:cs typeface="Calibri"/>
                <a:sym typeface="Calibri"/>
              </a:rPr>
              <a:t> dropdown menu in the upper right hand corner of the screen has many nice documents. The </a:t>
            </a:r>
            <a:r>
              <a:rPr lang="en-US" sz="1300" b="1" i="0" u="none" strike="noStrike" cap="none">
                <a:solidFill>
                  <a:srgbClr val="000000"/>
                </a:solidFill>
                <a:latin typeface="Calibri"/>
                <a:ea typeface="Calibri"/>
                <a:cs typeface="Calibri"/>
                <a:sym typeface="Calibri"/>
              </a:rPr>
              <a:t>Feature Tour</a:t>
            </a:r>
            <a:r>
              <a:rPr lang="en-US" sz="1300" b="0" i="0" u="none" strike="noStrike" cap="none">
                <a:solidFill>
                  <a:srgbClr val="000000"/>
                </a:solidFill>
                <a:latin typeface="Calibri"/>
                <a:ea typeface="Calibri"/>
                <a:cs typeface="Calibri"/>
                <a:sym typeface="Calibri"/>
              </a:rPr>
              <a:t> is a nice introduction that points out the different panels and features of the Code Editor. </a:t>
            </a:r>
          </a:p>
          <a:p>
            <a:pPr marL="0" marR="0" lvl="0" indent="0" algn="l" rtl="0">
              <a:spcBef>
                <a:spcPts val="317"/>
              </a:spcBef>
              <a:buSzPct val="25000"/>
              <a:buNone/>
            </a:pPr>
            <a:endParaRPr sz="1300" b="0" i="0" u="none" strike="noStrike" cap="none">
              <a:solidFill>
                <a:srgbClr val="000000"/>
              </a:solidFill>
              <a:latin typeface="Calibri"/>
              <a:ea typeface="Calibri"/>
              <a:cs typeface="Calibri"/>
              <a:sym typeface="Calibri"/>
            </a:endParaRP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07" name="Shape 207"/>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20</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255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71" name="Shape 71"/>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spcAft>
                <a:spcPts val="0"/>
              </a:spcAft>
              <a:buSzPct val="25000"/>
              <a:buNone/>
            </a:pPr>
            <a:r>
              <a:rPr lang="en-US" sz="1300" b="0" i="0" u="none" strike="noStrike" cap="none">
                <a:solidFill>
                  <a:schemeClr val="dk1"/>
                </a:solidFill>
                <a:latin typeface="Calibri"/>
                <a:ea typeface="Calibri"/>
                <a:cs typeface="Calibri"/>
                <a:sym typeface="Calibri"/>
              </a:rPr>
              <a:t>It is a cloud-based geospatial processing platform for executing large-scale environmental data analysis. Applications of environmental analyses in Earth Engine include detecting deforestation, classifying land cover, and urban mapping.</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72" name="Shape 72"/>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b="0" i="0" u="none" strike="noStrike" cap="none">
                <a:solidFill>
                  <a:schemeClr val="dk1"/>
                </a:solidFill>
                <a:latin typeface="Calibri"/>
                <a:ea typeface="Calibri"/>
                <a:cs typeface="Calibri"/>
                <a:sym typeface="Calibri"/>
              </a:rPr>
              <a:t>3</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9170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Three aspects of Earth Engine make it quite powerful as a geospatial processing tool. The first is its extensive public data catalog, the second is the processing power of the computation engine, and the third is its interactive development platforms.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14" name="Shape 214"/>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21</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8516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220" name="Shape 220"/>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0853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3" name="Shape 233"/>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Earth Engine’s geospatial processing algorithms and API interface enables interactive algorithm development. These include basic spatial analysis operations (overlay, map algebra, vector based extraction of image statistics, etc.) and more advanced algorithms such as image classification, terrain modeling, and time series analysis. </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Results can be reported as charts, maps, tables, or image exports. Google Earth Engine algorithms and user-submitted sample scripts – are constantly being added, enhanced, and updated – enabled by an open source environment.  </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Highly interactive algorithm development – a web based IDE for rapid proto-typing and visualization of complex spatial analyses across the world. Read more here: </a:t>
            </a:r>
            <a:r>
              <a:rPr lang="en-US" sz="1300" b="0" i="0" u="sng" strike="noStrike" cap="none">
                <a:solidFill>
                  <a:schemeClr val="hlink"/>
                </a:solidFill>
                <a:latin typeface="Calibri"/>
                <a:ea typeface="Calibri"/>
                <a:cs typeface="Calibri"/>
                <a:sym typeface="Calibri"/>
                <a:hlinkClick r:id="rId3"/>
              </a:rPr>
              <a:t>https://earthengine.google.com/platform/</a:t>
            </a:r>
            <a:r>
              <a:rPr lang="en-US" sz="1300" b="0" i="0" u="none" strike="noStrike" cap="none">
                <a:solidFill>
                  <a:schemeClr val="dk1"/>
                </a:solidFill>
                <a:latin typeface="Calibri"/>
                <a:ea typeface="Calibri"/>
                <a:cs typeface="Calibri"/>
                <a:sym typeface="Calibri"/>
              </a:rPr>
              <a:t> </a:t>
            </a:r>
          </a:p>
          <a:p>
            <a:pPr marL="457200" marR="0" lvl="1" indent="0" algn="l" rtl="0">
              <a:spcBef>
                <a:spcPts val="0"/>
              </a:spcBef>
              <a:buSzPct val="25000"/>
              <a:buNone/>
            </a:pPr>
            <a:r>
              <a:rPr lang="en-US" sz="1300" b="1" i="0" u="none" strike="noStrike" cap="none">
                <a:solidFill>
                  <a:schemeClr val="dk1"/>
                </a:solidFill>
                <a:latin typeface="Calibri"/>
                <a:ea typeface="Calibri"/>
                <a:cs typeface="Calibri"/>
                <a:sym typeface="Calibri"/>
              </a:rPr>
              <a:t>Two Platforms </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Explorer - a light-weight web app with point and click processing.</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Code Editor - an IDE where users can program analysis scripts in either JavaScript or python. This allows the user to take advantage of a larger suite of Earth Engine processing algorithms and methods and create more complicated workflows.</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Both platforms include a mapping window for instant visualization of results and data export capabilities. You have to register to access computational power in either platform; although you can visualize data in the Explorer without having an account.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4" name="Shape 234"/>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29</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2432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227" name="Shape 227"/>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4960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0" name="Shape 80"/>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spcAft>
                <a:spcPts val="0"/>
              </a:spcAft>
              <a:buSzPct val="25000"/>
              <a:buNone/>
            </a:pPr>
            <a:r>
              <a:rPr lang="en-US" sz="1300" b="0" i="0" u="none" strike="noStrike" cap="none">
                <a:solidFill>
                  <a:schemeClr val="dk1"/>
                </a:solidFill>
                <a:latin typeface="Calibri"/>
                <a:ea typeface="Calibri"/>
                <a:cs typeface="Calibri"/>
                <a:sym typeface="Calibri"/>
              </a:rPr>
              <a:t>It is a cloud-based geospatial processing platform for executing large-scale environmental data analysis. Applications of environmental analyses in Earth Engine include detecting deforestation, classifying land cover, and urban mapping.</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1" name="Shape 81"/>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b="0" i="0" u="none" strike="noStrike" cap="none">
                <a:solidFill>
                  <a:schemeClr val="dk1"/>
                </a:solidFill>
                <a:latin typeface="Calibri"/>
                <a:ea typeface="Calibri"/>
                <a:cs typeface="Calibri"/>
                <a:sym typeface="Calibri"/>
              </a:rPr>
              <a:t>4</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2081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 name="Shape 88"/>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Three aspects of Earth Engine make it quite powerful as a geospatial processing tool. The first is its extensive public data catalog, the second is the processing power of the computation engine, and the third is its interactive development platforms.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89" name="Shape 89"/>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b="0" i="0" u="none" strike="noStrike" cap="none">
                <a:solidFill>
                  <a:schemeClr val="dk1"/>
                </a:solidFill>
                <a:latin typeface="Calibri"/>
                <a:ea typeface="Calibri"/>
                <a:cs typeface="Calibri"/>
                <a:sym typeface="Calibri"/>
              </a:rPr>
              <a:t>5</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39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95" name="Shape 9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101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In the data catalog, there is over 40 years of current and historical imagery and data in the Earth Engine data library. Available data sets include </a:t>
            </a:r>
          </a:p>
          <a:p>
            <a:pPr marL="0" marR="0" lvl="0" indent="0" algn="l" rtl="0">
              <a:spcBef>
                <a:spcPts val="0"/>
              </a:spcBef>
              <a:buSzPct val="25000"/>
              <a:buNone/>
            </a:pPr>
            <a:r>
              <a:rPr lang="en-US" sz="1300" b="1" i="0" u="none" strike="noStrike" cap="none">
                <a:solidFill>
                  <a:schemeClr val="dk1"/>
                </a:solidFill>
                <a:latin typeface="Calibri"/>
                <a:ea typeface="Calibri"/>
                <a:cs typeface="Calibri"/>
                <a:sym typeface="Calibri"/>
              </a:rPr>
              <a:t>Imagery</a:t>
            </a:r>
            <a:r>
              <a:rPr lang="en-US" sz="1300" b="0" i="0" u="none" strike="noStrike" cap="none">
                <a:solidFill>
                  <a:schemeClr val="dk1"/>
                </a:solidFill>
                <a:latin typeface="Calibri"/>
                <a:ea typeface="Calibri"/>
                <a:cs typeface="Calibri"/>
                <a:sym typeface="Calibri"/>
              </a:rPr>
              <a:t> – these imagery sets include both raw and pre-processed, georeferenced data products that are ready for use. Examples include NAIP, comprehensive Landsat archive, and MODIS data and ancillary products such as global composites and max NDVI.</a:t>
            </a:r>
          </a:p>
          <a:p>
            <a:pPr marL="0" marR="0" lvl="0" indent="0" algn="l" rtl="0">
              <a:spcBef>
                <a:spcPts val="0"/>
              </a:spcBef>
              <a:buSzPct val="25000"/>
              <a:buNone/>
            </a:pPr>
            <a:r>
              <a:rPr lang="en-US" sz="1300" b="1" i="0" u="none" strike="noStrike" cap="none">
                <a:solidFill>
                  <a:schemeClr val="dk1"/>
                </a:solidFill>
                <a:latin typeface="Calibri"/>
                <a:ea typeface="Calibri"/>
                <a:cs typeface="Calibri"/>
                <a:sym typeface="Calibri"/>
              </a:rPr>
              <a:t>Geophysical data</a:t>
            </a:r>
            <a:r>
              <a:rPr lang="en-US" sz="1300" b="0" i="0" u="none" strike="noStrike" cap="none">
                <a:solidFill>
                  <a:schemeClr val="dk1"/>
                </a:solidFill>
                <a:latin typeface="Calibri"/>
                <a:ea typeface="Calibri"/>
                <a:cs typeface="Calibri"/>
                <a:sym typeface="Calibri"/>
              </a:rPr>
              <a:t> – such as digital elevation models, surface temperature, and land cover</a:t>
            </a:r>
          </a:p>
          <a:p>
            <a:pPr marL="0" marR="0" lvl="0" indent="0" algn="l" rtl="0">
              <a:spcBef>
                <a:spcPts val="0"/>
              </a:spcBef>
              <a:buSzPct val="25000"/>
              <a:buNone/>
            </a:pPr>
            <a:r>
              <a:rPr lang="en-US" sz="1300" b="1" i="0" u="none" strike="noStrike" cap="none">
                <a:solidFill>
                  <a:schemeClr val="dk1"/>
                </a:solidFill>
                <a:latin typeface="Calibri"/>
                <a:ea typeface="Calibri"/>
                <a:cs typeface="Calibri"/>
                <a:sym typeface="Calibri"/>
              </a:rPr>
              <a:t>Climate and weather</a:t>
            </a:r>
            <a:r>
              <a:rPr lang="en-US" sz="1300" b="0" i="0" u="none" strike="noStrike" cap="none">
                <a:solidFill>
                  <a:schemeClr val="dk1"/>
                </a:solidFill>
                <a:latin typeface="Calibri"/>
                <a:ea typeface="Calibri"/>
                <a:cs typeface="Calibri"/>
                <a:sym typeface="Calibri"/>
              </a:rPr>
              <a:t> – NASA’s TOMS atmospheric data and –  forecast weather and climate model data</a:t>
            </a:r>
          </a:p>
          <a:p>
            <a:pPr marL="0" marR="0" lvl="0" indent="0" algn="l" rtl="0">
              <a:spcBef>
                <a:spcPts val="0"/>
              </a:spcBef>
              <a:buSzPct val="25000"/>
              <a:buNone/>
            </a:pPr>
            <a:r>
              <a:rPr lang="en-US" sz="1300" b="1" i="0" u="none" strike="noStrike" cap="none">
                <a:solidFill>
                  <a:schemeClr val="dk1"/>
                </a:solidFill>
                <a:latin typeface="Calibri"/>
                <a:ea typeface="Calibri"/>
                <a:cs typeface="Calibri"/>
                <a:sym typeface="Calibri"/>
              </a:rPr>
              <a:t>Demographic data</a:t>
            </a:r>
            <a:r>
              <a:rPr lang="en-US" sz="1300" b="0" i="0" u="none" strike="noStrike" cap="none">
                <a:solidFill>
                  <a:schemeClr val="dk1"/>
                </a:solidFill>
                <a:latin typeface="Calibri"/>
                <a:ea typeface="Calibri"/>
                <a:cs typeface="Calibri"/>
                <a:sym typeface="Calibri"/>
              </a:rPr>
              <a:t> – such as population density estimates</a:t>
            </a:r>
          </a:p>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Users are also able to load in their own data – both imagery and vector files to use for analysis.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7</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322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12" name="Shape 112"/>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0532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731520" y="4560569"/>
            <a:ext cx="5852159" cy="4320539"/>
          </a:xfrm>
          <a:prstGeom prst="rect">
            <a:avLst/>
          </a:prstGeom>
        </p:spPr>
        <p:txBody>
          <a:bodyPr lIns="91425" tIns="91425" rIns="91425" bIns="91425" anchor="t" anchorCtr="0">
            <a:noAutofit/>
          </a:bodyPr>
          <a:lstStyle/>
          <a:p>
            <a:pPr lvl="0">
              <a:spcBef>
                <a:spcPts val="0"/>
              </a:spcBef>
              <a:buNone/>
            </a:pPr>
            <a:endParaRPr/>
          </a:p>
        </p:txBody>
      </p:sp>
      <p:sp>
        <p:nvSpPr>
          <p:cNvPr id="119" name="Shape 119"/>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674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731520" y="4560569"/>
            <a:ext cx="5852159" cy="4320539"/>
          </a:xfrm>
          <a:prstGeom prst="rect">
            <a:avLst/>
          </a:prstGeom>
          <a:noFill/>
          <a:ln>
            <a:noFill/>
          </a:ln>
        </p:spPr>
        <p:txBody>
          <a:bodyPr lIns="96650" tIns="48325" rIns="96650" bIns="48325" anchor="t" anchorCtr="0">
            <a:noAutofit/>
          </a:bodyPr>
          <a:lstStyle/>
          <a:p>
            <a:pPr marL="0" marR="0" lvl="0" indent="0" algn="l" rtl="0">
              <a:spcBef>
                <a:spcPts val="0"/>
              </a:spcBef>
              <a:buSzPct val="25000"/>
              <a:buNone/>
            </a:pPr>
            <a:r>
              <a:rPr lang="en-US" sz="1300" b="0" i="0" u="none" strike="noStrike" cap="none">
                <a:solidFill>
                  <a:schemeClr val="dk1"/>
                </a:solidFill>
                <a:latin typeface="Calibri"/>
                <a:ea typeface="Calibri"/>
                <a:cs typeface="Calibri"/>
                <a:sym typeface="Calibri"/>
              </a:rPr>
              <a:t>Three aspects of Earth Engine make it quite powerful as a geospatial processing tool. The first is its extensive public data catalog, the second is the processing power of the computation engine, and the third is its interactive development platforms. </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27" name="Shape 127"/>
          <p:cNvSpPr txBox="1">
            <a:spLocks noGrp="1"/>
          </p:cNvSpPr>
          <p:nvPr>
            <p:ph type="sldNum" idx="12"/>
          </p:nvPr>
        </p:nvSpPr>
        <p:spPr>
          <a:xfrm>
            <a:off x="4143587" y="9119474"/>
            <a:ext cx="3169920" cy="480059"/>
          </a:xfrm>
          <a:prstGeom prst="rect">
            <a:avLst/>
          </a:prstGeom>
          <a:noFill/>
          <a:ln>
            <a:noFill/>
          </a:ln>
        </p:spPr>
        <p:txBody>
          <a:bodyPr lIns="96650" tIns="48325" rIns="96650" bIns="48325" anchor="b" anchorCtr="0">
            <a:noAutofit/>
          </a:bodyPr>
          <a:lstStyle/>
          <a:p>
            <a:pPr marL="0" marR="0" lvl="0" indent="0" algn="r" rtl="0">
              <a:spcBef>
                <a:spcPts val="0"/>
              </a:spcBef>
              <a:buSzPct val="25000"/>
              <a:buNone/>
            </a:pPr>
            <a:fld id="{00000000-1234-1234-1234-123412341234}" type="slidenum">
              <a:rPr lang="en-US" sz="1300">
                <a:solidFill>
                  <a:schemeClr val="dk1"/>
                </a:solidFill>
                <a:latin typeface="Calibri"/>
                <a:ea typeface="Calibri"/>
                <a:cs typeface="Calibri"/>
                <a:sym typeface="Calibri"/>
              </a:rPr>
              <a:t>10</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7278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0"/>
            <a:ext cx="9144000" cy="120882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828800"/>
            <a:ext cx="7848600" cy="1927225"/>
          </a:xfrm>
        </p:spPr>
        <p:txBody>
          <a:bodyPr anchor="b">
            <a:noAutofit/>
          </a:bodyPr>
          <a:lstStyle>
            <a:lvl1pPr algn="r">
              <a:defRPr sz="5400" cap="none" baseline="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3962400"/>
            <a:ext cx="7848600" cy="1752600"/>
          </a:xfrm>
        </p:spPr>
        <p:txBody>
          <a:bodyPr/>
          <a:lstStyle>
            <a:lvl1pPr marL="0" indent="0" algn="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cxnSp>
        <p:nvCxnSpPr>
          <p:cNvPr id="8" name="Straight Connector 7"/>
          <p:cNvCxnSpPr/>
          <p:nvPr/>
        </p:nvCxnSpPr>
        <p:spPr>
          <a:xfrm>
            <a:off x="685800" y="3808412"/>
            <a:ext cx="7848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533400"/>
            <a:ext cx="3838575" cy="55514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lvl1pPr algn="ctr">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447800"/>
            <a:ext cx="8229600" cy="5029200"/>
          </a:xfrm>
        </p:spPr>
        <p:txBody>
          <a:bodyPr>
            <a:normAutofit/>
          </a:bodyPr>
          <a:lstStyle>
            <a:lvl1pPr>
              <a:buClr>
                <a:schemeClr val="tx2">
                  <a:lumMod val="75000"/>
                </a:schemeClr>
              </a:buClr>
              <a:defRPr sz="3200"/>
            </a:lvl1pPr>
            <a:lvl2pPr>
              <a:buClr>
                <a:schemeClr val="accent4">
                  <a:lumMod val="75000"/>
                </a:schemeClr>
              </a:buClr>
              <a:defRPr sz="2800"/>
            </a:lvl2pPr>
            <a:lvl3pPr>
              <a:buClr>
                <a:schemeClr val="bg2">
                  <a:lumMod val="50000"/>
                </a:schemeClr>
              </a:buClr>
              <a:defRPr sz="2400"/>
            </a:lvl3pPr>
            <a:lvl4pPr>
              <a:buClr>
                <a:schemeClr val="accent6">
                  <a:lumMod val="75000"/>
                </a:schemeClr>
              </a:buClr>
              <a:defRPr sz="20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0"/>
            <a:ext cx="4038600" cy="49438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smtClean="0"/>
              <a:t>Click to edit Master 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524000"/>
            <a:ext cx="8229600" cy="4953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6553200"/>
            <a:ext cx="9144000" cy="32788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5" name="TextBox 4"/>
          <p:cNvSpPr txBox="1"/>
          <p:nvPr userDrawn="1"/>
        </p:nvSpPr>
        <p:spPr>
          <a:xfrm>
            <a:off x="496225" y="6681151"/>
            <a:ext cx="1865975" cy="215444"/>
          </a:xfrm>
          <a:prstGeom prst="rect">
            <a:avLst/>
          </a:prstGeom>
          <a:noFill/>
        </p:spPr>
        <p:txBody>
          <a:bodyPr wrap="square" rtlCol="0">
            <a:spAutoFit/>
          </a:bodyPr>
          <a:lstStyle/>
          <a:p>
            <a:pPr algn="l"/>
            <a:r>
              <a:rPr lang="en-US" sz="800" b="1" i="1" dirty="0" smtClean="0">
                <a:solidFill>
                  <a:schemeClr val="bg1"/>
                </a:solidFill>
              </a:rPr>
              <a:t>Forest Service</a:t>
            </a:r>
            <a:endParaRPr lang="en-US" sz="800" b="1" i="1" dirty="0">
              <a:solidFill>
                <a:schemeClr val="bg1"/>
              </a:solidFill>
            </a:endParaRPr>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8600" y="6584950"/>
            <a:ext cx="265249" cy="294427"/>
          </a:xfrm>
          <a:prstGeom prst="rect">
            <a:avLst/>
          </a:prstGeom>
        </p:spPr>
      </p:pic>
    </p:spTree>
  </p:cSld>
  <p:clrMap bg1="lt1" tx1="dk1" bg2="lt2" tx2="dk2" accent1="accent1" accent2="accent2" accent3="accent3" accent4="accent4" accent5="accent5" accent6="accent6" hlink="hlink" folHlink="folHlink"/>
  <p:sldLayoutIdLst>
    <p:sldLayoutId id="2147483961" r:id="rId1"/>
    <p:sldLayoutId id="2147483962" r:id="rId2"/>
    <p:sldLayoutId id="2147483964" r:id="rId3"/>
    <p:sldLayoutId id="2147483966" r:id="rId4"/>
  </p:sldLayoutIdLst>
  <p:hf sldNum="0" hdr="0" ftr="0" dt="0"/>
  <p:txStyles>
    <p:titleStyle>
      <a:lvl1pPr algn="ctr" defTabSz="914400" rtl="0" eaLnBrk="1" latinLnBrk="0" hangingPunct="1">
        <a:spcBef>
          <a:spcPct val="0"/>
        </a:spcBef>
        <a:buNone/>
        <a:defRPr sz="4000" kern="1200" spc="-100" baseline="0">
          <a:solidFill>
            <a:schemeClr val="accent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explorer.earthengine.google.com/#workspac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code.earthengine.google.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sites.google.com/site/globalsnowobservatory/home/simple-tutorial/short-tutorial/first-script"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presentation/d/1rqSBhm7IvEdGCu4v6qwcvpMp-N-Zx92rGtPFTmYZXEI/edit#slide=id.g431dff014_2_336" TargetMode="External"/><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hyperlink" Target="https://sites.google.com/site/globalsnowobservatory/home/simple-tutorial/short-tutorial/first-scrip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sites.google.com/site/globalsnowobservatory/home/simple-tutorial/short-tutorial/first-script" TargetMode="External"/><Relationship Id="rId5" Type="http://schemas.openxmlformats.org/officeDocument/2006/relationships/hyperlink" Target="https://docs.google.com/presentation/d/1rqSBhm7IvEdGCu4v6qwcvpMp-N-Zx92rGtPFTmYZXEI/edit#slide=id.g431dff014_2_336" TargetMode="Externa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hyperlink" Target="https://earthengine.google.com/signup/"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docs.google.com/presentation/d/1FKAj4BzV61w_J4lAJodWHsZFW0jt8hpXukk8O3rWdIU/edit#slide=id.g125946ff52_4_0"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bmschwert@fs.fed.us" TargetMode="External"/><Relationship Id="rId2" Type="http://schemas.openxmlformats.org/officeDocument/2006/relationships/hyperlink" Target="mailto:krtenneson@fs.fed.us"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earthenginepartners.appspot.com/science-2013-global-forest" TargetMode="External"/><Relationship Id="rId4" Type="http://schemas.openxmlformats.org/officeDocument/2006/relationships/hyperlink" Target="https://earthengine.google.com/timelapse/?location=rondonia"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presentation/d/1FKAj4BzV61w_J4lAJodWHsZFW0jt8hpXukk8O3rWdIU/edit#slide=id.g125946ff52_4_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3600" dirty="0" smtClean="0"/>
              <a:t>Introduction to Google Earth Engine</a:t>
            </a:r>
            <a:endParaRPr lang="en-US" sz="3600" dirty="0"/>
          </a:p>
        </p:txBody>
      </p:sp>
      <p:sp>
        <p:nvSpPr>
          <p:cNvPr id="4" name="Subtitle 2"/>
          <p:cNvSpPr txBox="1">
            <a:spLocks/>
          </p:cNvSpPr>
          <p:nvPr/>
        </p:nvSpPr>
        <p:spPr>
          <a:xfrm>
            <a:off x="4659922" y="3962400"/>
            <a:ext cx="3874477" cy="1752600"/>
          </a:xfrm>
          <a:prstGeom prst="rect">
            <a:avLst/>
          </a:prstGeom>
        </p:spPr>
        <p:txBody>
          <a:bodyPr vert="horz" lIns="91440" tIns="45720" rIns="91440" bIns="45720" rtlCol="0">
            <a:normAutofit/>
          </a:bodyPr>
          <a:lstStyle>
            <a:lvl1pPr marL="0" indent="0" algn="r" defTabSz="914400" rtl="0" eaLnBrk="1" latinLnBrk="0" hangingPunct="1">
              <a:spcBef>
                <a:spcPct val="20000"/>
              </a:spcBef>
              <a:buClr>
                <a:schemeClr val="accent1"/>
              </a:buClr>
              <a:buSzPct val="85000"/>
              <a:buFont typeface="Arial" pitchFamily="34" charset="0"/>
              <a:buNone/>
              <a:defRPr sz="2400" kern="1200">
                <a:solidFill>
                  <a:schemeClr val="accent4">
                    <a:lumMod val="60000"/>
                    <a:lumOff val="40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r>
              <a:rPr lang="en-US" sz="1600" dirty="0" smtClean="0">
                <a:solidFill>
                  <a:schemeClr val="tx1"/>
                </a:solidFill>
              </a:rPr>
              <a:t>Developed by remote sensing specialists at the USFS Geospatial Technology and Applications Center (GTAC), located in Salt Lake City, Utah</a:t>
            </a:r>
            <a:endParaRPr lang="en-US" sz="1600" dirty="0">
              <a:solidFill>
                <a:schemeClr val="tx1"/>
              </a:solidFill>
            </a:endParaRPr>
          </a:p>
        </p:txBody>
      </p:sp>
    </p:spTree>
    <p:extLst>
      <p:ext uri="{BB962C8B-B14F-4D97-AF65-F5344CB8AC3E}">
        <p14:creationId xmlns:p14="http://schemas.microsoft.com/office/powerpoint/2010/main" val="17636516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3600" b="0" i="0" u="none" strike="noStrike" cap="none" dirty="0">
                <a:latin typeface="Arial"/>
                <a:ea typeface="Arial"/>
                <a:cs typeface="Arial"/>
                <a:sym typeface="Arial"/>
              </a:rPr>
              <a:t>Why is it such a powerful </a:t>
            </a:r>
            <a:br>
              <a:rPr lang="en-US" sz="3600" b="0" i="0" u="none" strike="noStrike" cap="none" dirty="0">
                <a:latin typeface="Arial"/>
                <a:ea typeface="Arial"/>
                <a:cs typeface="Arial"/>
                <a:sym typeface="Arial"/>
              </a:rPr>
            </a:br>
            <a:r>
              <a:rPr lang="en-US" sz="3600" b="0" i="0" u="none" strike="noStrike" cap="none" dirty="0">
                <a:latin typeface="Arial"/>
                <a:ea typeface="Arial"/>
                <a:cs typeface="Arial"/>
                <a:sym typeface="Arial"/>
              </a:rPr>
              <a:t>image analysis software?</a:t>
            </a:r>
          </a:p>
        </p:txBody>
      </p:sp>
      <p:sp>
        <p:nvSpPr>
          <p:cNvPr id="130" name="Shape 130"/>
          <p:cNvSpPr txBox="1">
            <a:spLocks noGrp="1"/>
          </p:cNvSpPr>
          <p:nvPr>
            <p:ph type="body" idx="1"/>
          </p:nvPr>
        </p:nvSpPr>
        <p:spPr>
          <a:xfrm>
            <a:off x="457200" y="1447800"/>
            <a:ext cx="8229600" cy="5029199"/>
          </a:xfrm>
          <a:prstGeom prst="rect">
            <a:avLst/>
          </a:prstGeom>
          <a:noFill/>
          <a:ln>
            <a:noFill/>
          </a:ln>
        </p:spPr>
        <p:txBody>
          <a:bodyPr lIns="91425" tIns="45700" rIns="91425" bIns="45700" anchor="t" anchorCtr="0">
            <a:noAutofit/>
          </a:bodyPr>
          <a:lstStyle/>
          <a:p>
            <a:pPr marL="560070" marR="0" lvl="1" indent="-521969" algn="l" rtl="0">
              <a:spcBef>
                <a:spcPts val="0"/>
              </a:spcBef>
              <a:spcAft>
                <a:spcPts val="0"/>
              </a:spcAft>
              <a:buSzPct val="85000"/>
              <a:buFont typeface="Arial"/>
              <a:buAutoNum type="arabicPeriod"/>
            </a:pPr>
            <a:r>
              <a:rPr lang="en-US" sz="3000" b="0" i="0" u="none" strike="noStrike" cap="none" dirty="0">
                <a:latin typeface="Arial"/>
                <a:ea typeface="Arial"/>
                <a:cs typeface="Arial"/>
                <a:sym typeface="Arial"/>
              </a:rPr>
              <a:t>Public data catalog: vast amounts of publicly available data (you don’t need to store data)</a:t>
            </a:r>
          </a:p>
          <a:p>
            <a:pPr marL="560070" marR="0" lvl="1" indent="-521969" algn="l" rtl="0">
              <a:spcBef>
                <a:spcPts val="1000"/>
              </a:spcBef>
              <a:spcAft>
                <a:spcPts val="0"/>
              </a:spcAft>
              <a:buSzPct val="85000"/>
              <a:buFont typeface="Arial"/>
              <a:buAutoNum type="arabicPeriod"/>
            </a:pPr>
            <a:r>
              <a:rPr lang="en-US" sz="3000" b="0" i="0" u="none" strike="noStrike" cap="none" dirty="0">
                <a:latin typeface="Arial"/>
                <a:ea typeface="Arial"/>
                <a:cs typeface="Arial"/>
                <a:sym typeface="Arial"/>
              </a:rPr>
              <a:t>Processing power (computation engine)</a:t>
            </a:r>
          </a:p>
          <a:p>
            <a:pPr marL="560070" marR="0" lvl="1" indent="-521969" algn="l" rtl="0">
              <a:spcBef>
                <a:spcPts val="1000"/>
              </a:spcBef>
              <a:spcAft>
                <a:spcPts val="0"/>
              </a:spcAft>
              <a:buSzPct val="85000"/>
              <a:buFont typeface="Arial"/>
              <a:buAutoNum type="arabicPeriod"/>
            </a:pPr>
            <a:r>
              <a:rPr lang="en-US" sz="3000" b="0" i="0" u="none" strike="noStrike" cap="none" dirty="0">
                <a:latin typeface="Arial"/>
                <a:ea typeface="Arial"/>
                <a:cs typeface="Arial"/>
                <a:sym typeface="Arial"/>
              </a:rPr>
              <a:t>Interactive development platforms</a:t>
            </a:r>
          </a:p>
          <a:p>
            <a:pPr marL="560070" marR="0" lvl="1" indent="-521969" algn="l" rtl="0">
              <a:spcBef>
                <a:spcPts val="1000"/>
              </a:spcBef>
              <a:buSzPct val="85000"/>
              <a:buFont typeface="Arial"/>
              <a:buAutoNum type="arabicPeriod"/>
            </a:pPr>
            <a:r>
              <a:rPr lang="en-US" sz="3000" b="0" i="0" u="none" strike="noStrike" cap="none" dirty="0">
                <a:latin typeface="Arial"/>
                <a:ea typeface="Arial"/>
                <a:cs typeface="Arial"/>
                <a:sym typeface="Arial"/>
              </a:rPr>
              <a:t>Save and share work routines</a:t>
            </a:r>
          </a:p>
        </p:txBody>
      </p:sp>
    </p:spTree>
    <p:extLst>
      <p:ext uri="{BB962C8B-B14F-4D97-AF65-F5344CB8AC3E}">
        <p14:creationId xmlns:p14="http://schemas.microsoft.com/office/powerpoint/2010/main" val="2124994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2. Computation Engine</a:t>
            </a:r>
          </a:p>
        </p:txBody>
      </p:sp>
      <p:sp>
        <p:nvSpPr>
          <p:cNvPr id="137" name="Shape 137"/>
          <p:cNvSpPr txBox="1">
            <a:spLocks noGrp="1"/>
          </p:cNvSpPr>
          <p:nvPr>
            <p:ph type="body" idx="1"/>
          </p:nvPr>
        </p:nvSpPr>
        <p:spPr>
          <a:xfrm>
            <a:off x="457200" y="1295400"/>
            <a:ext cx="8229600" cy="5029199"/>
          </a:xfrm>
          <a:prstGeom prst="rect">
            <a:avLst/>
          </a:prstGeom>
          <a:noFill/>
          <a:ln>
            <a:noFill/>
          </a:ln>
        </p:spPr>
        <p:txBody>
          <a:bodyPr lIns="91425" tIns="45700" rIns="91425" bIns="45700" anchor="t" anchorCtr="0">
            <a:noAutofit/>
          </a:bodyPr>
          <a:lstStyle/>
          <a:p>
            <a:pPr marL="0" marR="0" lvl="0" indent="0" algn="ctr" rtl="0">
              <a:spcBef>
                <a:spcPts val="0"/>
              </a:spcBef>
              <a:buClr>
                <a:srgbClr val="A43925"/>
              </a:buClr>
              <a:buSzPct val="25000"/>
              <a:buFont typeface="Arial"/>
              <a:buNone/>
            </a:pPr>
            <a:r>
              <a:rPr lang="en-US" sz="2800" b="0" i="1" u="none" strike="noStrike" cap="none" dirty="0">
                <a:latin typeface="Arial"/>
                <a:ea typeface="Arial"/>
                <a:cs typeface="Arial"/>
                <a:sym typeface="Arial"/>
              </a:rPr>
              <a:t>“The computation engine is a just in time </a:t>
            </a:r>
            <a:r>
              <a:rPr lang="en-US" sz="2800" b="0" i="1" u="none" strike="noStrike" cap="none" dirty="0">
                <a:solidFill>
                  <a:schemeClr val="bg1">
                    <a:lumMod val="50000"/>
                  </a:schemeClr>
                </a:solidFill>
                <a:latin typeface="Arial"/>
                <a:ea typeface="Arial"/>
                <a:cs typeface="Arial"/>
                <a:sym typeface="Arial"/>
              </a:rPr>
              <a:t>distributed computation model</a:t>
            </a:r>
            <a:r>
              <a:rPr lang="en-US" sz="2800" b="1" i="1" u="none" strike="noStrike" cap="none" dirty="0">
                <a:latin typeface="Arial"/>
                <a:ea typeface="Arial"/>
                <a:cs typeface="Arial"/>
                <a:sym typeface="Arial"/>
              </a:rPr>
              <a:t>, </a:t>
            </a:r>
            <a:r>
              <a:rPr lang="en-US" sz="2800" b="0" i="1" u="none" strike="noStrike" cap="none" dirty="0">
                <a:latin typeface="Arial"/>
                <a:ea typeface="Arial"/>
                <a:cs typeface="Arial"/>
                <a:sym typeface="Arial"/>
              </a:rPr>
              <a:t>...” </a:t>
            </a:r>
          </a:p>
        </p:txBody>
      </p:sp>
      <p:pic>
        <p:nvPicPr>
          <p:cNvPr id="138" name="Shape 138" descr="data in independent grids"/>
          <p:cNvPicPr preferRelativeResize="0"/>
          <p:nvPr/>
        </p:nvPicPr>
        <p:blipFill rotWithShape="1">
          <a:blip r:embed="rId3">
            <a:alphaModFix/>
          </a:blip>
          <a:srcRect/>
          <a:stretch/>
        </p:blipFill>
        <p:spPr>
          <a:xfrm>
            <a:off x="228600" y="3810000"/>
            <a:ext cx="4743450" cy="2705100"/>
          </a:xfrm>
          <a:prstGeom prst="rect">
            <a:avLst/>
          </a:prstGeom>
          <a:noFill/>
          <a:ln>
            <a:solidFill>
              <a:schemeClr val="tx1"/>
            </a:solidFill>
          </a:ln>
        </p:spPr>
      </p:pic>
    </p:spTree>
    <p:extLst>
      <p:ext uri="{BB962C8B-B14F-4D97-AF65-F5344CB8AC3E}">
        <p14:creationId xmlns:p14="http://schemas.microsoft.com/office/powerpoint/2010/main" val="2982070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2. Computation Engine</a:t>
            </a:r>
          </a:p>
        </p:txBody>
      </p:sp>
      <p:sp>
        <p:nvSpPr>
          <p:cNvPr id="145" name="Shape 145"/>
          <p:cNvSpPr txBox="1">
            <a:spLocks noGrp="1"/>
          </p:cNvSpPr>
          <p:nvPr>
            <p:ph type="body" idx="1"/>
          </p:nvPr>
        </p:nvSpPr>
        <p:spPr>
          <a:xfrm>
            <a:off x="457200" y="1295400"/>
            <a:ext cx="8229600" cy="5029199"/>
          </a:xfrm>
          <a:prstGeom prst="rect">
            <a:avLst/>
          </a:prstGeom>
          <a:noFill/>
          <a:ln>
            <a:noFill/>
          </a:ln>
        </p:spPr>
        <p:txBody>
          <a:bodyPr lIns="91425" tIns="45700" rIns="91425" bIns="45700" anchor="t" anchorCtr="0">
            <a:noAutofit/>
          </a:bodyPr>
          <a:lstStyle/>
          <a:p>
            <a:pPr marL="0" marR="0" lvl="0" indent="0" algn="ctr" rtl="0">
              <a:spcBef>
                <a:spcPts val="0"/>
              </a:spcBef>
              <a:buClr>
                <a:srgbClr val="A43925"/>
              </a:buClr>
              <a:buSzPct val="25000"/>
              <a:buFont typeface="Arial"/>
              <a:buNone/>
            </a:pPr>
            <a:r>
              <a:rPr lang="en-US" sz="2800" b="0" i="1" u="none" strike="noStrike" cap="none" dirty="0">
                <a:latin typeface="Arial"/>
                <a:ea typeface="Arial"/>
                <a:cs typeface="Arial"/>
                <a:sym typeface="Arial"/>
              </a:rPr>
              <a:t>“The computation engine is a just in time distributed computation model</a:t>
            </a:r>
            <a:r>
              <a:rPr lang="en-US" sz="2800" b="1" i="1" u="none" strike="noStrike" cap="none" dirty="0">
                <a:latin typeface="Arial"/>
                <a:ea typeface="Arial"/>
                <a:cs typeface="Arial"/>
                <a:sym typeface="Arial"/>
              </a:rPr>
              <a:t>, </a:t>
            </a:r>
            <a:r>
              <a:rPr lang="en-US" sz="2800" b="0" i="1" u="none" strike="noStrike" cap="none" dirty="0">
                <a:latin typeface="Arial"/>
                <a:ea typeface="Arial"/>
                <a:cs typeface="Arial"/>
                <a:sym typeface="Arial"/>
              </a:rPr>
              <a:t>a </a:t>
            </a:r>
            <a:r>
              <a:rPr lang="en-US" sz="2800" b="0" i="1" u="none" strike="noStrike" cap="none" dirty="0">
                <a:solidFill>
                  <a:schemeClr val="accent4"/>
                </a:solidFill>
                <a:latin typeface="Arial"/>
                <a:ea typeface="Arial"/>
                <a:cs typeface="Arial"/>
                <a:sym typeface="Arial"/>
              </a:rPr>
              <a:t>cloud-based processing infrastructure</a:t>
            </a:r>
            <a:r>
              <a:rPr lang="en-US" sz="2800" b="0" i="1" u="none" strike="noStrike" cap="none" dirty="0">
                <a:solidFill>
                  <a:schemeClr val="tx2">
                    <a:lumMod val="40000"/>
                    <a:lumOff val="60000"/>
                  </a:schemeClr>
                </a:solidFill>
                <a:latin typeface="Arial"/>
                <a:ea typeface="Arial"/>
                <a:cs typeface="Arial"/>
                <a:sym typeface="Arial"/>
              </a:rPr>
              <a:t> </a:t>
            </a:r>
            <a:r>
              <a:rPr lang="en-US" sz="2800" b="0" i="1" u="none" strike="noStrike" cap="none" dirty="0">
                <a:latin typeface="Arial"/>
                <a:ea typeface="Arial"/>
                <a:cs typeface="Arial"/>
                <a:sym typeface="Arial"/>
              </a:rPr>
              <a:t>that automatically </a:t>
            </a:r>
            <a:r>
              <a:rPr lang="en-US" sz="2800" b="0" i="1" u="none" strike="noStrike" cap="none" dirty="0">
                <a:solidFill>
                  <a:schemeClr val="accent4"/>
                </a:solidFill>
                <a:latin typeface="Arial"/>
                <a:ea typeface="Arial"/>
                <a:cs typeface="Arial"/>
                <a:sym typeface="Arial"/>
              </a:rPr>
              <a:t>parallelizes analyses on many CPUs across many computers </a:t>
            </a:r>
            <a:r>
              <a:rPr lang="en-US" sz="2800" b="0" i="1" u="none" strike="noStrike" cap="none" dirty="0">
                <a:latin typeface="Arial"/>
                <a:ea typeface="Arial"/>
                <a:cs typeface="Arial"/>
                <a:sym typeface="Arial"/>
              </a:rPr>
              <a:t>in Google’s data centers.” </a:t>
            </a:r>
          </a:p>
        </p:txBody>
      </p:sp>
      <p:pic>
        <p:nvPicPr>
          <p:cNvPr id="146" name="Shape 146" descr="data in independent grids"/>
          <p:cNvPicPr preferRelativeResize="0"/>
          <p:nvPr/>
        </p:nvPicPr>
        <p:blipFill rotWithShape="1">
          <a:blip r:embed="rId3">
            <a:alphaModFix/>
          </a:blip>
          <a:srcRect/>
          <a:stretch/>
        </p:blipFill>
        <p:spPr>
          <a:xfrm>
            <a:off x="228600" y="4000500"/>
            <a:ext cx="4743450" cy="2705100"/>
          </a:xfrm>
          <a:prstGeom prst="rect">
            <a:avLst/>
          </a:prstGeom>
          <a:noFill/>
          <a:ln>
            <a:noFill/>
          </a:ln>
        </p:spPr>
      </p:pic>
      <p:sp>
        <p:nvSpPr>
          <p:cNvPr id="147" name="Shape 147" descr="right arrow"/>
          <p:cNvSpPr/>
          <p:nvPr/>
        </p:nvSpPr>
        <p:spPr>
          <a:xfrm>
            <a:off x="4495800" y="5219700"/>
            <a:ext cx="685799" cy="457200"/>
          </a:xfrm>
          <a:prstGeom prst="rightArrow">
            <a:avLst>
              <a:gd name="adj1" fmla="val 50000"/>
              <a:gd name="adj2" fmla="val 50000"/>
            </a:avLst>
          </a:prstGeom>
          <a:solidFill>
            <a:schemeClr val="accent1"/>
          </a:solidFill>
          <a:ln w="26425" cap="flat" cmpd="sng">
            <a:solidFill>
              <a:srgbClr val="6B766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148" name="Shape 148" descr="server room"/>
          <p:cNvPicPr preferRelativeResize="0"/>
          <p:nvPr/>
        </p:nvPicPr>
        <p:blipFill rotWithShape="1">
          <a:blip r:embed="rId4">
            <a:alphaModFix/>
          </a:blip>
          <a:srcRect/>
          <a:stretch/>
        </p:blipFill>
        <p:spPr>
          <a:xfrm>
            <a:off x="5257800" y="4457700"/>
            <a:ext cx="3276600" cy="2164217"/>
          </a:xfrm>
          <a:prstGeom prst="rect">
            <a:avLst/>
          </a:prstGeom>
          <a:noFill/>
          <a:ln>
            <a:noFill/>
          </a:ln>
        </p:spPr>
      </p:pic>
      <p:sp>
        <p:nvSpPr>
          <p:cNvPr id="149" name="Shape 149"/>
          <p:cNvSpPr txBox="1"/>
          <p:nvPr/>
        </p:nvSpPr>
        <p:spPr>
          <a:xfrm>
            <a:off x="5048250" y="3801069"/>
            <a:ext cx="394335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latin typeface="Arial"/>
                <a:ea typeface="Arial"/>
                <a:cs typeface="Arial"/>
                <a:sym typeface="Arial"/>
              </a:rPr>
              <a:t>Storage Clusters (petabytes of data)</a:t>
            </a:r>
          </a:p>
          <a:p>
            <a:pPr marL="0" marR="0" lvl="0" indent="0" algn="l" rtl="0">
              <a:spcBef>
                <a:spcPts val="0"/>
              </a:spcBef>
              <a:buSzPct val="25000"/>
              <a:buNone/>
            </a:pPr>
            <a:r>
              <a:rPr lang="en-US" sz="1800" dirty="0">
                <a:latin typeface="Arial"/>
                <a:ea typeface="Arial"/>
                <a:cs typeface="Arial"/>
                <a:sym typeface="Arial"/>
              </a:rPr>
              <a:t>Computing clusters (1,000’s of CPUs</a:t>
            </a:r>
          </a:p>
          <a:p>
            <a:pPr marL="0" marR="0" lvl="0" indent="0" algn="l" rtl="0">
              <a:spcBef>
                <a:spcPts val="0"/>
              </a:spcBef>
              <a:buNone/>
            </a:pPr>
            <a:endParaRPr sz="1800" dirty="0">
              <a:latin typeface="Arial"/>
              <a:ea typeface="Arial"/>
              <a:cs typeface="Arial"/>
              <a:sym typeface="Arial"/>
            </a:endParaRPr>
          </a:p>
        </p:txBody>
      </p:sp>
    </p:spTree>
    <p:extLst>
      <p:ext uri="{BB962C8B-B14F-4D97-AF65-F5344CB8AC3E}">
        <p14:creationId xmlns:p14="http://schemas.microsoft.com/office/powerpoint/2010/main" val="3533387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Shape 155"/>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2. Computation Engine</a:t>
            </a:r>
          </a:p>
        </p:txBody>
      </p:sp>
      <p:pic>
        <p:nvPicPr>
          <p:cNvPr id="156" name="Shape 156" descr="data grid"/>
          <p:cNvPicPr preferRelativeResize="0"/>
          <p:nvPr/>
        </p:nvPicPr>
        <p:blipFill rotWithShape="1">
          <a:blip r:embed="rId3">
            <a:alphaModFix/>
          </a:blip>
          <a:srcRect/>
          <a:stretch/>
        </p:blipFill>
        <p:spPr>
          <a:xfrm>
            <a:off x="228600" y="1418629"/>
            <a:ext cx="4743450" cy="2705100"/>
          </a:xfrm>
          <a:prstGeom prst="rect">
            <a:avLst/>
          </a:prstGeom>
          <a:noFill/>
          <a:ln>
            <a:noFill/>
          </a:ln>
        </p:spPr>
      </p:pic>
      <p:sp>
        <p:nvSpPr>
          <p:cNvPr id="157" name="Shape 157" descr="right arrow"/>
          <p:cNvSpPr/>
          <p:nvPr/>
        </p:nvSpPr>
        <p:spPr>
          <a:xfrm>
            <a:off x="4495800" y="2637830"/>
            <a:ext cx="685799" cy="457200"/>
          </a:xfrm>
          <a:prstGeom prst="rightArrow">
            <a:avLst>
              <a:gd name="adj1" fmla="val 50000"/>
              <a:gd name="adj2" fmla="val 50000"/>
            </a:avLst>
          </a:prstGeom>
          <a:solidFill>
            <a:schemeClr val="accent1"/>
          </a:solidFill>
          <a:ln w="26425" cap="flat" cmpd="sng">
            <a:solidFill>
              <a:srgbClr val="6B766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158" name="Shape 158" descr="server room"/>
          <p:cNvPicPr preferRelativeResize="0"/>
          <p:nvPr/>
        </p:nvPicPr>
        <p:blipFill rotWithShape="1">
          <a:blip r:embed="rId4">
            <a:alphaModFix/>
          </a:blip>
          <a:srcRect/>
          <a:stretch/>
        </p:blipFill>
        <p:spPr>
          <a:xfrm>
            <a:off x="5257800" y="1875830"/>
            <a:ext cx="3276600" cy="2164217"/>
          </a:xfrm>
          <a:prstGeom prst="rect">
            <a:avLst/>
          </a:prstGeom>
          <a:noFill/>
          <a:ln>
            <a:noFill/>
          </a:ln>
        </p:spPr>
      </p:pic>
      <p:sp>
        <p:nvSpPr>
          <p:cNvPr id="159" name="Shape 159"/>
          <p:cNvSpPr txBox="1"/>
          <p:nvPr/>
        </p:nvSpPr>
        <p:spPr>
          <a:xfrm>
            <a:off x="5048250" y="1219200"/>
            <a:ext cx="394335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latin typeface="Arial"/>
                <a:ea typeface="Arial"/>
                <a:cs typeface="Arial"/>
                <a:sym typeface="Arial"/>
              </a:rPr>
              <a:t>Storage Clusters (petabytes of data)</a:t>
            </a:r>
          </a:p>
          <a:p>
            <a:pPr marL="0" marR="0" lvl="0" indent="0" algn="l" rtl="0">
              <a:spcBef>
                <a:spcPts val="0"/>
              </a:spcBef>
              <a:buSzPct val="25000"/>
              <a:buNone/>
            </a:pPr>
            <a:r>
              <a:rPr lang="en-US" sz="1800" dirty="0">
                <a:latin typeface="Arial"/>
                <a:ea typeface="Arial"/>
                <a:cs typeface="Arial"/>
                <a:sym typeface="Arial"/>
              </a:rPr>
              <a:t>Computing clusters (1,000’s of CPUs</a:t>
            </a:r>
          </a:p>
          <a:p>
            <a:pPr marL="0" marR="0" lvl="0" indent="0" algn="l" rtl="0">
              <a:spcBef>
                <a:spcPts val="0"/>
              </a:spcBef>
              <a:buNone/>
            </a:pPr>
            <a:endParaRPr sz="1800" dirty="0">
              <a:latin typeface="Arial"/>
              <a:ea typeface="Arial"/>
              <a:cs typeface="Arial"/>
              <a:sym typeface="Arial"/>
            </a:endParaRPr>
          </a:p>
        </p:txBody>
      </p:sp>
      <p:pic>
        <p:nvPicPr>
          <p:cNvPr id="160" name="Shape 160" descr="merged grid"/>
          <p:cNvPicPr preferRelativeResize="0"/>
          <p:nvPr/>
        </p:nvPicPr>
        <p:blipFill rotWithShape="1">
          <a:blip r:embed="rId5">
            <a:alphaModFix/>
          </a:blip>
          <a:srcRect/>
          <a:stretch/>
        </p:blipFill>
        <p:spPr>
          <a:xfrm>
            <a:off x="3014876" y="4323160"/>
            <a:ext cx="3462123" cy="2371553"/>
          </a:xfrm>
          <a:prstGeom prst="rect">
            <a:avLst/>
          </a:prstGeom>
          <a:noFill/>
          <a:ln>
            <a:noFill/>
          </a:ln>
        </p:spPr>
      </p:pic>
      <p:sp>
        <p:nvSpPr>
          <p:cNvPr id="161" name="Shape 161" descr="right arrow"/>
          <p:cNvSpPr/>
          <p:nvPr/>
        </p:nvSpPr>
        <p:spPr>
          <a:xfrm>
            <a:off x="6248400" y="4191000"/>
            <a:ext cx="893989" cy="457200"/>
          </a:xfrm>
          <a:prstGeom prst="rightArrow">
            <a:avLst>
              <a:gd name="adj1" fmla="val 50000"/>
              <a:gd name="adj2" fmla="val 50000"/>
            </a:avLst>
          </a:prstGeom>
          <a:solidFill>
            <a:schemeClr val="accent1"/>
          </a:solidFill>
          <a:ln w="26425" cap="flat" cmpd="sng">
            <a:solidFill>
              <a:srgbClr val="6B766F"/>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2371099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2. Computation Engine</a:t>
            </a:r>
          </a:p>
        </p:txBody>
      </p:sp>
      <p:sp>
        <p:nvSpPr>
          <p:cNvPr id="168" name="Shape 168"/>
          <p:cNvSpPr txBox="1">
            <a:spLocks noGrp="1"/>
          </p:cNvSpPr>
          <p:nvPr>
            <p:ph type="body" idx="1"/>
          </p:nvPr>
        </p:nvSpPr>
        <p:spPr>
          <a:xfrm>
            <a:off x="457200" y="1447800"/>
            <a:ext cx="8229600" cy="5029199"/>
          </a:xfrm>
          <a:prstGeom prst="rect">
            <a:avLst/>
          </a:prstGeom>
          <a:noFill/>
          <a:ln>
            <a:noFill/>
          </a:ln>
        </p:spPr>
        <p:txBody>
          <a:bodyPr lIns="91425" tIns="45700" rIns="91425" bIns="45700" anchor="t" anchorCtr="0">
            <a:noAutofit/>
          </a:bodyPr>
          <a:lstStyle/>
          <a:p>
            <a:pPr marL="182880" marR="0" lvl="0" indent="-182880" algn="l" rtl="0">
              <a:spcBef>
                <a:spcPts val="0"/>
              </a:spcBef>
              <a:spcAft>
                <a:spcPts val="0"/>
              </a:spcAft>
              <a:buSzPct val="85000"/>
              <a:buFont typeface="Arial"/>
              <a:buChar char="•"/>
            </a:pPr>
            <a:r>
              <a:rPr lang="en-US" sz="3200" b="0" i="0" u="none" strike="noStrike" cap="none" dirty="0">
                <a:latin typeface="Arial"/>
                <a:ea typeface="Arial"/>
                <a:cs typeface="Arial"/>
                <a:sym typeface="Arial"/>
              </a:rPr>
              <a:t>Unprecedented speed: reduce processing times by orders of magnitude by using the distributed, cloud-based computing power</a:t>
            </a:r>
          </a:p>
          <a:p>
            <a:pPr marL="182880" marR="0" lvl="0" indent="-182880" algn="l" rtl="0">
              <a:spcBef>
                <a:spcPts val="640"/>
              </a:spcBef>
              <a:buSzPct val="85000"/>
              <a:buFont typeface="Arial"/>
              <a:buChar char="•"/>
            </a:pPr>
            <a:r>
              <a:rPr lang="en-US" sz="3200" b="0" i="0" u="none" strike="noStrike" cap="none" dirty="0">
                <a:latin typeface="Arial"/>
                <a:ea typeface="Arial"/>
                <a:cs typeface="Arial"/>
                <a:sym typeface="Arial"/>
              </a:rPr>
              <a:t>Ease of use and lower costs: online platform with easy access to data, scientific algorithms, computational power.</a:t>
            </a:r>
          </a:p>
        </p:txBody>
      </p:sp>
    </p:spTree>
    <p:extLst>
      <p:ext uri="{BB962C8B-B14F-4D97-AF65-F5344CB8AC3E}">
        <p14:creationId xmlns:p14="http://schemas.microsoft.com/office/powerpoint/2010/main" val="2648259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3600" b="0" i="0" u="none" strike="noStrike" cap="none" dirty="0">
                <a:latin typeface="Arial"/>
                <a:ea typeface="Arial"/>
                <a:cs typeface="Arial"/>
                <a:sym typeface="Arial"/>
              </a:rPr>
              <a:t>Why is it such a powerful </a:t>
            </a:r>
            <a:br>
              <a:rPr lang="en-US" sz="3600" b="0" i="0" u="none" strike="noStrike" cap="none" dirty="0">
                <a:latin typeface="Arial"/>
                <a:ea typeface="Arial"/>
                <a:cs typeface="Arial"/>
                <a:sym typeface="Arial"/>
              </a:rPr>
            </a:br>
            <a:r>
              <a:rPr lang="en-US" sz="3600" b="0" i="0" u="none" strike="noStrike" cap="none" dirty="0">
                <a:latin typeface="Arial"/>
                <a:ea typeface="Arial"/>
                <a:cs typeface="Arial"/>
                <a:sym typeface="Arial"/>
              </a:rPr>
              <a:t>image analysis software?</a:t>
            </a:r>
          </a:p>
        </p:txBody>
      </p:sp>
      <p:sp>
        <p:nvSpPr>
          <p:cNvPr id="175" name="Shape 175"/>
          <p:cNvSpPr txBox="1">
            <a:spLocks noGrp="1"/>
          </p:cNvSpPr>
          <p:nvPr>
            <p:ph type="body" idx="1"/>
          </p:nvPr>
        </p:nvSpPr>
        <p:spPr>
          <a:xfrm>
            <a:off x="457200" y="1447800"/>
            <a:ext cx="8229600" cy="5029199"/>
          </a:xfrm>
          <a:prstGeom prst="rect">
            <a:avLst/>
          </a:prstGeom>
          <a:noFill/>
          <a:ln>
            <a:noFill/>
          </a:ln>
        </p:spPr>
        <p:txBody>
          <a:bodyPr lIns="91425" tIns="45700" rIns="91425" bIns="45700" anchor="t" anchorCtr="0">
            <a:noAutofit/>
          </a:bodyPr>
          <a:lstStyle/>
          <a:p>
            <a:pPr marL="560070" marR="0" lvl="1" indent="-521969" algn="l" rtl="0">
              <a:spcBef>
                <a:spcPts val="0"/>
              </a:spcBef>
              <a:spcAft>
                <a:spcPts val="0"/>
              </a:spcAft>
              <a:buSzPct val="85000"/>
              <a:buFont typeface="Arial"/>
              <a:buAutoNum type="arabicPeriod"/>
            </a:pPr>
            <a:r>
              <a:rPr lang="en-US" sz="3000" b="0" i="0" u="none" strike="noStrike" cap="none" dirty="0">
                <a:latin typeface="Arial"/>
                <a:ea typeface="Arial"/>
                <a:cs typeface="Arial"/>
                <a:sym typeface="Arial"/>
              </a:rPr>
              <a:t>Public data catalog: vast amounts of publicly available data (you don’t need to store data)</a:t>
            </a:r>
          </a:p>
          <a:p>
            <a:pPr marL="560070" marR="0" lvl="1" indent="-521969" algn="l" rtl="0">
              <a:spcBef>
                <a:spcPts val="1000"/>
              </a:spcBef>
              <a:spcAft>
                <a:spcPts val="0"/>
              </a:spcAft>
              <a:buSzPct val="85000"/>
              <a:buFont typeface="Arial"/>
              <a:buAutoNum type="arabicPeriod"/>
            </a:pPr>
            <a:r>
              <a:rPr lang="en-US" sz="3000" b="0" i="0" u="none" strike="noStrike" cap="none" dirty="0">
                <a:latin typeface="Arial"/>
                <a:ea typeface="Arial"/>
                <a:cs typeface="Arial"/>
                <a:sym typeface="Arial"/>
              </a:rPr>
              <a:t>Processing power (computation engine)</a:t>
            </a:r>
          </a:p>
          <a:p>
            <a:pPr marL="560070" marR="0" lvl="1" indent="-521969" algn="l" rtl="0">
              <a:spcBef>
                <a:spcPts val="1000"/>
              </a:spcBef>
              <a:spcAft>
                <a:spcPts val="0"/>
              </a:spcAft>
              <a:buSzPct val="85000"/>
              <a:buFont typeface="Arial"/>
              <a:buAutoNum type="arabicPeriod"/>
            </a:pPr>
            <a:r>
              <a:rPr lang="en-US" sz="3000" b="0" i="0" u="none" strike="noStrike" cap="none" dirty="0">
                <a:latin typeface="Arial"/>
                <a:ea typeface="Arial"/>
                <a:cs typeface="Arial"/>
                <a:sym typeface="Arial"/>
              </a:rPr>
              <a:t>Interactive development platforms</a:t>
            </a:r>
          </a:p>
          <a:p>
            <a:pPr marL="560070" marR="0" lvl="1" indent="-521969" algn="l" rtl="0">
              <a:spcBef>
                <a:spcPts val="1000"/>
              </a:spcBef>
              <a:buSzPct val="85000"/>
              <a:buFont typeface="Arial"/>
              <a:buAutoNum type="arabicPeriod"/>
            </a:pPr>
            <a:r>
              <a:rPr lang="en-US" sz="3000" b="0" i="0" u="none" strike="noStrike" cap="none" dirty="0">
                <a:latin typeface="Arial"/>
                <a:ea typeface="Arial"/>
                <a:cs typeface="Arial"/>
                <a:sym typeface="Arial"/>
              </a:rPr>
              <a:t>Save and share work routines</a:t>
            </a:r>
          </a:p>
        </p:txBody>
      </p:sp>
    </p:spTree>
    <p:extLst>
      <p:ext uri="{BB962C8B-B14F-4D97-AF65-F5344CB8AC3E}">
        <p14:creationId xmlns:p14="http://schemas.microsoft.com/office/powerpoint/2010/main" val="595756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3. Two Platforms</a:t>
            </a:r>
          </a:p>
        </p:txBody>
      </p:sp>
      <p:sp>
        <p:nvSpPr>
          <p:cNvPr id="182" name="Shape 182"/>
          <p:cNvSpPr txBox="1">
            <a:spLocks noGrp="1"/>
          </p:cNvSpPr>
          <p:nvPr>
            <p:ph type="body" idx="1"/>
          </p:nvPr>
        </p:nvSpPr>
        <p:spPr>
          <a:xfrm>
            <a:off x="457200" y="1447800"/>
            <a:ext cx="8229600" cy="5029199"/>
          </a:xfrm>
          <a:prstGeom prst="rect">
            <a:avLst/>
          </a:prstGeom>
          <a:noFill/>
          <a:ln>
            <a:noFill/>
          </a:ln>
        </p:spPr>
        <p:txBody>
          <a:bodyPr lIns="91425" tIns="45700" rIns="91425" bIns="45700" anchor="t" anchorCtr="0">
            <a:noAutofit/>
          </a:bodyPr>
          <a:lstStyle/>
          <a:p>
            <a:pPr marL="914400" marR="0" lvl="1" indent="-457200" algn="l" rtl="0">
              <a:spcBef>
                <a:spcPts val="0"/>
              </a:spcBef>
              <a:spcAft>
                <a:spcPts val="0"/>
              </a:spcAft>
              <a:buSzPct val="85000"/>
              <a:buFont typeface="Arial"/>
              <a:buChar char="•"/>
            </a:pPr>
            <a:r>
              <a:rPr lang="en-US" sz="2800" b="0" i="0" u="none" strike="noStrike" cap="none" dirty="0">
                <a:latin typeface="Arial"/>
                <a:ea typeface="Arial"/>
                <a:cs typeface="Arial"/>
                <a:sym typeface="Arial"/>
              </a:rPr>
              <a:t>Graphical User Interface (Explorer)</a:t>
            </a:r>
          </a:p>
          <a:p>
            <a:pPr marL="1371600" marR="0" lvl="2" indent="-457200" algn="l" rtl="0">
              <a:spcBef>
                <a:spcPts val="400"/>
              </a:spcBef>
              <a:spcAft>
                <a:spcPts val="0"/>
              </a:spcAft>
              <a:buSzPct val="90000"/>
              <a:buFont typeface="Arial"/>
              <a:buChar char="•"/>
            </a:pPr>
            <a:r>
              <a:rPr lang="en-US" sz="2000" b="0" i="0" u="sng" strike="noStrike" cap="none" dirty="0">
                <a:latin typeface="Arial"/>
                <a:ea typeface="Arial"/>
                <a:cs typeface="Arial"/>
                <a:sym typeface="Arial"/>
                <a:hlinkClick r:id="rId3"/>
              </a:rPr>
              <a:t>https://explorer.earthengine.google.com/#workspace</a:t>
            </a:r>
          </a:p>
          <a:p>
            <a:pPr marL="1371600" marR="0" lvl="2" indent="-457200" algn="l" rtl="0">
              <a:spcBef>
                <a:spcPts val="400"/>
              </a:spcBef>
              <a:spcAft>
                <a:spcPts val="0"/>
              </a:spcAft>
              <a:buSzPct val="90000"/>
              <a:buFont typeface="Arial"/>
              <a:buChar char="•"/>
            </a:pPr>
            <a:r>
              <a:rPr lang="en-US" sz="2000" b="0" i="0" u="none" strike="noStrike" cap="none" dirty="0">
                <a:latin typeface="Arial"/>
                <a:ea typeface="Arial"/>
                <a:cs typeface="Arial"/>
                <a:sym typeface="Arial"/>
              </a:rPr>
              <a:t>User friendly way to begin exploring and analyzing data</a:t>
            </a:r>
          </a:p>
          <a:p>
            <a:pPr marL="731520" marR="0" lvl="2" indent="-185419" algn="l" rtl="0">
              <a:spcBef>
                <a:spcPts val="480"/>
              </a:spcBef>
              <a:spcAft>
                <a:spcPts val="0"/>
              </a:spcAft>
              <a:buSzPct val="90000"/>
              <a:buFont typeface="Arial"/>
              <a:buNone/>
            </a:pPr>
            <a:endParaRPr sz="2400" b="0" i="0" u="none" strike="noStrike" cap="none" dirty="0">
              <a:latin typeface="Arial"/>
              <a:ea typeface="Arial"/>
              <a:cs typeface="Arial"/>
              <a:sym typeface="Arial"/>
            </a:endParaRPr>
          </a:p>
          <a:p>
            <a:pPr marL="914400" marR="0" lvl="1" indent="-457200" algn="l" rtl="0">
              <a:spcBef>
                <a:spcPts val="560"/>
              </a:spcBef>
              <a:spcAft>
                <a:spcPts val="0"/>
              </a:spcAft>
              <a:buSzPct val="85000"/>
              <a:buFont typeface="Arial"/>
              <a:buChar char="•"/>
            </a:pPr>
            <a:r>
              <a:rPr lang="en-US" sz="2800" b="0" i="0" u="none" strike="noStrike" cap="none" dirty="0">
                <a:latin typeface="Arial"/>
                <a:ea typeface="Arial"/>
                <a:cs typeface="Arial"/>
                <a:sym typeface="Arial"/>
              </a:rPr>
              <a:t>Application Program Interface (Code Editor)</a:t>
            </a:r>
          </a:p>
          <a:p>
            <a:pPr marL="1371600" marR="0" lvl="2" indent="-457200" algn="l" rtl="0">
              <a:spcBef>
                <a:spcPts val="400"/>
              </a:spcBef>
              <a:spcAft>
                <a:spcPts val="0"/>
              </a:spcAft>
              <a:buSzPct val="90000"/>
              <a:buFont typeface="Arial"/>
              <a:buChar char="•"/>
            </a:pPr>
            <a:r>
              <a:rPr lang="en-US" sz="2000" b="0" i="0" u="sng" strike="noStrike" cap="none" dirty="0">
                <a:latin typeface="Arial"/>
                <a:ea typeface="Arial"/>
                <a:cs typeface="Arial"/>
                <a:sym typeface="Arial"/>
                <a:hlinkClick r:id="rId4"/>
              </a:rPr>
              <a:t>https://code.earthengine.google.com/</a:t>
            </a:r>
          </a:p>
          <a:p>
            <a:pPr marL="1371600" marR="0" lvl="2" indent="-457200" algn="l" rtl="0">
              <a:spcBef>
                <a:spcPts val="400"/>
              </a:spcBef>
              <a:spcAft>
                <a:spcPts val="0"/>
              </a:spcAft>
              <a:buSzPct val="90000"/>
              <a:buFont typeface="Arial"/>
              <a:buChar char="•"/>
            </a:pPr>
            <a:r>
              <a:rPr lang="en-US" sz="2000" b="0" i="0" u="none" strike="noStrike" cap="none" dirty="0">
                <a:latin typeface="Arial"/>
                <a:ea typeface="Arial"/>
                <a:cs typeface="Arial"/>
                <a:sym typeface="Arial"/>
              </a:rPr>
              <a:t>Powerful geospatial tool to create complex custom analysis</a:t>
            </a:r>
          </a:p>
          <a:p>
            <a:pPr marL="1371600" marR="0" lvl="2" indent="-457200" algn="l" rtl="0">
              <a:spcBef>
                <a:spcPts val="400"/>
              </a:spcBef>
              <a:spcAft>
                <a:spcPts val="0"/>
              </a:spcAft>
              <a:buSzPct val="90000"/>
              <a:buFont typeface="Arial"/>
              <a:buChar char="•"/>
            </a:pPr>
            <a:r>
              <a:rPr lang="en-US" sz="2000" b="0" i="0" u="none" strike="noStrike" cap="none" dirty="0">
                <a:latin typeface="Arial"/>
                <a:ea typeface="Arial"/>
                <a:cs typeface="Arial"/>
                <a:sym typeface="Arial"/>
              </a:rPr>
              <a:t>Requires some programming knowledge </a:t>
            </a:r>
          </a:p>
          <a:p>
            <a:pPr marL="1371600" marR="0" lvl="2" indent="-457200" algn="l" rtl="0">
              <a:spcBef>
                <a:spcPts val="400"/>
              </a:spcBef>
              <a:buSzPct val="90000"/>
              <a:buFont typeface="Arial"/>
              <a:buChar char="•"/>
            </a:pPr>
            <a:r>
              <a:rPr lang="en-US" sz="2000" b="0" i="0" u="none" strike="noStrike" cap="none" dirty="0">
                <a:latin typeface="Arial"/>
                <a:ea typeface="Arial"/>
                <a:cs typeface="Arial"/>
                <a:sym typeface="Arial"/>
              </a:rPr>
              <a:t>Supports both JavaScript and Python</a:t>
            </a:r>
          </a:p>
        </p:txBody>
      </p:sp>
    </p:spTree>
    <p:extLst>
      <p:ext uri="{BB962C8B-B14F-4D97-AF65-F5344CB8AC3E}">
        <p14:creationId xmlns:p14="http://schemas.microsoft.com/office/powerpoint/2010/main" val="3475515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Explorer Platform</a:t>
            </a:r>
          </a:p>
        </p:txBody>
      </p:sp>
      <p:sp>
        <p:nvSpPr>
          <p:cNvPr id="188" name="Shape 188"/>
          <p:cNvSpPr txBox="1">
            <a:spLocks noGrp="1"/>
          </p:cNvSpPr>
          <p:nvPr>
            <p:ph type="body" idx="1"/>
          </p:nvPr>
        </p:nvSpPr>
        <p:spPr>
          <a:xfrm>
            <a:off x="457200" y="1447800"/>
            <a:ext cx="5326943" cy="5029199"/>
          </a:xfrm>
          <a:prstGeom prst="rect">
            <a:avLst/>
          </a:prstGeom>
          <a:noFill/>
          <a:ln>
            <a:noFill/>
          </a:ln>
        </p:spPr>
        <p:txBody>
          <a:bodyPr lIns="91425" tIns="45700" rIns="91425" bIns="45700" anchor="t" anchorCtr="0">
            <a:noAutofit/>
          </a:bodyPr>
          <a:lstStyle/>
          <a:p>
            <a:pPr marL="182880" marR="0" lvl="0" indent="-182880" algn="l" rtl="0">
              <a:spcBef>
                <a:spcPts val="0"/>
              </a:spcBef>
              <a:spcAft>
                <a:spcPts val="0"/>
              </a:spcAft>
              <a:buSzPct val="85000"/>
              <a:buFont typeface="Arial"/>
              <a:buChar char="•"/>
            </a:pPr>
            <a:r>
              <a:rPr lang="en-US" sz="3200" b="0" i="0" u="none" strike="noStrike" cap="none" dirty="0">
                <a:latin typeface="Arial"/>
                <a:ea typeface="Arial"/>
                <a:cs typeface="Arial"/>
                <a:sym typeface="Arial"/>
              </a:rPr>
              <a:t>A point and click platform:</a:t>
            </a:r>
          </a:p>
          <a:p>
            <a:pPr marL="457200" marR="0" lvl="1" indent="-190499" algn="l" rtl="0">
              <a:spcBef>
                <a:spcPts val="560"/>
              </a:spcBef>
              <a:spcAft>
                <a:spcPts val="0"/>
              </a:spcAft>
              <a:buSzPct val="85000"/>
              <a:buFont typeface="Arial"/>
              <a:buChar char="•"/>
            </a:pPr>
            <a:r>
              <a:rPr lang="en-US" sz="2800" b="0" i="0" u="none" strike="noStrike" cap="none" dirty="0">
                <a:latin typeface="Arial"/>
                <a:ea typeface="Arial"/>
                <a:cs typeface="Arial"/>
                <a:sym typeface="Arial"/>
              </a:rPr>
              <a:t>Audience: non-programmers</a:t>
            </a:r>
          </a:p>
          <a:p>
            <a:pPr marL="182880" marR="0" lvl="0" indent="-182880" algn="l" rtl="0">
              <a:spcBef>
                <a:spcPts val="640"/>
              </a:spcBef>
              <a:spcAft>
                <a:spcPts val="0"/>
              </a:spcAft>
              <a:buSzPct val="85000"/>
              <a:buFont typeface="Arial"/>
              <a:buChar char="•"/>
            </a:pPr>
            <a:r>
              <a:rPr lang="en-US" sz="3200" b="0" i="0" u="none" strike="noStrike" cap="none" dirty="0">
                <a:latin typeface="Arial"/>
                <a:ea typeface="Arial"/>
                <a:cs typeface="Arial"/>
                <a:sym typeface="Arial"/>
              </a:rPr>
              <a:t>Basic analysis functionality </a:t>
            </a:r>
          </a:p>
          <a:p>
            <a:pPr marL="457200" marR="0" lvl="1" indent="-190499" algn="l" rtl="0">
              <a:spcBef>
                <a:spcPts val="560"/>
              </a:spcBef>
              <a:spcAft>
                <a:spcPts val="0"/>
              </a:spcAft>
              <a:buSzPct val="85000"/>
              <a:buFont typeface="Arial"/>
              <a:buChar char="•"/>
            </a:pPr>
            <a:r>
              <a:rPr lang="en-US" sz="2800" b="0" i="0" u="none" strike="noStrike" cap="none" dirty="0">
                <a:latin typeface="Arial"/>
                <a:ea typeface="Arial"/>
                <a:cs typeface="Arial"/>
                <a:sym typeface="Arial"/>
              </a:rPr>
              <a:t>Per pixel math (~ESRI’s raster calculator), </a:t>
            </a:r>
          </a:p>
          <a:p>
            <a:pPr marL="457200" marR="0" lvl="1" indent="-190499" algn="l" rtl="0">
              <a:spcBef>
                <a:spcPts val="560"/>
              </a:spcBef>
              <a:spcAft>
                <a:spcPts val="0"/>
              </a:spcAft>
              <a:buSzPct val="85000"/>
              <a:buFont typeface="Arial"/>
              <a:buChar char="•"/>
            </a:pPr>
            <a:r>
              <a:rPr lang="en-US" sz="2800" b="0" i="0" u="none" strike="noStrike" cap="none" dirty="0">
                <a:latin typeface="Arial"/>
                <a:ea typeface="Arial"/>
                <a:cs typeface="Arial"/>
                <a:sym typeface="Arial"/>
              </a:rPr>
              <a:t>Neighborhood algorithms,</a:t>
            </a:r>
          </a:p>
          <a:p>
            <a:pPr marL="457200" marR="0" lvl="1" indent="-190499" algn="l" rtl="0">
              <a:spcBef>
                <a:spcPts val="560"/>
              </a:spcBef>
              <a:spcAft>
                <a:spcPts val="0"/>
              </a:spcAft>
              <a:buSzPct val="85000"/>
              <a:buFont typeface="Arial"/>
              <a:buChar char="•"/>
            </a:pPr>
            <a:r>
              <a:rPr lang="en-US" sz="2800" b="0" i="0" u="none" strike="noStrike" cap="none" dirty="0">
                <a:latin typeface="Arial"/>
                <a:ea typeface="Arial"/>
                <a:cs typeface="Arial"/>
                <a:sym typeface="Arial"/>
              </a:rPr>
              <a:t>Terrain algorithms, </a:t>
            </a:r>
            <a:r>
              <a:rPr lang="en-US" sz="2800" b="0" i="0" u="none" strike="noStrike" cap="none" dirty="0" err="1">
                <a:latin typeface="Arial"/>
                <a:ea typeface="Arial"/>
                <a:cs typeface="Arial"/>
                <a:sym typeface="Arial"/>
              </a:rPr>
              <a:t>etc</a:t>
            </a:r>
            <a:endParaRPr lang="en-US" sz="2800" b="0" i="0" u="none" strike="noStrike" cap="none" dirty="0">
              <a:latin typeface="Arial"/>
              <a:ea typeface="Arial"/>
              <a:cs typeface="Arial"/>
              <a:sym typeface="Arial"/>
            </a:endParaRPr>
          </a:p>
          <a:p>
            <a:pPr marL="182880" marR="0" lvl="0" indent="-182880" algn="l" rtl="0">
              <a:spcBef>
                <a:spcPts val="640"/>
              </a:spcBef>
              <a:spcAft>
                <a:spcPts val="0"/>
              </a:spcAft>
              <a:buSzPct val="85000"/>
              <a:buFont typeface="Arial"/>
              <a:buChar char="•"/>
            </a:pPr>
            <a:r>
              <a:rPr lang="en-US" sz="3200" b="0" i="0" u="none" strike="noStrike" cap="none" dirty="0">
                <a:latin typeface="Arial"/>
                <a:ea typeface="Arial"/>
                <a:cs typeface="Arial"/>
                <a:sym typeface="Arial"/>
              </a:rPr>
              <a:t>Save and share workspace</a:t>
            </a:r>
          </a:p>
          <a:p>
            <a:pPr marL="182880" marR="0" lvl="0" indent="-182880" algn="l" rtl="0">
              <a:spcBef>
                <a:spcPts val="640"/>
              </a:spcBef>
              <a:buSzPct val="85000"/>
              <a:buFont typeface="Arial"/>
              <a:buChar char="•"/>
            </a:pPr>
            <a:r>
              <a:rPr lang="en-US" sz="3200" b="0" i="0" u="none" strike="noStrike" cap="none" dirty="0">
                <a:latin typeface="Arial"/>
                <a:ea typeface="Arial"/>
                <a:cs typeface="Arial"/>
                <a:sym typeface="Arial"/>
              </a:rPr>
              <a:t>Explore and export data</a:t>
            </a:r>
          </a:p>
        </p:txBody>
      </p:sp>
      <p:pic>
        <p:nvPicPr>
          <p:cNvPr id="189" name="Shape 189" descr="explorer platform"/>
          <p:cNvPicPr preferRelativeResize="0"/>
          <p:nvPr/>
        </p:nvPicPr>
        <p:blipFill rotWithShape="1">
          <a:blip r:embed="rId3">
            <a:alphaModFix/>
          </a:blip>
          <a:srcRect t="6628" r="79267" b="16171"/>
          <a:stretch/>
        </p:blipFill>
        <p:spPr>
          <a:xfrm>
            <a:off x="5784144" y="1458787"/>
            <a:ext cx="3283656" cy="5094412"/>
          </a:xfrm>
          <a:prstGeom prst="rect">
            <a:avLst/>
          </a:prstGeom>
          <a:noFill/>
          <a:ln>
            <a:noFill/>
          </a:ln>
          <a:effectLst>
            <a:outerShdw blurRad="50799" dist="38100" dir="10800000" algn="r" rotWithShape="0">
              <a:srgbClr val="000000">
                <a:alpha val="40000"/>
              </a:srgbClr>
            </a:outerShdw>
          </a:effectLst>
        </p:spPr>
      </p:pic>
    </p:spTree>
    <p:extLst>
      <p:ext uri="{BB962C8B-B14F-4D97-AF65-F5344CB8AC3E}">
        <p14:creationId xmlns:p14="http://schemas.microsoft.com/office/powerpoint/2010/main" val="3764922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Explorer Platform</a:t>
            </a:r>
          </a:p>
        </p:txBody>
      </p:sp>
      <p:sp>
        <p:nvSpPr>
          <p:cNvPr id="195" name="Shape 195"/>
          <p:cNvSpPr txBox="1">
            <a:spLocks noGrp="1"/>
          </p:cNvSpPr>
          <p:nvPr>
            <p:ph type="body" idx="1"/>
          </p:nvPr>
        </p:nvSpPr>
        <p:spPr>
          <a:xfrm>
            <a:off x="457200" y="1447800"/>
            <a:ext cx="5326943" cy="5029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A43925"/>
              </a:buClr>
              <a:buSzPct val="25000"/>
              <a:buFont typeface="Arial"/>
              <a:buNone/>
            </a:pPr>
            <a:r>
              <a:rPr lang="en-US" sz="3200" b="0" i="0" u="none" strike="noStrike" cap="none" dirty="0">
                <a:latin typeface="Arial"/>
                <a:ea typeface="Arial"/>
                <a:cs typeface="Arial"/>
                <a:sym typeface="Arial"/>
              </a:rPr>
              <a:t>Cons:</a:t>
            </a:r>
          </a:p>
          <a:p>
            <a:pPr marL="182880" marR="0" lvl="0" indent="-182880" algn="l" rtl="0">
              <a:spcBef>
                <a:spcPts val="640"/>
              </a:spcBef>
              <a:spcAft>
                <a:spcPts val="0"/>
              </a:spcAft>
              <a:buSzPct val="85000"/>
              <a:buFont typeface="Arial"/>
              <a:buChar char="•"/>
            </a:pPr>
            <a:r>
              <a:rPr lang="en-US" sz="3200" b="0" i="0" u="none" strike="noStrike" cap="none" dirty="0">
                <a:latin typeface="Arial"/>
                <a:ea typeface="Arial"/>
                <a:cs typeface="Arial"/>
                <a:sym typeface="Arial"/>
              </a:rPr>
              <a:t>Limited analysis power: </a:t>
            </a:r>
          </a:p>
          <a:p>
            <a:pPr marL="457200" marR="0" lvl="1" indent="-190499" algn="l" rtl="0">
              <a:spcBef>
                <a:spcPts val="560"/>
              </a:spcBef>
              <a:spcAft>
                <a:spcPts val="0"/>
              </a:spcAft>
              <a:buSzPct val="85000"/>
              <a:buFont typeface="Arial"/>
              <a:buChar char="•"/>
            </a:pPr>
            <a:r>
              <a:rPr lang="en-US" sz="2800" b="0" i="0" u="none" strike="noStrike" cap="none" dirty="0">
                <a:latin typeface="Arial"/>
                <a:ea typeface="Arial"/>
                <a:cs typeface="Arial"/>
                <a:sym typeface="Arial"/>
              </a:rPr>
              <a:t>subset of tools</a:t>
            </a:r>
          </a:p>
          <a:p>
            <a:pPr marL="182880" marR="0" lvl="0" indent="-182880" algn="l" rtl="0">
              <a:spcBef>
                <a:spcPts val="640"/>
              </a:spcBef>
              <a:spcAft>
                <a:spcPts val="0"/>
              </a:spcAft>
              <a:buClr>
                <a:srgbClr val="A43925"/>
              </a:buClr>
              <a:buSzPct val="85000"/>
              <a:buFont typeface="Arial"/>
              <a:buNone/>
            </a:pPr>
            <a:endParaRPr sz="3200" b="0" i="0" u="none" strike="noStrike" cap="none" dirty="0">
              <a:latin typeface="Arial"/>
              <a:ea typeface="Arial"/>
              <a:cs typeface="Arial"/>
              <a:sym typeface="Arial"/>
            </a:endParaRPr>
          </a:p>
          <a:p>
            <a:pPr marL="457200" marR="0" lvl="1" indent="-190499" algn="l" rtl="0">
              <a:spcBef>
                <a:spcPts val="560"/>
              </a:spcBef>
              <a:buClr>
                <a:srgbClr val="38434F"/>
              </a:buClr>
              <a:buSzPct val="85000"/>
              <a:buFont typeface="Arial"/>
              <a:buNone/>
            </a:pPr>
            <a:endParaRPr sz="2800" b="0" i="0" u="none" strike="noStrike" cap="none" dirty="0">
              <a:latin typeface="Arial"/>
              <a:ea typeface="Arial"/>
              <a:cs typeface="Arial"/>
              <a:sym typeface="Arial"/>
            </a:endParaRPr>
          </a:p>
        </p:txBody>
      </p:sp>
      <p:pic>
        <p:nvPicPr>
          <p:cNvPr id="196" name="Shape 196" descr="GEE Explorer platform"/>
          <p:cNvPicPr preferRelativeResize="0"/>
          <p:nvPr/>
        </p:nvPicPr>
        <p:blipFill rotWithShape="1">
          <a:blip r:embed="rId3">
            <a:alphaModFix/>
          </a:blip>
          <a:srcRect t="6628" r="79267" b="16171"/>
          <a:stretch/>
        </p:blipFill>
        <p:spPr>
          <a:xfrm>
            <a:off x="5784144" y="1458787"/>
            <a:ext cx="3283656" cy="5094412"/>
          </a:xfrm>
          <a:prstGeom prst="rect">
            <a:avLst/>
          </a:prstGeom>
          <a:noFill/>
          <a:ln>
            <a:noFill/>
          </a:ln>
          <a:effectLst>
            <a:outerShdw blurRad="50799" dist="38100" dir="10800000" algn="r" rotWithShape="0">
              <a:srgbClr val="000000">
                <a:alpha val="40000"/>
              </a:srgbClr>
            </a:outerShdw>
          </a:effectLst>
        </p:spPr>
      </p:pic>
    </p:spTree>
    <p:extLst>
      <p:ext uri="{BB962C8B-B14F-4D97-AF65-F5344CB8AC3E}">
        <p14:creationId xmlns:p14="http://schemas.microsoft.com/office/powerpoint/2010/main" val="2315985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Code Editor</a:t>
            </a:r>
          </a:p>
        </p:txBody>
      </p:sp>
      <p:sp>
        <p:nvSpPr>
          <p:cNvPr id="202" name="Shape 202"/>
          <p:cNvSpPr txBox="1">
            <a:spLocks noGrp="1"/>
          </p:cNvSpPr>
          <p:nvPr>
            <p:ph type="body" idx="1"/>
          </p:nvPr>
        </p:nvSpPr>
        <p:spPr>
          <a:xfrm>
            <a:off x="457200" y="1295400"/>
            <a:ext cx="8229600" cy="5029199"/>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85000"/>
              <a:buFont typeface="Arial"/>
              <a:buChar char="•"/>
            </a:pPr>
            <a:r>
              <a:rPr lang="en-US" sz="3200" b="0" i="0" u="none" strike="noStrike" cap="none" dirty="0">
                <a:latin typeface="Arial"/>
                <a:ea typeface="Arial"/>
                <a:cs typeface="Arial"/>
                <a:sym typeface="Arial"/>
              </a:rPr>
              <a:t>What is it?</a:t>
            </a:r>
          </a:p>
          <a:p>
            <a:pPr marL="731520" marR="0" lvl="1" indent="-464819" algn="l" rtl="0">
              <a:spcBef>
                <a:spcPts val="560"/>
              </a:spcBef>
              <a:spcAft>
                <a:spcPts val="0"/>
              </a:spcAft>
              <a:buSzPct val="85000"/>
              <a:buFont typeface="Arial"/>
              <a:buChar char="•"/>
            </a:pPr>
            <a:r>
              <a:rPr lang="en-US" sz="2800" b="0" i="0" u="none" strike="noStrike" cap="none" dirty="0">
                <a:latin typeface="Arial"/>
                <a:ea typeface="Arial"/>
                <a:cs typeface="Arial"/>
                <a:sym typeface="Arial"/>
              </a:rPr>
              <a:t>Web based IDE for the Earth Engine API</a:t>
            </a:r>
          </a:p>
          <a:p>
            <a:pPr marL="731520" marR="0" lvl="1" indent="-464819" algn="l" rtl="0">
              <a:spcBef>
                <a:spcPts val="560"/>
              </a:spcBef>
              <a:buSzPct val="85000"/>
              <a:buFont typeface="Arial"/>
              <a:buChar char="•"/>
            </a:pPr>
            <a:r>
              <a:rPr lang="en-US" sz="2800" b="0" i="0" u="none" strike="noStrike" cap="none" dirty="0">
                <a:latin typeface="Arial"/>
                <a:ea typeface="Arial"/>
                <a:cs typeface="Arial"/>
                <a:sym typeface="Arial"/>
              </a:rPr>
              <a:t>Access many pre-made geospatial tools </a:t>
            </a:r>
          </a:p>
        </p:txBody>
      </p:sp>
      <p:pic>
        <p:nvPicPr>
          <p:cNvPr id="203" name="Shape 203" descr="code editor platform"/>
          <p:cNvPicPr preferRelativeResize="0"/>
          <p:nvPr/>
        </p:nvPicPr>
        <p:blipFill rotWithShape="1">
          <a:blip r:embed="rId3">
            <a:alphaModFix/>
          </a:blip>
          <a:srcRect t="1" b="23392"/>
          <a:stretch/>
        </p:blipFill>
        <p:spPr>
          <a:xfrm>
            <a:off x="-10004" y="3581400"/>
            <a:ext cx="8938344" cy="3048000"/>
          </a:xfrm>
          <a:prstGeom prst="rect">
            <a:avLst/>
          </a:prstGeom>
          <a:noFill/>
          <a:ln>
            <a:noFill/>
          </a:ln>
        </p:spPr>
      </p:pic>
    </p:spTree>
    <p:extLst>
      <p:ext uri="{BB962C8B-B14F-4D97-AF65-F5344CB8AC3E}">
        <p14:creationId xmlns:p14="http://schemas.microsoft.com/office/powerpoint/2010/main" val="957326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Agenda</a:t>
            </a:r>
          </a:p>
        </p:txBody>
      </p:sp>
      <p:sp>
        <p:nvSpPr>
          <p:cNvPr id="62" name="Shape 62"/>
          <p:cNvSpPr txBox="1">
            <a:spLocks noGrp="1"/>
          </p:cNvSpPr>
          <p:nvPr>
            <p:ph type="body" idx="1"/>
          </p:nvPr>
        </p:nvSpPr>
        <p:spPr>
          <a:xfrm>
            <a:off x="457200" y="1447800"/>
            <a:ext cx="8229600" cy="5029199"/>
          </a:xfrm>
          <a:prstGeom prst="rect">
            <a:avLst/>
          </a:prstGeom>
          <a:noFill/>
          <a:ln>
            <a:noFill/>
          </a:ln>
        </p:spPr>
        <p:txBody>
          <a:bodyPr lIns="91425" tIns="45700" rIns="91425" bIns="45700" anchor="t" anchorCtr="0">
            <a:noAutofit/>
          </a:bodyPr>
          <a:lstStyle/>
          <a:p>
            <a:pPr marL="182880" marR="0" lvl="0" indent="-182880" algn="l" rtl="0">
              <a:spcBef>
                <a:spcPts val="0"/>
              </a:spcBef>
              <a:spcAft>
                <a:spcPts val="0"/>
              </a:spcAft>
              <a:buSzPct val="85000"/>
              <a:buFont typeface="Arial"/>
              <a:buChar char="•"/>
            </a:pPr>
            <a:r>
              <a:rPr lang="en-US" sz="3200" b="0" i="0" u="none" strike="noStrike" cap="none" dirty="0">
                <a:latin typeface="Arial"/>
                <a:ea typeface="Arial"/>
                <a:cs typeface="Arial"/>
                <a:sym typeface="Arial"/>
              </a:rPr>
              <a:t>Introduction to Earth Engine</a:t>
            </a:r>
          </a:p>
          <a:p>
            <a:pPr marL="182880" marR="0" lvl="0" indent="-182880" algn="l" rtl="0">
              <a:spcBef>
                <a:spcPts val="640"/>
              </a:spcBef>
              <a:spcAft>
                <a:spcPts val="0"/>
              </a:spcAft>
              <a:buSzPct val="85000"/>
              <a:buFont typeface="Arial"/>
              <a:buChar char="•"/>
            </a:pPr>
            <a:r>
              <a:rPr lang="en-US" sz="3200" b="0" i="0" u="none" strike="noStrike" cap="none" dirty="0">
                <a:latin typeface="Arial"/>
                <a:ea typeface="Arial"/>
                <a:cs typeface="Arial"/>
                <a:sym typeface="Arial"/>
              </a:rPr>
              <a:t>Explore the Code Editor Platform</a:t>
            </a:r>
          </a:p>
          <a:p>
            <a:pPr marL="182880" marR="0" lvl="0" indent="-182880" algn="l" rtl="0">
              <a:spcBef>
                <a:spcPts val="640"/>
              </a:spcBef>
              <a:spcAft>
                <a:spcPts val="0"/>
              </a:spcAft>
              <a:buSzPct val="85000"/>
              <a:buFont typeface="Arial"/>
              <a:buChar char="•"/>
            </a:pPr>
            <a:r>
              <a:rPr lang="en-US" sz="3200" b="0" i="0" u="none" strike="noStrike" cap="none" dirty="0">
                <a:latin typeface="Arial"/>
                <a:ea typeface="Arial"/>
                <a:cs typeface="Arial"/>
                <a:sym typeface="Arial"/>
              </a:rPr>
              <a:t>Show case available resources</a:t>
            </a:r>
          </a:p>
          <a:p>
            <a:pPr marL="182880" marR="0" lvl="0" indent="-182880" algn="l" rtl="0">
              <a:spcBef>
                <a:spcPts val="640"/>
              </a:spcBef>
              <a:buSzPct val="85000"/>
              <a:buFont typeface="Arial"/>
              <a:buChar char="•"/>
            </a:pPr>
            <a:r>
              <a:rPr lang="en-US" sz="3200" b="0" i="0" u="none" strike="noStrike" cap="none" dirty="0">
                <a:latin typeface="Arial"/>
                <a:ea typeface="Arial"/>
                <a:cs typeface="Arial"/>
                <a:sym typeface="Arial"/>
              </a:rPr>
              <a:t>Register for Earth Engine account</a:t>
            </a:r>
          </a:p>
        </p:txBody>
      </p:sp>
    </p:spTree>
    <p:extLst>
      <p:ext uri="{BB962C8B-B14F-4D97-AF65-F5344CB8AC3E}">
        <p14:creationId xmlns:p14="http://schemas.microsoft.com/office/powerpoint/2010/main" val="3626380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 name="Rectangle 1" descr="code editor interface"/>
          <p:cNvSpPr/>
          <p:nvPr/>
        </p:nvSpPr>
        <p:spPr>
          <a:xfrm>
            <a:off x="0" y="1124712"/>
            <a:ext cx="9144000" cy="5733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9" name="Shape 209" descr="https://earthengine.google.com/static/images/annotated_playground.png code editor interface"/>
          <p:cNvPicPr preferRelativeResize="0"/>
          <p:nvPr/>
        </p:nvPicPr>
        <p:blipFill rotWithShape="1">
          <a:blip r:embed="rId3">
            <a:alphaModFix/>
          </a:blip>
          <a:srcRect/>
          <a:stretch/>
        </p:blipFill>
        <p:spPr>
          <a:xfrm>
            <a:off x="0" y="1200150"/>
            <a:ext cx="9144000" cy="5238750"/>
          </a:xfrm>
          <a:prstGeom prst="rect">
            <a:avLst/>
          </a:prstGeom>
          <a:noFill/>
          <a:ln>
            <a:noFill/>
          </a:ln>
        </p:spPr>
      </p:pic>
      <p:sp>
        <p:nvSpPr>
          <p:cNvPr id="210" name="Shape 210"/>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Code Editor Interface</a:t>
            </a:r>
          </a:p>
        </p:txBody>
      </p:sp>
    </p:spTree>
    <p:extLst>
      <p:ext uri="{BB962C8B-B14F-4D97-AF65-F5344CB8AC3E}">
        <p14:creationId xmlns:p14="http://schemas.microsoft.com/office/powerpoint/2010/main" val="931433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3600" b="0" i="0" u="none" strike="noStrike" cap="none" dirty="0">
                <a:latin typeface="Arial"/>
                <a:ea typeface="Arial"/>
                <a:cs typeface="Arial"/>
                <a:sym typeface="Arial"/>
              </a:rPr>
              <a:t>Why is it such a powerful </a:t>
            </a:r>
            <a:br>
              <a:rPr lang="en-US" sz="3600" b="0" i="0" u="none" strike="noStrike" cap="none" dirty="0">
                <a:latin typeface="Arial"/>
                <a:ea typeface="Arial"/>
                <a:cs typeface="Arial"/>
                <a:sym typeface="Arial"/>
              </a:rPr>
            </a:br>
            <a:r>
              <a:rPr lang="en-US" sz="3600" b="0" i="0" u="none" strike="noStrike" cap="none" dirty="0">
                <a:latin typeface="Arial"/>
                <a:ea typeface="Arial"/>
                <a:cs typeface="Arial"/>
                <a:sym typeface="Arial"/>
              </a:rPr>
              <a:t>image analysis software?</a:t>
            </a:r>
          </a:p>
        </p:txBody>
      </p:sp>
      <p:sp>
        <p:nvSpPr>
          <p:cNvPr id="217" name="Shape 217"/>
          <p:cNvSpPr txBox="1">
            <a:spLocks noGrp="1"/>
          </p:cNvSpPr>
          <p:nvPr>
            <p:ph type="body" idx="1"/>
          </p:nvPr>
        </p:nvSpPr>
        <p:spPr>
          <a:xfrm>
            <a:off x="457200" y="1447800"/>
            <a:ext cx="8229600" cy="5029199"/>
          </a:xfrm>
          <a:prstGeom prst="rect">
            <a:avLst/>
          </a:prstGeom>
          <a:noFill/>
          <a:ln>
            <a:noFill/>
          </a:ln>
        </p:spPr>
        <p:txBody>
          <a:bodyPr lIns="91425" tIns="45700" rIns="91425" bIns="45700" anchor="t" anchorCtr="0">
            <a:noAutofit/>
          </a:bodyPr>
          <a:lstStyle/>
          <a:p>
            <a:pPr marL="560070" marR="0" lvl="1" indent="-521969" algn="l" rtl="0">
              <a:spcBef>
                <a:spcPts val="0"/>
              </a:spcBef>
              <a:spcAft>
                <a:spcPts val="0"/>
              </a:spcAft>
              <a:buSzPct val="85000"/>
              <a:buFont typeface="Arial"/>
              <a:buAutoNum type="arabicPeriod"/>
            </a:pPr>
            <a:r>
              <a:rPr lang="en-US" sz="3000" b="0" i="0" u="none" strike="noStrike" cap="none" dirty="0">
                <a:latin typeface="Arial"/>
                <a:ea typeface="Arial"/>
                <a:cs typeface="Arial"/>
                <a:sym typeface="Arial"/>
              </a:rPr>
              <a:t>Public data catalog: vast amounts of publicly available data (you don’t need to store data)</a:t>
            </a:r>
          </a:p>
          <a:p>
            <a:pPr marL="560070" marR="0" lvl="1" indent="-521969" algn="l" rtl="0">
              <a:spcBef>
                <a:spcPts val="1000"/>
              </a:spcBef>
              <a:spcAft>
                <a:spcPts val="0"/>
              </a:spcAft>
              <a:buSzPct val="85000"/>
              <a:buFont typeface="Arial"/>
              <a:buAutoNum type="arabicPeriod"/>
            </a:pPr>
            <a:r>
              <a:rPr lang="en-US" sz="3000" b="0" i="0" u="none" strike="noStrike" cap="none" dirty="0">
                <a:latin typeface="Arial"/>
                <a:ea typeface="Arial"/>
                <a:cs typeface="Arial"/>
                <a:sym typeface="Arial"/>
              </a:rPr>
              <a:t>Processing power (computation engine)</a:t>
            </a:r>
          </a:p>
          <a:p>
            <a:pPr marL="560070" marR="0" lvl="1" indent="-521969" algn="l" rtl="0">
              <a:spcBef>
                <a:spcPts val="1000"/>
              </a:spcBef>
              <a:spcAft>
                <a:spcPts val="0"/>
              </a:spcAft>
              <a:buSzPct val="85000"/>
              <a:buFont typeface="Arial"/>
              <a:buAutoNum type="arabicPeriod"/>
            </a:pPr>
            <a:r>
              <a:rPr lang="en-US" sz="3000" b="0" i="0" u="none" strike="noStrike" cap="none" dirty="0">
                <a:latin typeface="Arial"/>
                <a:ea typeface="Arial"/>
                <a:cs typeface="Arial"/>
                <a:sym typeface="Arial"/>
              </a:rPr>
              <a:t>Interactive development platforms</a:t>
            </a:r>
          </a:p>
          <a:p>
            <a:pPr marL="560070" marR="0" lvl="1" indent="-521969" algn="l" rtl="0">
              <a:spcBef>
                <a:spcPts val="1000"/>
              </a:spcBef>
              <a:buSzPct val="85000"/>
              <a:buFont typeface="Arial"/>
              <a:buAutoNum type="arabicPeriod"/>
            </a:pPr>
            <a:r>
              <a:rPr lang="en-US" sz="3000" b="0" i="0" u="none" strike="noStrike" cap="none" dirty="0">
                <a:latin typeface="Arial"/>
                <a:ea typeface="Arial"/>
                <a:cs typeface="Arial"/>
                <a:sym typeface="Arial"/>
              </a:rPr>
              <a:t>Save and share work routines (see demo)</a:t>
            </a:r>
          </a:p>
        </p:txBody>
      </p:sp>
    </p:spTree>
    <p:extLst>
      <p:ext uri="{BB962C8B-B14F-4D97-AF65-F5344CB8AC3E}">
        <p14:creationId xmlns:p14="http://schemas.microsoft.com/office/powerpoint/2010/main" val="611860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28650" y="1600200"/>
            <a:ext cx="3910098" cy="382801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A43925"/>
              </a:buClr>
              <a:buSzPct val="25000"/>
              <a:buFont typeface="Arial"/>
              <a:buNone/>
            </a:pPr>
            <a:r>
              <a:rPr lang="en-US" sz="2590" b="0" i="0" u="none" strike="noStrike" cap="none" dirty="0">
                <a:latin typeface="Arial"/>
                <a:ea typeface="Arial"/>
                <a:cs typeface="Arial"/>
                <a:sym typeface="Arial"/>
              </a:rPr>
              <a:t>EE Benefits:</a:t>
            </a:r>
          </a:p>
          <a:p>
            <a:pPr marL="0" marR="0" lvl="0" indent="0" algn="l" rtl="0">
              <a:lnSpc>
                <a:spcPct val="90000"/>
              </a:lnSpc>
              <a:spcBef>
                <a:spcPts val="481"/>
              </a:spcBef>
              <a:spcAft>
                <a:spcPts val="0"/>
              </a:spcAft>
              <a:buClr>
                <a:srgbClr val="A43925"/>
              </a:buClr>
              <a:buSzPct val="25000"/>
              <a:buFont typeface="Arial"/>
              <a:buNone/>
            </a:pPr>
            <a:r>
              <a:rPr lang="en-US" sz="2405" b="0" i="0" u="none" strike="noStrike" cap="none" dirty="0">
                <a:latin typeface="Arial"/>
                <a:ea typeface="Arial"/>
                <a:cs typeface="Arial"/>
                <a:sym typeface="Arial"/>
              </a:rPr>
              <a:t>Good for projects that requires:</a:t>
            </a:r>
          </a:p>
          <a:p>
            <a:pPr marL="182880" marR="0" lvl="0" indent="-182880" algn="l" rtl="0">
              <a:lnSpc>
                <a:spcPct val="90000"/>
              </a:lnSpc>
              <a:spcBef>
                <a:spcPts val="481"/>
              </a:spcBef>
              <a:spcAft>
                <a:spcPts val="0"/>
              </a:spcAft>
              <a:buSzPct val="85177"/>
              <a:buFont typeface="Arial"/>
              <a:buChar char="•"/>
            </a:pPr>
            <a:r>
              <a:rPr lang="en-US" sz="2405" b="0" i="0" u="none" strike="noStrike" cap="none" dirty="0">
                <a:latin typeface="Arial"/>
                <a:ea typeface="Arial"/>
                <a:cs typeface="Arial"/>
                <a:sym typeface="Arial"/>
              </a:rPr>
              <a:t>Data coverage for a large region</a:t>
            </a:r>
          </a:p>
          <a:p>
            <a:pPr marL="182880" marR="0" lvl="0" indent="-182880" algn="l" rtl="0">
              <a:lnSpc>
                <a:spcPct val="90000"/>
              </a:lnSpc>
              <a:spcBef>
                <a:spcPts val="481"/>
              </a:spcBef>
              <a:spcAft>
                <a:spcPts val="0"/>
              </a:spcAft>
              <a:buSzPct val="85177"/>
              <a:buFont typeface="Arial"/>
              <a:buChar char="•"/>
            </a:pPr>
            <a:r>
              <a:rPr lang="en-US" sz="2405" b="0" i="0" u="none" strike="noStrike" cap="none" dirty="0">
                <a:latin typeface="Arial"/>
                <a:ea typeface="Arial"/>
                <a:cs typeface="Arial"/>
                <a:sym typeface="Arial"/>
              </a:rPr>
              <a:t>Extensive data library</a:t>
            </a:r>
          </a:p>
          <a:p>
            <a:pPr marL="182880" marR="0" lvl="0" indent="-182880" algn="l" rtl="0">
              <a:lnSpc>
                <a:spcPct val="90000"/>
              </a:lnSpc>
              <a:spcBef>
                <a:spcPts val="481"/>
              </a:spcBef>
              <a:spcAft>
                <a:spcPts val="0"/>
              </a:spcAft>
              <a:buSzPct val="85177"/>
              <a:buFont typeface="Arial"/>
              <a:buChar char="•"/>
            </a:pPr>
            <a:r>
              <a:rPr lang="en-US" sz="2405" b="0" i="0" u="none" strike="noStrike" cap="none" dirty="0">
                <a:latin typeface="Arial"/>
                <a:ea typeface="Arial"/>
                <a:cs typeface="Arial"/>
                <a:sym typeface="Arial"/>
              </a:rPr>
              <a:t>High speed, intensive processing capacity</a:t>
            </a:r>
          </a:p>
          <a:p>
            <a:pPr marL="182880" marR="0" lvl="0" indent="-182880" algn="l" rtl="0">
              <a:lnSpc>
                <a:spcPct val="90000"/>
              </a:lnSpc>
              <a:spcBef>
                <a:spcPts val="481"/>
              </a:spcBef>
              <a:spcAft>
                <a:spcPts val="0"/>
              </a:spcAft>
              <a:buSzPct val="85177"/>
              <a:buFont typeface="Arial"/>
              <a:buChar char="•"/>
            </a:pPr>
            <a:r>
              <a:rPr lang="en-US" sz="2405" b="0" i="0" u="none" strike="noStrike" cap="none" dirty="0">
                <a:latin typeface="Arial"/>
                <a:ea typeface="Arial"/>
                <a:cs typeface="Arial"/>
                <a:sym typeface="Arial"/>
              </a:rPr>
              <a:t>Advanced raster processing tools</a:t>
            </a:r>
          </a:p>
          <a:p>
            <a:pPr marL="182880" marR="0" lvl="0" indent="-182880" algn="l" rtl="0">
              <a:lnSpc>
                <a:spcPct val="90000"/>
              </a:lnSpc>
              <a:spcBef>
                <a:spcPts val="481"/>
              </a:spcBef>
              <a:buSzPct val="85177"/>
              <a:buFont typeface="Arial"/>
              <a:buNone/>
            </a:pPr>
            <a:endParaRPr sz="2405" b="0" i="0" u="none" strike="noStrike" cap="none" dirty="0">
              <a:latin typeface="Arial"/>
              <a:ea typeface="Arial"/>
              <a:cs typeface="Arial"/>
              <a:sym typeface="Arial"/>
            </a:endParaRPr>
          </a:p>
        </p:txBody>
      </p:sp>
      <p:sp>
        <p:nvSpPr>
          <p:cNvPr id="223" name="Shape 223"/>
          <p:cNvSpPr txBox="1"/>
          <p:nvPr/>
        </p:nvSpPr>
        <p:spPr>
          <a:xfrm>
            <a:off x="4555151" y="1602966"/>
            <a:ext cx="4207848" cy="4569233"/>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Font typeface="Arial"/>
              <a:buNone/>
            </a:pPr>
            <a:r>
              <a:rPr lang="en-US" sz="2590" dirty="0">
                <a:latin typeface="Arial"/>
                <a:ea typeface="Arial"/>
                <a:cs typeface="Arial"/>
                <a:sym typeface="Arial"/>
              </a:rPr>
              <a:t>EE Limitations:</a:t>
            </a:r>
          </a:p>
          <a:p>
            <a:pPr marL="228600" marR="0" lvl="0" indent="-228600" algn="l" rtl="0">
              <a:lnSpc>
                <a:spcPct val="80000"/>
              </a:lnSpc>
              <a:spcBef>
                <a:spcPts val="1000"/>
              </a:spcBef>
              <a:spcAft>
                <a:spcPts val="0"/>
              </a:spcAft>
              <a:buSzPct val="100208"/>
              <a:buFont typeface="Arial"/>
              <a:buChar char="•"/>
            </a:pPr>
            <a:r>
              <a:rPr lang="en-US" sz="2405" dirty="0">
                <a:latin typeface="Arial"/>
                <a:ea typeface="Arial"/>
                <a:cs typeface="Arial"/>
                <a:sym typeface="Arial"/>
              </a:rPr>
              <a:t>Better suited to image analyses than vector-based analyses</a:t>
            </a:r>
          </a:p>
          <a:p>
            <a:pPr marL="228600" marR="0" lvl="0" indent="-228600" algn="l" rtl="0">
              <a:lnSpc>
                <a:spcPct val="80000"/>
              </a:lnSpc>
              <a:spcBef>
                <a:spcPts val="1000"/>
              </a:spcBef>
              <a:buSzPct val="100208"/>
              <a:buFont typeface="Arial"/>
              <a:buChar char="•"/>
            </a:pPr>
            <a:r>
              <a:rPr lang="en-US" sz="2405" dirty="0">
                <a:latin typeface="Arial"/>
                <a:ea typeface="Arial"/>
                <a:cs typeface="Arial"/>
                <a:sym typeface="Arial"/>
              </a:rPr>
              <a:t>Analysis based on pixel spatial relations are harder to complete (because of the processing on multiple CPUS). Image segmentation and hydrologic modeling options are limited or in testing phases.</a:t>
            </a:r>
          </a:p>
        </p:txBody>
      </p:sp>
      <p:sp>
        <p:nvSpPr>
          <p:cNvPr id="224" name="Shape 224"/>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When to use Earth Engine</a:t>
            </a:r>
          </a:p>
        </p:txBody>
      </p:sp>
    </p:spTree>
    <p:extLst>
      <p:ext uri="{BB962C8B-B14F-4D97-AF65-F5344CB8AC3E}">
        <p14:creationId xmlns:p14="http://schemas.microsoft.com/office/powerpoint/2010/main" val="11249558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Data in GEE     .</a:t>
            </a:r>
            <a:endParaRPr lang="en-US" dirty="0"/>
          </a:p>
        </p:txBody>
      </p:sp>
      <p:sp>
        <p:nvSpPr>
          <p:cNvPr id="3" name="Content Placeholder 2"/>
          <p:cNvSpPr>
            <a:spLocks noGrp="1"/>
          </p:cNvSpPr>
          <p:nvPr>
            <p:ph idx="1"/>
          </p:nvPr>
        </p:nvSpPr>
        <p:spPr>
          <a:xfrm>
            <a:off x="689318" y="1430616"/>
            <a:ext cx="8250145" cy="4850816"/>
          </a:xfrm>
        </p:spPr>
        <p:txBody>
          <a:bodyPr>
            <a:normAutofit/>
          </a:bodyPr>
          <a:lstStyle/>
          <a:p>
            <a:pPr lvl="1" fontAlgn="base"/>
            <a:r>
              <a:rPr lang="en-US" dirty="0" smtClean="0"/>
              <a:t>Images (raster) objects</a:t>
            </a:r>
            <a:endParaRPr lang="en-US" dirty="0"/>
          </a:p>
          <a:p>
            <a:pPr lvl="2" fontAlgn="base"/>
            <a:r>
              <a:rPr lang="en-US" dirty="0" err="1" smtClean="0"/>
              <a:t>ee.Image</a:t>
            </a:r>
            <a:endParaRPr lang="en-US" dirty="0" smtClean="0"/>
          </a:p>
          <a:p>
            <a:pPr lvl="3" fontAlgn="base"/>
            <a:r>
              <a:rPr lang="en-US" dirty="0" smtClean="0"/>
              <a:t>An image refers to a single image (usually with multiple bands. e.g., one Landsat scene) </a:t>
            </a:r>
            <a:endParaRPr lang="en-US" dirty="0"/>
          </a:p>
          <a:p>
            <a:pPr lvl="2" fontAlgn="base"/>
            <a:r>
              <a:rPr lang="en-US" dirty="0" err="1" smtClean="0"/>
              <a:t>ee.ImageCollection</a:t>
            </a:r>
            <a:endParaRPr lang="en-US" dirty="0" smtClean="0"/>
          </a:p>
          <a:p>
            <a:pPr lvl="3" fontAlgn="base"/>
            <a:r>
              <a:rPr lang="en-US" dirty="0"/>
              <a:t>An image collection refers to a set of Earth Engine </a:t>
            </a:r>
            <a:r>
              <a:rPr lang="en-US" dirty="0" smtClean="0"/>
              <a:t>images (multiple </a:t>
            </a:r>
            <a:r>
              <a:rPr lang="en-US" dirty="0" err="1" smtClean="0"/>
              <a:t>rasters</a:t>
            </a:r>
            <a:r>
              <a:rPr lang="en-US" dirty="0" smtClean="0"/>
              <a:t>)</a:t>
            </a:r>
          </a:p>
          <a:p>
            <a:pPr marL="1645920" lvl="3" indent="0" fontAlgn="base">
              <a:buNone/>
            </a:pPr>
            <a:endParaRPr lang="en-US" dirty="0"/>
          </a:p>
          <a:p>
            <a:pPr lvl="1" fontAlgn="base"/>
            <a:r>
              <a:rPr lang="en-US" dirty="0" smtClean="0"/>
              <a:t>Vector objects (points, lines, polygons or tables)</a:t>
            </a:r>
            <a:endParaRPr lang="en-US" dirty="0"/>
          </a:p>
          <a:p>
            <a:pPr lvl="2" fontAlgn="base"/>
            <a:r>
              <a:rPr lang="en-US" dirty="0" err="1" smtClean="0"/>
              <a:t>ee.Geometry</a:t>
            </a:r>
            <a:r>
              <a:rPr lang="en-US" dirty="0" smtClean="0"/>
              <a:t> or </a:t>
            </a:r>
            <a:r>
              <a:rPr lang="en-US" dirty="0" err="1" smtClean="0"/>
              <a:t>ee.Feature</a:t>
            </a:r>
            <a:endParaRPr lang="en-US" dirty="0"/>
          </a:p>
          <a:p>
            <a:pPr lvl="2" fontAlgn="base"/>
            <a:r>
              <a:rPr lang="en-US" dirty="0" err="1" smtClean="0"/>
              <a:t>ee.FeatureCollection</a:t>
            </a:r>
            <a:r>
              <a:rPr lang="en-US" dirty="0"/>
              <a:t> (multiple </a:t>
            </a:r>
            <a:r>
              <a:rPr lang="en-US" dirty="0" smtClean="0"/>
              <a:t>features)</a:t>
            </a:r>
            <a:endParaRPr lang="en-US" dirty="0"/>
          </a:p>
          <a:p>
            <a:endParaRPr lang="en-US" dirty="0"/>
          </a:p>
        </p:txBody>
      </p:sp>
      <p:pic>
        <p:nvPicPr>
          <p:cNvPr id="2050" name="Picture 2" descr="https://sites.google.com/site/globalsnowobservatory/_/rsrc/1430559580710/home/simple-tutorial/short-tutorial/first-script/RasterIso.PNG?height=255&amp;width=400"/>
          <p:cNvPicPr>
            <a:picLocks noChangeAspect="1" noChangeArrowheads="1"/>
          </p:cNvPicPr>
          <p:nvPr/>
        </p:nvPicPr>
        <p:blipFill rotWithShape="1">
          <a:blip r:embed="rId2">
            <a:extLst>
              <a:ext uri="{28A0092B-C50C-407E-A947-70E740481C1C}">
                <a14:useLocalDpi xmlns:a14="http://schemas.microsoft.com/office/drawing/2010/main" val="0"/>
              </a:ext>
            </a:extLst>
          </a:blip>
          <a:srcRect l="7403" r="9987"/>
          <a:stretch/>
        </p:blipFill>
        <p:spPr bwMode="auto">
          <a:xfrm>
            <a:off x="6909754" y="-7743"/>
            <a:ext cx="2173858" cy="1685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09754" y="1685874"/>
            <a:ext cx="2329131" cy="276999"/>
          </a:xfrm>
          <a:prstGeom prst="rect">
            <a:avLst/>
          </a:prstGeom>
          <a:noFill/>
        </p:spPr>
        <p:txBody>
          <a:bodyPr wrap="square" rtlCol="0">
            <a:spAutoFit/>
          </a:bodyPr>
          <a:lstStyle/>
          <a:p>
            <a:r>
              <a:rPr lang="en-US" sz="1200" dirty="0" smtClean="0">
                <a:solidFill>
                  <a:schemeClr val="bg1"/>
                </a:solidFill>
              </a:rPr>
              <a:t>Image: </a:t>
            </a:r>
            <a:r>
              <a:rPr lang="en-US" sz="1200" dirty="0" smtClean="0">
                <a:solidFill>
                  <a:schemeClr val="bg1"/>
                </a:solidFill>
                <a:hlinkClick r:id="rId3"/>
              </a:rPr>
              <a:t>Global Snow Observatory </a:t>
            </a:r>
            <a:endParaRPr lang="en-US" sz="1200" dirty="0">
              <a:solidFill>
                <a:schemeClr val="bg1"/>
              </a:solidFill>
            </a:endParaRPr>
          </a:p>
        </p:txBody>
      </p:sp>
    </p:spTree>
    <p:extLst>
      <p:ext uri="{BB962C8B-B14F-4D97-AF65-F5344CB8AC3E}">
        <p14:creationId xmlns:p14="http://schemas.microsoft.com/office/powerpoint/2010/main" val="3005309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Methods and Algorithms</a:t>
            </a:r>
            <a:endParaRPr lang="en-US" dirty="0"/>
          </a:p>
        </p:txBody>
      </p:sp>
      <p:sp>
        <p:nvSpPr>
          <p:cNvPr id="3" name="Content Placeholder 2"/>
          <p:cNvSpPr>
            <a:spLocks noGrp="1"/>
          </p:cNvSpPr>
          <p:nvPr>
            <p:ph idx="1"/>
          </p:nvPr>
        </p:nvSpPr>
        <p:spPr/>
        <p:txBody>
          <a:bodyPr>
            <a:normAutofit lnSpcReduction="10000"/>
          </a:bodyPr>
          <a:lstStyle/>
          <a:p>
            <a:r>
              <a:rPr lang="en-US" dirty="0" smtClean="0"/>
              <a:t>Functions: are actions that can be applied to data </a:t>
            </a:r>
          </a:p>
          <a:p>
            <a:pPr lvl="1"/>
            <a:r>
              <a:rPr lang="en-US" dirty="0" smtClean="0"/>
              <a:t>E.g., exporting image objects stored as variables</a:t>
            </a:r>
          </a:p>
          <a:p>
            <a:r>
              <a:rPr lang="en-US" dirty="0" smtClean="0"/>
              <a:t>Methods: are functions that are tailored to specific objects </a:t>
            </a:r>
          </a:p>
          <a:p>
            <a:pPr lvl="1"/>
            <a:r>
              <a:rPr lang="en-US" dirty="0" smtClean="0"/>
              <a:t>E.g., adding numbers</a:t>
            </a:r>
          </a:p>
          <a:p>
            <a:r>
              <a:rPr lang="en-US" dirty="0" smtClean="0"/>
              <a:t>Algorithms: provide some commonly used (higher) level functions </a:t>
            </a:r>
          </a:p>
          <a:p>
            <a:pPr lvl="1"/>
            <a:r>
              <a:rPr lang="en-US" dirty="0" smtClean="0"/>
              <a:t>E.g., Landsat specific processing</a:t>
            </a:r>
            <a:endParaRPr lang="en-US" dirty="0"/>
          </a:p>
        </p:txBody>
      </p:sp>
    </p:spTree>
    <p:extLst>
      <p:ext uri="{BB962C8B-B14F-4D97-AF65-F5344CB8AC3E}">
        <p14:creationId xmlns:p14="http://schemas.microsoft.com/office/powerpoint/2010/main" val="39085523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Processing &amp; Analysis in Code Editor</a:t>
            </a:r>
            <a:endParaRPr lang="en-US" dirty="0"/>
          </a:p>
        </p:txBody>
      </p:sp>
      <p:pic>
        <p:nvPicPr>
          <p:cNvPr id="4098" name="Picture 2" descr="I:\Papua_NG\Training\ppt\figures\maskClouds_clouds.png   image with clou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853" y="1354347"/>
            <a:ext cx="4759619" cy="333395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689319" y="1268083"/>
            <a:ext cx="3425481" cy="4858081"/>
          </a:xfrm>
        </p:spPr>
        <p:txBody>
          <a:bodyPr>
            <a:normAutofit/>
          </a:bodyPr>
          <a:lstStyle/>
          <a:p>
            <a:pPr fontAlgn="base"/>
            <a:r>
              <a:rPr lang="en-US" dirty="0" smtClean="0"/>
              <a:t>Custom functions</a:t>
            </a:r>
          </a:p>
          <a:p>
            <a:pPr lvl="2" fontAlgn="base"/>
            <a:r>
              <a:rPr lang="en-US" dirty="0" smtClean="0"/>
              <a:t>Multiple Earth Engine and JavaScript functions can be combined to create custom algorithms</a:t>
            </a:r>
            <a:endParaRPr lang="en-US" dirty="0"/>
          </a:p>
        </p:txBody>
      </p:sp>
      <p:sp>
        <p:nvSpPr>
          <p:cNvPr id="3" name="TextBox 2"/>
          <p:cNvSpPr txBox="1"/>
          <p:nvPr/>
        </p:nvSpPr>
        <p:spPr>
          <a:xfrm>
            <a:off x="4211852" y="4992914"/>
            <a:ext cx="4759619" cy="923330"/>
          </a:xfrm>
          <a:prstGeom prst="rect">
            <a:avLst/>
          </a:prstGeom>
          <a:noFill/>
        </p:spPr>
        <p:txBody>
          <a:bodyPr wrap="square" rtlCol="0">
            <a:spAutoFit/>
          </a:bodyPr>
          <a:lstStyle/>
          <a:p>
            <a:r>
              <a:rPr lang="en-US" dirty="0" smtClean="0"/>
              <a:t>Example: use spectral and thermal values to identify and remove pixels that are likely to represent clouds and/or shadows. </a:t>
            </a:r>
            <a:endParaRPr lang="en-US" dirty="0"/>
          </a:p>
        </p:txBody>
      </p:sp>
    </p:spTree>
    <p:extLst>
      <p:ext uri="{BB962C8B-B14F-4D97-AF65-F5344CB8AC3E}">
        <p14:creationId xmlns:p14="http://schemas.microsoft.com/office/powerpoint/2010/main" val="41007300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&amp; Analysis with GEE</a:t>
            </a:r>
            <a:endParaRPr lang="en-US" dirty="0"/>
          </a:p>
        </p:txBody>
      </p:sp>
      <p:pic>
        <p:nvPicPr>
          <p:cNvPr id="4098" name="Picture 2" descr="cloud mask"/>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214167" y="1354347"/>
            <a:ext cx="4754990" cy="33339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11852" y="4992914"/>
            <a:ext cx="4759619" cy="923330"/>
          </a:xfrm>
          <a:prstGeom prst="rect">
            <a:avLst/>
          </a:prstGeom>
          <a:noFill/>
        </p:spPr>
        <p:txBody>
          <a:bodyPr wrap="square" rtlCol="0">
            <a:spAutoFit/>
          </a:bodyPr>
          <a:lstStyle/>
          <a:p>
            <a:r>
              <a:rPr lang="en-US" dirty="0" smtClean="0"/>
              <a:t>Example: use spectral and thermal values to identify and remove pixels that are likely to represent clouds and/or shadows. </a:t>
            </a:r>
            <a:endParaRPr lang="en-US" dirty="0"/>
          </a:p>
        </p:txBody>
      </p:sp>
      <p:sp>
        <p:nvSpPr>
          <p:cNvPr id="9" name="Content Placeholder 2"/>
          <p:cNvSpPr>
            <a:spLocks noGrp="1"/>
          </p:cNvSpPr>
          <p:nvPr>
            <p:ph idx="1"/>
          </p:nvPr>
        </p:nvSpPr>
        <p:spPr>
          <a:xfrm>
            <a:off x="689319" y="1268083"/>
            <a:ext cx="3425481" cy="4858081"/>
          </a:xfrm>
        </p:spPr>
        <p:txBody>
          <a:bodyPr>
            <a:normAutofit/>
          </a:bodyPr>
          <a:lstStyle/>
          <a:p>
            <a:pPr fontAlgn="base"/>
            <a:r>
              <a:rPr lang="en-US" dirty="0" smtClean="0"/>
              <a:t>Custom functions</a:t>
            </a:r>
          </a:p>
          <a:p>
            <a:pPr lvl="2" fontAlgn="base"/>
            <a:r>
              <a:rPr lang="en-US" dirty="0" smtClean="0"/>
              <a:t>Multiple Playground and JavaScript functions can be combined to create custom algorithms</a:t>
            </a:r>
            <a:endParaRPr lang="en-US" dirty="0"/>
          </a:p>
        </p:txBody>
      </p:sp>
    </p:spTree>
    <p:extLst>
      <p:ext uri="{BB962C8B-B14F-4D97-AF65-F5344CB8AC3E}">
        <p14:creationId xmlns:p14="http://schemas.microsoft.com/office/powerpoint/2010/main" val="742722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Processing &amp; Analysis with GEE</a:t>
            </a:r>
            <a:endParaRPr lang="en-US" dirty="0"/>
          </a:p>
        </p:txBody>
      </p:sp>
      <p:sp>
        <p:nvSpPr>
          <p:cNvPr id="3" name="Content Placeholder 2"/>
          <p:cNvSpPr>
            <a:spLocks noGrp="1"/>
          </p:cNvSpPr>
          <p:nvPr>
            <p:ph idx="1"/>
          </p:nvPr>
        </p:nvSpPr>
        <p:spPr>
          <a:xfrm>
            <a:off x="689319" y="1233577"/>
            <a:ext cx="5731380" cy="5305246"/>
          </a:xfrm>
        </p:spPr>
        <p:txBody>
          <a:bodyPr>
            <a:normAutofit/>
          </a:bodyPr>
          <a:lstStyle/>
          <a:p>
            <a:pPr marL="697230" indent="-457200" fontAlgn="base"/>
            <a:r>
              <a:rPr lang="en-US" dirty="0" smtClean="0"/>
              <a:t>Reducing collections  </a:t>
            </a:r>
          </a:p>
          <a:p>
            <a:pPr marL="1097280" lvl="1" indent="-457200" fontAlgn="base"/>
            <a:r>
              <a:rPr lang="en-US" dirty="0" smtClean="0"/>
              <a:t>applies </a:t>
            </a:r>
            <a:r>
              <a:rPr lang="en-US" dirty="0"/>
              <a:t>a reducer </a:t>
            </a:r>
            <a:r>
              <a:rPr lang="en-US" dirty="0" smtClean="0"/>
              <a:t>to </a:t>
            </a:r>
            <a:r>
              <a:rPr lang="en-US" dirty="0"/>
              <a:t>all of the bands of an image. </a:t>
            </a:r>
          </a:p>
          <a:p>
            <a:pPr marL="1097280" lvl="1" indent="-457200" fontAlgn="base"/>
            <a:r>
              <a:rPr lang="en-US" dirty="0" smtClean="0"/>
              <a:t>the </a:t>
            </a:r>
            <a:r>
              <a:rPr lang="en-US" dirty="0"/>
              <a:t>reducer </a:t>
            </a:r>
            <a:r>
              <a:rPr lang="en-US" dirty="0" smtClean="0"/>
              <a:t>must </a:t>
            </a:r>
            <a:r>
              <a:rPr lang="en-US" dirty="0"/>
              <a:t>have a single input and will be called at each pixel to reduce the stack of band values. </a:t>
            </a:r>
          </a:p>
          <a:p>
            <a:pPr marL="1097280" lvl="1" indent="-457200" fontAlgn="base"/>
            <a:r>
              <a:rPr lang="en-US" dirty="0" smtClean="0"/>
              <a:t>the </a:t>
            </a:r>
            <a:r>
              <a:rPr lang="en-US" dirty="0"/>
              <a:t>output image will have one band for each reducer </a:t>
            </a:r>
            <a:r>
              <a:rPr lang="en-US" dirty="0" smtClean="0"/>
              <a:t>output.</a:t>
            </a:r>
          </a:p>
          <a:p>
            <a:endParaRPr lang="en-US" dirty="0"/>
          </a:p>
        </p:txBody>
      </p:sp>
      <p:pic>
        <p:nvPicPr>
          <p:cNvPr id="2053" name="Picture 5" descr="reducing collectio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0699" y="961644"/>
            <a:ext cx="2247174" cy="152735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descr="AOI mean"/>
          <p:cNvGrpSpPr>
            <a:grpSpLocks noChangeAspect="1"/>
          </p:cNvGrpSpPr>
          <p:nvPr/>
        </p:nvGrpSpPr>
        <p:grpSpPr>
          <a:xfrm>
            <a:off x="6379835" y="2738532"/>
            <a:ext cx="2477608" cy="1896541"/>
            <a:chOff x="2020800" y="1656325"/>
            <a:chExt cx="5258775" cy="3252102"/>
          </a:xfrm>
        </p:grpSpPr>
        <p:grpSp>
          <p:nvGrpSpPr>
            <p:cNvPr id="10" name="Group 9"/>
            <p:cNvGrpSpPr/>
            <p:nvPr/>
          </p:nvGrpSpPr>
          <p:grpSpPr>
            <a:xfrm>
              <a:off x="2020800" y="1656325"/>
              <a:ext cx="5258775" cy="3252102"/>
              <a:chOff x="2020800" y="1656325"/>
              <a:chExt cx="5258775" cy="3252102"/>
            </a:xfrm>
          </p:grpSpPr>
          <p:grpSp>
            <p:nvGrpSpPr>
              <p:cNvPr id="12" name="Shape 460"/>
              <p:cNvGrpSpPr/>
              <p:nvPr/>
            </p:nvGrpSpPr>
            <p:grpSpPr>
              <a:xfrm>
                <a:off x="2932687" y="2515325"/>
                <a:ext cx="3336975" cy="1648700"/>
                <a:chOff x="2360225" y="1445800"/>
                <a:chExt cx="3336975" cy="1648700"/>
              </a:xfrm>
            </p:grpSpPr>
            <p:sp>
              <p:nvSpPr>
                <p:cNvPr id="27" name="Shape 461"/>
                <p:cNvSpPr/>
                <p:nvPr/>
              </p:nvSpPr>
              <p:spPr>
                <a:xfrm>
                  <a:off x="2360225" y="1586325"/>
                  <a:ext cx="3336975" cy="1508175"/>
                </a:xfrm>
                <a:custGeom>
                  <a:avLst/>
                  <a:gdLst/>
                  <a:ahLst/>
                  <a:cxnLst/>
                  <a:rect l="0" t="0" r="0" b="0"/>
                  <a:pathLst>
                    <a:path w="133479" h="60327" extrusionOk="0">
                      <a:moveTo>
                        <a:pt x="0" y="58902"/>
                      </a:moveTo>
                      <a:lnTo>
                        <a:pt x="47027" y="950"/>
                      </a:lnTo>
                      <a:lnTo>
                        <a:pt x="133479" y="0"/>
                      </a:lnTo>
                      <a:lnTo>
                        <a:pt x="87403" y="60327"/>
                      </a:lnTo>
                      <a:close/>
                    </a:path>
                  </a:pathLst>
                </a:custGeom>
                <a:solidFill>
                  <a:srgbClr val="0000FF"/>
                </a:solidFill>
                <a:ln w="19050" cap="flat" cmpd="sng">
                  <a:solidFill>
                    <a:schemeClr val="dk2"/>
                  </a:solidFill>
                  <a:prstDash val="solid"/>
                  <a:round/>
                  <a:headEnd type="none" w="lg" len="lg"/>
                  <a:tailEnd type="none" w="lg" len="lg"/>
                </a:ln>
              </p:spPr>
            </p:sp>
            <p:sp>
              <p:nvSpPr>
                <p:cNvPr id="28" name="Shape 462"/>
                <p:cNvSpPr/>
                <p:nvPr/>
              </p:nvSpPr>
              <p:spPr>
                <a:xfrm>
                  <a:off x="2360225" y="1504200"/>
                  <a:ext cx="3336975" cy="1508175"/>
                </a:xfrm>
                <a:custGeom>
                  <a:avLst/>
                  <a:gdLst/>
                  <a:ahLst/>
                  <a:cxnLst/>
                  <a:rect l="0" t="0" r="0" b="0"/>
                  <a:pathLst>
                    <a:path w="133479" h="60327" extrusionOk="0">
                      <a:moveTo>
                        <a:pt x="0" y="58902"/>
                      </a:moveTo>
                      <a:lnTo>
                        <a:pt x="47027" y="950"/>
                      </a:lnTo>
                      <a:lnTo>
                        <a:pt x="133479" y="0"/>
                      </a:lnTo>
                      <a:lnTo>
                        <a:pt x="87403" y="60327"/>
                      </a:lnTo>
                      <a:close/>
                    </a:path>
                  </a:pathLst>
                </a:custGeom>
                <a:solidFill>
                  <a:srgbClr val="00FF00"/>
                </a:solidFill>
                <a:ln w="19050" cap="flat" cmpd="sng">
                  <a:solidFill>
                    <a:schemeClr val="dk2"/>
                  </a:solidFill>
                  <a:prstDash val="solid"/>
                  <a:round/>
                  <a:headEnd type="none" w="lg" len="lg"/>
                  <a:tailEnd type="none" w="lg" len="lg"/>
                </a:ln>
              </p:spPr>
            </p:sp>
            <p:sp>
              <p:nvSpPr>
                <p:cNvPr id="29" name="Shape 463"/>
                <p:cNvSpPr/>
                <p:nvPr/>
              </p:nvSpPr>
              <p:spPr>
                <a:xfrm>
                  <a:off x="2360225" y="1445800"/>
                  <a:ext cx="3336975" cy="1508175"/>
                </a:xfrm>
                <a:custGeom>
                  <a:avLst/>
                  <a:gdLst/>
                  <a:ahLst/>
                  <a:cxnLst/>
                  <a:rect l="0" t="0" r="0" b="0"/>
                  <a:pathLst>
                    <a:path w="133479" h="60327" extrusionOk="0">
                      <a:moveTo>
                        <a:pt x="0" y="58902"/>
                      </a:moveTo>
                      <a:lnTo>
                        <a:pt x="47027" y="950"/>
                      </a:lnTo>
                      <a:lnTo>
                        <a:pt x="133479" y="0"/>
                      </a:lnTo>
                      <a:lnTo>
                        <a:pt x="87403" y="60327"/>
                      </a:lnTo>
                      <a:close/>
                    </a:path>
                  </a:pathLst>
                </a:custGeom>
                <a:solidFill>
                  <a:srgbClr val="FF0000"/>
                </a:solidFill>
                <a:ln w="19050" cap="flat" cmpd="sng">
                  <a:solidFill>
                    <a:schemeClr val="dk2"/>
                  </a:solidFill>
                  <a:prstDash val="solid"/>
                  <a:round/>
                  <a:headEnd type="none" w="lg" len="lg"/>
                  <a:tailEnd type="none" w="lg" len="lg"/>
                </a:ln>
              </p:spPr>
            </p:sp>
          </p:grpSp>
          <p:sp>
            <p:nvSpPr>
              <p:cNvPr id="13" name="Shape 472"/>
              <p:cNvSpPr/>
              <p:nvPr/>
            </p:nvSpPr>
            <p:spPr>
              <a:xfrm>
                <a:off x="4113652" y="3285575"/>
                <a:ext cx="1376630" cy="630906"/>
              </a:xfrm>
              <a:custGeom>
                <a:avLst/>
                <a:gdLst/>
                <a:ahLst/>
                <a:cxnLst/>
                <a:rect l="0" t="0" r="0" b="0"/>
                <a:pathLst>
                  <a:path w="5209" h="2335" extrusionOk="0">
                    <a:moveTo>
                      <a:pt x="2245" y="0"/>
                    </a:moveTo>
                    <a:lnTo>
                      <a:pt x="0" y="2335"/>
                    </a:lnTo>
                    <a:lnTo>
                      <a:pt x="3323" y="2335"/>
                    </a:lnTo>
                    <a:lnTo>
                      <a:pt x="5209" y="0"/>
                    </a:lnTo>
                    <a:close/>
                  </a:path>
                </a:pathLst>
              </a:custGeom>
              <a:noFill/>
              <a:ln w="19050" cap="flat" cmpd="sng">
                <a:solidFill>
                  <a:schemeClr val="tx1"/>
                </a:solidFill>
                <a:prstDash val="sysDash"/>
                <a:round/>
                <a:headEnd type="none" w="lg" len="lg"/>
                <a:tailEnd type="none" w="lg" len="lg"/>
              </a:ln>
            </p:spPr>
          </p:sp>
          <p:grpSp>
            <p:nvGrpSpPr>
              <p:cNvPr id="14" name="Shape 464"/>
              <p:cNvGrpSpPr/>
              <p:nvPr/>
            </p:nvGrpSpPr>
            <p:grpSpPr>
              <a:xfrm>
                <a:off x="2020800" y="2199400"/>
                <a:ext cx="3336975" cy="1648700"/>
                <a:chOff x="2360225" y="1445800"/>
                <a:chExt cx="3336975" cy="1648700"/>
              </a:xfrm>
            </p:grpSpPr>
            <p:sp>
              <p:nvSpPr>
                <p:cNvPr id="24" name="Shape 465"/>
                <p:cNvSpPr/>
                <p:nvPr/>
              </p:nvSpPr>
              <p:spPr>
                <a:xfrm>
                  <a:off x="2360225" y="1586325"/>
                  <a:ext cx="3336975" cy="1508175"/>
                </a:xfrm>
                <a:custGeom>
                  <a:avLst/>
                  <a:gdLst/>
                  <a:ahLst/>
                  <a:cxnLst/>
                  <a:rect l="0" t="0" r="0" b="0"/>
                  <a:pathLst>
                    <a:path w="133479" h="60327" extrusionOk="0">
                      <a:moveTo>
                        <a:pt x="0" y="58902"/>
                      </a:moveTo>
                      <a:lnTo>
                        <a:pt x="47027" y="950"/>
                      </a:lnTo>
                      <a:lnTo>
                        <a:pt x="133479" y="0"/>
                      </a:lnTo>
                      <a:lnTo>
                        <a:pt x="87403" y="60327"/>
                      </a:lnTo>
                      <a:close/>
                    </a:path>
                  </a:pathLst>
                </a:custGeom>
                <a:solidFill>
                  <a:srgbClr val="0000FF"/>
                </a:solidFill>
                <a:ln w="19050" cap="flat" cmpd="sng">
                  <a:solidFill>
                    <a:schemeClr val="dk2"/>
                  </a:solidFill>
                  <a:prstDash val="solid"/>
                  <a:round/>
                  <a:headEnd type="none" w="lg" len="lg"/>
                  <a:tailEnd type="none" w="lg" len="lg"/>
                </a:ln>
              </p:spPr>
            </p:sp>
            <p:sp>
              <p:nvSpPr>
                <p:cNvPr id="25" name="Shape 466"/>
                <p:cNvSpPr/>
                <p:nvPr/>
              </p:nvSpPr>
              <p:spPr>
                <a:xfrm>
                  <a:off x="2360225" y="1504200"/>
                  <a:ext cx="3336975" cy="1508175"/>
                </a:xfrm>
                <a:custGeom>
                  <a:avLst/>
                  <a:gdLst/>
                  <a:ahLst/>
                  <a:cxnLst/>
                  <a:rect l="0" t="0" r="0" b="0"/>
                  <a:pathLst>
                    <a:path w="133479" h="60327" extrusionOk="0">
                      <a:moveTo>
                        <a:pt x="0" y="58902"/>
                      </a:moveTo>
                      <a:lnTo>
                        <a:pt x="47027" y="950"/>
                      </a:lnTo>
                      <a:lnTo>
                        <a:pt x="133479" y="0"/>
                      </a:lnTo>
                      <a:lnTo>
                        <a:pt x="87403" y="60327"/>
                      </a:lnTo>
                      <a:close/>
                    </a:path>
                  </a:pathLst>
                </a:custGeom>
                <a:solidFill>
                  <a:srgbClr val="00FF00"/>
                </a:solidFill>
                <a:ln w="19050" cap="flat" cmpd="sng">
                  <a:solidFill>
                    <a:schemeClr val="dk2"/>
                  </a:solidFill>
                  <a:prstDash val="solid"/>
                  <a:round/>
                  <a:headEnd type="none" w="lg" len="lg"/>
                  <a:tailEnd type="none" w="lg" len="lg"/>
                </a:ln>
              </p:spPr>
            </p:sp>
            <p:sp>
              <p:nvSpPr>
                <p:cNvPr id="26" name="Shape 467"/>
                <p:cNvSpPr/>
                <p:nvPr/>
              </p:nvSpPr>
              <p:spPr>
                <a:xfrm>
                  <a:off x="2360225" y="1445800"/>
                  <a:ext cx="3336975" cy="1508175"/>
                </a:xfrm>
                <a:custGeom>
                  <a:avLst/>
                  <a:gdLst/>
                  <a:ahLst/>
                  <a:cxnLst/>
                  <a:rect l="0" t="0" r="0" b="0"/>
                  <a:pathLst>
                    <a:path w="133479" h="60327" extrusionOk="0">
                      <a:moveTo>
                        <a:pt x="0" y="58902"/>
                      </a:moveTo>
                      <a:lnTo>
                        <a:pt x="47027" y="950"/>
                      </a:lnTo>
                      <a:lnTo>
                        <a:pt x="133479" y="0"/>
                      </a:lnTo>
                      <a:lnTo>
                        <a:pt x="87403" y="60327"/>
                      </a:lnTo>
                      <a:close/>
                    </a:path>
                  </a:pathLst>
                </a:custGeom>
                <a:solidFill>
                  <a:srgbClr val="FF0000"/>
                </a:solidFill>
                <a:ln w="19050" cap="flat" cmpd="sng">
                  <a:solidFill>
                    <a:schemeClr val="dk2"/>
                  </a:solidFill>
                  <a:prstDash val="solid"/>
                  <a:round/>
                  <a:headEnd type="none" w="lg" len="lg"/>
                  <a:tailEnd type="none" w="lg" len="lg"/>
                </a:ln>
              </p:spPr>
            </p:sp>
          </p:grpSp>
          <p:sp>
            <p:nvSpPr>
              <p:cNvPr id="15" name="Shape 472"/>
              <p:cNvSpPr/>
              <p:nvPr/>
            </p:nvSpPr>
            <p:spPr>
              <a:xfrm>
                <a:off x="4194166" y="2802495"/>
                <a:ext cx="1376630" cy="630906"/>
              </a:xfrm>
              <a:custGeom>
                <a:avLst/>
                <a:gdLst/>
                <a:ahLst/>
                <a:cxnLst/>
                <a:rect l="0" t="0" r="0" b="0"/>
                <a:pathLst>
                  <a:path w="5209" h="2335" extrusionOk="0">
                    <a:moveTo>
                      <a:pt x="2245" y="0"/>
                    </a:moveTo>
                    <a:lnTo>
                      <a:pt x="0" y="2335"/>
                    </a:lnTo>
                    <a:lnTo>
                      <a:pt x="3323" y="2335"/>
                    </a:lnTo>
                    <a:lnTo>
                      <a:pt x="5209" y="0"/>
                    </a:lnTo>
                    <a:close/>
                  </a:path>
                </a:pathLst>
              </a:custGeom>
              <a:noFill/>
              <a:ln w="19050" cap="flat" cmpd="sng">
                <a:solidFill>
                  <a:schemeClr val="tx1"/>
                </a:solidFill>
                <a:prstDash val="sysDash"/>
                <a:round/>
                <a:headEnd type="none" w="lg" len="lg"/>
                <a:tailEnd type="none" w="lg" len="lg"/>
              </a:ln>
            </p:spPr>
          </p:sp>
          <p:cxnSp>
            <p:nvCxnSpPr>
              <p:cNvPr id="16" name="Shape 478"/>
              <p:cNvCxnSpPr/>
              <p:nvPr/>
            </p:nvCxnSpPr>
            <p:spPr>
              <a:xfrm flipH="1">
                <a:off x="4699725" y="3285575"/>
                <a:ext cx="14100" cy="440700"/>
              </a:xfrm>
              <a:prstGeom prst="straightConnector1">
                <a:avLst/>
              </a:prstGeom>
              <a:ln>
                <a:headEnd type="none" w="lg" len="lg"/>
                <a:tailEnd type="triangle" w="lg" len="lg"/>
              </a:ln>
            </p:spPr>
            <p:style>
              <a:lnRef idx="2">
                <a:schemeClr val="accent3"/>
              </a:lnRef>
              <a:fillRef idx="0">
                <a:schemeClr val="accent3"/>
              </a:fillRef>
              <a:effectRef idx="1">
                <a:schemeClr val="accent3"/>
              </a:effectRef>
              <a:fontRef idx="minor">
                <a:schemeClr val="tx1"/>
              </a:fontRef>
            </p:style>
          </p:cxnSp>
          <p:grpSp>
            <p:nvGrpSpPr>
              <p:cNvPr id="17" name="Shape 468"/>
              <p:cNvGrpSpPr/>
              <p:nvPr/>
            </p:nvGrpSpPr>
            <p:grpSpPr>
              <a:xfrm>
                <a:off x="3942600" y="1656325"/>
                <a:ext cx="3336975" cy="1648700"/>
                <a:chOff x="2360225" y="1445800"/>
                <a:chExt cx="3336975" cy="1648700"/>
              </a:xfrm>
            </p:grpSpPr>
            <p:sp>
              <p:nvSpPr>
                <p:cNvPr id="21" name="Shape 469"/>
                <p:cNvSpPr/>
                <p:nvPr/>
              </p:nvSpPr>
              <p:spPr>
                <a:xfrm>
                  <a:off x="2360225" y="1586325"/>
                  <a:ext cx="3336975" cy="1508175"/>
                </a:xfrm>
                <a:custGeom>
                  <a:avLst/>
                  <a:gdLst/>
                  <a:ahLst/>
                  <a:cxnLst/>
                  <a:rect l="0" t="0" r="0" b="0"/>
                  <a:pathLst>
                    <a:path w="133479" h="60327" extrusionOk="0">
                      <a:moveTo>
                        <a:pt x="0" y="58902"/>
                      </a:moveTo>
                      <a:lnTo>
                        <a:pt x="47027" y="950"/>
                      </a:lnTo>
                      <a:lnTo>
                        <a:pt x="133479" y="0"/>
                      </a:lnTo>
                      <a:lnTo>
                        <a:pt x="87403" y="60327"/>
                      </a:lnTo>
                      <a:close/>
                    </a:path>
                  </a:pathLst>
                </a:custGeom>
                <a:solidFill>
                  <a:srgbClr val="0000FF"/>
                </a:solidFill>
                <a:ln w="19050" cap="flat" cmpd="sng">
                  <a:solidFill>
                    <a:schemeClr val="dk2"/>
                  </a:solidFill>
                  <a:prstDash val="solid"/>
                  <a:round/>
                  <a:headEnd type="none" w="lg" len="lg"/>
                  <a:tailEnd type="none" w="lg" len="lg"/>
                </a:ln>
              </p:spPr>
            </p:sp>
            <p:sp>
              <p:nvSpPr>
                <p:cNvPr id="22" name="Shape 470"/>
                <p:cNvSpPr/>
                <p:nvPr/>
              </p:nvSpPr>
              <p:spPr>
                <a:xfrm>
                  <a:off x="2360225" y="1504200"/>
                  <a:ext cx="3336975" cy="1508175"/>
                </a:xfrm>
                <a:custGeom>
                  <a:avLst/>
                  <a:gdLst/>
                  <a:ahLst/>
                  <a:cxnLst/>
                  <a:rect l="0" t="0" r="0" b="0"/>
                  <a:pathLst>
                    <a:path w="133479" h="60327" extrusionOk="0">
                      <a:moveTo>
                        <a:pt x="0" y="58902"/>
                      </a:moveTo>
                      <a:lnTo>
                        <a:pt x="47027" y="950"/>
                      </a:lnTo>
                      <a:lnTo>
                        <a:pt x="133479" y="0"/>
                      </a:lnTo>
                      <a:lnTo>
                        <a:pt x="87403" y="60327"/>
                      </a:lnTo>
                      <a:close/>
                    </a:path>
                  </a:pathLst>
                </a:custGeom>
                <a:solidFill>
                  <a:srgbClr val="00FF00"/>
                </a:solidFill>
                <a:ln w="19050" cap="flat" cmpd="sng">
                  <a:solidFill>
                    <a:schemeClr val="dk2"/>
                  </a:solidFill>
                  <a:prstDash val="solid"/>
                  <a:round/>
                  <a:headEnd type="none" w="lg" len="lg"/>
                  <a:tailEnd type="none" w="lg" len="lg"/>
                </a:ln>
              </p:spPr>
            </p:sp>
            <p:sp>
              <p:nvSpPr>
                <p:cNvPr id="23" name="Shape 471"/>
                <p:cNvSpPr/>
                <p:nvPr/>
              </p:nvSpPr>
              <p:spPr>
                <a:xfrm>
                  <a:off x="2360225" y="1445800"/>
                  <a:ext cx="3336975" cy="1508175"/>
                </a:xfrm>
                <a:custGeom>
                  <a:avLst/>
                  <a:gdLst/>
                  <a:ahLst/>
                  <a:cxnLst/>
                  <a:rect l="0" t="0" r="0" b="0"/>
                  <a:pathLst>
                    <a:path w="133479" h="60327" extrusionOk="0">
                      <a:moveTo>
                        <a:pt x="0" y="58902"/>
                      </a:moveTo>
                      <a:lnTo>
                        <a:pt x="47027" y="950"/>
                      </a:lnTo>
                      <a:lnTo>
                        <a:pt x="133479" y="0"/>
                      </a:lnTo>
                      <a:lnTo>
                        <a:pt x="87403" y="60327"/>
                      </a:lnTo>
                      <a:close/>
                    </a:path>
                  </a:pathLst>
                </a:custGeom>
                <a:solidFill>
                  <a:srgbClr val="FF0000"/>
                </a:solidFill>
                <a:ln w="19050" cap="flat" cmpd="sng">
                  <a:solidFill>
                    <a:schemeClr val="dk2"/>
                  </a:solidFill>
                  <a:prstDash val="solid"/>
                  <a:round/>
                  <a:headEnd type="none" w="lg" len="lg"/>
                  <a:tailEnd type="none" w="lg" len="lg"/>
                </a:ln>
              </p:spPr>
            </p:sp>
          </p:grpSp>
          <p:sp>
            <p:nvSpPr>
              <p:cNvPr id="18" name="Shape 472"/>
              <p:cNvSpPr/>
              <p:nvPr/>
            </p:nvSpPr>
            <p:spPr>
              <a:xfrm>
                <a:off x="4225832" y="2350627"/>
                <a:ext cx="1376630" cy="630906"/>
              </a:xfrm>
              <a:custGeom>
                <a:avLst/>
                <a:gdLst/>
                <a:ahLst/>
                <a:cxnLst/>
                <a:rect l="0" t="0" r="0" b="0"/>
                <a:pathLst>
                  <a:path w="5209" h="2335" extrusionOk="0">
                    <a:moveTo>
                      <a:pt x="2245" y="0"/>
                    </a:moveTo>
                    <a:lnTo>
                      <a:pt x="0" y="2335"/>
                    </a:lnTo>
                    <a:lnTo>
                      <a:pt x="3323" y="2335"/>
                    </a:lnTo>
                    <a:lnTo>
                      <a:pt x="5209" y="0"/>
                    </a:lnTo>
                    <a:close/>
                  </a:path>
                </a:pathLst>
              </a:custGeom>
              <a:noFill/>
              <a:ln w="19050" cap="flat" cmpd="sng">
                <a:solidFill>
                  <a:schemeClr val="tx1"/>
                </a:solidFill>
                <a:prstDash val="sysDash"/>
                <a:round/>
                <a:headEnd type="none" w="lg" len="lg"/>
                <a:tailEnd type="none" w="lg" len="lg"/>
              </a:ln>
            </p:spPr>
          </p:sp>
          <p:sp>
            <p:nvSpPr>
              <p:cNvPr id="19" name="Rectangle 18"/>
              <p:cNvSpPr/>
              <p:nvPr/>
            </p:nvSpPr>
            <p:spPr>
              <a:xfrm>
                <a:off x="3638437" y="4455538"/>
                <a:ext cx="2327060" cy="452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solidFill>
                  </a:rPr>
                  <a:t>AOI </a:t>
                </a:r>
                <a:r>
                  <a:rPr lang="en-US" sz="1000" dirty="0">
                    <a:solidFill>
                      <a:schemeClr val="tx1"/>
                    </a:solidFill>
                  </a:rPr>
                  <a:t>m</a:t>
                </a:r>
                <a:r>
                  <a:rPr lang="en-US" sz="1000" dirty="0" smtClean="0">
                    <a:solidFill>
                      <a:schemeClr val="tx1"/>
                    </a:solidFill>
                  </a:rPr>
                  <a:t>ean = X</a:t>
                </a:r>
                <a:endParaRPr lang="en-US" sz="1000" dirty="0">
                  <a:solidFill>
                    <a:schemeClr val="tx1"/>
                  </a:solidFill>
                </a:endParaRPr>
              </a:p>
            </p:txBody>
          </p:sp>
          <p:cxnSp>
            <p:nvCxnSpPr>
              <p:cNvPr id="20" name="Shape 479"/>
              <p:cNvCxnSpPr/>
              <p:nvPr/>
            </p:nvCxnSpPr>
            <p:spPr>
              <a:xfrm flipH="1">
                <a:off x="4699725" y="4145200"/>
                <a:ext cx="13800" cy="435426"/>
              </a:xfrm>
              <a:prstGeom prst="straightConnector1">
                <a:avLst/>
              </a:prstGeom>
              <a:ln>
                <a:headEnd type="none" w="lg" len="lg"/>
                <a:tailEnd type="triangle" w="lg" len="lg"/>
              </a:ln>
            </p:spPr>
            <p:style>
              <a:lnRef idx="2">
                <a:schemeClr val="accent3"/>
              </a:lnRef>
              <a:fillRef idx="0">
                <a:schemeClr val="accent3"/>
              </a:fillRef>
              <a:effectRef idx="1">
                <a:schemeClr val="accent3"/>
              </a:effectRef>
              <a:fontRef idx="minor">
                <a:schemeClr val="tx1"/>
              </a:fontRef>
            </p:style>
          </p:cxnSp>
        </p:grpSp>
        <p:sp>
          <p:nvSpPr>
            <p:cNvPr id="11" name="TextBox 10"/>
            <p:cNvSpPr txBox="1"/>
            <p:nvPr/>
          </p:nvSpPr>
          <p:spPr>
            <a:xfrm>
              <a:off x="4662271" y="2447935"/>
              <a:ext cx="940190" cy="369434"/>
            </a:xfrm>
            <a:prstGeom prst="rect">
              <a:avLst/>
            </a:prstGeom>
            <a:noFill/>
          </p:spPr>
          <p:txBody>
            <a:bodyPr wrap="square" rtlCol="0">
              <a:spAutoFit/>
            </a:bodyPr>
            <a:lstStyle/>
            <a:p>
              <a:r>
                <a:rPr lang="en-US" sz="800" dirty="0" smtClean="0"/>
                <a:t>AOI</a:t>
              </a:r>
              <a:endParaRPr lang="en-US" sz="800" dirty="0"/>
            </a:p>
          </p:txBody>
        </p:sp>
      </p:grpSp>
      <p:sp>
        <p:nvSpPr>
          <p:cNvPr id="30" name="TextBox 29"/>
          <p:cNvSpPr txBox="1"/>
          <p:nvPr/>
        </p:nvSpPr>
        <p:spPr>
          <a:xfrm>
            <a:off x="6699006" y="2912572"/>
            <a:ext cx="845280" cy="215444"/>
          </a:xfrm>
          <a:prstGeom prst="rect">
            <a:avLst/>
          </a:prstGeom>
          <a:noFill/>
        </p:spPr>
        <p:txBody>
          <a:bodyPr wrap="square" rtlCol="0">
            <a:spAutoFit/>
          </a:bodyPr>
          <a:lstStyle/>
          <a:p>
            <a:r>
              <a:rPr lang="en-US" sz="800" dirty="0" smtClean="0"/>
              <a:t>Median Image</a:t>
            </a:r>
            <a:endParaRPr lang="en-US" sz="800" dirty="0"/>
          </a:p>
        </p:txBody>
      </p:sp>
      <p:sp>
        <p:nvSpPr>
          <p:cNvPr id="31" name="TextBox 30"/>
          <p:cNvSpPr txBox="1"/>
          <p:nvPr/>
        </p:nvSpPr>
        <p:spPr>
          <a:xfrm>
            <a:off x="6311028" y="4939997"/>
            <a:ext cx="2329131" cy="276999"/>
          </a:xfrm>
          <a:prstGeom prst="rect">
            <a:avLst/>
          </a:prstGeom>
          <a:noFill/>
        </p:spPr>
        <p:txBody>
          <a:bodyPr wrap="square" rtlCol="0">
            <a:spAutoFit/>
          </a:bodyPr>
          <a:lstStyle/>
          <a:p>
            <a:r>
              <a:rPr lang="en-US" sz="1200" dirty="0" smtClean="0">
                <a:solidFill>
                  <a:schemeClr val="bg1"/>
                </a:solidFill>
              </a:rPr>
              <a:t>Images: </a:t>
            </a:r>
            <a:r>
              <a:rPr lang="en-US" sz="1200" dirty="0" smtClean="0">
                <a:solidFill>
                  <a:schemeClr val="bg1"/>
                </a:solidFill>
                <a:hlinkClick r:id="rId3"/>
              </a:rPr>
              <a:t>Tyler Erickson</a:t>
            </a:r>
            <a:r>
              <a:rPr lang="en-US" sz="1200" dirty="0" smtClean="0">
                <a:solidFill>
                  <a:schemeClr val="bg1"/>
                </a:solidFill>
                <a:hlinkClick r:id="rId4"/>
              </a:rPr>
              <a:t> </a:t>
            </a:r>
            <a:endParaRPr lang="en-US" sz="1200" dirty="0">
              <a:solidFill>
                <a:schemeClr val="bg1"/>
              </a:solidFill>
            </a:endParaRPr>
          </a:p>
        </p:txBody>
      </p:sp>
    </p:spTree>
    <p:extLst>
      <p:ext uri="{BB962C8B-B14F-4D97-AF65-F5344CB8AC3E}">
        <p14:creationId xmlns:p14="http://schemas.microsoft.com/office/powerpoint/2010/main" val="10029222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images reduced to vectors"/>
          <p:cNvSpPr/>
          <p:nvPr/>
        </p:nvSpPr>
        <p:spPr>
          <a:xfrm>
            <a:off x="0" y="2782891"/>
            <a:ext cx="5831457" cy="2510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Processing &amp; Analysis with GEE</a:t>
            </a:r>
            <a:endParaRPr lang="en-US" dirty="0"/>
          </a:p>
        </p:txBody>
      </p:sp>
      <p:sp>
        <p:nvSpPr>
          <p:cNvPr id="3" name="Content Placeholder 2"/>
          <p:cNvSpPr>
            <a:spLocks noGrp="1"/>
          </p:cNvSpPr>
          <p:nvPr>
            <p:ph idx="1"/>
          </p:nvPr>
        </p:nvSpPr>
        <p:spPr>
          <a:xfrm>
            <a:off x="689319" y="1233577"/>
            <a:ext cx="8385400" cy="5305246"/>
          </a:xfrm>
        </p:spPr>
        <p:txBody>
          <a:bodyPr>
            <a:normAutofit/>
          </a:bodyPr>
          <a:lstStyle/>
          <a:p>
            <a:pPr marL="697230" indent="-457200" fontAlgn="base"/>
            <a:r>
              <a:rPr lang="en-US" dirty="0" smtClean="0"/>
              <a:t>Reducing </a:t>
            </a:r>
            <a:r>
              <a:rPr lang="en-US" dirty="0"/>
              <a:t>areas  </a:t>
            </a:r>
            <a:r>
              <a:rPr lang="en-US" dirty="0" smtClean="0"/>
              <a:t>(e.g., region, neighborhood)</a:t>
            </a:r>
          </a:p>
          <a:p>
            <a:endParaRPr lang="en-US" dirty="0"/>
          </a:p>
        </p:txBody>
      </p:sp>
      <p:pic>
        <p:nvPicPr>
          <p:cNvPr id="6146" name="Picture 2" descr="image reduced to vect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 y="2880047"/>
            <a:ext cx="3491170" cy="2073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descr="feature coll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8236" y="2856668"/>
            <a:ext cx="1943251" cy="2096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reduce neighborhoo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9962" y="4347802"/>
            <a:ext cx="3674038" cy="2082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2053045" y="5341989"/>
            <a:ext cx="2329131" cy="276999"/>
          </a:xfrm>
          <a:prstGeom prst="rect">
            <a:avLst/>
          </a:prstGeom>
          <a:noFill/>
        </p:spPr>
        <p:txBody>
          <a:bodyPr wrap="square" rtlCol="0">
            <a:spAutoFit/>
          </a:bodyPr>
          <a:lstStyle/>
          <a:p>
            <a:r>
              <a:rPr lang="en-US" sz="1200" dirty="0" smtClean="0"/>
              <a:t>Images: </a:t>
            </a:r>
            <a:r>
              <a:rPr lang="en-US" sz="1200" dirty="0" smtClean="0">
                <a:hlinkClick r:id="rId5"/>
              </a:rPr>
              <a:t>Tyler Erickson</a:t>
            </a:r>
            <a:r>
              <a:rPr lang="en-US" sz="1200" dirty="0" smtClean="0">
                <a:hlinkClick r:id="rId6"/>
              </a:rPr>
              <a:t> </a:t>
            </a:r>
            <a:endParaRPr lang="en-US" sz="1200" dirty="0"/>
          </a:p>
        </p:txBody>
      </p:sp>
    </p:spTree>
    <p:extLst>
      <p:ext uri="{BB962C8B-B14F-4D97-AF65-F5344CB8AC3E}">
        <p14:creationId xmlns:p14="http://schemas.microsoft.com/office/powerpoint/2010/main" val="38555736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Registration Process</a:t>
            </a:r>
          </a:p>
        </p:txBody>
      </p:sp>
      <p:sp>
        <p:nvSpPr>
          <p:cNvPr id="237" name="Shape 237"/>
          <p:cNvSpPr txBox="1">
            <a:spLocks noGrp="1"/>
          </p:cNvSpPr>
          <p:nvPr>
            <p:ph type="body" idx="1"/>
          </p:nvPr>
        </p:nvSpPr>
        <p:spPr>
          <a:xfrm>
            <a:off x="457200" y="1447800"/>
            <a:ext cx="8229600" cy="5029199"/>
          </a:xfrm>
          <a:prstGeom prst="rect">
            <a:avLst/>
          </a:prstGeom>
          <a:noFill/>
          <a:ln>
            <a:noFill/>
          </a:ln>
        </p:spPr>
        <p:txBody>
          <a:bodyPr lIns="91425" tIns="45700" rIns="91425" bIns="45700" anchor="t" anchorCtr="0">
            <a:noAutofit/>
          </a:bodyPr>
          <a:lstStyle/>
          <a:p>
            <a:pPr marL="182880" marR="0" lvl="0" indent="-182880" algn="l" rtl="0">
              <a:spcBef>
                <a:spcPts val="0"/>
              </a:spcBef>
              <a:spcAft>
                <a:spcPts val="0"/>
              </a:spcAft>
              <a:buSzPct val="85000"/>
              <a:buFont typeface="Arial"/>
              <a:buChar char="•"/>
            </a:pPr>
            <a:r>
              <a:rPr lang="en-US" sz="3200" b="0" i="0" u="none" strike="noStrike" cap="none" dirty="0">
                <a:latin typeface="Arial"/>
                <a:ea typeface="Arial"/>
                <a:cs typeface="Arial"/>
                <a:sym typeface="Arial"/>
              </a:rPr>
              <a:t>Sign up for an Evaluator account: </a:t>
            </a:r>
          </a:p>
          <a:p>
            <a:pPr marL="457200" marR="0" lvl="1" indent="-190499" algn="l" rtl="0">
              <a:spcBef>
                <a:spcPts val="560"/>
              </a:spcBef>
              <a:spcAft>
                <a:spcPts val="0"/>
              </a:spcAft>
              <a:buSzPct val="85000"/>
              <a:buFont typeface="Arial"/>
              <a:buChar char="•"/>
            </a:pPr>
            <a:r>
              <a:rPr lang="en-US" sz="2800" b="0" i="0" u="none" strike="noStrike" cap="none" dirty="0">
                <a:latin typeface="Arial"/>
                <a:ea typeface="Arial"/>
                <a:cs typeface="Arial"/>
                <a:sym typeface="Arial"/>
              </a:rPr>
              <a:t>Register here: </a:t>
            </a:r>
            <a:r>
              <a:rPr lang="en-US" sz="2800" b="0" i="0" u="sng" strike="noStrike" cap="none" dirty="0">
                <a:latin typeface="Arial"/>
                <a:ea typeface="Arial"/>
                <a:cs typeface="Arial"/>
                <a:sym typeface="Arial"/>
                <a:hlinkClick r:id="rId3"/>
              </a:rPr>
              <a:t>https://earthengine.google.com/signup/</a:t>
            </a:r>
            <a:r>
              <a:rPr lang="en-US" sz="2800" b="0" i="0" u="none" strike="noStrike" cap="none" dirty="0">
                <a:latin typeface="Arial"/>
                <a:ea typeface="Arial"/>
                <a:cs typeface="Arial"/>
                <a:sym typeface="Arial"/>
              </a:rPr>
              <a:t> </a:t>
            </a:r>
          </a:p>
          <a:p>
            <a:pPr marL="457200" marR="0" lvl="1" indent="-190499" algn="l" rtl="0">
              <a:spcBef>
                <a:spcPts val="560"/>
              </a:spcBef>
              <a:buSzPct val="85000"/>
              <a:buFont typeface="Arial"/>
              <a:buChar char="•"/>
            </a:pPr>
            <a:r>
              <a:rPr lang="en-US" sz="2800" b="0" i="0" u="none" strike="noStrike" cap="none" dirty="0">
                <a:latin typeface="Arial"/>
                <a:ea typeface="Arial"/>
                <a:cs typeface="Arial"/>
                <a:sym typeface="Arial"/>
              </a:rPr>
              <a:t>It may take up to one week to be </a:t>
            </a:r>
            <a:r>
              <a:rPr lang="en-US" sz="2800" b="0" i="0" u="none" strike="noStrike" cap="none" dirty="0" smtClean="0">
                <a:latin typeface="Arial"/>
                <a:ea typeface="Arial"/>
                <a:cs typeface="Arial"/>
                <a:sym typeface="Arial"/>
              </a:rPr>
              <a:t>granted access </a:t>
            </a:r>
            <a:endParaRPr lang="en-US" sz="2800" b="0" i="0" u="none" strike="noStrike" cap="none" dirty="0">
              <a:latin typeface="Arial"/>
              <a:ea typeface="Arial"/>
              <a:cs typeface="Arial"/>
              <a:sym typeface="Arial"/>
            </a:endParaRPr>
          </a:p>
        </p:txBody>
      </p:sp>
    </p:spTree>
    <p:extLst>
      <p:ext uri="{BB962C8B-B14F-4D97-AF65-F5344CB8AC3E}">
        <p14:creationId xmlns:p14="http://schemas.microsoft.com/office/powerpoint/2010/main" val="679375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What is Earth Engine?</a:t>
            </a:r>
          </a:p>
        </p:txBody>
      </p:sp>
      <p:sp>
        <p:nvSpPr>
          <p:cNvPr id="75" name="Shape 75"/>
          <p:cNvSpPr txBox="1">
            <a:spLocks noGrp="1"/>
          </p:cNvSpPr>
          <p:nvPr>
            <p:ph type="body" idx="1"/>
          </p:nvPr>
        </p:nvSpPr>
        <p:spPr>
          <a:xfrm>
            <a:off x="457200" y="1447800"/>
            <a:ext cx="8229600" cy="5029199"/>
          </a:xfrm>
          <a:prstGeom prst="rect">
            <a:avLst/>
          </a:prstGeom>
          <a:noFill/>
          <a:ln>
            <a:noFill/>
          </a:ln>
        </p:spPr>
        <p:txBody>
          <a:bodyPr lIns="91425" tIns="45700" rIns="91425" bIns="45700" anchor="t" anchorCtr="0">
            <a:noAutofit/>
          </a:bodyPr>
          <a:lstStyle/>
          <a:p>
            <a:pPr marL="514350" marR="0" lvl="0" indent="-514350" algn="l" rtl="0">
              <a:lnSpc>
                <a:spcPct val="150000"/>
              </a:lnSpc>
              <a:spcBef>
                <a:spcPts val="0"/>
              </a:spcBef>
              <a:spcAft>
                <a:spcPts val="0"/>
              </a:spcAft>
              <a:buSzPct val="85000"/>
              <a:buFont typeface="Arial"/>
              <a:buAutoNum type="arabicPeriod"/>
            </a:pPr>
            <a:r>
              <a:rPr lang="en-US" sz="3200" b="0" i="0" u="none" strike="noStrike" cap="none" dirty="0">
                <a:latin typeface="Arial"/>
                <a:ea typeface="Arial"/>
                <a:cs typeface="Arial"/>
                <a:sym typeface="Arial"/>
              </a:rPr>
              <a:t>Remote Sensing Archive with petabytes of data in one location</a:t>
            </a:r>
          </a:p>
          <a:p>
            <a:pPr marL="514350" marR="0" lvl="0" indent="-514350" algn="l" rtl="0">
              <a:lnSpc>
                <a:spcPct val="150000"/>
              </a:lnSpc>
              <a:spcBef>
                <a:spcPts val="640"/>
              </a:spcBef>
              <a:buSzPct val="85000"/>
              <a:buFont typeface="Arial"/>
              <a:buAutoNum type="arabicPeriod"/>
            </a:pPr>
            <a:r>
              <a:rPr lang="en-US" sz="3200" b="0" i="0" u="none" strike="noStrike" cap="none" dirty="0">
                <a:latin typeface="Arial"/>
                <a:ea typeface="Arial"/>
                <a:cs typeface="Arial"/>
                <a:sym typeface="Arial"/>
              </a:rPr>
              <a:t>A cloud-based geospatial processing platform for executing </a:t>
            </a:r>
            <a:br>
              <a:rPr lang="en-US" sz="3200" b="0" i="0" u="none" strike="noStrike" cap="none" dirty="0">
                <a:latin typeface="Arial"/>
                <a:ea typeface="Arial"/>
                <a:cs typeface="Arial"/>
                <a:sym typeface="Arial"/>
              </a:rPr>
            </a:br>
            <a:r>
              <a:rPr lang="en-US" sz="3200" b="0" i="0" u="none" strike="noStrike" cap="none" dirty="0">
                <a:latin typeface="Arial"/>
                <a:ea typeface="Arial"/>
                <a:cs typeface="Arial"/>
                <a:sym typeface="Arial"/>
              </a:rPr>
              <a:t>large-scale </a:t>
            </a:r>
            <a:br>
              <a:rPr lang="en-US" sz="3200" b="0" i="0" u="none" strike="noStrike" cap="none" dirty="0">
                <a:latin typeface="Arial"/>
                <a:ea typeface="Arial"/>
                <a:cs typeface="Arial"/>
                <a:sym typeface="Arial"/>
              </a:rPr>
            </a:br>
            <a:r>
              <a:rPr lang="en-US" sz="3200" b="0" i="0" u="none" strike="noStrike" cap="none" dirty="0">
                <a:latin typeface="Arial"/>
                <a:ea typeface="Arial"/>
                <a:cs typeface="Arial"/>
                <a:sym typeface="Arial"/>
              </a:rPr>
              <a:t>data analysis. </a:t>
            </a:r>
          </a:p>
        </p:txBody>
      </p:sp>
      <p:pic>
        <p:nvPicPr>
          <p:cNvPr id="76" name="Shape 76" descr="server room"/>
          <p:cNvPicPr preferRelativeResize="0"/>
          <p:nvPr/>
        </p:nvPicPr>
        <p:blipFill rotWithShape="1">
          <a:blip r:embed="rId3">
            <a:alphaModFix/>
          </a:blip>
          <a:srcRect/>
          <a:stretch/>
        </p:blipFill>
        <p:spPr>
          <a:xfrm>
            <a:off x="5373167" y="4054209"/>
            <a:ext cx="3770833" cy="2490661"/>
          </a:xfrm>
          <a:prstGeom prst="rect">
            <a:avLst/>
          </a:prstGeom>
          <a:noFill/>
          <a:ln>
            <a:noFill/>
          </a:ln>
        </p:spPr>
      </p:pic>
      <p:sp>
        <p:nvSpPr>
          <p:cNvPr id="77" name="Shape 77"/>
          <p:cNvSpPr txBox="1"/>
          <p:nvPr/>
        </p:nvSpPr>
        <p:spPr>
          <a:xfrm>
            <a:off x="4594860" y="4114800"/>
            <a:ext cx="4320539" cy="2769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b="0" i="0" u="none" strike="noStrike" cap="none">
                <a:solidFill>
                  <a:schemeClr val="dk1"/>
                </a:solidFill>
                <a:latin typeface="Arial"/>
                <a:ea typeface="Arial"/>
                <a:cs typeface="Arial"/>
                <a:sym typeface="Arial"/>
              </a:rPr>
              <a:t>Photo courtesy of Google Earth Outreach</a:t>
            </a:r>
          </a:p>
        </p:txBody>
      </p:sp>
      <p:sp>
        <p:nvSpPr>
          <p:cNvPr id="2" name="Rectangle 1"/>
          <p:cNvSpPr/>
          <p:nvPr/>
        </p:nvSpPr>
        <p:spPr>
          <a:xfrm>
            <a:off x="5381432" y="6544870"/>
            <a:ext cx="3762568" cy="369332"/>
          </a:xfrm>
          <a:prstGeom prst="rect">
            <a:avLst/>
          </a:prstGeom>
        </p:spPr>
        <p:txBody>
          <a:bodyPr wrap="none">
            <a:spAutoFit/>
          </a:bodyPr>
          <a:lstStyle/>
          <a:p>
            <a:pPr lvl="0">
              <a:buSzPct val="25000"/>
            </a:pPr>
            <a:r>
              <a:rPr lang="en-US" dirty="0">
                <a:solidFill>
                  <a:schemeClr val="bg1"/>
                </a:solidFill>
                <a:ea typeface="Arial"/>
                <a:cs typeface="Arial"/>
                <a:sym typeface="Arial"/>
              </a:rPr>
              <a:t>Source</a:t>
            </a:r>
            <a:r>
              <a:rPr lang="en-US" dirty="0">
                <a:solidFill>
                  <a:schemeClr val="dk1"/>
                </a:solidFill>
                <a:ea typeface="Arial"/>
                <a:cs typeface="Arial"/>
                <a:sym typeface="Arial"/>
              </a:rPr>
              <a:t>: </a:t>
            </a:r>
            <a:r>
              <a:rPr lang="en-US" u="sng" dirty="0">
                <a:solidFill>
                  <a:schemeClr val="hlink"/>
                </a:solidFill>
                <a:ea typeface="Arial"/>
                <a:cs typeface="Arial"/>
                <a:sym typeface="Arial"/>
                <a:hlinkClick r:id="rId4"/>
              </a:rPr>
              <a:t>Google Earth Engine Slide</a:t>
            </a:r>
          </a:p>
        </p:txBody>
      </p:sp>
    </p:spTree>
    <p:extLst>
      <p:ext uri="{BB962C8B-B14F-4D97-AF65-F5344CB8AC3E}">
        <p14:creationId xmlns:p14="http://schemas.microsoft.com/office/powerpoint/2010/main" val="2939734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smtClean="0">
                <a:latin typeface="Arial"/>
                <a:ea typeface="Arial"/>
                <a:cs typeface="Arial"/>
                <a:sym typeface="Arial"/>
              </a:rPr>
              <a:t>Additional Learning </a:t>
            </a:r>
            <a:r>
              <a:rPr lang="en-US" sz="4000" b="0" i="0" u="none" strike="noStrike" cap="none" dirty="0">
                <a:latin typeface="Arial"/>
                <a:ea typeface="Arial"/>
                <a:cs typeface="Arial"/>
                <a:sym typeface="Arial"/>
              </a:rPr>
              <a:t>Materials</a:t>
            </a:r>
          </a:p>
        </p:txBody>
      </p:sp>
      <p:sp>
        <p:nvSpPr>
          <p:cNvPr id="230" name="Shape 230"/>
          <p:cNvSpPr txBox="1">
            <a:spLocks noGrp="1"/>
          </p:cNvSpPr>
          <p:nvPr>
            <p:ph type="body" idx="1"/>
          </p:nvPr>
        </p:nvSpPr>
        <p:spPr>
          <a:xfrm>
            <a:off x="457200" y="1447800"/>
            <a:ext cx="8229600" cy="5029199"/>
          </a:xfrm>
          <a:prstGeom prst="rect">
            <a:avLst/>
          </a:prstGeom>
          <a:noFill/>
          <a:ln>
            <a:noFill/>
          </a:ln>
        </p:spPr>
        <p:txBody>
          <a:bodyPr lIns="91425" tIns="45700" rIns="91425" bIns="45700" anchor="t" anchorCtr="0">
            <a:noAutofit/>
          </a:bodyPr>
          <a:lstStyle/>
          <a:p>
            <a:pPr marL="182880" marR="0" lvl="0" indent="-182880" algn="l" rtl="0">
              <a:spcBef>
                <a:spcPts val="0"/>
              </a:spcBef>
              <a:spcAft>
                <a:spcPts val="0"/>
              </a:spcAft>
              <a:buSzPct val="85000"/>
              <a:buFont typeface="Arial"/>
              <a:buChar char="•"/>
            </a:pPr>
            <a:r>
              <a:rPr lang="en-US" sz="3200" b="0" i="0" u="sng" strike="noStrike" cap="none" dirty="0">
                <a:solidFill>
                  <a:schemeClr val="hlink"/>
                </a:solidFill>
                <a:latin typeface="Arial"/>
                <a:ea typeface="Arial"/>
                <a:cs typeface="Arial"/>
                <a:sym typeface="Arial"/>
                <a:hlinkClick r:id=""/>
              </a:rPr>
              <a:t>https://developers.google.com/earth-engine/getstarted</a:t>
            </a:r>
          </a:p>
          <a:p>
            <a:pPr marL="182880" marR="0" lvl="0" indent="-182880" algn="l" rtl="0">
              <a:spcBef>
                <a:spcPts val="640"/>
              </a:spcBef>
              <a:buSzPct val="85000"/>
              <a:buFont typeface="Arial"/>
              <a:buChar char="•"/>
            </a:pPr>
            <a:r>
              <a:rPr lang="en-US" sz="3200" b="0" i="0" u="sng" strike="noStrike" cap="none" dirty="0">
                <a:solidFill>
                  <a:schemeClr val="hlink"/>
                </a:solidFill>
                <a:latin typeface="Arial"/>
                <a:ea typeface="Arial"/>
                <a:cs typeface="Arial"/>
                <a:sym typeface="Arial"/>
                <a:hlinkClick r:id=""/>
              </a:rPr>
              <a:t>https://developers.google.com/earth-engine/playground</a:t>
            </a:r>
            <a:r>
              <a:rPr lang="en-US" sz="3200" b="0" i="0" u="none" strike="noStrike" cap="none" dirty="0">
                <a:solidFill>
                  <a:schemeClr val="dk1"/>
                </a:solidFill>
                <a:latin typeface="Arial"/>
                <a:ea typeface="Arial"/>
                <a:cs typeface="Arial"/>
                <a:sym typeface="Arial"/>
              </a:rPr>
              <a:t> </a:t>
            </a:r>
          </a:p>
        </p:txBody>
      </p:sp>
    </p:spTree>
    <p:extLst>
      <p:ext uri="{BB962C8B-B14F-4D97-AF65-F5344CB8AC3E}">
        <p14:creationId xmlns:p14="http://schemas.microsoft.com/office/powerpoint/2010/main" val="4987054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6862" y="1295400"/>
            <a:ext cx="8147538" cy="2460625"/>
          </a:xfrm>
        </p:spPr>
        <p:txBody>
          <a:bodyPr/>
          <a:lstStyle/>
          <a:p>
            <a:r>
              <a:rPr lang="en-US" sz="2000" dirty="0" smtClean="0"/>
              <a:t>If you have questions please contact: </a:t>
            </a:r>
            <a:br>
              <a:rPr lang="en-US" sz="2000" dirty="0" smtClean="0"/>
            </a:br>
            <a:r>
              <a:rPr lang="en-US" sz="2000" dirty="0" smtClean="0"/>
              <a:t>Karis Tenneson, PhD</a:t>
            </a:r>
            <a:br>
              <a:rPr lang="en-US" sz="2000" dirty="0" smtClean="0"/>
            </a:br>
            <a:r>
              <a:rPr lang="en-US" sz="2000" dirty="0" smtClean="0"/>
              <a:t>Remote Sensing Specialist at USFS GTAC </a:t>
            </a:r>
            <a:br>
              <a:rPr lang="en-US" sz="2000" dirty="0" smtClean="0"/>
            </a:br>
            <a:r>
              <a:rPr lang="en-US" sz="2000" dirty="0" smtClean="0"/>
              <a:t> </a:t>
            </a:r>
            <a:r>
              <a:rPr lang="en-US" sz="2000" dirty="0" smtClean="0">
                <a:hlinkClick r:id="rId2"/>
              </a:rPr>
              <a:t>krtenneson@fs.fed.us</a:t>
            </a:r>
            <a:r>
              <a:rPr lang="en-US" sz="2000" dirty="0" smtClean="0"/>
              <a:t>, 801-975-3768</a:t>
            </a:r>
            <a:br>
              <a:rPr lang="en-US" sz="2000" dirty="0" smtClean="0"/>
            </a:br>
            <a:r>
              <a:rPr lang="en-US" sz="2000" dirty="0" smtClean="0"/>
              <a:t>or</a:t>
            </a:r>
            <a:br>
              <a:rPr lang="en-US" sz="2000" dirty="0" smtClean="0"/>
            </a:br>
            <a:r>
              <a:rPr lang="en-US" sz="2000" dirty="0" smtClean="0"/>
              <a:t>Brenna Schwert</a:t>
            </a:r>
            <a:br>
              <a:rPr lang="en-US" sz="2000" dirty="0" smtClean="0"/>
            </a:br>
            <a:r>
              <a:rPr lang="en-US" sz="2000" dirty="0" smtClean="0"/>
              <a:t>Remote Sensing Specialist at USFS GTAC</a:t>
            </a:r>
            <a:br>
              <a:rPr lang="en-US" sz="2000" dirty="0" smtClean="0"/>
            </a:br>
            <a:r>
              <a:rPr lang="en-US" sz="2000" dirty="0" smtClean="0">
                <a:hlinkClick r:id="rId3"/>
              </a:rPr>
              <a:t>bmschwert@fs.fed.us</a:t>
            </a:r>
            <a:r>
              <a:rPr lang="en-US" sz="2000" smtClean="0"/>
              <a:t>, 801-975-3821  </a:t>
            </a:r>
            <a:endParaRPr lang="en-US" sz="2000" dirty="0"/>
          </a:p>
        </p:txBody>
      </p:sp>
    </p:spTree>
    <p:extLst>
      <p:ext uri="{BB962C8B-B14F-4D97-AF65-F5344CB8AC3E}">
        <p14:creationId xmlns:p14="http://schemas.microsoft.com/office/powerpoint/2010/main" val="2618725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Shape 83"/>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Example Applications:</a:t>
            </a:r>
          </a:p>
        </p:txBody>
      </p:sp>
      <p:pic>
        <p:nvPicPr>
          <p:cNvPr id="84" name="Shape 84" descr="Global Forest Change website"/>
          <p:cNvPicPr preferRelativeResize="0"/>
          <p:nvPr/>
        </p:nvPicPr>
        <p:blipFill rotWithShape="1">
          <a:blip r:embed="rId3">
            <a:alphaModFix/>
          </a:blip>
          <a:srcRect/>
          <a:stretch/>
        </p:blipFill>
        <p:spPr>
          <a:xfrm>
            <a:off x="5690805" y="3200400"/>
            <a:ext cx="3376994" cy="3419989"/>
          </a:xfrm>
          <a:prstGeom prst="rect">
            <a:avLst/>
          </a:prstGeom>
          <a:noFill/>
          <a:ln>
            <a:noFill/>
          </a:ln>
        </p:spPr>
      </p:pic>
      <p:sp>
        <p:nvSpPr>
          <p:cNvPr id="85" name="Shape 85"/>
          <p:cNvSpPr txBox="1">
            <a:spLocks noGrp="1"/>
          </p:cNvSpPr>
          <p:nvPr>
            <p:ph type="body" idx="1"/>
          </p:nvPr>
        </p:nvSpPr>
        <p:spPr>
          <a:xfrm>
            <a:off x="304800" y="1295400"/>
            <a:ext cx="8229600" cy="5029199"/>
          </a:xfrm>
          <a:prstGeom prst="rect">
            <a:avLst/>
          </a:prstGeom>
          <a:noFill/>
          <a:ln>
            <a:noFill/>
          </a:ln>
        </p:spPr>
        <p:txBody>
          <a:bodyPr lIns="91425" tIns="45700" rIns="91425" bIns="45700" anchor="t" anchorCtr="0">
            <a:noAutofit/>
          </a:bodyPr>
          <a:lstStyle/>
          <a:p>
            <a:pPr marL="731520" marR="0" lvl="1" indent="-464819" algn="l" rtl="0">
              <a:lnSpc>
                <a:spcPct val="150000"/>
              </a:lnSpc>
              <a:spcBef>
                <a:spcPts val="0"/>
              </a:spcBef>
              <a:spcAft>
                <a:spcPts val="0"/>
              </a:spcAft>
              <a:buSzPct val="85000"/>
              <a:buFont typeface="Arial"/>
              <a:buChar char="•"/>
            </a:pPr>
            <a:r>
              <a:rPr lang="en-US" sz="2800" b="0" i="0" u="none" strike="noStrike" cap="none" dirty="0">
                <a:latin typeface="Arial"/>
                <a:ea typeface="Arial"/>
                <a:cs typeface="Arial"/>
                <a:sym typeface="Arial"/>
              </a:rPr>
              <a:t>Classifying land cover conditions and change detection:</a:t>
            </a:r>
          </a:p>
          <a:p>
            <a:pPr marL="1005839" marR="0" lvl="2" indent="-459739" algn="l" rtl="0">
              <a:lnSpc>
                <a:spcPct val="150000"/>
              </a:lnSpc>
              <a:spcBef>
                <a:spcPts val="480"/>
              </a:spcBef>
              <a:spcAft>
                <a:spcPts val="0"/>
              </a:spcAft>
              <a:buSzPct val="90000"/>
              <a:buFont typeface="Arial"/>
              <a:buChar char="•"/>
            </a:pPr>
            <a:r>
              <a:rPr lang="en-US" sz="2400" b="0" i="0" u="none" strike="noStrike" cap="none" dirty="0">
                <a:latin typeface="Arial"/>
                <a:ea typeface="Arial"/>
                <a:cs typeface="Arial"/>
                <a:sym typeface="Arial"/>
              </a:rPr>
              <a:t>Video of deforestation in Brazil </a:t>
            </a:r>
            <a:r>
              <a:rPr lang="en-US" sz="1400" b="0" i="0" u="sng" strike="noStrike" cap="none" dirty="0">
                <a:latin typeface="Arial"/>
                <a:ea typeface="Arial"/>
                <a:cs typeface="Arial"/>
                <a:sym typeface="Arial"/>
                <a:hlinkClick r:id="rId4"/>
              </a:rPr>
              <a:t>https://</a:t>
            </a:r>
            <a:r>
              <a:rPr lang="en-US" sz="1400" i="0" u="sng" strike="noStrike" dirty="0">
                <a:ln w="0"/>
                <a:solidFill>
                  <a:schemeClr val="tx1"/>
                </a:solidFill>
                <a:effectLst>
                  <a:outerShdw blurRad="38100" dist="19050" dir="2700000" algn="tl" rotWithShape="0">
                    <a:schemeClr val="dk1">
                      <a:alpha val="40000"/>
                    </a:schemeClr>
                  </a:outerShdw>
                </a:effectLst>
                <a:latin typeface="Arial"/>
                <a:ea typeface="Arial"/>
                <a:cs typeface="Arial"/>
                <a:sym typeface="Arial"/>
                <a:hlinkClick r:id="rId4"/>
              </a:rPr>
              <a:t>earthengine.google.com/timelapse</a:t>
            </a:r>
            <a:r>
              <a:rPr lang="en-US" sz="1400" b="0" i="0" u="sng" strike="noStrike" cap="none" dirty="0">
                <a:latin typeface="Arial"/>
                <a:ea typeface="Arial"/>
                <a:cs typeface="Arial"/>
                <a:sym typeface="Arial"/>
                <a:hlinkClick r:id="rId4"/>
              </a:rPr>
              <a:t>/?location=rondonia</a:t>
            </a:r>
            <a:r>
              <a:rPr lang="en-US" sz="1400" b="0" i="0" u="none" strike="noStrike" cap="none" dirty="0">
                <a:latin typeface="Arial"/>
                <a:ea typeface="Arial"/>
                <a:cs typeface="Arial"/>
                <a:sym typeface="Arial"/>
              </a:rPr>
              <a:t>  </a:t>
            </a:r>
          </a:p>
          <a:p>
            <a:pPr marL="1005839" marR="0" lvl="2" indent="-459739" algn="l" rtl="0">
              <a:lnSpc>
                <a:spcPct val="150000"/>
              </a:lnSpc>
              <a:spcBef>
                <a:spcPts val="480"/>
              </a:spcBef>
              <a:spcAft>
                <a:spcPts val="0"/>
              </a:spcAft>
              <a:buSzPct val="90000"/>
              <a:buFont typeface="Arial"/>
              <a:buChar char="•"/>
            </a:pPr>
            <a:r>
              <a:rPr lang="en-US" sz="2400" b="0" i="0" u="none" strike="noStrike" cap="none" dirty="0">
                <a:latin typeface="Arial"/>
                <a:ea typeface="Arial"/>
                <a:cs typeface="Arial"/>
                <a:sym typeface="Arial"/>
              </a:rPr>
              <a:t>Global Forest Change Map, </a:t>
            </a:r>
            <a:br>
              <a:rPr lang="en-US" sz="2400" b="0" i="0" u="none" strike="noStrike" cap="none" dirty="0">
                <a:latin typeface="Arial"/>
                <a:ea typeface="Arial"/>
                <a:cs typeface="Arial"/>
                <a:sym typeface="Arial"/>
              </a:rPr>
            </a:br>
            <a:r>
              <a:rPr lang="en-US" sz="2400" b="0" i="0" u="none" strike="noStrike" cap="none" dirty="0">
                <a:latin typeface="Arial"/>
                <a:ea typeface="Arial"/>
                <a:cs typeface="Arial"/>
                <a:sym typeface="Arial"/>
              </a:rPr>
              <a:t>Hansen et al </a:t>
            </a:r>
            <a:br>
              <a:rPr lang="en-US" sz="2400" b="0" i="0" u="none" strike="noStrike" cap="none" dirty="0">
                <a:latin typeface="Arial"/>
                <a:ea typeface="Arial"/>
                <a:cs typeface="Arial"/>
                <a:sym typeface="Arial"/>
              </a:rPr>
            </a:br>
            <a:r>
              <a:rPr lang="en-US" sz="1400" b="0" i="0" u="sng" strike="noStrike" cap="none" dirty="0">
                <a:latin typeface="Arial"/>
                <a:ea typeface="Arial"/>
                <a:cs typeface="Arial"/>
                <a:sym typeface="Arial"/>
                <a:hlinkClick r:id="rId5"/>
              </a:rPr>
              <a:t>http</a:t>
            </a:r>
            <a:r>
              <a:rPr lang="en-US" sz="1400" i="0" u="sng" strike="noStrike" dirty="0">
                <a:ln w="0"/>
                <a:solidFill>
                  <a:schemeClr val="tx1"/>
                </a:solidFill>
                <a:effectLst>
                  <a:outerShdw blurRad="38100" dist="19050" dir="2700000" algn="tl" rotWithShape="0">
                    <a:schemeClr val="dk1">
                      <a:alpha val="40000"/>
                    </a:schemeClr>
                  </a:outerShdw>
                </a:effectLst>
                <a:latin typeface="Arial"/>
                <a:ea typeface="Arial"/>
                <a:cs typeface="Arial"/>
                <a:sym typeface="Arial"/>
                <a:hlinkClick r:id="rId5"/>
              </a:rPr>
              <a:t>://</a:t>
            </a:r>
            <a:r>
              <a:rPr lang="en-US" sz="1400" b="0" i="0" u="sng" strike="noStrike" cap="none" dirty="0">
                <a:latin typeface="Arial"/>
                <a:ea typeface="Arial"/>
                <a:cs typeface="Arial"/>
                <a:sym typeface="Arial"/>
                <a:hlinkClick r:id="rId5"/>
              </a:rPr>
              <a:t>earthenginepartners.appspot.com/science-2013-global-forest</a:t>
            </a:r>
            <a:r>
              <a:rPr lang="en-US" sz="1400" b="0" i="0" u="none" strike="noStrike" cap="none" dirty="0">
                <a:latin typeface="Arial"/>
                <a:ea typeface="Arial"/>
                <a:cs typeface="Arial"/>
                <a:sym typeface="Arial"/>
              </a:rPr>
              <a:t> </a:t>
            </a:r>
          </a:p>
          <a:p>
            <a:pPr marL="1005839" marR="0" lvl="2" indent="-459739" algn="l" rtl="0">
              <a:lnSpc>
                <a:spcPct val="150000"/>
              </a:lnSpc>
              <a:spcBef>
                <a:spcPts val="480"/>
              </a:spcBef>
              <a:spcAft>
                <a:spcPts val="0"/>
              </a:spcAft>
              <a:buClr>
                <a:srgbClr val="ACA73B"/>
              </a:buClr>
              <a:buSzPct val="90000"/>
              <a:buFont typeface="Arial"/>
              <a:buNone/>
            </a:pPr>
            <a:endParaRPr sz="2400" b="0" i="0" u="none" strike="noStrike" cap="none" dirty="0">
              <a:latin typeface="Arial"/>
              <a:ea typeface="Arial"/>
              <a:cs typeface="Arial"/>
              <a:sym typeface="Arial"/>
            </a:endParaRPr>
          </a:p>
          <a:p>
            <a:pPr marL="1005839" marR="0" lvl="2" indent="-459739" algn="l" rtl="0">
              <a:lnSpc>
                <a:spcPct val="150000"/>
              </a:lnSpc>
              <a:spcBef>
                <a:spcPts val="480"/>
              </a:spcBef>
              <a:buClr>
                <a:srgbClr val="ACA73B"/>
              </a:buClr>
              <a:buSzPct val="90000"/>
              <a:buFont typeface="Arial"/>
              <a:buNone/>
            </a:pPr>
            <a:endParaRPr sz="2400" b="0" i="0" u="none" strike="noStrike" cap="none" dirty="0">
              <a:latin typeface="Arial"/>
              <a:ea typeface="Arial"/>
              <a:cs typeface="Arial"/>
              <a:sym typeface="Arial"/>
            </a:endParaRPr>
          </a:p>
        </p:txBody>
      </p:sp>
    </p:spTree>
    <p:extLst>
      <p:ext uri="{BB962C8B-B14F-4D97-AF65-F5344CB8AC3E}">
        <p14:creationId xmlns:p14="http://schemas.microsoft.com/office/powerpoint/2010/main" val="2599511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3600" b="0" i="0" u="none" strike="noStrike" cap="none" dirty="0">
                <a:latin typeface="Arial"/>
                <a:ea typeface="Arial"/>
                <a:cs typeface="Arial"/>
                <a:sym typeface="Arial"/>
              </a:rPr>
              <a:t>Why is it such a powerful </a:t>
            </a:r>
            <a:br>
              <a:rPr lang="en-US" sz="3600" b="0" i="0" u="none" strike="noStrike" cap="none" dirty="0">
                <a:latin typeface="Arial"/>
                <a:ea typeface="Arial"/>
                <a:cs typeface="Arial"/>
                <a:sym typeface="Arial"/>
              </a:rPr>
            </a:br>
            <a:r>
              <a:rPr lang="en-US" sz="3600" b="0" i="0" u="none" strike="noStrike" cap="none" dirty="0">
                <a:latin typeface="Arial"/>
                <a:ea typeface="Arial"/>
                <a:cs typeface="Arial"/>
                <a:sym typeface="Arial"/>
              </a:rPr>
              <a:t>image analysis software?</a:t>
            </a:r>
          </a:p>
        </p:txBody>
      </p:sp>
      <p:sp>
        <p:nvSpPr>
          <p:cNvPr id="92" name="Shape 92"/>
          <p:cNvSpPr txBox="1">
            <a:spLocks noGrp="1"/>
          </p:cNvSpPr>
          <p:nvPr>
            <p:ph type="body" idx="1"/>
          </p:nvPr>
        </p:nvSpPr>
        <p:spPr>
          <a:xfrm>
            <a:off x="457200" y="1447800"/>
            <a:ext cx="8229600" cy="5029199"/>
          </a:xfrm>
          <a:prstGeom prst="rect">
            <a:avLst/>
          </a:prstGeom>
          <a:noFill/>
          <a:ln>
            <a:noFill/>
          </a:ln>
        </p:spPr>
        <p:txBody>
          <a:bodyPr lIns="91425" tIns="45700" rIns="91425" bIns="45700" anchor="t" anchorCtr="0">
            <a:noAutofit/>
          </a:bodyPr>
          <a:lstStyle/>
          <a:p>
            <a:pPr marL="560070" marR="0" lvl="1" indent="-521969" algn="l" rtl="0">
              <a:spcBef>
                <a:spcPts val="0"/>
              </a:spcBef>
              <a:spcAft>
                <a:spcPts val="0"/>
              </a:spcAft>
              <a:buSzPct val="85000"/>
              <a:buFont typeface="Arial"/>
              <a:buAutoNum type="arabicPeriod"/>
            </a:pPr>
            <a:r>
              <a:rPr lang="en-US" sz="3000" b="0" i="0" u="none" strike="noStrike" cap="none" dirty="0">
                <a:latin typeface="Arial"/>
                <a:ea typeface="Arial"/>
                <a:cs typeface="Arial"/>
                <a:sym typeface="Arial"/>
              </a:rPr>
              <a:t>Public data catalog: vast amounts of publicly available data (you don’t need to store data)</a:t>
            </a:r>
          </a:p>
          <a:p>
            <a:pPr marL="560070" marR="0" lvl="1" indent="-521969" algn="l" rtl="0">
              <a:spcBef>
                <a:spcPts val="1000"/>
              </a:spcBef>
              <a:spcAft>
                <a:spcPts val="0"/>
              </a:spcAft>
              <a:buSzPct val="85000"/>
              <a:buFont typeface="Arial"/>
              <a:buAutoNum type="arabicPeriod"/>
            </a:pPr>
            <a:r>
              <a:rPr lang="en-US" sz="3000" b="0" i="0" u="none" strike="noStrike" cap="none" dirty="0">
                <a:latin typeface="Arial"/>
                <a:ea typeface="Arial"/>
                <a:cs typeface="Arial"/>
                <a:sym typeface="Arial"/>
              </a:rPr>
              <a:t>Processing power (computation engine)</a:t>
            </a:r>
          </a:p>
          <a:p>
            <a:pPr marL="560070" marR="0" lvl="1" indent="-521969" algn="l" rtl="0">
              <a:spcBef>
                <a:spcPts val="1000"/>
              </a:spcBef>
              <a:spcAft>
                <a:spcPts val="0"/>
              </a:spcAft>
              <a:buSzPct val="85000"/>
              <a:buFont typeface="Arial"/>
              <a:buAutoNum type="arabicPeriod"/>
            </a:pPr>
            <a:r>
              <a:rPr lang="en-US" sz="3000" b="0" i="0" u="none" strike="noStrike" cap="none" dirty="0">
                <a:latin typeface="Arial"/>
                <a:ea typeface="Arial"/>
                <a:cs typeface="Arial"/>
                <a:sym typeface="Arial"/>
              </a:rPr>
              <a:t>Interactive development platforms</a:t>
            </a:r>
          </a:p>
          <a:p>
            <a:pPr marL="560070" marR="0" lvl="1" indent="-521969" algn="l" rtl="0">
              <a:spcBef>
                <a:spcPts val="1000"/>
              </a:spcBef>
              <a:buSzPct val="85000"/>
              <a:buFont typeface="Arial"/>
              <a:buAutoNum type="arabicPeriod"/>
            </a:pPr>
            <a:r>
              <a:rPr lang="en-US" sz="3000" b="0" i="0" u="none" strike="noStrike" cap="none" dirty="0">
                <a:latin typeface="Arial"/>
                <a:ea typeface="Arial"/>
                <a:cs typeface="Arial"/>
                <a:sym typeface="Arial"/>
              </a:rPr>
              <a:t>Save and share work routines</a:t>
            </a:r>
          </a:p>
        </p:txBody>
      </p:sp>
    </p:spTree>
    <p:extLst>
      <p:ext uri="{BB962C8B-B14F-4D97-AF65-F5344CB8AC3E}">
        <p14:creationId xmlns:p14="http://schemas.microsoft.com/office/powerpoint/2010/main" val="3462930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Data Catalog</a:t>
            </a:r>
          </a:p>
        </p:txBody>
      </p:sp>
      <p:sp>
        <p:nvSpPr>
          <p:cNvPr id="98" name="Shape 98"/>
          <p:cNvSpPr txBox="1">
            <a:spLocks noGrp="1"/>
          </p:cNvSpPr>
          <p:nvPr>
            <p:ph type="body" idx="1"/>
          </p:nvPr>
        </p:nvSpPr>
        <p:spPr>
          <a:xfrm>
            <a:off x="5410200" y="1524000"/>
            <a:ext cx="3276600" cy="5029199"/>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spcAft>
                <a:spcPts val="0"/>
              </a:spcAft>
              <a:buClr>
                <a:srgbClr val="A43925"/>
              </a:buClr>
              <a:buSzPct val="25000"/>
              <a:buFont typeface="Arial"/>
              <a:buNone/>
            </a:pPr>
            <a:r>
              <a:rPr lang="en-US" sz="2240" b="1" i="0" u="none" strike="noStrike" cap="none" dirty="0">
                <a:latin typeface="Roboto"/>
                <a:ea typeface="Roboto"/>
                <a:cs typeface="Roboto"/>
                <a:sym typeface="Roboto"/>
              </a:rPr>
              <a:t>MODIS</a:t>
            </a:r>
          </a:p>
          <a:p>
            <a:pPr marL="0" marR="0" lvl="0" indent="0" algn="ctr" rtl="0">
              <a:lnSpc>
                <a:spcPct val="80000"/>
              </a:lnSpc>
              <a:spcBef>
                <a:spcPts val="322"/>
              </a:spcBef>
              <a:spcAft>
                <a:spcPts val="0"/>
              </a:spcAft>
              <a:buClr>
                <a:srgbClr val="A43925"/>
              </a:buClr>
              <a:buSzPct val="25000"/>
              <a:buFont typeface="Arial"/>
              <a:buNone/>
            </a:pPr>
            <a:r>
              <a:rPr lang="en-US" sz="1610" b="0" i="0" u="none" strike="noStrike" cap="none" dirty="0">
                <a:latin typeface="Roboto"/>
                <a:ea typeface="Roboto"/>
                <a:cs typeface="Roboto"/>
                <a:sym typeface="Roboto"/>
              </a:rPr>
              <a:t>250m daily</a:t>
            </a:r>
          </a:p>
          <a:p>
            <a:pPr marL="0" marR="0" lvl="0" indent="0" algn="ctr" rtl="0">
              <a:lnSpc>
                <a:spcPct val="80000"/>
              </a:lnSpc>
              <a:spcBef>
                <a:spcPts val="448"/>
              </a:spcBef>
              <a:spcAft>
                <a:spcPts val="0"/>
              </a:spcAft>
              <a:buClr>
                <a:srgbClr val="A43925"/>
              </a:buClr>
              <a:buSzPct val="25000"/>
              <a:buFont typeface="Arial"/>
              <a:buNone/>
            </a:pPr>
            <a:r>
              <a:rPr lang="en-US" sz="2240" b="0" i="0" u="none" strike="noStrike" cap="none" dirty="0">
                <a:latin typeface="Arial"/>
                <a:ea typeface="Arial"/>
                <a:cs typeface="Arial"/>
                <a:sym typeface="Arial"/>
              </a:rPr>
              <a:t/>
            </a:r>
            <a:br>
              <a:rPr lang="en-US" sz="2240" b="0" i="0" u="none" strike="noStrike" cap="none" dirty="0">
                <a:latin typeface="Arial"/>
                <a:ea typeface="Arial"/>
                <a:cs typeface="Arial"/>
                <a:sym typeface="Arial"/>
              </a:rPr>
            </a:br>
            <a:r>
              <a:rPr lang="en-US" sz="2240" b="1" i="0" u="none" strike="noStrike" cap="none" dirty="0">
                <a:latin typeface="Roboto"/>
                <a:ea typeface="Roboto"/>
                <a:cs typeface="Roboto"/>
                <a:sym typeface="Roboto"/>
              </a:rPr>
              <a:t>Landsat &amp; Sentinel</a:t>
            </a:r>
          </a:p>
          <a:p>
            <a:pPr marL="0" marR="0" lvl="0" indent="0" algn="ctr" rtl="0">
              <a:lnSpc>
                <a:spcPct val="80000"/>
              </a:lnSpc>
              <a:spcBef>
                <a:spcPts val="406"/>
              </a:spcBef>
              <a:spcAft>
                <a:spcPts val="0"/>
              </a:spcAft>
              <a:buClr>
                <a:srgbClr val="A43925"/>
              </a:buClr>
              <a:buSzPct val="25000"/>
              <a:buFont typeface="Arial"/>
              <a:buNone/>
            </a:pPr>
            <a:r>
              <a:rPr lang="en-US" sz="2029" b="0" i="0" u="none" strike="noStrike" cap="none" dirty="0">
                <a:latin typeface="Roboto"/>
                <a:ea typeface="Roboto"/>
                <a:cs typeface="Roboto"/>
                <a:sym typeface="Roboto"/>
              </a:rPr>
              <a:t>10-30m, 14-day</a:t>
            </a:r>
          </a:p>
          <a:p>
            <a:pPr marL="0" marR="0" lvl="0" indent="0" algn="ctr" rtl="0">
              <a:lnSpc>
                <a:spcPct val="80000"/>
              </a:lnSpc>
              <a:spcBef>
                <a:spcPts val="448"/>
              </a:spcBef>
              <a:spcAft>
                <a:spcPts val="0"/>
              </a:spcAft>
              <a:buClr>
                <a:srgbClr val="A43925"/>
              </a:buClr>
              <a:buSzPct val="25000"/>
              <a:buFont typeface="Arial"/>
              <a:buNone/>
            </a:pPr>
            <a:r>
              <a:rPr lang="en-US" sz="2240" b="0" i="0" u="none" strike="noStrike" cap="none" dirty="0">
                <a:latin typeface="Arial"/>
                <a:ea typeface="Arial"/>
                <a:cs typeface="Arial"/>
                <a:sym typeface="Arial"/>
              </a:rPr>
              <a:t/>
            </a:r>
            <a:br>
              <a:rPr lang="en-US" sz="2240" b="0" i="0" u="none" strike="noStrike" cap="none" dirty="0">
                <a:latin typeface="Arial"/>
                <a:ea typeface="Arial"/>
                <a:cs typeface="Arial"/>
                <a:sym typeface="Arial"/>
              </a:rPr>
            </a:br>
            <a:r>
              <a:rPr lang="en-US" sz="2240" b="1" i="0" u="none" strike="noStrike" cap="none" dirty="0">
                <a:latin typeface="Roboto"/>
                <a:ea typeface="Roboto"/>
                <a:cs typeface="Roboto"/>
                <a:sym typeface="Roboto"/>
              </a:rPr>
              <a:t>Terra Bella</a:t>
            </a:r>
          </a:p>
          <a:p>
            <a:pPr marL="0" marR="0" lvl="0" indent="0" algn="ctr" rtl="0">
              <a:lnSpc>
                <a:spcPct val="80000"/>
              </a:lnSpc>
              <a:spcBef>
                <a:spcPts val="322"/>
              </a:spcBef>
              <a:spcAft>
                <a:spcPts val="0"/>
              </a:spcAft>
              <a:buClr>
                <a:srgbClr val="A43925"/>
              </a:buClr>
              <a:buSzPct val="25000"/>
              <a:buFont typeface="Arial"/>
              <a:buNone/>
            </a:pPr>
            <a:r>
              <a:rPr lang="en-US" sz="1610" b="0" i="0" u="none" strike="noStrike" cap="none" dirty="0">
                <a:latin typeface="Roboto"/>
                <a:ea typeface="Roboto"/>
                <a:cs typeface="Roboto"/>
                <a:sym typeface="Roboto"/>
              </a:rPr>
              <a:t>&lt;1m daily–weekly</a:t>
            </a:r>
          </a:p>
          <a:p>
            <a:pPr marL="0" marR="0" lvl="0" indent="0" algn="ctr" rtl="0">
              <a:lnSpc>
                <a:spcPct val="80000"/>
              </a:lnSpc>
              <a:spcBef>
                <a:spcPts val="448"/>
              </a:spcBef>
              <a:spcAft>
                <a:spcPts val="0"/>
              </a:spcAft>
              <a:buClr>
                <a:srgbClr val="A43925"/>
              </a:buClr>
              <a:buSzPct val="25000"/>
              <a:buFont typeface="Arial"/>
              <a:buNone/>
            </a:pPr>
            <a:r>
              <a:rPr lang="en-US" sz="2240" b="0" i="0" u="none" strike="noStrike" cap="none" dirty="0">
                <a:latin typeface="Arial"/>
                <a:ea typeface="Arial"/>
                <a:cs typeface="Arial"/>
                <a:sym typeface="Arial"/>
              </a:rPr>
              <a:t/>
            </a:r>
            <a:br>
              <a:rPr lang="en-US" sz="2240" b="0" i="0" u="none" strike="noStrike" cap="none" dirty="0">
                <a:latin typeface="Arial"/>
                <a:ea typeface="Arial"/>
                <a:cs typeface="Arial"/>
                <a:sym typeface="Arial"/>
              </a:rPr>
            </a:br>
            <a:r>
              <a:rPr lang="en-US" sz="2240" b="1" i="0" u="none" strike="noStrike" cap="none" dirty="0">
                <a:latin typeface="Roboto"/>
                <a:ea typeface="Roboto"/>
                <a:cs typeface="Roboto"/>
                <a:sym typeface="Roboto"/>
              </a:rPr>
              <a:t>Terrain &amp;</a:t>
            </a:r>
          </a:p>
          <a:p>
            <a:pPr marL="0" marR="0" lvl="0" indent="0" algn="ctr" rtl="0">
              <a:lnSpc>
                <a:spcPct val="80000"/>
              </a:lnSpc>
              <a:spcBef>
                <a:spcPts val="448"/>
              </a:spcBef>
              <a:spcAft>
                <a:spcPts val="0"/>
              </a:spcAft>
              <a:buClr>
                <a:srgbClr val="A43925"/>
              </a:buClr>
              <a:buSzPct val="25000"/>
              <a:buFont typeface="Arial"/>
              <a:buNone/>
            </a:pPr>
            <a:r>
              <a:rPr lang="en-US" sz="2240" b="1" i="0" u="none" strike="noStrike" cap="none" dirty="0">
                <a:latin typeface="Roboto"/>
                <a:ea typeface="Roboto"/>
                <a:cs typeface="Roboto"/>
                <a:sym typeface="Roboto"/>
              </a:rPr>
              <a:t>Land Cover</a:t>
            </a:r>
          </a:p>
          <a:p>
            <a:pPr marL="0" marR="0" lvl="0" indent="0" algn="ctr" rtl="0">
              <a:lnSpc>
                <a:spcPct val="80000"/>
              </a:lnSpc>
              <a:spcBef>
                <a:spcPts val="448"/>
              </a:spcBef>
              <a:spcAft>
                <a:spcPts val="0"/>
              </a:spcAft>
              <a:buClr>
                <a:srgbClr val="A43925"/>
              </a:buClr>
              <a:buSzPct val="25000"/>
              <a:buFont typeface="Arial"/>
              <a:buNone/>
            </a:pPr>
            <a:r>
              <a:rPr lang="en-US" sz="2240" b="0" i="0" u="none" strike="noStrike" cap="none" dirty="0">
                <a:latin typeface="Arial"/>
                <a:ea typeface="Arial"/>
                <a:cs typeface="Arial"/>
                <a:sym typeface="Arial"/>
              </a:rPr>
              <a:t/>
            </a:r>
            <a:br>
              <a:rPr lang="en-US" sz="2240" b="0" i="0" u="none" strike="noStrike" cap="none" dirty="0">
                <a:latin typeface="Arial"/>
                <a:ea typeface="Arial"/>
                <a:cs typeface="Arial"/>
                <a:sym typeface="Arial"/>
              </a:rPr>
            </a:br>
            <a:r>
              <a:rPr lang="en-US" sz="2240" b="1" i="0" u="none" strike="noStrike" cap="none" dirty="0">
                <a:latin typeface="Roboto"/>
                <a:ea typeface="Roboto"/>
                <a:cs typeface="Roboto"/>
                <a:sym typeface="Roboto"/>
              </a:rPr>
              <a:t>Weather &amp; Climate</a:t>
            </a:r>
          </a:p>
          <a:p>
            <a:pPr marL="0" marR="0" lvl="0" indent="0" algn="ctr" rtl="0">
              <a:lnSpc>
                <a:spcPct val="80000"/>
              </a:lnSpc>
              <a:spcBef>
                <a:spcPts val="322"/>
              </a:spcBef>
              <a:spcAft>
                <a:spcPts val="0"/>
              </a:spcAft>
              <a:buClr>
                <a:srgbClr val="A43925"/>
              </a:buClr>
              <a:buSzPct val="25000"/>
              <a:buFont typeface="Arial"/>
              <a:buNone/>
            </a:pPr>
            <a:r>
              <a:rPr lang="en-US" sz="1610" b="0" i="0" u="none" strike="noStrike" cap="none" dirty="0">
                <a:latin typeface="Roboto"/>
                <a:ea typeface="Roboto"/>
                <a:cs typeface="Roboto"/>
                <a:sym typeface="Roboto"/>
              </a:rPr>
              <a:t>NOAA NCEP, OMI, ...</a:t>
            </a:r>
          </a:p>
          <a:p>
            <a:pPr marL="0" marR="0" lvl="0" indent="0" algn="ctr" rtl="0">
              <a:lnSpc>
                <a:spcPct val="80000"/>
              </a:lnSpc>
              <a:spcBef>
                <a:spcPts val="336"/>
              </a:spcBef>
              <a:spcAft>
                <a:spcPts val="0"/>
              </a:spcAft>
              <a:buClr>
                <a:srgbClr val="A43925"/>
              </a:buClr>
              <a:buSzPct val="25000"/>
              <a:buFont typeface="Arial"/>
              <a:buNone/>
            </a:pPr>
            <a:r>
              <a:rPr lang="en-US" sz="1679" b="1" i="0" u="none" strike="noStrike" cap="none" dirty="0">
                <a:latin typeface="Roboto"/>
                <a:ea typeface="Roboto"/>
                <a:cs typeface="Roboto"/>
                <a:sym typeface="Roboto"/>
              </a:rPr>
              <a:t/>
            </a:r>
            <a:br>
              <a:rPr lang="en-US" sz="1679" b="1" i="0" u="none" strike="noStrike" cap="none" dirty="0">
                <a:latin typeface="Roboto"/>
                <a:ea typeface="Roboto"/>
                <a:cs typeface="Roboto"/>
                <a:sym typeface="Roboto"/>
              </a:rPr>
            </a:br>
            <a:r>
              <a:rPr lang="en-US" sz="1679" b="1" i="0" u="none" strike="noStrike" cap="none" dirty="0">
                <a:latin typeface="Roboto"/>
                <a:ea typeface="Roboto"/>
                <a:cs typeface="Roboto"/>
                <a:sym typeface="Roboto"/>
              </a:rPr>
              <a:t>... and many more, updating daily!</a:t>
            </a:r>
          </a:p>
          <a:p>
            <a:pPr marL="182880" marR="0" lvl="0" indent="-182880" algn="l" rtl="0">
              <a:lnSpc>
                <a:spcPct val="80000"/>
              </a:lnSpc>
              <a:spcBef>
                <a:spcPts val="448"/>
              </a:spcBef>
              <a:buClr>
                <a:srgbClr val="A43925"/>
              </a:buClr>
              <a:buSzPct val="86545"/>
              <a:buFont typeface="Arial"/>
              <a:buNone/>
            </a:pPr>
            <a:endParaRPr sz="2240" b="0" i="0" u="none" strike="noStrike" cap="none" dirty="0">
              <a:solidFill>
                <a:schemeClr val="dk1"/>
              </a:solidFill>
              <a:latin typeface="Arial"/>
              <a:ea typeface="Arial"/>
              <a:cs typeface="Arial"/>
              <a:sym typeface="Arial"/>
            </a:endParaRPr>
          </a:p>
        </p:txBody>
      </p:sp>
      <p:sp>
        <p:nvSpPr>
          <p:cNvPr id="99" name="Shape 99"/>
          <p:cNvSpPr/>
          <p:nvPr/>
        </p:nvSpPr>
        <p:spPr>
          <a:xfrm>
            <a:off x="228600" y="1905000"/>
            <a:ext cx="4766310" cy="361637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0" i="0" u="none" strike="noStrike" cap="none" dirty="0">
                <a:latin typeface="Arial"/>
                <a:ea typeface="Arial"/>
                <a:cs typeface="Arial"/>
                <a:sym typeface="Arial"/>
              </a:rPr>
              <a:t/>
            </a:r>
            <a:br>
              <a:rPr lang="en-US" sz="1800" b="0" i="0" u="none" strike="noStrike" cap="none" dirty="0">
                <a:latin typeface="Arial"/>
                <a:ea typeface="Arial"/>
                <a:cs typeface="Arial"/>
                <a:sym typeface="Arial"/>
              </a:rPr>
            </a:br>
            <a:r>
              <a:rPr lang="en-US" sz="2500" b="1" i="0" u="none" strike="noStrike" cap="none" dirty="0">
                <a:latin typeface="Roboto"/>
                <a:ea typeface="Roboto"/>
                <a:cs typeface="Roboto"/>
                <a:sym typeface="Roboto"/>
              </a:rPr>
              <a:t>&gt; 200 public datasets</a:t>
            </a:r>
          </a:p>
          <a:p>
            <a:pPr marL="0" marR="0" lvl="0" indent="0" algn="ctr" rtl="0">
              <a:spcBef>
                <a:spcPts val="0"/>
              </a:spcBef>
              <a:buSzPct val="25000"/>
              <a:buNone/>
            </a:pPr>
            <a:r>
              <a:rPr lang="en-US" sz="2500" b="0" i="0" u="none" strike="noStrike" cap="none" dirty="0">
                <a:latin typeface="Arial"/>
                <a:ea typeface="Arial"/>
                <a:cs typeface="Arial"/>
                <a:sym typeface="Arial"/>
              </a:rPr>
              <a:t/>
            </a:r>
            <a:br>
              <a:rPr lang="en-US" sz="2500" b="0" i="0" u="none" strike="noStrike" cap="none" dirty="0">
                <a:latin typeface="Arial"/>
                <a:ea typeface="Arial"/>
                <a:cs typeface="Arial"/>
                <a:sym typeface="Arial"/>
              </a:rPr>
            </a:br>
            <a:r>
              <a:rPr lang="en-US" sz="2500" b="1" i="0" u="none" strike="noStrike" cap="none" dirty="0">
                <a:latin typeface="Roboto"/>
                <a:ea typeface="Roboto"/>
                <a:cs typeface="Roboto"/>
                <a:sym typeface="Roboto"/>
              </a:rPr>
              <a:t>&gt; 4000 new images every day</a:t>
            </a:r>
          </a:p>
          <a:p>
            <a:pPr marL="0" marR="0" lvl="0" indent="0" algn="ctr" rtl="0">
              <a:spcBef>
                <a:spcPts val="0"/>
              </a:spcBef>
              <a:buSzPct val="25000"/>
              <a:buNone/>
            </a:pPr>
            <a:r>
              <a:rPr lang="en-US" sz="2500" b="0" i="0" u="none" strike="noStrike" cap="none" dirty="0">
                <a:latin typeface="Arial"/>
                <a:ea typeface="Arial"/>
                <a:cs typeface="Arial"/>
                <a:sym typeface="Arial"/>
              </a:rPr>
              <a:t/>
            </a:r>
            <a:br>
              <a:rPr lang="en-US" sz="2500" b="0" i="0" u="none" strike="noStrike" cap="none" dirty="0">
                <a:latin typeface="Arial"/>
                <a:ea typeface="Arial"/>
                <a:cs typeface="Arial"/>
                <a:sym typeface="Arial"/>
              </a:rPr>
            </a:br>
            <a:r>
              <a:rPr lang="en-US" sz="2500" b="1" i="0" u="none" strike="noStrike" cap="none" dirty="0">
                <a:latin typeface="Roboto"/>
                <a:ea typeface="Roboto"/>
                <a:cs typeface="Roboto"/>
                <a:sym typeface="Roboto"/>
              </a:rPr>
              <a:t>&gt; 5 million images</a:t>
            </a:r>
          </a:p>
          <a:p>
            <a:pPr marL="0" marR="0" lvl="0" indent="0" algn="ctr" rtl="0">
              <a:spcBef>
                <a:spcPts val="0"/>
              </a:spcBef>
              <a:buSzPct val="25000"/>
              <a:buNone/>
            </a:pPr>
            <a:r>
              <a:rPr lang="en-US" sz="2500" b="0" i="0" u="none" strike="noStrike" cap="none" dirty="0">
                <a:latin typeface="Arial"/>
                <a:ea typeface="Arial"/>
                <a:cs typeface="Arial"/>
                <a:sym typeface="Arial"/>
              </a:rPr>
              <a:t/>
            </a:r>
            <a:br>
              <a:rPr lang="en-US" sz="2500" b="0" i="0" u="none" strike="noStrike" cap="none" dirty="0">
                <a:latin typeface="Arial"/>
                <a:ea typeface="Arial"/>
                <a:cs typeface="Arial"/>
                <a:sym typeface="Arial"/>
              </a:rPr>
            </a:br>
            <a:r>
              <a:rPr lang="en-US" sz="2500" b="1" i="0" u="none" strike="noStrike" cap="none" dirty="0">
                <a:latin typeface="Roboto"/>
                <a:ea typeface="Roboto"/>
                <a:cs typeface="Roboto"/>
                <a:sym typeface="Roboto"/>
              </a:rPr>
              <a:t>&gt; 5 petabytes of data</a:t>
            </a:r>
          </a:p>
          <a:p>
            <a:pPr marL="0" marR="0" lvl="0" indent="0" algn="l" rtl="0">
              <a:spcBef>
                <a:spcPts val="0"/>
              </a:spcBef>
              <a:buSzPct val="25000"/>
              <a:buNone/>
            </a:pPr>
            <a:r>
              <a:rPr lang="en-US" sz="1800" b="0" i="0" u="none" strike="noStrike" cap="none" dirty="0">
                <a:latin typeface="Arial"/>
                <a:ea typeface="Arial"/>
                <a:cs typeface="Arial"/>
                <a:sym typeface="Arial"/>
              </a:rPr>
              <a:t/>
            </a:r>
            <a:br>
              <a:rPr lang="en-US" sz="1800" b="0" i="0" u="none" strike="noStrike" cap="none" dirty="0">
                <a:latin typeface="Arial"/>
                <a:ea typeface="Arial"/>
                <a:cs typeface="Arial"/>
                <a:sym typeface="Arial"/>
              </a:rPr>
            </a:br>
            <a:endParaRPr lang="en-US" sz="1800" b="0" i="0" u="none" strike="noStrike" cap="none" dirty="0">
              <a:latin typeface="Arial"/>
              <a:ea typeface="Arial"/>
              <a:cs typeface="Arial"/>
              <a:sym typeface="Arial"/>
            </a:endParaRPr>
          </a:p>
        </p:txBody>
      </p:sp>
      <p:sp>
        <p:nvSpPr>
          <p:cNvPr id="100" name="Shape 100"/>
          <p:cNvSpPr txBox="1"/>
          <p:nvPr/>
        </p:nvSpPr>
        <p:spPr>
          <a:xfrm>
            <a:off x="609600" y="6324600"/>
            <a:ext cx="3276600" cy="27699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dirty="0">
                <a:latin typeface="Arial"/>
                <a:ea typeface="Arial"/>
                <a:cs typeface="Arial"/>
                <a:sym typeface="Arial"/>
              </a:rPr>
              <a:t>Source: </a:t>
            </a:r>
            <a:r>
              <a:rPr lang="en-US" sz="1200" u="sng" dirty="0">
                <a:latin typeface="Arial"/>
                <a:ea typeface="Arial"/>
                <a:cs typeface="Arial"/>
                <a:sym typeface="Arial"/>
                <a:hlinkClick r:id="rId3"/>
              </a:rPr>
              <a:t>Google Earth Engine Slide</a:t>
            </a:r>
          </a:p>
        </p:txBody>
      </p:sp>
    </p:spTree>
    <p:extLst>
      <p:ext uri="{BB962C8B-B14F-4D97-AF65-F5344CB8AC3E}">
        <p14:creationId xmlns:p14="http://schemas.microsoft.com/office/powerpoint/2010/main" val="4213080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1. Earth Engine Public Data Catalog</a:t>
            </a:r>
          </a:p>
        </p:txBody>
      </p:sp>
      <p:sp>
        <p:nvSpPr>
          <p:cNvPr id="107" name="Shape 107"/>
          <p:cNvSpPr txBox="1">
            <a:spLocks noGrp="1"/>
          </p:cNvSpPr>
          <p:nvPr>
            <p:ph type="body" idx="1"/>
          </p:nvPr>
        </p:nvSpPr>
        <p:spPr>
          <a:xfrm>
            <a:off x="457200" y="1447800"/>
            <a:ext cx="8229600" cy="5029199"/>
          </a:xfrm>
          <a:prstGeom prst="rect">
            <a:avLst/>
          </a:prstGeom>
          <a:noFill/>
          <a:ln>
            <a:noFill/>
          </a:ln>
        </p:spPr>
        <p:txBody>
          <a:bodyPr lIns="91425" tIns="45700" rIns="91425" bIns="45700" anchor="t" anchorCtr="0">
            <a:noAutofit/>
          </a:bodyPr>
          <a:lstStyle/>
          <a:p>
            <a:pPr marL="640080" marR="0" lvl="0" indent="-462280" algn="l" rtl="0">
              <a:spcBef>
                <a:spcPts val="0"/>
              </a:spcBef>
              <a:spcAft>
                <a:spcPts val="0"/>
              </a:spcAft>
              <a:buSzPct val="85000"/>
              <a:buFont typeface="Arial"/>
              <a:buChar char="•"/>
            </a:pPr>
            <a:r>
              <a:rPr lang="en-US" sz="3000" b="0" i="0" u="none" strike="noStrike" cap="none" dirty="0">
                <a:latin typeface="Arial"/>
                <a:ea typeface="Arial"/>
                <a:cs typeface="Arial"/>
                <a:sym typeface="Arial"/>
              </a:rPr>
              <a:t>Imagery</a:t>
            </a:r>
          </a:p>
          <a:p>
            <a:pPr marL="640080" marR="0" lvl="0" indent="-462280" algn="l" rtl="0">
              <a:spcBef>
                <a:spcPts val="600"/>
              </a:spcBef>
              <a:spcAft>
                <a:spcPts val="0"/>
              </a:spcAft>
              <a:buSzPct val="85000"/>
              <a:buFont typeface="Arial"/>
              <a:buChar char="•"/>
            </a:pPr>
            <a:r>
              <a:rPr lang="en-US" sz="3000" b="0" i="0" u="none" strike="noStrike" cap="none" dirty="0">
                <a:latin typeface="Arial"/>
                <a:ea typeface="Arial"/>
                <a:cs typeface="Arial"/>
                <a:sym typeface="Arial"/>
              </a:rPr>
              <a:t>Geophysical</a:t>
            </a:r>
          </a:p>
          <a:p>
            <a:pPr marL="640080" marR="0" lvl="0" indent="-462280" algn="l" rtl="0">
              <a:spcBef>
                <a:spcPts val="600"/>
              </a:spcBef>
              <a:spcAft>
                <a:spcPts val="0"/>
              </a:spcAft>
              <a:buSzPct val="85000"/>
              <a:buFont typeface="Arial"/>
              <a:buChar char="•"/>
            </a:pPr>
            <a:r>
              <a:rPr lang="en-US" sz="3000" b="0" i="0" u="none" strike="noStrike" cap="none" dirty="0">
                <a:latin typeface="Arial"/>
                <a:ea typeface="Arial"/>
                <a:cs typeface="Arial"/>
                <a:sym typeface="Arial"/>
              </a:rPr>
              <a:t>Climate &amp; Weather</a:t>
            </a:r>
          </a:p>
          <a:p>
            <a:pPr marL="640080" marR="0" lvl="0" indent="-462280" algn="l" rtl="0">
              <a:spcBef>
                <a:spcPts val="600"/>
              </a:spcBef>
              <a:spcAft>
                <a:spcPts val="0"/>
              </a:spcAft>
              <a:buSzPct val="85000"/>
              <a:buFont typeface="Arial"/>
              <a:buChar char="•"/>
            </a:pPr>
            <a:r>
              <a:rPr lang="en-US" sz="3000" b="0" i="0" u="none" strike="noStrike" cap="none" dirty="0">
                <a:latin typeface="Arial"/>
                <a:ea typeface="Arial"/>
                <a:cs typeface="Arial"/>
                <a:sym typeface="Arial"/>
              </a:rPr>
              <a:t>Demographic</a:t>
            </a:r>
          </a:p>
          <a:p>
            <a:pPr marL="640080" marR="0" lvl="0" indent="-462280" algn="l" rtl="0">
              <a:spcBef>
                <a:spcPts val="600"/>
              </a:spcBef>
              <a:spcAft>
                <a:spcPts val="0"/>
              </a:spcAft>
              <a:buSzPct val="85000"/>
              <a:buFont typeface="Arial"/>
              <a:buChar char="•"/>
            </a:pPr>
            <a:r>
              <a:rPr lang="en-US" sz="3000" b="0" i="0" u="none" strike="noStrike" cap="none" dirty="0">
                <a:latin typeface="Arial"/>
                <a:ea typeface="Arial"/>
                <a:cs typeface="Arial"/>
                <a:sym typeface="Arial"/>
              </a:rPr>
              <a:t>Vector Data (Fusion Tables)</a:t>
            </a:r>
          </a:p>
          <a:p>
            <a:pPr marL="457200" marR="0" lvl="0" indent="-457200" algn="l" rtl="0">
              <a:lnSpc>
                <a:spcPct val="150000"/>
              </a:lnSpc>
              <a:spcBef>
                <a:spcPts val="600"/>
              </a:spcBef>
              <a:spcAft>
                <a:spcPts val="0"/>
              </a:spcAft>
              <a:buClr>
                <a:srgbClr val="A43925"/>
              </a:buClr>
              <a:buSzPct val="85000"/>
              <a:buFont typeface="Arial"/>
              <a:buNone/>
            </a:pPr>
            <a:endParaRPr sz="3000" b="0" i="0" u="none" strike="noStrike" cap="none" dirty="0">
              <a:latin typeface="Arial"/>
              <a:ea typeface="Arial"/>
              <a:cs typeface="Arial"/>
              <a:sym typeface="Arial"/>
            </a:endParaRPr>
          </a:p>
          <a:p>
            <a:pPr marL="182880" marR="0" lvl="0" indent="-182880" algn="l" rtl="0">
              <a:spcBef>
                <a:spcPts val="640"/>
              </a:spcBef>
              <a:buClr>
                <a:srgbClr val="A43925"/>
              </a:buClr>
              <a:buSzPct val="85000"/>
              <a:buFont typeface="Arial"/>
              <a:buNone/>
            </a:pPr>
            <a:endParaRPr sz="3200" b="0" i="0" u="none" strike="noStrike" cap="none" dirty="0">
              <a:latin typeface="Arial"/>
              <a:ea typeface="Arial"/>
              <a:cs typeface="Arial"/>
              <a:sym typeface="Arial"/>
            </a:endParaRPr>
          </a:p>
        </p:txBody>
      </p:sp>
      <p:pic>
        <p:nvPicPr>
          <p:cNvPr id="108" name="Shape 108" descr="earth engine public data"/>
          <p:cNvPicPr preferRelativeResize="0"/>
          <p:nvPr/>
        </p:nvPicPr>
        <p:blipFill rotWithShape="1">
          <a:blip r:embed="rId3">
            <a:alphaModFix/>
          </a:blip>
          <a:srcRect t="19680" b="25391"/>
          <a:stretch/>
        </p:blipFill>
        <p:spPr>
          <a:xfrm>
            <a:off x="409891" y="4284375"/>
            <a:ext cx="8250238" cy="2048720"/>
          </a:xfrm>
          <a:prstGeom prst="rect">
            <a:avLst/>
          </a:prstGeom>
          <a:noFill/>
          <a:ln>
            <a:noFill/>
          </a:ln>
        </p:spPr>
      </p:pic>
      <p:sp>
        <p:nvSpPr>
          <p:cNvPr id="109" name="Shape 109"/>
          <p:cNvSpPr txBox="1"/>
          <p:nvPr/>
        </p:nvSpPr>
        <p:spPr>
          <a:xfrm>
            <a:off x="6330998" y="6324600"/>
            <a:ext cx="2329131" cy="2769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dirty="0">
                <a:latin typeface="Arial"/>
                <a:ea typeface="Arial"/>
                <a:cs typeface="Arial"/>
                <a:sym typeface="Arial"/>
              </a:rPr>
              <a:t>Image: Dave Thau</a:t>
            </a:r>
          </a:p>
        </p:txBody>
      </p:sp>
    </p:spTree>
    <p:extLst>
      <p:ext uri="{BB962C8B-B14F-4D97-AF65-F5344CB8AC3E}">
        <p14:creationId xmlns:p14="http://schemas.microsoft.com/office/powerpoint/2010/main" val="1883935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1. Load your own data</a:t>
            </a:r>
          </a:p>
        </p:txBody>
      </p:sp>
      <p:sp>
        <p:nvSpPr>
          <p:cNvPr id="115" name="Shape 115"/>
          <p:cNvSpPr txBox="1">
            <a:spLocks noGrp="1"/>
          </p:cNvSpPr>
          <p:nvPr>
            <p:ph type="body" idx="1"/>
          </p:nvPr>
        </p:nvSpPr>
        <p:spPr>
          <a:xfrm>
            <a:off x="457200" y="1447800"/>
            <a:ext cx="8229600" cy="5029199"/>
          </a:xfrm>
          <a:prstGeom prst="rect">
            <a:avLst/>
          </a:prstGeom>
          <a:noFill/>
          <a:ln>
            <a:noFill/>
          </a:ln>
        </p:spPr>
        <p:txBody>
          <a:bodyPr lIns="91425" tIns="45700" rIns="91425" bIns="45700" anchor="t" anchorCtr="0">
            <a:noAutofit/>
          </a:bodyPr>
          <a:lstStyle/>
          <a:p>
            <a:pPr marL="457200" marR="0" lvl="0" indent="-457200" algn="l" rtl="0">
              <a:lnSpc>
                <a:spcPct val="150000"/>
              </a:lnSpc>
              <a:spcBef>
                <a:spcPts val="0"/>
              </a:spcBef>
              <a:spcAft>
                <a:spcPts val="0"/>
              </a:spcAft>
              <a:buSzPct val="85000"/>
              <a:buFont typeface="Arial"/>
              <a:buChar char="•"/>
            </a:pPr>
            <a:r>
              <a:rPr lang="en-US" sz="3000" b="0" i="0" u="none" strike="noStrike" cap="none" dirty="0">
                <a:latin typeface="Arial"/>
                <a:ea typeface="Arial"/>
                <a:cs typeface="Arial"/>
                <a:sym typeface="Arial"/>
              </a:rPr>
              <a:t>Fusion Tables</a:t>
            </a:r>
          </a:p>
          <a:p>
            <a:pPr marL="914400" marR="0" lvl="1" indent="-457200" algn="l" rtl="0">
              <a:spcBef>
                <a:spcPts val="480"/>
              </a:spcBef>
              <a:buSzPct val="85000"/>
              <a:buFont typeface="Arial"/>
              <a:buChar char="•"/>
            </a:pPr>
            <a:r>
              <a:rPr lang="en-US" sz="2400" b="0" i="0" u="none" strike="noStrike" cap="none" dirty="0">
                <a:latin typeface="Arial"/>
                <a:ea typeface="Arial"/>
                <a:cs typeface="Arial"/>
                <a:sym typeface="Arial"/>
              </a:rPr>
              <a:t>Polygons in GEE come in Fusion Tables. These are in a spreadsheet format but can contain geospatial information that can be viewed in GEE</a:t>
            </a:r>
          </a:p>
        </p:txBody>
      </p:sp>
      <p:pic>
        <p:nvPicPr>
          <p:cNvPr id="116" name="Shape 116" descr="map in GEE"/>
          <p:cNvPicPr preferRelativeResize="0"/>
          <p:nvPr/>
        </p:nvPicPr>
        <p:blipFill rotWithShape="1">
          <a:blip r:embed="rId3">
            <a:alphaModFix/>
          </a:blip>
          <a:srcRect l="11145" t="10608" r="16457" b="13059"/>
          <a:stretch/>
        </p:blipFill>
        <p:spPr>
          <a:xfrm>
            <a:off x="2152648" y="3505200"/>
            <a:ext cx="4933952" cy="3095254"/>
          </a:xfrm>
          <a:prstGeom prst="rect">
            <a:avLst/>
          </a:prstGeom>
          <a:noFill/>
          <a:ln>
            <a:noFill/>
          </a:ln>
        </p:spPr>
      </p:pic>
    </p:spTree>
    <p:extLst>
      <p:ext uri="{BB962C8B-B14F-4D97-AF65-F5344CB8AC3E}">
        <p14:creationId xmlns:p14="http://schemas.microsoft.com/office/powerpoint/2010/main" val="2706737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457200" y="30480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buClr>
                <a:srgbClr val="866B48"/>
              </a:buClr>
              <a:buSzPct val="25000"/>
              <a:buFont typeface="Arial"/>
              <a:buNone/>
            </a:pPr>
            <a:r>
              <a:rPr lang="en-US" sz="4000" b="0" i="0" u="none" strike="noStrike" cap="none" dirty="0">
                <a:latin typeface="Arial"/>
                <a:ea typeface="Arial"/>
                <a:cs typeface="Arial"/>
                <a:sym typeface="Arial"/>
              </a:rPr>
              <a:t>1. Make your own data in the map</a:t>
            </a:r>
          </a:p>
        </p:txBody>
      </p:sp>
      <p:sp>
        <p:nvSpPr>
          <p:cNvPr id="122" name="Shape 122"/>
          <p:cNvSpPr txBox="1">
            <a:spLocks noGrp="1"/>
          </p:cNvSpPr>
          <p:nvPr>
            <p:ph type="body" idx="1"/>
          </p:nvPr>
        </p:nvSpPr>
        <p:spPr>
          <a:xfrm>
            <a:off x="457200" y="1447800"/>
            <a:ext cx="8229600" cy="5029199"/>
          </a:xfrm>
          <a:prstGeom prst="rect">
            <a:avLst/>
          </a:prstGeom>
          <a:noFill/>
          <a:ln>
            <a:noFill/>
          </a:ln>
        </p:spPr>
        <p:txBody>
          <a:bodyPr lIns="91425" tIns="45700" rIns="91425" bIns="45700" anchor="t" anchorCtr="0">
            <a:noAutofit/>
          </a:bodyPr>
          <a:lstStyle/>
          <a:p>
            <a:pPr marL="457200" marR="0" lvl="0" indent="-457200" algn="l" rtl="0">
              <a:spcBef>
                <a:spcPts val="0"/>
              </a:spcBef>
              <a:spcAft>
                <a:spcPts val="0"/>
              </a:spcAft>
              <a:buSzPct val="85000"/>
              <a:buFont typeface="Arial"/>
              <a:buChar char="•"/>
            </a:pPr>
            <a:r>
              <a:rPr lang="en-US" sz="2800" b="0" i="0" u="none" strike="noStrike" cap="none" dirty="0">
                <a:latin typeface="Arial"/>
                <a:ea typeface="Arial"/>
                <a:cs typeface="Arial"/>
                <a:sym typeface="Arial"/>
              </a:rPr>
              <a:t>You can also digitize vector data sets (e.g., polygons) in the map window.</a:t>
            </a:r>
          </a:p>
          <a:p>
            <a:pPr marL="457200" marR="0" lvl="0" indent="-457200" algn="l" rtl="0">
              <a:spcBef>
                <a:spcPts val="560"/>
              </a:spcBef>
              <a:buSzPct val="85000"/>
              <a:buFont typeface="Arial"/>
              <a:buChar char="•"/>
            </a:pPr>
            <a:r>
              <a:rPr lang="en-US" sz="2800" b="0" i="0" u="none" strike="noStrike" cap="none" dirty="0">
                <a:latin typeface="Arial"/>
                <a:ea typeface="Arial"/>
                <a:cs typeface="Arial"/>
                <a:sym typeface="Arial"/>
              </a:rPr>
              <a:t>These records can then be converted to code to use in your </a:t>
            </a:r>
            <a:r>
              <a:rPr lang="en-US" sz="2800" b="0" i="0" u="none" strike="noStrike" cap="none" dirty="0" err="1">
                <a:latin typeface="Arial"/>
                <a:ea typeface="Arial"/>
                <a:cs typeface="Arial"/>
                <a:sym typeface="Arial"/>
              </a:rPr>
              <a:t>Javascript</a:t>
            </a:r>
            <a:r>
              <a:rPr lang="en-US" sz="2800" b="0" i="0" u="none" strike="noStrike" cap="none" dirty="0">
                <a:latin typeface="Arial"/>
                <a:ea typeface="Arial"/>
                <a:cs typeface="Arial"/>
                <a:sym typeface="Arial"/>
              </a:rPr>
              <a:t> script</a:t>
            </a:r>
          </a:p>
        </p:txBody>
      </p:sp>
      <p:pic>
        <p:nvPicPr>
          <p:cNvPr id="123" name="Shape 123" descr="javascript in GEE"/>
          <p:cNvPicPr preferRelativeResize="0"/>
          <p:nvPr/>
        </p:nvPicPr>
        <p:blipFill rotWithShape="1">
          <a:blip r:embed="rId3">
            <a:alphaModFix/>
          </a:blip>
          <a:srcRect/>
          <a:stretch/>
        </p:blipFill>
        <p:spPr>
          <a:xfrm>
            <a:off x="2143406" y="3352800"/>
            <a:ext cx="6208113" cy="3311718"/>
          </a:xfrm>
          <a:prstGeom prst="rect">
            <a:avLst/>
          </a:prstGeom>
          <a:noFill/>
          <a:ln>
            <a:noFill/>
          </a:ln>
        </p:spPr>
      </p:pic>
    </p:spTree>
    <p:extLst>
      <p:ext uri="{BB962C8B-B14F-4D97-AF65-F5344CB8AC3E}">
        <p14:creationId xmlns:p14="http://schemas.microsoft.com/office/powerpoint/2010/main" val="7465661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212</TotalTime>
  <Words>2507</Words>
  <Application>Microsoft Office PowerPoint</Application>
  <PresentationFormat>On-screen Show (4:3)</PresentationFormat>
  <Paragraphs>228</Paragraphs>
  <Slides>31</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Roboto</vt:lpstr>
      <vt:lpstr>Clarity</vt:lpstr>
      <vt:lpstr>Introduction to Google Earth Engine</vt:lpstr>
      <vt:lpstr>Agenda</vt:lpstr>
      <vt:lpstr>What is Earth Engine?</vt:lpstr>
      <vt:lpstr>Example Applications:</vt:lpstr>
      <vt:lpstr>Why is it such a powerful  image analysis software?</vt:lpstr>
      <vt:lpstr>Data Catalog</vt:lpstr>
      <vt:lpstr>1. Earth Engine Public Data Catalog</vt:lpstr>
      <vt:lpstr>1. Load your own data</vt:lpstr>
      <vt:lpstr>1. Make your own data in the map</vt:lpstr>
      <vt:lpstr>Why is it such a powerful  image analysis software?</vt:lpstr>
      <vt:lpstr>2. Computation Engine</vt:lpstr>
      <vt:lpstr>2. Computation Engine</vt:lpstr>
      <vt:lpstr>2. Computation Engine</vt:lpstr>
      <vt:lpstr>2. Computation Engine</vt:lpstr>
      <vt:lpstr>Why is it such a powerful  image analysis software?</vt:lpstr>
      <vt:lpstr>3. Two Platforms</vt:lpstr>
      <vt:lpstr>Explorer Platform</vt:lpstr>
      <vt:lpstr>Explorer Platform</vt:lpstr>
      <vt:lpstr>Code Editor</vt:lpstr>
      <vt:lpstr>Code Editor Interface</vt:lpstr>
      <vt:lpstr>Why is it such a powerful  image analysis software?</vt:lpstr>
      <vt:lpstr>When to use Earth Engine</vt:lpstr>
      <vt:lpstr>Spatial Data in GEE     .</vt:lpstr>
      <vt:lpstr>Methods and Algorithms</vt:lpstr>
      <vt:lpstr>Processing &amp; Analysis in Code Editor</vt:lpstr>
      <vt:lpstr>Processing &amp; Analysis with GEE</vt:lpstr>
      <vt:lpstr>Processing &amp; Analysis with GEE</vt:lpstr>
      <vt:lpstr>Processing &amp; Analysis with GEE</vt:lpstr>
      <vt:lpstr>Registration Process</vt:lpstr>
      <vt:lpstr>Additional Learning Materials</vt:lpstr>
      <vt:lpstr>If you have questions please contact:  Karis Tenneson, PhD Remote Sensing Specialist at USFS GTAC   krtenneson@fs.fed.us, 801-975-3768 or Brenna Schwert Remote Sensing Specialist at USFS GTAC bmschwert@fs.fed.us, 801-975-3821  </vt:lpstr>
    </vt:vector>
  </TitlesOfParts>
  <Company>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USDA Forest Service</dc:creator>
  <cp:lastModifiedBy>Schwert, Brenna M -FS</cp:lastModifiedBy>
  <cp:revision>28</cp:revision>
  <dcterms:created xsi:type="dcterms:W3CDTF">2015-04-03T20:09:37Z</dcterms:created>
  <dcterms:modified xsi:type="dcterms:W3CDTF">2018-03-14T21:41:44Z</dcterms:modified>
</cp:coreProperties>
</file>