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50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259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nneson, Karis - FS, Salt Lake City, UT" initials="TK-FSLCU" lastIdx="1" clrIdx="0">
    <p:extLst>
      <p:ext uri="{19B8F6BF-5375-455C-9EA6-DF929625EA0E}">
        <p15:presenceInfo xmlns:p15="http://schemas.microsoft.com/office/powerpoint/2012/main" userId="S-1-5-21-2443529608-3098792306-3041422421-6019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11T14:13:02.068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D9C08-8C6D-4525-BA69-095C80543D7D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D16AE-BF74-4360-A12F-9FF3CAEE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11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First you choose your “theme”</a:t>
            </a:r>
          </a:p>
          <a:p>
            <a:pPr lvl="2"/>
            <a:r>
              <a:rPr lang="en-US" dirty="0" smtClean="0"/>
              <a:t>Formally defined as a central topic, subject or concept the user is trying to capture.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Note: a theme could be Urban, Transportation, etc. In our case, most of the time our theme will be vegetation cover. And the scheme will be designed around this central theme.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Categorizes and labels the variation in land cover that you wish to capture: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Based on measurable land cover (not land use) characteristics,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Based on what the photography can detect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Avoid interpretive classes such as “Old Growth” or “Suitable Habitat”; these should be derived by definitions based on measurable characteristics,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Information Extraction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4A868-A1AF-4341-AE89-6CB28808A1E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92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2C966-5D57-D14C-B996-5E1DFB130F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31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2C966-5D57-D14C-B996-5E1DFB130F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0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2C966-5D57-D14C-B996-5E1DFB130F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23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AAD15-1602-43E2-94EF-9206AE3ED4B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38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2C966-5D57-D14C-B996-5E1DFB130FD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29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BF06BB-43B8-4B79-B229-D78236E2EE5D}" type="slidenum">
              <a:rPr lang="en-US"/>
              <a:pPr/>
              <a:t>31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86489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100" dirty="0"/>
              <a:t>Developed by Adele and Richard Cutler, Dept. of Mathematics, Utah State</a:t>
            </a:r>
          </a:p>
          <a:p>
            <a:pPr defTabSz="86489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sz="1100" dirty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3725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AAD15-1602-43E2-94EF-9206AE3ED4B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2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/>
            <a:r>
              <a:rPr lang="en-US" sz="1900" dirty="0"/>
              <a:t>Each “tree” is the result of the random selection of input variables (multispectral bands, elevation data, etc.) from the reference data (e.g., image segments or pixels).</a:t>
            </a:r>
          </a:p>
          <a:p>
            <a:pPr lvl="1"/>
            <a:r>
              <a:rPr lang="en-US" sz="2100" dirty="0"/>
              <a:t>Random Forest makes hundreds to thousands of these Classification trees or decision trees.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AAD15-1602-43E2-94EF-9206AE3ED4B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17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AAD15-1602-43E2-94EF-9206AE3ED4B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55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2C966-5D57-D14C-B996-5E1DFB130FD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65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643D3-49DC-494D-97D9-D99DCE2010B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97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To make predictions:</a:t>
            </a:r>
          </a:p>
          <a:p>
            <a:pPr lvl="1"/>
            <a:r>
              <a:rPr lang="en-US" sz="2100" dirty="0"/>
              <a:t>Each CART model gets the input data that corresponds to the variables in it’s model to make a predication about which class each segment/pixel should be (e.g., shrub). </a:t>
            </a:r>
          </a:p>
          <a:p>
            <a:pPr lvl="1"/>
            <a:r>
              <a:rPr lang="en-US" sz="2100" dirty="0"/>
              <a:t>Which ever class gets the most votes, “wins”!</a:t>
            </a:r>
          </a:p>
          <a:p>
            <a:pPr lvl="1">
              <a:buNone/>
            </a:pPr>
            <a:endParaRPr lang="en-US" sz="2100" dirty="0"/>
          </a:p>
          <a:p>
            <a:pPr lvl="1">
              <a:buNone/>
            </a:pPr>
            <a:r>
              <a:rPr lang="en-US" sz="2100" dirty="0"/>
              <a:t>**Disclaimer: </a:t>
            </a:r>
            <a:r>
              <a:rPr lang="en-US" sz="2100" i="1" dirty="0"/>
              <a:t>Garbage in = Garbage out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AAD15-1602-43E2-94EF-9206AE3ED4B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26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AAD15-1602-43E2-94EF-9206AE3ED4B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29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Information Extraction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4A868-A1AF-4341-AE89-6CB28808A1E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0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643D3-49DC-494D-97D9-D99DCE2010B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71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better example…</a:t>
            </a:r>
          </a:p>
          <a:p>
            <a:endParaRPr lang="en-US" dirty="0" smtClean="0"/>
          </a:p>
          <a:p>
            <a:r>
              <a:rPr lang="en-US" dirty="0" smtClean="0"/>
              <a:t>Other ‘Forest’</a:t>
            </a:r>
            <a:r>
              <a:rPr lang="en-US" baseline="0" dirty="0" smtClean="0"/>
              <a:t> options-&gt;</a:t>
            </a:r>
            <a:r>
              <a:rPr lang="en-US" dirty="0" smtClean="0"/>
              <a:t> dense evergreen forests, degraded evergreen forests, dry deciduous forests, mangrove and swamp forest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643D3-49DC-494D-97D9-D99DCE2010B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20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better example…</a:t>
            </a:r>
          </a:p>
          <a:p>
            <a:endParaRPr lang="en-US" dirty="0" smtClean="0"/>
          </a:p>
          <a:p>
            <a:r>
              <a:rPr lang="en-US" dirty="0" smtClean="0"/>
              <a:t>Other ‘Forest’</a:t>
            </a:r>
            <a:r>
              <a:rPr lang="en-US" baseline="0" dirty="0" smtClean="0"/>
              <a:t> options-&gt;</a:t>
            </a:r>
            <a:r>
              <a:rPr lang="en-US" dirty="0" smtClean="0"/>
              <a:t> dense evergreen forests, degraded evergreen forests, dry deciduous forests, mangrove and swamp forest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643D3-49DC-494D-97D9-D99DCE2010B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72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30766" indent="-281064" defTabSz="915018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24255" indent="-224851" defTabSz="915018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573957" indent="-224851" defTabSz="915018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23659" indent="-224851" defTabSz="915018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fld id="{6E926D86-394E-40D9-966C-0C2E760A36DB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 dirty="0"/>
              <a:t>This is a graph of a spectral response curves for several different types of material. </a:t>
            </a:r>
          </a:p>
          <a:p>
            <a:pPr>
              <a:buFontTx/>
              <a:buChar char="•"/>
            </a:pPr>
            <a:r>
              <a:rPr lang="en-US" altLang="en-US" sz="2400" dirty="0"/>
              <a:t>It represents the visible to NIR portion of the electromagnetic spectrum</a:t>
            </a:r>
          </a:p>
          <a:p>
            <a:pPr>
              <a:buFontTx/>
              <a:buChar char="•"/>
            </a:pPr>
            <a:r>
              <a:rPr lang="en-US" altLang="en-US" sz="2400" dirty="0"/>
              <a:t>As you can see materials can identified and differentiated from each other as long as their signatures are unique from one another. </a:t>
            </a:r>
          </a:p>
        </p:txBody>
      </p:sp>
    </p:spTree>
    <p:extLst>
      <p:ext uri="{BB962C8B-B14F-4D97-AF65-F5344CB8AC3E}">
        <p14:creationId xmlns:p14="http://schemas.microsoft.com/office/powerpoint/2010/main" val="3518326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2C966-5D57-D14C-B996-5E1DFB130F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28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2C966-5D57-D14C-B996-5E1DFB130F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20882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848600" cy="1927225"/>
          </a:xfrm>
        </p:spPr>
        <p:txBody>
          <a:bodyPr anchor="b">
            <a:noAutofit/>
          </a:bodyPr>
          <a:lstStyle>
            <a:lvl1pPr algn="r">
              <a:defRPr sz="54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62400"/>
            <a:ext cx="78486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808412"/>
            <a:ext cx="78486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3838575" cy="55514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/>
          </a:bodyPr>
          <a:lstStyle>
            <a:lvl1pPr>
              <a:buClr>
                <a:schemeClr val="tx2">
                  <a:lumMod val="75000"/>
                </a:schemeClr>
              </a:buClr>
              <a:defRPr sz="3200"/>
            </a:lvl1pPr>
            <a:lvl2pPr>
              <a:buClr>
                <a:schemeClr val="accent4">
                  <a:lumMod val="75000"/>
                </a:schemeClr>
              </a:buClr>
              <a:defRPr sz="2800"/>
            </a:lvl2pPr>
            <a:lvl3pPr>
              <a:buClr>
                <a:schemeClr val="bg2">
                  <a:lumMod val="50000"/>
                </a:schemeClr>
              </a:buClr>
              <a:defRPr sz="2400"/>
            </a:lvl3pPr>
            <a:lvl4pPr>
              <a:buClr>
                <a:schemeClr val="accent6">
                  <a:lumMod val="75000"/>
                </a:schemeClr>
              </a:buCl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9438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9438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066800" y="6613525"/>
            <a:ext cx="7239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69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553200"/>
            <a:ext cx="9144000" cy="32788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96225" y="6681151"/>
            <a:ext cx="18659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i="1" dirty="0" smtClean="0">
                <a:solidFill>
                  <a:schemeClr val="bg1"/>
                </a:solidFill>
              </a:rPr>
              <a:t>Forest Service</a:t>
            </a:r>
            <a:endParaRPr lang="en-US" sz="800" b="1" i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84950"/>
            <a:ext cx="265249" cy="2944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4" r:id="rId3"/>
    <p:sldLayoutId id="2147483966" r:id="rId4"/>
    <p:sldLayoutId id="2147483967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bmschwert@fs.fed.us" TargetMode="External"/><Relationship Id="rId2" Type="http://schemas.openxmlformats.org/officeDocument/2006/relationships/hyperlink" Target="mailto:krtenneson@fs.fed.us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Cover Classification </a:t>
            </a:r>
            <a:r>
              <a:rPr lang="en-US" dirty="0" smtClean="0"/>
              <a:t>Techniques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800" y="3017520"/>
            <a:ext cx="7848600" cy="589280"/>
          </a:xfrm>
        </p:spPr>
        <p:txBody>
          <a:bodyPr/>
          <a:lstStyle/>
          <a:p>
            <a:r>
              <a:rPr lang="en-US" dirty="0" smtClean="0"/>
              <a:t>supervised </a:t>
            </a:r>
            <a:r>
              <a:rPr lang="en-US" dirty="0"/>
              <a:t>classification and random forests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659922" y="3962400"/>
            <a:ext cx="3874477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</a:rPr>
              <a:t>Developed by remote sensing specialists at the USFS Geospatial Technology and Applications Center (GTAC), located in Salt Lake City, Utah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5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4122738" y="5635625"/>
            <a:ext cx="4346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purple	            red    infrared	</a:t>
            </a:r>
          </a:p>
        </p:txBody>
      </p:sp>
      <p:pic>
        <p:nvPicPr>
          <p:cNvPr id="15364" name="Picture 3" descr="spectral response curv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8041" r="53802" b="36835"/>
          <a:stretch>
            <a:fillRect/>
          </a:stretch>
        </p:blipFill>
        <p:spPr bwMode="auto">
          <a:xfrm>
            <a:off x="1562099" y="2152229"/>
            <a:ext cx="6272213" cy="43152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325" y="276225"/>
            <a:ext cx="8515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This is a graph of a spectral response curves for several different types of material. </a:t>
            </a:r>
          </a:p>
          <a:p>
            <a:pPr>
              <a:buFontTx/>
              <a:buChar char="•"/>
            </a:pPr>
            <a:r>
              <a:rPr lang="en-US" altLang="en-US" sz="2000" dirty="0"/>
              <a:t>It represents the visible to NIR portion of the electromagnetic spectrum</a:t>
            </a:r>
          </a:p>
          <a:p>
            <a:pPr>
              <a:buFontTx/>
              <a:buChar char="•"/>
            </a:pPr>
            <a:r>
              <a:rPr lang="en-US" altLang="en-US" sz="2000" dirty="0"/>
              <a:t>As you can see materials </a:t>
            </a:r>
            <a:r>
              <a:rPr lang="en-US" altLang="en-US" sz="2000" dirty="0" smtClean="0"/>
              <a:t>(e.g., dry soil, wet soil) can be identified </a:t>
            </a:r>
            <a:r>
              <a:rPr lang="en-US" altLang="en-US" sz="2000" dirty="0"/>
              <a:t>and differentiated from each other as long as their signatures are unique from one another</a:t>
            </a:r>
            <a:r>
              <a:rPr lang="en-US" altLang="en-US" sz="1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63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Linking goals (land cover categories)</a:t>
            </a:r>
          </a:p>
          <a:p>
            <a:pPr marL="0" indent="0" algn="ctr">
              <a:buNone/>
            </a:pPr>
            <a:r>
              <a:rPr lang="en-US" dirty="0" smtClean="0"/>
              <a:t>with </a:t>
            </a:r>
          </a:p>
          <a:p>
            <a:pPr marL="0" indent="0" algn="ctr">
              <a:buNone/>
            </a:pPr>
            <a:r>
              <a:rPr lang="en-US" dirty="0" smtClean="0"/>
              <a:t>Land cover characteristics (spectral signatures)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spatial modeling process"/>
          <p:cNvGrpSpPr/>
          <p:nvPr/>
        </p:nvGrpSpPr>
        <p:grpSpPr>
          <a:xfrm>
            <a:off x="1278207" y="880228"/>
            <a:ext cx="7617942" cy="5377952"/>
            <a:chOff x="841252" y="514834"/>
            <a:chExt cx="8130955" cy="5504778"/>
          </a:xfrm>
        </p:grpSpPr>
        <p:sp>
          <p:nvSpPr>
            <p:cNvPr id="4" name="Rectangle 3"/>
            <p:cNvSpPr/>
            <p:nvPr/>
          </p:nvSpPr>
          <p:spPr>
            <a:xfrm>
              <a:off x="5972983" y="1681788"/>
              <a:ext cx="2346055" cy="892377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Lidar</a:t>
              </a:r>
              <a:r>
                <a:rPr lang="en-US" dirty="0" smtClean="0">
                  <a:solidFill>
                    <a:schemeClr val="bg1"/>
                  </a:solidFill>
                </a:rPr>
                <a:t> 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56837" y="1834187"/>
              <a:ext cx="1819361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Reference Data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25383" y="1834188"/>
              <a:ext cx="2514126" cy="8923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Lidar</a:t>
              </a:r>
              <a:r>
                <a:rPr lang="en-US" dirty="0" smtClean="0">
                  <a:solidFill>
                    <a:schemeClr val="bg1"/>
                  </a:solidFill>
                </a:rPr>
                <a:t> 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7783" y="1986588"/>
              <a:ext cx="2594796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Predictor Variables: (e.g., image enhancements)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52634" y="3432219"/>
              <a:ext cx="1819360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Model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752634" y="514834"/>
              <a:ext cx="1819360" cy="9610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Theory 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hape 12"/>
            <p:cNvCxnSpPr>
              <a:stCxn id="9" idx="6"/>
              <a:endCxn id="4" idx="0"/>
            </p:cNvCxnSpPr>
            <p:nvPr/>
          </p:nvCxnSpPr>
          <p:spPr>
            <a:xfrm>
              <a:off x="5571995" y="995345"/>
              <a:ext cx="1574017" cy="686443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hape 14"/>
            <p:cNvCxnSpPr>
              <a:stCxn id="9" idx="2"/>
              <a:endCxn id="5" idx="0"/>
            </p:cNvCxnSpPr>
            <p:nvPr/>
          </p:nvCxnSpPr>
          <p:spPr>
            <a:xfrm rot="10800000" flipV="1">
              <a:off x="2366517" y="995345"/>
              <a:ext cx="1386118" cy="838842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hape 16"/>
            <p:cNvCxnSpPr>
              <a:stCxn id="5" idx="2"/>
              <a:endCxn id="8" idx="1"/>
            </p:cNvCxnSpPr>
            <p:nvPr/>
          </p:nvCxnSpPr>
          <p:spPr>
            <a:xfrm rot="16200000" flipH="1">
              <a:off x="2483654" y="2609427"/>
              <a:ext cx="1151844" cy="1386118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hape 18"/>
            <p:cNvCxnSpPr>
              <a:stCxn id="7" idx="2"/>
            </p:cNvCxnSpPr>
            <p:nvPr/>
          </p:nvCxnSpPr>
          <p:spPr>
            <a:xfrm rot="5400000">
              <a:off x="6073868" y="2377093"/>
              <a:ext cx="999442" cy="2003185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8" idx="1"/>
              <a:endCxn id="5" idx="1"/>
            </p:cNvCxnSpPr>
            <p:nvPr/>
          </p:nvCxnSpPr>
          <p:spPr>
            <a:xfrm rot="10800000">
              <a:off x="1456838" y="2280376"/>
              <a:ext cx="2295798" cy="1598032"/>
            </a:xfrm>
            <a:prstGeom prst="curvedConnector3">
              <a:avLst>
                <a:gd name="adj1" fmla="val 1106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25" idx="0"/>
            </p:cNvCxnSpPr>
            <p:nvPr/>
          </p:nvCxnSpPr>
          <p:spPr>
            <a:xfrm rot="16200000" flipH="1">
              <a:off x="4226641" y="4654735"/>
              <a:ext cx="892374" cy="85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782242" y="5105212"/>
              <a:ext cx="1789752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Map of predicted values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hape 26"/>
            <p:cNvCxnSpPr>
              <a:stCxn id="7" idx="2"/>
              <a:endCxn id="25" idx="3"/>
            </p:cNvCxnSpPr>
            <p:nvPr/>
          </p:nvCxnSpPr>
          <p:spPr>
            <a:xfrm rot="5400000">
              <a:off x="5231865" y="3219095"/>
              <a:ext cx="2683448" cy="2003187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169491" y="810863"/>
              <a:ext cx="2802716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Candidate variables </a:t>
              </a:r>
              <a:endParaRPr lang="en-US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41252" y="1033210"/>
              <a:ext cx="2780293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Sample Design</a:t>
              </a:r>
              <a:endParaRPr lang="en-US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41252" y="3509078"/>
              <a:ext cx="1819360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Validation </a:t>
              </a:r>
              <a:endParaRPr lang="en-US" b="1" i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80776" y="2878964"/>
              <a:ext cx="2081538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Fitting/Training</a:t>
              </a:r>
              <a:endParaRPr lang="en-US" b="1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0" y="6276201"/>
            <a:ext cx="594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Adapted from </a:t>
            </a:r>
            <a:r>
              <a:rPr lang="en-US" sz="1200" dirty="0" err="1" smtClean="0">
                <a:solidFill>
                  <a:schemeClr val="accent2">
                    <a:lumMod val="50000"/>
                  </a:schemeClr>
                </a:solidFill>
              </a:rPr>
              <a:t>Guisan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and Zimmerman (2000) &amp; Franklin (2009) </a:t>
            </a: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457200" y="18192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Spatial Modeling Process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10584" y="4744273"/>
            <a:ext cx="195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Applying Model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5879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theory"/>
          <p:cNvGrpSpPr/>
          <p:nvPr/>
        </p:nvGrpSpPr>
        <p:grpSpPr>
          <a:xfrm>
            <a:off x="1278207" y="880228"/>
            <a:ext cx="7617942" cy="5377952"/>
            <a:chOff x="841252" y="514834"/>
            <a:chExt cx="8130955" cy="5504778"/>
          </a:xfrm>
        </p:grpSpPr>
        <p:sp>
          <p:nvSpPr>
            <p:cNvPr id="4" name="Rectangle 3"/>
            <p:cNvSpPr/>
            <p:nvPr/>
          </p:nvSpPr>
          <p:spPr>
            <a:xfrm>
              <a:off x="5972983" y="1681788"/>
              <a:ext cx="2346055" cy="892377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Lidar</a:t>
              </a:r>
              <a:r>
                <a:rPr lang="en-US" dirty="0" smtClean="0">
                  <a:solidFill>
                    <a:schemeClr val="bg1"/>
                  </a:solidFill>
                </a:rPr>
                <a:t> 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56837" y="1834187"/>
              <a:ext cx="1819361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Reference Data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25383" y="1834188"/>
              <a:ext cx="2514126" cy="8923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Lidar</a:t>
              </a:r>
              <a:r>
                <a:rPr lang="en-US" dirty="0" smtClean="0">
                  <a:solidFill>
                    <a:schemeClr val="bg1"/>
                  </a:solidFill>
                </a:rPr>
                <a:t> 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7783" y="1986588"/>
              <a:ext cx="2594796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Predictor Variables: (e.g., image enhancements)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52634" y="3432219"/>
              <a:ext cx="1819360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Model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752634" y="514834"/>
              <a:ext cx="1819360" cy="96102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Theory 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hape 12"/>
            <p:cNvCxnSpPr>
              <a:stCxn id="9" idx="6"/>
              <a:endCxn id="4" idx="0"/>
            </p:cNvCxnSpPr>
            <p:nvPr/>
          </p:nvCxnSpPr>
          <p:spPr>
            <a:xfrm>
              <a:off x="5571995" y="995345"/>
              <a:ext cx="1574017" cy="686443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hape 14"/>
            <p:cNvCxnSpPr>
              <a:stCxn id="9" idx="2"/>
              <a:endCxn id="5" idx="0"/>
            </p:cNvCxnSpPr>
            <p:nvPr/>
          </p:nvCxnSpPr>
          <p:spPr>
            <a:xfrm rot="10800000" flipV="1">
              <a:off x="2366517" y="995345"/>
              <a:ext cx="1386118" cy="838842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hape 16"/>
            <p:cNvCxnSpPr>
              <a:stCxn id="5" idx="2"/>
              <a:endCxn id="8" idx="1"/>
            </p:cNvCxnSpPr>
            <p:nvPr/>
          </p:nvCxnSpPr>
          <p:spPr>
            <a:xfrm rot="16200000" flipH="1">
              <a:off x="2483654" y="2609427"/>
              <a:ext cx="1151844" cy="1386118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hape 18"/>
            <p:cNvCxnSpPr>
              <a:stCxn id="7" idx="2"/>
            </p:cNvCxnSpPr>
            <p:nvPr/>
          </p:nvCxnSpPr>
          <p:spPr>
            <a:xfrm rot="5400000">
              <a:off x="6073868" y="2377093"/>
              <a:ext cx="999442" cy="2003185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8" idx="1"/>
              <a:endCxn id="5" idx="1"/>
            </p:cNvCxnSpPr>
            <p:nvPr/>
          </p:nvCxnSpPr>
          <p:spPr>
            <a:xfrm rot="10800000">
              <a:off x="1456838" y="2280376"/>
              <a:ext cx="2295798" cy="1598032"/>
            </a:xfrm>
            <a:prstGeom prst="curvedConnector3">
              <a:avLst>
                <a:gd name="adj1" fmla="val 1106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25" idx="0"/>
            </p:cNvCxnSpPr>
            <p:nvPr/>
          </p:nvCxnSpPr>
          <p:spPr>
            <a:xfrm rot="16200000" flipH="1">
              <a:off x="4226641" y="4654735"/>
              <a:ext cx="892374" cy="85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782242" y="5105212"/>
              <a:ext cx="1789752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Map of predicted values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hape 26"/>
            <p:cNvCxnSpPr>
              <a:stCxn id="7" idx="2"/>
              <a:endCxn id="25" idx="3"/>
            </p:cNvCxnSpPr>
            <p:nvPr/>
          </p:nvCxnSpPr>
          <p:spPr>
            <a:xfrm rot="5400000">
              <a:off x="5231865" y="3219095"/>
              <a:ext cx="2683448" cy="2003187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169491" y="810863"/>
              <a:ext cx="2802716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Candidate variables </a:t>
              </a:r>
              <a:endParaRPr lang="en-US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41252" y="1033210"/>
              <a:ext cx="2780293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Sample Design</a:t>
              </a:r>
              <a:endParaRPr lang="en-US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41252" y="3509078"/>
              <a:ext cx="1819360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</a:rPr>
                <a:t>Validation 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80776" y="2878964"/>
              <a:ext cx="2081538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Fitting/Training</a:t>
              </a:r>
              <a:endParaRPr lang="en-US" b="1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613656" y="6324600"/>
            <a:ext cx="594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Adapted from </a:t>
            </a:r>
            <a:r>
              <a:rPr lang="en-US" sz="1200" dirty="0" err="1" smtClean="0">
                <a:solidFill>
                  <a:schemeClr val="accent2">
                    <a:lumMod val="50000"/>
                  </a:schemeClr>
                </a:solidFill>
              </a:rPr>
              <a:t>Guisan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and Zimmerman (2000) &amp; Franklin (2009) </a:t>
            </a: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457200" y="18192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Spatial Modeling Process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10584" y="4744273"/>
            <a:ext cx="195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Applying Model </a:t>
            </a:r>
            <a:endParaRPr lang="en-US" b="1" dirty="0"/>
          </a:p>
        </p:txBody>
      </p:sp>
      <p:pic>
        <p:nvPicPr>
          <p:cNvPr id="26" name="Picture 25" title="ROI Explorer Set up and Plot"/>
          <p:cNvPicPr>
            <a:picLocks noChangeAspect="1"/>
          </p:cNvPicPr>
          <p:nvPr/>
        </p:nvPicPr>
        <p:blipFill rotWithShape="1">
          <a:blip r:embed="rId3"/>
          <a:srcRect t="40930"/>
          <a:stretch/>
        </p:blipFill>
        <p:spPr>
          <a:xfrm>
            <a:off x="144756" y="3710778"/>
            <a:ext cx="2897093" cy="28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7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candidate variables"/>
          <p:cNvGrpSpPr/>
          <p:nvPr/>
        </p:nvGrpSpPr>
        <p:grpSpPr>
          <a:xfrm>
            <a:off x="1278207" y="746348"/>
            <a:ext cx="7524599" cy="5511831"/>
            <a:chOff x="841252" y="377796"/>
            <a:chExt cx="8031327" cy="5641816"/>
          </a:xfrm>
        </p:grpSpPr>
        <p:sp>
          <p:nvSpPr>
            <p:cNvPr id="4" name="Rectangle 3"/>
            <p:cNvSpPr/>
            <p:nvPr/>
          </p:nvSpPr>
          <p:spPr>
            <a:xfrm>
              <a:off x="5972983" y="1681788"/>
              <a:ext cx="2346055" cy="892377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Lidar</a:t>
              </a:r>
              <a:r>
                <a:rPr lang="en-US" dirty="0" smtClean="0">
                  <a:solidFill>
                    <a:schemeClr val="bg1"/>
                  </a:solidFill>
                </a:rPr>
                <a:t> 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56837" y="1834187"/>
              <a:ext cx="1819361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Reference Data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25383" y="1834188"/>
              <a:ext cx="2514126" cy="8923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Lidar</a:t>
              </a:r>
              <a:r>
                <a:rPr lang="en-US" dirty="0" smtClean="0">
                  <a:solidFill>
                    <a:schemeClr val="bg1"/>
                  </a:solidFill>
                </a:rPr>
                <a:t> 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7783" y="1986588"/>
              <a:ext cx="2594796" cy="892377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Predictor Variables: (e.g., image enhancements)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52634" y="3432219"/>
              <a:ext cx="1819360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Model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752634" y="514834"/>
              <a:ext cx="1819360" cy="9610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Theory 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hape 12"/>
            <p:cNvCxnSpPr>
              <a:stCxn id="9" idx="6"/>
              <a:endCxn id="4" idx="0"/>
            </p:cNvCxnSpPr>
            <p:nvPr/>
          </p:nvCxnSpPr>
          <p:spPr>
            <a:xfrm>
              <a:off x="5571995" y="995345"/>
              <a:ext cx="1574017" cy="686443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hape 14"/>
            <p:cNvCxnSpPr>
              <a:stCxn id="9" idx="2"/>
              <a:endCxn id="5" idx="0"/>
            </p:cNvCxnSpPr>
            <p:nvPr/>
          </p:nvCxnSpPr>
          <p:spPr>
            <a:xfrm rot="10800000" flipV="1">
              <a:off x="2366517" y="995345"/>
              <a:ext cx="1386118" cy="838842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hape 16"/>
            <p:cNvCxnSpPr>
              <a:stCxn id="5" idx="2"/>
              <a:endCxn id="8" idx="1"/>
            </p:cNvCxnSpPr>
            <p:nvPr/>
          </p:nvCxnSpPr>
          <p:spPr>
            <a:xfrm rot="16200000" flipH="1">
              <a:off x="2483654" y="2609427"/>
              <a:ext cx="1151844" cy="1386118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hape 18"/>
            <p:cNvCxnSpPr>
              <a:stCxn id="7" idx="2"/>
            </p:cNvCxnSpPr>
            <p:nvPr/>
          </p:nvCxnSpPr>
          <p:spPr>
            <a:xfrm rot="5400000">
              <a:off x="6073868" y="2377093"/>
              <a:ext cx="999442" cy="2003185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8" idx="1"/>
              <a:endCxn id="5" idx="1"/>
            </p:cNvCxnSpPr>
            <p:nvPr/>
          </p:nvCxnSpPr>
          <p:spPr>
            <a:xfrm rot="10800000">
              <a:off x="1456838" y="2280376"/>
              <a:ext cx="2295798" cy="1598032"/>
            </a:xfrm>
            <a:prstGeom prst="curvedConnector3">
              <a:avLst>
                <a:gd name="adj1" fmla="val 1106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25" idx="0"/>
            </p:cNvCxnSpPr>
            <p:nvPr/>
          </p:nvCxnSpPr>
          <p:spPr>
            <a:xfrm rot="16200000" flipH="1">
              <a:off x="4226641" y="4654735"/>
              <a:ext cx="892374" cy="85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782242" y="5105212"/>
              <a:ext cx="1789752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Map of predicted values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hape 26"/>
            <p:cNvCxnSpPr>
              <a:stCxn id="7" idx="2"/>
              <a:endCxn id="25" idx="3"/>
            </p:cNvCxnSpPr>
            <p:nvPr/>
          </p:nvCxnSpPr>
          <p:spPr>
            <a:xfrm rot="5400000">
              <a:off x="5231865" y="3219095"/>
              <a:ext cx="2683448" cy="2003187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009254" y="377796"/>
              <a:ext cx="2802716" cy="110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Candidate Variables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56838" y="810863"/>
              <a:ext cx="2164708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Sample design</a:t>
              </a:r>
              <a:endParaRPr lang="en-US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41252" y="3509078"/>
              <a:ext cx="1819360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Validation </a:t>
              </a:r>
              <a:endParaRPr lang="en-US" b="1" i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80776" y="2878964"/>
              <a:ext cx="2081538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Fitting/Training</a:t>
              </a:r>
              <a:endParaRPr lang="en-US" b="1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613656" y="6324600"/>
            <a:ext cx="594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Adapted from </a:t>
            </a:r>
            <a:r>
              <a:rPr lang="en-US" sz="1200" dirty="0" err="1" smtClean="0">
                <a:solidFill>
                  <a:schemeClr val="accent2">
                    <a:lumMod val="50000"/>
                  </a:schemeClr>
                </a:solidFill>
              </a:rPr>
              <a:t>Guisan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and Zimmerman (2000) &amp; Franklin (2009) </a:t>
            </a: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Components </a:t>
            </a:r>
            <a:r>
              <a:rPr lang="en-US" dirty="0"/>
              <a:t>of </a:t>
            </a:r>
            <a:r>
              <a:rPr lang="en-US" dirty="0" smtClean="0"/>
              <a:t>the Spatial Modeling Process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10584" y="4744273"/>
            <a:ext cx="195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Applying Model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602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 dirty="0" smtClean="0"/>
              <a:t>Predictor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51928"/>
            <a:ext cx="7696200" cy="4983163"/>
          </a:xfrm>
        </p:spPr>
        <p:txBody>
          <a:bodyPr/>
          <a:lstStyle/>
          <a:p>
            <a:r>
              <a:rPr lang="en-US" dirty="0" smtClean="0"/>
              <a:t>What does water look like?</a:t>
            </a:r>
          </a:p>
          <a:p>
            <a:r>
              <a:rPr lang="en-US" dirty="0" smtClean="0"/>
              <a:t>What does land look like?</a:t>
            </a:r>
          </a:p>
          <a:p>
            <a:r>
              <a:rPr lang="en-US" dirty="0" smtClean="0"/>
              <a:t>What information do you think will help differentiate water </a:t>
            </a:r>
            <a:br>
              <a:rPr lang="en-US" dirty="0" smtClean="0"/>
            </a:br>
            <a:r>
              <a:rPr lang="en-US" dirty="0" smtClean="0"/>
              <a:t>from land?</a:t>
            </a:r>
            <a:endParaRPr lang="en-US" dirty="0"/>
          </a:p>
        </p:txBody>
      </p:sp>
      <p:pic>
        <p:nvPicPr>
          <p:cNvPr id="6" name="Picture 5" descr="water and land"/>
          <p:cNvPicPr>
            <a:picLocks noChangeAspect="1"/>
          </p:cNvPicPr>
          <p:nvPr/>
        </p:nvPicPr>
        <p:blipFill rotWithShape="1">
          <a:blip r:embed="rId2"/>
          <a:srcRect l="54049" b="50000"/>
          <a:stretch/>
        </p:blipFill>
        <p:spPr>
          <a:xfrm>
            <a:off x="4895942" y="2975213"/>
            <a:ext cx="4152531" cy="333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Predictor Variable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10984"/>
            <a:ext cx="7696200" cy="4983163"/>
          </a:xfrm>
        </p:spPr>
        <p:txBody>
          <a:bodyPr/>
          <a:lstStyle/>
          <a:p>
            <a:pPr lvl="1"/>
            <a:r>
              <a:rPr lang="en-US" dirty="0" smtClean="0"/>
              <a:t>Impervious surface metric</a:t>
            </a:r>
          </a:p>
          <a:p>
            <a:pPr lvl="1"/>
            <a:r>
              <a:rPr lang="en-US" dirty="0" smtClean="0"/>
              <a:t>Modified normalized difference water index</a:t>
            </a:r>
          </a:p>
          <a:p>
            <a:pPr lvl="1"/>
            <a:r>
              <a:rPr lang="en-US" dirty="0" smtClean="0"/>
              <a:t>Normalized difference vegetation index</a:t>
            </a:r>
          </a:p>
          <a:p>
            <a:pPr lvl="1"/>
            <a:r>
              <a:rPr lang="en-US" dirty="0" smtClean="0"/>
              <a:t>Elevation</a:t>
            </a:r>
          </a:p>
          <a:p>
            <a:pPr lvl="1"/>
            <a:r>
              <a:rPr lang="en-US" dirty="0" smtClean="0"/>
              <a:t>Aspect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5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Theory/Knowledge to </a:t>
            </a:r>
            <a:r>
              <a:rPr lang="en-US" dirty="0" smtClean="0"/>
              <a:t>get predictor variables:</a:t>
            </a:r>
          </a:p>
          <a:p>
            <a:pPr marL="457200" indent="-457200"/>
            <a:r>
              <a:rPr lang="en-US" dirty="0" smtClean="0"/>
              <a:t>Tone/color:</a:t>
            </a:r>
            <a:endParaRPr lang="en-US" dirty="0"/>
          </a:p>
          <a:p>
            <a:pPr marL="457200" indent="-457200"/>
            <a:r>
              <a:rPr lang="en-US" dirty="0" smtClean="0"/>
              <a:t>Shape:</a:t>
            </a:r>
            <a:endParaRPr lang="en-US" dirty="0"/>
          </a:p>
          <a:p>
            <a:pPr marL="457200" indent="-457200"/>
            <a:r>
              <a:rPr lang="en-US" dirty="0" smtClean="0"/>
              <a:t>Size:</a:t>
            </a:r>
            <a:endParaRPr lang="en-US" dirty="0"/>
          </a:p>
          <a:p>
            <a:pPr marL="457200" indent="-457200"/>
            <a:r>
              <a:rPr lang="en-US" dirty="0" smtClean="0"/>
              <a:t>Association:</a:t>
            </a:r>
            <a:endParaRPr lang="en-US" dirty="0"/>
          </a:p>
          <a:p>
            <a:pPr marL="457200" indent="-457200"/>
            <a:r>
              <a:rPr lang="en-US" dirty="0" smtClean="0"/>
              <a:t>Shadow:</a:t>
            </a:r>
            <a:endParaRPr lang="en-US" dirty="0"/>
          </a:p>
          <a:p>
            <a:pPr marL="457200" indent="-457200"/>
            <a:r>
              <a:rPr lang="en-US" dirty="0" smtClean="0"/>
              <a:t>Pattern:</a:t>
            </a:r>
            <a:endParaRPr lang="en-US" dirty="0"/>
          </a:p>
          <a:p>
            <a:pPr marL="457200" indent="-457200"/>
            <a:r>
              <a:rPr lang="en-US" dirty="0" smtClean="0"/>
              <a:t>Texture: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Predictor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reference data"/>
          <p:cNvGrpSpPr/>
          <p:nvPr/>
        </p:nvGrpSpPr>
        <p:grpSpPr>
          <a:xfrm>
            <a:off x="1278207" y="880228"/>
            <a:ext cx="7617942" cy="5377952"/>
            <a:chOff x="841252" y="514834"/>
            <a:chExt cx="8130955" cy="5504778"/>
          </a:xfrm>
        </p:grpSpPr>
        <p:sp>
          <p:nvSpPr>
            <p:cNvPr id="4" name="Rectangle 3"/>
            <p:cNvSpPr/>
            <p:nvPr/>
          </p:nvSpPr>
          <p:spPr>
            <a:xfrm>
              <a:off x="5972983" y="1681788"/>
              <a:ext cx="2346055" cy="892377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Lidar</a:t>
              </a:r>
              <a:r>
                <a:rPr lang="en-US" dirty="0" smtClean="0">
                  <a:solidFill>
                    <a:schemeClr val="bg1"/>
                  </a:solidFill>
                </a:rPr>
                <a:t> 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56837" y="1834187"/>
              <a:ext cx="1819361" cy="892377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Reference Data (ROI)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25383" y="1834188"/>
              <a:ext cx="2514126" cy="8923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Lidar</a:t>
              </a:r>
              <a:r>
                <a:rPr lang="en-US" dirty="0" smtClean="0">
                  <a:solidFill>
                    <a:schemeClr val="bg1"/>
                  </a:solidFill>
                </a:rPr>
                <a:t> 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7783" y="1986588"/>
              <a:ext cx="2594796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Predictor Variables: (e.g., image enhancements)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52634" y="3432219"/>
              <a:ext cx="1819360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Model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752634" y="514834"/>
              <a:ext cx="1819360" cy="9610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Theory 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hape 12"/>
            <p:cNvCxnSpPr>
              <a:stCxn id="9" idx="6"/>
              <a:endCxn id="4" idx="0"/>
            </p:cNvCxnSpPr>
            <p:nvPr/>
          </p:nvCxnSpPr>
          <p:spPr>
            <a:xfrm>
              <a:off x="5571995" y="995345"/>
              <a:ext cx="1574017" cy="686443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hape 14"/>
            <p:cNvCxnSpPr>
              <a:stCxn id="9" idx="2"/>
              <a:endCxn id="5" idx="0"/>
            </p:cNvCxnSpPr>
            <p:nvPr/>
          </p:nvCxnSpPr>
          <p:spPr>
            <a:xfrm rot="10800000" flipV="1">
              <a:off x="2366517" y="995345"/>
              <a:ext cx="1386118" cy="838842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hape 16"/>
            <p:cNvCxnSpPr>
              <a:stCxn id="5" idx="2"/>
              <a:endCxn id="8" idx="1"/>
            </p:cNvCxnSpPr>
            <p:nvPr/>
          </p:nvCxnSpPr>
          <p:spPr>
            <a:xfrm rot="16200000" flipH="1">
              <a:off x="2483654" y="2609427"/>
              <a:ext cx="1151844" cy="1386118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hape 18"/>
            <p:cNvCxnSpPr>
              <a:stCxn id="7" idx="2"/>
            </p:cNvCxnSpPr>
            <p:nvPr/>
          </p:nvCxnSpPr>
          <p:spPr>
            <a:xfrm rot="5400000">
              <a:off x="6073868" y="2377093"/>
              <a:ext cx="999442" cy="2003185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8" idx="1"/>
              <a:endCxn id="5" idx="1"/>
            </p:cNvCxnSpPr>
            <p:nvPr/>
          </p:nvCxnSpPr>
          <p:spPr>
            <a:xfrm rot="10800000">
              <a:off x="1456838" y="2280376"/>
              <a:ext cx="2295798" cy="1598032"/>
            </a:xfrm>
            <a:prstGeom prst="curvedConnector3">
              <a:avLst>
                <a:gd name="adj1" fmla="val 1106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25" idx="0"/>
            </p:cNvCxnSpPr>
            <p:nvPr/>
          </p:nvCxnSpPr>
          <p:spPr>
            <a:xfrm rot="16200000" flipH="1">
              <a:off x="4226641" y="4654735"/>
              <a:ext cx="892374" cy="85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782242" y="5105212"/>
              <a:ext cx="1789752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Map of predicted values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hape 26"/>
            <p:cNvCxnSpPr>
              <a:stCxn id="7" idx="2"/>
              <a:endCxn id="25" idx="3"/>
            </p:cNvCxnSpPr>
            <p:nvPr/>
          </p:nvCxnSpPr>
          <p:spPr>
            <a:xfrm rot="5400000">
              <a:off x="5231865" y="3219095"/>
              <a:ext cx="2683448" cy="2003187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169491" y="810863"/>
              <a:ext cx="2802716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Candidate variables </a:t>
              </a:r>
              <a:endParaRPr lang="en-US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84953" y="517496"/>
              <a:ext cx="2780293" cy="110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Sample Design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41252" y="3509078"/>
              <a:ext cx="1819360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Validation </a:t>
              </a:r>
              <a:endParaRPr lang="en-US" b="1" i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80776" y="2878964"/>
              <a:ext cx="2081538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Fitting/Training</a:t>
              </a:r>
              <a:endParaRPr lang="en-US" b="1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613656" y="6367364"/>
            <a:ext cx="594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Adapted from </a:t>
            </a:r>
            <a:r>
              <a:rPr lang="en-US" sz="1200" dirty="0" err="1" smtClean="0">
                <a:solidFill>
                  <a:schemeClr val="accent2">
                    <a:lumMod val="50000"/>
                  </a:schemeClr>
                </a:solidFill>
              </a:rPr>
              <a:t>Guisan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and Zimmerman (2000) &amp; Franklin (2009) </a:t>
            </a: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457200" y="18192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Spatial Modeling Process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10584" y="4744273"/>
            <a:ext cx="195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Applying Model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146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05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Required for the advanced classifiers</a:t>
            </a:r>
          </a:p>
          <a:p>
            <a:pPr lvl="1"/>
            <a:r>
              <a:rPr lang="en-US" dirty="0" smtClean="0"/>
              <a:t>Interpreted manually</a:t>
            </a:r>
          </a:p>
          <a:p>
            <a:pPr lvl="1"/>
            <a:r>
              <a:rPr lang="en-US" dirty="0" smtClean="0"/>
              <a:t>Imported from a point or polygon shapefile</a:t>
            </a:r>
          </a:p>
          <a:p>
            <a:pPr lvl="2"/>
            <a:r>
              <a:rPr lang="en-US" dirty="0" smtClean="0"/>
              <a:t>Polygons can end up overlapping multiple segments</a:t>
            </a:r>
          </a:p>
          <a:p>
            <a:pPr lvl="2"/>
            <a:r>
              <a:rPr lang="en-US" dirty="0" smtClean="0"/>
              <a:t>Points are more precise and have less potential for error</a:t>
            </a:r>
            <a:endParaRPr lang="en-US" dirty="0"/>
          </a:p>
        </p:txBody>
      </p:sp>
      <p:pic>
        <p:nvPicPr>
          <p:cNvPr id="4" name="Picture 3" descr="classified ma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721" y="3124201"/>
            <a:ext cx="3222480" cy="3268266"/>
          </a:xfrm>
          <a:prstGeom prst="rect">
            <a:avLst/>
          </a:prstGeom>
        </p:spPr>
      </p:pic>
      <p:pic>
        <p:nvPicPr>
          <p:cNvPr id="5" name="Picture 2" descr="training data s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12" y="3124200"/>
            <a:ext cx="3239584" cy="326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5" idx="3"/>
            <a:endCxn id="4" idx="1"/>
          </p:cNvCxnSpPr>
          <p:nvPr/>
        </p:nvCxnSpPr>
        <p:spPr>
          <a:xfrm>
            <a:off x="4300096" y="4756404"/>
            <a:ext cx="554625" cy="1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48662" y="6519446"/>
            <a:ext cx="2863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Image with samples collected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3266" y="6519446"/>
            <a:ext cx="1686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Classified image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5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506" y="1447800"/>
            <a:ext cx="8633362" cy="228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automated process of categorizing pixels or image objects into a thematic classes (e.g., conifer, deciduous, herbaceous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classified ma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t="57193" r="44929" b="7156"/>
          <a:stretch/>
        </p:blipFill>
        <p:spPr bwMode="auto">
          <a:xfrm>
            <a:off x="4419600" y="4596517"/>
            <a:ext cx="3864465" cy="2032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t="16406" r="44929" b="47338"/>
          <a:stretch/>
        </p:blipFill>
        <p:spPr bwMode="auto">
          <a:xfrm>
            <a:off x="852727" y="3428339"/>
            <a:ext cx="3864465" cy="2067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 descr="arrow"/>
          <p:cNvSpPr/>
          <p:nvPr/>
        </p:nvSpPr>
        <p:spPr bwMode="auto">
          <a:xfrm rot="19312903">
            <a:off x="4580100" y="4611526"/>
            <a:ext cx="371545" cy="990600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62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Elements: training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948684" cy="4983163"/>
          </a:xfrm>
        </p:spPr>
        <p:txBody>
          <a:bodyPr/>
          <a:lstStyle/>
          <a:p>
            <a:r>
              <a:rPr lang="en-US" dirty="0" smtClean="0"/>
              <a:t>Sample (training) data considerations: </a:t>
            </a:r>
          </a:p>
          <a:p>
            <a:pPr lvl="1"/>
            <a:r>
              <a:rPr lang="en-US" dirty="0" smtClean="0"/>
              <a:t>Collected in field or digitized from high resolution imagery</a:t>
            </a:r>
          </a:p>
          <a:p>
            <a:pPr lvl="1"/>
            <a:r>
              <a:rPr lang="en-US" dirty="0" smtClean="0"/>
              <a:t>Covers full region</a:t>
            </a:r>
          </a:p>
          <a:p>
            <a:pPr lvl="1"/>
            <a:r>
              <a:rPr lang="en-US" dirty="0" smtClean="0"/>
              <a:t>Full range</a:t>
            </a:r>
          </a:p>
          <a:p>
            <a:pPr lvl="1"/>
            <a:r>
              <a:rPr lang="en-US" dirty="0" smtClean="0"/>
              <a:t>Random, or stratified random is best, often an opportunistic sample is all that is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model"/>
          <p:cNvGrpSpPr/>
          <p:nvPr/>
        </p:nvGrpSpPr>
        <p:grpSpPr>
          <a:xfrm>
            <a:off x="1278207" y="880229"/>
            <a:ext cx="7524599" cy="5377950"/>
            <a:chOff x="841252" y="514834"/>
            <a:chExt cx="8031327" cy="5504778"/>
          </a:xfrm>
        </p:grpSpPr>
        <p:sp>
          <p:nvSpPr>
            <p:cNvPr id="4" name="Rectangle 3"/>
            <p:cNvSpPr/>
            <p:nvPr/>
          </p:nvSpPr>
          <p:spPr>
            <a:xfrm>
              <a:off x="5972983" y="1681788"/>
              <a:ext cx="2346055" cy="892377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Lidar</a:t>
              </a:r>
              <a:r>
                <a:rPr lang="en-US" dirty="0" smtClean="0">
                  <a:solidFill>
                    <a:schemeClr val="bg1"/>
                  </a:solidFill>
                </a:rPr>
                <a:t> 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56837" y="1834187"/>
              <a:ext cx="1819361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Reference Data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25383" y="1834188"/>
              <a:ext cx="2514126" cy="8923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Lidar</a:t>
              </a:r>
              <a:r>
                <a:rPr lang="en-US" dirty="0" smtClean="0">
                  <a:solidFill>
                    <a:schemeClr val="bg1"/>
                  </a:solidFill>
                </a:rPr>
                <a:t> 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7783" y="1986588"/>
              <a:ext cx="2594796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Predictor Variables: (e.g., image enhancements)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52634" y="3432219"/>
              <a:ext cx="1819360" cy="892377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Model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752634" y="514834"/>
              <a:ext cx="1819360" cy="9610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Theory 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hape 12"/>
            <p:cNvCxnSpPr>
              <a:stCxn id="9" idx="6"/>
              <a:endCxn id="4" idx="0"/>
            </p:cNvCxnSpPr>
            <p:nvPr/>
          </p:nvCxnSpPr>
          <p:spPr>
            <a:xfrm>
              <a:off x="5571995" y="995345"/>
              <a:ext cx="1574017" cy="686443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hape 14"/>
            <p:cNvCxnSpPr>
              <a:stCxn id="9" idx="2"/>
              <a:endCxn id="5" idx="0"/>
            </p:cNvCxnSpPr>
            <p:nvPr/>
          </p:nvCxnSpPr>
          <p:spPr>
            <a:xfrm rot="10800000" flipV="1">
              <a:off x="2366517" y="995345"/>
              <a:ext cx="1386118" cy="838842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hape 16"/>
            <p:cNvCxnSpPr>
              <a:stCxn id="5" idx="2"/>
              <a:endCxn id="8" idx="1"/>
            </p:cNvCxnSpPr>
            <p:nvPr/>
          </p:nvCxnSpPr>
          <p:spPr>
            <a:xfrm rot="16200000" flipH="1">
              <a:off x="2483654" y="2609427"/>
              <a:ext cx="1151844" cy="1386118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hape 18"/>
            <p:cNvCxnSpPr>
              <a:stCxn id="7" idx="2"/>
            </p:cNvCxnSpPr>
            <p:nvPr/>
          </p:nvCxnSpPr>
          <p:spPr>
            <a:xfrm rot="5400000">
              <a:off x="6073868" y="2377093"/>
              <a:ext cx="999442" cy="2003185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8" idx="1"/>
              <a:endCxn id="5" idx="1"/>
            </p:cNvCxnSpPr>
            <p:nvPr/>
          </p:nvCxnSpPr>
          <p:spPr>
            <a:xfrm rot="10800000">
              <a:off x="1456838" y="2280376"/>
              <a:ext cx="2295798" cy="1598032"/>
            </a:xfrm>
            <a:prstGeom prst="curvedConnector3">
              <a:avLst>
                <a:gd name="adj1" fmla="val 1106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25" idx="0"/>
            </p:cNvCxnSpPr>
            <p:nvPr/>
          </p:nvCxnSpPr>
          <p:spPr>
            <a:xfrm rot="16200000" flipH="1">
              <a:off x="4226641" y="4654735"/>
              <a:ext cx="892374" cy="85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782242" y="5105212"/>
              <a:ext cx="1789752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Map of predicted values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hape 26"/>
            <p:cNvCxnSpPr>
              <a:stCxn id="7" idx="2"/>
              <a:endCxn id="25" idx="3"/>
            </p:cNvCxnSpPr>
            <p:nvPr/>
          </p:nvCxnSpPr>
          <p:spPr>
            <a:xfrm rot="5400000">
              <a:off x="5231865" y="3219095"/>
              <a:ext cx="2683448" cy="2003187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009715" y="821314"/>
              <a:ext cx="2802716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Candidate Variables </a:t>
              </a:r>
              <a:endParaRPr lang="en-US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56838" y="810863"/>
              <a:ext cx="2164708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Sample design</a:t>
              </a:r>
              <a:endParaRPr lang="en-US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41252" y="3509078"/>
              <a:ext cx="1819360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Validation </a:t>
              </a:r>
              <a:endParaRPr lang="en-US" b="1" i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87633" y="2651604"/>
              <a:ext cx="2081538" cy="110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Fitting/</a:t>
              </a:r>
            </a:p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Training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613656" y="6324600"/>
            <a:ext cx="594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Adapted from </a:t>
            </a:r>
            <a:r>
              <a:rPr lang="en-US" sz="1200" dirty="0" err="1" smtClean="0">
                <a:solidFill>
                  <a:schemeClr val="accent2">
                    <a:lumMod val="50000"/>
                  </a:schemeClr>
                </a:solidFill>
              </a:rPr>
              <a:t>Guisan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and Zimmerman (2000) &amp; Franklin (2009) </a:t>
            </a: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516853" y="178838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Spatial Modeling Process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10584" y="4744273"/>
            <a:ext cx="195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Applying Model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495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Classification</a:t>
            </a:r>
            <a:endParaRPr lang="en-US" dirty="0"/>
          </a:p>
        </p:txBody>
      </p:sp>
      <p:grpSp>
        <p:nvGrpSpPr>
          <p:cNvPr id="4" name="Group 3" descr="land cover map"/>
          <p:cNvGrpSpPr>
            <a:grpSpLocks/>
          </p:cNvGrpSpPr>
          <p:nvPr/>
        </p:nvGrpSpPr>
        <p:grpSpPr bwMode="auto">
          <a:xfrm>
            <a:off x="5048250" y="2441575"/>
            <a:ext cx="3616325" cy="3360738"/>
            <a:chOff x="3180" y="1538"/>
            <a:chExt cx="2278" cy="2117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4986" y="1938"/>
              <a:ext cx="472" cy="1053"/>
              <a:chOff x="4986" y="1938"/>
              <a:chExt cx="472" cy="1053"/>
            </a:xfrm>
          </p:grpSpPr>
          <p:sp>
            <p:nvSpPr>
              <p:cNvPr id="15" name="Rectangle 5"/>
              <p:cNvSpPr>
                <a:spLocks noChangeArrowheads="1"/>
              </p:cNvSpPr>
              <p:nvPr/>
            </p:nvSpPr>
            <p:spPr bwMode="auto">
              <a:xfrm>
                <a:off x="4986" y="2366"/>
                <a:ext cx="472" cy="220"/>
              </a:xfrm>
              <a:prstGeom prst="rect">
                <a:avLst/>
              </a:prstGeom>
              <a:solidFill>
                <a:srgbClr val="00B3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Rectangle 6"/>
              <p:cNvSpPr>
                <a:spLocks noChangeArrowheads="1"/>
              </p:cNvSpPr>
              <p:nvPr/>
            </p:nvSpPr>
            <p:spPr bwMode="auto">
              <a:xfrm>
                <a:off x="5091" y="2416"/>
                <a:ext cx="318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 b="1" dirty="0" err="1">
                    <a:latin typeface="+mn-lt"/>
                  </a:rPr>
                  <a:t>Conif</a:t>
                </a:r>
                <a:r>
                  <a:rPr lang="en-US" sz="1400" b="1" dirty="0">
                    <a:latin typeface="Gill Sans MT" pitchFamily="34" charset="0"/>
                  </a:rPr>
                  <a:t>.</a:t>
                </a:r>
                <a:endParaRPr lang="en-US" b="1" dirty="0">
                  <a:latin typeface="Gill Sans MT" pitchFamily="34" charset="0"/>
                </a:endParaRPr>
              </a:p>
            </p:txBody>
          </p:sp>
          <p:sp>
            <p:nvSpPr>
              <p:cNvPr id="17" name="Rectangle 7"/>
              <p:cNvSpPr>
                <a:spLocks noChangeArrowheads="1"/>
              </p:cNvSpPr>
              <p:nvPr/>
            </p:nvSpPr>
            <p:spPr bwMode="auto">
              <a:xfrm>
                <a:off x="4986" y="2778"/>
                <a:ext cx="472" cy="213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Rectangle 8"/>
              <p:cNvSpPr>
                <a:spLocks noChangeArrowheads="1"/>
              </p:cNvSpPr>
              <p:nvPr/>
            </p:nvSpPr>
            <p:spPr bwMode="auto">
              <a:xfrm>
                <a:off x="5057" y="2822"/>
                <a:ext cx="376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 b="1" dirty="0" err="1">
                    <a:latin typeface="+mn-lt"/>
                  </a:rPr>
                  <a:t>Hardw</a:t>
                </a:r>
                <a:r>
                  <a:rPr lang="en-US" sz="1400" b="1" dirty="0">
                    <a:latin typeface="Gill Sans MT" pitchFamily="34" charset="0"/>
                  </a:rPr>
                  <a:t>.</a:t>
                </a:r>
                <a:endParaRPr lang="en-US" b="1" dirty="0">
                  <a:latin typeface="Gill Sans MT" pitchFamily="34" charset="0"/>
                </a:endParaRPr>
              </a:p>
            </p:txBody>
          </p:sp>
          <p:sp>
            <p:nvSpPr>
              <p:cNvPr id="19" name="Rectangle 9"/>
              <p:cNvSpPr>
                <a:spLocks noChangeArrowheads="1"/>
              </p:cNvSpPr>
              <p:nvPr/>
            </p:nvSpPr>
            <p:spPr bwMode="auto">
              <a:xfrm>
                <a:off x="4986" y="1938"/>
                <a:ext cx="472" cy="214"/>
              </a:xfrm>
              <a:prstGeom prst="rect">
                <a:avLst/>
              </a:prstGeom>
              <a:solidFill>
                <a:srgbClr val="3399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5088" y="1982"/>
                <a:ext cx="310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 b="1" dirty="0">
                    <a:latin typeface="+mn-lt"/>
                  </a:rPr>
                  <a:t>Water</a:t>
                </a:r>
                <a:endParaRPr lang="en-US" b="1" dirty="0">
                  <a:latin typeface="+mn-lt"/>
                </a:endParaRPr>
              </a:p>
            </p:txBody>
          </p:sp>
        </p:grpSp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3180" y="1538"/>
              <a:ext cx="1592" cy="2117"/>
              <a:chOff x="3180" y="1538"/>
              <a:chExt cx="1592" cy="2117"/>
            </a:xfrm>
          </p:grpSpPr>
          <p:sp>
            <p:nvSpPr>
              <p:cNvPr id="8" name="Rectangle 12"/>
              <p:cNvSpPr>
                <a:spLocks noChangeArrowheads="1"/>
              </p:cNvSpPr>
              <p:nvPr/>
            </p:nvSpPr>
            <p:spPr bwMode="auto">
              <a:xfrm>
                <a:off x="3180" y="1538"/>
                <a:ext cx="1592" cy="2117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ectangle 13"/>
              <p:cNvSpPr>
                <a:spLocks noChangeArrowheads="1"/>
              </p:cNvSpPr>
              <p:nvPr/>
            </p:nvSpPr>
            <p:spPr bwMode="auto">
              <a:xfrm>
                <a:off x="3394" y="1752"/>
                <a:ext cx="1169" cy="1695"/>
              </a:xfrm>
              <a:prstGeom prst="rect">
                <a:avLst/>
              </a:prstGeom>
              <a:solidFill>
                <a:srgbClr val="00B3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Freeform 14"/>
              <p:cNvSpPr>
                <a:spLocks/>
              </p:cNvSpPr>
              <p:nvPr/>
            </p:nvSpPr>
            <p:spPr bwMode="auto">
              <a:xfrm>
                <a:off x="3394" y="2383"/>
                <a:ext cx="422" cy="1058"/>
              </a:xfrm>
              <a:custGeom>
                <a:avLst/>
                <a:gdLst>
                  <a:gd name="T0" fmla="*/ 0 w 422"/>
                  <a:gd name="T1" fmla="*/ 0 h 1058"/>
                  <a:gd name="T2" fmla="*/ 208 w 422"/>
                  <a:gd name="T3" fmla="*/ 0 h 1058"/>
                  <a:gd name="T4" fmla="*/ 208 w 422"/>
                  <a:gd name="T5" fmla="*/ 104 h 1058"/>
                  <a:gd name="T6" fmla="*/ 313 w 422"/>
                  <a:gd name="T7" fmla="*/ 104 h 1058"/>
                  <a:gd name="T8" fmla="*/ 313 w 422"/>
                  <a:gd name="T9" fmla="*/ 214 h 1058"/>
                  <a:gd name="T10" fmla="*/ 422 w 422"/>
                  <a:gd name="T11" fmla="*/ 214 h 1058"/>
                  <a:gd name="T12" fmla="*/ 422 w 422"/>
                  <a:gd name="T13" fmla="*/ 422 h 1058"/>
                  <a:gd name="T14" fmla="*/ 313 w 422"/>
                  <a:gd name="T15" fmla="*/ 422 h 1058"/>
                  <a:gd name="T16" fmla="*/ 313 w 422"/>
                  <a:gd name="T17" fmla="*/ 740 h 1058"/>
                  <a:gd name="T18" fmla="*/ 208 w 422"/>
                  <a:gd name="T19" fmla="*/ 740 h 1058"/>
                  <a:gd name="T20" fmla="*/ 208 w 422"/>
                  <a:gd name="T21" fmla="*/ 844 h 1058"/>
                  <a:gd name="T22" fmla="*/ 104 w 422"/>
                  <a:gd name="T23" fmla="*/ 844 h 1058"/>
                  <a:gd name="T24" fmla="*/ 104 w 422"/>
                  <a:gd name="T25" fmla="*/ 1058 h 1058"/>
                  <a:gd name="T26" fmla="*/ 0 w 422"/>
                  <a:gd name="T27" fmla="*/ 1058 h 1058"/>
                  <a:gd name="T28" fmla="*/ 0 w 422"/>
                  <a:gd name="T29" fmla="*/ 0 h 1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2" h="1058">
                    <a:moveTo>
                      <a:pt x="0" y="0"/>
                    </a:moveTo>
                    <a:lnTo>
                      <a:pt x="208" y="0"/>
                    </a:lnTo>
                    <a:lnTo>
                      <a:pt x="208" y="104"/>
                    </a:lnTo>
                    <a:lnTo>
                      <a:pt x="313" y="104"/>
                    </a:lnTo>
                    <a:lnTo>
                      <a:pt x="313" y="214"/>
                    </a:lnTo>
                    <a:lnTo>
                      <a:pt x="422" y="214"/>
                    </a:lnTo>
                    <a:lnTo>
                      <a:pt x="422" y="422"/>
                    </a:lnTo>
                    <a:lnTo>
                      <a:pt x="313" y="422"/>
                    </a:lnTo>
                    <a:lnTo>
                      <a:pt x="313" y="740"/>
                    </a:lnTo>
                    <a:lnTo>
                      <a:pt x="208" y="740"/>
                    </a:lnTo>
                    <a:lnTo>
                      <a:pt x="208" y="844"/>
                    </a:lnTo>
                    <a:lnTo>
                      <a:pt x="104" y="844"/>
                    </a:lnTo>
                    <a:lnTo>
                      <a:pt x="104" y="1058"/>
                    </a:lnTo>
                    <a:lnTo>
                      <a:pt x="0" y="10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Freeform 15"/>
              <p:cNvSpPr>
                <a:spLocks/>
              </p:cNvSpPr>
              <p:nvPr/>
            </p:nvSpPr>
            <p:spPr bwMode="auto">
              <a:xfrm>
                <a:off x="3602" y="1752"/>
                <a:ext cx="741" cy="422"/>
              </a:xfrm>
              <a:custGeom>
                <a:avLst/>
                <a:gdLst>
                  <a:gd name="T0" fmla="*/ 105 w 741"/>
                  <a:gd name="T1" fmla="*/ 0 h 422"/>
                  <a:gd name="T2" fmla="*/ 105 w 741"/>
                  <a:gd name="T3" fmla="*/ 208 h 422"/>
                  <a:gd name="T4" fmla="*/ 0 w 741"/>
                  <a:gd name="T5" fmla="*/ 208 h 422"/>
                  <a:gd name="T6" fmla="*/ 0 w 741"/>
                  <a:gd name="T7" fmla="*/ 313 h 422"/>
                  <a:gd name="T8" fmla="*/ 214 w 741"/>
                  <a:gd name="T9" fmla="*/ 313 h 422"/>
                  <a:gd name="T10" fmla="*/ 214 w 741"/>
                  <a:gd name="T11" fmla="*/ 422 h 422"/>
                  <a:gd name="T12" fmla="*/ 423 w 741"/>
                  <a:gd name="T13" fmla="*/ 422 h 422"/>
                  <a:gd name="T14" fmla="*/ 423 w 741"/>
                  <a:gd name="T15" fmla="*/ 208 h 422"/>
                  <a:gd name="T16" fmla="*/ 533 w 741"/>
                  <a:gd name="T17" fmla="*/ 208 h 422"/>
                  <a:gd name="T18" fmla="*/ 533 w 741"/>
                  <a:gd name="T19" fmla="*/ 313 h 422"/>
                  <a:gd name="T20" fmla="*/ 741 w 741"/>
                  <a:gd name="T21" fmla="*/ 313 h 422"/>
                  <a:gd name="T22" fmla="*/ 741 w 741"/>
                  <a:gd name="T23" fmla="*/ 104 h 422"/>
                  <a:gd name="T24" fmla="*/ 637 w 741"/>
                  <a:gd name="T25" fmla="*/ 104 h 422"/>
                  <a:gd name="T26" fmla="*/ 637 w 741"/>
                  <a:gd name="T27" fmla="*/ 0 h 422"/>
                  <a:gd name="T28" fmla="*/ 105 w 741"/>
                  <a:gd name="T29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422">
                    <a:moveTo>
                      <a:pt x="105" y="0"/>
                    </a:moveTo>
                    <a:lnTo>
                      <a:pt x="105" y="208"/>
                    </a:lnTo>
                    <a:lnTo>
                      <a:pt x="0" y="208"/>
                    </a:lnTo>
                    <a:lnTo>
                      <a:pt x="0" y="313"/>
                    </a:lnTo>
                    <a:lnTo>
                      <a:pt x="214" y="313"/>
                    </a:lnTo>
                    <a:lnTo>
                      <a:pt x="214" y="422"/>
                    </a:lnTo>
                    <a:lnTo>
                      <a:pt x="423" y="422"/>
                    </a:lnTo>
                    <a:lnTo>
                      <a:pt x="423" y="208"/>
                    </a:lnTo>
                    <a:lnTo>
                      <a:pt x="533" y="208"/>
                    </a:lnTo>
                    <a:lnTo>
                      <a:pt x="533" y="313"/>
                    </a:lnTo>
                    <a:lnTo>
                      <a:pt x="741" y="313"/>
                    </a:lnTo>
                    <a:lnTo>
                      <a:pt x="741" y="104"/>
                    </a:lnTo>
                    <a:lnTo>
                      <a:pt x="637" y="104"/>
                    </a:lnTo>
                    <a:lnTo>
                      <a:pt x="637" y="0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Freeform 16"/>
              <p:cNvSpPr>
                <a:spLocks/>
              </p:cNvSpPr>
              <p:nvPr/>
            </p:nvSpPr>
            <p:spPr bwMode="auto">
              <a:xfrm>
                <a:off x="3816" y="2597"/>
                <a:ext cx="742" cy="844"/>
              </a:xfrm>
              <a:custGeom>
                <a:avLst/>
                <a:gdLst>
                  <a:gd name="T0" fmla="*/ 742 w 742"/>
                  <a:gd name="T1" fmla="*/ 104 h 844"/>
                  <a:gd name="T2" fmla="*/ 632 w 742"/>
                  <a:gd name="T3" fmla="*/ 104 h 844"/>
                  <a:gd name="T4" fmla="*/ 632 w 742"/>
                  <a:gd name="T5" fmla="*/ 0 h 844"/>
                  <a:gd name="T6" fmla="*/ 423 w 742"/>
                  <a:gd name="T7" fmla="*/ 0 h 844"/>
                  <a:gd name="T8" fmla="*/ 423 w 742"/>
                  <a:gd name="T9" fmla="*/ 104 h 844"/>
                  <a:gd name="T10" fmla="*/ 319 w 742"/>
                  <a:gd name="T11" fmla="*/ 104 h 844"/>
                  <a:gd name="T12" fmla="*/ 319 w 742"/>
                  <a:gd name="T13" fmla="*/ 208 h 844"/>
                  <a:gd name="T14" fmla="*/ 209 w 742"/>
                  <a:gd name="T15" fmla="*/ 208 h 844"/>
                  <a:gd name="T16" fmla="*/ 209 w 742"/>
                  <a:gd name="T17" fmla="*/ 318 h 844"/>
                  <a:gd name="T18" fmla="*/ 423 w 742"/>
                  <a:gd name="T19" fmla="*/ 318 h 844"/>
                  <a:gd name="T20" fmla="*/ 423 w 742"/>
                  <a:gd name="T21" fmla="*/ 422 h 844"/>
                  <a:gd name="T22" fmla="*/ 319 w 742"/>
                  <a:gd name="T23" fmla="*/ 422 h 844"/>
                  <a:gd name="T24" fmla="*/ 319 w 742"/>
                  <a:gd name="T25" fmla="*/ 526 h 844"/>
                  <a:gd name="T26" fmla="*/ 209 w 742"/>
                  <a:gd name="T27" fmla="*/ 526 h 844"/>
                  <a:gd name="T28" fmla="*/ 209 w 742"/>
                  <a:gd name="T29" fmla="*/ 630 h 844"/>
                  <a:gd name="T30" fmla="*/ 0 w 742"/>
                  <a:gd name="T31" fmla="*/ 630 h 844"/>
                  <a:gd name="T32" fmla="*/ 0 w 742"/>
                  <a:gd name="T33" fmla="*/ 740 h 844"/>
                  <a:gd name="T34" fmla="*/ 319 w 742"/>
                  <a:gd name="T35" fmla="*/ 740 h 844"/>
                  <a:gd name="T36" fmla="*/ 319 w 742"/>
                  <a:gd name="T37" fmla="*/ 844 h 844"/>
                  <a:gd name="T38" fmla="*/ 527 w 742"/>
                  <a:gd name="T39" fmla="*/ 844 h 844"/>
                  <a:gd name="T40" fmla="*/ 527 w 742"/>
                  <a:gd name="T41" fmla="*/ 740 h 844"/>
                  <a:gd name="T42" fmla="*/ 632 w 742"/>
                  <a:gd name="T43" fmla="*/ 740 h 844"/>
                  <a:gd name="T44" fmla="*/ 632 w 742"/>
                  <a:gd name="T45" fmla="*/ 630 h 844"/>
                  <a:gd name="T46" fmla="*/ 527 w 742"/>
                  <a:gd name="T47" fmla="*/ 630 h 844"/>
                  <a:gd name="T48" fmla="*/ 527 w 742"/>
                  <a:gd name="T49" fmla="*/ 526 h 844"/>
                  <a:gd name="T50" fmla="*/ 742 w 742"/>
                  <a:gd name="T51" fmla="*/ 526 h 844"/>
                  <a:gd name="T52" fmla="*/ 742 w 742"/>
                  <a:gd name="T53" fmla="*/ 104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42" h="844">
                    <a:moveTo>
                      <a:pt x="742" y="104"/>
                    </a:moveTo>
                    <a:lnTo>
                      <a:pt x="632" y="104"/>
                    </a:lnTo>
                    <a:lnTo>
                      <a:pt x="632" y="0"/>
                    </a:lnTo>
                    <a:lnTo>
                      <a:pt x="423" y="0"/>
                    </a:lnTo>
                    <a:lnTo>
                      <a:pt x="423" y="104"/>
                    </a:lnTo>
                    <a:lnTo>
                      <a:pt x="319" y="104"/>
                    </a:lnTo>
                    <a:lnTo>
                      <a:pt x="319" y="208"/>
                    </a:lnTo>
                    <a:lnTo>
                      <a:pt x="209" y="208"/>
                    </a:lnTo>
                    <a:lnTo>
                      <a:pt x="209" y="318"/>
                    </a:lnTo>
                    <a:lnTo>
                      <a:pt x="423" y="318"/>
                    </a:lnTo>
                    <a:lnTo>
                      <a:pt x="423" y="422"/>
                    </a:lnTo>
                    <a:lnTo>
                      <a:pt x="319" y="422"/>
                    </a:lnTo>
                    <a:lnTo>
                      <a:pt x="319" y="526"/>
                    </a:lnTo>
                    <a:lnTo>
                      <a:pt x="209" y="526"/>
                    </a:lnTo>
                    <a:lnTo>
                      <a:pt x="209" y="630"/>
                    </a:lnTo>
                    <a:lnTo>
                      <a:pt x="0" y="630"/>
                    </a:lnTo>
                    <a:lnTo>
                      <a:pt x="0" y="740"/>
                    </a:lnTo>
                    <a:lnTo>
                      <a:pt x="319" y="740"/>
                    </a:lnTo>
                    <a:lnTo>
                      <a:pt x="319" y="844"/>
                    </a:lnTo>
                    <a:lnTo>
                      <a:pt x="527" y="844"/>
                    </a:lnTo>
                    <a:lnTo>
                      <a:pt x="527" y="740"/>
                    </a:lnTo>
                    <a:lnTo>
                      <a:pt x="632" y="740"/>
                    </a:lnTo>
                    <a:lnTo>
                      <a:pt x="632" y="630"/>
                    </a:lnTo>
                    <a:lnTo>
                      <a:pt x="527" y="630"/>
                    </a:lnTo>
                    <a:lnTo>
                      <a:pt x="527" y="526"/>
                    </a:lnTo>
                    <a:lnTo>
                      <a:pt x="742" y="526"/>
                    </a:lnTo>
                    <a:lnTo>
                      <a:pt x="742" y="10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7"/>
              <p:cNvSpPr>
                <a:spLocks noChangeArrowheads="1"/>
              </p:cNvSpPr>
              <p:nvPr/>
            </p:nvSpPr>
            <p:spPr bwMode="auto">
              <a:xfrm>
                <a:off x="3394" y="1752"/>
                <a:ext cx="1169" cy="1695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Rectangle 18"/>
              <p:cNvSpPr>
                <a:spLocks noChangeArrowheads="1"/>
              </p:cNvSpPr>
              <p:nvPr/>
            </p:nvSpPr>
            <p:spPr bwMode="auto">
              <a:xfrm>
                <a:off x="3587" y="1576"/>
                <a:ext cx="820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+mn-lt"/>
                  </a:rPr>
                  <a:t>Land Cover Map</a:t>
                </a:r>
                <a:endParaRPr lang="en-US" b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7" name="Rectangle 19"/>
            <p:cNvSpPr>
              <a:spLocks noChangeArrowheads="1"/>
            </p:cNvSpPr>
            <p:nvPr/>
          </p:nvSpPr>
          <p:spPr bwMode="auto">
            <a:xfrm>
              <a:off x="5046" y="1610"/>
              <a:ext cx="40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1"/>
                  </a:solidFill>
                  <a:latin typeface="+mn-lt"/>
                </a:rPr>
                <a:t>Legend</a:t>
              </a:r>
              <a:endParaRPr lang="en-US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1" name="Group 20" descr="unsupervised classification"/>
          <p:cNvGrpSpPr>
            <a:grpSpLocks/>
          </p:cNvGrpSpPr>
          <p:nvPr/>
        </p:nvGrpSpPr>
        <p:grpSpPr bwMode="auto">
          <a:xfrm>
            <a:off x="1125538" y="2763838"/>
            <a:ext cx="2405062" cy="2960687"/>
            <a:chOff x="709" y="1741"/>
            <a:chExt cx="1515" cy="1865"/>
          </a:xfrm>
        </p:grpSpPr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940" y="3167"/>
              <a:ext cx="120" cy="219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824" y="1741"/>
              <a:ext cx="121" cy="126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824" y="1741"/>
              <a:ext cx="121" cy="126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055" y="1741"/>
              <a:ext cx="121" cy="126"/>
            </a:xfrm>
            <a:prstGeom prst="rect">
              <a:avLst/>
            </a:prstGeom>
            <a:solidFill>
              <a:srgbClr val="E5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709" y="1741"/>
              <a:ext cx="121" cy="126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940" y="1741"/>
              <a:ext cx="120" cy="126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055" y="1862"/>
              <a:ext cx="121" cy="120"/>
            </a:xfrm>
            <a:prstGeom prst="rect">
              <a:avLst/>
            </a:prstGeom>
            <a:solidFill>
              <a:srgbClr val="CCCC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1055" y="1977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170" y="1741"/>
              <a:ext cx="121" cy="126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1285" y="1741"/>
              <a:ext cx="121" cy="126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1170" y="1862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1401" y="1741"/>
              <a:ext cx="126" cy="126"/>
            </a:xfrm>
            <a:prstGeom prst="rect">
              <a:avLst/>
            </a:prstGeom>
            <a:solidFill>
              <a:srgbClr val="E5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1522" y="1741"/>
              <a:ext cx="120" cy="126"/>
            </a:xfrm>
            <a:prstGeom prst="rect">
              <a:avLst/>
            </a:prstGeom>
            <a:solidFill>
              <a:srgbClr val="E5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1285" y="1862"/>
              <a:ext cx="121" cy="120"/>
            </a:xfrm>
            <a:prstGeom prst="rect">
              <a:avLst/>
            </a:prstGeom>
            <a:solidFill>
              <a:srgbClr val="CCCC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1637" y="1741"/>
              <a:ext cx="121" cy="126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1752" y="1741"/>
              <a:ext cx="121" cy="126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867" y="1741"/>
              <a:ext cx="121" cy="126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1983" y="1741"/>
              <a:ext cx="121" cy="126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2098" y="1741"/>
              <a:ext cx="126" cy="126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1752" y="1862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867" y="1862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867" y="1977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940" y="1977"/>
              <a:ext cx="120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1752" y="1977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170" y="1977"/>
              <a:ext cx="121" cy="120"/>
            </a:xfrm>
            <a:prstGeom prst="rect">
              <a:avLst/>
            </a:prstGeom>
            <a:solidFill>
              <a:srgbClr val="CCCC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170" y="2092"/>
              <a:ext cx="121" cy="121"/>
            </a:xfrm>
            <a:prstGeom prst="rect">
              <a:avLst/>
            </a:prstGeom>
            <a:solidFill>
              <a:srgbClr val="CCCC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285" y="2092"/>
              <a:ext cx="121" cy="121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1285" y="1977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401" y="1862"/>
              <a:ext cx="126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824" y="1862"/>
              <a:ext cx="121" cy="120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824" y="1862"/>
              <a:ext cx="121" cy="120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1055" y="1862"/>
              <a:ext cx="121" cy="120"/>
            </a:xfrm>
            <a:prstGeom prst="rect">
              <a:avLst/>
            </a:prstGeom>
            <a:solidFill>
              <a:srgbClr val="E5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709" y="1862"/>
              <a:ext cx="121" cy="120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940" y="1862"/>
              <a:ext cx="120" cy="120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1170" y="1862"/>
              <a:ext cx="121" cy="120"/>
            </a:xfrm>
            <a:prstGeom prst="rect">
              <a:avLst/>
            </a:prstGeom>
            <a:solidFill>
              <a:srgbClr val="E5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1285" y="1862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1401" y="1862"/>
              <a:ext cx="126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1522" y="1862"/>
              <a:ext cx="120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1637" y="1862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1752" y="1862"/>
              <a:ext cx="121" cy="120"/>
            </a:xfrm>
            <a:prstGeom prst="rect">
              <a:avLst/>
            </a:prstGeom>
            <a:solidFill>
              <a:srgbClr val="E5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1867" y="1862"/>
              <a:ext cx="121" cy="120"/>
            </a:xfrm>
            <a:prstGeom prst="rect">
              <a:avLst/>
            </a:prstGeom>
            <a:solidFill>
              <a:srgbClr val="E5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1983" y="1862"/>
              <a:ext cx="121" cy="120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2098" y="1862"/>
              <a:ext cx="126" cy="120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824" y="1977"/>
              <a:ext cx="121" cy="120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824" y="1977"/>
              <a:ext cx="121" cy="120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1055" y="1977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709" y="1977"/>
              <a:ext cx="121" cy="120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940" y="1977"/>
              <a:ext cx="120" cy="120"/>
            </a:xfrm>
            <a:prstGeom prst="rect">
              <a:avLst/>
            </a:prstGeom>
            <a:solidFill>
              <a:srgbClr val="FFFF1A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1170" y="1977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1285" y="1977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1401" y="1977"/>
              <a:ext cx="126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1522" y="1977"/>
              <a:ext cx="120" cy="120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1637" y="1977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1752" y="1977"/>
              <a:ext cx="121" cy="120"/>
            </a:xfrm>
            <a:prstGeom prst="rect">
              <a:avLst/>
            </a:prstGeom>
            <a:solidFill>
              <a:srgbClr val="E5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1867" y="1977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1983" y="1977"/>
              <a:ext cx="121" cy="120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2098" y="1977"/>
              <a:ext cx="126" cy="120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824" y="2092"/>
              <a:ext cx="121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824" y="209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1055" y="209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709" y="2092"/>
              <a:ext cx="121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940" y="2092"/>
              <a:ext cx="120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1170" y="209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1285" y="2092"/>
              <a:ext cx="121" cy="121"/>
            </a:xfrm>
            <a:prstGeom prst="rect">
              <a:avLst/>
            </a:prstGeom>
            <a:solidFill>
              <a:srgbClr val="E5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1401" y="2092"/>
              <a:ext cx="126" cy="121"/>
            </a:xfrm>
            <a:prstGeom prst="rect">
              <a:avLst/>
            </a:prstGeom>
            <a:solidFill>
              <a:srgbClr val="E5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1522" y="2092"/>
              <a:ext cx="120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1637" y="209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1752" y="2092"/>
              <a:ext cx="121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1867" y="209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1983" y="209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2098" y="2092"/>
              <a:ext cx="126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824" y="2207"/>
              <a:ext cx="121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824" y="2207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1055" y="2207"/>
              <a:ext cx="121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709" y="2207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940" y="2207"/>
              <a:ext cx="120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1170" y="2207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1285" y="2207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1401" y="2207"/>
              <a:ext cx="126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1522" y="2207"/>
              <a:ext cx="120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1637" y="2207"/>
              <a:ext cx="121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1752" y="2207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1867" y="2207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auto">
            <a:xfrm>
              <a:off x="1983" y="2207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2098" y="2207"/>
              <a:ext cx="126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824" y="2322"/>
              <a:ext cx="121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824" y="232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>
              <a:off x="1055" y="232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709" y="232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940" y="2322"/>
              <a:ext cx="120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1170" y="232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1285" y="232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Rectangle 113"/>
            <p:cNvSpPr>
              <a:spLocks noChangeArrowheads="1"/>
            </p:cNvSpPr>
            <p:nvPr/>
          </p:nvSpPr>
          <p:spPr bwMode="auto">
            <a:xfrm>
              <a:off x="1401" y="2322"/>
              <a:ext cx="126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Rectangle 114"/>
            <p:cNvSpPr>
              <a:spLocks noChangeArrowheads="1"/>
            </p:cNvSpPr>
            <p:nvPr/>
          </p:nvSpPr>
          <p:spPr bwMode="auto">
            <a:xfrm>
              <a:off x="1522" y="2322"/>
              <a:ext cx="120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1637" y="232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1752" y="232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1867" y="232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>
              <a:off x="1983" y="2322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2098" y="2322"/>
              <a:ext cx="126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824" y="2437"/>
              <a:ext cx="121" cy="127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824" y="2437"/>
              <a:ext cx="121" cy="127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Rectangle 122"/>
            <p:cNvSpPr>
              <a:spLocks noChangeArrowheads="1"/>
            </p:cNvSpPr>
            <p:nvPr/>
          </p:nvSpPr>
          <p:spPr bwMode="auto">
            <a:xfrm>
              <a:off x="1055" y="2437"/>
              <a:ext cx="121" cy="127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709" y="2437"/>
              <a:ext cx="121" cy="127"/>
            </a:xfrm>
            <a:prstGeom prst="rect">
              <a:avLst/>
            </a:prstGeom>
            <a:solidFill>
              <a:srgbClr val="007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Rectangle 124"/>
            <p:cNvSpPr>
              <a:spLocks noChangeArrowheads="1"/>
            </p:cNvSpPr>
            <p:nvPr/>
          </p:nvSpPr>
          <p:spPr bwMode="auto">
            <a:xfrm>
              <a:off x="940" y="2437"/>
              <a:ext cx="120" cy="127"/>
            </a:xfrm>
            <a:prstGeom prst="rect">
              <a:avLst/>
            </a:prstGeom>
            <a:solidFill>
              <a:srgbClr val="007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1170" y="2437"/>
              <a:ext cx="121" cy="127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Rectangle 126"/>
            <p:cNvSpPr>
              <a:spLocks noChangeArrowheads="1"/>
            </p:cNvSpPr>
            <p:nvPr/>
          </p:nvSpPr>
          <p:spPr bwMode="auto">
            <a:xfrm>
              <a:off x="1285" y="2437"/>
              <a:ext cx="121" cy="127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1401" y="2437"/>
              <a:ext cx="126" cy="127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1522" y="2437"/>
              <a:ext cx="120" cy="127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1637" y="2437"/>
              <a:ext cx="121" cy="127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1752" y="2437"/>
              <a:ext cx="121" cy="127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Rectangle 131"/>
            <p:cNvSpPr>
              <a:spLocks noChangeArrowheads="1"/>
            </p:cNvSpPr>
            <p:nvPr/>
          </p:nvSpPr>
          <p:spPr bwMode="auto">
            <a:xfrm>
              <a:off x="1867" y="2437"/>
              <a:ext cx="121" cy="127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1983" y="2437"/>
              <a:ext cx="121" cy="127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Rectangle 133"/>
            <p:cNvSpPr>
              <a:spLocks noChangeArrowheads="1"/>
            </p:cNvSpPr>
            <p:nvPr/>
          </p:nvSpPr>
          <p:spPr bwMode="auto">
            <a:xfrm>
              <a:off x="2098" y="2437"/>
              <a:ext cx="126" cy="127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>
              <a:off x="824" y="2558"/>
              <a:ext cx="121" cy="121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Rectangle 135"/>
            <p:cNvSpPr>
              <a:spLocks noChangeArrowheads="1"/>
            </p:cNvSpPr>
            <p:nvPr/>
          </p:nvSpPr>
          <p:spPr bwMode="auto">
            <a:xfrm>
              <a:off x="824" y="2558"/>
              <a:ext cx="121" cy="121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Rectangle 136"/>
            <p:cNvSpPr>
              <a:spLocks noChangeArrowheads="1"/>
            </p:cNvSpPr>
            <p:nvPr/>
          </p:nvSpPr>
          <p:spPr bwMode="auto">
            <a:xfrm>
              <a:off x="1055" y="2558"/>
              <a:ext cx="121" cy="121"/>
            </a:xfrm>
            <a:prstGeom prst="rect">
              <a:avLst/>
            </a:prstGeom>
            <a:solidFill>
              <a:srgbClr val="007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709" y="2558"/>
              <a:ext cx="121" cy="121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Rectangle 138"/>
            <p:cNvSpPr>
              <a:spLocks noChangeArrowheads="1"/>
            </p:cNvSpPr>
            <p:nvPr/>
          </p:nvSpPr>
          <p:spPr bwMode="auto">
            <a:xfrm>
              <a:off x="940" y="2558"/>
              <a:ext cx="120" cy="121"/>
            </a:xfrm>
            <a:prstGeom prst="rect">
              <a:avLst/>
            </a:prstGeom>
            <a:solidFill>
              <a:srgbClr val="007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Rectangle 139"/>
            <p:cNvSpPr>
              <a:spLocks noChangeArrowheads="1"/>
            </p:cNvSpPr>
            <p:nvPr/>
          </p:nvSpPr>
          <p:spPr bwMode="auto">
            <a:xfrm>
              <a:off x="1170" y="2558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Rectangle 140"/>
            <p:cNvSpPr>
              <a:spLocks noChangeArrowheads="1"/>
            </p:cNvSpPr>
            <p:nvPr/>
          </p:nvSpPr>
          <p:spPr bwMode="auto">
            <a:xfrm>
              <a:off x="1285" y="2558"/>
              <a:ext cx="121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>
              <a:off x="1401" y="2558"/>
              <a:ext cx="126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1522" y="2558"/>
              <a:ext cx="120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Rectangle 143"/>
            <p:cNvSpPr>
              <a:spLocks noChangeArrowheads="1"/>
            </p:cNvSpPr>
            <p:nvPr/>
          </p:nvSpPr>
          <p:spPr bwMode="auto">
            <a:xfrm>
              <a:off x="1637" y="2558"/>
              <a:ext cx="121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1752" y="2558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Rectangle 145"/>
            <p:cNvSpPr>
              <a:spLocks noChangeArrowheads="1"/>
            </p:cNvSpPr>
            <p:nvPr/>
          </p:nvSpPr>
          <p:spPr bwMode="auto">
            <a:xfrm>
              <a:off x="1867" y="2558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1983" y="2558"/>
              <a:ext cx="121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2098" y="2558"/>
              <a:ext cx="126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Rectangle 148"/>
            <p:cNvSpPr>
              <a:spLocks noChangeArrowheads="1"/>
            </p:cNvSpPr>
            <p:nvPr/>
          </p:nvSpPr>
          <p:spPr bwMode="auto">
            <a:xfrm>
              <a:off x="824" y="2673"/>
              <a:ext cx="121" cy="121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Rectangle 149"/>
            <p:cNvSpPr>
              <a:spLocks noChangeArrowheads="1"/>
            </p:cNvSpPr>
            <p:nvPr/>
          </p:nvSpPr>
          <p:spPr bwMode="auto">
            <a:xfrm>
              <a:off x="824" y="2673"/>
              <a:ext cx="121" cy="121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1055" y="2673"/>
              <a:ext cx="121" cy="121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709" y="2673"/>
              <a:ext cx="121" cy="121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940" y="2673"/>
              <a:ext cx="120" cy="121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1170" y="2673"/>
              <a:ext cx="121" cy="121"/>
            </a:xfrm>
            <a:prstGeom prst="rect">
              <a:avLst/>
            </a:prstGeom>
            <a:solidFill>
              <a:srgbClr val="007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1285" y="2673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1401" y="2673"/>
              <a:ext cx="126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1522" y="2673"/>
              <a:ext cx="120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Rectangle 157"/>
            <p:cNvSpPr>
              <a:spLocks noChangeArrowheads="1"/>
            </p:cNvSpPr>
            <p:nvPr/>
          </p:nvSpPr>
          <p:spPr bwMode="auto">
            <a:xfrm>
              <a:off x="1637" y="2673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Rectangle 158"/>
            <p:cNvSpPr>
              <a:spLocks noChangeArrowheads="1"/>
            </p:cNvSpPr>
            <p:nvPr/>
          </p:nvSpPr>
          <p:spPr bwMode="auto">
            <a:xfrm>
              <a:off x="1752" y="2673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1867" y="2673"/>
              <a:ext cx="121" cy="121"/>
            </a:xfrm>
            <a:prstGeom prst="rect">
              <a:avLst/>
            </a:prstGeom>
            <a:solidFill>
              <a:srgbClr val="E5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Rectangle 160"/>
            <p:cNvSpPr>
              <a:spLocks noChangeArrowheads="1"/>
            </p:cNvSpPr>
            <p:nvPr/>
          </p:nvSpPr>
          <p:spPr bwMode="auto">
            <a:xfrm>
              <a:off x="1983" y="2673"/>
              <a:ext cx="121" cy="121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2098" y="2673"/>
              <a:ext cx="126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824" y="2788"/>
              <a:ext cx="121" cy="121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824" y="2788"/>
              <a:ext cx="121" cy="121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Rectangle 164"/>
            <p:cNvSpPr>
              <a:spLocks noChangeArrowheads="1"/>
            </p:cNvSpPr>
            <p:nvPr/>
          </p:nvSpPr>
          <p:spPr bwMode="auto">
            <a:xfrm>
              <a:off x="1055" y="2788"/>
              <a:ext cx="121" cy="121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Rectangle 165"/>
            <p:cNvSpPr>
              <a:spLocks noChangeArrowheads="1"/>
            </p:cNvSpPr>
            <p:nvPr/>
          </p:nvSpPr>
          <p:spPr bwMode="auto">
            <a:xfrm>
              <a:off x="709" y="2788"/>
              <a:ext cx="121" cy="121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Rectangle 166"/>
            <p:cNvSpPr>
              <a:spLocks noChangeArrowheads="1"/>
            </p:cNvSpPr>
            <p:nvPr/>
          </p:nvSpPr>
          <p:spPr bwMode="auto">
            <a:xfrm>
              <a:off x="940" y="2788"/>
              <a:ext cx="120" cy="121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Rectangle 167"/>
            <p:cNvSpPr>
              <a:spLocks noChangeArrowheads="1"/>
            </p:cNvSpPr>
            <p:nvPr/>
          </p:nvSpPr>
          <p:spPr bwMode="auto">
            <a:xfrm>
              <a:off x="1170" y="2788"/>
              <a:ext cx="121" cy="121"/>
            </a:xfrm>
            <a:prstGeom prst="rect">
              <a:avLst/>
            </a:prstGeom>
            <a:solidFill>
              <a:srgbClr val="007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Rectangle 168"/>
            <p:cNvSpPr>
              <a:spLocks noChangeArrowheads="1"/>
            </p:cNvSpPr>
            <p:nvPr/>
          </p:nvSpPr>
          <p:spPr bwMode="auto">
            <a:xfrm>
              <a:off x="1285" y="2788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Rectangle 169"/>
            <p:cNvSpPr>
              <a:spLocks noChangeArrowheads="1"/>
            </p:cNvSpPr>
            <p:nvPr/>
          </p:nvSpPr>
          <p:spPr bwMode="auto">
            <a:xfrm>
              <a:off x="1401" y="2788"/>
              <a:ext cx="126" cy="121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Rectangle 170"/>
            <p:cNvSpPr>
              <a:spLocks noChangeArrowheads="1"/>
            </p:cNvSpPr>
            <p:nvPr/>
          </p:nvSpPr>
          <p:spPr bwMode="auto">
            <a:xfrm>
              <a:off x="1522" y="2788"/>
              <a:ext cx="120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1637" y="2788"/>
              <a:ext cx="121" cy="121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Rectangle 172"/>
            <p:cNvSpPr>
              <a:spLocks noChangeArrowheads="1"/>
            </p:cNvSpPr>
            <p:nvPr/>
          </p:nvSpPr>
          <p:spPr bwMode="auto">
            <a:xfrm>
              <a:off x="1752" y="2788"/>
              <a:ext cx="121" cy="121"/>
            </a:xfrm>
            <a:prstGeom prst="rect">
              <a:avLst/>
            </a:prstGeom>
            <a:solidFill>
              <a:srgbClr val="E5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Rectangle 173"/>
            <p:cNvSpPr>
              <a:spLocks noChangeArrowheads="1"/>
            </p:cNvSpPr>
            <p:nvPr/>
          </p:nvSpPr>
          <p:spPr bwMode="auto">
            <a:xfrm>
              <a:off x="1867" y="2788"/>
              <a:ext cx="121" cy="121"/>
            </a:xfrm>
            <a:prstGeom prst="rect">
              <a:avLst/>
            </a:prstGeom>
            <a:solidFill>
              <a:srgbClr val="E5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Rectangle 174"/>
            <p:cNvSpPr>
              <a:spLocks noChangeArrowheads="1"/>
            </p:cNvSpPr>
            <p:nvPr/>
          </p:nvSpPr>
          <p:spPr bwMode="auto">
            <a:xfrm>
              <a:off x="1983" y="2788"/>
              <a:ext cx="121" cy="121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Rectangle 175"/>
            <p:cNvSpPr>
              <a:spLocks noChangeArrowheads="1"/>
            </p:cNvSpPr>
            <p:nvPr/>
          </p:nvSpPr>
          <p:spPr bwMode="auto">
            <a:xfrm>
              <a:off x="2098" y="2788"/>
              <a:ext cx="126" cy="121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Rectangle 176"/>
            <p:cNvSpPr>
              <a:spLocks noChangeArrowheads="1"/>
            </p:cNvSpPr>
            <p:nvPr/>
          </p:nvSpPr>
          <p:spPr bwMode="auto">
            <a:xfrm>
              <a:off x="824" y="2904"/>
              <a:ext cx="121" cy="120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Rectangle 177"/>
            <p:cNvSpPr>
              <a:spLocks noChangeArrowheads="1"/>
            </p:cNvSpPr>
            <p:nvPr/>
          </p:nvSpPr>
          <p:spPr bwMode="auto">
            <a:xfrm>
              <a:off x="824" y="2904"/>
              <a:ext cx="121" cy="120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Rectangle 178"/>
            <p:cNvSpPr>
              <a:spLocks noChangeArrowheads="1"/>
            </p:cNvSpPr>
            <p:nvPr/>
          </p:nvSpPr>
          <p:spPr bwMode="auto">
            <a:xfrm>
              <a:off x="1055" y="2904"/>
              <a:ext cx="121" cy="120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Rectangle 179"/>
            <p:cNvSpPr>
              <a:spLocks noChangeArrowheads="1"/>
            </p:cNvSpPr>
            <p:nvPr/>
          </p:nvSpPr>
          <p:spPr bwMode="auto">
            <a:xfrm>
              <a:off x="709" y="2904"/>
              <a:ext cx="121" cy="120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Rectangle 180"/>
            <p:cNvSpPr>
              <a:spLocks noChangeArrowheads="1"/>
            </p:cNvSpPr>
            <p:nvPr/>
          </p:nvSpPr>
          <p:spPr bwMode="auto">
            <a:xfrm>
              <a:off x="940" y="2904"/>
              <a:ext cx="120" cy="120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Rectangle 181"/>
            <p:cNvSpPr>
              <a:spLocks noChangeArrowheads="1"/>
            </p:cNvSpPr>
            <p:nvPr/>
          </p:nvSpPr>
          <p:spPr bwMode="auto">
            <a:xfrm>
              <a:off x="1170" y="2904"/>
              <a:ext cx="121" cy="120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Rectangle 182"/>
            <p:cNvSpPr>
              <a:spLocks noChangeArrowheads="1"/>
            </p:cNvSpPr>
            <p:nvPr/>
          </p:nvSpPr>
          <p:spPr bwMode="auto">
            <a:xfrm>
              <a:off x="1285" y="2904"/>
              <a:ext cx="121" cy="120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Rectangle 183"/>
            <p:cNvSpPr>
              <a:spLocks noChangeArrowheads="1"/>
            </p:cNvSpPr>
            <p:nvPr/>
          </p:nvSpPr>
          <p:spPr bwMode="auto">
            <a:xfrm>
              <a:off x="1401" y="2904"/>
              <a:ext cx="126" cy="120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Rectangle 184"/>
            <p:cNvSpPr>
              <a:spLocks noChangeArrowheads="1"/>
            </p:cNvSpPr>
            <p:nvPr/>
          </p:nvSpPr>
          <p:spPr bwMode="auto">
            <a:xfrm>
              <a:off x="1522" y="2904"/>
              <a:ext cx="120" cy="120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Rectangle 185"/>
            <p:cNvSpPr>
              <a:spLocks noChangeArrowheads="1"/>
            </p:cNvSpPr>
            <p:nvPr/>
          </p:nvSpPr>
          <p:spPr bwMode="auto">
            <a:xfrm>
              <a:off x="1637" y="2904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Rectangle 186"/>
            <p:cNvSpPr>
              <a:spLocks noChangeArrowheads="1"/>
            </p:cNvSpPr>
            <p:nvPr/>
          </p:nvSpPr>
          <p:spPr bwMode="auto">
            <a:xfrm>
              <a:off x="1752" y="2904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Rectangle 187"/>
            <p:cNvSpPr>
              <a:spLocks noChangeArrowheads="1"/>
            </p:cNvSpPr>
            <p:nvPr/>
          </p:nvSpPr>
          <p:spPr bwMode="auto">
            <a:xfrm>
              <a:off x="1867" y="2904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Rectangle 188"/>
            <p:cNvSpPr>
              <a:spLocks noChangeArrowheads="1"/>
            </p:cNvSpPr>
            <p:nvPr/>
          </p:nvSpPr>
          <p:spPr bwMode="auto">
            <a:xfrm>
              <a:off x="1983" y="2904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Rectangle 189"/>
            <p:cNvSpPr>
              <a:spLocks noChangeArrowheads="1"/>
            </p:cNvSpPr>
            <p:nvPr/>
          </p:nvSpPr>
          <p:spPr bwMode="auto">
            <a:xfrm>
              <a:off x="2098" y="2904"/>
              <a:ext cx="126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Rectangle 190"/>
            <p:cNvSpPr>
              <a:spLocks noChangeArrowheads="1"/>
            </p:cNvSpPr>
            <p:nvPr/>
          </p:nvSpPr>
          <p:spPr bwMode="auto">
            <a:xfrm>
              <a:off x="824" y="3019"/>
              <a:ext cx="121" cy="120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Rectangle 191"/>
            <p:cNvSpPr>
              <a:spLocks noChangeArrowheads="1"/>
            </p:cNvSpPr>
            <p:nvPr/>
          </p:nvSpPr>
          <p:spPr bwMode="auto">
            <a:xfrm>
              <a:off x="824" y="3019"/>
              <a:ext cx="121" cy="120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Rectangle 192"/>
            <p:cNvSpPr>
              <a:spLocks noChangeArrowheads="1"/>
            </p:cNvSpPr>
            <p:nvPr/>
          </p:nvSpPr>
          <p:spPr bwMode="auto">
            <a:xfrm>
              <a:off x="1055" y="3019"/>
              <a:ext cx="121" cy="120"/>
            </a:xfrm>
            <a:prstGeom prst="rect">
              <a:avLst/>
            </a:prstGeom>
            <a:solidFill>
              <a:srgbClr val="007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Rectangle 193"/>
            <p:cNvSpPr>
              <a:spLocks noChangeArrowheads="1"/>
            </p:cNvSpPr>
            <p:nvPr/>
          </p:nvSpPr>
          <p:spPr bwMode="auto">
            <a:xfrm>
              <a:off x="709" y="3019"/>
              <a:ext cx="121" cy="120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Rectangle 194"/>
            <p:cNvSpPr>
              <a:spLocks noChangeArrowheads="1"/>
            </p:cNvSpPr>
            <p:nvPr/>
          </p:nvSpPr>
          <p:spPr bwMode="auto">
            <a:xfrm>
              <a:off x="940" y="3019"/>
              <a:ext cx="120" cy="120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Rectangle 195"/>
            <p:cNvSpPr>
              <a:spLocks noChangeArrowheads="1"/>
            </p:cNvSpPr>
            <p:nvPr/>
          </p:nvSpPr>
          <p:spPr bwMode="auto">
            <a:xfrm>
              <a:off x="1170" y="3019"/>
              <a:ext cx="121" cy="120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96"/>
            <p:cNvSpPr>
              <a:spLocks noChangeArrowheads="1"/>
            </p:cNvSpPr>
            <p:nvPr/>
          </p:nvSpPr>
          <p:spPr bwMode="auto">
            <a:xfrm>
              <a:off x="1285" y="3019"/>
              <a:ext cx="121" cy="120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Rectangle 197"/>
            <p:cNvSpPr>
              <a:spLocks noChangeArrowheads="1"/>
            </p:cNvSpPr>
            <p:nvPr/>
          </p:nvSpPr>
          <p:spPr bwMode="auto">
            <a:xfrm>
              <a:off x="1401" y="3019"/>
              <a:ext cx="126" cy="120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Rectangle 198"/>
            <p:cNvSpPr>
              <a:spLocks noChangeArrowheads="1"/>
            </p:cNvSpPr>
            <p:nvPr/>
          </p:nvSpPr>
          <p:spPr bwMode="auto">
            <a:xfrm>
              <a:off x="1522" y="3019"/>
              <a:ext cx="120" cy="120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Rectangle 199"/>
            <p:cNvSpPr>
              <a:spLocks noChangeArrowheads="1"/>
            </p:cNvSpPr>
            <p:nvPr/>
          </p:nvSpPr>
          <p:spPr bwMode="auto">
            <a:xfrm>
              <a:off x="1637" y="3019"/>
              <a:ext cx="121" cy="120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Rectangle 200"/>
            <p:cNvSpPr>
              <a:spLocks noChangeArrowheads="1"/>
            </p:cNvSpPr>
            <p:nvPr/>
          </p:nvSpPr>
          <p:spPr bwMode="auto">
            <a:xfrm>
              <a:off x="1752" y="3019"/>
              <a:ext cx="121" cy="120"/>
            </a:xfrm>
            <a:prstGeom prst="rect">
              <a:avLst/>
            </a:prstGeom>
            <a:solidFill>
              <a:srgbClr val="0099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Rectangle 201"/>
            <p:cNvSpPr>
              <a:spLocks noChangeArrowheads="1"/>
            </p:cNvSpPr>
            <p:nvPr/>
          </p:nvSpPr>
          <p:spPr bwMode="auto">
            <a:xfrm>
              <a:off x="1867" y="3019"/>
              <a:ext cx="121" cy="120"/>
            </a:xfrm>
            <a:prstGeom prst="rect">
              <a:avLst/>
            </a:prstGeom>
            <a:solidFill>
              <a:srgbClr val="00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Rectangle 202"/>
            <p:cNvSpPr>
              <a:spLocks noChangeArrowheads="1"/>
            </p:cNvSpPr>
            <p:nvPr/>
          </p:nvSpPr>
          <p:spPr bwMode="auto">
            <a:xfrm>
              <a:off x="1983" y="3019"/>
              <a:ext cx="121" cy="120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Rectangle 203"/>
            <p:cNvSpPr>
              <a:spLocks noChangeArrowheads="1"/>
            </p:cNvSpPr>
            <p:nvPr/>
          </p:nvSpPr>
          <p:spPr bwMode="auto">
            <a:xfrm>
              <a:off x="2098" y="3019"/>
              <a:ext cx="126" cy="120"/>
            </a:xfrm>
            <a:prstGeom prst="rect">
              <a:avLst/>
            </a:prstGeom>
            <a:solidFill>
              <a:srgbClr val="E5E5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Rectangle 204"/>
            <p:cNvSpPr>
              <a:spLocks noChangeArrowheads="1"/>
            </p:cNvSpPr>
            <p:nvPr/>
          </p:nvSpPr>
          <p:spPr bwMode="auto">
            <a:xfrm>
              <a:off x="824" y="3134"/>
              <a:ext cx="121" cy="121"/>
            </a:xfrm>
            <a:prstGeom prst="rect">
              <a:avLst/>
            </a:prstGeom>
            <a:solidFill>
              <a:srgbClr val="1A1A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6" name="Group 205"/>
            <p:cNvGrpSpPr>
              <a:grpSpLocks/>
            </p:cNvGrpSpPr>
            <p:nvPr/>
          </p:nvGrpSpPr>
          <p:grpSpPr bwMode="auto">
            <a:xfrm>
              <a:off x="709" y="3134"/>
              <a:ext cx="1515" cy="472"/>
              <a:chOff x="709" y="3134"/>
              <a:chExt cx="1515" cy="472"/>
            </a:xfrm>
          </p:grpSpPr>
          <p:sp>
            <p:nvSpPr>
              <p:cNvPr id="207" name="Rectangle 206"/>
              <p:cNvSpPr>
                <a:spLocks noChangeArrowheads="1"/>
              </p:cNvSpPr>
              <p:nvPr/>
            </p:nvSpPr>
            <p:spPr bwMode="auto">
              <a:xfrm>
                <a:off x="824" y="3134"/>
                <a:ext cx="121" cy="121"/>
              </a:xfrm>
              <a:prstGeom prst="rect">
                <a:avLst/>
              </a:prstGeom>
              <a:solidFill>
                <a:srgbClr val="1A1A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Rectangle 207"/>
              <p:cNvSpPr>
                <a:spLocks noChangeArrowheads="1"/>
              </p:cNvSpPr>
              <p:nvPr/>
            </p:nvSpPr>
            <p:spPr bwMode="auto">
              <a:xfrm>
                <a:off x="1055" y="3134"/>
                <a:ext cx="121" cy="121"/>
              </a:xfrm>
              <a:prstGeom prst="rect">
                <a:avLst/>
              </a:prstGeom>
              <a:solidFill>
                <a:srgbClr val="007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Rectangle 208"/>
              <p:cNvSpPr>
                <a:spLocks noChangeArrowheads="1"/>
              </p:cNvSpPr>
              <p:nvPr/>
            </p:nvSpPr>
            <p:spPr bwMode="auto">
              <a:xfrm>
                <a:off x="709" y="3134"/>
                <a:ext cx="121" cy="121"/>
              </a:xfrm>
              <a:prstGeom prst="rect">
                <a:avLst/>
              </a:prstGeom>
              <a:solidFill>
                <a:srgbClr val="1A1A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Rectangle 209"/>
              <p:cNvSpPr>
                <a:spLocks noChangeArrowheads="1"/>
              </p:cNvSpPr>
              <p:nvPr/>
            </p:nvSpPr>
            <p:spPr bwMode="auto">
              <a:xfrm>
                <a:off x="940" y="3134"/>
                <a:ext cx="120" cy="121"/>
              </a:xfrm>
              <a:prstGeom prst="rect">
                <a:avLst/>
              </a:prstGeom>
              <a:solidFill>
                <a:srgbClr val="0000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Rectangle 210"/>
              <p:cNvSpPr>
                <a:spLocks noChangeArrowheads="1"/>
              </p:cNvSpPr>
              <p:nvPr/>
            </p:nvSpPr>
            <p:spPr bwMode="auto">
              <a:xfrm>
                <a:off x="1170" y="3134"/>
                <a:ext cx="121" cy="121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Rectangle 211"/>
              <p:cNvSpPr>
                <a:spLocks noChangeArrowheads="1"/>
              </p:cNvSpPr>
              <p:nvPr/>
            </p:nvSpPr>
            <p:spPr bwMode="auto">
              <a:xfrm>
                <a:off x="1285" y="3134"/>
                <a:ext cx="121" cy="121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Rectangle 212"/>
              <p:cNvSpPr>
                <a:spLocks noChangeArrowheads="1"/>
              </p:cNvSpPr>
              <p:nvPr/>
            </p:nvSpPr>
            <p:spPr bwMode="auto">
              <a:xfrm>
                <a:off x="1401" y="3134"/>
                <a:ext cx="126" cy="121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Rectangle 213"/>
              <p:cNvSpPr>
                <a:spLocks noChangeArrowheads="1"/>
              </p:cNvSpPr>
              <p:nvPr/>
            </p:nvSpPr>
            <p:spPr bwMode="auto">
              <a:xfrm>
                <a:off x="1522" y="3134"/>
                <a:ext cx="120" cy="121"/>
              </a:xfrm>
              <a:prstGeom prst="rect">
                <a:avLst/>
              </a:prstGeom>
              <a:solidFill>
                <a:srgbClr val="00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Rectangle 214"/>
              <p:cNvSpPr>
                <a:spLocks noChangeArrowheads="1"/>
              </p:cNvSpPr>
              <p:nvPr/>
            </p:nvSpPr>
            <p:spPr bwMode="auto">
              <a:xfrm>
                <a:off x="1637" y="3134"/>
                <a:ext cx="121" cy="121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Rectangle 215"/>
              <p:cNvSpPr>
                <a:spLocks noChangeArrowheads="1"/>
              </p:cNvSpPr>
              <p:nvPr/>
            </p:nvSpPr>
            <p:spPr bwMode="auto">
              <a:xfrm>
                <a:off x="1752" y="3134"/>
                <a:ext cx="121" cy="121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Rectangle 216"/>
              <p:cNvSpPr>
                <a:spLocks noChangeArrowheads="1"/>
              </p:cNvSpPr>
              <p:nvPr/>
            </p:nvSpPr>
            <p:spPr bwMode="auto">
              <a:xfrm>
                <a:off x="1867" y="3134"/>
                <a:ext cx="121" cy="121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Rectangle 217"/>
              <p:cNvSpPr>
                <a:spLocks noChangeArrowheads="1"/>
              </p:cNvSpPr>
              <p:nvPr/>
            </p:nvSpPr>
            <p:spPr bwMode="auto">
              <a:xfrm>
                <a:off x="1983" y="3134"/>
                <a:ext cx="121" cy="121"/>
              </a:xfrm>
              <a:prstGeom prst="rect">
                <a:avLst/>
              </a:prstGeom>
              <a:solidFill>
                <a:srgbClr val="E5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Rectangle 218"/>
              <p:cNvSpPr>
                <a:spLocks noChangeArrowheads="1"/>
              </p:cNvSpPr>
              <p:nvPr/>
            </p:nvSpPr>
            <p:spPr bwMode="auto">
              <a:xfrm>
                <a:off x="2098" y="3134"/>
                <a:ext cx="126" cy="121"/>
              </a:xfrm>
              <a:prstGeom prst="rect">
                <a:avLst/>
              </a:prstGeom>
              <a:solidFill>
                <a:srgbClr val="E5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Rectangle 219"/>
              <p:cNvSpPr>
                <a:spLocks noChangeArrowheads="1"/>
              </p:cNvSpPr>
              <p:nvPr/>
            </p:nvSpPr>
            <p:spPr bwMode="auto">
              <a:xfrm>
                <a:off x="824" y="3249"/>
                <a:ext cx="121" cy="126"/>
              </a:xfrm>
              <a:prstGeom prst="rect">
                <a:avLst/>
              </a:prstGeom>
              <a:solidFill>
                <a:srgbClr val="1A1A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Rectangle 220"/>
              <p:cNvSpPr>
                <a:spLocks noChangeArrowheads="1"/>
              </p:cNvSpPr>
              <p:nvPr/>
            </p:nvSpPr>
            <p:spPr bwMode="auto">
              <a:xfrm>
                <a:off x="824" y="3249"/>
                <a:ext cx="121" cy="126"/>
              </a:xfrm>
              <a:prstGeom prst="rect">
                <a:avLst/>
              </a:prstGeom>
              <a:solidFill>
                <a:srgbClr val="007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Rectangle 221"/>
              <p:cNvSpPr>
                <a:spLocks noChangeArrowheads="1"/>
              </p:cNvSpPr>
              <p:nvPr/>
            </p:nvSpPr>
            <p:spPr bwMode="auto">
              <a:xfrm>
                <a:off x="1055" y="3249"/>
                <a:ext cx="121" cy="126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Rectangle 222"/>
              <p:cNvSpPr>
                <a:spLocks noChangeArrowheads="1"/>
              </p:cNvSpPr>
              <p:nvPr/>
            </p:nvSpPr>
            <p:spPr bwMode="auto">
              <a:xfrm>
                <a:off x="709" y="3249"/>
                <a:ext cx="121" cy="126"/>
              </a:xfrm>
              <a:prstGeom prst="rect">
                <a:avLst/>
              </a:prstGeom>
              <a:solidFill>
                <a:srgbClr val="1A1A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Rectangle 223"/>
              <p:cNvSpPr>
                <a:spLocks noChangeArrowheads="1"/>
              </p:cNvSpPr>
              <p:nvPr/>
            </p:nvSpPr>
            <p:spPr bwMode="auto">
              <a:xfrm>
                <a:off x="1170" y="3249"/>
                <a:ext cx="121" cy="126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Rectangle 224"/>
              <p:cNvSpPr>
                <a:spLocks noChangeArrowheads="1"/>
              </p:cNvSpPr>
              <p:nvPr/>
            </p:nvSpPr>
            <p:spPr bwMode="auto">
              <a:xfrm>
                <a:off x="1285" y="3249"/>
                <a:ext cx="121" cy="126"/>
              </a:xfrm>
              <a:prstGeom prst="rect">
                <a:avLst/>
              </a:prstGeom>
              <a:solidFill>
                <a:srgbClr val="00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Rectangle 225"/>
              <p:cNvSpPr>
                <a:spLocks noChangeArrowheads="1"/>
              </p:cNvSpPr>
              <p:nvPr/>
            </p:nvSpPr>
            <p:spPr bwMode="auto">
              <a:xfrm>
                <a:off x="1401" y="3249"/>
                <a:ext cx="126" cy="126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Rectangle 226"/>
              <p:cNvSpPr>
                <a:spLocks noChangeArrowheads="1"/>
              </p:cNvSpPr>
              <p:nvPr/>
            </p:nvSpPr>
            <p:spPr bwMode="auto">
              <a:xfrm>
                <a:off x="1522" y="3249"/>
                <a:ext cx="120" cy="126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Rectangle 227"/>
              <p:cNvSpPr>
                <a:spLocks noChangeArrowheads="1"/>
              </p:cNvSpPr>
              <p:nvPr/>
            </p:nvSpPr>
            <p:spPr bwMode="auto">
              <a:xfrm>
                <a:off x="1637" y="3249"/>
                <a:ext cx="121" cy="126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Rectangle 228"/>
              <p:cNvSpPr>
                <a:spLocks noChangeArrowheads="1"/>
              </p:cNvSpPr>
              <p:nvPr/>
            </p:nvSpPr>
            <p:spPr bwMode="auto">
              <a:xfrm>
                <a:off x="1752" y="3249"/>
                <a:ext cx="121" cy="126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Rectangle 229"/>
              <p:cNvSpPr>
                <a:spLocks noChangeArrowheads="1"/>
              </p:cNvSpPr>
              <p:nvPr/>
            </p:nvSpPr>
            <p:spPr bwMode="auto">
              <a:xfrm>
                <a:off x="1867" y="3249"/>
                <a:ext cx="121" cy="126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Rectangle 230"/>
              <p:cNvSpPr>
                <a:spLocks noChangeArrowheads="1"/>
              </p:cNvSpPr>
              <p:nvPr/>
            </p:nvSpPr>
            <p:spPr bwMode="auto">
              <a:xfrm>
                <a:off x="1983" y="3249"/>
                <a:ext cx="121" cy="126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Rectangle 231"/>
              <p:cNvSpPr>
                <a:spLocks noChangeArrowheads="1"/>
              </p:cNvSpPr>
              <p:nvPr/>
            </p:nvSpPr>
            <p:spPr bwMode="auto">
              <a:xfrm>
                <a:off x="2098" y="3249"/>
                <a:ext cx="126" cy="126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Rectangle 232"/>
              <p:cNvSpPr>
                <a:spLocks noChangeArrowheads="1"/>
              </p:cNvSpPr>
              <p:nvPr/>
            </p:nvSpPr>
            <p:spPr bwMode="auto">
              <a:xfrm>
                <a:off x="824" y="3370"/>
                <a:ext cx="121" cy="120"/>
              </a:xfrm>
              <a:prstGeom prst="rect">
                <a:avLst/>
              </a:prstGeom>
              <a:solidFill>
                <a:srgbClr val="00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Rectangle 233"/>
              <p:cNvSpPr>
                <a:spLocks noChangeArrowheads="1"/>
              </p:cNvSpPr>
              <p:nvPr/>
            </p:nvSpPr>
            <p:spPr bwMode="auto">
              <a:xfrm>
                <a:off x="824" y="3370"/>
                <a:ext cx="121" cy="120"/>
              </a:xfrm>
              <a:prstGeom prst="rect">
                <a:avLst/>
              </a:prstGeom>
              <a:solidFill>
                <a:srgbClr val="00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Rectangle 234"/>
              <p:cNvSpPr>
                <a:spLocks noChangeArrowheads="1"/>
              </p:cNvSpPr>
              <p:nvPr/>
            </p:nvSpPr>
            <p:spPr bwMode="auto">
              <a:xfrm>
                <a:off x="1055" y="3370"/>
                <a:ext cx="121" cy="120"/>
              </a:xfrm>
              <a:prstGeom prst="rect">
                <a:avLst/>
              </a:prstGeom>
              <a:solidFill>
                <a:srgbClr val="00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Rectangle 235"/>
              <p:cNvSpPr>
                <a:spLocks noChangeArrowheads="1"/>
              </p:cNvSpPr>
              <p:nvPr/>
            </p:nvSpPr>
            <p:spPr bwMode="auto">
              <a:xfrm>
                <a:off x="709" y="3370"/>
                <a:ext cx="121" cy="120"/>
              </a:xfrm>
              <a:prstGeom prst="rect">
                <a:avLst/>
              </a:prstGeom>
              <a:solidFill>
                <a:srgbClr val="007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Rectangle 236"/>
              <p:cNvSpPr>
                <a:spLocks noChangeArrowheads="1"/>
              </p:cNvSpPr>
              <p:nvPr/>
            </p:nvSpPr>
            <p:spPr bwMode="auto">
              <a:xfrm>
                <a:off x="940" y="3370"/>
                <a:ext cx="120" cy="120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Rectangle 237"/>
              <p:cNvSpPr>
                <a:spLocks noChangeArrowheads="1"/>
              </p:cNvSpPr>
              <p:nvPr/>
            </p:nvSpPr>
            <p:spPr bwMode="auto">
              <a:xfrm>
                <a:off x="1170" y="3370"/>
                <a:ext cx="121" cy="120"/>
              </a:xfrm>
              <a:prstGeom prst="rect">
                <a:avLst/>
              </a:prstGeom>
              <a:solidFill>
                <a:srgbClr val="00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Rectangle 238"/>
              <p:cNvSpPr>
                <a:spLocks noChangeArrowheads="1"/>
              </p:cNvSpPr>
              <p:nvPr/>
            </p:nvSpPr>
            <p:spPr bwMode="auto">
              <a:xfrm>
                <a:off x="1285" y="3370"/>
                <a:ext cx="121" cy="120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Rectangle 239"/>
              <p:cNvSpPr>
                <a:spLocks noChangeArrowheads="1"/>
              </p:cNvSpPr>
              <p:nvPr/>
            </p:nvSpPr>
            <p:spPr bwMode="auto">
              <a:xfrm>
                <a:off x="1401" y="3370"/>
                <a:ext cx="126" cy="120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Rectangle 240"/>
              <p:cNvSpPr>
                <a:spLocks noChangeArrowheads="1"/>
              </p:cNvSpPr>
              <p:nvPr/>
            </p:nvSpPr>
            <p:spPr bwMode="auto">
              <a:xfrm>
                <a:off x="1522" y="3370"/>
                <a:ext cx="120" cy="120"/>
              </a:xfrm>
              <a:prstGeom prst="rect">
                <a:avLst/>
              </a:prstGeom>
              <a:solidFill>
                <a:srgbClr val="E5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Rectangle 241"/>
              <p:cNvSpPr>
                <a:spLocks noChangeArrowheads="1"/>
              </p:cNvSpPr>
              <p:nvPr/>
            </p:nvSpPr>
            <p:spPr bwMode="auto">
              <a:xfrm>
                <a:off x="1637" y="3370"/>
                <a:ext cx="121" cy="120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Rectangle 242"/>
              <p:cNvSpPr>
                <a:spLocks noChangeArrowheads="1"/>
              </p:cNvSpPr>
              <p:nvPr/>
            </p:nvSpPr>
            <p:spPr bwMode="auto">
              <a:xfrm>
                <a:off x="1752" y="3370"/>
                <a:ext cx="121" cy="120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Rectangle 243"/>
              <p:cNvSpPr>
                <a:spLocks noChangeArrowheads="1"/>
              </p:cNvSpPr>
              <p:nvPr/>
            </p:nvSpPr>
            <p:spPr bwMode="auto">
              <a:xfrm>
                <a:off x="1867" y="3370"/>
                <a:ext cx="121" cy="120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Rectangle 244"/>
              <p:cNvSpPr>
                <a:spLocks noChangeArrowheads="1"/>
              </p:cNvSpPr>
              <p:nvPr/>
            </p:nvSpPr>
            <p:spPr bwMode="auto">
              <a:xfrm>
                <a:off x="1983" y="3370"/>
                <a:ext cx="121" cy="120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Rectangle 245"/>
              <p:cNvSpPr>
                <a:spLocks noChangeArrowheads="1"/>
              </p:cNvSpPr>
              <p:nvPr/>
            </p:nvSpPr>
            <p:spPr bwMode="auto">
              <a:xfrm>
                <a:off x="2098" y="3370"/>
                <a:ext cx="126" cy="120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Rectangle 246"/>
              <p:cNvSpPr>
                <a:spLocks noChangeArrowheads="1"/>
              </p:cNvSpPr>
              <p:nvPr/>
            </p:nvSpPr>
            <p:spPr bwMode="auto">
              <a:xfrm>
                <a:off x="824" y="3485"/>
                <a:ext cx="121" cy="121"/>
              </a:xfrm>
              <a:prstGeom prst="rect">
                <a:avLst/>
              </a:prstGeom>
              <a:solidFill>
                <a:srgbClr val="00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Rectangle 247"/>
              <p:cNvSpPr>
                <a:spLocks noChangeArrowheads="1"/>
              </p:cNvSpPr>
              <p:nvPr/>
            </p:nvSpPr>
            <p:spPr bwMode="auto">
              <a:xfrm>
                <a:off x="824" y="3485"/>
                <a:ext cx="121" cy="121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Rectangle 248"/>
              <p:cNvSpPr>
                <a:spLocks noChangeArrowheads="1"/>
              </p:cNvSpPr>
              <p:nvPr/>
            </p:nvSpPr>
            <p:spPr bwMode="auto">
              <a:xfrm>
                <a:off x="1055" y="3485"/>
                <a:ext cx="121" cy="121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Rectangle 249"/>
              <p:cNvSpPr>
                <a:spLocks noChangeArrowheads="1"/>
              </p:cNvSpPr>
              <p:nvPr/>
            </p:nvSpPr>
            <p:spPr bwMode="auto">
              <a:xfrm>
                <a:off x="709" y="3485"/>
                <a:ext cx="121" cy="121"/>
              </a:xfrm>
              <a:prstGeom prst="rect">
                <a:avLst/>
              </a:prstGeom>
              <a:solidFill>
                <a:srgbClr val="007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Rectangle 250"/>
              <p:cNvSpPr>
                <a:spLocks noChangeArrowheads="1"/>
              </p:cNvSpPr>
              <p:nvPr/>
            </p:nvSpPr>
            <p:spPr bwMode="auto">
              <a:xfrm>
                <a:off x="940" y="3485"/>
                <a:ext cx="120" cy="121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Rectangle 251"/>
              <p:cNvSpPr>
                <a:spLocks noChangeArrowheads="1"/>
              </p:cNvSpPr>
              <p:nvPr/>
            </p:nvSpPr>
            <p:spPr bwMode="auto">
              <a:xfrm>
                <a:off x="1170" y="3485"/>
                <a:ext cx="121" cy="121"/>
              </a:xfrm>
              <a:prstGeom prst="rect">
                <a:avLst/>
              </a:prstGeom>
              <a:solidFill>
                <a:srgbClr val="00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Rectangle 252"/>
              <p:cNvSpPr>
                <a:spLocks noChangeArrowheads="1"/>
              </p:cNvSpPr>
              <p:nvPr/>
            </p:nvSpPr>
            <p:spPr bwMode="auto">
              <a:xfrm>
                <a:off x="1285" y="3485"/>
                <a:ext cx="121" cy="121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Rectangle 253"/>
              <p:cNvSpPr>
                <a:spLocks noChangeArrowheads="1"/>
              </p:cNvSpPr>
              <p:nvPr/>
            </p:nvSpPr>
            <p:spPr bwMode="auto">
              <a:xfrm>
                <a:off x="1401" y="3485"/>
                <a:ext cx="126" cy="121"/>
              </a:xfrm>
              <a:prstGeom prst="rect">
                <a:avLst/>
              </a:prstGeom>
              <a:solidFill>
                <a:srgbClr val="00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Rectangle 254"/>
              <p:cNvSpPr>
                <a:spLocks noChangeArrowheads="1"/>
              </p:cNvSpPr>
              <p:nvPr/>
            </p:nvSpPr>
            <p:spPr bwMode="auto">
              <a:xfrm>
                <a:off x="1522" y="3485"/>
                <a:ext cx="120" cy="121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Rectangle 255"/>
              <p:cNvSpPr>
                <a:spLocks noChangeArrowheads="1"/>
              </p:cNvSpPr>
              <p:nvPr/>
            </p:nvSpPr>
            <p:spPr bwMode="auto">
              <a:xfrm>
                <a:off x="1637" y="3485"/>
                <a:ext cx="121" cy="121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Rectangle 256"/>
              <p:cNvSpPr>
                <a:spLocks noChangeArrowheads="1"/>
              </p:cNvSpPr>
              <p:nvPr/>
            </p:nvSpPr>
            <p:spPr bwMode="auto">
              <a:xfrm>
                <a:off x="1752" y="3485"/>
                <a:ext cx="121" cy="121"/>
              </a:xfrm>
              <a:prstGeom prst="rect">
                <a:avLst/>
              </a:prstGeom>
              <a:solidFill>
                <a:srgbClr val="E5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Rectangle 257"/>
              <p:cNvSpPr>
                <a:spLocks noChangeArrowheads="1"/>
              </p:cNvSpPr>
              <p:nvPr/>
            </p:nvSpPr>
            <p:spPr bwMode="auto">
              <a:xfrm>
                <a:off x="1867" y="3485"/>
                <a:ext cx="121" cy="121"/>
              </a:xfrm>
              <a:prstGeom prst="rect">
                <a:avLst/>
              </a:prstGeom>
              <a:solidFill>
                <a:srgbClr val="E5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Rectangle 258"/>
              <p:cNvSpPr>
                <a:spLocks noChangeArrowheads="1"/>
              </p:cNvSpPr>
              <p:nvPr/>
            </p:nvSpPr>
            <p:spPr bwMode="auto">
              <a:xfrm>
                <a:off x="1983" y="3485"/>
                <a:ext cx="121" cy="121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Rectangle 259"/>
              <p:cNvSpPr>
                <a:spLocks noChangeArrowheads="1"/>
              </p:cNvSpPr>
              <p:nvPr/>
            </p:nvSpPr>
            <p:spPr bwMode="auto">
              <a:xfrm>
                <a:off x="2098" y="3485"/>
                <a:ext cx="126" cy="121"/>
              </a:xfrm>
              <a:prstGeom prst="rect">
                <a:avLst/>
              </a:prstGeom>
              <a:solidFill>
                <a:srgbClr val="00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1" name="Group 277" descr="legend"/>
          <p:cNvGrpSpPr>
            <a:grpSpLocks/>
          </p:cNvGrpSpPr>
          <p:nvPr/>
        </p:nvGrpSpPr>
        <p:grpSpPr bwMode="auto">
          <a:xfrm>
            <a:off x="3667125" y="2754313"/>
            <a:ext cx="1301750" cy="2949574"/>
            <a:chOff x="2342" y="1807"/>
            <a:chExt cx="820" cy="1858"/>
          </a:xfrm>
        </p:grpSpPr>
        <p:grpSp>
          <p:nvGrpSpPr>
            <p:cNvPr id="262" name="Group 261"/>
            <p:cNvGrpSpPr>
              <a:grpSpLocks/>
            </p:cNvGrpSpPr>
            <p:nvPr/>
          </p:nvGrpSpPr>
          <p:grpSpPr bwMode="auto">
            <a:xfrm>
              <a:off x="2342" y="2102"/>
              <a:ext cx="126" cy="1530"/>
              <a:chOff x="2318" y="2070"/>
              <a:chExt cx="126" cy="1530"/>
            </a:xfrm>
          </p:grpSpPr>
          <p:sp>
            <p:nvSpPr>
              <p:cNvPr id="270" name="Rectangle 262"/>
              <p:cNvSpPr>
                <a:spLocks noChangeArrowheads="1"/>
              </p:cNvSpPr>
              <p:nvPr/>
            </p:nvSpPr>
            <p:spPr bwMode="auto">
              <a:xfrm>
                <a:off x="2318" y="2070"/>
                <a:ext cx="126" cy="126"/>
              </a:xfrm>
              <a:prstGeom prst="rect">
                <a:avLst/>
              </a:prstGeom>
              <a:solidFill>
                <a:srgbClr val="1A1A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1" name="Rectangle 263"/>
              <p:cNvSpPr>
                <a:spLocks noChangeArrowheads="1"/>
              </p:cNvSpPr>
              <p:nvPr/>
            </p:nvSpPr>
            <p:spPr bwMode="auto">
              <a:xfrm>
                <a:off x="2318" y="2350"/>
                <a:ext cx="126" cy="126"/>
              </a:xfrm>
              <a:prstGeom prst="rect">
                <a:avLst/>
              </a:prstGeom>
              <a:solidFill>
                <a:srgbClr val="007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2" name="Rectangle 264"/>
              <p:cNvSpPr>
                <a:spLocks noChangeArrowheads="1"/>
              </p:cNvSpPr>
              <p:nvPr/>
            </p:nvSpPr>
            <p:spPr bwMode="auto">
              <a:xfrm>
                <a:off x="2318" y="2635"/>
                <a:ext cx="126" cy="121"/>
              </a:xfrm>
              <a:prstGeom prst="rect">
                <a:avLst/>
              </a:prstGeom>
              <a:solidFill>
                <a:srgbClr val="0099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3" name="Rectangle 265"/>
              <p:cNvSpPr>
                <a:spLocks noChangeArrowheads="1"/>
              </p:cNvSpPr>
              <p:nvPr/>
            </p:nvSpPr>
            <p:spPr bwMode="auto">
              <a:xfrm>
                <a:off x="2318" y="2915"/>
                <a:ext cx="126" cy="126"/>
              </a:xfrm>
              <a:prstGeom prst="rect">
                <a:avLst/>
              </a:prstGeom>
              <a:solidFill>
                <a:srgbClr val="00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4" name="Rectangle 266"/>
              <p:cNvSpPr>
                <a:spLocks noChangeArrowheads="1"/>
              </p:cNvSpPr>
              <p:nvPr/>
            </p:nvSpPr>
            <p:spPr bwMode="auto">
              <a:xfrm>
                <a:off x="2318" y="3194"/>
                <a:ext cx="126" cy="126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5" name="Rectangle 267"/>
              <p:cNvSpPr>
                <a:spLocks noChangeArrowheads="1"/>
              </p:cNvSpPr>
              <p:nvPr/>
            </p:nvSpPr>
            <p:spPr bwMode="auto">
              <a:xfrm>
                <a:off x="2318" y="3480"/>
                <a:ext cx="126" cy="120"/>
              </a:xfrm>
              <a:prstGeom prst="rect">
                <a:avLst/>
              </a:prstGeom>
              <a:solidFill>
                <a:srgbClr val="E5E5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3" name="Rectangle 268"/>
            <p:cNvSpPr>
              <a:spLocks noChangeArrowheads="1"/>
            </p:cNvSpPr>
            <p:nvPr/>
          </p:nvSpPr>
          <p:spPr bwMode="auto">
            <a:xfrm>
              <a:off x="2535" y="2081"/>
              <a:ext cx="38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Water</a:t>
              </a:r>
            </a:p>
          </p:txBody>
        </p:sp>
        <p:sp>
          <p:nvSpPr>
            <p:cNvPr id="264" name="Rectangle 269"/>
            <p:cNvSpPr>
              <a:spLocks noChangeArrowheads="1"/>
            </p:cNvSpPr>
            <p:nvPr/>
          </p:nvSpPr>
          <p:spPr bwMode="auto">
            <a:xfrm>
              <a:off x="2535" y="2366"/>
              <a:ext cx="38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Water</a:t>
              </a:r>
            </a:p>
          </p:txBody>
        </p:sp>
        <p:sp>
          <p:nvSpPr>
            <p:cNvPr id="265" name="Rectangle 270"/>
            <p:cNvSpPr>
              <a:spLocks noChangeArrowheads="1"/>
            </p:cNvSpPr>
            <p:nvPr/>
          </p:nvSpPr>
          <p:spPr bwMode="auto">
            <a:xfrm>
              <a:off x="2527" y="2646"/>
              <a:ext cx="46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Conifer</a:t>
              </a:r>
            </a:p>
          </p:txBody>
        </p:sp>
        <p:sp>
          <p:nvSpPr>
            <p:cNvPr id="266" name="Rectangle 271"/>
            <p:cNvSpPr>
              <a:spLocks noChangeArrowheads="1"/>
            </p:cNvSpPr>
            <p:nvPr/>
          </p:nvSpPr>
          <p:spPr bwMode="auto">
            <a:xfrm>
              <a:off x="2527" y="2926"/>
              <a:ext cx="46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Conifer</a:t>
              </a:r>
            </a:p>
          </p:txBody>
        </p:sp>
        <p:sp>
          <p:nvSpPr>
            <p:cNvPr id="267" name="Rectangle 272"/>
            <p:cNvSpPr>
              <a:spLocks noChangeArrowheads="1"/>
            </p:cNvSpPr>
            <p:nvPr/>
          </p:nvSpPr>
          <p:spPr bwMode="auto">
            <a:xfrm>
              <a:off x="2500" y="3206"/>
              <a:ext cx="6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Hardwood</a:t>
              </a:r>
            </a:p>
          </p:txBody>
        </p:sp>
        <p:sp>
          <p:nvSpPr>
            <p:cNvPr id="268" name="Rectangle 273"/>
            <p:cNvSpPr>
              <a:spLocks noChangeArrowheads="1"/>
            </p:cNvSpPr>
            <p:nvPr/>
          </p:nvSpPr>
          <p:spPr bwMode="auto">
            <a:xfrm>
              <a:off x="2500" y="3491"/>
              <a:ext cx="6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Hardwood</a:t>
              </a:r>
            </a:p>
          </p:txBody>
        </p:sp>
        <p:sp>
          <p:nvSpPr>
            <p:cNvPr id="269" name="Rectangle 274"/>
            <p:cNvSpPr>
              <a:spLocks noChangeArrowheads="1"/>
            </p:cNvSpPr>
            <p:nvPr/>
          </p:nvSpPr>
          <p:spPr bwMode="auto">
            <a:xfrm>
              <a:off x="2402" y="1807"/>
              <a:ext cx="42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u="sng" dirty="0">
                  <a:solidFill>
                    <a:schemeClr val="bg1"/>
                  </a:solidFill>
                  <a:latin typeface="+mn-lt"/>
                </a:rPr>
                <a:t>Labels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276" name="Text Box 275"/>
          <p:cNvSpPr txBox="1">
            <a:spLocks noChangeArrowheads="1"/>
          </p:cNvSpPr>
          <p:nvPr/>
        </p:nvSpPr>
        <p:spPr bwMode="auto">
          <a:xfrm>
            <a:off x="787160" y="1600750"/>
            <a:ext cx="3433762" cy="10156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latin typeface="Calibri" panose="020F0502020204030204" pitchFamily="34" charset="0"/>
              </a:rPr>
              <a:t>After the computer finishes processing, the analyst then attempts to assign these spectral classes into informational classes. It </a:t>
            </a:r>
            <a:r>
              <a:rPr lang="en-US" sz="1200" dirty="0">
                <a:latin typeface="Calibri" panose="020F0502020204030204" pitchFamily="34" charset="0"/>
              </a:rPr>
              <a:t>is a simple process to regroup (recode) the clusters into meaningful information classes (the legend).</a:t>
            </a:r>
          </a:p>
        </p:txBody>
      </p:sp>
      <p:sp>
        <p:nvSpPr>
          <p:cNvPr id="277" name="Text Box 276"/>
          <p:cNvSpPr txBox="1">
            <a:spLocks noChangeArrowheads="1"/>
          </p:cNvSpPr>
          <p:nvPr/>
        </p:nvSpPr>
        <p:spPr bwMode="auto">
          <a:xfrm>
            <a:off x="5195888" y="1625600"/>
            <a:ext cx="2095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alibri" panose="020F0502020204030204" pitchFamily="34" charset="0"/>
              </a:rPr>
              <a:t>The result is a Land Cover Map</a:t>
            </a:r>
          </a:p>
        </p:txBody>
      </p:sp>
    </p:spTree>
    <p:extLst>
      <p:ext uri="{BB962C8B-B14F-4D97-AF65-F5344CB8AC3E}">
        <p14:creationId xmlns:p14="http://schemas.microsoft.com/office/powerpoint/2010/main" val="3513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Classification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79850" y="2809875"/>
            <a:ext cx="2459038" cy="3235325"/>
            <a:chOff x="1371" y="1394"/>
            <a:chExt cx="1767" cy="2274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377" y="1400"/>
              <a:ext cx="1761" cy="2268"/>
            </a:xfrm>
            <a:prstGeom prst="rect">
              <a:avLst/>
            </a:prstGeom>
            <a:solidFill>
              <a:srgbClr val="00B300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71" y="1394"/>
              <a:ext cx="1767" cy="2274"/>
            </a:xfrm>
            <a:custGeom>
              <a:avLst/>
              <a:gdLst>
                <a:gd name="T0" fmla="*/ 6 w 1767"/>
                <a:gd name="T1" fmla="*/ 2262 h 2274"/>
                <a:gd name="T2" fmla="*/ 1755 w 1767"/>
                <a:gd name="T3" fmla="*/ 2262 h 2274"/>
                <a:gd name="T4" fmla="*/ 1755 w 1767"/>
                <a:gd name="T5" fmla="*/ 12 h 2274"/>
                <a:gd name="T6" fmla="*/ 6 w 1767"/>
                <a:gd name="T7" fmla="*/ 12 h 2274"/>
                <a:gd name="T8" fmla="*/ 6 w 1767"/>
                <a:gd name="T9" fmla="*/ 0 h 2274"/>
                <a:gd name="T10" fmla="*/ 1767 w 1767"/>
                <a:gd name="T11" fmla="*/ 0 h 2274"/>
                <a:gd name="T12" fmla="*/ 1767 w 1767"/>
                <a:gd name="T13" fmla="*/ 2274 h 2274"/>
                <a:gd name="T14" fmla="*/ 0 w 1767"/>
                <a:gd name="T15" fmla="*/ 2274 h 2274"/>
                <a:gd name="T16" fmla="*/ 0 w 1767"/>
                <a:gd name="T17" fmla="*/ 2268 h 2274"/>
                <a:gd name="T18" fmla="*/ 6 w 1767"/>
                <a:gd name="T19" fmla="*/ 2262 h 2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7" h="2274">
                  <a:moveTo>
                    <a:pt x="6" y="2262"/>
                  </a:moveTo>
                  <a:lnTo>
                    <a:pt x="1755" y="2262"/>
                  </a:lnTo>
                  <a:lnTo>
                    <a:pt x="1755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1767" y="0"/>
                  </a:lnTo>
                  <a:lnTo>
                    <a:pt x="1767" y="2274"/>
                  </a:lnTo>
                  <a:lnTo>
                    <a:pt x="0" y="2274"/>
                  </a:lnTo>
                  <a:lnTo>
                    <a:pt x="0" y="2268"/>
                  </a:lnTo>
                  <a:lnTo>
                    <a:pt x="6" y="2262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371" y="1394"/>
              <a:ext cx="12" cy="2268"/>
            </a:xfrm>
            <a:custGeom>
              <a:avLst/>
              <a:gdLst>
                <a:gd name="T0" fmla="*/ 12 w 12"/>
                <a:gd name="T1" fmla="*/ 6 h 2268"/>
                <a:gd name="T2" fmla="*/ 12 w 12"/>
                <a:gd name="T3" fmla="*/ 2268 h 2268"/>
                <a:gd name="T4" fmla="*/ 0 w 12"/>
                <a:gd name="T5" fmla="*/ 2268 h 2268"/>
                <a:gd name="T6" fmla="*/ 0 w 12"/>
                <a:gd name="T7" fmla="*/ 0 h 2268"/>
                <a:gd name="T8" fmla="*/ 6 w 12"/>
                <a:gd name="T9" fmla="*/ 0 h 2268"/>
                <a:gd name="T10" fmla="*/ 12 w 12"/>
                <a:gd name="T11" fmla="*/ 6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268">
                  <a:moveTo>
                    <a:pt x="12" y="6"/>
                  </a:moveTo>
                  <a:lnTo>
                    <a:pt x="12" y="2268"/>
                  </a:lnTo>
                  <a:lnTo>
                    <a:pt x="0" y="2268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77" y="2250"/>
              <a:ext cx="641" cy="1412"/>
            </a:xfrm>
            <a:custGeom>
              <a:avLst/>
              <a:gdLst>
                <a:gd name="T0" fmla="*/ 0 w 641"/>
                <a:gd name="T1" fmla="*/ 0 h 1412"/>
                <a:gd name="T2" fmla="*/ 317 w 641"/>
                <a:gd name="T3" fmla="*/ 0 h 1412"/>
                <a:gd name="T4" fmla="*/ 317 w 641"/>
                <a:gd name="T5" fmla="*/ 143 h 1412"/>
                <a:gd name="T6" fmla="*/ 479 w 641"/>
                <a:gd name="T7" fmla="*/ 143 h 1412"/>
                <a:gd name="T8" fmla="*/ 479 w 641"/>
                <a:gd name="T9" fmla="*/ 281 h 1412"/>
                <a:gd name="T10" fmla="*/ 641 w 641"/>
                <a:gd name="T11" fmla="*/ 281 h 1412"/>
                <a:gd name="T12" fmla="*/ 641 w 641"/>
                <a:gd name="T13" fmla="*/ 562 h 1412"/>
                <a:gd name="T14" fmla="*/ 479 w 641"/>
                <a:gd name="T15" fmla="*/ 562 h 1412"/>
                <a:gd name="T16" fmla="*/ 479 w 641"/>
                <a:gd name="T17" fmla="*/ 987 h 1412"/>
                <a:gd name="T18" fmla="*/ 317 w 641"/>
                <a:gd name="T19" fmla="*/ 987 h 1412"/>
                <a:gd name="T20" fmla="*/ 317 w 641"/>
                <a:gd name="T21" fmla="*/ 1131 h 1412"/>
                <a:gd name="T22" fmla="*/ 161 w 641"/>
                <a:gd name="T23" fmla="*/ 1131 h 1412"/>
                <a:gd name="T24" fmla="*/ 161 w 641"/>
                <a:gd name="T25" fmla="*/ 1412 h 1412"/>
                <a:gd name="T26" fmla="*/ 0 w 641"/>
                <a:gd name="T27" fmla="*/ 1412 h 1412"/>
                <a:gd name="T28" fmla="*/ 0 w 641"/>
                <a:gd name="T29" fmla="*/ 0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1" h="1412">
                  <a:moveTo>
                    <a:pt x="0" y="0"/>
                  </a:moveTo>
                  <a:lnTo>
                    <a:pt x="317" y="0"/>
                  </a:lnTo>
                  <a:lnTo>
                    <a:pt x="317" y="143"/>
                  </a:lnTo>
                  <a:lnTo>
                    <a:pt x="479" y="143"/>
                  </a:lnTo>
                  <a:lnTo>
                    <a:pt x="479" y="281"/>
                  </a:lnTo>
                  <a:lnTo>
                    <a:pt x="641" y="281"/>
                  </a:lnTo>
                  <a:lnTo>
                    <a:pt x="641" y="562"/>
                  </a:lnTo>
                  <a:lnTo>
                    <a:pt x="479" y="562"/>
                  </a:lnTo>
                  <a:lnTo>
                    <a:pt x="479" y="987"/>
                  </a:lnTo>
                  <a:lnTo>
                    <a:pt x="317" y="987"/>
                  </a:lnTo>
                  <a:lnTo>
                    <a:pt x="317" y="1131"/>
                  </a:lnTo>
                  <a:lnTo>
                    <a:pt x="161" y="1131"/>
                  </a:lnTo>
                  <a:lnTo>
                    <a:pt x="161" y="1412"/>
                  </a:lnTo>
                  <a:lnTo>
                    <a:pt x="0" y="1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FFFF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694" y="1400"/>
              <a:ext cx="1120" cy="568"/>
            </a:xfrm>
            <a:custGeom>
              <a:avLst/>
              <a:gdLst>
                <a:gd name="T0" fmla="*/ 162 w 1120"/>
                <a:gd name="T1" fmla="*/ 0 h 568"/>
                <a:gd name="T2" fmla="*/ 162 w 1120"/>
                <a:gd name="T3" fmla="*/ 287 h 568"/>
                <a:gd name="T4" fmla="*/ 0 w 1120"/>
                <a:gd name="T5" fmla="*/ 287 h 568"/>
                <a:gd name="T6" fmla="*/ 0 w 1120"/>
                <a:gd name="T7" fmla="*/ 425 h 568"/>
                <a:gd name="T8" fmla="*/ 324 w 1120"/>
                <a:gd name="T9" fmla="*/ 425 h 568"/>
                <a:gd name="T10" fmla="*/ 324 w 1120"/>
                <a:gd name="T11" fmla="*/ 568 h 568"/>
                <a:gd name="T12" fmla="*/ 641 w 1120"/>
                <a:gd name="T13" fmla="*/ 568 h 568"/>
                <a:gd name="T14" fmla="*/ 641 w 1120"/>
                <a:gd name="T15" fmla="*/ 287 h 568"/>
                <a:gd name="T16" fmla="*/ 797 w 1120"/>
                <a:gd name="T17" fmla="*/ 287 h 568"/>
                <a:gd name="T18" fmla="*/ 797 w 1120"/>
                <a:gd name="T19" fmla="*/ 425 h 568"/>
                <a:gd name="T20" fmla="*/ 1120 w 1120"/>
                <a:gd name="T21" fmla="*/ 425 h 568"/>
                <a:gd name="T22" fmla="*/ 1120 w 1120"/>
                <a:gd name="T23" fmla="*/ 143 h 568"/>
                <a:gd name="T24" fmla="*/ 958 w 1120"/>
                <a:gd name="T25" fmla="*/ 143 h 568"/>
                <a:gd name="T26" fmla="*/ 958 w 1120"/>
                <a:gd name="T27" fmla="*/ 0 h 568"/>
                <a:gd name="T28" fmla="*/ 162 w 1120"/>
                <a:gd name="T2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0" h="568">
                  <a:moveTo>
                    <a:pt x="162" y="0"/>
                  </a:moveTo>
                  <a:lnTo>
                    <a:pt x="162" y="287"/>
                  </a:lnTo>
                  <a:lnTo>
                    <a:pt x="0" y="287"/>
                  </a:lnTo>
                  <a:lnTo>
                    <a:pt x="0" y="425"/>
                  </a:lnTo>
                  <a:lnTo>
                    <a:pt x="324" y="425"/>
                  </a:lnTo>
                  <a:lnTo>
                    <a:pt x="324" y="568"/>
                  </a:lnTo>
                  <a:lnTo>
                    <a:pt x="641" y="568"/>
                  </a:lnTo>
                  <a:lnTo>
                    <a:pt x="641" y="287"/>
                  </a:lnTo>
                  <a:lnTo>
                    <a:pt x="797" y="287"/>
                  </a:lnTo>
                  <a:lnTo>
                    <a:pt x="797" y="425"/>
                  </a:lnTo>
                  <a:lnTo>
                    <a:pt x="1120" y="425"/>
                  </a:lnTo>
                  <a:lnTo>
                    <a:pt x="1120" y="143"/>
                  </a:lnTo>
                  <a:lnTo>
                    <a:pt x="958" y="143"/>
                  </a:lnTo>
                  <a:lnTo>
                    <a:pt x="958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018" y="2531"/>
              <a:ext cx="1114" cy="1131"/>
            </a:xfrm>
            <a:custGeom>
              <a:avLst/>
              <a:gdLst>
                <a:gd name="T0" fmla="*/ 1114 w 1114"/>
                <a:gd name="T1" fmla="*/ 144 h 1131"/>
                <a:gd name="T2" fmla="*/ 952 w 1114"/>
                <a:gd name="T3" fmla="*/ 144 h 1131"/>
                <a:gd name="T4" fmla="*/ 952 w 1114"/>
                <a:gd name="T5" fmla="*/ 0 h 1131"/>
                <a:gd name="T6" fmla="*/ 634 w 1114"/>
                <a:gd name="T7" fmla="*/ 0 h 1131"/>
                <a:gd name="T8" fmla="*/ 634 w 1114"/>
                <a:gd name="T9" fmla="*/ 144 h 1131"/>
                <a:gd name="T10" fmla="*/ 473 w 1114"/>
                <a:gd name="T11" fmla="*/ 144 h 1131"/>
                <a:gd name="T12" fmla="*/ 473 w 1114"/>
                <a:gd name="T13" fmla="*/ 281 h 1131"/>
                <a:gd name="T14" fmla="*/ 317 w 1114"/>
                <a:gd name="T15" fmla="*/ 281 h 1131"/>
                <a:gd name="T16" fmla="*/ 317 w 1114"/>
                <a:gd name="T17" fmla="*/ 425 h 1131"/>
                <a:gd name="T18" fmla="*/ 634 w 1114"/>
                <a:gd name="T19" fmla="*/ 425 h 1131"/>
                <a:gd name="T20" fmla="*/ 634 w 1114"/>
                <a:gd name="T21" fmla="*/ 569 h 1131"/>
                <a:gd name="T22" fmla="*/ 473 w 1114"/>
                <a:gd name="T23" fmla="*/ 569 h 1131"/>
                <a:gd name="T24" fmla="*/ 473 w 1114"/>
                <a:gd name="T25" fmla="*/ 706 h 1131"/>
                <a:gd name="T26" fmla="*/ 317 w 1114"/>
                <a:gd name="T27" fmla="*/ 706 h 1131"/>
                <a:gd name="T28" fmla="*/ 317 w 1114"/>
                <a:gd name="T29" fmla="*/ 850 h 1131"/>
                <a:gd name="T30" fmla="*/ 0 w 1114"/>
                <a:gd name="T31" fmla="*/ 850 h 1131"/>
                <a:gd name="T32" fmla="*/ 0 w 1114"/>
                <a:gd name="T33" fmla="*/ 994 h 1131"/>
                <a:gd name="T34" fmla="*/ 473 w 1114"/>
                <a:gd name="T35" fmla="*/ 994 h 1131"/>
                <a:gd name="T36" fmla="*/ 473 w 1114"/>
                <a:gd name="T37" fmla="*/ 1131 h 1131"/>
                <a:gd name="T38" fmla="*/ 796 w 1114"/>
                <a:gd name="T39" fmla="*/ 1131 h 1131"/>
                <a:gd name="T40" fmla="*/ 796 w 1114"/>
                <a:gd name="T41" fmla="*/ 994 h 1131"/>
                <a:gd name="T42" fmla="*/ 952 w 1114"/>
                <a:gd name="T43" fmla="*/ 994 h 1131"/>
                <a:gd name="T44" fmla="*/ 952 w 1114"/>
                <a:gd name="T45" fmla="*/ 850 h 1131"/>
                <a:gd name="T46" fmla="*/ 796 w 1114"/>
                <a:gd name="T47" fmla="*/ 850 h 1131"/>
                <a:gd name="T48" fmla="*/ 796 w 1114"/>
                <a:gd name="T49" fmla="*/ 706 h 1131"/>
                <a:gd name="T50" fmla="*/ 1114 w 1114"/>
                <a:gd name="T51" fmla="*/ 706 h 1131"/>
                <a:gd name="T52" fmla="*/ 1114 w 1114"/>
                <a:gd name="T53" fmla="*/ 144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4" h="1131">
                  <a:moveTo>
                    <a:pt x="1114" y="144"/>
                  </a:moveTo>
                  <a:lnTo>
                    <a:pt x="952" y="144"/>
                  </a:lnTo>
                  <a:lnTo>
                    <a:pt x="952" y="0"/>
                  </a:lnTo>
                  <a:lnTo>
                    <a:pt x="634" y="0"/>
                  </a:lnTo>
                  <a:lnTo>
                    <a:pt x="634" y="144"/>
                  </a:lnTo>
                  <a:lnTo>
                    <a:pt x="473" y="144"/>
                  </a:lnTo>
                  <a:lnTo>
                    <a:pt x="473" y="281"/>
                  </a:lnTo>
                  <a:lnTo>
                    <a:pt x="317" y="281"/>
                  </a:lnTo>
                  <a:lnTo>
                    <a:pt x="317" y="425"/>
                  </a:lnTo>
                  <a:lnTo>
                    <a:pt x="634" y="425"/>
                  </a:lnTo>
                  <a:lnTo>
                    <a:pt x="634" y="569"/>
                  </a:lnTo>
                  <a:lnTo>
                    <a:pt x="473" y="569"/>
                  </a:lnTo>
                  <a:lnTo>
                    <a:pt x="473" y="706"/>
                  </a:lnTo>
                  <a:lnTo>
                    <a:pt x="317" y="706"/>
                  </a:lnTo>
                  <a:lnTo>
                    <a:pt x="317" y="850"/>
                  </a:lnTo>
                  <a:lnTo>
                    <a:pt x="0" y="850"/>
                  </a:lnTo>
                  <a:lnTo>
                    <a:pt x="0" y="994"/>
                  </a:lnTo>
                  <a:lnTo>
                    <a:pt x="473" y="994"/>
                  </a:lnTo>
                  <a:lnTo>
                    <a:pt x="473" y="1131"/>
                  </a:lnTo>
                  <a:lnTo>
                    <a:pt x="796" y="1131"/>
                  </a:lnTo>
                  <a:lnTo>
                    <a:pt x="796" y="994"/>
                  </a:lnTo>
                  <a:lnTo>
                    <a:pt x="952" y="994"/>
                  </a:lnTo>
                  <a:lnTo>
                    <a:pt x="952" y="850"/>
                  </a:lnTo>
                  <a:lnTo>
                    <a:pt x="796" y="850"/>
                  </a:lnTo>
                  <a:lnTo>
                    <a:pt x="796" y="706"/>
                  </a:lnTo>
                  <a:lnTo>
                    <a:pt x="1114" y="706"/>
                  </a:lnTo>
                  <a:lnTo>
                    <a:pt x="1114" y="144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371" y="1394"/>
              <a:ext cx="1767" cy="2274"/>
            </a:xfrm>
            <a:custGeom>
              <a:avLst/>
              <a:gdLst>
                <a:gd name="T0" fmla="*/ 6 w 1767"/>
                <a:gd name="T1" fmla="*/ 2262 h 2274"/>
                <a:gd name="T2" fmla="*/ 1755 w 1767"/>
                <a:gd name="T3" fmla="*/ 2262 h 2274"/>
                <a:gd name="T4" fmla="*/ 1755 w 1767"/>
                <a:gd name="T5" fmla="*/ 12 h 2274"/>
                <a:gd name="T6" fmla="*/ 6 w 1767"/>
                <a:gd name="T7" fmla="*/ 12 h 2274"/>
                <a:gd name="T8" fmla="*/ 6 w 1767"/>
                <a:gd name="T9" fmla="*/ 0 h 2274"/>
                <a:gd name="T10" fmla="*/ 1767 w 1767"/>
                <a:gd name="T11" fmla="*/ 0 h 2274"/>
                <a:gd name="T12" fmla="*/ 1767 w 1767"/>
                <a:gd name="T13" fmla="*/ 2274 h 2274"/>
                <a:gd name="T14" fmla="*/ 0 w 1767"/>
                <a:gd name="T15" fmla="*/ 2274 h 2274"/>
                <a:gd name="T16" fmla="*/ 0 w 1767"/>
                <a:gd name="T17" fmla="*/ 2268 h 2274"/>
                <a:gd name="T18" fmla="*/ 6 w 1767"/>
                <a:gd name="T19" fmla="*/ 2262 h 2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7" h="2274">
                  <a:moveTo>
                    <a:pt x="6" y="2262"/>
                  </a:moveTo>
                  <a:lnTo>
                    <a:pt x="1755" y="2262"/>
                  </a:lnTo>
                  <a:lnTo>
                    <a:pt x="1755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1767" y="0"/>
                  </a:lnTo>
                  <a:lnTo>
                    <a:pt x="1767" y="2274"/>
                  </a:lnTo>
                  <a:lnTo>
                    <a:pt x="0" y="2274"/>
                  </a:lnTo>
                  <a:lnTo>
                    <a:pt x="0" y="2268"/>
                  </a:lnTo>
                  <a:lnTo>
                    <a:pt x="6" y="2262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371" y="1394"/>
              <a:ext cx="12" cy="2268"/>
            </a:xfrm>
            <a:custGeom>
              <a:avLst/>
              <a:gdLst>
                <a:gd name="T0" fmla="*/ 12 w 12"/>
                <a:gd name="T1" fmla="*/ 6 h 2268"/>
                <a:gd name="T2" fmla="*/ 12 w 12"/>
                <a:gd name="T3" fmla="*/ 2268 h 2268"/>
                <a:gd name="T4" fmla="*/ 0 w 12"/>
                <a:gd name="T5" fmla="*/ 2268 h 2268"/>
                <a:gd name="T6" fmla="*/ 0 w 12"/>
                <a:gd name="T7" fmla="*/ 0 h 2268"/>
                <a:gd name="T8" fmla="*/ 6 w 12"/>
                <a:gd name="T9" fmla="*/ 0 h 2268"/>
                <a:gd name="T10" fmla="*/ 12 w 12"/>
                <a:gd name="T11" fmla="*/ 6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268">
                  <a:moveTo>
                    <a:pt x="12" y="6"/>
                  </a:moveTo>
                  <a:lnTo>
                    <a:pt x="12" y="2268"/>
                  </a:lnTo>
                  <a:lnTo>
                    <a:pt x="0" y="2268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33900" y="6164263"/>
            <a:ext cx="1195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 dirty="0">
                <a:latin typeface="+mn-lt"/>
              </a:rPr>
              <a:t>Digital Image</a:t>
            </a:r>
            <a:endParaRPr lang="en-US" sz="1600" dirty="0">
              <a:latin typeface="+mn-lt"/>
            </a:endParaRP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528732" y="1396425"/>
            <a:ext cx="6442075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dirty="0">
                <a:latin typeface="+mn-lt"/>
              </a:rPr>
              <a:t>Supervised classification requires the analyst to </a:t>
            </a:r>
            <a:r>
              <a:rPr lang="en-US" sz="1600" b="0" dirty="0" smtClean="0">
                <a:latin typeface="+mn-lt"/>
              </a:rPr>
              <a:t>create training data, either in the field or from an image data s</a:t>
            </a:r>
            <a:r>
              <a:rPr lang="en-US" sz="1600" dirty="0" smtClean="0">
                <a:latin typeface="+mn-lt"/>
              </a:rPr>
              <a:t>ource</a:t>
            </a:r>
            <a:r>
              <a:rPr lang="en-US" sz="1600" b="0" dirty="0" smtClean="0">
                <a:latin typeface="+mn-lt"/>
              </a:rPr>
              <a:t>. </a:t>
            </a:r>
            <a:endParaRPr lang="en-US" sz="1600" b="0" dirty="0">
              <a:latin typeface="+mn-lt"/>
            </a:endParaRPr>
          </a:p>
        </p:txBody>
      </p:sp>
      <p:grpSp>
        <p:nvGrpSpPr>
          <p:cNvPr id="15" name="Group 74"/>
          <p:cNvGrpSpPr>
            <a:grpSpLocks/>
          </p:cNvGrpSpPr>
          <p:nvPr/>
        </p:nvGrpSpPr>
        <p:grpSpPr bwMode="auto">
          <a:xfrm>
            <a:off x="3879851" y="2057402"/>
            <a:ext cx="4906963" cy="588963"/>
            <a:chOff x="2444" y="1296"/>
            <a:chExt cx="3091" cy="371"/>
          </a:xfrm>
        </p:grpSpPr>
        <p:sp>
          <p:nvSpPr>
            <p:cNvPr id="16" name="Rectangle 37"/>
            <p:cNvSpPr>
              <a:spLocks noChangeArrowheads="1"/>
            </p:cNvSpPr>
            <p:nvPr/>
          </p:nvSpPr>
          <p:spPr bwMode="auto">
            <a:xfrm>
              <a:off x="2444" y="1512"/>
              <a:ext cx="16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 dirty="0">
                  <a:latin typeface="+mn-lt"/>
                </a:rPr>
                <a:t>The computer then creates...</a:t>
              </a:r>
            </a:p>
          </p:txBody>
        </p:sp>
        <p:sp>
          <p:nvSpPr>
            <p:cNvPr id="17" name="Text Box 39"/>
            <p:cNvSpPr txBox="1">
              <a:spLocks noChangeArrowheads="1"/>
            </p:cNvSpPr>
            <p:nvPr/>
          </p:nvSpPr>
          <p:spPr bwMode="auto">
            <a:xfrm>
              <a:off x="4444" y="1296"/>
              <a:ext cx="109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0" u="sng" dirty="0">
                  <a:latin typeface="+mn-lt"/>
                </a:rPr>
                <a:t>Mean</a:t>
              </a:r>
              <a:r>
                <a:rPr lang="en-US" sz="1600" b="0" dirty="0">
                  <a:latin typeface="+mn-lt"/>
                </a:rPr>
                <a:t> Spectral Signatures</a:t>
              </a:r>
              <a:endParaRPr lang="en-US" sz="1600" b="0" u="sng" dirty="0">
                <a:latin typeface="+mn-lt"/>
              </a:endParaRPr>
            </a:p>
          </p:txBody>
        </p:sp>
      </p:grpSp>
      <p:grpSp>
        <p:nvGrpSpPr>
          <p:cNvPr id="18" name="Group 70"/>
          <p:cNvGrpSpPr>
            <a:grpSpLocks/>
          </p:cNvGrpSpPr>
          <p:nvPr/>
        </p:nvGrpSpPr>
        <p:grpSpPr bwMode="auto">
          <a:xfrm>
            <a:off x="1674813" y="4649788"/>
            <a:ext cx="4344988" cy="1284287"/>
            <a:chOff x="1055" y="2929"/>
            <a:chExt cx="2737" cy="809"/>
          </a:xfrm>
        </p:grpSpPr>
        <p:sp>
          <p:nvSpPr>
            <p:cNvPr id="19" name="Freeform 66"/>
            <p:cNvSpPr>
              <a:spLocks/>
            </p:cNvSpPr>
            <p:nvPr/>
          </p:nvSpPr>
          <p:spPr bwMode="auto">
            <a:xfrm>
              <a:off x="3566" y="2929"/>
              <a:ext cx="226" cy="233"/>
            </a:xfrm>
            <a:custGeom>
              <a:avLst/>
              <a:gdLst>
                <a:gd name="T0" fmla="*/ 411 w 411"/>
                <a:gd name="T1" fmla="*/ 202 h 441"/>
                <a:gd name="T2" fmla="*/ 337 w 411"/>
                <a:gd name="T3" fmla="*/ 43 h 441"/>
                <a:gd name="T4" fmla="*/ 178 w 411"/>
                <a:gd name="T5" fmla="*/ 0 h 441"/>
                <a:gd name="T6" fmla="*/ 0 w 411"/>
                <a:gd name="T7" fmla="*/ 37 h 441"/>
                <a:gd name="T8" fmla="*/ 1 w 411"/>
                <a:gd name="T9" fmla="*/ 196 h 441"/>
                <a:gd name="T10" fmla="*/ 49 w 411"/>
                <a:gd name="T11" fmla="*/ 368 h 441"/>
                <a:gd name="T12" fmla="*/ 111 w 411"/>
                <a:gd name="T13" fmla="*/ 441 h 441"/>
                <a:gd name="T14" fmla="*/ 221 w 411"/>
                <a:gd name="T15" fmla="*/ 435 h 441"/>
                <a:gd name="T16" fmla="*/ 356 w 411"/>
                <a:gd name="T17" fmla="*/ 392 h 441"/>
                <a:gd name="T18" fmla="*/ 411 w 411"/>
                <a:gd name="T19" fmla="*/ 202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" h="441">
                  <a:moveTo>
                    <a:pt x="411" y="202"/>
                  </a:moveTo>
                  <a:lnTo>
                    <a:pt x="337" y="43"/>
                  </a:lnTo>
                  <a:lnTo>
                    <a:pt x="178" y="0"/>
                  </a:lnTo>
                  <a:lnTo>
                    <a:pt x="0" y="37"/>
                  </a:lnTo>
                  <a:lnTo>
                    <a:pt x="1" y="196"/>
                  </a:lnTo>
                  <a:lnTo>
                    <a:pt x="49" y="368"/>
                  </a:lnTo>
                  <a:lnTo>
                    <a:pt x="111" y="441"/>
                  </a:lnTo>
                  <a:lnTo>
                    <a:pt x="221" y="435"/>
                  </a:lnTo>
                  <a:lnTo>
                    <a:pt x="356" y="392"/>
                  </a:lnTo>
                  <a:lnTo>
                    <a:pt x="411" y="202"/>
                  </a:lnTo>
                  <a:close/>
                </a:path>
              </a:pathLst>
            </a:custGeom>
            <a:solidFill>
              <a:srgbClr val="FF6600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20" name="Group 63"/>
            <p:cNvGrpSpPr>
              <a:grpSpLocks/>
            </p:cNvGrpSpPr>
            <p:nvPr/>
          </p:nvGrpSpPr>
          <p:grpSpPr bwMode="auto">
            <a:xfrm>
              <a:off x="1055" y="3198"/>
              <a:ext cx="2601" cy="540"/>
              <a:chOff x="1055" y="3198"/>
              <a:chExt cx="2601" cy="540"/>
            </a:xfrm>
          </p:grpSpPr>
          <p:sp>
            <p:nvSpPr>
              <p:cNvPr id="21" name="Text Box 42"/>
              <p:cNvSpPr txBox="1">
                <a:spLocks noChangeArrowheads="1"/>
              </p:cNvSpPr>
              <p:nvPr/>
            </p:nvSpPr>
            <p:spPr bwMode="auto">
              <a:xfrm>
                <a:off x="1055" y="3370"/>
                <a:ext cx="102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 dirty="0">
                    <a:latin typeface="+mn-lt"/>
                  </a:rPr>
                  <a:t>Known Deciduous Area</a:t>
                </a:r>
              </a:p>
            </p:txBody>
          </p:sp>
          <p:sp>
            <p:nvSpPr>
              <p:cNvPr id="22" name="Line 43"/>
              <p:cNvSpPr>
                <a:spLocks noChangeShapeType="1"/>
              </p:cNvSpPr>
              <p:nvPr/>
            </p:nvSpPr>
            <p:spPr bwMode="auto">
              <a:xfrm flipV="1">
                <a:off x="1977" y="3198"/>
                <a:ext cx="1679" cy="39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grpSp>
        <p:nvGrpSpPr>
          <p:cNvPr id="23" name="Group 71"/>
          <p:cNvGrpSpPr>
            <a:grpSpLocks/>
          </p:cNvGrpSpPr>
          <p:nvPr/>
        </p:nvGrpSpPr>
        <p:grpSpPr bwMode="auto">
          <a:xfrm>
            <a:off x="1484313" y="4117975"/>
            <a:ext cx="2987674" cy="830263"/>
            <a:chOff x="935" y="2594"/>
            <a:chExt cx="1882" cy="523"/>
          </a:xfrm>
        </p:grpSpPr>
        <p:sp>
          <p:nvSpPr>
            <p:cNvPr id="24" name="Freeform 65"/>
            <p:cNvSpPr>
              <a:spLocks/>
            </p:cNvSpPr>
            <p:nvPr/>
          </p:nvSpPr>
          <p:spPr bwMode="auto">
            <a:xfrm>
              <a:off x="2470" y="2745"/>
              <a:ext cx="347" cy="233"/>
            </a:xfrm>
            <a:custGeom>
              <a:avLst/>
              <a:gdLst>
                <a:gd name="T0" fmla="*/ 410 w 410"/>
                <a:gd name="T1" fmla="*/ 202 h 478"/>
                <a:gd name="T2" fmla="*/ 294 w 410"/>
                <a:gd name="T3" fmla="*/ 61 h 478"/>
                <a:gd name="T4" fmla="*/ 177 w 410"/>
                <a:gd name="T5" fmla="*/ 0 h 478"/>
                <a:gd name="T6" fmla="*/ 12 w 410"/>
                <a:gd name="T7" fmla="*/ 55 h 478"/>
                <a:gd name="T8" fmla="*/ 0 w 410"/>
                <a:gd name="T9" fmla="*/ 196 h 478"/>
                <a:gd name="T10" fmla="*/ 42 w 410"/>
                <a:gd name="T11" fmla="*/ 349 h 478"/>
                <a:gd name="T12" fmla="*/ 116 w 410"/>
                <a:gd name="T13" fmla="*/ 460 h 478"/>
                <a:gd name="T14" fmla="*/ 208 w 410"/>
                <a:gd name="T15" fmla="*/ 478 h 478"/>
                <a:gd name="T16" fmla="*/ 330 w 410"/>
                <a:gd name="T17" fmla="*/ 294 h 478"/>
                <a:gd name="T18" fmla="*/ 410 w 410"/>
                <a:gd name="T19" fmla="*/ 202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0" h="478">
                  <a:moveTo>
                    <a:pt x="410" y="202"/>
                  </a:moveTo>
                  <a:lnTo>
                    <a:pt x="294" y="61"/>
                  </a:lnTo>
                  <a:lnTo>
                    <a:pt x="177" y="0"/>
                  </a:lnTo>
                  <a:lnTo>
                    <a:pt x="12" y="55"/>
                  </a:lnTo>
                  <a:lnTo>
                    <a:pt x="0" y="196"/>
                  </a:lnTo>
                  <a:lnTo>
                    <a:pt x="42" y="349"/>
                  </a:lnTo>
                  <a:lnTo>
                    <a:pt x="116" y="460"/>
                  </a:lnTo>
                  <a:lnTo>
                    <a:pt x="208" y="478"/>
                  </a:lnTo>
                  <a:lnTo>
                    <a:pt x="330" y="294"/>
                  </a:lnTo>
                  <a:lnTo>
                    <a:pt x="410" y="202"/>
                  </a:lnTo>
                  <a:close/>
                </a:path>
              </a:pathLst>
            </a:custGeom>
            <a:solidFill>
              <a:srgbClr val="0000CC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25" name="Group 62"/>
            <p:cNvGrpSpPr>
              <a:grpSpLocks/>
            </p:cNvGrpSpPr>
            <p:nvPr/>
          </p:nvGrpSpPr>
          <p:grpSpPr bwMode="auto">
            <a:xfrm>
              <a:off x="935" y="2594"/>
              <a:ext cx="1642" cy="523"/>
              <a:chOff x="935" y="2594"/>
              <a:chExt cx="1642" cy="523"/>
            </a:xfrm>
          </p:grpSpPr>
          <p:sp>
            <p:nvSpPr>
              <p:cNvPr id="26" name="Text Box 41"/>
              <p:cNvSpPr txBox="1">
                <a:spLocks noChangeArrowheads="1"/>
              </p:cNvSpPr>
              <p:nvPr/>
            </p:nvSpPr>
            <p:spPr bwMode="auto">
              <a:xfrm>
                <a:off x="935" y="2594"/>
                <a:ext cx="649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 dirty="0">
                    <a:latin typeface="+mn-lt"/>
                  </a:rPr>
                  <a:t>Known Water Area</a:t>
                </a:r>
              </a:p>
            </p:txBody>
          </p:sp>
          <p:sp>
            <p:nvSpPr>
              <p:cNvPr id="27" name="Line 44"/>
              <p:cNvSpPr>
                <a:spLocks noChangeShapeType="1"/>
              </p:cNvSpPr>
              <p:nvPr/>
            </p:nvSpPr>
            <p:spPr bwMode="auto">
              <a:xfrm>
                <a:off x="1502" y="2715"/>
                <a:ext cx="1075" cy="21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grpSp>
        <p:nvGrpSpPr>
          <p:cNvPr id="28" name="Group 72"/>
          <p:cNvGrpSpPr>
            <a:grpSpLocks/>
          </p:cNvGrpSpPr>
          <p:nvPr/>
        </p:nvGrpSpPr>
        <p:grpSpPr bwMode="auto">
          <a:xfrm>
            <a:off x="1674813" y="2819401"/>
            <a:ext cx="3879850" cy="1344613"/>
            <a:chOff x="1055" y="1776"/>
            <a:chExt cx="2444" cy="847"/>
          </a:xfrm>
        </p:grpSpPr>
        <p:sp>
          <p:nvSpPr>
            <p:cNvPr id="29" name="Freeform 64"/>
            <p:cNvSpPr>
              <a:spLocks/>
            </p:cNvSpPr>
            <p:nvPr/>
          </p:nvSpPr>
          <p:spPr bwMode="auto">
            <a:xfrm>
              <a:off x="3009" y="2390"/>
              <a:ext cx="490" cy="233"/>
            </a:xfrm>
            <a:custGeom>
              <a:avLst/>
              <a:gdLst>
                <a:gd name="T0" fmla="*/ 533 w 545"/>
                <a:gd name="T1" fmla="*/ 171 h 410"/>
                <a:gd name="T2" fmla="*/ 386 w 545"/>
                <a:gd name="T3" fmla="*/ 24 h 410"/>
                <a:gd name="T4" fmla="*/ 177 w 545"/>
                <a:gd name="T5" fmla="*/ 0 h 410"/>
                <a:gd name="T6" fmla="*/ 12 w 545"/>
                <a:gd name="T7" fmla="*/ 55 h 410"/>
                <a:gd name="T8" fmla="*/ 0 w 545"/>
                <a:gd name="T9" fmla="*/ 196 h 410"/>
                <a:gd name="T10" fmla="*/ 85 w 545"/>
                <a:gd name="T11" fmla="*/ 392 h 410"/>
                <a:gd name="T12" fmla="*/ 343 w 545"/>
                <a:gd name="T13" fmla="*/ 410 h 410"/>
                <a:gd name="T14" fmla="*/ 459 w 545"/>
                <a:gd name="T15" fmla="*/ 343 h 410"/>
                <a:gd name="T16" fmla="*/ 545 w 545"/>
                <a:gd name="T17" fmla="*/ 245 h 410"/>
                <a:gd name="T18" fmla="*/ 533 w 545"/>
                <a:gd name="T19" fmla="*/ 17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5" h="410">
                  <a:moveTo>
                    <a:pt x="533" y="171"/>
                  </a:moveTo>
                  <a:lnTo>
                    <a:pt x="386" y="24"/>
                  </a:lnTo>
                  <a:lnTo>
                    <a:pt x="177" y="0"/>
                  </a:lnTo>
                  <a:lnTo>
                    <a:pt x="12" y="55"/>
                  </a:lnTo>
                  <a:lnTo>
                    <a:pt x="0" y="196"/>
                  </a:lnTo>
                  <a:lnTo>
                    <a:pt x="85" y="392"/>
                  </a:lnTo>
                  <a:lnTo>
                    <a:pt x="343" y="410"/>
                  </a:lnTo>
                  <a:lnTo>
                    <a:pt x="459" y="343"/>
                  </a:lnTo>
                  <a:lnTo>
                    <a:pt x="545" y="245"/>
                  </a:lnTo>
                  <a:lnTo>
                    <a:pt x="533" y="171"/>
                  </a:lnTo>
                  <a:close/>
                </a:path>
              </a:pathLst>
            </a:custGeom>
            <a:solidFill>
              <a:srgbClr val="00FF00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30" name="Group 61"/>
            <p:cNvGrpSpPr>
              <a:grpSpLocks/>
            </p:cNvGrpSpPr>
            <p:nvPr/>
          </p:nvGrpSpPr>
          <p:grpSpPr bwMode="auto">
            <a:xfrm>
              <a:off x="1055" y="1776"/>
              <a:ext cx="2178" cy="743"/>
              <a:chOff x="1055" y="1776"/>
              <a:chExt cx="2178" cy="743"/>
            </a:xfrm>
          </p:grpSpPr>
          <p:sp>
            <p:nvSpPr>
              <p:cNvPr id="31" name="Text Box 40"/>
              <p:cNvSpPr txBox="1">
                <a:spLocks noChangeArrowheads="1"/>
              </p:cNvSpPr>
              <p:nvPr/>
            </p:nvSpPr>
            <p:spPr bwMode="auto">
              <a:xfrm>
                <a:off x="1055" y="1776"/>
                <a:ext cx="880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 dirty="0">
                    <a:latin typeface="+mn-lt"/>
                  </a:rPr>
                  <a:t>Known Conifer Area</a:t>
                </a:r>
              </a:p>
            </p:txBody>
          </p:sp>
          <p:sp>
            <p:nvSpPr>
              <p:cNvPr id="32" name="Line 60"/>
              <p:cNvSpPr>
                <a:spLocks noChangeShapeType="1"/>
              </p:cNvSpPr>
              <p:nvPr/>
            </p:nvSpPr>
            <p:spPr bwMode="auto">
              <a:xfrm>
                <a:off x="1836" y="1989"/>
                <a:ext cx="1397" cy="53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grpSp>
        <p:nvGrpSpPr>
          <p:cNvPr id="33" name="Group 68"/>
          <p:cNvGrpSpPr>
            <a:grpSpLocks/>
          </p:cNvGrpSpPr>
          <p:nvPr/>
        </p:nvGrpSpPr>
        <p:grpSpPr bwMode="auto">
          <a:xfrm>
            <a:off x="4329113" y="3835295"/>
            <a:ext cx="4281488" cy="1038226"/>
            <a:chOff x="2739" y="2352"/>
            <a:chExt cx="2697" cy="654"/>
          </a:xfrm>
        </p:grpSpPr>
        <p:sp>
          <p:nvSpPr>
            <p:cNvPr id="34" name="Rectangle 54"/>
            <p:cNvSpPr>
              <a:spLocks noChangeArrowheads="1"/>
            </p:cNvSpPr>
            <p:nvPr/>
          </p:nvSpPr>
          <p:spPr bwMode="auto">
            <a:xfrm>
              <a:off x="4602" y="2352"/>
              <a:ext cx="834" cy="654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00"/>
                </a:gs>
              </a:gsLst>
              <a:lin ang="5400000" scaled="1"/>
            </a:gradFill>
            <a:ln w="254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Freeform 55"/>
            <p:cNvSpPr>
              <a:spLocks/>
            </p:cNvSpPr>
            <p:nvPr/>
          </p:nvSpPr>
          <p:spPr bwMode="auto">
            <a:xfrm>
              <a:off x="4626" y="2676"/>
              <a:ext cx="780" cy="297"/>
            </a:xfrm>
            <a:custGeom>
              <a:avLst/>
              <a:gdLst>
                <a:gd name="T0" fmla="*/ 0 w 780"/>
                <a:gd name="T1" fmla="*/ 0 h 297"/>
                <a:gd name="T2" fmla="*/ 42 w 780"/>
                <a:gd name="T3" fmla="*/ 78 h 297"/>
                <a:gd name="T4" fmla="*/ 66 w 780"/>
                <a:gd name="T5" fmla="*/ 126 h 297"/>
                <a:gd name="T6" fmla="*/ 108 w 780"/>
                <a:gd name="T7" fmla="*/ 168 h 297"/>
                <a:gd name="T8" fmla="*/ 186 w 780"/>
                <a:gd name="T9" fmla="*/ 204 h 297"/>
                <a:gd name="T10" fmla="*/ 228 w 780"/>
                <a:gd name="T11" fmla="*/ 222 h 297"/>
                <a:gd name="T12" fmla="*/ 264 w 780"/>
                <a:gd name="T13" fmla="*/ 228 h 297"/>
                <a:gd name="T14" fmla="*/ 312 w 780"/>
                <a:gd name="T15" fmla="*/ 234 h 297"/>
                <a:gd name="T16" fmla="*/ 426 w 780"/>
                <a:gd name="T17" fmla="*/ 264 h 297"/>
                <a:gd name="T18" fmla="*/ 498 w 780"/>
                <a:gd name="T19" fmla="*/ 276 h 297"/>
                <a:gd name="T20" fmla="*/ 576 w 780"/>
                <a:gd name="T21" fmla="*/ 294 h 297"/>
                <a:gd name="T22" fmla="*/ 630 w 780"/>
                <a:gd name="T23" fmla="*/ 294 h 297"/>
                <a:gd name="T24" fmla="*/ 690 w 780"/>
                <a:gd name="T25" fmla="*/ 294 h 297"/>
                <a:gd name="T26" fmla="*/ 732 w 780"/>
                <a:gd name="T27" fmla="*/ 294 h 297"/>
                <a:gd name="T28" fmla="*/ 780 w 780"/>
                <a:gd name="T29" fmla="*/ 29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0" h="297">
                  <a:moveTo>
                    <a:pt x="0" y="0"/>
                  </a:moveTo>
                  <a:cubicBezTo>
                    <a:pt x="15" y="28"/>
                    <a:pt x="31" y="57"/>
                    <a:pt x="42" y="78"/>
                  </a:cubicBezTo>
                  <a:cubicBezTo>
                    <a:pt x="53" y="99"/>
                    <a:pt x="55" y="111"/>
                    <a:pt x="66" y="126"/>
                  </a:cubicBezTo>
                  <a:cubicBezTo>
                    <a:pt x="77" y="141"/>
                    <a:pt x="88" y="155"/>
                    <a:pt x="108" y="168"/>
                  </a:cubicBezTo>
                  <a:cubicBezTo>
                    <a:pt x="128" y="181"/>
                    <a:pt x="166" y="195"/>
                    <a:pt x="186" y="204"/>
                  </a:cubicBezTo>
                  <a:cubicBezTo>
                    <a:pt x="206" y="213"/>
                    <a:pt x="215" y="218"/>
                    <a:pt x="228" y="222"/>
                  </a:cubicBezTo>
                  <a:cubicBezTo>
                    <a:pt x="241" y="226"/>
                    <a:pt x="250" y="226"/>
                    <a:pt x="264" y="228"/>
                  </a:cubicBezTo>
                  <a:cubicBezTo>
                    <a:pt x="278" y="230"/>
                    <a:pt x="285" y="228"/>
                    <a:pt x="312" y="234"/>
                  </a:cubicBezTo>
                  <a:cubicBezTo>
                    <a:pt x="339" y="240"/>
                    <a:pt x="395" y="257"/>
                    <a:pt x="426" y="264"/>
                  </a:cubicBezTo>
                  <a:cubicBezTo>
                    <a:pt x="457" y="271"/>
                    <a:pt x="473" y="271"/>
                    <a:pt x="498" y="276"/>
                  </a:cubicBezTo>
                  <a:cubicBezTo>
                    <a:pt x="523" y="281"/>
                    <a:pt x="554" y="291"/>
                    <a:pt x="576" y="294"/>
                  </a:cubicBezTo>
                  <a:cubicBezTo>
                    <a:pt x="598" y="297"/>
                    <a:pt x="611" y="294"/>
                    <a:pt x="630" y="294"/>
                  </a:cubicBezTo>
                  <a:cubicBezTo>
                    <a:pt x="649" y="294"/>
                    <a:pt x="673" y="294"/>
                    <a:pt x="690" y="294"/>
                  </a:cubicBezTo>
                  <a:cubicBezTo>
                    <a:pt x="707" y="294"/>
                    <a:pt x="717" y="294"/>
                    <a:pt x="732" y="294"/>
                  </a:cubicBezTo>
                  <a:cubicBezTo>
                    <a:pt x="747" y="294"/>
                    <a:pt x="771" y="294"/>
                    <a:pt x="780" y="294"/>
                  </a:cubicBez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6" name="Text Box 56"/>
            <p:cNvSpPr txBox="1">
              <a:spLocks noChangeArrowheads="1"/>
            </p:cNvSpPr>
            <p:nvPr/>
          </p:nvSpPr>
          <p:spPr bwMode="auto">
            <a:xfrm>
              <a:off x="4614" y="2352"/>
              <a:ext cx="64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0" dirty="0">
                  <a:solidFill>
                    <a:schemeClr val="tx1"/>
                  </a:solidFill>
                  <a:latin typeface="Comic Sans MS" pitchFamily="66" charset="0"/>
                </a:rPr>
                <a:t>Water</a:t>
              </a:r>
            </a:p>
          </p:txBody>
        </p:sp>
        <p:sp>
          <p:nvSpPr>
            <p:cNvPr id="37" name="Line 58"/>
            <p:cNvSpPr>
              <a:spLocks noChangeShapeType="1"/>
            </p:cNvSpPr>
            <p:nvPr/>
          </p:nvSpPr>
          <p:spPr bwMode="auto">
            <a:xfrm flipV="1">
              <a:off x="2739" y="2665"/>
              <a:ext cx="1723" cy="19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grpSp>
        <p:nvGrpSpPr>
          <p:cNvPr id="38" name="Group 67"/>
          <p:cNvGrpSpPr>
            <a:grpSpLocks/>
          </p:cNvGrpSpPr>
          <p:nvPr/>
        </p:nvGrpSpPr>
        <p:grpSpPr bwMode="auto">
          <a:xfrm>
            <a:off x="5374814" y="2663826"/>
            <a:ext cx="3216275" cy="1566863"/>
            <a:chOff x="3410" y="1494"/>
            <a:chExt cx="2026" cy="987"/>
          </a:xfrm>
        </p:grpSpPr>
        <p:sp>
          <p:nvSpPr>
            <p:cNvPr id="39" name="Rectangle 46"/>
            <p:cNvSpPr>
              <a:spLocks noChangeArrowheads="1"/>
            </p:cNvSpPr>
            <p:nvPr/>
          </p:nvSpPr>
          <p:spPr bwMode="auto">
            <a:xfrm>
              <a:off x="4602" y="1494"/>
              <a:ext cx="834" cy="654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00"/>
                </a:gs>
              </a:gsLst>
              <a:lin ang="5400000" scaled="1"/>
            </a:gradFill>
            <a:ln w="254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Freeform 47"/>
            <p:cNvSpPr>
              <a:spLocks/>
            </p:cNvSpPr>
            <p:nvPr/>
          </p:nvSpPr>
          <p:spPr bwMode="auto">
            <a:xfrm>
              <a:off x="4620" y="1634"/>
              <a:ext cx="804" cy="515"/>
            </a:xfrm>
            <a:custGeom>
              <a:avLst/>
              <a:gdLst>
                <a:gd name="T0" fmla="*/ 0 w 804"/>
                <a:gd name="T1" fmla="*/ 496 h 515"/>
                <a:gd name="T2" fmla="*/ 78 w 804"/>
                <a:gd name="T3" fmla="*/ 346 h 515"/>
                <a:gd name="T4" fmla="*/ 126 w 804"/>
                <a:gd name="T5" fmla="*/ 334 h 515"/>
                <a:gd name="T6" fmla="*/ 174 w 804"/>
                <a:gd name="T7" fmla="*/ 340 h 515"/>
                <a:gd name="T8" fmla="*/ 192 w 804"/>
                <a:gd name="T9" fmla="*/ 418 h 515"/>
                <a:gd name="T10" fmla="*/ 210 w 804"/>
                <a:gd name="T11" fmla="*/ 466 h 515"/>
                <a:gd name="T12" fmla="*/ 294 w 804"/>
                <a:gd name="T13" fmla="*/ 448 h 515"/>
                <a:gd name="T14" fmla="*/ 444 w 804"/>
                <a:gd name="T15" fmla="*/ 64 h 515"/>
                <a:gd name="T16" fmla="*/ 492 w 804"/>
                <a:gd name="T17" fmla="*/ 64 h 515"/>
                <a:gd name="T18" fmla="*/ 528 w 804"/>
                <a:gd name="T19" fmla="*/ 106 h 515"/>
                <a:gd name="T20" fmla="*/ 552 w 804"/>
                <a:gd name="T21" fmla="*/ 190 h 515"/>
                <a:gd name="T22" fmla="*/ 594 w 804"/>
                <a:gd name="T23" fmla="*/ 262 h 515"/>
                <a:gd name="T24" fmla="*/ 660 w 804"/>
                <a:gd name="T25" fmla="*/ 238 h 515"/>
                <a:gd name="T26" fmla="*/ 696 w 804"/>
                <a:gd name="T27" fmla="*/ 220 h 515"/>
                <a:gd name="T28" fmla="*/ 774 w 804"/>
                <a:gd name="T29" fmla="*/ 238 h 515"/>
                <a:gd name="T30" fmla="*/ 804 w 804"/>
                <a:gd name="T31" fmla="*/ 28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4" h="515">
                  <a:moveTo>
                    <a:pt x="0" y="496"/>
                  </a:moveTo>
                  <a:cubicBezTo>
                    <a:pt x="28" y="434"/>
                    <a:pt x="57" y="373"/>
                    <a:pt x="78" y="346"/>
                  </a:cubicBezTo>
                  <a:cubicBezTo>
                    <a:pt x="99" y="319"/>
                    <a:pt x="110" y="335"/>
                    <a:pt x="126" y="334"/>
                  </a:cubicBezTo>
                  <a:cubicBezTo>
                    <a:pt x="142" y="333"/>
                    <a:pt x="163" y="326"/>
                    <a:pt x="174" y="340"/>
                  </a:cubicBezTo>
                  <a:cubicBezTo>
                    <a:pt x="185" y="354"/>
                    <a:pt x="186" y="397"/>
                    <a:pt x="192" y="418"/>
                  </a:cubicBezTo>
                  <a:cubicBezTo>
                    <a:pt x="198" y="439"/>
                    <a:pt x="193" y="461"/>
                    <a:pt x="210" y="466"/>
                  </a:cubicBezTo>
                  <a:cubicBezTo>
                    <a:pt x="227" y="471"/>
                    <a:pt x="255" y="515"/>
                    <a:pt x="294" y="448"/>
                  </a:cubicBezTo>
                  <a:cubicBezTo>
                    <a:pt x="333" y="381"/>
                    <a:pt x="411" y="128"/>
                    <a:pt x="444" y="64"/>
                  </a:cubicBezTo>
                  <a:cubicBezTo>
                    <a:pt x="477" y="0"/>
                    <a:pt x="478" y="57"/>
                    <a:pt x="492" y="64"/>
                  </a:cubicBezTo>
                  <a:cubicBezTo>
                    <a:pt x="506" y="71"/>
                    <a:pt x="518" y="85"/>
                    <a:pt x="528" y="106"/>
                  </a:cubicBezTo>
                  <a:cubicBezTo>
                    <a:pt x="538" y="127"/>
                    <a:pt x="541" y="164"/>
                    <a:pt x="552" y="190"/>
                  </a:cubicBezTo>
                  <a:cubicBezTo>
                    <a:pt x="563" y="216"/>
                    <a:pt x="576" y="254"/>
                    <a:pt x="594" y="262"/>
                  </a:cubicBezTo>
                  <a:cubicBezTo>
                    <a:pt x="612" y="270"/>
                    <a:pt x="643" y="245"/>
                    <a:pt x="660" y="238"/>
                  </a:cubicBezTo>
                  <a:cubicBezTo>
                    <a:pt x="677" y="231"/>
                    <a:pt x="677" y="220"/>
                    <a:pt x="696" y="220"/>
                  </a:cubicBezTo>
                  <a:cubicBezTo>
                    <a:pt x="715" y="220"/>
                    <a:pt x="756" y="228"/>
                    <a:pt x="774" y="238"/>
                  </a:cubicBezTo>
                  <a:cubicBezTo>
                    <a:pt x="792" y="248"/>
                    <a:pt x="799" y="273"/>
                    <a:pt x="804" y="280"/>
                  </a:cubicBez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1" name="Text Box 48"/>
            <p:cNvSpPr txBox="1">
              <a:spLocks noChangeArrowheads="1"/>
            </p:cNvSpPr>
            <p:nvPr/>
          </p:nvSpPr>
          <p:spPr bwMode="auto">
            <a:xfrm>
              <a:off x="4584" y="1494"/>
              <a:ext cx="64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0" dirty="0">
                  <a:solidFill>
                    <a:schemeClr val="tx1"/>
                  </a:solidFill>
                  <a:latin typeface="Comic Sans MS" pitchFamily="66" charset="0"/>
                </a:rPr>
                <a:t>Conifer</a:t>
              </a:r>
            </a:p>
          </p:txBody>
        </p:sp>
        <p:sp>
          <p:nvSpPr>
            <p:cNvPr id="42" name="Line 57"/>
            <p:cNvSpPr>
              <a:spLocks noChangeShapeType="1"/>
            </p:cNvSpPr>
            <p:nvPr/>
          </p:nvSpPr>
          <p:spPr bwMode="auto">
            <a:xfrm flipV="1">
              <a:off x="3410" y="1951"/>
              <a:ext cx="1075" cy="53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3" name="Group 73"/>
          <p:cNvGrpSpPr>
            <a:grpSpLocks/>
          </p:cNvGrpSpPr>
          <p:nvPr/>
        </p:nvGrpSpPr>
        <p:grpSpPr bwMode="auto">
          <a:xfrm>
            <a:off x="5924550" y="5010154"/>
            <a:ext cx="2686050" cy="1133476"/>
            <a:chOff x="3732" y="3156"/>
            <a:chExt cx="1692" cy="714"/>
          </a:xfrm>
        </p:grpSpPr>
        <p:grpSp>
          <p:nvGrpSpPr>
            <p:cNvPr id="44" name="Group 69"/>
            <p:cNvGrpSpPr>
              <a:grpSpLocks/>
            </p:cNvGrpSpPr>
            <p:nvPr/>
          </p:nvGrpSpPr>
          <p:grpSpPr bwMode="auto">
            <a:xfrm>
              <a:off x="4542" y="3216"/>
              <a:ext cx="882" cy="654"/>
              <a:chOff x="4542" y="3216"/>
              <a:chExt cx="882" cy="654"/>
            </a:xfrm>
          </p:grpSpPr>
          <p:sp>
            <p:nvSpPr>
              <p:cNvPr id="46" name="Rectangle 50"/>
              <p:cNvSpPr>
                <a:spLocks noChangeArrowheads="1"/>
              </p:cNvSpPr>
              <p:nvPr/>
            </p:nvSpPr>
            <p:spPr bwMode="auto">
              <a:xfrm>
                <a:off x="4590" y="3216"/>
                <a:ext cx="834" cy="65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lin ang="5400000" scaled="1"/>
              </a:gradFill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7" name="Freeform 51"/>
              <p:cNvSpPr>
                <a:spLocks/>
              </p:cNvSpPr>
              <p:nvPr/>
            </p:nvSpPr>
            <p:spPr bwMode="auto">
              <a:xfrm>
                <a:off x="4608" y="3226"/>
                <a:ext cx="798" cy="637"/>
              </a:xfrm>
              <a:custGeom>
                <a:avLst/>
                <a:gdLst>
                  <a:gd name="T0" fmla="*/ 0 w 798"/>
                  <a:gd name="T1" fmla="*/ 626 h 637"/>
                  <a:gd name="T2" fmla="*/ 42 w 798"/>
                  <a:gd name="T3" fmla="*/ 512 h 637"/>
                  <a:gd name="T4" fmla="*/ 78 w 798"/>
                  <a:gd name="T5" fmla="*/ 458 h 637"/>
                  <a:gd name="T6" fmla="*/ 138 w 798"/>
                  <a:gd name="T7" fmla="*/ 434 h 637"/>
                  <a:gd name="T8" fmla="*/ 168 w 798"/>
                  <a:gd name="T9" fmla="*/ 476 h 637"/>
                  <a:gd name="T10" fmla="*/ 174 w 798"/>
                  <a:gd name="T11" fmla="*/ 524 h 637"/>
                  <a:gd name="T12" fmla="*/ 198 w 798"/>
                  <a:gd name="T13" fmla="*/ 572 h 637"/>
                  <a:gd name="T14" fmla="*/ 246 w 798"/>
                  <a:gd name="T15" fmla="*/ 584 h 637"/>
                  <a:gd name="T16" fmla="*/ 270 w 798"/>
                  <a:gd name="T17" fmla="*/ 554 h 637"/>
                  <a:gd name="T18" fmla="*/ 402 w 798"/>
                  <a:gd name="T19" fmla="*/ 86 h 637"/>
                  <a:gd name="T20" fmla="*/ 444 w 798"/>
                  <a:gd name="T21" fmla="*/ 38 h 637"/>
                  <a:gd name="T22" fmla="*/ 468 w 798"/>
                  <a:gd name="T23" fmla="*/ 38 h 637"/>
                  <a:gd name="T24" fmla="*/ 498 w 798"/>
                  <a:gd name="T25" fmla="*/ 74 h 637"/>
                  <a:gd name="T26" fmla="*/ 516 w 798"/>
                  <a:gd name="T27" fmla="*/ 140 h 637"/>
                  <a:gd name="T28" fmla="*/ 522 w 798"/>
                  <a:gd name="T29" fmla="*/ 236 h 637"/>
                  <a:gd name="T30" fmla="*/ 558 w 798"/>
                  <a:gd name="T31" fmla="*/ 308 h 637"/>
                  <a:gd name="T32" fmla="*/ 588 w 798"/>
                  <a:gd name="T33" fmla="*/ 344 h 637"/>
                  <a:gd name="T34" fmla="*/ 648 w 798"/>
                  <a:gd name="T35" fmla="*/ 302 h 637"/>
                  <a:gd name="T36" fmla="*/ 678 w 798"/>
                  <a:gd name="T37" fmla="*/ 248 h 637"/>
                  <a:gd name="T38" fmla="*/ 720 w 798"/>
                  <a:gd name="T39" fmla="*/ 230 h 637"/>
                  <a:gd name="T40" fmla="*/ 768 w 798"/>
                  <a:gd name="T41" fmla="*/ 290 h 637"/>
                  <a:gd name="T42" fmla="*/ 798 w 798"/>
                  <a:gd name="T43" fmla="*/ 326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98" h="637">
                    <a:moveTo>
                      <a:pt x="0" y="626"/>
                    </a:moveTo>
                    <a:cubicBezTo>
                      <a:pt x="14" y="583"/>
                      <a:pt x="29" y="540"/>
                      <a:pt x="42" y="512"/>
                    </a:cubicBezTo>
                    <a:cubicBezTo>
                      <a:pt x="55" y="484"/>
                      <a:pt x="62" y="471"/>
                      <a:pt x="78" y="458"/>
                    </a:cubicBezTo>
                    <a:cubicBezTo>
                      <a:pt x="94" y="445"/>
                      <a:pt x="123" y="431"/>
                      <a:pt x="138" y="434"/>
                    </a:cubicBezTo>
                    <a:cubicBezTo>
                      <a:pt x="153" y="437"/>
                      <a:pt x="162" y="461"/>
                      <a:pt x="168" y="476"/>
                    </a:cubicBezTo>
                    <a:cubicBezTo>
                      <a:pt x="174" y="491"/>
                      <a:pt x="169" y="508"/>
                      <a:pt x="174" y="524"/>
                    </a:cubicBezTo>
                    <a:cubicBezTo>
                      <a:pt x="179" y="540"/>
                      <a:pt x="186" y="562"/>
                      <a:pt x="198" y="572"/>
                    </a:cubicBezTo>
                    <a:cubicBezTo>
                      <a:pt x="210" y="582"/>
                      <a:pt x="234" y="587"/>
                      <a:pt x="246" y="584"/>
                    </a:cubicBezTo>
                    <a:cubicBezTo>
                      <a:pt x="258" y="581"/>
                      <a:pt x="244" y="637"/>
                      <a:pt x="270" y="554"/>
                    </a:cubicBezTo>
                    <a:cubicBezTo>
                      <a:pt x="296" y="471"/>
                      <a:pt x="373" y="172"/>
                      <a:pt x="402" y="86"/>
                    </a:cubicBezTo>
                    <a:cubicBezTo>
                      <a:pt x="431" y="0"/>
                      <a:pt x="433" y="46"/>
                      <a:pt x="444" y="38"/>
                    </a:cubicBezTo>
                    <a:cubicBezTo>
                      <a:pt x="455" y="30"/>
                      <a:pt x="459" y="32"/>
                      <a:pt x="468" y="38"/>
                    </a:cubicBezTo>
                    <a:cubicBezTo>
                      <a:pt x="477" y="44"/>
                      <a:pt x="490" y="57"/>
                      <a:pt x="498" y="74"/>
                    </a:cubicBezTo>
                    <a:cubicBezTo>
                      <a:pt x="506" y="91"/>
                      <a:pt x="512" y="113"/>
                      <a:pt x="516" y="140"/>
                    </a:cubicBezTo>
                    <a:cubicBezTo>
                      <a:pt x="520" y="167"/>
                      <a:pt x="515" y="208"/>
                      <a:pt x="522" y="236"/>
                    </a:cubicBezTo>
                    <a:cubicBezTo>
                      <a:pt x="529" y="264"/>
                      <a:pt x="547" y="290"/>
                      <a:pt x="558" y="308"/>
                    </a:cubicBezTo>
                    <a:cubicBezTo>
                      <a:pt x="569" y="326"/>
                      <a:pt x="573" y="345"/>
                      <a:pt x="588" y="344"/>
                    </a:cubicBezTo>
                    <a:cubicBezTo>
                      <a:pt x="603" y="343"/>
                      <a:pt x="633" y="318"/>
                      <a:pt x="648" y="302"/>
                    </a:cubicBezTo>
                    <a:cubicBezTo>
                      <a:pt x="663" y="286"/>
                      <a:pt x="666" y="260"/>
                      <a:pt x="678" y="248"/>
                    </a:cubicBezTo>
                    <a:cubicBezTo>
                      <a:pt x="690" y="236"/>
                      <a:pt x="705" y="223"/>
                      <a:pt x="720" y="230"/>
                    </a:cubicBezTo>
                    <a:cubicBezTo>
                      <a:pt x="735" y="237"/>
                      <a:pt x="755" y="274"/>
                      <a:pt x="768" y="290"/>
                    </a:cubicBezTo>
                    <a:cubicBezTo>
                      <a:pt x="781" y="306"/>
                      <a:pt x="791" y="316"/>
                      <a:pt x="798" y="326"/>
                    </a:cubicBezTo>
                  </a:path>
                </a:pathLst>
              </a:custGeom>
              <a:noFill/>
              <a:ln w="254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8" name="Text Box 52"/>
              <p:cNvSpPr txBox="1">
                <a:spLocks noChangeArrowheads="1"/>
              </p:cNvSpPr>
              <p:nvPr/>
            </p:nvSpPr>
            <p:spPr bwMode="auto">
              <a:xfrm>
                <a:off x="4542" y="3219"/>
                <a:ext cx="70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0" dirty="0">
                    <a:solidFill>
                      <a:schemeClr val="tx1"/>
                    </a:solidFill>
                    <a:latin typeface="Comic Sans MS" pitchFamily="66" charset="0"/>
                  </a:rPr>
                  <a:t>Deciduous</a:t>
                </a:r>
              </a:p>
            </p:txBody>
          </p:sp>
        </p:grpSp>
        <p:sp>
          <p:nvSpPr>
            <p:cNvPr id="45" name="Line 59"/>
            <p:cNvSpPr>
              <a:spLocks noChangeShapeType="1"/>
            </p:cNvSpPr>
            <p:nvPr/>
          </p:nvSpPr>
          <p:spPr bwMode="auto">
            <a:xfrm>
              <a:off x="3732" y="3156"/>
              <a:ext cx="753" cy="33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082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Classification</a:t>
            </a:r>
            <a:endParaRPr lang="en-US" dirty="0"/>
          </a:p>
        </p:txBody>
      </p:sp>
      <p:grpSp>
        <p:nvGrpSpPr>
          <p:cNvPr id="3" name="Group 2" descr="supervised classification"/>
          <p:cNvGrpSpPr/>
          <p:nvPr/>
        </p:nvGrpSpPr>
        <p:grpSpPr>
          <a:xfrm>
            <a:off x="1243013" y="1258669"/>
            <a:ext cx="7732712" cy="4970681"/>
            <a:chOff x="1243013" y="1258669"/>
            <a:chExt cx="7732712" cy="4970681"/>
          </a:xfrm>
        </p:grpSpPr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4122738" y="1909762"/>
              <a:ext cx="2867025" cy="3736975"/>
              <a:chOff x="2597" y="1203"/>
              <a:chExt cx="1806" cy="2354"/>
            </a:xfrm>
          </p:grpSpPr>
          <p:grpSp>
            <p:nvGrpSpPr>
              <p:cNvPr id="5" name="Group 31"/>
              <p:cNvGrpSpPr>
                <a:grpSpLocks/>
              </p:cNvGrpSpPr>
              <p:nvPr/>
            </p:nvGrpSpPr>
            <p:grpSpPr bwMode="auto">
              <a:xfrm>
                <a:off x="2597" y="1474"/>
                <a:ext cx="1709" cy="2083"/>
                <a:chOff x="2597" y="1474"/>
                <a:chExt cx="1709" cy="2083"/>
              </a:xfrm>
            </p:grpSpPr>
            <p:sp>
              <p:nvSpPr>
                <p:cNvPr id="7" name="Rectangle 32"/>
                <p:cNvSpPr>
                  <a:spLocks noChangeArrowheads="1"/>
                </p:cNvSpPr>
                <p:nvPr/>
              </p:nvSpPr>
              <p:spPr bwMode="auto">
                <a:xfrm>
                  <a:off x="2904" y="3078"/>
                  <a:ext cx="135" cy="243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8" name="Rectangle 33"/>
                <p:cNvSpPr>
                  <a:spLocks noChangeArrowheads="1"/>
                </p:cNvSpPr>
                <p:nvPr/>
              </p:nvSpPr>
              <p:spPr bwMode="auto">
                <a:xfrm>
                  <a:off x="2775" y="1522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9" name="Rectangle 34"/>
                <p:cNvSpPr>
                  <a:spLocks noChangeArrowheads="1"/>
                </p:cNvSpPr>
                <p:nvPr/>
              </p:nvSpPr>
              <p:spPr bwMode="auto">
                <a:xfrm>
                  <a:off x="2775" y="1522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" name="Rectangle 35"/>
                <p:cNvSpPr>
                  <a:spLocks noChangeArrowheads="1"/>
                </p:cNvSpPr>
                <p:nvPr/>
              </p:nvSpPr>
              <p:spPr bwMode="auto">
                <a:xfrm>
                  <a:off x="3028" y="1522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" name="Rectangle 36"/>
                <p:cNvSpPr>
                  <a:spLocks noChangeArrowheads="1"/>
                </p:cNvSpPr>
                <p:nvPr/>
              </p:nvSpPr>
              <p:spPr bwMode="auto">
                <a:xfrm>
                  <a:off x="2651" y="1522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2" name="Rectangle 37"/>
                <p:cNvSpPr>
                  <a:spLocks noChangeArrowheads="1"/>
                </p:cNvSpPr>
                <p:nvPr/>
              </p:nvSpPr>
              <p:spPr bwMode="auto">
                <a:xfrm>
                  <a:off x="2904" y="1522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3" name="Rectangle 38"/>
                <p:cNvSpPr>
                  <a:spLocks noChangeArrowheads="1"/>
                </p:cNvSpPr>
                <p:nvPr/>
              </p:nvSpPr>
              <p:spPr bwMode="auto">
                <a:xfrm>
                  <a:off x="3028" y="1652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4" name="Rectangle 39"/>
                <p:cNvSpPr>
                  <a:spLocks noChangeArrowheads="1"/>
                </p:cNvSpPr>
                <p:nvPr/>
              </p:nvSpPr>
              <p:spPr bwMode="auto">
                <a:xfrm>
                  <a:off x="3028" y="1775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" name="Rectangle 40"/>
                <p:cNvSpPr>
                  <a:spLocks noChangeArrowheads="1"/>
                </p:cNvSpPr>
                <p:nvPr/>
              </p:nvSpPr>
              <p:spPr bwMode="auto">
                <a:xfrm>
                  <a:off x="3158" y="1522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6" name="Rectangle 41"/>
                <p:cNvSpPr>
                  <a:spLocks noChangeArrowheads="1"/>
                </p:cNvSpPr>
                <p:nvPr/>
              </p:nvSpPr>
              <p:spPr bwMode="auto">
                <a:xfrm>
                  <a:off x="3282" y="1522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7" name="Rectangle 42"/>
                <p:cNvSpPr>
                  <a:spLocks noChangeArrowheads="1"/>
                </p:cNvSpPr>
                <p:nvPr/>
              </p:nvSpPr>
              <p:spPr bwMode="auto">
                <a:xfrm>
                  <a:off x="3158" y="1652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8" name="Rectangle 43"/>
                <p:cNvSpPr>
                  <a:spLocks noChangeArrowheads="1"/>
                </p:cNvSpPr>
                <p:nvPr/>
              </p:nvSpPr>
              <p:spPr bwMode="auto">
                <a:xfrm>
                  <a:off x="3411" y="1522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9" name="Rectangle 44"/>
                <p:cNvSpPr>
                  <a:spLocks noChangeArrowheads="1"/>
                </p:cNvSpPr>
                <p:nvPr/>
              </p:nvSpPr>
              <p:spPr bwMode="auto">
                <a:xfrm>
                  <a:off x="3535" y="1522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0" name="Rectangle 45"/>
                <p:cNvSpPr>
                  <a:spLocks noChangeArrowheads="1"/>
                </p:cNvSpPr>
                <p:nvPr/>
              </p:nvSpPr>
              <p:spPr bwMode="auto">
                <a:xfrm>
                  <a:off x="3282" y="1652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" name="Rectangle 46"/>
                <p:cNvSpPr>
                  <a:spLocks noChangeArrowheads="1"/>
                </p:cNvSpPr>
                <p:nvPr/>
              </p:nvSpPr>
              <p:spPr bwMode="auto">
                <a:xfrm>
                  <a:off x="3664" y="1522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" name="Rectangle 47"/>
                <p:cNvSpPr>
                  <a:spLocks noChangeArrowheads="1"/>
                </p:cNvSpPr>
                <p:nvPr/>
              </p:nvSpPr>
              <p:spPr bwMode="auto">
                <a:xfrm>
                  <a:off x="3788" y="1522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" name="Rectangle 48"/>
                <p:cNvSpPr>
                  <a:spLocks noChangeArrowheads="1"/>
                </p:cNvSpPr>
                <p:nvPr/>
              </p:nvSpPr>
              <p:spPr bwMode="auto">
                <a:xfrm>
                  <a:off x="3918" y="1522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4" name="Rectangle 49"/>
                <p:cNvSpPr>
                  <a:spLocks noChangeArrowheads="1"/>
                </p:cNvSpPr>
                <p:nvPr/>
              </p:nvSpPr>
              <p:spPr bwMode="auto">
                <a:xfrm>
                  <a:off x="4042" y="1522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5" name="Rectangle 50"/>
                <p:cNvSpPr>
                  <a:spLocks noChangeArrowheads="1"/>
                </p:cNvSpPr>
                <p:nvPr/>
              </p:nvSpPr>
              <p:spPr bwMode="auto">
                <a:xfrm>
                  <a:off x="4166" y="1522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6" name="Rectangle 51"/>
                <p:cNvSpPr>
                  <a:spLocks noChangeArrowheads="1"/>
                </p:cNvSpPr>
                <p:nvPr/>
              </p:nvSpPr>
              <p:spPr bwMode="auto">
                <a:xfrm>
                  <a:off x="3788" y="1652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7" name="Rectangle 52"/>
                <p:cNvSpPr>
                  <a:spLocks noChangeArrowheads="1"/>
                </p:cNvSpPr>
                <p:nvPr/>
              </p:nvSpPr>
              <p:spPr bwMode="auto">
                <a:xfrm>
                  <a:off x="3918" y="1652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8" name="Rectangle 53"/>
                <p:cNvSpPr>
                  <a:spLocks noChangeArrowheads="1"/>
                </p:cNvSpPr>
                <p:nvPr/>
              </p:nvSpPr>
              <p:spPr bwMode="auto">
                <a:xfrm>
                  <a:off x="3918" y="1775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9" name="Rectangle 54"/>
                <p:cNvSpPr>
                  <a:spLocks noChangeArrowheads="1"/>
                </p:cNvSpPr>
                <p:nvPr/>
              </p:nvSpPr>
              <p:spPr bwMode="auto">
                <a:xfrm>
                  <a:off x="2904" y="1775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30" name="Rectangle 55"/>
                <p:cNvSpPr>
                  <a:spLocks noChangeArrowheads="1"/>
                </p:cNvSpPr>
                <p:nvPr/>
              </p:nvSpPr>
              <p:spPr bwMode="auto">
                <a:xfrm>
                  <a:off x="3788" y="1775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31" name="Rectangle 56"/>
                <p:cNvSpPr>
                  <a:spLocks noChangeArrowheads="1"/>
                </p:cNvSpPr>
                <p:nvPr/>
              </p:nvSpPr>
              <p:spPr bwMode="auto">
                <a:xfrm>
                  <a:off x="3158" y="1775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32" name="Rectangle 57"/>
                <p:cNvSpPr>
                  <a:spLocks noChangeArrowheads="1"/>
                </p:cNvSpPr>
                <p:nvPr/>
              </p:nvSpPr>
              <p:spPr bwMode="auto">
                <a:xfrm>
                  <a:off x="3158" y="1905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33" name="Rectangle 58"/>
                <p:cNvSpPr>
                  <a:spLocks noChangeArrowheads="1"/>
                </p:cNvSpPr>
                <p:nvPr/>
              </p:nvSpPr>
              <p:spPr bwMode="auto">
                <a:xfrm>
                  <a:off x="3282" y="1905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34" name="Rectangle 59"/>
                <p:cNvSpPr>
                  <a:spLocks noChangeArrowheads="1"/>
                </p:cNvSpPr>
                <p:nvPr/>
              </p:nvSpPr>
              <p:spPr bwMode="auto">
                <a:xfrm>
                  <a:off x="3282" y="1775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35" name="Rectangle 60"/>
                <p:cNvSpPr>
                  <a:spLocks noChangeArrowheads="1"/>
                </p:cNvSpPr>
                <p:nvPr/>
              </p:nvSpPr>
              <p:spPr bwMode="auto">
                <a:xfrm>
                  <a:off x="3411" y="1652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36" name="Rectangle 61"/>
                <p:cNvSpPr>
                  <a:spLocks noChangeArrowheads="1"/>
                </p:cNvSpPr>
                <p:nvPr/>
              </p:nvSpPr>
              <p:spPr bwMode="auto">
                <a:xfrm>
                  <a:off x="2775" y="1652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37" name="Rectangle 62"/>
                <p:cNvSpPr>
                  <a:spLocks noChangeArrowheads="1"/>
                </p:cNvSpPr>
                <p:nvPr/>
              </p:nvSpPr>
              <p:spPr bwMode="auto">
                <a:xfrm>
                  <a:off x="2775" y="1652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38" name="Rectangle 63"/>
                <p:cNvSpPr>
                  <a:spLocks noChangeArrowheads="1"/>
                </p:cNvSpPr>
                <p:nvPr/>
              </p:nvSpPr>
              <p:spPr bwMode="auto">
                <a:xfrm>
                  <a:off x="3028" y="1652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39" name="Rectangle 64"/>
                <p:cNvSpPr>
                  <a:spLocks noChangeArrowheads="1"/>
                </p:cNvSpPr>
                <p:nvPr/>
              </p:nvSpPr>
              <p:spPr bwMode="auto">
                <a:xfrm>
                  <a:off x="2651" y="1652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40" name="Rectangle 65"/>
                <p:cNvSpPr>
                  <a:spLocks noChangeArrowheads="1"/>
                </p:cNvSpPr>
                <p:nvPr/>
              </p:nvSpPr>
              <p:spPr bwMode="auto">
                <a:xfrm>
                  <a:off x="2904" y="1652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41" name="Rectangle 66"/>
                <p:cNvSpPr>
                  <a:spLocks noChangeArrowheads="1"/>
                </p:cNvSpPr>
                <p:nvPr/>
              </p:nvSpPr>
              <p:spPr bwMode="auto">
                <a:xfrm>
                  <a:off x="3158" y="1652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42" name="Rectangle 67"/>
                <p:cNvSpPr>
                  <a:spLocks noChangeArrowheads="1"/>
                </p:cNvSpPr>
                <p:nvPr/>
              </p:nvSpPr>
              <p:spPr bwMode="auto">
                <a:xfrm>
                  <a:off x="3282" y="1652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43" name="Rectangle 68"/>
                <p:cNvSpPr>
                  <a:spLocks noChangeArrowheads="1"/>
                </p:cNvSpPr>
                <p:nvPr/>
              </p:nvSpPr>
              <p:spPr bwMode="auto">
                <a:xfrm>
                  <a:off x="3411" y="1652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44" name="Rectangle 69"/>
                <p:cNvSpPr>
                  <a:spLocks noChangeArrowheads="1"/>
                </p:cNvSpPr>
                <p:nvPr/>
              </p:nvSpPr>
              <p:spPr bwMode="auto">
                <a:xfrm>
                  <a:off x="3535" y="1652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45" name="Rectangle 70"/>
                <p:cNvSpPr>
                  <a:spLocks noChangeArrowheads="1"/>
                </p:cNvSpPr>
                <p:nvPr/>
              </p:nvSpPr>
              <p:spPr bwMode="auto">
                <a:xfrm>
                  <a:off x="3664" y="1652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46" name="Rectangle 71"/>
                <p:cNvSpPr>
                  <a:spLocks noChangeArrowheads="1"/>
                </p:cNvSpPr>
                <p:nvPr/>
              </p:nvSpPr>
              <p:spPr bwMode="auto">
                <a:xfrm>
                  <a:off x="3788" y="1652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47" name="Rectangle 72"/>
                <p:cNvSpPr>
                  <a:spLocks noChangeArrowheads="1"/>
                </p:cNvSpPr>
                <p:nvPr/>
              </p:nvSpPr>
              <p:spPr bwMode="auto">
                <a:xfrm>
                  <a:off x="3918" y="1652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48" name="Rectangle 73"/>
                <p:cNvSpPr>
                  <a:spLocks noChangeArrowheads="1"/>
                </p:cNvSpPr>
                <p:nvPr/>
              </p:nvSpPr>
              <p:spPr bwMode="auto">
                <a:xfrm>
                  <a:off x="4042" y="1652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49" name="Rectangle 74"/>
                <p:cNvSpPr>
                  <a:spLocks noChangeArrowheads="1"/>
                </p:cNvSpPr>
                <p:nvPr/>
              </p:nvSpPr>
              <p:spPr bwMode="auto">
                <a:xfrm>
                  <a:off x="4166" y="1652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50" name="Rectangle 75"/>
                <p:cNvSpPr>
                  <a:spLocks noChangeArrowheads="1"/>
                </p:cNvSpPr>
                <p:nvPr/>
              </p:nvSpPr>
              <p:spPr bwMode="auto">
                <a:xfrm>
                  <a:off x="2775" y="1775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51" name="Rectangle 76"/>
                <p:cNvSpPr>
                  <a:spLocks noChangeArrowheads="1"/>
                </p:cNvSpPr>
                <p:nvPr/>
              </p:nvSpPr>
              <p:spPr bwMode="auto">
                <a:xfrm>
                  <a:off x="2775" y="1775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52" name="Rectangle 77"/>
                <p:cNvSpPr>
                  <a:spLocks noChangeArrowheads="1"/>
                </p:cNvSpPr>
                <p:nvPr/>
              </p:nvSpPr>
              <p:spPr bwMode="auto">
                <a:xfrm>
                  <a:off x="3028" y="1775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53" name="Rectangle 78"/>
                <p:cNvSpPr>
                  <a:spLocks noChangeArrowheads="1"/>
                </p:cNvSpPr>
                <p:nvPr/>
              </p:nvSpPr>
              <p:spPr bwMode="auto">
                <a:xfrm>
                  <a:off x="2651" y="1775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54" name="Rectangle 79"/>
                <p:cNvSpPr>
                  <a:spLocks noChangeArrowheads="1"/>
                </p:cNvSpPr>
                <p:nvPr/>
              </p:nvSpPr>
              <p:spPr bwMode="auto">
                <a:xfrm>
                  <a:off x="2904" y="1775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55" name="Rectangle 80"/>
                <p:cNvSpPr>
                  <a:spLocks noChangeArrowheads="1"/>
                </p:cNvSpPr>
                <p:nvPr/>
              </p:nvSpPr>
              <p:spPr bwMode="auto">
                <a:xfrm>
                  <a:off x="3158" y="1775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56" name="Rectangle 81"/>
                <p:cNvSpPr>
                  <a:spLocks noChangeArrowheads="1"/>
                </p:cNvSpPr>
                <p:nvPr/>
              </p:nvSpPr>
              <p:spPr bwMode="auto">
                <a:xfrm>
                  <a:off x="3282" y="1775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57" name="Rectangle 82"/>
                <p:cNvSpPr>
                  <a:spLocks noChangeArrowheads="1"/>
                </p:cNvSpPr>
                <p:nvPr/>
              </p:nvSpPr>
              <p:spPr bwMode="auto">
                <a:xfrm>
                  <a:off x="3411" y="1775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58" name="Rectangle 83"/>
                <p:cNvSpPr>
                  <a:spLocks noChangeArrowheads="1"/>
                </p:cNvSpPr>
                <p:nvPr/>
              </p:nvSpPr>
              <p:spPr bwMode="auto">
                <a:xfrm>
                  <a:off x="3535" y="1775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59" name="Rectangle 84"/>
                <p:cNvSpPr>
                  <a:spLocks noChangeArrowheads="1"/>
                </p:cNvSpPr>
                <p:nvPr/>
              </p:nvSpPr>
              <p:spPr bwMode="auto">
                <a:xfrm>
                  <a:off x="3664" y="1775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60" name="Rectangle 85"/>
                <p:cNvSpPr>
                  <a:spLocks noChangeArrowheads="1"/>
                </p:cNvSpPr>
                <p:nvPr/>
              </p:nvSpPr>
              <p:spPr bwMode="auto">
                <a:xfrm>
                  <a:off x="3788" y="1775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61" name="Rectangle 86"/>
                <p:cNvSpPr>
                  <a:spLocks noChangeArrowheads="1"/>
                </p:cNvSpPr>
                <p:nvPr/>
              </p:nvSpPr>
              <p:spPr bwMode="auto">
                <a:xfrm>
                  <a:off x="3918" y="1775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62" name="Rectangle 87"/>
                <p:cNvSpPr>
                  <a:spLocks noChangeArrowheads="1"/>
                </p:cNvSpPr>
                <p:nvPr/>
              </p:nvSpPr>
              <p:spPr bwMode="auto">
                <a:xfrm>
                  <a:off x="4042" y="1775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63" name="Rectangle 88"/>
                <p:cNvSpPr>
                  <a:spLocks noChangeArrowheads="1"/>
                </p:cNvSpPr>
                <p:nvPr/>
              </p:nvSpPr>
              <p:spPr bwMode="auto">
                <a:xfrm>
                  <a:off x="4166" y="1775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64" name="Rectangle 89"/>
                <p:cNvSpPr>
                  <a:spLocks noChangeArrowheads="1"/>
                </p:cNvSpPr>
                <p:nvPr/>
              </p:nvSpPr>
              <p:spPr bwMode="auto">
                <a:xfrm>
                  <a:off x="2775" y="1905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65" name="Rectangle 90"/>
                <p:cNvSpPr>
                  <a:spLocks noChangeArrowheads="1"/>
                </p:cNvSpPr>
                <p:nvPr/>
              </p:nvSpPr>
              <p:spPr bwMode="auto">
                <a:xfrm>
                  <a:off x="2775" y="1905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66" name="Rectangle 91"/>
                <p:cNvSpPr>
                  <a:spLocks noChangeArrowheads="1"/>
                </p:cNvSpPr>
                <p:nvPr/>
              </p:nvSpPr>
              <p:spPr bwMode="auto">
                <a:xfrm>
                  <a:off x="3028" y="1905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67" name="Rectangle 92"/>
                <p:cNvSpPr>
                  <a:spLocks noChangeArrowheads="1"/>
                </p:cNvSpPr>
                <p:nvPr/>
              </p:nvSpPr>
              <p:spPr bwMode="auto">
                <a:xfrm>
                  <a:off x="2651" y="1905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68" name="Rectangle 93"/>
                <p:cNvSpPr>
                  <a:spLocks noChangeArrowheads="1"/>
                </p:cNvSpPr>
                <p:nvPr/>
              </p:nvSpPr>
              <p:spPr bwMode="auto">
                <a:xfrm>
                  <a:off x="2904" y="1905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69" name="Rectangle 94"/>
                <p:cNvSpPr>
                  <a:spLocks noChangeArrowheads="1"/>
                </p:cNvSpPr>
                <p:nvPr/>
              </p:nvSpPr>
              <p:spPr bwMode="auto">
                <a:xfrm>
                  <a:off x="3158" y="1905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70" name="Rectangle 95"/>
                <p:cNvSpPr>
                  <a:spLocks noChangeArrowheads="1"/>
                </p:cNvSpPr>
                <p:nvPr/>
              </p:nvSpPr>
              <p:spPr bwMode="auto">
                <a:xfrm>
                  <a:off x="3282" y="1905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71" name="Rectangle 96"/>
                <p:cNvSpPr>
                  <a:spLocks noChangeArrowheads="1"/>
                </p:cNvSpPr>
                <p:nvPr/>
              </p:nvSpPr>
              <p:spPr bwMode="auto">
                <a:xfrm>
                  <a:off x="3411" y="1905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72" name="Rectangle 97"/>
                <p:cNvSpPr>
                  <a:spLocks noChangeArrowheads="1"/>
                </p:cNvSpPr>
                <p:nvPr/>
              </p:nvSpPr>
              <p:spPr bwMode="auto">
                <a:xfrm>
                  <a:off x="3535" y="1905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73" name="Rectangle 98"/>
                <p:cNvSpPr>
                  <a:spLocks noChangeArrowheads="1"/>
                </p:cNvSpPr>
                <p:nvPr/>
              </p:nvSpPr>
              <p:spPr bwMode="auto">
                <a:xfrm>
                  <a:off x="3664" y="1905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74" name="Rectangle 99"/>
                <p:cNvSpPr>
                  <a:spLocks noChangeArrowheads="1"/>
                </p:cNvSpPr>
                <p:nvPr/>
              </p:nvSpPr>
              <p:spPr bwMode="auto">
                <a:xfrm>
                  <a:off x="3788" y="1905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75" name="Rectangle 100"/>
                <p:cNvSpPr>
                  <a:spLocks noChangeArrowheads="1"/>
                </p:cNvSpPr>
                <p:nvPr/>
              </p:nvSpPr>
              <p:spPr bwMode="auto">
                <a:xfrm>
                  <a:off x="3918" y="1905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76" name="Rectangle 101"/>
                <p:cNvSpPr>
                  <a:spLocks noChangeArrowheads="1"/>
                </p:cNvSpPr>
                <p:nvPr/>
              </p:nvSpPr>
              <p:spPr bwMode="auto">
                <a:xfrm>
                  <a:off x="4042" y="1905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77" name="Rectangle 102"/>
                <p:cNvSpPr>
                  <a:spLocks noChangeArrowheads="1"/>
                </p:cNvSpPr>
                <p:nvPr/>
              </p:nvSpPr>
              <p:spPr bwMode="auto">
                <a:xfrm>
                  <a:off x="4166" y="1905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78" name="Rectangle 103"/>
                <p:cNvSpPr>
                  <a:spLocks noChangeArrowheads="1"/>
                </p:cNvSpPr>
                <p:nvPr/>
              </p:nvSpPr>
              <p:spPr bwMode="auto">
                <a:xfrm>
                  <a:off x="2775" y="2028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79" name="Rectangle 104"/>
                <p:cNvSpPr>
                  <a:spLocks noChangeArrowheads="1"/>
                </p:cNvSpPr>
                <p:nvPr/>
              </p:nvSpPr>
              <p:spPr bwMode="auto">
                <a:xfrm>
                  <a:off x="2775" y="2028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80" name="Rectangle 105"/>
                <p:cNvSpPr>
                  <a:spLocks noChangeArrowheads="1"/>
                </p:cNvSpPr>
                <p:nvPr/>
              </p:nvSpPr>
              <p:spPr bwMode="auto">
                <a:xfrm>
                  <a:off x="3028" y="2028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81" name="Rectangle 106"/>
                <p:cNvSpPr>
                  <a:spLocks noChangeArrowheads="1"/>
                </p:cNvSpPr>
                <p:nvPr/>
              </p:nvSpPr>
              <p:spPr bwMode="auto">
                <a:xfrm>
                  <a:off x="2651" y="2028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82" name="Rectangle 107"/>
                <p:cNvSpPr>
                  <a:spLocks noChangeArrowheads="1"/>
                </p:cNvSpPr>
                <p:nvPr/>
              </p:nvSpPr>
              <p:spPr bwMode="auto">
                <a:xfrm>
                  <a:off x="2904" y="2028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83" name="Rectangle 108"/>
                <p:cNvSpPr>
                  <a:spLocks noChangeArrowheads="1"/>
                </p:cNvSpPr>
                <p:nvPr/>
              </p:nvSpPr>
              <p:spPr bwMode="auto">
                <a:xfrm>
                  <a:off x="3158" y="2028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84" name="Rectangle 109"/>
                <p:cNvSpPr>
                  <a:spLocks noChangeArrowheads="1"/>
                </p:cNvSpPr>
                <p:nvPr/>
              </p:nvSpPr>
              <p:spPr bwMode="auto">
                <a:xfrm>
                  <a:off x="3282" y="2028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85" name="Rectangle 110"/>
                <p:cNvSpPr>
                  <a:spLocks noChangeArrowheads="1"/>
                </p:cNvSpPr>
                <p:nvPr/>
              </p:nvSpPr>
              <p:spPr bwMode="auto">
                <a:xfrm>
                  <a:off x="3411" y="2028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86" name="Rectangle 111"/>
                <p:cNvSpPr>
                  <a:spLocks noChangeArrowheads="1"/>
                </p:cNvSpPr>
                <p:nvPr/>
              </p:nvSpPr>
              <p:spPr bwMode="auto">
                <a:xfrm>
                  <a:off x="3535" y="2028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87" name="Rectangle 112"/>
                <p:cNvSpPr>
                  <a:spLocks noChangeArrowheads="1"/>
                </p:cNvSpPr>
                <p:nvPr/>
              </p:nvSpPr>
              <p:spPr bwMode="auto">
                <a:xfrm>
                  <a:off x="3664" y="2028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88" name="Rectangle 113"/>
                <p:cNvSpPr>
                  <a:spLocks noChangeArrowheads="1"/>
                </p:cNvSpPr>
                <p:nvPr/>
              </p:nvSpPr>
              <p:spPr bwMode="auto">
                <a:xfrm>
                  <a:off x="3788" y="2028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89" name="Rectangle 114"/>
                <p:cNvSpPr>
                  <a:spLocks noChangeArrowheads="1"/>
                </p:cNvSpPr>
                <p:nvPr/>
              </p:nvSpPr>
              <p:spPr bwMode="auto">
                <a:xfrm>
                  <a:off x="3918" y="2028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90" name="Rectangle 115"/>
                <p:cNvSpPr>
                  <a:spLocks noChangeArrowheads="1"/>
                </p:cNvSpPr>
                <p:nvPr/>
              </p:nvSpPr>
              <p:spPr bwMode="auto">
                <a:xfrm>
                  <a:off x="4042" y="2028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91" name="Rectangle 116"/>
                <p:cNvSpPr>
                  <a:spLocks noChangeArrowheads="1"/>
                </p:cNvSpPr>
                <p:nvPr/>
              </p:nvSpPr>
              <p:spPr bwMode="auto">
                <a:xfrm>
                  <a:off x="4166" y="2028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92" name="Rectangle 117"/>
                <p:cNvSpPr>
                  <a:spLocks noChangeArrowheads="1"/>
                </p:cNvSpPr>
                <p:nvPr/>
              </p:nvSpPr>
              <p:spPr bwMode="auto">
                <a:xfrm>
                  <a:off x="2775" y="2158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93" name="Rectangle 118"/>
                <p:cNvSpPr>
                  <a:spLocks noChangeArrowheads="1"/>
                </p:cNvSpPr>
                <p:nvPr/>
              </p:nvSpPr>
              <p:spPr bwMode="auto">
                <a:xfrm>
                  <a:off x="2775" y="2158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94" name="Rectangle 119"/>
                <p:cNvSpPr>
                  <a:spLocks noChangeArrowheads="1"/>
                </p:cNvSpPr>
                <p:nvPr/>
              </p:nvSpPr>
              <p:spPr bwMode="auto">
                <a:xfrm>
                  <a:off x="3028" y="2158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95" name="Rectangle 120"/>
                <p:cNvSpPr>
                  <a:spLocks noChangeArrowheads="1"/>
                </p:cNvSpPr>
                <p:nvPr/>
              </p:nvSpPr>
              <p:spPr bwMode="auto">
                <a:xfrm>
                  <a:off x="2651" y="2158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96" name="Rectangle 121"/>
                <p:cNvSpPr>
                  <a:spLocks noChangeArrowheads="1"/>
                </p:cNvSpPr>
                <p:nvPr/>
              </p:nvSpPr>
              <p:spPr bwMode="auto">
                <a:xfrm>
                  <a:off x="2904" y="2158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97" name="Rectangle 122"/>
                <p:cNvSpPr>
                  <a:spLocks noChangeArrowheads="1"/>
                </p:cNvSpPr>
                <p:nvPr/>
              </p:nvSpPr>
              <p:spPr bwMode="auto">
                <a:xfrm>
                  <a:off x="3158" y="2158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98" name="Rectangle 123"/>
                <p:cNvSpPr>
                  <a:spLocks noChangeArrowheads="1"/>
                </p:cNvSpPr>
                <p:nvPr/>
              </p:nvSpPr>
              <p:spPr bwMode="auto">
                <a:xfrm>
                  <a:off x="3282" y="2158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99" name="Rectangle 124"/>
                <p:cNvSpPr>
                  <a:spLocks noChangeArrowheads="1"/>
                </p:cNvSpPr>
                <p:nvPr/>
              </p:nvSpPr>
              <p:spPr bwMode="auto">
                <a:xfrm>
                  <a:off x="3411" y="2158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0" name="Rectangle 125"/>
                <p:cNvSpPr>
                  <a:spLocks noChangeArrowheads="1"/>
                </p:cNvSpPr>
                <p:nvPr/>
              </p:nvSpPr>
              <p:spPr bwMode="auto">
                <a:xfrm>
                  <a:off x="3535" y="2158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1" name="Rectangle 126"/>
                <p:cNvSpPr>
                  <a:spLocks noChangeArrowheads="1"/>
                </p:cNvSpPr>
                <p:nvPr/>
              </p:nvSpPr>
              <p:spPr bwMode="auto">
                <a:xfrm>
                  <a:off x="3664" y="2158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2" name="Rectangle 127"/>
                <p:cNvSpPr>
                  <a:spLocks noChangeArrowheads="1"/>
                </p:cNvSpPr>
                <p:nvPr/>
              </p:nvSpPr>
              <p:spPr bwMode="auto">
                <a:xfrm>
                  <a:off x="3788" y="2158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3" name="Rectangle 128"/>
                <p:cNvSpPr>
                  <a:spLocks noChangeArrowheads="1"/>
                </p:cNvSpPr>
                <p:nvPr/>
              </p:nvSpPr>
              <p:spPr bwMode="auto">
                <a:xfrm>
                  <a:off x="3918" y="2158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4" name="Rectangle 129"/>
                <p:cNvSpPr>
                  <a:spLocks noChangeArrowheads="1"/>
                </p:cNvSpPr>
                <p:nvPr/>
              </p:nvSpPr>
              <p:spPr bwMode="auto">
                <a:xfrm>
                  <a:off x="4042" y="2158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5" name="Rectangle 130"/>
                <p:cNvSpPr>
                  <a:spLocks noChangeArrowheads="1"/>
                </p:cNvSpPr>
                <p:nvPr/>
              </p:nvSpPr>
              <p:spPr bwMode="auto">
                <a:xfrm>
                  <a:off x="4166" y="2158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6" name="Rectangle 131"/>
                <p:cNvSpPr>
                  <a:spLocks noChangeArrowheads="1"/>
                </p:cNvSpPr>
                <p:nvPr/>
              </p:nvSpPr>
              <p:spPr bwMode="auto">
                <a:xfrm>
                  <a:off x="2775" y="2281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7" name="Rectangle 132"/>
                <p:cNvSpPr>
                  <a:spLocks noChangeArrowheads="1"/>
                </p:cNvSpPr>
                <p:nvPr/>
              </p:nvSpPr>
              <p:spPr bwMode="auto">
                <a:xfrm>
                  <a:off x="2775" y="2281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8" name="Rectangle 133"/>
                <p:cNvSpPr>
                  <a:spLocks noChangeArrowheads="1"/>
                </p:cNvSpPr>
                <p:nvPr/>
              </p:nvSpPr>
              <p:spPr bwMode="auto">
                <a:xfrm>
                  <a:off x="3028" y="2281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9" name="Rectangle 134"/>
                <p:cNvSpPr>
                  <a:spLocks noChangeArrowheads="1"/>
                </p:cNvSpPr>
                <p:nvPr/>
              </p:nvSpPr>
              <p:spPr bwMode="auto">
                <a:xfrm>
                  <a:off x="2651" y="2281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0" name="Rectangle 135"/>
                <p:cNvSpPr>
                  <a:spLocks noChangeArrowheads="1"/>
                </p:cNvSpPr>
                <p:nvPr/>
              </p:nvSpPr>
              <p:spPr bwMode="auto">
                <a:xfrm>
                  <a:off x="2904" y="2281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1" name="Rectangle 136"/>
                <p:cNvSpPr>
                  <a:spLocks noChangeArrowheads="1"/>
                </p:cNvSpPr>
                <p:nvPr/>
              </p:nvSpPr>
              <p:spPr bwMode="auto">
                <a:xfrm>
                  <a:off x="3158" y="2281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2" name="Rectangle 137"/>
                <p:cNvSpPr>
                  <a:spLocks noChangeArrowheads="1"/>
                </p:cNvSpPr>
                <p:nvPr/>
              </p:nvSpPr>
              <p:spPr bwMode="auto">
                <a:xfrm>
                  <a:off x="3282" y="2281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3" name="Rectangle 138"/>
                <p:cNvSpPr>
                  <a:spLocks noChangeArrowheads="1"/>
                </p:cNvSpPr>
                <p:nvPr/>
              </p:nvSpPr>
              <p:spPr bwMode="auto">
                <a:xfrm>
                  <a:off x="3411" y="2281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4" name="Rectangle 139"/>
                <p:cNvSpPr>
                  <a:spLocks noChangeArrowheads="1"/>
                </p:cNvSpPr>
                <p:nvPr/>
              </p:nvSpPr>
              <p:spPr bwMode="auto">
                <a:xfrm>
                  <a:off x="3535" y="2281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5" name="Rectangle 140"/>
                <p:cNvSpPr>
                  <a:spLocks noChangeArrowheads="1"/>
                </p:cNvSpPr>
                <p:nvPr/>
              </p:nvSpPr>
              <p:spPr bwMode="auto">
                <a:xfrm>
                  <a:off x="3664" y="2281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6" name="Rectangle 141"/>
                <p:cNvSpPr>
                  <a:spLocks noChangeArrowheads="1"/>
                </p:cNvSpPr>
                <p:nvPr/>
              </p:nvSpPr>
              <p:spPr bwMode="auto">
                <a:xfrm>
                  <a:off x="3788" y="2281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7" name="Rectangle 142"/>
                <p:cNvSpPr>
                  <a:spLocks noChangeArrowheads="1"/>
                </p:cNvSpPr>
                <p:nvPr/>
              </p:nvSpPr>
              <p:spPr bwMode="auto">
                <a:xfrm>
                  <a:off x="3918" y="2281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8" name="Rectangle 143"/>
                <p:cNvSpPr>
                  <a:spLocks noChangeArrowheads="1"/>
                </p:cNvSpPr>
                <p:nvPr/>
              </p:nvSpPr>
              <p:spPr bwMode="auto">
                <a:xfrm>
                  <a:off x="4042" y="2281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9" name="Rectangle 144"/>
                <p:cNvSpPr>
                  <a:spLocks noChangeArrowheads="1"/>
                </p:cNvSpPr>
                <p:nvPr/>
              </p:nvSpPr>
              <p:spPr bwMode="auto">
                <a:xfrm>
                  <a:off x="4166" y="2281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20" name="Rectangle 145"/>
                <p:cNvSpPr>
                  <a:spLocks noChangeArrowheads="1"/>
                </p:cNvSpPr>
                <p:nvPr/>
              </p:nvSpPr>
              <p:spPr bwMode="auto">
                <a:xfrm>
                  <a:off x="2775" y="2411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21" name="Rectangle 146"/>
                <p:cNvSpPr>
                  <a:spLocks noChangeArrowheads="1"/>
                </p:cNvSpPr>
                <p:nvPr/>
              </p:nvSpPr>
              <p:spPr bwMode="auto">
                <a:xfrm>
                  <a:off x="2775" y="2411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22" name="Rectangle 147"/>
                <p:cNvSpPr>
                  <a:spLocks noChangeArrowheads="1"/>
                </p:cNvSpPr>
                <p:nvPr/>
              </p:nvSpPr>
              <p:spPr bwMode="auto">
                <a:xfrm>
                  <a:off x="3028" y="2411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23" name="Rectangle 148"/>
                <p:cNvSpPr>
                  <a:spLocks noChangeArrowheads="1"/>
                </p:cNvSpPr>
                <p:nvPr/>
              </p:nvSpPr>
              <p:spPr bwMode="auto">
                <a:xfrm>
                  <a:off x="2651" y="2411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24" name="Rectangle 149"/>
                <p:cNvSpPr>
                  <a:spLocks noChangeArrowheads="1"/>
                </p:cNvSpPr>
                <p:nvPr/>
              </p:nvSpPr>
              <p:spPr bwMode="auto">
                <a:xfrm>
                  <a:off x="2904" y="2411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25" name="Rectangle 150"/>
                <p:cNvSpPr>
                  <a:spLocks noChangeArrowheads="1"/>
                </p:cNvSpPr>
                <p:nvPr/>
              </p:nvSpPr>
              <p:spPr bwMode="auto">
                <a:xfrm>
                  <a:off x="3158" y="2411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26" name="Rectangle 151"/>
                <p:cNvSpPr>
                  <a:spLocks noChangeArrowheads="1"/>
                </p:cNvSpPr>
                <p:nvPr/>
              </p:nvSpPr>
              <p:spPr bwMode="auto">
                <a:xfrm>
                  <a:off x="3282" y="2411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27" name="Rectangle 152"/>
                <p:cNvSpPr>
                  <a:spLocks noChangeArrowheads="1"/>
                </p:cNvSpPr>
                <p:nvPr/>
              </p:nvSpPr>
              <p:spPr bwMode="auto">
                <a:xfrm>
                  <a:off x="3411" y="2411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28" name="Rectangle 153"/>
                <p:cNvSpPr>
                  <a:spLocks noChangeArrowheads="1"/>
                </p:cNvSpPr>
                <p:nvPr/>
              </p:nvSpPr>
              <p:spPr bwMode="auto">
                <a:xfrm>
                  <a:off x="3535" y="2411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29" name="Rectangle 154"/>
                <p:cNvSpPr>
                  <a:spLocks noChangeArrowheads="1"/>
                </p:cNvSpPr>
                <p:nvPr/>
              </p:nvSpPr>
              <p:spPr bwMode="auto">
                <a:xfrm>
                  <a:off x="3664" y="2411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30" name="Rectangle 155"/>
                <p:cNvSpPr>
                  <a:spLocks noChangeArrowheads="1"/>
                </p:cNvSpPr>
                <p:nvPr/>
              </p:nvSpPr>
              <p:spPr bwMode="auto">
                <a:xfrm>
                  <a:off x="3788" y="2411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31" name="Rectangle 156"/>
                <p:cNvSpPr>
                  <a:spLocks noChangeArrowheads="1"/>
                </p:cNvSpPr>
                <p:nvPr/>
              </p:nvSpPr>
              <p:spPr bwMode="auto">
                <a:xfrm>
                  <a:off x="3918" y="2411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32" name="Rectangle 157"/>
                <p:cNvSpPr>
                  <a:spLocks noChangeArrowheads="1"/>
                </p:cNvSpPr>
                <p:nvPr/>
              </p:nvSpPr>
              <p:spPr bwMode="auto">
                <a:xfrm>
                  <a:off x="4042" y="2411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33" name="Rectangle 158"/>
                <p:cNvSpPr>
                  <a:spLocks noChangeArrowheads="1"/>
                </p:cNvSpPr>
                <p:nvPr/>
              </p:nvSpPr>
              <p:spPr bwMode="auto">
                <a:xfrm>
                  <a:off x="4166" y="2411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34" name="Rectangle 159"/>
                <p:cNvSpPr>
                  <a:spLocks noChangeArrowheads="1"/>
                </p:cNvSpPr>
                <p:nvPr/>
              </p:nvSpPr>
              <p:spPr bwMode="auto">
                <a:xfrm>
                  <a:off x="2775" y="2535"/>
                  <a:ext cx="140" cy="139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35" name="Rectangle 160"/>
                <p:cNvSpPr>
                  <a:spLocks noChangeArrowheads="1"/>
                </p:cNvSpPr>
                <p:nvPr/>
              </p:nvSpPr>
              <p:spPr bwMode="auto">
                <a:xfrm>
                  <a:off x="2775" y="2535"/>
                  <a:ext cx="140" cy="139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3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028" y="2535"/>
                  <a:ext cx="140" cy="139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37" name="Rectangle 162"/>
                <p:cNvSpPr>
                  <a:spLocks noChangeArrowheads="1"/>
                </p:cNvSpPr>
                <p:nvPr/>
              </p:nvSpPr>
              <p:spPr bwMode="auto">
                <a:xfrm>
                  <a:off x="2651" y="2535"/>
                  <a:ext cx="135" cy="139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38" name="Rectangle 163"/>
                <p:cNvSpPr>
                  <a:spLocks noChangeArrowheads="1"/>
                </p:cNvSpPr>
                <p:nvPr/>
              </p:nvSpPr>
              <p:spPr bwMode="auto">
                <a:xfrm>
                  <a:off x="2904" y="2535"/>
                  <a:ext cx="135" cy="139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39" name="Rectangle 164"/>
                <p:cNvSpPr>
                  <a:spLocks noChangeArrowheads="1"/>
                </p:cNvSpPr>
                <p:nvPr/>
              </p:nvSpPr>
              <p:spPr bwMode="auto">
                <a:xfrm>
                  <a:off x="3158" y="2535"/>
                  <a:ext cx="134" cy="139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40" name="Rectangle 165"/>
                <p:cNvSpPr>
                  <a:spLocks noChangeArrowheads="1"/>
                </p:cNvSpPr>
                <p:nvPr/>
              </p:nvSpPr>
              <p:spPr bwMode="auto">
                <a:xfrm>
                  <a:off x="3282" y="2535"/>
                  <a:ext cx="140" cy="139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41" name="Rectangle 166"/>
                <p:cNvSpPr>
                  <a:spLocks noChangeArrowheads="1"/>
                </p:cNvSpPr>
                <p:nvPr/>
              </p:nvSpPr>
              <p:spPr bwMode="auto">
                <a:xfrm>
                  <a:off x="3411" y="2535"/>
                  <a:ext cx="135" cy="139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42" name="Rectangle 167"/>
                <p:cNvSpPr>
                  <a:spLocks noChangeArrowheads="1"/>
                </p:cNvSpPr>
                <p:nvPr/>
              </p:nvSpPr>
              <p:spPr bwMode="auto">
                <a:xfrm>
                  <a:off x="3535" y="2535"/>
                  <a:ext cx="140" cy="139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43" name="Rectangle 168"/>
                <p:cNvSpPr>
                  <a:spLocks noChangeArrowheads="1"/>
                </p:cNvSpPr>
                <p:nvPr/>
              </p:nvSpPr>
              <p:spPr bwMode="auto">
                <a:xfrm>
                  <a:off x="3664" y="2535"/>
                  <a:ext cx="135" cy="139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44" name="Rectangle 169"/>
                <p:cNvSpPr>
                  <a:spLocks noChangeArrowheads="1"/>
                </p:cNvSpPr>
                <p:nvPr/>
              </p:nvSpPr>
              <p:spPr bwMode="auto">
                <a:xfrm>
                  <a:off x="3788" y="2535"/>
                  <a:ext cx="140" cy="139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45" name="Rectangle 170"/>
                <p:cNvSpPr>
                  <a:spLocks noChangeArrowheads="1"/>
                </p:cNvSpPr>
                <p:nvPr/>
              </p:nvSpPr>
              <p:spPr bwMode="auto">
                <a:xfrm>
                  <a:off x="3918" y="2535"/>
                  <a:ext cx="134" cy="139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46" name="Rectangle 171"/>
                <p:cNvSpPr>
                  <a:spLocks noChangeArrowheads="1"/>
                </p:cNvSpPr>
                <p:nvPr/>
              </p:nvSpPr>
              <p:spPr bwMode="auto">
                <a:xfrm>
                  <a:off x="4042" y="2535"/>
                  <a:ext cx="134" cy="139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47" name="Rectangle 172"/>
                <p:cNvSpPr>
                  <a:spLocks noChangeArrowheads="1"/>
                </p:cNvSpPr>
                <p:nvPr/>
              </p:nvSpPr>
              <p:spPr bwMode="auto">
                <a:xfrm>
                  <a:off x="4166" y="2535"/>
                  <a:ext cx="140" cy="139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48" name="Rectangle 173"/>
                <p:cNvSpPr>
                  <a:spLocks noChangeArrowheads="1"/>
                </p:cNvSpPr>
                <p:nvPr/>
              </p:nvSpPr>
              <p:spPr bwMode="auto">
                <a:xfrm>
                  <a:off x="2775" y="2664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49" name="Rectangle 174"/>
                <p:cNvSpPr>
                  <a:spLocks noChangeArrowheads="1"/>
                </p:cNvSpPr>
                <p:nvPr/>
              </p:nvSpPr>
              <p:spPr bwMode="auto">
                <a:xfrm>
                  <a:off x="2775" y="2664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0" name="Rectangle 175"/>
                <p:cNvSpPr>
                  <a:spLocks noChangeArrowheads="1"/>
                </p:cNvSpPr>
                <p:nvPr/>
              </p:nvSpPr>
              <p:spPr bwMode="auto">
                <a:xfrm>
                  <a:off x="3028" y="2664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1" name="Rectangle 176"/>
                <p:cNvSpPr>
                  <a:spLocks noChangeArrowheads="1"/>
                </p:cNvSpPr>
                <p:nvPr/>
              </p:nvSpPr>
              <p:spPr bwMode="auto">
                <a:xfrm>
                  <a:off x="2651" y="2664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2" name="Rectangle 177"/>
                <p:cNvSpPr>
                  <a:spLocks noChangeArrowheads="1"/>
                </p:cNvSpPr>
                <p:nvPr/>
              </p:nvSpPr>
              <p:spPr bwMode="auto">
                <a:xfrm>
                  <a:off x="2904" y="2664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3" name="Rectangle 178"/>
                <p:cNvSpPr>
                  <a:spLocks noChangeArrowheads="1"/>
                </p:cNvSpPr>
                <p:nvPr/>
              </p:nvSpPr>
              <p:spPr bwMode="auto">
                <a:xfrm>
                  <a:off x="3158" y="2664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4" name="Rectangle 179"/>
                <p:cNvSpPr>
                  <a:spLocks noChangeArrowheads="1"/>
                </p:cNvSpPr>
                <p:nvPr/>
              </p:nvSpPr>
              <p:spPr bwMode="auto">
                <a:xfrm>
                  <a:off x="3282" y="2664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5" name="Rectangle 180"/>
                <p:cNvSpPr>
                  <a:spLocks noChangeArrowheads="1"/>
                </p:cNvSpPr>
                <p:nvPr/>
              </p:nvSpPr>
              <p:spPr bwMode="auto">
                <a:xfrm>
                  <a:off x="3411" y="2664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6" name="Rectangle 181"/>
                <p:cNvSpPr>
                  <a:spLocks noChangeArrowheads="1"/>
                </p:cNvSpPr>
                <p:nvPr/>
              </p:nvSpPr>
              <p:spPr bwMode="auto">
                <a:xfrm>
                  <a:off x="3535" y="2664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7" name="Rectangle 182"/>
                <p:cNvSpPr>
                  <a:spLocks noChangeArrowheads="1"/>
                </p:cNvSpPr>
                <p:nvPr/>
              </p:nvSpPr>
              <p:spPr bwMode="auto">
                <a:xfrm>
                  <a:off x="3664" y="2664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8" name="Rectangle 183"/>
                <p:cNvSpPr>
                  <a:spLocks noChangeArrowheads="1"/>
                </p:cNvSpPr>
                <p:nvPr/>
              </p:nvSpPr>
              <p:spPr bwMode="auto">
                <a:xfrm>
                  <a:off x="3788" y="2664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59" name="Rectangle 184"/>
                <p:cNvSpPr>
                  <a:spLocks noChangeArrowheads="1"/>
                </p:cNvSpPr>
                <p:nvPr/>
              </p:nvSpPr>
              <p:spPr bwMode="auto">
                <a:xfrm>
                  <a:off x="3918" y="2664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60" name="Rectangle 185"/>
                <p:cNvSpPr>
                  <a:spLocks noChangeArrowheads="1"/>
                </p:cNvSpPr>
                <p:nvPr/>
              </p:nvSpPr>
              <p:spPr bwMode="auto">
                <a:xfrm>
                  <a:off x="4042" y="2664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61" name="Rectangle 186"/>
                <p:cNvSpPr>
                  <a:spLocks noChangeArrowheads="1"/>
                </p:cNvSpPr>
                <p:nvPr/>
              </p:nvSpPr>
              <p:spPr bwMode="auto">
                <a:xfrm>
                  <a:off x="4166" y="2664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62" name="Rectangle 187"/>
                <p:cNvSpPr>
                  <a:spLocks noChangeArrowheads="1"/>
                </p:cNvSpPr>
                <p:nvPr/>
              </p:nvSpPr>
              <p:spPr bwMode="auto">
                <a:xfrm>
                  <a:off x="2775" y="2788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63" name="Rectangle 188"/>
                <p:cNvSpPr>
                  <a:spLocks noChangeArrowheads="1"/>
                </p:cNvSpPr>
                <p:nvPr/>
              </p:nvSpPr>
              <p:spPr bwMode="auto">
                <a:xfrm>
                  <a:off x="2775" y="2788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64" name="Rectangle 189"/>
                <p:cNvSpPr>
                  <a:spLocks noChangeArrowheads="1"/>
                </p:cNvSpPr>
                <p:nvPr/>
              </p:nvSpPr>
              <p:spPr bwMode="auto">
                <a:xfrm>
                  <a:off x="3028" y="2788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65" name="Rectangle 190"/>
                <p:cNvSpPr>
                  <a:spLocks noChangeArrowheads="1"/>
                </p:cNvSpPr>
                <p:nvPr/>
              </p:nvSpPr>
              <p:spPr bwMode="auto">
                <a:xfrm>
                  <a:off x="2651" y="2788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66" name="Rectangle 191"/>
                <p:cNvSpPr>
                  <a:spLocks noChangeArrowheads="1"/>
                </p:cNvSpPr>
                <p:nvPr/>
              </p:nvSpPr>
              <p:spPr bwMode="auto">
                <a:xfrm>
                  <a:off x="2904" y="2788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67" name="Rectangle 192"/>
                <p:cNvSpPr>
                  <a:spLocks noChangeArrowheads="1"/>
                </p:cNvSpPr>
                <p:nvPr/>
              </p:nvSpPr>
              <p:spPr bwMode="auto">
                <a:xfrm>
                  <a:off x="3158" y="2788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68" name="Rectangle 193"/>
                <p:cNvSpPr>
                  <a:spLocks noChangeArrowheads="1"/>
                </p:cNvSpPr>
                <p:nvPr/>
              </p:nvSpPr>
              <p:spPr bwMode="auto">
                <a:xfrm>
                  <a:off x="3282" y="2788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69" name="Rectangle 194"/>
                <p:cNvSpPr>
                  <a:spLocks noChangeArrowheads="1"/>
                </p:cNvSpPr>
                <p:nvPr/>
              </p:nvSpPr>
              <p:spPr bwMode="auto">
                <a:xfrm>
                  <a:off x="3411" y="2788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70" name="Rectangle 195"/>
                <p:cNvSpPr>
                  <a:spLocks noChangeArrowheads="1"/>
                </p:cNvSpPr>
                <p:nvPr/>
              </p:nvSpPr>
              <p:spPr bwMode="auto">
                <a:xfrm>
                  <a:off x="3535" y="2788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71" name="Rectangle 196"/>
                <p:cNvSpPr>
                  <a:spLocks noChangeArrowheads="1"/>
                </p:cNvSpPr>
                <p:nvPr/>
              </p:nvSpPr>
              <p:spPr bwMode="auto">
                <a:xfrm>
                  <a:off x="3664" y="2788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72" name="Rectangle 197"/>
                <p:cNvSpPr>
                  <a:spLocks noChangeArrowheads="1"/>
                </p:cNvSpPr>
                <p:nvPr/>
              </p:nvSpPr>
              <p:spPr bwMode="auto">
                <a:xfrm>
                  <a:off x="3788" y="2788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73" name="Rectangle 198"/>
                <p:cNvSpPr>
                  <a:spLocks noChangeArrowheads="1"/>
                </p:cNvSpPr>
                <p:nvPr/>
              </p:nvSpPr>
              <p:spPr bwMode="auto">
                <a:xfrm>
                  <a:off x="3918" y="2788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74" name="Rectangle 199"/>
                <p:cNvSpPr>
                  <a:spLocks noChangeArrowheads="1"/>
                </p:cNvSpPr>
                <p:nvPr/>
              </p:nvSpPr>
              <p:spPr bwMode="auto">
                <a:xfrm>
                  <a:off x="4042" y="2788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75" name="Rectangle 200"/>
                <p:cNvSpPr>
                  <a:spLocks noChangeArrowheads="1"/>
                </p:cNvSpPr>
                <p:nvPr/>
              </p:nvSpPr>
              <p:spPr bwMode="auto">
                <a:xfrm>
                  <a:off x="4166" y="2788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76" name="Rectangle 201"/>
                <p:cNvSpPr>
                  <a:spLocks noChangeArrowheads="1"/>
                </p:cNvSpPr>
                <p:nvPr/>
              </p:nvSpPr>
              <p:spPr bwMode="auto">
                <a:xfrm>
                  <a:off x="2775" y="2917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77" name="Rectangle 202"/>
                <p:cNvSpPr>
                  <a:spLocks noChangeArrowheads="1"/>
                </p:cNvSpPr>
                <p:nvPr/>
              </p:nvSpPr>
              <p:spPr bwMode="auto">
                <a:xfrm>
                  <a:off x="2775" y="2917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78" name="Rectangle 203"/>
                <p:cNvSpPr>
                  <a:spLocks noChangeArrowheads="1"/>
                </p:cNvSpPr>
                <p:nvPr/>
              </p:nvSpPr>
              <p:spPr bwMode="auto">
                <a:xfrm>
                  <a:off x="3028" y="2917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79" name="Rectangle 204"/>
                <p:cNvSpPr>
                  <a:spLocks noChangeArrowheads="1"/>
                </p:cNvSpPr>
                <p:nvPr/>
              </p:nvSpPr>
              <p:spPr bwMode="auto">
                <a:xfrm>
                  <a:off x="2651" y="2917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80" name="Rectangle 205"/>
                <p:cNvSpPr>
                  <a:spLocks noChangeArrowheads="1"/>
                </p:cNvSpPr>
                <p:nvPr/>
              </p:nvSpPr>
              <p:spPr bwMode="auto">
                <a:xfrm>
                  <a:off x="2904" y="2917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81" name="Rectangle 206"/>
                <p:cNvSpPr>
                  <a:spLocks noChangeArrowheads="1"/>
                </p:cNvSpPr>
                <p:nvPr/>
              </p:nvSpPr>
              <p:spPr bwMode="auto">
                <a:xfrm>
                  <a:off x="3158" y="2917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82" name="Rectangle 207"/>
                <p:cNvSpPr>
                  <a:spLocks noChangeArrowheads="1"/>
                </p:cNvSpPr>
                <p:nvPr/>
              </p:nvSpPr>
              <p:spPr bwMode="auto">
                <a:xfrm>
                  <a:off x="3282" y="2917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83" name="Rectangle 208"/>
                <p:cNvSpPr>
                  <a:spLocks noChangeArrowheads="1"/>
                </p:cNvSpPr>
                <p:nvPr/>
              </p:nvSpPr>
              <p:spPr bwMode="auto">
                <a:xfrm>
                  <a:off x="3411" y="2917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84" name="Rectangle 209"/>
                <p:cNvSpPr>
                  <a:spLocks noChangeArrowheads="1"/>
                </p:cNvSpPr>
                <p:nvPr/>
              </p:nvSpPr>
              <p:spPr bwMode="auto">
                <a:xfrm>
                  <a:off x="3535" y="2917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85" name="Rectangle 210"/>
                <p:cNvSpPr>
                  <a:spLocks noChangeArrowheads="1"/>
                </p:cNvSpPr>
                <p:nvPr/>
              </p:nvSpPr>
              <p:spPr bwMode="auto">
                <a:xfrm>
                  <a:off x="3664" y="2917"/>
                  <a:ext cx="135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86" name="Rectangle 211"/>
                <p:cNvSpPr>
                  <a:spLocks noChangeArrowheads="1"/>
                </p:cNvSpPr>
                <p:nvPr/>
              </p:nvSpPr>
              <p:spPr bwMode="auto">
                <a:xfrm>
                  <a:off x="3788" y="2917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87" name="Rectangle 212"/>
                <p:cNvSpPr>
                  <a:spLocks noChangeArrowheads="1"/>
                </p:cNvSpPr>
                <p:nvPr/>
              </p:nvSpPr>
              <p:spPr bwMode="auto">
                <a:xfrm>
                  <a:off x="3918" y="2917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88" name="Rectangle 213"/>
                <p:cNvSpPr>
                  <a:spLocks noChangeArrowheads="1"/>
                </p:cNvSpPr>
                <p:nvPr/>
              </p:nvSpPr>
              <p:spPr bwMode="auto">
                <a:xfrm>
                  <a:off x="4042" y="2917"/>
                  <a:ext cx="134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89" name="Rectangle 214"/>
                <p:cNvSpPr>
                  <a:spLocks noChangeArrowheads="1"/>
                </p:cNvSpPr>
                <p:nvPr/>
              </p:nvSpPr>
              <p:spPr bwMode="auto">
                <a:xfrm>
                  <a:off x="4166" y="2917"/>
                  <a:ext cx="140" cy="134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90" name="Rectangle 215"/>
                <p:cNvSpPr>
                  <a:spLocks noChangeArrowheads="1"/>
                </p:cNvSpPr>
                <p:nvPr/>
              </p:nvSpPr>
              <p:spPr bwMode="auto">
                <a:xfrm>
                  <a:off x="2775" y="3041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91" name="Rectangle 216"/>
                <p:cNvSpPr>
                  <a:spLocks noChangeArrowheads="1"/>
                </p:cNvSpPr>
                <p:nvPr/>
              </p:nvSpPr>
              <p:spPr bwMode="auto">
                <a:xfrm>
                  <a:off x="2775" y="3041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92" name="Rectangle 217"/>
                <p:cNvSpPr>
                  <a:spLocks noChangeArrowheads="1"/>
                </p:cNvSpPr>
                <p:nvPr/>
              </p:nvSpPr>
              <p:spPr bwMode="auto">
                <a:xfrm>
                  <a:off x="3028" y="3041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93" name="Rectangle 218"/>
                <p:cNvSpPr>
                  <a:spLocks noChangeArrowheads="1"/>
                </p:cNvSpPr>
                <p:nvPr/>
              </p:nvSpPr>
              <p:spPr bwMode="auto">
                <a:xfrm>
                  <a:off x="2651" y="3041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94" name="Rectangle 219"/>
                <p:cNvSpPr>
                  <a:spLocks noChangeArrowheads="1"/>
                </p:cNvSpPr>
                <p:nvPr/>
              </p:nvSpPr>
              <p:spPr bwMode="auto">
                <a:xfrm>
                  <a:off x="2904" y="3041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95" name="Rectangle 220"/>
                <p:cNvSpPr>
                  <a:spLocks noChangeArrowheads="1"/>
                </p:cNvSpPr>
                <p:nvPr/>
              </p:nvSpPr>
              <p:spPr bwMode="auto">
                <a:xfrm>
                  <a:off x="3158" y="3041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96" name="Rectangle 221"/>
                <p:cNvSpPr>
                  <a:spLocks noChangeArrowheads="1"/>
                </p:cNvSpPr>
                <p:nvPr/>
              </p:nvSpPr>
              <p:spPr bwMode="auto">
                <a:xfrm>
                  <a:off x="3282" y="3041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97" name="Rectangle 222"/>
                <p:cNvSpPr>
                  <a:spLocks noChangeArrowheads="1"/>
                </p:cNvSpPr>
                <p:nvPr/>
              </p:nvSpPr>
              <p:spPr bwMode="auto">
                <a:xfrm>
                  <a:off x="3411" y="3041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98" name="Rectangle 223"/>
                <p:cNvSpPr>
                  <a:spLocks noChangeArrowheads="1"/>
                </p:cNvSpPr>
                <p:nvPr/>
              </p:nvSpPr>
              <p:spPr bwMode="auto">
                <a:xfrm>
                  <a:off x="3535" y="3041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99" name="Rectangle 224"/>
                <p:cNvSpPr>
                  <a:spLocks noChangeArrowheads="1"/>
                </p:cNvSpPr>
                <p:nvPr/>
              </p:nvSpPr>
              <p:spPr bwMode="auto">
                <a:xfrm>
                  <a:off x="3664" y="3041"/>
                  <a:ext cx="135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00" name="Rectangle 225"/>
                <p:cNvSpPr>
                  <a:spLocks noChangeArrowheads="1"/>
                </p:cNvSpPr>
                <p:nvPr/>
              </p:nvSpPr>
              <p:spPr bwMode="auto">
                <a:xfrm>
                  <a:off x="3788" y="3041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01" name="Rectangle 226"/>
                <p:cNvSpPr>
                  <a:spLocks noChangeArrowheads="1"/>
                </p:cNvSpPr>
                <p:nvPr/>
              </p:nvSpPr>
              <p:spPr bwMode="auto">
                <a:xfrm>
                  <a:off x="3918" y="3041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02" name="Rectangle 227"/>
                <p:cNvSpPr>
                  <a:spLocks noChangeArrowheads="1"/>
                </p:cNvSpPr>
                <p:nvPr/>
              </p:nvSpPr>
              <p:spPr bwMode="auto">
                <a:xfrm>
                  <a:off x="4042" y="3041"/>
                  <a:ext cx="134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03" name="Rectangle 228"/>
                <p:cNvSpPr>
                  <a:spLocks noChangeArrowheads="1"/>
                </p:cNvSpPr>
                <p:nvPr/>
              </p:nvSpPr>
              <p:spPr bwMode="auto">
                <a:xfrm>
                  <a:off x="4166" y="3041"/>
                  <a:ext cx="140" cy="1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grpSp>
              <p:nvGrpSpPr>
                <p:cNvPr id="204" name="Group 229"/>
                <p:cNvGrpSpPr>
                  <a:grpSpLocks/>
                </p:cNvGrpSpPr>
                <p:nvPr/>
              </p:nvGrpSpPr>
              <p:grpSpPr bwMode="auto">
                <a:xfrm>
                  <a:off x="2597" y="1474"/>
                  <a:ext cx="1709" cy="2083"/>
                  <a:chOff x="2597" y="1474"/>
                  <a:chExt cx="1709" cy="2083"/>
                </a:xfrm>
              </p:grpSpPr>
              <p:sp>
                <p:nvSpPr>
                  <p:cNvPr id="284" name="Rectangle 230"/>
                  <p:cNvSpPr>
                    <a:spLocks noChangeArrowheads="1"/>
                  </p:cNvSpPr>
                  <p:nvPr/>
                </p:nvSpPr>
                <p:spPr bwMode="auto">
                  <a:xfrm>
                    <a:off x="2775" y="3170"/>
                    <a:ext cx="140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85" name="Rectangle 231"/>
                  <p:cNvSpPr>
                    <a:spLocks noChangeArrowheads="1"/>
                  </p:cNvSpPr>
                  <p:nvPr/>
                </p:nvSpPr>
                <p:spPr bwMode="auto">
                  <a:xfrm>
                    <a:off x="2775" y="3170"/>
                    <a:ext cx="140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86" name="Rectangle 232"/>
                  <p:cNvSpPr>
                    <a:spLocks noChangeArrowheads="1"/>
                  </p:cNvSpPr>
                  <p:nvPr/>
                </p:nvSpPr>
                <p:spPr bwMode="auto">
                  <a:xfrm>
                    <a:off x="3028" y="3170"/>
                    <a:ext cx="140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87" name="Rectangle 233"/>
                  <p:cNvSpPr>
                    <a:spLocks noChangeArrowheads="1"/>
                  </p:cNvSpPr>
                  <p:nvPr/>
                </p:nvSpPr>
                <p:spPr bwMode="auto">
                  <a:xfrm>
                    <a:off x="2651" y="3170"/>
                    <a:ext cx="135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88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3158" y="3170"/>
                    <a:ext cx="134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89" name="Rectangle 235"/>
                  <p:cNvSpPr>
                    <a:spLocks noChangeArrowheads="1"/>
                  </p:cNvSpPr>
                  <p:nvPr/>
                </p:nvSpPr>
                <p:spPr bwMode="auto">
                  <a:xfrm>
                    <a:off x="3282" y="3170"/>
                    <a:ext cx="140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90" name="Rectangle 236"/>
                  <p:cNvSpPr>
                    <a:spLocks noChangeArrowheads="1"/>
                  </p:cNvSpPr>
                  <p:nvPr/>
                </p:nvSpPr>
                <p:spPr bwMode="auto">
                  <a:xfrm>
                    <a:off x="3411" y="3170"/>
                    <a:ext cx="135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91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3535" y="3170"/>
                    <a:ext cx="140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92" name="Rectangle 238"/>
                  <p:cNvSpPr>
                    <a:spLocks noChangeArrowheads="1"/>
                  </p:cNvSpPr>
                  <p:nvPr/>
                </p:nvSpPr>
                <p:spPr bwMode="auto">
                  <a:xfrm>
                    <a:off x="3664" y="3170"/>
                    <a:ext cx="135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93" name="Rectangle 239"/>
                  <p:cNvSpPr>
                    <a:spLocks noChangeArrowheads="1"/>
                  </p:cNvSpPr>
                  <p:nvPr/>
                </p:nvSpPr>
                <p:spPr bwMode="auto">
                  <a:xfrm>
                    <a:off x="3788" y="3170"/>
                    <a:ext cx="140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94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3918" y="3170"/>
                    <a:ext cx="134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95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4042" y="3170"/>
                    <a:ext cx="134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96" name="Rectangle 242"/>
                  <p:cNvSpPr>
                    <a:spLocks noChangeArrowheads="1"/>
                  </p:cNvSpPr>
                  <p:nvPr/>
                </p:nvSpPr>
                <p:spPr bwMode="auto">
                  <a:xfrm>
                    <a:off x="4166" y="3170"/>
                    <a:ext cx="140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97" name="Rectangle 243"/>
                  <p:cNvSpPr>
                    <a:spLocks noChangeArrowheads="1"/>
                  </p:cNvSpPr>
                  <p:nvPr/>
                </p:nvSpPr>
                <p:spPr bwMode="auto">
                  <a:xfrm>
                    <a:off x="2775" y="3294"/>
                    <a:ext cx="140" cy="140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98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2775" y="3294"/>
                    <a:ext cx="140" cy="140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299" name="Rectangle 245"/>
                  <p:cNvSpPr>
                    <a:spLocks noChangeArrowheads="1"/>
                  </p:cNvSpPr>
                  <p:nvPr/>
                </p:nvSpPr>
                <p:spPr bwMode="auto">
                  <a:xfrm>
                    <a:off x="3028" y="3294"/>
                    <a:ext cx="140" cy="140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00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2651" y="3294"/>
                    <a:ext cx="135" cy="140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01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2904" y="3294"/>
                    <a:ext cx="135" cy="140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02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3158" y="3294"/>
                    <a:ext cx="134" cy="140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03" name="Rectangle 249"/>
                  <p:cNvSpPr>
                    <a:spLocks noChangeArrowheads="1"/>
                  </p:cNvSpPr>
                  <p:nvPr/>
                </p:nvSpPr>
                <p:spPr bwMode="auto">
                  <a:xfrm>
                    <a:off x="3282" y="3294"/>
                    <a:ext cx="140" cy="140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04" name="Rectangle 250"/>
                  <p:cNvSpPr>
                    <a:spLocks noChangeArrowheads="1"/>
                  </p:cNvSpPr>
                  <p:nvPr/>
                </p:nvSpPr>
                <p:spPr bwMode="auto">
                  <a:xfrm>
                    <a:off x="3411" y="3294"/>
                    <a:ext cx="135" cy="140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05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3535" y="3294"/>
                    <a:ext cx="140" cy="140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06" name="Rectangle 252"/>
                  <p:cNvSpPr>
                    <a:spLocks noChangeArrowheads="1"/>
                  </p:cNvSpPr>
                  <p:nvPr/>
                </p:nvSpPr>
                <p:spPr bwMode="auto">
                  <a:xfrm>
                    <a:off x="3664" y="3294"/>
                    <a:ext cx="135" cy="140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07" name="Rectangle 253"/>
                  <p:cNvSpPr>
                    <a:spLocks noChangeArrowheads="1"/>
                  </p:cNvSpPr>
                  <p:nvPr/>
                </p:nvSpPr>
                <p:spPr bwMode="auto">
                  <a:xfrm>
                    <a:off x="3788" y="3294"/>
                    <a:ext cx="140" cy="140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08" name="Rectangle 254"/>
                  <p:cNvSpPr>
                    <a:spLocks noChangeArrowheads="1"/>
                  </p:cNvSpPr>
                  <p:nvPr/>
                </p:nvSpPr>
                <p:spPr bwMode="auto">
                  <a:xfrm>
                    <a:off x="3918" y="3294"/>
                    <a:ext cx="134" cy="140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09" name="Rectangle 255"/>
                  <p:cNvSpPr>
                    <a:spLocks noChangeArrowheads="1"/>
                  </p:cNvSpPr>
                  <p:nvPr/>
                </p:nvSpPr>
                <p:spPr bwMode="auto">
                  <a:xfrm>
                    <a:off x="4042" y="3294"/>
                    <a:ext cx="134" cy="140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10" name="Rectangle 256"/>
                  <p:cNvSpPr>
                    <a:spLocks noChangeArrowheads="1"/>
                  </p:cNvSpPr>
                  <p:nvPr/>
                </p:nvSpPr>
                <p:spPr bwMode="auto">
                  <a:xfrm>
                    <a:off x="4166" y="3294"/>
                    <a:ext cx="140" cy="140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11" name="Rectangle 257"/>
                  <p:cNvSpPr>
                    <a:spLocks noChangeArrowheads="1"/>
                  </p:cNvSpPr>
                  <p:nvPr/>
                </p:nvSpPr>
                <p:spPr bwMode="auto">
                  <a:xfrm>
                    <a:off x="2775" y="3423"/>
                    <a:ext cx="140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12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2775" y="3423"/>
                    <a:ext cx="140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13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3028" y="3423"/>
                    <a:ext cx="140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14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2651" y="3423"/>
                    <a:ext cx="135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15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2904" y="3423"/>
                    <a:ext cx="135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16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3158" y="3423"/>
                    <a:ext cx="134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17" name="Rectangle 263"/>
                  <p:cNvSpPr>
                    <a:spLocks noChangeArrowheads="1"/>
                  </p:cNvSpPr>
                  <p:nvPr/>
                </p:nvSpPr>
                <p:spPr bwMode="auto">
                  <a:xfrm>
                    <a:off x="3282" y="3423"/>
                    <a:ext cx="140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18" name="Rectangle 264"/>
                  <p:cNvSpPr>
                    <a:spLocks noChangeArrowheads="1"/>
                  </p:cNvSpPr>
                  <p:nvPr/>
                </p:nvSpPr>
                <p:spPr bwMode="auto">
                  <a:xfrm>
                    <a:off x="3411" y="3423"/>
                    <a:ext cx="135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19" name="Rectangle 265"/>
                  <p:cNvSpPr>
                    <a:spLocks noChangeArrowheads="1"/>
                  </p:cNvSpPr>
                  <p:nvPr/>
                </p:nvSpPr>
                <p:spPr bwMode="auto">
                  <a:xfrm>
                    <a:off x="3535" y="3423"/>
                    <a:ext cx="140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20" name="Rectangle 266"/>
                  <p:cNvSpPr>
                    <a:spLocks noChangeArrowheads="1"/>
                  </p:cNvSpPr>
                  <p:nvPr/>
                </p:nvSpPr>
                <p:spPr bwMode="auto">
                  <a:xfrm>
                    <a:off x="3664" y="3423"/>
                    <a:ext cx="135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21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3788" y="3423"/>
                    <a:ext cx="140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22" name="Rectangle 268"/>
                  <p:cNvSpPr>
                    <a:spLocks noChangeArrowheads="1"/>
                  </p:cNvSpPr>
                  <p:nvPr/>
                </p:nvSpPr>
                <p:spPr bwMode="auto">
                  <a:xfrm>
                    <a:off x="3918" y="3423"/>
                    <a:ext cx="134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23" name="Rectangle 269"/>
                  <p:cNvSpPr>
                    <a:spLocks noChangeArrowheads="1"/>
                  </p:cNvSpPr>
                  <p:nvPr/>
                </p:nvSpPr>
                <p:spPr bwMode="auto">
                  <a:xfrm>
                    <a:off x="4042" y="3423"/>
                    <a:ext cx="134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24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4166" y="3423"/>
                    <a:ext cx="140" cy="134"/>
                  </a:xfrm>
                  <a:prstGeom prst="rect">
                    <a:avLst/>
                  </a:pr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25" name="Rectangle 271"/>
                  <p:cNvSpPr>
                    <a:spLocks noChangeArrowheads="1"/>
                  </p:cNvSpPr>
                  <p:nvPr/>
                </p:nvSpPr>
                <p:spPr bwMode="auto">
                  <a:xfrm>
                    <a:off x="2850" y="3024"/>
                    <a:ext cx="130" cy="243"/>
                  </a:xfrm>
                  <a:prstGeom prst="rect">
                    <a:avLst/>
                  </a:prstGeom>
                  <a:solidFill>
                    <a:srgbClr val="CCCCCC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26" name="Rectangle 272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1474"/>
                    <a:ext cx="135" cy="129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27" name="Rectangle 273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1474"/>
                    <a:ext cx="135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28" name="Rectangle 274"/>
                  <p:cNvSpPr>
                    <a:spLocks noChangeArrowheads="1"/>
                  </p:cNvSpPr>
                  <p:nvPr/>
                </p:nvSpPr>
                <p:spPr bwMode="auto">
                  <a:xfrm>
                    <a:off x="2974" y="1474"/>
                    <a:ext cx="135" cy="129"/>
                  </a:xfrm>
                  <a:prstGeom prst="rect">
                    <a:avLst/>
                  </a:prstGeom>
                  <a:solidFill>
                    <a:srgbClr val="E5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29" name="Rectangle 275"/>
                  <p:cNvSpPr>
                    <a:spLocks noChangeArrowheads="1"/>
                  </p:cNvSpPr>
                  <p:nvPr/>
                </p:nvSpPr>
                <p:spPr bwMode="auto">
                  <a:xfrm>
                    <a:off x="2597" y="1474"/>
                    <a:ext cx="129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30" name="Rectangle 276"/>
                  <p:cNvSpPr>
                    <a:spLocks noChangeArrowheads="1"/>
                  </p:cNvSpPr>
                  <p:nvPr/>
                </p:nvSpPr>
                <p:spPr bwMode="auto">
                  <a:xfrm>
                    <a:off x="2850" y="1474"/>
                    <a:ext cx="130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31" name="Rectangle 277"/>
                  <p:cNvSpPr>
                    <a:spLocks noChangeArrowheads="1"/>
                  </p:cNvSpPr>
                  <p:nvPr/>
                </p:nvSpPr>
                <p:spPr bwMode="auto">
                  <a:xfrm>
                    <a:off x="2974" y="1598"/>
                    <a:ext cx="135" cy="134"/>
                  </a:xfrm>
                  <a:prstGeom prst="rect">
                    <a:avLst/>
                  </a:prstGeom>
                  <a:solidFill>
                    <a:srgbClr val="CCCC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32" name="Rectangle 278"/>
                  <p:cNvSpPr>
                    <a:spLocks noChangeArrowheads="1"/>
                  </p:cNvSpPr>
                  <p:nvPr/>
                </p:nvSpPr>
                <p:spPr bwMode="auto">
                  <a:xfrm>
                    <a:off x="2974" y="1727"/>
                    <a:ext cx="135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33" name="Rectangle 279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1474"/>
                    <a:ext cx="129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34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1474"/>
                    <a:ext cx="134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35" name="Rectangle 281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1598"/>
                    <a:ext cx="129" cy="134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36" name="Rectangle 282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1474"/>
                    <a:ext cx="129" cy="129"/>
                  </a:xfrm>
                  <a:prstGeom prst="rect">
                    <a:avLst/>
                  </a:prstGeom>
                  <a:solidFill>
                    <a:srgbClr val="E5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37" name="Rectangle 283"/>
                  <p:cNvSpPr>
                    <a:spLocks noChangeArrowheads="1"/>
                  </p:cNvSpPr>
                  <p:nvPr/>
                </p:nvSpPr>
                <p:spPr bwMode="auto">
                  <a:xfrm>
                    <a:off x="3481" y="1474"/>
                    <a:ext cx="135" cy="129"/>
                  </a:xfrm>
                  <a:prstGeom prst="rect">
                    <a:avLst/>
                  </a:prstGeom>
                  <a:solidFill>
                    <a:srgbClr val="E5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38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1598"/>
                    <a:ext cx="134" cy="134"/>
                  </a:xfrm>
                  <a:prstGeom prst="rect">
                    <a:avLst/>
                  </a:prstGeom>
                  <a:solidFill>
                    <a:srgbClr val="CCCC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39" name="Rectangle 285"/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1474"/>
                    <a:ext cx="130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40" name="Rectangle 286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1474"/>
                    <a:ext cx="135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41" name="Rectangle 287"/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1474"/>
                    <a:ext cx="129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42" name="Rectangle 288"/>
                  <p:cNvSpPr>
                    <a:spLocks noChangeArrowheads="1"/>
                  </p:cNvSpPr>
                  <p:nvPr/>
                </p:nvSpPr>
                <p:spPr bwMode="auto">
                  <a:xfrm>
                    <a:off x="3988" y="1474"/>
                    <a:ext cx="135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43" name="Rectangle 289"/>
                  <p:cNvSpPr>
                    <a:spLocks noChangeArrowheads="1"/>
                  </p:cNvSpPr>
                  <p:nvPr/>
                </p:nvSpPr>
                <p:spPr bwMode="auto">
                  <a:xfrm>
                    <a:off x="4117" y="1474"/>
                    <a:ext cx="130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44" name="Rectangle 290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1598"/>
                    <a:ext cx="135" cy="134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45" name="Rectangle 291"/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1598"/>
                    <a:ext cx="129" cy="134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46" name="Rectangle 292"/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1727"/>
                    <a:ext cx="129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47" name="Rectangle 293"/>
                  <p:cNvSpPr>
                    <a:spLocks noChangeArrowheads="1"/>
                  </p:cNvSpPr>
                  <p:nvPr/>
                </p:nvSpPr>
                <p:spPr bwMode="auto">
                  <a:xfrm>
                    <a:off x="2850" y="1727"/>
                    <a:ext cx="130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48" name="Rectangle 294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1727"/>
                    <a:ext cx="135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49" name="Rectangle 295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1727"/>
                    <a:ext cx="129" cy="129"/>
                  </a:xfrm>
                  <a:prstGeom prst="rect">
                    <a:avLst/>
                  </a:prstGeom>
                  <a:solidFill>
                    <a:srgbClr val="CCCC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50" name="Rectangle 296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1851"/>
                    <a:ext cx="129" cy="134"/>
                  </a:xfrm>
                  <a:prstGeom prst="rect">
                    <a:avLst/>
                  </a:prstGeom>
                  <a:solidFill>
                    <a:srgbClr val="CCCC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51" name="Rectangle 297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1851"/>
                    <a:ext cx="134" cy="134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52" name="Rectangle 298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1727"/>
                    <a:ext cx="134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53" name="Rectangle 299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1598"/>
                    <a:ext cx="129" cy="134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54" name="Rectangle 300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1598"/>
                    <a:ext cx="135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55" name="Rectangle 301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1598"/>
                    <a:ext cx="135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56" name="Rectangle 302"/>
                  <p:cNvSpPr>
                    <a:spLocks noChangeArrowheads="1"/>
                  </p:cNvSpPr>
                  <p:nvPr/>
                </p:nvSpPr>
                <p:spPr bwMode="auto">
                  <a:xfrm>
                    <a:off x="2974" y="1598"/>
                    <a:ext cx="135" cy="134"/>
                  </a:xfrm>
                  <a:prstGeom prst="rect">
                    <a:avLst/>
                  </a:prstGeom>
                  <a:solidFill>
                    <a:srgbClr val="E5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57" name="Rectangle 303"/>
                  <p:cNvSpPr>
                    <a:spLocks noChangeArrowheads="1"/>
                  </p:cNvSpPr>
                  <p:nvPr/>
                </p:nvSpPr>
                <p:spPr bwMode="auto">
                  <a:xfrm>
                    <a:off x="2597" y="1598"/>
                    <a:ext cx="129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58" name="Rectangle 304"/>
                  <p:cNvSpPr>
                    <a:spLocks noChangeArrowheads="1"/>
                  </p:cNvSpPr>
                  <p:nvPr/>
                </p:nvSpPr>
                <p:spPr bwMode="auto">
                  <a:xfrm>
                    <a:off x="2850" y="1598"/>
                    <a:ext cx="130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59" name="Rectangle 305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1598"/>
                    <a:ext cx="129" cy="134"/>
                  </a:xfrm>
                  <a:prstGeom prst="rect">
                    <a:avLst/>
                  </a:prstGeom>
                  <a:solidFill>
                    <a:srgbClr val="E5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60" name="Rectangle 306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1598"/>
                    <a:ext cx="134" cy="134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61" name="Rectangle 307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1598"/>
                    <a:ext cx="129" cy="134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62" name="Rectangle 308"/>
                  <p:cNvSpPr>
                    <a:spLocks noChangeArrowheads="1"/>
                  </p:cNvSpPr>
                  <p:nvPr/>
                </p:nvSpPr>
                <p:spPr bwMode="auto">
                  <a:xfrm>
                    <a:off x="3481" y="1598"/>
                    <a:ext cx="135" cy="134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63" name="Rectangle 309"/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1598"/>
                    <a:ext cx="130" cy="134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64" name="Rectangle 310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1598"/>
                    <a:ext cx="135" cy="134"/>
                  </a:xfrm>
                  <a:prstGeom prst="rect">
                    <a:avLst/>
                  </a:prstGeom>
                  <a:solidFill>
                    <a:srgbClr val="E5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65" name="Rectangle 311"/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1598"/>
                    <a:ext cx="129" cy="134"/>
                  </a:xfrm>
                  <a:prstGeom prst="rect">
                    <a:avLst/>
                  </a:prstGeom>
                  <a:solidFill>
                    <a:srgbClr val="E5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66" name="Rectangle 312"/>
                  <p:cNvSpPr>
                    <a:spLocks noChangeArrowheads="1"/>
                  </p:cNvSpPr>
                  <p:nvPr/>
                </p:nvSpPr>
                <p:spPr bwMode="auto">
                  <a:xfrm>
                    <a:off x="3988" y="1598"/>
                    <a:ext cx="135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67" name="Rectangle 313"/>
                  <p:cNvSpPr>
                    <a:spLocks noChangeArrowheads="1"/>
                  </p:cNvSpPr>
                  <p:nvPr/>
                </p:nvSpPr>
                <p:spPr bwMode="auto">
                  <a:xfrm>
                    <a:off x="4117" y="1598"/>
                    <a:ext cx="130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68" name="Rectangle 314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1727"/>
                    <a:ext cx="135" cy="129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69" name="Rectangle 315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1727"/>
                    <a:ext cx="135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70" name="Rectangle 316"/>
                  <p:cNvSpPr>
                    <a:spLocks noChangeArrowheads="1"/>
                  </p:cNvSpPr>
                  <p:nvPr/>
                </p:nvSpPr>
                <p:spPr bwMode="auto">
                  <a:xfrm>
                    <a:off x="2974" y="1727"/>
                    <a:ext cx="135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71" name="Rectangle 317"/>
                  <p:cNvSpPr>
                    <a:spLocks noChangeArrowheads="1"/>
                  </p:cNvSpPr>
                  <p:nvPr/>
                </p:nvSpPr>
                <p:spPr bwMode="auto">
                  <a:xfrm>
                    <a:off x="2597" y="1727"/>
                    <a:ext cx="129" cy="129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72" name="Rectangle 318"/>
                  <p:cNvSpPr>
                    <a:spLocks noChangeArrowheads="1"/>
                  </p:cNvSpPr>
                  <p:nvPr/>
                </p:nvSpPr>
                <p:spPr bwMode="auto">
                  <a:xfrm>
                    <a:off x="2850" y="1727"/>
                    <a:ext cx="130" cy="129"/>
                  </a:xfrm>
                  <a:prstGeom prst="rect">
                    <a:avLst/>
                  </a:prstGeom>
                  <a:solidFill>
                    <a:srgbClr val="FFFF1A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73" name="Rectangle 319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1727"/>
                    <a:ext cx="129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74" name="Rectangle 320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1727"/>
                    <a:ext cx="134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75" name="Rectangle 321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1727"/>
                    <a:ext cx="129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76" name="Rectangle 322"/>
                  <p:cNvSpPr>
                    <a:spLocks noChangeArrowheads="1"/>
                  </p:cNvSpPr>
                  <p:nvPr/>
                </p:nvSpPr>
                <p:spPr bwMode="auto">
                  <a:xfrm>
                    <a:off x="3481" y="1727"/>
                    <a:ext cx="135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77" name="Rectangle 323"/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1727"/>
                    <a:ext cx="130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78" name="Rectangle 324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1727"/>
                    <a:ext cx="135" cy="129"/>
                  </a:xfrm>
                  <a:prstGeom prst="rect">
                    <a:avLst/>
                  </a:prstGeom>
                  <a:solidFill>
                    <a:srgbClr val="E5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79" name="Rectangle 325"/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1727"/>
                    <a:ext cx="129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80" name="Rectangle 326"/>
                  <p:cNvSpPr>
                    <a:spLocks noChangeArrowheads="1"/>
                  </p:cNvSpPr>
                  <p:nvPr/>
                </p:nvSpPr>
                <p:spPr bwMode="auto">
                  <a:xfrm>
                    <a:off x="3988" y="1727"/>
                    <a:ext cx="135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81" name="Rectangle 327"/>
                  <p:cNvSpPr>
                    <a:spLocks noChangeArrowheads="1"/>
                  </p:cNvSpPr>
                  <p:nvPr/>
                </p:nvSpPr>
                <p:spPr bwMode="auto">
                  <a:xfrm>
                    <a:off x="4117" y="1727"/>
                    <a:ext cx="130" cy="129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82" name="Rectangle 328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1851"/>
                    <a:ext cx="135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83" name="Rectangle 329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1851"/>
                    <a:ext cx="135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84" name="Rectangle 330"/>
                  <p:cNvSpPr>
                    <a:spLocks noChangeArrowheads="1"/>
                  </p:cNvSpPr>
                  <p:nvPr/>
                </p:nvSpPr>
                <p:spPr bwMode="auto">
                  <a:xfrm>
                    <a:off x="2974" y="1851"/>
                    <a:ext cx="135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85" name="Rectangle 331"/>
                  <p:cNvSpPr>
                    <a:spLocks noChangeArrowheads="1"/>
                  </p:cNvSpPr>
                  <p:nvPr/>
                </p:nvSpPr>
                <p:spPr bwMode="auto">
                  <a:xfrm>
                    <a:off x="2597" y="1851"/>
                    <a:ext cx="129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86" name="Rectangle 332"/>
                  <p:cNvSpPr>
                    <a:spLocks noChangeArrowheads="1"/>
                  </p:cNvSpPr>
                  <p:nvPr/>
                </p:nvSpPr>
                <p:spPr bwMode="auto">
                  <a:xfrm>
                    <a:off x="2850" y="1851"/>
                    <a:ext cx="130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87" name="Rectangle 333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1851"/>
                    <a:ext cx="129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88" name="Rectangle 334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1851"/>
                    <a:ext cx="134" cy="134"/>
                  </a:xfrm>
                  <a:prstGeom prst="rect">
                    <a:avLst/>
                  </a:prstGeom>
                  <a:solidFill>
                    <a:srgbClr val="E5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89" name="Rectangle 335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1851"/>
                    <a:ext cx="129" cy="134"/>
                  </a:xfrm>
                  <a:prstGeom prst="rect">
                    <a:avLst/>
                  </a:prstGeom>
                  <a:solidFill>
                    <a:srgbClr val="E5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90" name="Rectangle 336"/>
                  <p:cNvSpPr>
                    <a:spLocks noChangeArrowheads="1"/>
                  </p:cNvSpPr>
                  <p:nvPr/>
                </p:nvSpPr>
                <p:spPr bwMode="auto">
                  <a:xfrm>
                    <a:off x="3481" y="1851"/>
                    <a:ext cx="135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91" name="Rectangle 337"/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1851"/>
                    <a:ext cx="130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92" name="Rectangle 338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1851"/>
                    <a:ext cx="135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93" name="Rectangle 339"/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1851"/>
                    <a:ext cx="129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94" name="Rectangle 340"/>
                  <p:cNvSpPr>
                    <a:spLocks noChangeArrowheads="1"/>
                  </p:cNvSpPr>
                  <p:nvPr/>
                </p:nvSpPr>
                <p:spPr bwMode="auto">
                  <a:xfrm>
                    <a:off x="3988" y="1851"/>
                    <a:ext cx="135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95" name="Rectangle 341"/>
                  <p:cNvSpPr>
                    <a:spLocks noChangeArrowheads="1"/>
                  </p:cNvSpPr>
                  <p:nvPr/>
                </p:nvSpPr>
                <p:spPr bwMode="auto">
                  <a:xfrm>
                    <a:off x="4117" y="1851"/>
                    <a:ext cx="130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96" name="Rectangle 342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1980"/>
                    <a:ext cx="135" cy="129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97" name="Rectangle 343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1980"/>
                    <a:ext cx="135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98" name="Rectangle 344"/>
                  <p:cNvSpPr>
                    <a:spLocks noChangeArrowheads="1"/>
                  </p:cNvSpPr>
                  <p:nvPr/>
                </p:nvSpPr>
                <p:spPr bwMode="auto">
                  <a:xfrm>
                    <a:off x="2974" y="1980"/>
                    <a:ext cx="135" cy="129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399" name="Rectangle 345"/>
                  <p:cNvSpPr>
                    <a:spLocks noChangeArrowheads="1"/>
                  </p:cNvSpPr>
                  <p:nvPr/>
                </p:nvSpPr>
                <p:spPr bwMode="auto">
                  <a:xfrm>
                    <a:off x="2597" y="1980"/>
                    <a:ext cx="129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00" name="Rectangle 346"/>
                  <p:cNvSpPr>
                    <a:spLocks noChangeArrowheads="1"/>
                  </p:cNvSpPr>
                  <p:nvPr/>
                </p:nvSpPr>
                <p:spPr bwMode="auto">
                  <a:xfrm>
                    <a:off x="2850" y="1980"/>
                    <a:ext cx="130" cy="129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01" name="Rectangle 347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1980"/>
                    <a:ext cx="129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02" name="Rectangle 348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1980"/>
                    <a:ext cx="134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03" name="Rectangle 349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1980"/>
                    <a:ext cx="129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04" name="Rectangle 350"/>
                  <p:cNvSpPr>
                    <a:spLocks noChangeArrowheads="1"/>
                  </p:cNvSpPr>
                  <p:nvPr/>
                </p:nvSpPr>
                <p:spPr bwMode="auto">
                  <a:xfrm>
                    <a:off x="3481" y="1980"/>
                    <a:ext cx="135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05" name="Rectangle 351"/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1980"/>
                    <a:ext cx="130" cy="129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06" name="Rectangle 352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1980"/>
                    <a:ext cx="135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07" name="Rectangle 353"/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1980"/>
                    <a:ext cx="129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08" name="Rectangle 354"/>
                  <p:cNvSpPr>
                    <a:spLocks noChangeArrowheads="1"/>
                  </p:cNvSpPr>
                  <p:nvPr/>
                </p:nvSpPr>
                <p:spPr bwMode="auto">
                  <a:xfrm>
                    <a:off x="3988" y="1980"/>
                    <a:ext cx="135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09" name="Rectangle 355"/>
                  <p:cNvSpPr>
                    <a:spLocks noChangeArrowheads="1"/>
                  </p:cNvSpPr>
                  <p:nvPr/>
                </p:nvSpPr>
                <p:spPr bwMode="auto">
                  <a:xfrm>
                    <a:off x="4117" y="1980"/>
                    <a:ext cx="130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10" name="Rectangle 356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2104"/>
                    <a:ext cx="135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11" name="Rectangle 357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2104"/>
                    <a:ext cx="135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12" name="Rectangle 358"/>
                  <p:cNvSpPr>
                    <a:spLocks noChangeArrowheads="1"/>
                  </p:cNvSpPr>
                  <p:nvPr/>
                </p:nvSpPr>
                <p:spPr bwMode="auto">
                  <a:xfrm>
                    <a:off x="2974" y="2104"/>
                    <a:ext cx="135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13" name="Rectangle 359"/>
                  <p:cNvSpPr>
                    <a:spLocks noChangeArrowheads="1"/>
                  </p:cNvSpPr>
                  <p:nvPr/>
                </p:nvSpPr>
                <p:spPr bwMode="auto">
                  <a:xfrm>
                    <a:off x="2597" y="2104"/>
                    <a:ext cx="129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14" name="Rectangle 360"/>
                  <p:cNvSpPr>
                    <a:spLocks noChangeArrowheads="1"/>
                  </p:cNvSpPr>
                  <p:nvPr/>
                </p:nvSpPr>
                <p:spPr bwMode="auto">
                  <a:xfrm>
                    <a:off x="2850" y="2104"/>
                    <a:ext cx="130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15" name="Rectangle 361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2104"/>
                    <a:ext cx="129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16" name="Rectangle 362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2104"/>
                    <a:ext cx="134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17" name="Rectangle 363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2104"/>
                    <a:ext cx="129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18" name="Rectangle 364"/>
                  <p:cNvSpPr>
                    <a:spLocks noChangeArrowheads="1"/>
                  </p:cNvSpPr>
                  <p:nvPr/>
                </p:nvSpPr>
                <p:spPr bwMode="auto">
                  <a:xfrm>
                    <a:off x="3481" y="2104"/>
                    <a:ext cx="135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19" name="Rectangle 365"/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104"/>
                    <a:ext cx="130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20" name="Rectangle 366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2104"/>
                    <a:ext cx="135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21" name="Rectangle 367"/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2104"/>
                    <a:ext cx="129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22" name="Rectangle 368"/>
                  <p:cNvSpPr>
                    <a:spLocks noChangeArrowheads="1"/>
                  </p:cNvSpPr>
                  <p:nvPr/>
                </p:nvSpPr>
                <p:spPr bwMode="auto">
                  <a:xfrm>
                    <a:off x="3988" y="2104"/>
                    <a:ext cx="135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23" name="Rectangle 369"/>
                  <p:cNvSpPr>
                    <a:spLocks noChangeArrowheads="1"/>
                  </p:cNvSpPr>
                  <p:nvPr/>
                </p:nvSpPr>
                <p:spPr bwMode="auto">
                  <a:xfrm>
                    <a:off x="4117" y="2104"/>
                    <a:ext cx="130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24" name="Rectangle 370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2233"/>
                    <a:ext cx="135" cy="129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25" name="Rectangle 371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2233"/>
                    <a:ext cx="135" cy="129"/>
                  </a:xfrm>
                  <a:prstGeom prst="rect">
                    <a:avLst/>
                  </a:prstGeom>
                  <a:solidFill>
                    <a:srgbClr val="0000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26" name="Rectangle 372"/>
                  <p:cNvSpPr>
                    <a:spLocks noChangeArrowheads="1"/>
                  </p:cNvSpPr>
                  <p:nvPr/>
                </p:nvSpPr>
                <p:spPr bwMode="auto">
                  <a:xfrm>
                    <a:off x="2974" y="2233"/>
                    <a:ext cx="135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27" name="Rectangle 373"/>
                  <p:cNvSpPr>
                    <a:spLocks noChangeArrowheads="1"/>
                  </p:cNvSpPr>
                  <p:nvPr/>
                </p:nvSpPr>
                <p:spPr bwMode="auto">
                  <a:xfrm>
                    <a:off x="2597" y="2233"/>
                    <a:ext cx="129" cy="129"/>
                  </a:xfrm>
                  <a:prstGeom prst="rect">
                    <a:avLst/>
                  </a:prstGeom>
                  <a:solidFill>
                    <a:srgbClr val="007F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28" name="Rectangle 374"/>
                  <p:cNvSpPr>
                    <a:spLocks noChangeArrowheads="1"/>
                  </p:cNvSpPr>
                  <p:nvPr/>
                </p:nvSpPr>
                <p:spPr bwMode="auto">
                  <a:xfrm>
                    <a:off x="2850" y="2233"/>
                    <a:ext cx="130" cy="129"/>
                  </a:xfrm>
                  <a:prstGeom prst="rect">
                    <a:avLst/>
                  </a:prstGeom>
                  <a:solidFill>
                    <a:srgbClr val="007F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29" name="Rectangle 375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2233"/>
                    <a:ext cx="129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30" name="Rectangle 376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2233"/>
                    <a:ext cx="134" cy="129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31" name="Rectangle 377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2233"/>
                    <a:ext cx="129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32" name="Rectangle 378"/>
                  <p:cNvSpPr>
                    <a:spLocks noChangeArrowheads="1"/>
                  </p:cNvSpPr>
                  <p:nvPr/>
                </p:nvSpPr>
                <p:spPr bwMode="auto">
                  <a:xfrm>
                    <a:off x="3481" y="2233"/>
                    <a:ext cx="135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33" name="Rectangle 379"/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233"/>
                    <a:ext cx="130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34" name="Rectangle 380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2233"/>
                    <a:ext cx="135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35" name="Rectangle 381"/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2233"/>
                    <a:ext cx="129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36" name="Rectangle 382"/>
                  <p:cNvSpPr>
                    <a:spLocks noChangeArrowheads="1"/>
                  </p:cNvSpPr>
                  <p:nvPr/>
                </p:nvSpPr>
                <p:spPr bwMode="auto">
                  <a:xfrm>
                    <a:off x="3988" y="2233"/>
                    <a:ext cx="135" cy="129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37" name="Rectangle 383"/>
                  <p:cNvSpPr>
                    <a:spLocks noChangeArrowheads="1"/>
                  </p:cNvSpPr>
                  <p:nvPr/>
                </p:nvSpPr>
                <p:spPr bwMode="auto">
                  <a:xfrm>
                    <a:off x="4117" y="2233"/>
                    <a:ext cx="130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38" name="Rectangle 384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2357"/>
                    <a:ext cx="135" cy="134"/>
                  </a:xfrm>
                  <a:prstGeom prst="rect">
                    <a:avLst/>
                  </a:prstGeom>
                  <a:solidFill>
                    <a:srgbClr val="1A1A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39" name="Rectangle 385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2357"/>
                    <a:ext cx="135" cy="134"/>
                  </a:xfrm>
                  <a:prstGeom prst="rect">
                    <a:avLst/>
                  </a:prstGeom>
                  <a:solidFill>
                    <a:srgbClr val="1A1A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40" name="Rectangle 386"/>
                  <p:cNvSpPr>
                    <a:spLocks noChangeArrowheads="1"/>
                  </p:cNvSpPr>
                  <p:nvPr/>
                </p:nvSpPr>
                <p:spPr bwMode="auto">
                  <a:xfrm>
                    <a:off x="2974" y="2357"/>
                    <a:ext cx="135" cy="134"/>
                  </a:xfrm>
                  <a:prstGeom prst="rect">
                    <a:avLst/>
                  </a:prstGeom>
                  <a:solidFill>
                    <a:srgbClr val="007F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41" name="Rectangle 387"/>
                  <p:cNvSpPr>
                    <a:spLocks noChangeArrowheads="1"/>
                  </p:cNvSpPr>
                  <p:nvPr/>
                </p:nvSpPr>
                <p:spPr bwMode="auto">
                  <a:xfrm>
                    <a:off x="2597" y="2357"/>
                    <a:ext cx="129" cy="134"/>
                  </a:xfrm>
                  <a:prstGeom prst="rect">
                    <a:avLst/>
                  </a:prstGeom>
                  <a:solidFill>
                    <a:srgbClr val="1A1A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42" name="Rectangle 388"/>
                  <p:cNvSpPr>
                    <a:spLocks noChangeArrowheads="1"/>
                  </p:cNvSpPr>
                  <p:nvPr/>
                </p:nvSpPr>
                <p:spPr bwMode="auto">
                  <a:xfrm>
                    <a:off x="2850" y="2357"/>
                    <a:ext cx="130" cy="134"/>
                  </a:xfrm>
                  <a:prstGeom prst="rect">
                    <a:avLst/>
                  </a:prstGeom>
                  <a:solidFill>
                    <a:srgbClr val="007F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43" name="Rectangle 389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2357"/>
                    <a:ext cx="129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44" name="Rectangle 390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2357"/>
                    <a:ext cx="134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45" name="Rectangle 391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2357"/>
                    <a:ext cx="129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46" name="Rectangle 392"/>
                  <p:cNvSpPr>
                    <a:spLocks noChangeArrowheads="1"/>
                  </p:cNvSpPr>
                  <p:nvPr/>
                </p:nvSpPr>
                <p:spPr bwMode="auto">
                  <a:xfrm>
                    <a:off x="3481" y="2357"/>
                    <a:ext cx="135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47" name="Rectangle 393"/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357"/>
                    <a:ext cx="130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48" name="Rectangle 394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2357"/>
                    <a:ext cx="135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49" name="Rectangle 395"/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2357"/>
                    <a:ext cx="129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50" name="Rectangle 396"/>
                  <p:cNvSpPr>
                    <a:spLocks noChangeArrowheads="1"/>
                  </p:cNvSpPr>
                  <p:nvPr/>
                </p:nvSpPr>
                <p:spPr bwMode="auto">
                  <a:xfrm>
                    <a:off x="3988" y="2357"/>
                    <a:ext cx="135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51" name="Rectangle 397"/>
                  <p:cNvSpPr>
                    <a:spLocks noChangeArrowheads="1"/>
                  </p:cNvSpPr>
                  <p:nvPr/>
                </p:nvSpPr>
                <p:spPr bwMode="auto">
                  <a:xfrm>
                    <a:off x="4117" y="2357"/>
                    <a:ext cx="130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52" name="Rectangle 398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2486"/>
                    <a:ext cx="135" cy="129"/>
                  </a:xfrm>
                  <a:prstGeom prst="rect">
                    <a:avLst/>
                  </a:prstGeom>
                  <a:solidFill>
                    <a:srgbClr val="1A1A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53" name="Rectangle 399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2486"/>
                    <a:ext cx="135" cy="129"/>
                  </a:xfrm>
                  <a:prstGeom prst="rect">
                    <a:avLst/>
                  </a:prstGeom>
                  <a:solidFill>
                    <a:srgbClr val="1A1A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54" name="Rectangle 400"/>
                  <p:cNvSpPr>
                    <a:spLocks noChangeArrowheads="1"/>
                  </p:cNvSpPr>
                  <p:nvPr/>
                </p:nvSpPr>
                <p:spPr bwMode="auto">
                  <a:xfrm>
                    <a:off x="2974" y="2486"/>
                    <a:ext cx="135" cy="129"/>
                  </a:xfrm>
                  <a:prstGeom prst="rect">
                    <a:avLst/>
                  </a:prstGeom>
                  <a:solidFill>
                    <a:srgbClr val="0000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55" name="Rectangle 401"/>
                  <p:cNvSpPr>
                    <a:spLocks noChangeArrowheads="1"/>
                  </p:cNvSpPr>
                  <p:nvPr/>
                </p:nvSpPr>
                <p:spPr bwMode="auto">
                  <a:xfrm>
                    <a:off x="2597" y="2486"/>
                    <a:ext cx="129" cy="129"/>
                  </a:xfrm>
                  <a:prstGeom prst="rect">
                    <a:avLst/>
                  </a:prstGeom>
                  <a:solidFill>
                    <a:srgbClr val="1A1A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56" name="Rectangle 402"/>
                  <p:cNvSpPr>
                    <a:spLocks noChangeArrowheads="1"/>
                  </p:cNvSpPr>
                  <p:nvPr/>
                </p:nvSpPr>
                <p:spPr bwMode="auto">
                  <a:xfrm>
                    <a:off x="2850" y="2486"/>
                    <a:ext cx="130" cy="129"/>
                  </a:xfrm>
                  <a:prstGeom prst="rect">
                    <a:avLst/>
                  </a:prstGeom>
                  <a:solidFill>
                    <a:srgbClr val="0000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57" name="Rectangle 403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2486"/>
                    <a:ext cx="129" cy="129"/>
                  </a:xfrm>
                  <a:prstGeom prst="rect">
                    <a:avLst/>
                  </a:prstGeom>
                  <a:solidFill>
                    <a:srgbClr val="007F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58" name="Rectangle 404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2486"/>
                    <a:ext cx="134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59" name="Rectangle 405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2486"/>
                    <a:ext cx="129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60" name="Rectangle 406"/>
                  <p:cNvSpPr>
                    <a:spLocks noChangeArrowheads="1"/>
                  </p:cNvSpPr>
                  <p:nvPr/>
                </p:nvSpPr>
                <p:spPr bwMode="auto">
                  <a:xfrm>
                    <a:off x="3481" y="2486"/>
                    <a:ext cx="135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61" name="Rectangle 407"/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486"/>
                    <a:ext cx="130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62" name="Rectangle 408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2486"/>
                    <a:ext cx="135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63" name="Rectangle 409"/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2486"/>
                    <a:ext cx="129" cy="129"/>
                  </a:xfrm>
                  <a:prstGeom prst="rect">
                    <a:avLst/>
                  </a:prstGeom>
                  <a:solidFill>
                    <a:srgbClr val="E5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64" name="Rectangle 410"/>
                  <p:cNvSpPr>
                    <a:spLocks noChangeArrowheads="1"/>
                  </p:cNvSpPr>
                  <p:nvPr/>
                </p:nvSpPr>
                <p:spPr bwMode="auto">
                  <a:xfrm>
                    <a:off x="3988" y="2486"/>
                    <a:ext cx="135" cy="129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65" name="Rectangle 411"/>
                  <p:cNvSpPr>
                    <a:spLocks noChangeArrowheads="1"/>
                  </p:cNvSpPr>
                  <p:nvPr/>
                </p:nvSpPr>
                <p:spPr bwMode="auto">
                  <a:xfrm>
                    <a:off x="4117" y="2486"/>
                    <a:ext cx="130" cy="129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66" name="Rectangle 412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2610"/>
                    <a:ext cx="135" cy="134"/>
                  </a:xfrm>
                  <a:prstGeom prst="rect">
                    <a:avLst/>
                  </a:prstGeom>
                  <a:solidFill>
                    <a:srgbClr val="1A1A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67" name="Rectangle 413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2610"/>
                    <a:ext cx="135" cy="134"/>
                  </a:xfrm>
                  <a:prstGeom prst="rect">
                    <a:avLst/>
                  </a:prstGeom>
                  <a:solidFill>
                    <a:srgbClr val="1A1A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68" name="Rectangle 414"/>
                  <p:cNvSpPr>
                    <a:spLocks noChangeArrowheads="1"/>
                  </p:cNvSpPr>
                  <p:nvPr/>
                </p:nvSpPr>
                <p:spPr bwMode="auto">
                  <a:xfrm>
                    <a:off x="2974" y="2610"/>
                    <a:ext cx="135" cy="134"/>
                  </a:xfrm>
                  <a:prstGeom prst="rect">
                    <a:avLst/>
                  </a:prstGeom>
                  <a:solidFill>
                    <a:srgbClr val="0000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69" name="Rectangle 415"/>
                  <p:cNvSpPr>
                    <a:spLocks noChangeArrowheads="1"/>
                  </p:cNvSpPr>
                  <p:nvPr/>
                </p:nvSpPr>
                <p:spPr bwMode="auto">
                  <a:xfrm>
                    <a:off x="2597" y="2610"/>
                    <a:ext cx="129" cy="134"/>
                  </a:xfrm>
                  <a:prstGeom prst="rect">
                    <a:avLst/>
                  </a:prstGeom>
                  <a:solidFill>
                    <a:srgbClr val="1A1A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70" name="Rectangle 416"/>
                  <p:cNvSpPr>
                    <a:spLocks noChangeArrowheads="1"/>
                  </p:cNvSpPr>
                  <p:nvPr/>
                </p:nvSpPr>
                <p:spPr bwMode="auto">
                  <a:xfrm>
                    <a:off x="2850" y="2610"/>
                    <a:ext cx="130" cy="134"/>
                  </a:xfrm>
                  <a:prstGeom prst="rect">
                    <a:avLst/>
                  </a:prstGeom>
                  <a:solidFill>
                    <a:srgbClr val="0000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71" name="Rectangle 417"/>
                  <p:cNvSpPr>
                    <a:spLocks noChangeArrowheads="1"/>
                  </p:cNvSpPr>
                  <p:nvPr/>
                </p:nvSpPr>
                <p:spPr bwMode="auto">
                  <a:xfrm>
                    <a:off x="3104" y="2610"/>
                    <a:ext cx="129" cy="134"/>
                  </a:xfrm>
                  <a:prstGeom prst="rect">
                    <a:avLst/>
                  </a:prstGeom>
                  <a:solidFill>
                    <a:srgbClr val="007F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72" name="Rectangle 418"/>
                  <p:cNvSpPr>
                    <a:spLocks noChangeArrowheads="1"/>
                  </p:cNvSpPr>
                  <p:nvPr/>
                </p:nvSpPr>
                <p:spPr bwMode="auto">
                  <a:xfrm>
                    <a:off x="3228" y="2610"/>
                    <a:ext cx="134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73" name="Rectangle 419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2610"/>
                    <a:ext cx="129" cy="134"/>
                  </a:xfrm>
                  <a:prstGeom prst="rect">
                    <a:avLst/>
                  </a:prstGeom>
                  <a:solidFill>
                    <a:srgbClr val="00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74" name="Rectangle 420"/>
                  <p:cNvSpPr>
                    <a:spLocks noChangeArrowheads="1"/>
                  </p:cNvSpPr>
                  <p:nvPr/>
                </p:nvSpPr>
                <p:spPr bwMode="auto">
                  <a:xfrm>
                    <a:off x="3481" y="2610"/>
                    <a:ext cx="135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75" name="Rectangle 421"/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610"/>
                    <a:ext cx="130" cy="134"/>
                  </a:xfrm>
                  <a:prstGeom prst="rect">
                    <a:avLst/>
                  </a:prstGeom>
                  <a:solidFill>
                    <a:srgbClr val="0099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76" name="Rectangle 422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2610"/>
                    <a:ext cx="135" cy="134"/>
                  </a:xfrm>
                  <a:prstGeom prst="rect">
                    <a:avLst/>
                  </a:prstGeom>
                  <a:solidFill>
                    <a:srgbClr val="E5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77" name="Rectangle 423"/>
                  <p:cNvSpPr>
                    <a:spLocks noChangeArrowheads="1"/>
                  </p:cNvSpPr>
                  <p:nvPr/>
                </p:nvSpPr>
                <p:spPr bwMode="auto">
                  <a:xfrm>
                    <a:off x="3864" y="2610"/>
                    <a:ext cx="129" cy="134"/>
                  </a:xfrm>
                  <a:prstGeom prst="rect">
                    <a:avLst/>
                  </a:prstGeom>
                  <a:solidFill>
                    <a:srgbClr val="E5E5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78" name="Rectangle 424"/>
                  <p:cNvSpPr>
                    <a:spLocks noChangeArrowheads="1"/>
                  </p:cNvSpPr>
                  <p:nvPr/>
                </p:nvSpPr>
                <p:spPr bwMode="auto">
                  <a:xfrm>
                    <a:off x="3988" y="2610"/>
                    <a:ext cx="135" cy="134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79" name="Rectangle 425"/>
                  <p:cNvSpPr>
                    <a:spLocks noChangeArrowheads="1"/>
                  </p:cNvSpPr>
                  <p:nvPr/>
                </p:nvSpPr>
                <p:spPr bwMode="auto">
                  <a:xfrm>
                    <a:off x="4117" y="2610"/>
                    <a:ext cx="130" cy="134"/>
                  </a:xfrm>
                  <a:prstGeom prst="rect">
                    <a:avLst/>
                  </a:pr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80" name="Rectangle 426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2739"/>
                    <a:ext cx="135" cy="129"/>
                  </a:xfrm>
                  <a:prstGeom prst="rect">
                    <a:avLst/>
                  </a:prstGeom>
                  <a:solidFill>
                    <a:srgbClr val="1A1A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81" name="Rectangle 427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2739"/>
                    <a:ext cx="135" cy="129"/>
                  </a:xfrm>
                  <a:prstGeom prst="rect">
                    <a:avLst/>
                  </a:prstGeom>
                  <a:solidFill>
                    <a:srgbClr val="1A1A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82" name="Rectangle 428"/>
                  <p:cNvSpPr>
                    <a:spLocks noChangeArrowheads="1"/>
                  </p:cNvSpPr>
                  <p:nvPr/>
                </p:nvSpPr>
                <p:spPr bwMode="auto">
                  <a:xfrm>
                    <a:off x="2974" y="2739"/>
                    <a:ext cx="135" cy="129"/>
                  </a:xfrm>
                  <a:prstGeom prst="rect">
                    <a:avLst/>
                  </a:prstGeom>
                  <a:solidFill>
                    <a:srgbClr val="0000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483" name="Rectangle 429"/>
                  <p:cNvSpPr>
                    <a:spLocks noChangeArrowheads="1"/>
                  </p:cNvSpPr>
                  <p:nvPr/>
                </p:nvSpPr>
                <p:spPr bwMode="auto">
                  <a:xfrm>
                    <a:off x="2597" y="2739"/>
                    <a:ext cx="129" cy="129"/>
                  </a:xfrm>
                  <a:prstGeom prst="rect">
                    <a:avLst/>
                  </a:prstGeom>
                  <a:solidFill>
                    <a:srgbClr val="1A1AFF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</p:grpSp>
            <p:sp>
              <p:nvSpPr>
                <p:cNvPr id="205" name="Rectangle 430"/>
                <p:cNvSpPr>
                  <a:spLocks noChangeArrowheads="1"/>
                </p:cNvSpPr>
                <p:nvPr/>
              </p:nvSpPr>
              <p:spPr bwMode="auto">
                <a:xfrm>
                  <a:off x="2850" y="2739"/>
                  <a:ext cx="130" cy="129"/>
                </a:xfrm>
                <a:prstGeom prst="rect">
                  <a:avLst/>
                </a:prstGeom>
                <a:solidFill>
                  <a:srgbClr val="0000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06" name="Rectangle 431"/>
                <p:cNvSpPr>
                  <a:spLocks noChangeArrowheads="1"/>
                </p:cNvSpPr>
                <p:nvPr/>
              </p:nvSpPr>
              <p:spPr bwMode="auto">
                <a:xfrm>
                  <a:off x="3104" y="2739"/>
                  <a:ext cx="129" cy="129"/>
                </a:xfrm>
                <a:prstGeom prst="rect">
                  <a:avLst/>
                </a:prstGeom>
                <a:solidFill>
                  <a:srgbClr val="0099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07" name="Rectangle 432"/>
                <p:cNvSpPr>
                  <a:spLocks noChangeArrowheads="1"/>
                </p:cNvSpPr>
                <p:nvPr/>
              </p:nvSpPr>
              <p:spPr bwMode="auto">
                <a:xfrm>
                  <a:off x="3228" y="2739"/>
                  <a:ext cx="134" cy="129"/>
                </a:xfrm>
                <a:prstGeom prst="rect">
                  <a:avLst/>
                </a:prstGeom>
                <a:solidFill>
                  <a:srgbClr val="0099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08" name="Rectangle 433"/>
                <p:cNvSpPr>
                  <a:spLocks noChangeArrowheads="1"/>
                </p:cNvSpPr>
                <p:nvPr/>
              </p:nvSpPr>
              <p:spPr bwMode="auto">
                <a:xfrm>
                  <a:off x="3357" y="2739"/>
                  <a:ext cx="129" cy="129"/>
                </a:xfrm>
                <a:prstGeom prst="rect">
                  <a:avLst/>
                </a:prstGeom>
                <a:solidFill>
                  <a:srgbClr val="00E5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09" name="Rectangle 434"/>
                <p:cNvSpPr>
                  <a:spLocks noChangeArrowheads="1"/>
                </p:cNvSpPr>
                <p:nvPr/>
              </p:nvSpPr>
              <p:spPr bwMode="auto">
                <a:xfrm>
                  <a:off x="3481" y="2739"/>
                  <a:ext cx="135" cy="129"/>
                </a:xfrm>
                <a:prstGeom prst="rect">
                  <a:avLst/>
                </a:prstGeom>
                <a:solidFill>
                  <a:srgbClr val="0099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0" name="Rectangle 435"/>
                <p:cNvSpPr>
                  <a:spLocks noChangeArrowheads="1"/>
                </p:cNvSpPr>
                <p:nvPr/>
              </p:nvSpPr>
              <p:spPr bwMode="auto">
                <a:xfrm>
                  <a:off x="3610" y="2739"/>
                  <a:ext cx="130" cy="129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1" name="Rectangle 436"/>
                <p:cNvSpPr>
                  <a:spLocks noChangeArrowheads="1"/>
                </p:cNvSpPr>
                <p:nvPr/>
              </p:nvSpPr>
              <p:spPr bwMode="auto">
                <a:xfrm>
                  <a:off x="3734" y="2739"/>
                  <a:ext cx="135" cy="129"/>
                </a:xfrm>
                <a:prstGeom prst="rect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2" name="Rectangle 437"/>
                <p:cNvSpPr>
                  <a:spLocks noChangeArrowheads="1"/>
                </p:cNvSpPr>
                <p:nvPr/>
              </p:nvSpPr>
              <p:spPr bwMode="auto">
                <a:xfrm>
                  <a:off x="3864" y="2739"/>
                  <a:ext cx="129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3" name="Rectangle 438"/>
                <p:cNvSpPr>
                  <a:spLocks noChangeArrowheads="1"/>
                </p:cNvSpPr>
                <p:nvPr/>
              </p:nvSpPr>
              <p:spPr bwMode="auto">
                <a:xfrm>
                  <a:off x="3988" y="2739"/>
                  <a:ext cx="135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4" name="Rectangle 439"/>
                <p:cNvSpPr>
                  <a:spLocks noChangeArrowheads="1"/>
                </p:cNvSpPr>
                <p:nvPr/>
              </p:nvSpPr>
              <p:spPr bwMode="auto">
                <a:xfrm>
                  <a:off x="4117" y="2739"/>
                  <a:ext cx="130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5" name="Rectangle 440"/>
                <p:cNvSpPr>
                  <a:spLocks noChangeArrowheads="1"/>
                </p:cNvSpPr>
                <p:nvPr/>
              </p:nvSpPr>
              <p:spPr bwMode="auto">
                <a:xfrm>
                  <a:off x="2721" y="2863"/>
                  <a:ext cx="135" cy="134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6" name="Rectangle 441"/>
                <p:cNvSpPr>
                  <a:spLocks noChangeArrowheads="1"/>
                </p:cNvSpPr>
                <p:nvPr/>
              </p:nvSpPr>
              <p:spPr bwMode="auto">
                <a:xfrm>
                  <a:off x="2721" y="2863"/>
                  <a:ext cx="135" cy="134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7" name="Rectangle 442"/>
                <p:cNvSpPr>
                  <a:spLocks noChangeArrowheads="1"/>
                </p:cNvSpPr>
                <p:nvPr/>
              </p:nvSpPr>
              <p:spPr bwMode="auto">
                <a:xfrm>
                  <a:off x="2974" y="2863"/>
                  <a:ext cx="135" cy="134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8" name="Rectangle 443"/>
                <p:cNvSpPr>
                  <a:spLocks noChangeArrowheads="1"/>
                </p:cNvSpPr>
                <p:nvPr/>
              </p:nvSpPr>
              <p:spPr bwMode="auto">
                <a:xfrm>
                  <a:off x="2597" y="2863"/>
                  <a:ext cx="129" cy="134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19" name="Rectangle 444"/>
                <p:cNvSpPr>
                  <a:spLocks noChangeArrowheads="1"/>
                </p:cNvSpPr>
                <p:nvPr/>
              </p:nvSpPr>
              <p:spPr bwMode="auto">
                <a:xfrm>
                  <a:off x="2850" y="2863"/>
                  <a:ext cx="130" cy="134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0" name="Rectangle 445"/>
                <p:cNvSpPr>
                  <a:spLocks noChangeArrowheads="1"/>
                </p:cNvSpPr>
                <p:nvPr/>
              </p:nvSpPr>
              <p:spPr bwMode="auto">
                <a:xfrm>
                  <a:off x="3104" y="2863"/>
                  <a:ext cx="129" cy="134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1" name="Rectangle 446"/>
                <p:cNvSpPr>
                  <a:spLocks noChangeArrowheads="1"/>
                </p:cNvSpPr>
                <p:nvPr/>
              </p:nvSpPr>
              <p:spPr bwMode="auto">
                <a:xfrm>
                  <a:off x="3228" y="2863"/>
                  <a:ext cx="134" cy="134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2" name="Rectangle 447"/>
                <p:cNvSpPr>
                  <a:spLocks noChangeArrowheads="1"/>
                </p:cNvSpPr>
                <p:nvPr/>
              </p:nvSpPr>
              <p:spPr bwMode="auto">
                <a:xfrm>
                  <a:off x="3357" y="2863"/>
                  <a:ext cx="129" cy="134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3" name="Rectangle 448"/>
                <p:cNvSpPr>
                  <a:spLocks noChangeArrowheads="1"/>
                </p:cNvSpPr>
                <p:nvPr/>
              </p:nvSpPr>
              <p:spPr bwMode="auto">
                <a:xfrm>
                  <a:off x="3481" y="2863"/>
                  <a:ext cx="135" cy="134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4" name="Rectangle 449"/>
                <p:cNvSpPr>
                  <a:spLocks noChangeArrowheads="1"/>
                </p:cNvSpPr>
                <p:nvPr/>
              </p:nvSpPr>
              <p:spPr bwMode="auto">
                <a:xfrm>
                  <a:off x="3610" y="2863"/>
                  <a:ext cx="130" cy="134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5" name="Rectangle 450"/>
                <p:cNvSpPr>
                  <a:spLocks noChangeArrowheads="1"/>
                </p:cNvSpPr>
                <p:nvPr/>
              </p:nvSpPr>
              <p:spPr bwMode="auto">
                <a:xfrm>
                  <a:off x="3734" y="2863"/>
                  <a:ext cx="135" cy="134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6" name="Rectangle 451"/>
                <p:cNvSpPr>
                  <a:spLocks noChangeArrowheads="1"/>
                </p:cNvSpPr>
                <p:nvPr/>
              </p:nvSpPr>
              <p:spPr bwMode="auto">
                <a:xfrm>
                  <a:off x="3864" y="2863"/>
                  <a:ext cx="129" cy="134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7" name="Rectangle 452"/>
                <p:cNvSpPr>
                  <a:spLocks noChangeArrowheads="1"/>
                </p:cNvSpPr>
                <p:nvPr/>
              </p:nvSpPr>
              <p:spPr bwMode="auto">
                <a:xfrm>
                  <a:off x="3988" y="2863"/>
                  <a:ext cx="135" cy="134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8" name="Rectangle 453"/>
                <p:cNvSpPr>
                  <a:spLocks noChangeArrowheads="1"/>
                </p:cNvSpPr>
                <p:nvPr/>
              </p:nvSpPr>
              <p:spPr bwMode="auto">
                <a:xfrm>
                  <a:off x="4117" y="2863"/>
                  <a:ext cx="130" cy="134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29" name="Rectangle 454"/>
                <p:cNvSpPr>
                  <a:spLocks noChangeArrowheads="1"/>
                </p:cNvSpPr>
                <p:nvPr/>
              </p:nvSpPr>
              <p:spPr bwMode="auto">
                <a:xfrm>
                  <a:off x="2721" y="2992"/>
                  <a:ext cx="135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0" name="Rectangle 455"/>
                <p:cNvSpPr>
                  <a:spLocks noChangeArrowheads="1"/>
                </p:cNvSpPr>
                <p:nvPr/>
              </p:nvSpPr>
              <p:spPr bwMode="auto">
                <a:xfrm>
                  <a:off x="2721" y="2992"/>
                  <a:ext cx="135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1" name="Rectangle 456"/>
                <p:cNvSpPr>
                  <a:spLocks noChangeArrowheads="1"/>
                </p:cNvSpPr>
                <p:nvPr/>
              </p:nvSpPr>
              <p:spPr bwMode="auto">
                <a:xfrm>
                  <a:off x="2974" y="2992"/>
                  <a:ext cx="135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2" name="Rectangle 457"/>
                <p:cNvSpPr>
                  <a:spLocks noChangeArrowheads="1"/>
                </p:cNvSpPr>
                <p:nvPr/>
              </p:nvSpPr>
              <p:spPr bwMode="auto">
                <a:xfrm>
                  <a:off x="2597" y="2992"/>
                  <a:ext cx="129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3" name="Rectangle 458"/>
                <p:cNvSpPr>
                  <a:spLocks noChangeArrowheads="1"/>
                </p:cNvSpPr>
                <p:nvPr/>
              </p:nvSpPr>
              <p:spPr bwMode="auto">
                <a:xfrm>
                  <a:off x="2850" y="2992"/>
                  <a:ext cx="130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4" name="Rectangle 459"/>
                <p:cNvSpPr>
                  <a:spLocks noChangeArrowheads="1"/>
                </p:cNvSpPr>
                <p:nvPr/>
              </p:nvSpPr>
              <p:spPr bwMode="auto">
                <a:xfrm>
                  <a:off x="3104" y="2992"/>
                  <a:ext cx="129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5" name="Rectangle 460"/>
                <p:cNvSpPr>
                  <a:spLocks noChangeArrowheads="1"/>
                </p:cNvSpPr>
                <p:nvPr/>
              </p:nvSpPr>
              <p:spPr bwMode="auto">
                <a:xfrm>
                  <a:off x="3228" y="2992"/>
                  <a:ext cx="134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6" name="Rectangle 461"/>
                <p:cNvSpPr>
                  <a:spLocks noChangeArrowheads="1"/>
                </p:cNvSpPr>
                <p:nvPr/>
              </p:nvSpPr>
              <p:spPr bwMode="auto">
                <a:xfrm>
                  <a:off x="3357" y="2992"/>
                  <a:ext cx="129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7" name="Rectangle 462"/>
                <p:cNvSpPr>
                  <a:spLocks noChangeArrowheads="1"/>
                </p:cNvSpPr>
                <p:nvPr/>
              </p:nvSpPr>
              <p:spPr bwMode="auto">
                <a:xfrm>
                  <a:off x="3481" y="2992"/>
                  <a:ext cx="135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8" name="Rectangle 463"/>
                <p:cNvSpPr>
                  <a:spLocks noChangeArrowheads="1"/>
                </p:cNvSpPr>
                <p:nvPr/>
              </p:nvSpPr>
              <p:spPr bwMode="auto">
                <a:xfrm>
                  <a:off x="3610" y="2992"/>
                  <a:ext cx="130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39" name="Rectangle 464"/>
                <p:cNvSpPr>
                  <a:spLocks noChangeArrowheads="1"/>
                </p:cNvSpPr>
                <p:nvPr/>
              </p:nvSpPr>
              <p:spPr bwMode="auto">
                <a:xfrm>
                  <a:off x="3734" y="2992"/>
                  <a:ext cx="135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40" name="Rectangle 465"/>
                <p:cNvSpPr>
                  <a:spLocks noChangeArrowheads="1"/>
                </p:cNvSpPr>
                <p:nvPr/>
              </p:nvSpPr>
              <p:spPr bwMode="auto">
                <a:xfrm>
                  <a:off x="3864" y="2992"/>
                  <a:ext cx="129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41" name="Rectangle 466"/>
                <p:cNvSpPr>
                  <a:spLocks noChangeArrowheads="1"/>
                </p:cNvSpPr>
                <p:nvPr/>
              </p:nvSpPr>
              <p:spPr bwMode="auto">
                <a:xfrm>
                  <a:off x="3988" y="2992"/>
                  <a:ext cx="135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42" name="Rectangle 467"/>
                <p:cNvSpPr>
                  <a:spLocks noChangeArrowheads="1"/>
                </p:cNvSpPr>
                <p:nvPr/>
              </p:nvSpPr>
              <p:spPr bwMode="auto">
                <a:xfrm>
                  <a:off x="4117" y="2992"/>
                  <a:ext cx="130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43" name="Rectangle 468"/>
                <p:cNvSpPr>
                  <a:spLocks noChangeArrowheads="1"/>
                </p:cNvSpPr>
                <p:nvPr/>
              </p:nvSpPr>
              <p:spPr bwMode="auto">
                <a:xfrm>
                  <a:off x="2721" y="3116"/>
                  <a:ext cx="135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44" name="Rectangle 469"/>
                <p:cNvSpPr>
                  <a:spLocks noChangeArrowheads="1"/>
                </p:cNvSpPr>
                <p:nvPr/>
              </p:nvSpPr>
              <p:spPr bwMode="auto">
                <a:xfrm>
                  <a:off x="2721" y="3116"/>
                  <a:ext cx="135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45" name="Rectangle 470"/>
                <p:cNvSpPr>
                  <a:spLocks noChangeArrowheads="1"/>
                </p:cNvSpPr>
                <p:nvPr/>
              </p:nvSpPr>
              <p:spPr bwMode="auto">
                <a:xfrm>
                  <a:off x="2974" y="3116"/>
                  <a:ext cx="135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46" name="Rectangle 471"/>
                <p:cNvSpPr>
                  <a:spLocks noChangeArrowheads="1"/>
                </p:cNvSpPr>
                <p:nvPr/>
              </p:nvSpPr>
              <p:spPr bwMode="auto">
                <a:xfrm>
                  <a:off x="2597" y="3116"/>
                  <a:ext cx="129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47" name="Rectangle 472"/>
                <p:cNvSpPr>
                  <a:spLocks noChangeArrowheads="1"/>
                </p:cNvSpPr>
                <p:nvPr/>
              </p:nvSpPr>
              <p:spPr bwMode="auto">
                <a:xfrm>
                  <a:off x="3104" y="3116"/>
                  <a:ext cx="129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48" name="Rectangle 473"/>
                <p:cNvSpPr>
                  <a:spLocks noChangeArrowheads="1"/>
                </p:cNvSpPr>
                <p:nvPr/>
              </p:nvSpPr>
              <p:spPr bwMode="auto">
                <a:xfrm>
                  <a:off x="3228" y="3116"/>
                  <a:ext cx="134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49" name="Rectangle 474"/>
                <p:cNvSpPr>
                  <a:spLocks noChangeArrowheads="1"/>
                </p:cNvSpPr>
                <p:nvPr/>
              </p:nvSpPr>
              <p:spPr bwMode="auto">
                <a:xfrm>
                  <a:off x="3357" y="3116"/>
                  <a:ext cx="129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50" name="Rectangle 475"/>
                <p:cNvSpPr>
                  <a:spLocks noChangeArrowheads="1"/>
                </p:cNvSpPr>
                <p:nvPr/>
              </p:nvSpPr>
              <p:spPr bwMode="auto">
                <a:xfrm>
                  <a:off x="3481" y="3116"/>
                  <a:ext cx="135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51" name="Rectangle 476"/>
                <p:cNvSpPr>
                  <a:spLocks noChangeArrowheads="1"/>
                </p:cNvSpPr>
                <p:nvPr/>
              </p:nvSpPr>
              <p:spPr bwMode="auto">
                <a:xfrm>
                  <a:off x="3610" y="3116"/>
                  <a:ext cx="130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52" name="Rectangle 477"/>
                <p:cNvSpPr>
                  <a:spLocks noChangeArrowheads="1"/>
                </p:cNvSpPr>
                <p:nvPr/>
              </p:nvSpPr>
              <p:spPr bwMode="auto">
                <a:xfrm>
                  <a:off x="3734" y="3116"/>
                  <a:ext cx="135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53" name="Rectangle 478"/>
                <p:cNvSpPr>
                  <a:spLocks noChangeArrowheads="1"/>
                </p:cNvSpPr>
                <p:nvPr/>
              </p:nvSpPr>
              <p:spPr bwMode="auto">
                <a:xfrm>
                  <a:off x="3864" y="3116"/>
                  <a:ext cx="129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54" name="Rectangle 479"/>
                <p:cNvSpPr>
                  <a:spLocks noChangeArrowheads="1"/>
                </p:cNvSpPr>
                <p:nvPr/>
              </p:nvSpPr>
              <p:spPr bwMode="auto">
                <a:xfrm>
                  <a:off x="3988" y="3116"/>
                  <a:ext cx="135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55" name="Rectangle 480"/>
                <p:cNvSpPr>
                  <a:spLocks noChangeArrowheads="1"/>
                </p:cNvSpPr>
                <p:nvPr/>
              </p:nvSpPr>
              <p:spPr bwMode="auto">
                <a:xfrm>
                  <a:off x="4117" y="3116"/>
                  <a:ext cx="130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56" name="Rectangle 481"/>
                <p:cNvSpPr>
                  <a:spLocks noChangeArrowheads="1"/>
                </p:cNvSpPr>
                <p:nvPr/>
              </p:nvSpPr>
              <p:spPr bwMode="auto">
                <a:xfrm>
                  <a:off x="2721" y="3245"/>
                  <a:ext cx="135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57" name="Rectangle 482"/>
                <p:cNvSpPr>
                  <a:spLocks noChangeArrowheads="1"/>
                </p:cNvSpPr>
                <p:nvPr/>
              </p:nvSpPr>
              <p:spPr bwMode="auto">
                <a:xfrm>
                  <a:off x="2721" y="3245"/>
                  <a:ext cx="135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58" name="Rectangle 483"/>
                <p:cNvSpPr>
                  <a:spLocks noChangeArrowheads="1"/>
                </p:cNvSpPr>
                <p:nvPr/>
              </p:nvSpPr>
              <p:spPr bwMode="auto">
                <a:xfrm>
                  <a:off x="2974" y="3245"/>
                  <a:ext cx="135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59" name="Rectangle 484"/>
                <p:cNvSpPr>
                  <a:spLocks noChangeArrowheads="1"/>
                </p:cNvSpPr>
                <p:nvPr/>
              </p:nvSpPr>
              <p:spPr bwMode="auto">
                <a:xfrm>
                  <a:off x="2597" y="3245"/>
                  <a:ext cx="129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60" name="Rectangle 485"/>
                <p:cNvSpPr>
                  <a:spLocks noChangeArrowheads="1"/>
                </p:cNvSpPr>
                <p:nvPr/>
              </p:nvSpPr>
              <p:spPr bwMode="auto">
                <a:xfrm>
                  <a:off x="2850" y="3245"/>
                  <a:ext cx="130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61" name="Rectangle 486"/>
                <p:cNvSpPr>
                  <a:spLocks noChangeArrowheads="1"/>
                </p:cNvSpPr>
                <p:nvPr/>
              </p:nvSpPr>
              <p:spPr bwMode="auto">
                <a:xfrm>
                  <a:off x="3104" y="3245"/>
                  <a:ext cx="129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62" name="Rectangle 487"/>
                <p:cNvSpPr>
                  <a:spLocks noChangeArrowheads="1"/>
                </p:cNvSpPr>
                <p:nvPr/>
              </p:nvSpPr>
              <p:spPr bwMode="auto">
                <a:xfrm>
                  <a:off x="3228" y="3245"/>
                  <a:ext cx="134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63" name="Rectangle 488"/>
                <p:cNvSpPr>
                  <a:spLocks noChangeArrowheads="1"/>
                </p:cNvSpPr>
                <p:nvPr/>
              </p:nvSpPr>
              <p:spPr bwMode="auto">
                <a:xfrm>
                  <a:off x="3357" y="3245"/>
                  <a:ext cx="129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64" name="Rectangle 489"/>
                <p:cNvSpPr>
                  <a:spLocks noChangeArrowheads="1"/>
                </p:cNvSpPr>
                <p:nvPr/>
              </p:nvSpPr>
              <p:spPr bwMode="auto">
                <a:xfrm>
                  <a:off x="3481" y="3245"/>
                  <a:ext cx="135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65" name="Rectangle 490"/>
                <p:cNvSpPr>
                  <a:spLocks noChangeArrowheads="1"/>
                </p:cNvSpPr>
                <p:nvPr/>
              </p:nvSpPr>
              <p:spPr bwMode="auto">
                <a:xfrm>
                  <a:off x="3610" y="3245"/>
                  <a:ext cx="130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66" name="Rectangle 491"/>
                <p:cNvSpPr>
                  <a:spLocks noChangeArrowheads="1"/>
                </p:cNvSpPr>
                <p:nvPr/>
              </p:nvSpPr>
              <p:spPr bwMode="auto">
                <a:xfrm>
                  <a:off x="3734" y="3245"/>
                  <a:ext cx="135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67" name="Rectangle 492"/>
                <p:cNvSpPr>
                  <a:spLocks noChangeArrowheads="1"/>
                </p:cNvSpPr>
                <p:nvPr/>
              </p:nvSpPr>
              <p:spPr bwMode="auto">
                <a:xfrm>
                  <a:off x="3864" y="3245"/>
                  <a:ext cx="129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68" name="Rectangle 493"/>
                <p:cNvSpPr>
                  <a:spLocks noChangeArrowheads="1"/>
                </p:cNvSpPr>
                <p:nvPr/>
              </p:nvSpPr>
              <p:spPr bwMode="auto">
                <a:xfrm>
                  <a:off x="3988" y="3245"/>
                  <a:ext cx="135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69" name="Rectangle 494"/>
                <p:cNvSpPr>
                  <a:spLocks noChangeArrowheads="1"/>
                </p:cNvSpPr>
                <p:nvPr/>
              </p:nvSpPr>
              <p:spPr bwMode="auto">
                <a:xfrm>
                  <a:off x="4117" y="3245"/>
                  <a:ext cx="130" cy="129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70" name="Rectangle 495"/>
                <p:cNvSpPr>
                  <a:spLocks noChangeArrowheads="1"/>
                </p:cNvSpPr>
                <p:nvPr/>
              </p:nvSpPr>
              <p:spPr bwMode="auto">
                <a:xfrm>
                  <a:off x="2721" y="3369"/>
                  <a:ext cx="135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71" name="Rectangle 496"/>
                <p:cNvSpPr>
                  <a:spLocks noChangeArrowheads="1"/>
                </p:cNvSpPr>
                <p:nvPr/>
              </p:nvSpPr>
              <p:spPr bwMode="auto">
                <a:xfrm>
                  <a:off x="2721" y="3369"/>
                  <a:ext cx="135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72" name="Rectangle 497"/>
                <p:cNvSpPr>
                  <a:spLocks noChangeArrowheads="1"/>
                </p:cNvSpPr>
                <p:nvPr/>
              </p:nvSpPr>
              <p:spPr bwMode="auto">
                <a:xfrm>
                  <a:off x="2974" y="3369"/>
                  <a:ext cx="135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73" name="Rectangle 498"/>
                <p:cNvSpPr>
                  <a:spLocks noChangeArrowheads="1"/>
                </p:cNvSpPr>
                <p:nvPr/>
              </p:nvSpPr>
              <p:spPr bwMode="auto">
                <a:xfrm>
                  <a:off x="2597" y="3369"/>
                  <a:ext cx="129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74" name="Rectangle 499"/>
                <p:cNvSpPr>
                  <a:spLocks noChangeArrowheads="1"/>
                </p:cNvSpPr>
                <p:nvPr/>
              </p:nvSpPr>
              <p:spPr bwMode="auto">
                <a:xfrm>
                  <a:off x="2850" y="3369"/>
                  <a:ext cx="130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75" name="Rectangle 500"/>
                <p:cNvSpPr>
                  <a:spLocks noChangeArrowheads="1"/>
                </p:cNvSpPr>
                <p:nvPr/>
              </p:nvSpPr>
              <p:spPr bwMode="auto">
                <a:xfrm>
                  <a:off x="3104" y="3369"/>
                  <a:ext cx="129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76" name="Rectangle 501"/>
                <p:cNvSpPr>
                  <a:spLocks noChangeArrowheads="1"/>
                </p:cNvSpPr>
                <p:nvPr/>
              </p:nvSpPr>
              <p:spPr bwMode="auto">
                <a:xfrm>
                  <a:off x="3228" y="3369"/>
                  <a:ext cx="134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77" name="Rectangle 502"/>
                <p:cNvSpPr>
                  <a:spLocks noChangeArrowheads="1"/>
                </p:cNvSpPr>
                <p:nvPr/>
              </p:nvSpPr>
              <p:spPr bwMode="auto">
                <a:xfrm>
                  <a:off x="3357" y="3369"/>
                  <a:ext cx="129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78" name="Rectangle 503"/>
                <p:cNvSpPr>
                  <a:spLocks noChangeArrowheads="1"/>
                </p:cNvSpPr>
                <p:nvPr/>
              </p:nvSpPr>
              <p:spPr bwMode="auto">
                <a:xfrm>
                  <a:off x="3481" y="3369"/>
                  <a:ext cx="135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79" name="Rectangle 504"/>
                <p:cNvSpPr>
                  <a:spLocks noChangeArrowheads="1"/>
                </p:cNvSpPr>
                <p:nvPr/>
              </p:nvSpPr>
              <p:spPr bwMode="auto">
                <a:xfrm>
                  <a:off x="3610" y="3369"/>
                  <a:ext cx="130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80" name="Rectangle 505"/>
                <p:cNvSpPr>
                  <a:spLocks noChangeArrowheads="1"/>
                </p:cNvSpPr>
                <p:nvPr/>
              </p:nvSpPr>
              <p:spPr bwMode="auto">
                <a:xfrm>
                  <a:off x="3734" y="3369"/>
                  <a:ext cx="135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81" name="Rectangle 506"/>
                <p:cNvSpPr>
                  <a:spLocks noChangeArrowheads="1"/>
                </p:cNvSpPr>
                <p:nvPr/>
              </p:nvSpPr>
              <p:spPr bwMode="auto">
                <a:xfrm>
                  <a:off x="3864" y="3369"/>
                  <a:ext cx="129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82" name="Rectangle 507"/>
                <p:cNvSpPr>
                  <a:spLocks noChangeArrowheads="1"/>
                </p:cNvSpPr>
                <p:nvPr/>
              </p:nvSpPr>
              <p:spPr bwMode="auto">
                <a:xfrm>
                  <a:off x="3988" y="3369"/>
                  <a:ext cx="135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283" name="Rectangle 508"/>
                <p:cNvSpPr>
                  <a:spLocks noChangeArrowheads="1"/>
                </p:cNvSpPr>
                <p:nvPr/>
              </p:nvSpPr>
              <p:spPr bwMode="auto">
                <a:xfrm>
                  <a:off x="4117" y="3369"/>
                  <a:ext cx="130" cy="135"/>
                </a:xfrm>
                <a:prstGeom prst="rect">
                  <a:avLst/>
                </a:prstGeom>
                <a:solidFill>
                  <a:srgbClr val="CCCCCC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6" name="Text Box 509"/>
              <p:cNvSpPr txBox="1">
                <a:spLocks noChangeArrowheads="1"/>
              </p:cNvSpPr>
              <p:nvPr/>
            </p:nvSpPr>
            <p:spPr bwMode="auto">
              <a:xfrm>
                <a:off x="2614" y="1203"/>
                <a:ext cx="17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0" dirty="0">
                    <a:latin typeface="+mn-lt"/>
                  </a:rPr>
                  <a:t>Output Classified Image</a:t>
                </a:r>
              </a:p>
            </p:txBody>
          </p:sp>
        </p:grpSp>
        <p:grpSp>
          <p:nvGrpSpPr>
            <p:cNvPr id="484" name="Group 510"/>
            <p:cNvGrpSpPr>
              <a:grpSpLocks/>
            </p:cNvGrpSpPr>
            <p:nvPr/>
          </p:nvGrpSpPr>
          <p:grpSpPr bwMode="auto">
            <a:xfrm>
              <a:off x="6248400" y="2924175"/>
              <a:ext cx="2727325" cy="1524000"/>
              <a:chOff x="3936" y="1842"/>
              <a:chExt cx="1718" cy="960"/>
            </a:xfrm>
          </p:grpSpPr>
          <p:sp>
            <p:nvSpPr>
              <p:cNvPr id="485" name="Text Box 511"/>
              <p:cNvSpPr txBox="1">
                <a:spLocks noChangeArrowheads="1"/>
              </p:cNvSpPr>
              <p:nvPr/>
            </p:nvSpPr>
            <p:spPr bwMode="auto">
              <a:xfrm>
                <a:off x="4605" y="1842"/>
                <a:ext cx="1049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0" dirty="0">
                    <a:latin typeface="+mn-lt"/>
                  </a:rPr>
                  <a:t>Next Pixel to be Classified</a:t>
                </a:r>
              </a:p>
            </p:txBody>
          </p:sp>
          <p:sp>
            <p:nvSpPr>
              <p:cNvPr id="486" name="Line 512"/>
              <p:cNvSpPr>
                <a:spLocks noChangeShapeType="1"/>
              </p:cNvSpPr>
              <p:nvPr/>
            </p:nvSpPr>
            <p:spPr bwMode="auto">
              <a:xfrm flipH="1">
                <a:off x="3936" y="2136"/>
                <a:ext cx="717" cy="66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487" name="Group 513"/>
            <p:cNvGrpSpPr>
              <a:grpSpLocks/>
            </p:cNvGrpSpPr>
            <p:nvPr/>
          </p:nvGrpSpPr>
          <p:grpSpPr bwMode="auto">
            <a:xfrm>
              <a:off x="6124575" y="4352925"/>
              <a:ext cx="2686050" cy="1876425"/>
              <a:chOff x="3858" y="2742"/>
              <a:chExt cx="1692" cy="1182"/>
            </a:xfrm>
          </p:grpSpPr>
          <p:grpSp>
            <p:nvGrpSpPr>
              <p:cNvPr id="488" name="Group 514"/>
              <p:cNvGrpSpPr>
                <a:grpSpLocks/>
              </p:cNvGrpSpPr>
              <p:nvPr/>
            </p:nvGrpSpPr>
            <p:grpSpPr bwMode="auto">
              <a:xfrm>
                <a:off x="4693" y="3264"/>
                <a:ext cx="857" cy="654"/>
                <a:chOff x="4693" y="3264"/>
                <a:chExt cx="857" cy="654"/>
              </a:xfrm>
            </p:grpSpPr>
            <p:sp>
              <p:nvSpPr>
                <p:cNvPr id="493" name="Rectangle 515"/>
                <p:cNvSpPr>
                  <a:spLocks noChangeArrowheads="1"/>
                </p:cNvSpPr>
                <p:nvPr/>
              </p:nvSpPr>
              <p:spPr bwMode="auto">
                <a:xfrm>
                  <a:off x="4716" y="3264"/>
                  <a:ext cx="834" cy="65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FF00"/>
                    </a:gs>
                  </a:gsLst>
                  <a:lin ang="5400000" scaled="1"/>
                </a:gradFill>
                <a:ln w="25400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4" name="Freeform 516"/>
                <p:cNvSpPr>
                  <a:spLocks/>
                </p:cNvSpPr>
                <p:nvPr/>
              </p:nvSpPr>
              <p:spPr bwMode="auto">
                <a:xfrm>
                  <a:off x="4740" y="3383"/>
                  <a:ext cx="774" cy="481"/>
                </a:xfrm>
                <a:custGeom>
                  <a:avLst/>
                  <a:gdLst>
                    <a:gd name="T0" fmla="*/ 0 w 774"/>
                    <a:gd name="T1" fmla="*/ 439 h 481"/>
                    <a:gd name="T2" fmla="*/ 36 w 774"/>
                    <a:gd name="T3" fmla="*/ 385 h 481"/>
                    <a:gd name="T4" fmla="*/ 102 w 774"/>
                    <a:gd name="T5" fmla="*/ 367 h 481"/>
                    <a:gd name="T6" fmla="*/ 138 w 774"/>
                    <a:gd name="T7" fmla="*/ 391 h 481"/>
                    <a:gd name="T8" fmla="*/ 168 w 774"/>
                    <a:gd name="T9" fmla="*/ 439 h 481"/>
                    <a:gd name="T10" fmla="*/ 204 w 774"/>
                    <a:gd name="T11" fmla="*/ 481 h 481"/>
                    <a:gd name="T12" fmla="*/ 258 w 774"/>
                    <a:gd name="T13" fmla="*/ 439 h 481"/>
                    <a:gd name="T14" fmla="*/ 270 w 774"/>
                    <a:gd name="T15" fmla="*/ 355 h 481"/>
                    <a:gd name="T16" fmla="*/ 294 w 774"/>
                    <a:gd name="T17" fmla="*/ 253 h 481"/>
                    <a:gd name="T18" fmla="*/ 318 w 774"/>
                    <a:gd name="T19" fmla="*/ 181 h 481"/>
                    <a:gd name="T20" fmla="*/ 366 w 774"/>
                    <a:gd name="T21" fmla="*/ 91 h 481"/>
                    <a:gd name="T22" fmla="*/ 390 w 774"/>
                    <a:gd name="T23" fmla="*/ 31 h 481"/>
                    <a:gd name="T24" fmla="*/ 426 w 774"/>
                    <a:gd name="T25" fmla="*/ 1 h 481"/>
                    <a:gd name="T26" fmla="*/ 456 w 774"/>
                    <a:gd name="T27" fmla="*/ 25 h 481"/>
                    <a:gd name="T28" fmla="*/ 468 w 774"/>
                    <a:gd name="T29" fmla="*/ 85 h 481"/>
                    <a:gd name="T30" fmla="*/ 480 w 774"/>
                    <a:gd name="T31" fmla="*/ 127 h 481"/>
                    <a:gd name="T32" fmla="*/ 504 w 774"/>
                    <a:gd name="T33" fmla="*/ 169 h 481"/>
                    <a:gd name="T34" fmla="*/ 540 w 774"/>
                    <a:gd name="T35" fmla="*/ 205 h 481"/>
                    <a:gd name="T36" fmla="*/ 588 w 774"/>
                    <a:gd name="T37" fmla="*/ 199 h 481"/>
                    <a:gd name="T38" fmla="*/ 624 w 774"/>
                    <a:gd name="T39" fmla="*/ 139 h 481"/>
                    <a:gd name="T40" fmla="*/ 666 w 774"/>
                    <a:gd name="T41" fmla="*/ 103 h 481"/>
                    <a:gd name="T42" fmla="*/ 714 w 774"/>
                    <a:gd name="T43" fmla="*/ 91 h 481"/>
                    <a:gd name="T44" fmla="*/ 750 w 774"/>
                    <a:gd name="T45" fmla="*/ 115 h 481"/>
                    <a:gd name="T46" fmla="*/ 774 w 774"/>
                    <a:gd name="T47" fmla="*/ 163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74" h="481">
                      <a:moveTo>
                        <a:pt x="0" y="439"/>
                      </a:moveTo>
                      <a:cubicBezTo>
                        <a:pt x="9" y="418"/>
                        <a:pt x="19" y="397"/>
                        <a:pt x="36" y="385"/>
                      </a:cubicBezTo>
                      <a:cubicBezTo>
                        <a:pt x="53" y="373"/>
                        <a:pt x="85" y="366"/>
                        <a:pt x="102" y="367"/>
                      </a:cubicBezTo>
                      <a:cubicBezTo>
                        <a:pt x="119" y="368"/>
                        <a:pt x="127" y="379"/>
                        <a:pt x="138" y="391"/>
                      </a:cubicBezTo>
                      <a:cubicBezTo>
                        <a:pt x="149" y="403"/>
                        <a:pt x="157" y="424"/>
                        <a:pt x="168" y="439"/>
                      </a:cubicBezTo>
                      <a:cubicBezTo>
                        <a:pt x="179" y="454"/>
                        <a:pt x="189" y="481"/>
                        <a:pt x="204" y="481"/>
                      </a:cubicBezTo>
                      <a:cubicBezTo>
                        <a:pt x="219" y="481"/>
                        <a:pt x="247" y="460"/>
                        <a:pt x="258" y="439"/>
                      </a:cubicBezTo>
                      <a:cubicBezTo>
                        <a:pt x="269" y="418"/>
                        <a:pt x="264" y="386"/>
                        <a:pt x="270" y="355"/>
                      </a:cubicBezTo>
                      <a:cubicBezTo>
                        <a:pt x="276" y="324"/>
                        <a:pt x="286" y="282"/>
                        <a:pt x="294" y="253"/>
                      </a:cubicBezTo>
                      <a:cubicBezTo>
                        <a:pt x="302" y="224"/>
                        <a:pt x="306" y="208"/>
                        <a:pt x="318" y="181"/>
                      </a:cubicBezTo>
                      <a:cubicBezTo>
                        <a:pt x="330" y="154"/>
                        <a:pt x="354" y="116"/>
                        <a:pt x="366" y="91"/>
                      </a:cubicBezTo>
                      <a:cubicBezTo>
                        <a:pt x="378" y="66"/>
                        <a:pt x="380" y="46"/>
                        <a:pt x="390" y="31"/>
                      </a:cubicBezTo>
                      <a:cubicBezTo>
                        <a:pt x="400" y="16"/>
                        <a:pt x="415" y="2"/>
                        <a:pt x="426" y="1"/>
                      </a:cubicBezTo>
                      <a:cubicBezTo>
                        <a:pt x="437" y="0"/>
                        <a:pt x="449" y="11"/>
                        <a:pt x="456" y="25"/>
                      </a:cubicBezTo>
                      <a:cubicBezTo>
                        <a:pt x="463" y="39"/>
                        <a:pt x="464" y="68"/>
                        <a:pt x="468" y="85"/>
                      </a:cubicBezTo>
                      <a:cubicBezTo>
                        <a:pt x="472" y="102"/>
                        <a:pt x="474" y="113"/>
                        <a:pt x="480" y="127"/>
                      </a:cubicBezTo>
                      <a:cubicBezTo>
                        <a:pt x="486" y="141"/>
                        <a:pt x="494" y="156"/>
                        <a:pt x="504" y="169"/>
                      </a:cubicBezTo>
                      <a:cubicBezTo>
                        <a:pt x="514" y="182"/>
                        <a:pt x="526" y="200"/>
                        <a:pt x="540" y="205"/>
                      </a:cubicBezTo>
                      <a:cubicBezTo>
                        <a:pt x="554" y="210"/>
                        <a:pt x="574" y="210"/>
                        <a:pt x="588" y="199"/>
                      </a:cubicBezTo>
                      <a:cubicBezTo>
                        <a:pt x="602" y="188"/>
                        <a:pt x="611" y="155"/>
                        <a:pt x="624" y="139"/>
                      </a:cubicBezTo>
                      <a:cubicBezTo>
                        <a:pt x="637" y="123"/>
                        <a:pt x="651" y="111"/>
                        <a:pt x="666" y="103"/>
                      </a:cubicBezTo>
                      <a:cubicBezTo>
                        <a:pt x="681" y="95"/>
                        <a:pt x="700" y="89"/>
                        <a:pt x="714" y="91"/>
                      </a:cubicBezTo>
                      <a:cubicBezTo>
                        <a:pt x="728" y="93"/>
                        <a:pt x="740" y="103"/>
                        <a:pt x="750" y="115"/>
                      </a:cubicBezTo>
                      <a:cubicBezTo>
                        <a:pt x="760" y="127"/>
                        <a:pt x="767" y="145"/>
                        <a:pt x="774" y="163"/>
                      </a:cubicBezTo>
                    </a:path>
                  </a:pathLst>
                </a:custGeom>
                <a:noFill/>
                <a:ln w="25400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5" name="Text Box 517"/>
                <p:cNvSpPr txBox="1">
                  <a:spLocks noChangeArrowheads="1"/>
                </p:cNvSpPr>
                <p:nvPr/>
              </p:nvSpPr>
              <p:spPr bwMode="auto">
                <a:xfrm>
                  <a:off x="4693" y="3277"/>
                  <a:ext cx="642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b="0" dirty="0">
                      <a:solidFill>
                        <a:schemeClr val="tx1"/>
                      </a:solidFill>
                      <a:latin typeface="Comic Sans MS" pitchFamily="66" charset="0"/>
                    </a:rPr>
                    <a:t>Unknown</a:t>
                  </a:r>
                </a:p>
              </p:txBody>
            </p:sp>
          </p:grpSp>
          <p:grpSp>
            <p:nvGrpSpPr>
              <p:cNvPr id="489" name="Group 518"/>
              <p:cNvGrpSpPr>
                <a:grpSpLocks/>
              </p:cNvGrpSpPr>
              <p:nvPr/>
            </p:nvGrpSpPr>
            <p:grpSpPr bwMode="auto">
              <a:xfrm>
                <a:off x="3858" y="2742"/>
                <a:ext cx="1680" cy="1182"/>
                <a:chOff x="3858" y="2742"/>
                <a:chExt cx="1680" cy="1182"/>
              </a:xfrm>
            </p:grpSpPr>
            <p:sp>
              <p:nvSpPr>
                <p:cNvPr id="490" name="Line 519"/>
                <p:cNvSpPr>
                  <a:spLocks noChangeShapeType="1"/>
                </p:cNvSpPr>
                <p:nvPr/>
              </p:nvSpPr>
              <p:spPr bwMode="auto">
                <a:xfrm>
                  <a:off x="3978" y="2754"/>
                  <a:ext cx="1560" cy="516"/>
                </a:xfrm>
                <a:prstGeom prst="line">
                  <a:avLst/>
                </a:prstGeom>
                <a:noFill/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1" name="Line 520"/>
                <p:cNvSpPr>
                  <a:spLocks noChangeShapeType="1"/>
                </p:cNvSpPr>
                <p:nvPr/>
              </p:nvSpPr>
              <p:spPr bwMode="auto">
                <a:xfrm>
                  <a:off x="3864" y="2742"/>
                  <a:ext cx="858" cy="522"/>
                </a:xfrm>
                <a:prstGeom prst="line">
                  <a:avLst/>
                </a:prstGeom>
                <a:noFill/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2" name="Line 521"/>
                <p:cNvSpPr>
                  <a:spLocks noChangeShapeType="1"/>
                </p:cNvSpPr>
                <p:nvPr/>
              </p:nvSpPr>
              <p:spPr bwMode="auto">
                <a:xfrm>
                  <a:off x="3858" y="2844"/>
                  <a:ext cx="876" cy="1080"/>
                </a:xfrm>
                <a:prstGeom prst="line">
                  <a:avLst/>
                </a:prstGeom>
                <a:noFill/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96" name="Line 530"/>
            <p:cNvSpPr>
              <a:spLocks noChangeShapeType="1"/>
            </p:cNvSpPr>
            <p:nvPr/>
          </p:nvSpPr>
          <p:spPr bwMode="auto">
            <a:xfrm flipH="1" flipV="1">
              <a:off x="2695575" y="5657850"/>
              <a:ext cx="4724400" cy="428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97" name="Line 531"/>
            <p:cNvSpPr>
              <a:spLocks noChangeShapeType="1"/>
            </p:cNvSpPr>
            <p:nvPr/>
          </p:nvSpPr>
          <p:spPr bwMode="auto">
            <a:xfrm flipH="1" flipV="1">
              <a:off x="2714625" y="4305300"/>
              <a:ext cx="4719638" cy="140811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98" name="Line 532"/>
            <p:cNvSpPr>
              <a:spLocks noChangeShapeType="1"/>
            </p:cNvSpPr>
            <p:nvPr/>
          </p:nvSpPr>
          <p:spPr bwMode="auto">
            <a:xfrm flipH="1" flipV="1">
              <a:off x="2724150" y="2933700"/>
              <a:ext cx="4694238" cy="27701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499" name="Group 544"/>
            <p:cNvGrpSpPr>
              <a:grpSpLocks/>
            </p:cNvGrpSpPr>
            <p:nvPr/>
          </p:nvGrpSpPr>
          <p:grpSpPr bwMode="auto">
            <a:xfrm>
              <a:off x="1243013" y="1914525"/>
              <a:ext cx="1495425" cy="4248151"/>
              <a:chOff x="783" y="1206"/>
              <a:chExt cx="942" cy="2676"/>
            </a:xfrm>
          </p:grpSpPr>
          <p:sp>
            <p:nvSpPr>
              <p:cNvPr id="500" name="Text Box 529"/>
              <p:cNvSpPr txBox="1">
                <a:spLocks noChangeArrowheads="1"/>
              </p:cNvSpPr>
              <p:nvPr/>
            </p:nvSpPr>
            <p:spPr bwMode="auto">
              <a:xfrm>
                <a:off x="789" y="1206"/>
                <a:ext cx="936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0" u="sng" dirty="0">
                    <a:latin typeface="+mn-lt"/>
                  </a:rPr>
                  <a:t>Mean</a:t>
                </a:r>
                <a:r>
                  <a:rPr lang="en-US" sz="1400" b="0" dirty="0">
                    <a:latin typeface="+mn-lt"/>
                  </a:rPr>
                  <a:t> Spectral Signatures</a:t>
                </a:r>
                <a:endParaRPr lang="en-US" sz="1400" b="0" u="sng" dirty="0">
                  <a:latin typeface="+mn-lt"/>
                </a:endParaRPr>
              </a:p>
            </p:txBody>
          </p:sp>
          <p:grpSp>
            <p:nvGrpSpPr>
              <p:cNvPr id="501" name="Group 533"/>
              <p:cNvGrpSpPr>
                <a:grpSpLocks/>
              </p:cNvGrpSpPr>
              <p:nvPr/>
            </p:nvGrpSpPr>
            <p:grpSpPr bwMode="auto">
              <a:xfrm>
                <a:off x="828" y="1598"/>
                <a:ext cx="852" cy="654"/>
                <a:chOff x="60" y="1574"/>
                <a:chExt cx="852" cy="654"/>
              </a:xfrm>
            </p:grpSpPr>
            <p:sp>
              <p:nvSpPr>
                <p:cNvPr id="508" name="Rectangle 534"/>
                <p:cNvSpPr>
                  <a:spLocks noChangeArrowheads="1"/>
                </p:cNvSpPr>
                <p:nvPr/>
              </p:nvSpPr>
              <p:spPr bwMode="auto">
                <a:xfrm>
                  <a:off x="78" y="1574"/>
                  <a:ext cx="834" cy="65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FF00"/>
                    </a:gs>
                  </a:gsLst>
                  <a:lin ang="5400000" scaled="1"/>
                </a:gradFill>
                <a:ln w="25400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09" name="Freeform 535"/>
                <p:cNvSpPr>
                  <a:spLocks/>
                </p:cNvSpPr>
                <p:nvPr/>
              </p:nvSpPr>
              <p:spPr bwMode="auto">
                <a:xfrm>
                  <a:off x="96" y="1686"/>
                  <a:ext cx="804" cy="515"/>
                </a:xfrm>
                <a:custGeom>
                  <a:avLst/>
                  <a:gdLst>
                    <a:gd name="T0" fmla="*/ 0 w 804"/>
                    <a:gd name="T1" fmla="*/ 496 h 515"/>
                    <a:gd name="T2" fmla="*/ 78 w 804"/>
                    <a:gd name="T3" fmla="*/ 346 h 515"/>
                    <a:gd name="T4" fmla="*/ 126 w 804"/>
                    <a:gd name="T5" fmla="*/ 334 h 515"/>
                    <a:gd name="T6" fmla="*/ 174 w 804"/>
                    <a:gd name="T7" fmla="*/ 340 h 515"/>
                    <a:gd name="T8" fmla="*/ 192 w 804"/>
                    <a:gd name="T9" fmla="*/ 418 h 515"/>
                    <a:gd name="T10" fmla="*/ 210 w 804"/>
                    <a:gd name="T11" fmla="*/ 466 h 515"/>
                    <a:gd name="T12" fmla="*/ 294 w 804"/>
                    <a:gd name="T13" fmla="*/ 448 h 515"/>
                    <a:gd name="T14" fmla="*/ 444 w 804"/>
                    <a:gd name="T15" fmla="*/ 64 h 515"/>
                    <a:gd name="T16" fmla="*/ 492 w 804"/>
                    <a:gd name="T17" fmla="*/ 64 h 515"/>
                    <a:gd name="T18" fmla="*/ 528 w 804"/>
                    <a:gd name="T19" fmla="*/ 106 h 515"/>
                    <a:gd name="T20" fmla="*/ 552 w 804"/>
                    <a:gd name="T21" fmla="*/ 190 h 515"/>
                    <a:gd name="T22" fmla="*/ 594 w 804"/>
                    <a:gd name="T23" fmla="*/ 262 h 515"/>
                    <a:gd name="T24" fmla="*/ 660 w 804"/>
                    <a:gd name="T25" fmla="*/ 238 h 515"/>
                    <a:gd name="T26" fmla="*/ 696 w 804"/>
                    <a:gd name="T27" fmla="*/ 220 h 515"/>
                    <a:gd name="T28" fmla="*/ 774 w 804"/>
                    <a:gd name="T29" fmla="*/ 238 h 515"/>
                    <a:gd name="T30" fmla="*/ 804 w 804"/>
                    <a:gd name="T31" fmla="*/ 28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04" h="515">
                      <a:moveTo>
                        <a:pt x="0" y="496"/>
                      </a:moveTo>
                      <a:cubicBezTo>
                        <a:pt x="28" y="434"/>
                        <a:pt x="57" y="373"/>
                        <a:pt x="78" y="346"/>
                      </a:cubicBezTo>
                      <a:cubicBezTo>
                        <a:pt x="99" y="319"/>
                        <a:pt x="110" y="335"/>
                        <a:pt x="126" y="334"/>
                      </a:cubicBezTo>
                      <a:cubicBezTo>
                        <a:pt x="142" y="333"/>
                        <a:pt x="163" y="326"/>
                        <a:pt x="174" y="340"/>
                      </a:cubicBezTo>
                      <a:cubicBezTo>
                        <a:pt x="185" y="354"/>
                        <a:pt x="186" y="397"/>
                        <a:pt x="192" y="418"/>
                      </a:cubicBezTo>
                      <a:cubicBezTo>
                        <a:pt x="198" y="439"/>
                        <a:pt x="193" y="461"/>
                        <a:pt x="210" y="466"/>
                      </a:cubicBezTo>
                      <a:cubicBezTo>
                        <a:pt x="227" y="471"/>
                        <a:pt x="255" y="515"/>
                        <a:pt x="294" y="448"/>
                      </a:cubicBezTo>
                      <a:cubicBezTo>
                        <a:pt x="333" y="381"/>
                        <a:pt x="411" y="128"/>
                        <a:pt x="444" y="64"/>
                      </a:cubicBezTo>
                      <a:cubicBezTo>
                        <a:pt x="477" y="0"/>
                        <a:pt x="478" y="57"/>
                        <a:pt x="492" y="64"/>
                      </a:cubicBezTo>
                      <a:cubicBezTo>
                        <a:pt x="506" y="71"/>
                        <a:pt x="518" y="85"/>
                        <a:pt x="528" y="106"/>
                      </a:cubicBezTo>
                      <a:cubicBezTo>
                        <a:pt x="538" y="127"/>
                        <a:pt x="541" y="164"/>
                        <a:pt x="552" y="190"/>
                      </a:cubicBezTo>
                      <a:cubicBezTo>
                        <a:pt x="563" y="216"/>
                        <a:pt x="576" y="254"/>
                        <a:pt x="594" y="262"/>
                      </a:cubicBezTo>
                      <a:cubicBezTo>
                        <a:pt x="612" y="270"/>
                        <a:pt x="643" y="245"/>
                        <a:pt x="660" y="238"/>
                      </a:cubicBezTo>
                      <a:cubicBezTo>
                        <a:pt x="677" y="231"/>
                        <a:pt x="677" y="220"/>
                        <a:pt x="696" y="220"/>
                      </a:cubicBezTo>
                      <a:cubicBezTo>
                        <a:pt x="715" y="220"/>
                        <a:pt x="756" y="228"/>
                        <a:pt x="774" y="238"/>
                      </a:cubicBezTo>
                      <a:cubicBezTo>
                        <a:pt x="792" y="248"/>
                        <a:pt x="799" y="273"/>
                        <a:pt x="804" y="28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10" name="Text Box 536"/>
                <p:cNvSpPr txBox="1">
                  <a:spLocks noChangeArrowheads="1"/>
                </p:cNvSpPr>
                <p:nvPr/>
              </p:nvSpPr>
              <p:spPr bwMode="auto">
                <a:xfrm>
                  <a:off x="60" y="1601"/>
                  <a:ext cx="642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b="0" dirty="0">
                      <a:solidFill>
                        <a:schemeClr val="tx1"/>
                      </a:solidFill>
                      <a:latin typeface="Comic Sans MS" pitchFamily="66" charset="0"/>
                    </a:rPr>
                    <a:t>Conifer</a:t>
                  </a:r>
                </a:p>
              </p:txBody>
            </p:sp>
          </p:grpSp>
          <p:sp>
            <p:nvSpPr>
              <p:cNvPr id="502" name="Rectangle 537"/>
              <p:cNvSpPr>
                <a:spLocks noChangeArrowheads="1"/>
              </p:cNvSpPr>
              <p:nvPr/>
            </p:nvSpPr>
            <p:spPr bwMode="auto">
              <a:xfrm>
                <a:off x="840" y="2450"/>
                <a:ext cx="834" cy="65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lin ang="5400000" scaled="1"/>
              </a:gradFill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03" name="Freeform 538"/>
              <p:cNvSpPr>
                <a:spLocks/>
              </p:cNvSpPr>
              <p:nvPr/>
            </p:nvSpPr>
            <p:spPr bwMode="auto">
              <a:xfrm>
                <a:off x="876" y="2474"/>
                <a:ext cx="798" cy="637"/>
              </a:xfrm>
              <a:custGeom>
                <a:avLst/>
                <a:gdLst>
                  <a:gd name="T0" fmla="*/ 0 w 798"/>
                  <a:gd name="T1" fmla="*/ 626 h 637"/>
                  <a:gd name="T2" fmla="*/ 42 w 798"/>
                  <a:gd name="T3" fmla="*/ 512 h 637"/>
                  <a:gd name="T4" fmla="*/ 78 w 798"/>
                  <a:gd name="T5" fmla="*/ 458 h 637"/>
                  <a:gd name="T6" fmla="*/ 138 w 798"/>
                  <a:gd name="T7" fmla="*/ 434 h 637"/>
                  <a:gd name="T8" fmla="*/ 168 w 798"/>
                  <a:gd name="T9" fmla="*/ 476 h 637"/>
                  <a:gd name="T10" fmla="*/ 174 w 798"/>
                  <a:gd name="T11" fmla="*/ 524 h 637"/>
                  <a:gd name="T12" fmla="*/ 198 w 798"/>
                  <a:gd name="T13" fmla="*/ 572 h 637"/>
                  <a:gd name="T14" fmla="*/ 246 w 798"/>
                  <a:gd name="T15" fmla="*/ 584 h 637"/>
                  <a:gd name="T16" fmla="*/ 270 w 798"/>
                  <a:gd name="T17" fmla="*/ 554 h 637"/>
                  <a:gd name="T18" fmla="*/ 402 w 798"/>
                  <a:gd name="T19" fmla="*/ 86 h 637"/>
                  <a:gd name="T20" fmla="*/ 444 w 798"/>
                  <a:gd name="T21" fmla="*/ 38 h 637"/>
                  <a:gd name="T22" fmla="*/ 468 w 798"/>
                  <a:gd name="T23" fmla="*/ 38 h 637"/>
                  <a:gd name="T24" fmla="*/ 498 w 798"/>
                  <a:gd name="T25" fmla="*/ 74 h 637"/>
                  <a:gd name="T26" fmla="*/ 516 w 798"/>
                  <a:gd name="T27" fmla="*/ 140 h 637"/>
                  <a:gd name="T28" fmla="*/ 522 w 798"/>
                  <a:gd name="T29" fmla="*/ 236 h 637"/>
                  <a:gd name="T30" fmla="*/ 558 w 798"/>
                  <a:gd name="T31" fmla="*/ 308 h 637"/>
                  <a:gd name="T32" fmla="*/ 588 w 798"/>
                  <a:gd name="T33" fmla="*/ 344 h 637"/>
                  <a:gd name="T34" fmla="*/ 648 w 798"/>
                  <a:gd name="T35" fmla="*/ 302 h 637"/>
                  <a:gd name="T36" fmla="*/ 678 w 798"/>
                  <a:gd name="T37" fmla="*/ 248 h 637"/>
                  <a:gd name="T38" fmla="*/ 720 w 798"/>
                  <a:gd name="T39" fmla="*/ 230 h 637"/>
                  <a:gd name="T40" fmla="*/ 768 w 798"/>
                  <a:gd name="T41" fmla="*/ 290 h 637"/>
                  <a:gd name="T42" fmla="*/ 798 w 798"/>
                  <a:gd name="T43" fmla="*/ 326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98" h="637">
                    <a:moveTo>
                      <a:pt x="0" y="626"/>
                    </a:moveTo>
                    <a:cubicBezTo>
                      <a:pt x="14" y="583"/>
                      <a:pt x="29" y="540"/>
                      <a:pt x="42" y="512"/>
                    </a:cubicBezTo>
                    <a:cubicBezTo>
                      <a:pt x="55" y="484"/>
                      <a:pt x="62" y="471"/>
                      <a:pt x="78" y="458"/>
                    </a:cubicBezTo>
                    <a:cubicBezTo>
                      <a:pt x="94" y="445"/>
                      <a:pt x="123" y="431"/>
                      <a:pt x="138" y="434"/>
                    </a:cubicBezTo>
                    <a:cubicBezTo>
                      <a:pt x="153" y="437"/>
                      <a:pt x="162" y="461"/>
                      <a:pt x="168" y="476"/>
                    </a:cubicBezTo>
                    <a:cubicBezTo>
                      <a:pt x="174" y="491"/>
                      <a:pt x="169" y="508"/>
                      <a:pt x="174" y="524"/>
                    </a:cubicBezTo>
                    <a:cubicBezTo>
                      <a:pt x="179" y="540"/>
                      <a:pt x="186" y="562"/>
                      <a:pt x="198" y="572"/>
                    </a:cubicBezTo>
                    <a:cubicBezTo>
                      <a:pt x="210" y="582"/>
                      <a:pt x="234" y="587"/>
                      <a:pt x="246" y="584"/>
                    </a:cubicBezTo>
                    <a:cubicBezTo>
                      <a:pt x="258" y="581"/>
                      <a:pt x="244" y="637"/>
                      <a:pt x="270" y="554"/>
                    </a:cubicBezTo>
                    <a:cubicBezTo>
                      <a:pt x="296" y="471"/>
                      <a:pt x="373" y="172"/>
                      <a:pt x="402" y="86"/>
                    </a:cubicBezTo>
                    <a:cubicBezTo>
                      <a:pt x="431" y="0"/>
                      <a:pt x="433" y="46"/>
                      <a:pt x="444" y="38"/>
                    </a:cubicBezTo>
                    <a:cubicBezTo>
                      <a:pt x="455" y="30"/>
                      <a:pt x="459" y="32"/>
                      <a:pt x="468" y="38"/>
                    </a:cubicBezTo>
                    <a:cubicBezTo>
                      <a:pt x="477" y="44"/>
                      <a:pt x="490" y="57"/>
                      <a:pt x="498" y="74"/>
                    </a:cubicBezTo>
                    <a:cubicBezTo>
                      <a:pt x="506" y="91"/>
                      <a:pt x="512" y="113"/>
                      <a:pt x="516" y="140"/>
                    </a:cubicBezTo>
                    <a:cubicBezTo>
                      <a:pt x="520" y="167"/>
                      <a:pt x="515" y="208"/>
                      <a:pt x="522" y="236"/>
                    </a:cubicBezTo>
                    <a:cubicBezTo>
                      <a:pt x="529" y="264"/>
                      <a:pt x="547" y="290"/>
                      <a:pt x="558" y="308"/>
                    </a:cubicBezTo>
                    <a:cubicBezTo>
                      <a:pt x="569" y="326"/>
                      <a:pt x="573" y="345"/>
                      <a:pt x="588" y="344"/>
                    </a:cubicBezTo>
                    <a:cubicBezTo>
                      <a:pt x="603" y="343"/>
                      <a:pt x="633" y="318"/>
                      <a:pt x="648" y="302"/>
                    </a:cubicBezTo>
                    <a:cubicBezTo>
                      <a:pt x="663" y="286"/>
                      <a:pt x="666" y="260"/>
                      <a:pt x="678" y="248"/>
                    </a:cubicBezTo>
                    <a:cubicBezTo>
                      <a:pt x="690" y="236"/>
                      <a:pt x="705" y="223"/>
                      <a:pt x="720" y="230"/>
                    </a:cubicBezTo>
                    <a:cubicBezTo>
                      <a:pt x="735" y="237"/>
                      <a:pt x="755" y="274"/>
                      <a:pt x="768" y="290"/>
                    </a:cubicBezTo>
                    <a:cubicBezTo>
                      <a:pt x="781" y="306"/>
                      <a:pt x="791" y="316"/>
                      <a:pt x="798" y="326"/>
                    </a:cubicBezTo>
                  </a:path>
                </a:pathLst>
              </a:custGeom>
              <a:noFill/>
              <a:ln w="254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04" name="Text Box 539"/>
              <p:cNvSpPr txBox="1">
                <a:spLocks noChangeArrowheads="1"/>
              </p:cNvSpPr>
              <p:nvPr/>
            </p:nvSpPr>
            <p:spPr bwMode="auto">
              <a:xfrm>
                <a:off x="783" y="2474"/>
                <a:ext cx="70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0" dirty="0">
                    <a:solidFill>
                      <a:schemeClr val="tx1"/>
                    </a:solidFill>
                    <a:latin typeface="Comic Sans MS" pitchFamily="66" charset="0"/>
                  </a:rPr>
                  <a:t>Deciduous</a:t>
                </a:r>
              </a:p>
            </p:txBody>
          </p:sp>
          <p:sp>
            <p:nvSpPr>
              <p:cNvPr id="505" name="Rectangle 541"/>
              <p:cNvSpPr>
                <a:spLocks noChangeArrowheads="1"/>
              </p:cNvSpPr>
              <p:nvPr/>
            </p:nvSpPr>
            <p:spPr bwMode="auto">
              <a:xfrm>
                <a:off x="828" y="3228"/>
                <a:ext cx="834" cy="65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lin ang="5400000" scaled="1"/>
              </a:gradFill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06" name="Freeform 542"/>
              <p:cNvSpPr>
                <a:spLocks/>
              </p:cNvSpPr>
              <p:nvPr/>
            </p:nvSpPr>
            <p:spPr bwMode="auto">
              <a:xfrm>
                <a:off x="852" y="3552"/>
                <a:ext cx="780" cy="297"/>
              </a:xfrm>
              <a:custGeom>
                <a:avLst/>
                <a:gdLst>
                  <a:gd name="T0" fmla="*/ 0 w 780"/>
                  <a:gd name="T1" fmla="*/ 0 h 297"/>
                  <a:gd name="T2" fmla="*/ 42 w 780"/>
                  <a:gd name="T3" fmla="*/ 78 h 297"/>
                  <a:gd name="T4" fmla="*/ 66 w 780"/>
                  <a:gd name="T5" fmla="*/ 126 h 297"/>
                  <a:gd name="T6" fmla="*/ 108 w 780"/>
                  <a:gd name="T7" fmla="*/ 168 h 297"/>
                  <a:gd name="T8" fmla="*/ 186 w 780"/>
                  <a:gd name="T9" fmla="*/ 204 h 297"/>
                  <a:gd name="T10" fmla="*/ 228 w 780"/>
                  <a:gd name="T11" fmla="*/ 222 h 297"/>
                  <a:gd name="T12" fmla="*/ 264 w 780"/>
                  <a:gd name="T13" fmla="*/ 228 h 297"/>
                  <a:gd name="T14" fmla="*/ 312 w 780"/>
                  <a:gd name="T15" fmla="*/ 234 h 297"/>
                  <a:gd name="T16" fmla="*/ 426 w 780"/>
                  <a:gd name="T17" fmla="*/ 264 h 297"/>
                  <a:gd name="T18" fmla="*/ 498 w 780"/>
                  <a:gd name="T19" fmla="*/ 276 h 297"/>
                  <a:gd name="T20" fmla="*/ 576 w 780"/>
                  <a:gd name="T21" fmla="*/ 294 h 297"/>
                  <a:gd name="T22" fmla="*/ 630 w 780"/>
                  <a:gd name="T23" fmla="*/ 294 h 297"/>
                  <a:gd name="T24" fmla="*/ 690 w 780"/>
                  <a:gd name="T25" fmla="*/ 294 h 297"/>
                  <a:gd name="T26" fmla="*/ 732 w 780"/>
                  <a:gd name="T27" fmla="*/ 294 h 297"/>
                  <a:gd name="T28" fmla="*/ 780 w 780"/>
                  <a:gd name="T29" fmla="*/ 294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0" h="297">
                    <a:moveTo>
                      <a:pt x="0" y="0"/>
                    </a:moveTo>
                    <a:cubicBezTo>
                      <a:pt x="15" y="28"/>
                      <a:pt x="31" y="57"/>
                      <a:pt x="42" y="78"/>
                    </a:cubicBezTo>
                    <a:cubicBezTo>
                      <a:pt x="53" y="99"/>
                      <a:pt x="55" y="111"/>
                      <a:pt x="66" y="126"/>
                    </a:cubicBezTo>
                    <a:cubicBezTo>
                      <a:pt x="77" y="141"/>
                      <a:pt x="88" y="155"/>
                      <a:pt x="108" y="168"/>
                    </a:cubicBezTo>
                    <a:cubicBezTo>
                      <a:pt x="128" y="181"/>
                      <a:pt x="166" y="195"/>
                      <a:pt x="186" y="204"/>
                    </a:cubicBezTo>
                    <a:cubicBezTo>
                      <a:pt x="206" y="213"/>
                      <a:pt x="215" y="218"/>
                      <a:pt x="228" y="222"/>
                    </a:cubicBezTo>
                    <a:cubicBezTo>
                      <a:pt x="241" y="226"/>
                      <a:pt x="250" y="226"/>
                      <a:pt x="264" y="228"/>
                    </a:cubicBezTo>
                    <a:cubicBezTo>
                      <a:pt x="278" y="230"/>
                      <a:pt x="285" y="228"/>
                      <a:pt x="312" y="234"/>
                    </a:cubicBezTo>
                    <a:cubicBezTo>
                      <a:pt x="339" y="240"/>
                      <a:pt x="395" y="257"/>
                      <a:pt x="426" y="264"/>
                    </a:cubicBezTo>
                    <a:cubicBezTo>
                      <a:pt x="457" y="271"/>
                      <a:pt x="473" y="271"/>
                      <a:pt x="498" y="276"/>
                    </a:cubicBezTo>
                    <a:cubicBezTo>
                      <a:pt x="523" y="281"/>
                      <a:pt x="554" y="291"/>
                      <a:pt x="576" y="294"/>
                    </a:cubicBezTo>
                    <a:cubicBezTo>
                      <a:pt x="598" y="297"/>
                      <a:pt x="611" y="294"/>
                      <a:pt x="630" y="294"/>
                    </a:cubicBezTo>
                    <a:cubicBezTo>
                      <a:pt x="649" y="294"/>
                      <a:pt x="673" y="294"/>
                      <a:pt x="690" y="294"/>
                    </a:cubicBezTo>
                    <a:cubicBezTo>
                      <a:pt x="707" y="294"/>
                      <a:pt x="717" y="294"/>
                      <a:pt x="732" y="294"/>
                    </a:cubicBezTo>
                    <a:cubicBezTo>
                      <a:pt x="747" y="294"/>
                      <a:pt x="771" y="294"/>
                      <a:pt x="780" y="294"/>
                    </a:cubicBezTo>
                  </a:path>
                </a:pathLst>
              </a:custGeom>
              <a:noFill/>
              <a:ln w="25400" cap="flat" cmpd="sng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07" name="Text Box 543"/>
              <p:cNvSpPr txBox="1">
                <a:spLocks noChangeArrowheads="1"/>
              </p:cNvSpPr>
              <p:nvPr/>
            </p:nvSpPr>
            <p:spPr bwMode="auto">
              <a:xfrm>
                <a:off x="840" y="3228"/>
                <a:ext cx="64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0" dirty="0">
                    <a:solidFill>
                      <a:schemeClr val="tx1"/>
                    </a:solidFill>
                    <a:latin typeface="Comic Sans MS" pitchFamily="66" charset="0"/>
                  </a:rPr>
                  <a:t>Water</a:t>
                </a:r>
              </a:p>
            </p:txBody>
          </p:sp>
        </p:grpSp>
        <p:sp>
          <p:nvSpPr>
            <p:cNvPr id="511" name="Rectangle 510"/>
            <p:cNvSpPr/>
            <p:nvPr/>
          </p:nvSpPr>
          <p:spPr>
            <a:xfrm>
              <a:off x="2118520" y="1258669"/>
              <a:ext cx="5224461" cy="6463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+mn-lt"/>
                </a:rPr>
                <a:t>Using the statistical information provided by the training regions, the computer attempts to determine all remaining pixels in the image falling into these defined classes.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907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Classification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79850" y="2809875"/>
            <a:ext cx="2459038" cy="3235325"/>
            <a:chOff x="1371" y="1394"/>
            <a:chExt cx="1767" cy="2274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377" y="1400"/>
              <a:ext cx="1761" cy="2268"/>
            </a:xfrm>
            <a:prstGeom prst="rect">
              <a:avLst/>
            </a:prstGeom>
            <a:solidFill>
              <a:srgbClr val="00B300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71" y="1394"/>
              <a:ext cx="1767" cy="2274"/>
            </a:xfrm>
            <a:custGeom>
              <a:avLst/>
              <a:gdLst>
                <a:gd name="T0" fmla="*/ 6 w 1767"/>
                <a:gd name="T1" fmla="*/ 2262 h 2274"/>
                <a:gd name="T2" fmla="*/ 1755 w 1767"/>
                <a:gd name="T3" fmla="*/ 2262 h 2274"/>
                <a:gd name="T4" fmla="*/ 1755 w 1767"/>
                <a:gd name="T5" fmla="*/ 12 h 2274"/>
                <a:gd name="T6" fmla="*/ 6 w 1767"/>
                <a:gd name="T7" fmla="*/ 12 h 2274"/>
                <a:gd name="T8" fmla="*/ 6 w 1767"/>
                <a:gd name="T9" fmla="*/ 0 h 2274"/>
                <a:gd name="T10" fmla="*/ 1767 w 1767"/>
                <a:gd name="T11" fmla="*/ 0 h 2274"/>
                <a:gd name="T12" fmla="*/ 1767 w 1767"/>
                <a:gd name="T13" fmla="*/ 2274 h 2274"/>
                <a:gd name="T14" fmla="*/ 0 w 1767"/>
                <a:gd name="T15" fmla="*/ 2274 h 2274"/>
                <a:gd name="T16" fmla="*/ 0 w 1767"/>
                <a:gd name="T17" fmla="*/ 2268 h 2274"/>
                <a:gd name="T18" fmla="*/ 6 w 1767"/>
                <a:gd name="T19" fmla="*/ 2262 h 2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7" h="2274">
                  <a:moveTo>
                    <a:pt x="6" y="2262"/>
                  </a:moveTo>
                  <a:lnTo>
                    <a:pt x="1755" y="2262"/>
                  </a:lnTo>
                  <a:lnTo>
                    <a:pt x="1755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1767" y="0"/>
                  </a:lnTo>
                  <a:lnTo>
                    <a:pt x="1767" y="2274"/>
                  </a:lnTo>
                  <a:lnTo>
                    <a:pt x="0" y="2274"/>
                  </a:lnTo>
                  <a:lnTo>
                    <a:pt x="0" y="2268"/>
                  </a:lnTo>
                  <a:lnTo>
                    <a:pt x="6" y="2262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371" y="1394"/>
              <a:ext cx="12" cy="2268"/>
            </a:xfrm>
            <a:custGeom>
              <a:avLst/>
              <a:gdLst>
                <a:gd name="T0" fmla="*/ 12 w 12"/>
                <a:gd name="T1" fmla="*/ 6 h 2268"/>
                <a:gd name="T2" fmla="*/ 12 w 12"/>
                <a:gd name="T3" fmla="*/ 2268 h 2268"/>
                <a:gd name="T4" fmla="*/ 0 w 12"/>
                <a:gd name="T5" fmla="*/ 2268 h 2268"/>
                <a:gd name="T6" fmla="*/ 0 w 12"/>
                <a:gd name="T7" fmla="*/ 0 h 2268"/>
                <a:gd name="T8" fmla="*/ 6 w 12"/>
                <a:gd name="T9" fmla="*/ 0 h 2268"/>
                <a:gd name="T10" fmla="*/ 12 w 12"/>
                <a:gd name="T11" fmla="*/ 6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268">
                  <a:moveTo>
                    <a:pt x="12" y="6"/>
                  </a:moveTo>
                  <a:lnTo>
                    <a:pt x="12" y="2268"/>
                  </a:lnTo>
                  <a:lnTo>
                    <a:pt x="0" y="2268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77" y="2250"/>
              <a:ext cx="641" cy="1412"/>
            </a:xfrm>
            <a:custGeom>
              <a:avLst/>
              <a:gdLst>
                <a:gd name="T0" fmla="*/ 0 w 641"/>
                <a:gd name="T1" fmla="*/ 0 h 1412"/>
                <a:gd name="T2" fmla="*/ 317 w 641"/>
                <a:gd name="T3" fmla="*/ 0 h 1412"/>
                <a:gd name="T4" fmla="*/ 317 w 641"/>
                <a:gd name="T5" fmla="*/ 143 h 1412"/>
                <a:gd name="T6" fmla="*/ 479 w 641"/>
                <a:gd name="T7" fmla="*/ 143 h 1412"/>
                <a:gd name="T8" fmla="*/ 479 w 641"/>
                <a:gd name="T9" fmla="*/ 281 h 1412"/>
                <a:gd name="T10" fmla="*/ 641 w 641"/>
                <a:gd name="T11" fmla="*/ 281 h 1412"/>
                <a:gd name="T12" fmla="*/ 641 w 641"/>
                <a:gd name="T13" fmla="*/ 562 h 1412"/>
                <a:gd name="T14" fmla="*/ 479 w 641"/>
                <a:gd name="T15" fmla="*/ 562 h 1412"/>
                <a:gd name="T16" fmla="*/ 479 w 641"/>
                <a:gd name="T17" fmla="*/ 987 h 1412"/>
                <a:gd name="T18" fmla="*/ 317 w 641"/>
                <a:gd name="T19" fmla="*/ 987 h 1412"/>
                <a:gd name="T20" fmla="*/ 317 w 641"/>
                <a:gd name="T21" fmla="*/ 1131 h 1412"/>
                <a:gd name="T22" fmla="*/ 161 w 641"/>
                <a:gd name="T23" fmla="*/ 1131 h 1412"/>
                <a:gd name="T24" fmla="*/ 161 w 641"/>
                <a:gd name="T25" fmla="*/ 1412 h 1412"/>
                <a:gd name="T26" fmla="*/ 0 w 641"/>
                <a:gd name="T27" fmla="*/ 1412 h 1412"/>
                <a:gd name="T28" fmla="*/ 0 w 641"/>
                <a:gd name="T29" fmla="*/ 0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1" h="1412">
                  <a:moveTo>
                    <a:pt x="0" y="0"/>
                  </a:moveTo>
                  <a:lnTo>
                    <a:pt x="317" y="0"/>
                  </a:lnTo>
                  <a:lnTo>
                    <a:pt x="317" y="143"/>
                  </a:lnTo>
                  <a:lnTo>
                    <a:pt x="479" y="143"/>
                  </a:lnTo>
                  <a:lnTo>
                    <a:pt x="479" y="281"/>
                  </a:lnTo>
                  <a:lnTo>
                    <a:pt x="641" y="281"/>
                  </a:lnTo>
                  <a:lnTo>
                    <a:pt x="641" y="562"/>
                  </a:lnTo>
                  <a:lnTo>
                    <a:pt x="479" y="562"/>
                  </a:lnTo>
                  <a:lnTo>
                    <a:pt x="479" y="987"/>
                  </a:lnTo>
                  <a:lnTo>
                    <a:pt x="317" y="987"/>
                  </a:lnTo>
                  <a:lnTo>
                    <a:pt x="317" y="1131"/>
                  </a:lnTo>
                  <a:lnTo>
                    <a:pt x="161" y="1131"/>
                  </a:lnTo>
                  <a:lnTo>
                    <a:pt x="161" y="1412"/>
                  </a:lnTo>
                  <a:lnTo>
                    <a:pt x="0" y="1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FFFF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694" y="1400"/>
              <a:ext cx="1120" cy="568"/>
            </a:xfrm>
            <a:custGeom>
              <a:avLst/>
              <a:gdLst>
                <a:gd name="T0" fmla="*/ 162 w 1120"/>
                <a:gd name="T1" fmla="*/ 0 h 568"/>
                <a:gd name="T2" fmla="*/ 162 w 1120"/>
                <a:gd name="T3" fmla="*/ 287 h 568"/>
                <a:gd name="T4" fmla="*/ 0 w 1120"/>
                <a:gd name="T5" fmla="*/ 287 h 568"/>
                <a:gd name="T6" fmla="*/ 0 w 1120"/>
                <a:gd name="T7" fmla="*/ 425 h 568"/>
                <a:gd name="T8" fmla="*/ 324 w 1120"/>
                <a:gd name="T9" fmla="*/ 425 h 568"/>
                <a:gd name="T10" fmla="*/ 324 w 1120"/>
                <a:gd name="T11" fmla="*/ 568 h 568"/>
                <a:gd name="T12" fmla="*/ 641 w 1120"/>
                <a:gd name="T13" fmla="*/ 568 h 568"/>
                <a:gd name="T14" fmla="*/ 641 w 1120"/>
                <a:gd name="T15" fmla="*/ 287 h 568"/>
                <a:gd name="T16" fmla="*/ 797 w 1120"/>
                <a:gd name="T17" fmla="*/ 287 h 568"/>
                <a:gd name="T18" fmla="*/ 797 w 1120"/>
                <a:gd name="T19" fmla="*/ 425 h 568"/>
                <a:gd name="T20" fmla="*/ 1120 w 1120"/>
                <a:gd name="T21" fmla="*/ 425 h 568"/>
                <a:gd name="T22" fmla="*/ 1120 w 1120"/>
                <a:gd name="T23" fmla="*/ 143 h 568"/>
                <a:gd name="T24" fmla="*/ 958 w 1120"/>
                <a:gd name="T25" fmla="*/ 143 h 568"/>
                <a:gd name="T26" fmla="*/ 958 w 1120"/>
                <a:gd name="T27" fmla="*/ 0 h 568"/>
                <a:gd name="T28" fmla="*/ 162 w 1120"/>
                <a:gd name="T2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0" h="568">
                  <a:moveTo>
                    <a:pt x="162" y="0"/>
                  </a:moveTo>
                  <a:lnTo>
                    <a:pt x="162" y="287"/>
                  </a:lnTo>
                  <a:lnTo>
                    <a:pt x="0" y="287"/>
                  </a:lnTo>
                  <a:lnTo>
                    <a:pt x="0" y="425"/>
                  </a:lnTo>
                  <a:lnTo>
                    <a:pt x="324" y="425"/>
                  </a:lnTo>
                  <a:lnTo>
                    <a:pt x="324" y="568"/>
                  </a:lnTo>
                  <a:lnTo>
                    <a:pt x="641" y="568"/>
                  </a:lnTo>
                  <a:lnTo>
                    <a:pt x="641" y="287"/>
                  </a:lnTo>
                  <a:lnTo>
                    <a:pt x="797" y="287"/>
                  </a:lnTo>
                  <a:lnTo>
                    <a:pt x="797" y="425"/>
                  </a:lnTo>
                  <a:lnTo>
                    <a:pt x="1120" y="425"/>
                  </a:lnTo>
                  <a:lnTo>
                    <a:pt x="1120" y="143"/>
                  </a:lnTo>
                  <a:lnTo>
                    <a:pt x="958" y="143"/>
                  </a:lnTo>
                  <a:lnTo>
                    <a:pt x="958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018" y="2531"/>
              <a:ext cx="1114" cy="1131"/>
            </a:xfrm>
            <a:custGeom>
              <a:avLst/>
              <a:gdLst>
                <a:gd name="T0" fmla="*/ 1114 w 1114"/>
                <a:gd name="T1" fmla="*/ 144 h 1131"/>
                <a:gd name="T2" fmla="*/ 952 w 1114"/>
                <a:gd name="T3" fmla="*/ 144 h 1131"/>
                <a:gd name="T4" fmla="*/ 952 w 1114"/>
                <a:gd name="T5" fmla="*/ 0 h 1131"/>
                <a:gd name="T6" fmla="*/ 634 w 1114"/>
                <a:gd name="T7" fmla="*/ 0 h 1131"/>
                <a:gd name="T8" fmla="*/ 634 w 1114"/>
                <a:gd name="T9" fmla="*/ 144 h 1131"/>
                <a:gd name="T10" fmla="*/ 473 w 1114"/>
                <a:gd name="T11" fmla="*/ 144 h 1131"/>
                <a:gd name="T12" fmla="*/ 473 w 1114"/>
                <a:gd name="T13" fmla="*/ 281 h 1131"/>
                <a:gd name="T14" fmla="*/ 317 w 1114"/>
                <a:gd name="T15" fmla="*/ 281 h 1131"/>
                <a:gd name="T16" fmla="*/ 317 w 1114"/>
                <a:gd name="T17" fmla="*/ 425 h 1131"/>
                <a:gd name="T18" fmla="*/ 634 w 1114"/>
                <a:gd name="T19" fmla="*/ 425 h 1131"/>
                <a:gd name="T20" fmla="*/ 634 w 1114"/>
                <a:gd name="T21" fmla="*/ 569 h 1131"/>
                <a:gd name="T22" fmla="*/ 473 w 1114"/>
                <a:gd name="T23" fmla="*/ 569 h 1131"/>
                <a:gd name="T24" fmla="*/ 473 w 1114"/>
                <a:gd name="T25" fmla="*/ 706 h 1131"/>
                <a:gd name="T26" fmla="*/ 317 w 1114"/>
                <a:gd name="T27" fmla="*/ 706 h 1131"/>
                <a:gd name="T28" fmla="*/ 317 w 1114"/>
                <a:gd name="T29" fmla="*/ 850 h 1131"/>
                <a:gd name="T30" fmla="*/ 0 w 1114"/>
                <a:gd name="T31" fmla="*/ 850 h 1131"/>
                <a:gd name="T32" fmla="*/ 0 w 1114"/>
                <a:gd name="T33" fmla="*/ 994 h 1131"/>
                <a:gd name="T34" fmla="*/ 473 w 1114"/>
                <a:gd name="T35" fmla="*/ 994 h 1131"/>
                <a:gd name="T36" fmla="*/ 473 w 1114"/>
                <a:gd name="T37" fmla="*/ 1131 h 1131"/>
                <a:gd name="T38" fmla="*/ 796 w 1114"/>
                <a:gd name="T39" fmla="*/ 1131 h 1131"/>
                <a:gd name="T40" fmla="*/ 796 w 1114"/>
                <a:gd name="T41" fmla="*/ 994 h 1131"/>
                <a:gd name="T42" fmla="*/ 952 w 1114"/>
                <a:gd name="T43" fmla="*/ 994 h 1131"/>
                <a:gd name="T44" fmla="*/ 952 w 1114"/>
                <a:gd name="T45" fmla="*/ 850 h 1131"/>
                <a:gd name="T46" fmla="*/ 796 w 1114"/>
                <a:gd name="T47" fmla="*/ 850 h 1131"/>
                <a:gd name="T48" fmla="*/ 796 w 1114"/>
                <a:gd name="T49" fmla="*/ 706 h 1131"/>
                <a:gd name="T50" fmla="*/ 1114 w 1114"/>
                <a:gd name="T51" fmla="*/ 706 h 1131"/>
                <a:gd name="T52" fmla="*/ 1114 w 1114"/>
                <a:gd name="T53" fmla="*/ 144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4" h="1131">
                  <a:moveTo>
                    <a:pt x="1114" y="144"/>
                  </a:moveTo>
                  <a:lnTo>
                    <a:pt x="952" y="144"/>
                  </a:lnTo>
                  <a:lnTo>
                    <a:pt x="952" y="0"/>
                  </a:lnTo>
                  <a:lnTo>
                    <a:pt x="634" y="0"/>
                  </a:lnTo>
                  <a:lnTo>
                    <a:pt x="634" y="144"/>
                  </a:lnTo>
                  <a:lnTo>
                    <a:pt x="473" y="144"/>
                  </a:lnTo>
                  <a:lnTo>
                    <a:pt x="473" y="281"/>
                  </a:lnTo>
                  <a:lnTo>
                    <a:pt x="317" y="281"/>
                  </a:lnTo>
                  <a:lnTo>
                    <a:pt x="317" y="425"/>
                  </a:lnTo>
                  <a:lnTo>
                    <a:pt x="634" y="425"/>
                  </a:lnTo>
                  <a:lnTo>
                    <a:pt x="634" y="569"/>
                  </a:lnTo>
                  <a:lnTo>
                    <a:pt x="473" y="569"/>
                  </a:lnTo>
                  <a:lnTo>
                    <a:pt x="473" y="706"/>
                  </a:lnTo>
                  <a:lnTo>
                    <a:pt x="317" y="706"/>
                  </a:lnTo>
                  <a:lnTo>
                    <a:pt x="317" y="850"/>
                  </a:lnTo>
                  <a:lnTo>
                    <a:pt x="0" y="850"/>
                  </a:lnTo>
                  <a:lnTo>
                    <a:pt x="0" y="994"/>
                  </a:lnTo>
                  <a:lnTo>
                    <a:pt x="473" y="994"/>
                  </a:lnTo>
                  <a:lnTo>
                    <a:pt x="473" y="1131"/>
                  </a:lnTo>
                  <a:lnTo>
                    <a:pt x="796" y="1131"/>
                  </a:lnTo>
                  <a:lnTo>
                    <a:pt x="796" y="994"/>
                  </a:lnTo>
                  <a:lnTo>
                    <a:pt x="952" y="994"/>
                  </a:lnTo>
                  <a:lnTo>
                    <a:pt x="952" y="850"/>
                  </a:lnTo>
                  <a:lnTo>
                    <a:pt x="796" y="850"/>
                  </a:lnTo>
                  <a:lnTo>
                    <a:pt x="796" y="706"/>
                  </a:lnTo>
                  <a:lnTo>
                    <a:pt x="1114" y="706"/>
                  </a:lnTo>
                  <a:lnTo>
                    <a:pt x="1114" y="144"/>
                  </a:lnTo>
                  <a:close/>
                </a:path>
              </a:pathLst>
            </a:custGeom>
            <a:solidFill>
              <a:srgbClr val="FFFF00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371" y="1394"/>
              <a:ext cx="1767" cy="2274"/>
            </a:xfrm>
            <a:custGeom>
              <a:avLst/>
              <a:gdLst>
                <a:gd name="T0" fmla="*/ 6 w 1767"/>
                <a:gd name="T1" fmla="*/ 2262 h 2274"/>
                <a:gd name="T2" fmla="*/ 1755 w 1767"/>
                <a:gd name="T3" fmla="*/ 2262 h 2274"/>
                <a:gd name="T4" fmla="*/ 1755 w 1767"/>
                <a:gd name="T5" fmla="*/ 12 h 2274"/>
                <a:gd name="T6" fmla="*/ 6 w 1767"/>
                <a:gd name="T7" fmla="*/ 12 h 2274"/>
                <a:gd name="T8" fmla="*/ 6 w 1767"/>
                <a:gd name="T9" fmla="*/ 0 h 2274"/>
                <a:gd name="T10" fmla="*/ 1767 w 1767"/>
                <a:gd name="T11" fmla="*/ 0 h 2274"/>
                <a:gd name="T12" fmla="*/ 1767 w 1767"/>
                <a:gd name="T13" fmla="*/ 2274 h 2274"/>
                <a:gd name="T14" fmla="*/ 0 w 1767"/>
                <a:gd name="T15" fmla="*/ 2274 h 2274"/>
                <a:gd name="T16" fmla="*/ 0 w 1767"/>
                <a:gd name="T17" fmla="*/ 2268 h 2274"/>
                <a:gd name="T18" fmla="*/ 6 w 1767"/>
                <a:gd name="T19" fmla="*/ 2262 h 2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7" h="2274">
                  <a:moveTo>
                    <a:pt x="6" y="2262"/>
                  </a:moveTo>
                  <a:lnTo>
                    <a:pt x="1755" y="2262"/>
                  </a:lnTo>
                  <a:lnTo>
                    <a:pt x="1755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1767" y="0"/>
                  </a:lnTo>
                  <a:lnTo>
                    <a:pt x="1767" y="2274"/>
                  </a:lnTo>
                  <a:lnTo>
                    <a:pt x="0" y="2274"/>
                  </a:lnTo>
                  <a:lnTo>
                    <a:pt x="0" y="2268"/>
                  </a:lnTo>
                  <a:lnTo>
                    <a:pt x="6" y="2262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371" y="1394"/>
              <a:ext cx="12" cy="2268"/>
            </a:xfrm>
            <a:custGeom>
              <a:avLst/>
              <a:gdLst>
                <a:gd name="T0" fmla="*/ 12 w 12"/>
                <a:gd name="T1" fmla="*/ 6 h 2268"/>
                <a:gd name="T2" fmla="*/ 12 w 12"/>
                <a:gd name="T3" fmla="*/ 2268 h 2268"/>
                <a:gd name="T4" fmla="*/ 0 w 12"/>
                <a:gd name="T5" fmla="*/ 2268 h 2268"/>
                <a:gd name="T6" fmla="*/ 0 w 12"/>
                <a:gd name="T7" fmla="*/ 0 h 2268"/>
                <a:gd name="T8" fmla="*/ 6 w 12"/>
                <a:gd name="T9" fmla="*/ 0 h 2268"/>
                <a:gd name="T10" fmla="*/ 12 w 12"/>
                <a:gd name="T11" fmla="*/ 6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268">
                  <a:moveTo>
                    <a:pt x="12" y="6"/>
                  </a:moveTo>
                  <a:lnTo>
                    <a:pt x="12" y="2268"/>
                  </a:lnTo>
                  <a:lnTo>
                    <a:pt x="0" y="2268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33900" y="6164263"/>
            <a:ext cx="1195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 dirty="0">
                <a:latin typeface="+mn-lt"/>
              </a:rPr>
              <a:t>Digital Image</a:t>
            </a:r>
            <a:endParaRPr lang="en-US" sz="1600" dirty="0">
              <a:latin typeface="+mn-lt"/>
            </a:endParaRP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528732" y="1396425"/>
            <a:ext cx="6442075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dirty="0">
                <a:latin typeface="+mn-lt"/>
              </a:rPr>
              <a:t>Supervised classification requires the analyst to </a:t>
            </a:r>
            <a:r>
              <a:rPr lang="en-US" sz="1600" b="0" dirty="0" smtClean="0">
                <a:latin typeface="+mn-lt"/>
              </a:rPr>
              <a:t>create training data, either in the field or from an image data s</a:t>
            </a:r>
            <a:r>
              <a:rPr lang="en-US" sz="1600" dirty="0" smtClean="0">
                <a:latin typeface="+mn-lt"/>
              </a:rPr>
              <a:t>ource</a:t>
            </a:r>
            <a:r>
              <a:rPr lang="en-US" sz="1600" b="0" dirty="0" smtClean="0">
                <a:latin typeface="+mn-lt"/>
              </a:rPr>
              <a:t>. </a:t>
            </a:r>
            <a:endParaRPr lang="en-US" sz="1600" b="0" dirty="0">
              <a:latin typeface="+mn-lt"/>
            </a:endParaRPr>
          </a:p>
        </p:txBody>
      </p:sp>
      <p:grpSp>
        <p:nvGrpSpPr>
          <p:cNvPr id="15" name="Group 74"/>
          <p:cNvGrpSpPr>
            <a:grpSpLocks/>
          </p:cNvGrpSpPr>
          <p:nvPr/>
        </p:nvGrpSpPr>
        <p:grpSpPr bwMode="auto">
          <a:xfrm>
            <a:off x="3879851" y="2057402"/>
            <a:ext cx="4906963" cy="588963"/>
            <a:chOff x="2444" y="1296"/>
            <a:chExt cx="3091" cy="371"/>
          </a:xfrm>
        </p:grpSpPr>
        <p:sp>
          <p:nvSpPr>
            <p:cNvPr id="16" name="Rectangle 37"/>
            <p:cNvSpPr>
              <a:spLocks noChangeArrowheads="1"/>
            </p:cNvSpPr>
            <p:nvPr/>
          </p:nvSpPr>
          <p:spPr bwMode="auto">
            <a:xfrm>
              <a:off x="2444" y="1512"/>
              <a:ext cx="16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 dirty="0">
                  <a:latin typeface="+mn-lt"/>
                </a:rPr>
                <a:t>The computer then creates...</a:t>
              </a:r>
            </a:p>
          </p:txBody>
        </p:sp>
        <p:sp>
          <p:nvSpPr>
            <p:cNvPr id="17" name="Text Box 39"/>
            <p:cNvSpPr txBox="1">
              <a:spLocks noChangeArrowheads="1"/>
            </p:cNvSpPr>
            <p:nvPr/>
          </p:nvSpPr>
          <p:spPr bwMode="auto">
            <a:xfrm>
              <a:off x="4444" y="1296"/>
              <a:ext cx="109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0" u="sng" dirty="0">
                  <a:latin typeface="+mn-lt"/>
                </a:rPr>
                <a:t>Mean</a:t>
              </a:r>
              <a:r>
                <a:rPr lang="en-US" sz="1600" b="0" dirty="0">
                  <a:latin typeface="+mn-lt"/>
                </a:rPr>
                <a:t> Spectral Signatures</a:t>
              </a:r>
              <a:endParaRPr lang="en-US" sz="1600" b="0" u="sng" dirty="0">
                <a:latin typeface="+mn-lt"/>
              </a:endParaRPr>
            </a:p>
          </p:txBody>
        </p:sp>
      </p:grpSp>
      <p:grpSp>
        <p:nvGrpSpPr>
          <p:cNvPr id="18" name="Group 70"/>
          <p:cNvGrpSpPr>
            <a:grpSpLocks/>
          </p:cNvGrpSpPr>
          <p:nvPr/>
        </p:nvGrpSpPr>
        <p:grpSpPr bwMode="auto">
          <a:xfrm>
            <a:off x="1674813" y="4649788"/>
            <a:ext cx="4344988" cy="1284287"/>
            <a:chOff x="1055" y="2929"/>
            <a:chExt cx="2737" cy="809"/>
          </a:xfrm>
        </p:grpSpPr>
        <p:sp>
          <p:nvSpPr>
            <p:cNvPr id="19" name="Freeform 66"/>
            <p:cNvSpPr>
              <a:spLocks/>
            </p:cNvSpPr>
            <p:nvPr/>
          </p:nvSpPr>
          <p:spPr bwMode="auto">
            <a:xfrm>
              <a:off x="3566" y="2929"/>
              <a:ext cx="226" cy="233"/>
            </a:xfrm>
            <a:custGeom>
              <a:avLst/>
              <a:gdLst>
                <a:gd name="T0" fmla="*/ 411 w 411"/>
                <a:gd name="T1" fmla="*/ 202 h 441"/>
                <a:gd name="T2" fmla="*/ 337 w 411"/>
                <a:gd name="T3" fmla="*/ 43 h 441"/>
                <a:gd name="T4" fmla="*/ 178 w 411"/>
                <a:gd name="T5" fmla="*/ 0 h 441"/>
                <a:gd name="T6" fmla="*/ 0 w 411"/>
                <a:gd name="T7" fmla="*/ 37 h 441"/>
                <a:gd name="T8" fmla="*/ 1 w 411"/>
                <a:gd name="T9" fmla="*/ 196 h 441"/>
                <a:gd name="T10" fmla="*/ 49 w 411"/>
                <a:gd name="T11" fmla="*/ 368 h 441"/>
                <a:gd name="T12" fmla="*/ 111 w 411"/>
                <a:gd name="T13" fmla="*/ 441 h 441"/>
                <a:gd name="T14" fmla="*/ 221 w 411"/>
                <a:gd name="T15" fmla="*/ 435 h 441"/>
                <a:gd name="T16" fmla="*/ 356 w 411"/>
                <a:gd name="T17" fmla="*/ 392 h 441"/>
                <a:gd name="T18" fmla="*/ 411 w 411"/>
                <a:gd name="T19" fmla="*/ 202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" h="441">
                  <a:moveTo>
                    <a:pt x="411" y="202"/>
                  </a:moveTo>
                  <a:lnTo>
                    <a:pt x="337" y="43"/>
                  </a:lnTo>
                  <a:lnTo>
                    <a:pt x="178" y="0"/>
                  </a:lnTo>
                  <a:lnTo>
                    <a:pt x="0" y="37"/>
                  </a:lnTo>
                  <a:lnTo>
                    <a:pt x="1" y="196"/>
                  </a:lnTo>
                  <a:lnTo>
                    <a:pt x="49" y="368"/>
                  </a:lnTo>
                  <a:lnTo>
                    <a:pt x="111" y="441"/>
                  </a:lnTo>
                  <a:lnTo>
                    <a:pt x="221" y="435"/>
                  </a:lnTo>
                  <a:lnTo>
                    <a:pt x="356" y="392"/>
                  </a:lnTo>
                  <a:lnTo>
                    <a:pt x="411" y="202"/>
                  </a:lnTo>
                  <a:close/>
                </a:path>
              </a:pathLst>
            </a:custGeom>
            <a:solidFill>
              <a:srgbClr val="FF6600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20" name="Group 63"/>
            <p:cNvGrpSpPr>
              <a:grpSpLocks/>
            </p:cNvGrpSpPr>
            <p:nvPr/>
          </p:nvGrpSpPr>
          <p:grpSpPr bwMode="auto">
            <a:xfrm>
              <a:off x="1055" y="3198"/>
              <a:ext cx="2601" cy="540"/>
              <a:chOff x="1055" y="3198"/>
              <a:chExt cx="2601" cy="540"/>
            </a:xfrm>
          </p:grpSpPr>
          <p:sp>
            <p:nvSpPr>
              <p:cNvPr id="21" name="Text Box 42"/>
              <p:cNvSpPr txBox="1">
                <a:spLocks noChangeArrowheads="1"/>
              </p:cNvSpPr>
              <p:nvPr/>
            </p:nvSpPr>
            <p:spPr bwMode="auto">
              <a:xfrm>
                <a:off x="1055" y="3370"/>
                <a:ext cx="102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 dirty="0">
                    <a:latin typeface="+mn-lt"/>
                  </a:rPr>
                  <a:t>Known Deciduous Area</a:t>
                </a:r>
              </a:p>
            </p:txBody>
          </p:sp>
          <p:sp>
            <p:nvSpPr>
              <p:cNvPr id="22" name="Line 43"/>
              <p:cNvSpPr>
                <a:spLocks noChangeShapeType="1"/>
              </p:cNvSpPr>
              <p:nvPr/>
            </p:nvSpPr>
            <p:spPr bwMode="auto">
              <a:xfrm flipV="1">
                <a:off x="1977" y="3198"/>
                <a:ext cx="1679" cy="39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grpSp>
        <p:nvGrpSpPr>
          <p:cNvPr id="23" name="Group 71"/>
          <p:cNvGrpSpPr>
            <a:grpSpLocks/>
          </p:cNvGrpSpPr>
          <p:nvPr/>
        </p:nvGrpSpPr>
        <p:grpSpPr bwMode="auto">
          <a:xfrm>
            <a:off x="1484313" y="4117975"/>
            <a:ext cx="2987674" cy="830263"/>
            <a:chOff x="935" y="2594"/>
            <a:chExt cx="1882" cy="523"/>
          </a:xfrm>
        </p:grpSpPr>
        <p:sp>
          <p:nvSpPr>
            <p:cNvPr id="24" name="Freeform 65"/>
            <p:cNvSpPr>
              <a:spLocks/>
            </p:cNvSpPr>
            <p:nvPr/>
          </p:nvSpPr>
          <p:spPr bwMode="auto">
            <a:xfrm>
              <a:off x="2470" y="2745"/>
              <a:ext cx="347" cy="233"/>
            </a:xfrm>
            <a:custGeom>
              <a:avLst/>
              <a:gdLst>
                <a:gd name="T0" fmla="*/ 410 w 410"/>
                <a:gd name="T1" fmla="*/ 202 h 478"/>
                <a:gd name="T2" fmla="*/ 294 w 410"/>
                <a:gd name="T3" fmla="*/ 61 h 478"/>
                <a:gd name="T4" fmla="*/ 177 w 410"/>
                <a:gd name="T5" fmla="*/ 0 h 478"/>
                <a:gd name="T6" fmla="*/ 12 w 410"/>
                <a:gd name="T7" fmla="*/ 55 h 478"/>
                <a:gd name="T8" fmla="*/ 0 w 410"/>
                <a:gd name="T9" fmla="*/ 196 h 478"/>
                <a:gd name="T10" fmla="*/ 42 w 410"/>
                <a:gd name="T11" fmla="*/ 349 h 478"/>
                <a:gd name="T12" fmla="*/ 116 w 410"/>
                <a:gd name="T13" fmla="*/ 460 h 478"/>
                <a:gd name="T14" fmla="*/ 208 w 410"/>
                <a:gd name="T15" fmla="*/ 478 h 478"/>
                <a:gd name="T16" fmla="*/ 330 w 410"/>
                <a:gd name="T17" fmla="*/ 294 h 478"/>
                <a:gd name="T18" fmla="*/ 410 w 410"/>
                <a:gd name="T19" fmla="*/ 202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0" h="478">
                  <a:moveTo>
                    <a:pt x="410" y="202"/>
                  </a:moveTo>
                  <a:lnTo>
                    <a:pt x="294" y="61"/>
                  </a:lnTo>
                  <a:lnTo>
                    <a:pt x="177" y="0"/>
                  </a:lnTo>
                  <a:lnTo>
                    <a:pt x="12" y="55"/>
                  </a:lnTo>
                  <a:lnTo>
                    <a:pt x="0" y="196"/>
                  </a:lnTo>
                  <a:lnTo>
                    <a:pt x="42" y="349"/>
                  </a:lnTo>
                  <a:lnTo>
                    <a:pt x="116" y="460"/>
                  </a:lnTo>
                  <a:lnTo>
                    <a:pt x="208" y="478"/>
                  </a:lnTo>
                  <a:lnTo>
                    <a:pt x="330" y="294"/>
                  </a:lnTo>
                  <a:lnTo>
                    <a:pt x="410" y="202"/>
                  </a:lnTo>
                  <a:close/>
                </a:path>
              </a:pathLst>
            </a:custGeom>
            <a:solidFill>
              <a:srgbClr val="0000CC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25" name="Group 62"/>
            <p:cNvGrpSpPr>
              <a:grpSpLocks/>
            </p:cNvGrpSpPr>
            <p:nvPr/>
          </p:nvGrpSpPr>
          <p:grpSpPr bwMode="auto">
            <a:xfrm>
              <a:off x="935" y="2594"/>
              <a:ext cx="1642" cy="523"/>
              <a:chOff x="935" y="2594"/>
              <a:chExt cx="1642" cy="523"/>
            </a:xfrm>
          </p:grpSpPr>
          <p:sp>
            <p:nvSpPr>
              <p:cNvPr id="26" name="Text Box 41"/>
              <p:cNvSpPr txBox="1">
                <a:spLocks noChangeArrowheads="1"/>
              </p:cNvSpPr>
              <p:nvPr/>
            </p:nvSpPr>
            <p:spPr bwMode="auto">
              <a:xfrm>
                <a:off x="935" y="2594"/>
                <a:ext cx="552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 dirty="0">
                    <a:latin typeface="+mn-lt"/>
                  </a:rPr>
                  <a:t>Known Water Area</a:t>
                </a:r>
              </a:p>
            </p:txBody>
          </p:sp>
          <p:sp>
            <p:nvSpPr>
              <p:cNvPr id="27" name="Line 44"/>
              <p:cNvSpPr>
                <a:spLocks noChangeShapeType="1"/>
              </p:cNvSpPr>
              <p:nvPr/>
            </p:nvSpPr>
            <p:spPr bwMode="auto">
              <a:xfrm>
                <a:off x="1502" y="2715"/>
                <a:ext cx="1075" cy="21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grpSp>
        <p:nvGrpSpPr>
          <p:cNvPr id="28" name="Group 72"/>
          <p:cNvGrpSpPr>
            <a:grpSpLocks/>
          </p:cNvGrpSpPr>
          <p:nvPr/>
        </p:nvGrpSpPr>
        <p:grpSpPr bwMode="auto">
          <a:xfrm>
            <a:off x="1674813" y="2819401"/>
            <a:ext cx="3879850" cy="1344613"/>
            <a:chOff x="1055" y="1776"/>
            <a:chExt cx="2444" cy="847"/>
          </a:xfrm>
        </p:grpSpPr>
        <p:sp>
          <p:nvSpPr>
            <p:cNvPr id="29" name="Freeform 64"/>
            <p:cNvSpPr>
              <a:spLocks/>
            </p:cNvSpPr>
            <p:nvPr/>
          </p:nvSpPr>
          <p:spPr bwMode="auto">
            <a:xfrm>
              <a:off x="3009" y="2390"/>
              <a:ext cx="490" cy="233"/>
            </a:xfrm>
            <a:custGeom>
              <a:avLst/>
              <a:gdLst>
                <a:gd name="T0" fmla="*/ 533 w 545"/>
                <a:gd name="T1" fmla="*/ 171 h 410"/>
                <a:gd name="T2" fmla="*/ 386 w 545"/>
                <a:gd name="T3" fmla="*/ 24 h 410"/>
                <a:gd name="T4" fmla="*/ 177 w 545"/>
                <a:gd name="T5" fmla="*/ 0 h 410"/>
                <a:gd name="T6" fmla="*/ 12 w 545"/>
                <a:gd name="T7" fmla="*/ 55 h 410"/>
                <a:gd name="T8" fmla="*/ 0 w 545"/>
                <a:gd name="T9" fmla="*/ 196 h 410"/>
                <a:gd name="T10" fmla="*/ 85 w 545"/>
                <a:gd name="T11" fmla="*/ 392 h 410"/>
                <a:gd name="T12" fmla="*/ 343 w 545"/>
                <a:gd name="T13" fmla="*/ 410 h 410"/>
                <a:gd name="T14" fmla="*/ 459 w 545"/>
                <a:gd name="T15" fmla="*/ 343 h 410"/>
                <a:gd name="T16" fmla="*/ 545 w 545"/>
                <a:gd name="T17" fmla="*/ 245 h 410"/>
                <a:gd name="T18" fmla="*/ 533 w 545"/>
                <a:gd name="T19" fmla="*/ 17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5" h="410">
                  <a:moveTo>
                    <a:pt x="533" y="171"/>
                  </a:moveTo>
                  <a:lnTo>
                    <a:pt x="386" y="24"/>
                  </a:lnTo>
                  <a:lnTo>
                    <a:pt x="177" y="0"/>
                  </a:lnTo>
                  <a:lnTo>
                    <a:pt x="12" y="55"/>
                  </a:lnTo>
                  <a:lnTo>
                    <a:pt x="0" y="196"/>
                  </a:lnTo>
                  <a:lnTo>
                    <a:pt x="85" y="392"/>
                  </a:lnTo>
                  <a:lnTo>
                    <a:pt x="343" y="410"/>
                  </a:lnTo>
                  <a:lnTo>
                    <a:pt x="459" y="343"/>
                  </a:lnTo>
                  <a:lnTo>
                    <a:pt x="545" y="245"/>
                  </a:lnTo>
                  <a:lnTo>
                    <a:pt x="533" y="171"/>
                  </a:lnTo>
                  <a:close/>
                </a:path>
              </a:pathLst>
            </a:custGeom>
            <a:solidFill>
              <a:srgbClr val="00FF00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30" name="Group 61"/>
            <p:cNvGrpSpPr>
              <a:grpSpLocks/>
            </p:cNvGrpSpPr>
            <p:nvPr/>
          </p:nvGrpSpPr>
          <p:grpSpPr bwMode="auto">
            <a:xfrm>
              <a:off x="1055" y="1776"/>
              <a:ext cx="2178" cy="743"/>
              <a:chOff x="1055" y="1776"/>
              <a:chExt cx="2178" cy="743"/>
            </a:xfrm>
          </p:grpSpPr>
          <p:sp>
            <p:nvSpPr>
              <p:cNvPr id="31" name="Text Box 40"/>
              <p:cNvSpPr txBox="1">
                <a:spLocks noChangeArrowheads="1"/>
              </p:cNvSpPr>
              <p:nvPr/>
            </p:nvSpPr>
            <p:spPr bwMode="auto">
              <a:xfrm>
                <a:off x="1055" y="1776"/>
                <a:ext cx="880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 dirty="0">
                    <a:latin typeface="+mn-lt"/>
                  </a:rPr>
                  <a:t>Known Conifer Area</a:t>
                </a:r>
              </a:p>
            </p:txBody>
          </p:sp>
          <p:sp>
            <p:nvSpPr>
              <p:cNvPr id="32" name="Line 60"/>
              <p:cNvSpPr>
                <a:spLocks noChangeShapeType="1"/>
              </p:cNvSpPr>
              <p:nvPr/>
            </p:nvSpPr>
            <p:spPr bwMode="auto">
              <a:xfrm>
                <a:off x="1836" y="1989"/>
                <a:ext cx="1397" cy="53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grpSp>
        <p:nvGrpSpPr>
          <p:cNvPr id="33" name="Group 68"/>
          <p:cNvGrpSpPr>
            <a:grpSpLocks/>
          </p:cNvGrpSpPr>
          <p:nvPr/>
        </p:nvGrpSpPr>
        <p:grpSpPr bwMode="auto">
          <a:xfrm>
            <a:off x="4329113" y="3835295"/>
            <a:ext cx="4281488" cy="1038226"/>
            <a:chOff x="2739" y="2352"/>
            <a:chExt cx="2697" cy="654"/>
          </a:xfrm>
        </p:grpSpPr>
        <p:sp>
          <p:nvSpPr>
            <p:cNvPr id="34" name="Rectangle 54"/>
            <p:cNvSpPr>
              <a:spLocks noChangeArrowheads="1"/>
            </p:cNvSpPr>
            <p:nvPr/>
          </p:nvSpPr>
          <p:spPr bwMode="auto">
            <a:xfrm>
              <a:off x="4602" y="2352"/>
              <a:ext cx="834" cy="654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00"/>
                </a:gs>
              </a:gsLst>
              <a:lin ang="5400000" scaled="1"/>
            </a:gradFill>
            <a:ln w="254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Freeform 55"/>
            <p:cNvSpPr>
              <a:spLocks/>
            </p:cNvSpPr>
            <p:nvPr/>
          </p:nvSpPr>
          <p:spPr bwMode="auto">
            <a:xfrm>
              <a:off x="4626" y="2676"/>
              <a:ext cx="780" cy="297"/>
            </a:xfrm>
            <a:custGeom>
              <a:avLst/>
              <a:gdLst>
                <a:gd name="T0" fmla="*/ 0 w 780"/>
                <a:gd name="T1" fmla="*/ 0 h 297"/>
                <a:gd name="T2" fmla="*/ 42 w 780"/>
                <a:gd name="T3" fmla="*/ 78 h 297"/>
                <a:gd name="T4" fmla="*/ 66 w 780"/>
                <a:gd name="T5" fmla="*/ 126 h 297"/>
                <a:gd name="T6" fmla="*/ 108 w 780"/>
                <a:gd name="T7" fmla="*/ 168 h 297"/>
                <a:gd name="T8" fmla="*/ 186 w 780"/>
                <a:gd name="T9" fmla="*/ 204 h 297"/>
                <a:gd name="T10" fmla="*/ 228 w 780"/>
                <a:gd name="T11" fmla="*/ 222 h 297"/>
                <a:gd name="T12" fmla="*/ 264 w 780"/>
                <a:gd name="T13" fmla="*/ 228 h 297"/>
                <a:gd name="T14" fmla="*/ 312 w 780"/>
                <a:gd name="T15" fmla="*/ 234 h 297"/>
                <a:gd name="T16" fmla="*/ 426 w 780"/>
                <a:gd name="T17" fmla="*/ 264 h 297"/>
                <a:gd name="T18" fmla="*/ 498 w 780"/>
                <a:gd name="T19" fmla="*/ 276 h 297"/>
                <a:gd name="T20" fmla="*/ 576 w 780"/>
                <a:gd name="T21" fmla="*/ 294 h 297"/>
                <a:gd name="T22" fmla="*/ 630 w 780"/>
                <a:gd name="T23" fmla="*/ 294 h 297"/>
                <a:gd name="T24" fmla="*/ 690 w 780"/>
                <a:gd name="T25" fmla="*/ 294 h 297"/>
                <a:gd name="T26" fmla="*/ 732 w 780"/>
                <a:gd name="T27" fmla="*/ 294 h 297"/>
                <a:gd name="T28" fmla="*/ 780 w 780"/>
                <a:gd name="T29" fmla="*/ 29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0" h="297">
                  <a:moveTo>
                    <a:pt x="0" y="0"/>
                  </a:moveTo>
                  <a:cubicBezTo>
                    <a:pt x="15" y="28"/>
                    <a:pt x="31" y="57"/>
                    <a:pt x="42" y="78"/>
                  </a:cubicBezTo>
                  <a:cubicBezTo>
                    <a:pt x="53" y="99"/>
                    <a:pt x="55" y="111"/>
                    <a:pt x="66" y="126"/>
                  </a:cubicBezTo>
                  <a:cubicBezTo>
                    <a:pt x="77" y="141"/>
                    <a:pt x="88" y="155"/>
                    <a:pt x="108" y="168"/>
                  </a:cubicBezTo>
                  <a:cubicBezTo>
                    <a:pt x="128" y="181"/>
                    <a:pt x="166" y="195"/>
                    <a:pt x="186" y="204"/>
                  </a:cubicBezTo>
                  <a:cubicBezTo>
                    <a:pt x="206" y="213"/>
                    <a:pt x="215" y="218"/>
                    <a:pt x="228" y="222"/>
                  </a:cubicBezTo>
                  <a:cubicBezTo>
                    <a:pt x="241" y="226"/>
                    <a:pt x="250" y="226"/>
                    <a:pt x="264" y="228"/>
                  </a:cubicBezTo>
                  <a:cubicBezTo>
                    <a:pt x="278" y="230"/>
                    <a:pt x="285" y="228"/>
                    <a:pt x="312" y="234"/>
                  </a:cubicBezTo>
                  <a:cubicBezTo>
                    <a:pt x="339" y="240"/>
                    <a:pt x="395" y="257"/>
                    <a:pt x="426" y="264"/>
                  </a:cubicBezTo>
                  <a:cubicBezTo>
                    <a:pt x="457" y="271"/>
                    <a:pt x="473" y="271"/>
                    <a:pt x="498" y="276"/>
                  </a:cubicBezTo>
                  <a:cubicBezTo>
                    <a:pt x="523" y="281"/>
                    <a:pt x="554" y="291"/>
                    <a:pt x="576" y="294"/>
                  </a:cubicBezTo>
                  <a:cubicBezTo>
                    <a:pt x="598" y="297"/>
                    <a:pt x="611" y="294"/>
                    <a:pt x="630" y="294"/>
                  </a:cubicBezTo>
                  <a:cubicBezTo>
                    <a:pt x="649" y="294"/>
                    <a:pt x="673" y="294"/>
                    <a:pt x="690" y="294"/>
                  </a:cubicBezTo>
                  <a:cubicBezTo>
                    <a:pt x="707" y="294"/>
                    <a:pt x="717" y="294"/>
                    <a:pt x="732" y="294"/>
                  </a:cubicBezTo>
                  <a:cubicBezTo>
                    <a:pt x="747" y="294"/>
                    <a:pt x="771" y="294"/>
                    <a:pt x="780" y="294"/>
                  </a:cubicBez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6" name="Text Box 56"/>
            <p:cNvSpPr txBox="1">
              <a:spLocks noChangeArrowheads="1"/>
            </p:cNvSpPr>
            <p:nvPr/>
          </p:nvSpPr>
          <p:spPr bwMode="auto">
            <a:xfrm>
              <a:off x="4614" y="2352"/>
              <a:ext cx="64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0" dirty="0">
                  <a:solidFill>
                    <a:schemeClr val="tx1"/>
                  </a:solidFill>
                  <a:latin typeface="Comic Sans MS" pitchFamily="66" charset="0"/>
                </a:rPr>
                <a:t>Water</a:t>
              </a:r>
            </a:p>
          </p:txBody>
        </p:sp>
        <p:sp>
          <p:nvSpPr>
            <p:cNvPr id="37" name="Line 58"/>
            <p:cNvSpPr>
              <a:spLocks noChangeShapeType="1"/>
            </p:cNvSpPr>
            <p:nvPr/>
          </p:nvSpPr>
          <p:spPr bwMode="auto">
            <a:xfrm flipV="1">
              <a:off x="2739" y="2665"/>
              <a:ext cx="1723" cy="19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grpSp>
        <p:nvGrpSpPr>
          <p:cNvPr id="38" name="Group 67"/>
          <p:cNvGrpSpPr>
            <a:grpSpLocks/>
          </p:cNvGrpSpPr>
          <p:nvPr/>
        </p:nvGrpSpPr>
        <p:grpSpPr bwMode="auto">
          <a:xfrm>
            <a:off x="5374814" y="2663826"/>
            <a:ext cx="3216275" cy="1566863"/>
            <a:chOff x="3410" y="1494"/>
            <a:chExt cx="2026" cy="987"/>
          </a:xfrm>
        </p:grpSpPr>
        <p:sp>
          <p:nvSpPr>
            <p:cNvPr id="39" name="Rectangle 46"/>
            <p:cNvSpPr>
              <a:spLocks noChangeArrowheads="1"/>
            </p:cNvSpPr>
            <p:nvPr/>
          </p:nvSpPr>
          <p:spPr bwMode="auto">
            <a:xfrm>
              <a:off x="4602" y="1494"/>
              <a:ext cx="834" cy="654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00"/>
                </a:gs>
              </a:gsLst>
              <a:lin ang="5400000" scaled="1"/>
            </a:gradFill>
            <a:ln w="254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Freeform 47"/>
            <p:cNvSpPr>
              <a:spLocks/>
            </p:cNvSpPr>
            <p:nvPr/>
          </p:nvSpPr>
          <p:spPr bwMode="auto">
            <a:xfrm>
              <a:off x="4620" y="1634"/>
              <a:ext cx="804" cy="515"/>
            </a:xfrm>
            <a:custGeom>
              <a:avLst/>
              <a:gdLst>
                <a:gd name="T0" fmla="*/ 0 w 804"/>
                <a:gd name="T1" fmla="*/ 496 h 515"/>
                <a:gd name="T2" fmla="*/ 78 w 804"/>
                <a:gd name="T3" fmla="*/ 346 h 515"/>
                <a:gd name="T4" fmla="*/ 126 w 804"/>
                <a:gd name="T5" fmla="*/ 334 h 515"/>
                <a:gd name="T6" fmla="*/ 174 w 804"/>
                <a:gd name="T7" fmla="*/ 340 h 515"/>
                <a:gd name="T8" fmla="*/ 192 w 804"/>
                <a:gd name="T9" fmla="*/ 418 h 515"/>
                <a:gd name="T10" fmla="*/ 210 w 804"/>
                <a:gd name="T11" fmla="*/ 466 h 515"/>
                <a:gd name="T12" fmla="*/ 294 w 804"/>
                <a:gd name="T13" fmla="*/ 448 h 515"/>
                <a:gd name="T14" fmla="*/ 444 w 804"/>
                <a:gd name="T15" fmla="*/ 64 h 515"/>
                <a:gd name="T16" fmla="*/ 492 w 804"/>
                <a:gd name="T17" fmla="*/ 64 h 515"/>
                <a:gd name="T18" fmla="*/ 528 w 804"/>
                <a:gd name="T19" fmla="*/ 106 h 515"/>
                <a:gd name="T20" fmla="*/ 552 w 804"/>
                <a:gd name="T21" fmla="*/ 190 h 515"/>
                <a:gd name="T22" fmla="*/ 594 w 804"/>
                <a:gd name="T23" fmla="*/ 262 h 515"/>
                <a:gd name="T24" fmla="*/ 660 w 804"/>
                <a:gd name="T25" fmla="*/ 238 h 515"/>
                <a:gd name="T26" fmla="*/ 696 w 804"/>
                <a:gd name="T27" fmla="*/ 220 h 515"/>
                <a:gd name="T28" fmla="*/ 774 w 804"/>
                <a:gd name="T29" fmla="*/ 238 h 515"/>
                <a:gd name="T30" fmla="*/ 804 w 804"/>
                <a:gd name="T31" fmla="*/ 28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4" h="515">
                  <a:moveTo>
                    <a:pt x="0" y="496"/>
                  </a:moveTo>
                  <a:cubicBezTo>
                    <a:pt x="28" y="434"/>
                    <a:pt x="57" y="373"/>
                    <a:pt x="78" y="346"/>
                  </a:cubicBezTo>
                  <a:cubicBezTo>
                    <a:pt x="99" y="319"/>
                    <a:pt x="110" y="335"/>
                    <a:pt x="126" y="334"/>
                  </a:cubicBezTo>
                  <a:cubicBezTo>
                    <a:pt x="142" y="333"/>
                    <a:pt x="163" y="326"/>
                    <a:pt x="174" y="340"/>
                  </a:cubicBezTo>
                  <a:cubicBezTo>
                    <a:pt x="185" y="354"/>
                    <a:pt x="186" y="397"/>
                    <a:pt x="192" y="418"/>
                  </a:cubicBezTo>
                  <a:cubicBezTo>
                    <a:pt x="198" y="439"/>
                    <a:pt x="193" y="461"/>
                    <a:pt x="210" y="466"/>
                  </a:cubicBezTo>
                  <a:cubicBezTo>
                    <a:pt x="227" y="471"/>
                    <a:pt x="255" y="515"/>
                    <a:pt x="294" y="448"/>
                  </a:cubicBezTo>
                  <a:cubicBezTo>
                    <a:pt x="333" y="381"/>
                    <a:pt x="411" y="128"/>
                    <a:pt x="444" y="64"/>
                  </a:cubicBezTo>
                  <a:cubicBezTo>
                    <a:pt x="477" y="0"/>
                    <a:pt x="478" y="57"/>
                    <a:pt x="492" y="64"/>
                  </a:cubicBezTo>
                  <a:cubicBezTo>
                    <a:pt x="506" y="71"/>
                    <a:pt x="518" y="85"/>
                    <a:pt x="528" y="106"/>
                  </a:cubicBezTo>
                  <a:cubicBezTo>
                    <a:pt x="538" y="127"/>
                    <a:pt x="541" y="164"/>
                    <a:pt x="552" y="190"/>
                  </a:cubicBezTo>
                  <a:cubicBezTo>
                    <a:pt x="563" y="216"/>
                    <a:pt x="576" y="254"/>
                    <a:pt x="594" y="262"/>
                  </a:cubicBezTo>
                  <a:cubicBezTo>
                    <a:pt x="612" y="270"/>
                    <a:pt x="643" y="245"/>
                    <a:pt x="660" y="238"/>
                  </a:cubicBezTo>
                  <a:cubicBezTo>
                    <a:pt x="677" y="231"/>
                    <a:pt x="677" y="220"/>
                    <a:pt x="696" y="220"/>
                  </a:cubicBezTo>
                  <a:cubicBezTo>
                    <a:pt x="715" y="220"/>
                    <a:pt x="756" y="228"/>
                    <a:pt x="774" y="238"/>
                  </a:cubicBezTo>
                  <a:cubicBezTo>
                    <a:pt x="792" y="248"/>
                    <a:pt x="799" y="273"/>
                    <a:pt x="804" y="280"/>
                  </a:cubicBez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1" name="Text Box 48"/>
            <p:cNvSpPr txBox="1">
              <a:spLocks noChangeArrowheads="1"/>
            </p:cNvSpPr>
            <p:nvPr/>
          </p:nvSpPr>
          <p:spPr bwMode="auto">
            <a:xfrm>
              <a:off x="4584" y="1494"/>
              <a:ext cx="64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0" dirty="0">
                  <a:solidFill>
                    <a:schemeClr val="tx1"/>
                  </a:solidFill>
                  <a:latin typeface="Comic Sans MS" pitchFamily="66" charset="0"/>
                </a:rPr>
                <a:t>Conifer</a:t>
              </a:r>
            </a:p>
          </p:txBody>
        </p:sp>
        <p:sp>
          <p:nvSpPr>
            <p:cNvPr id="42" name="Line 57"/>
            <p:cNvSpPr>
              <a:spLocks noChangeShapeType="1"/>
            </p:cNvSpPr>
            <p:nvPr/>
          </p:nvSpPr>
          <p:spPr bwMode="auto">
            <a:xfrm flipV="1">
              <a:off x="3410" y="1951"/>
              <a:ext cx="1075" cy="53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3" name="Group 73"/>
          <p:cNvGrpSpPr>
            <a:grpSpLocks/>
          </p:cNvGrpSpPr>
          <p:nvPr/>
        </p:nvGrpSpPr>
        <p:grpSpPr bwMode="auto">
          <a:xfrm>
            <a:off x="5924550" y="5010154"/>
            <a:ext cx="2686050" cy="1133476"/>
            <a:chOff x="3732" y="3156"/>
            <a:chExt cx="1692" cy="714"/>
          </a:xfrm>
        </p:grpSpPr>
        <p:grpSp>
          <p:nvGrpSpPr>
            <p:cNvPr id="44" name="Group 69"/>
            <p:cNvGrpSpPr>
              <a:grpSpLocks/>
            </p:cNvGrpSpPr>
            <p:nvPr/>
          </p:nvGrpSpPr>
          <p:grpSpPr bwMode="auto">
            <a:xfrm>
              <a:off x="4542" y="3216"/>
              <a:ext cx="882" cy="654"/>
              <a:chOff x="4542" y="3216"/>
              <a:chExt cx="882" cy="654"/>
            </a:xfrm>
          </p:grpSpPr>
          <p:sp>
            <p:nvSpPr>
              <p:cNvPr id="46" name="Rectangle 50"/>
              <p:cNvSpPr>
                <a:spLocks noChangeArrowheads="1"/>
              </p:cNvSpPr>
              <p:nvPr/>
            </p:nvSpPr>
            <p:spPr bwMode="auto">
              <a:xfrm>
                <a:off x="4590" y="3216"/>
                <a:ext cx="834" cy="65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lin ang="5400000" scaled="1"/>
              </a:gradFill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7" name="Freeform 51"/>
              <p:cNvSpPr>
                <a:spLocks/>
              </p:cNvSpPr>
              <p:nvPr/>
            </p:nvSpPr>
            <p:spPr bwMode="auto">
              <a:xfrm>
                <a:off x="4608" y="3226"/>
                <a:ext cx="798" cy="637"/>
              </a:xfrm>
              <a:custGeom>
                <a:avLst/>
                <a:gdLst>
                  <a:gd name="T0" fmla="*/ 0 w 798"/>
                  <a:gd name="T1" fmla="*/ 626 h 637"/>
                  <a:gd name="T2" fmla="*/ 42 w 798"/>
                  <a:gd name="T3" fmla="*/ 512 h 637"/>
                  <a:gd name="T4" fmla="*/ 78 w 798"/>
                  <a:gd name="T5" fmla="*/ 458 h 637"/>
                  <a:gd name="T6" fmla="*/ 138 w 798"/>
                  <a:gd name="T7" fmla="*/ 434 h 637"/>
                  <a:gd name="T8" fmla="*/ 168 w 798"/>
                  <a:gd name="T9" fmla="*/ 476 h 637"/>
                  <a:gd name="T10" fmla="*/ 174 w 798"/>
                  <a:gd name="T11" fmla="*/ 524 h 637"/>
                  <a:gd name="T12" fmla="*/ 198 w 798"/>
                  <a:gd name="T13" fmla="*/ 572 h 637"/>
                  <a:gd name="T14" fmla="*/ 246 w 798"/>
                  <a:gd name="T15" fmla="*/ 584 h 637"/>
                  <a:gd name="T16" fmla="*/ 270 w 798"/>
                  <a:gd name="T17" fmla="*/ 554 h 637"/>
                  <a:gd name="T18" fmla="*/ 402 w 798"/>
                  <a:gd name="T19" fmla="*/ 86 h 637"/>
                  <a:gd name="T20" fmla="*/ 444 w 798"/>
                  <a:gd name="T21" fmla="*/ 38 h 637"/>
                  <a:gd name="T22" fmla="*/ 468 w 798"/>
                  <a:gd name="T23" fmla="*/ 38 h 637"/>
                  <a:gd name="T24" fmla="*/ 498 w 798"/>
                  <a:gd name="T25" fmla="*/ 74 h 637"/>
                  <a:gd name="T26" fmla="*/ 516 w 798"/>
                  <a:gd name="T27" fmla="*/ 140 h 637"/>
                  <a:gd name="T28" fmla="*/ 522 w 798"/>
                  <a:gd name="T29" fmla="*/ 236 h 637"/>
                  <a:gd name="T30" fmla="*/ 558 w 798"/>
                  <a:gd name="T31" fmla="*/ 308 h 637"/>
                  <a:gd name="T32" fmla="*/ 588 w 798"/>
                  <a:gd name="T33" fmla="*/ 344 h 637"/>
                  <a:gd name="T34" fmla="*/ 648 w 798"/>
                  <a:gd name="T35" fmla="*/ 302 h 637"/>
                  <a:gd name="T36" fmla="*/ 678 w 798"/>
                  <a:gd name="T37" fmla="*/ 248 h 637"/>
                  <a:gd name="T38" fmla="*/ 720 w 798"/>
                  <a:gd name="T39" fmla="*/ 230 h 637"/>
                  <a:gd name="T40" fmla="*/ 768 w 798"/>
                  <a:gd name="T41" fmla="*/ 290 h 637"/>
                  <a:gd name="T42" fmla="*/ 798 w 798"/>
                  <a:gd name="T43" fmla="*/ 326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98" h="637">
                    <a:moveTo>
                      <a:pt x="0" y="626"/>
                    </a:moveTo>
                    <a:cubicBezTo>
                      <a:pt x="14" y="583"/>
                      <a:pt x="29" y="540"/>
                      <a:pt x="42" y="512"/>
                    </a:cubicBezTo>
                    <a:cubicBezTo>
                      <a:pt x="55" y="484"/>
                      <a:pt x="62" y="471"/>
                      <a:pt x="78" y="458"/>
                    </a:cubicBezTo>
                    <a:cubicBezTo>
                      <a:pt x="94" y="445"/>
                      <a:pt x="123" y="431"/>
                      <a:pt x="138" y="434"/>
                    </a:cubicBezTo>
                    <a:cubicBezTo>
                      <a:pt x="153" y="437"/>
                      <a:pt x="162" y="461"/>
                      <a:pt x="168" y="476"/>
                    </a:cubicBezTo>
                    <a:cubicBezTo>
                      <a:pt x="174" y="491"/>
                      <a:pt x="169" y="508"/>
                      <a:pt x="174" y="524"/>
                    </a:cubicBezTo>
                    <a:cubicBezTo>
                      <a:pt x="179" y="540"/>
                      <a:pt x="186" y="562"/>
                      <a:pt x="198" y="572"/>
                    </a:cubicBezTo>
                    <a:cubicBezTo>
                      <a:pt x="210" y="582"/>
                      <a:pt x="234" y="587"/>
                      <a:pt x="246" y="584"/>
                    </a:cubicBezTo>
                    <a:cubicBezTo>
                      <a:pt x="258" y="581"/>
                      <a:pt x="244" y="637"/>
                      <a:pt x="270" y="554"/>
                    </a:cubicBezTo>
                    <a:cubicBezTo>
                      <a:pt x="296" y="471"/>
                      <a:pt x="373" y="172"/>
                      <a:pt x="402" y="86"/>
                    </a:cubicBezTo>
                    <a:cubicBezTo>
                      <a:pt x="431" y="0"/>
                      <a:pt x="433" y="46"/>
                      <a:pt x="444" y="38"/>
                    </a:cubicBezTo>
                    <a:cubicBezTo>
                      <a:pt x="455" y="30"/>
                      <a:pt x="459" y="32"/>
                      <a:pt x="468" y="38"/>
                    </a:cubicBezTo>
                    <a:cubicBezTo>
                      <a:pt x="477" y="44"/>
                      <a:pt x="490" y="57"/>
                      <a:pt x="498" y="74"/>
                    </a:cubicBezTo>
                    <a:cubicBezTo>
                      <a:pt x="506" y="91"/>
                      <a:pt x="512" y="113"/>
                      <a:pt x="516" y="140"/>
                    </a:cubicBezTo>
                    <a:cubicBezTo>
                      <a:pt x="520" y="167"/>
                      <a:pt x="515" y="208"/>
                      <a:pt x="522" y="236"/>
                    </a:cubicBezTo>
                    <a:cubicBezTo>
                      <a:pt x="529" y="264"/>
                      <a:pt x="547" y="290"/>
                      <a:pt x="558" y="308"/>
                    </a:cubicBezTo>
                    <a:cubicBezTo>
                      <a:pt x="569" y="326"/>
                      <a:pt x="573" y="345"/>
                      <a:pt x="588" y="344"/>
                    </a:cubicBezTo>
                    <a:cubicBezTo>
                      <a:pt x="603" y="343"/>
                      <a:pt x="633" y="318"/>
                      <a:pt x="648" y="302"/>
                    </a:cubicBezTo>
                    <a:cubicBezTo>
                      <a:pt x="663" y="286"/>
                      <a:pt x="666" y="260"/>
                      <a:pt x="678" y="248"/>
                    </a:cubicBezTo>
                    <a:cubicBezTo>
                      <a:pt x="690" y="236"/>
                      <a:pt x="705" y="223"/>
                      <a:pt x="720" y="230"/>
                    </a:cubicBezTo>
                    <a:cubicBezTo>
                      <a:pt x="735" y="237"/>
                      <a:pt x="755" y="274"/>
                      <a:pt x="768" y="290"/>
                    </a:cubicBezTo>
                    <a:cubicBezTo>
                      <a:pt x="781" y="306"/>
                      <a:pt x="791" y="316"/>
                      <a:pt x="798" y="326"/>
                    </a:cubicBezTo>
                  </a:path>
                </a:pathLst>
              </a:custGeom>
              <a:noFill/>
              <a:ln w="254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8" name="Text Box 52"/>
              <p:cNvSpPr txBox="1">
                <a:spLocks noChangeArrowheads="1"/>
              </p:cNvSpPr>
              <p:nvPr/>
            </p:nvSpPr>
            <p:spPr bwMode="auto">
              <a:xfrm>
                <a:off x="4542" y="3219"/>
                <a:ext cx="70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0" dirty="0">
                    <a:solidFill>
                      <a:schemeClr val="tx1"/>
                    </a:solidFill>
                    <a:latin typeface="Comic Sans MS" pitchFamily="66" charset="0"/>
                  </a:rPr>
                  <a:t>Deciduous</a:t>
                </a:r>
              </a:p>
            </p:txBody>
          </p:sp>
        </p:grpSp>
        <p:sp>
          <p:nvSpPr>
            <p:cNvPr id="45" name="Line 59"/>
            <p:cNvSpPr>
              <a:spLocks noChangeShapeType="1"/>
            </p:cNvSpPr>
            <p:nvPr/>
          </p:nvSpPr>
          <p:spPr bwMode="auto">
            <a:xfrm>
              <a:off x="3732" y="3156"/>
              <a:ext cx="753" cy="33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759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1" dirty="0" smtClean="0"/>
              <a:t>Nearest neighbor</a:t>
            </a:r>
          </a:p>
          <a:p>
            <a:pPr lvl="1"/>
            <a:r>
              <a:rPr lang="en-US" dirty="0" smtClean="0"/>
              <a:t>Bayes</a:t>
            </a:r>
          </a:p>
          <a:p>
            <a:pPr lvl="1"/>
            <a:r>
              <a:rPr lang="en-US" dirty="0" smtClean="0"/>
              <a:t>Decision Tree</a:t>
            </a:r>
          </a:p>
          <a:p>
            <a:pPr lvl="1"/>
            <a:r>
              <a:rPr lang="en-US" dirty="0" smtClean="0"/>
              <a:t>K-nearest neighbors</a:t>
            </a:r>
          </a:p>
          <a:p>
            <a:pPr lvl="1"/>
            <a:r>
              <a:rPr lang="en-US" dirty="0" smtClean="0"/>
              <a:t>Support Vector Machines</a:t>
            </a:r>
          </a:p>
          <a:p>
            <a:pPr lvl="1"/>
            <a:r>
              <a:rPr lang="en-US" b="1" dirty="0" smtClean="0"/>
              <a:t>Random forests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063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47800"/>
            <a:ext cx="8037872" cy="2819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Classifies based on descriptors applied to the classes</a:t>
            </a:r>
          </a:p>
          <a:p>
            <a:r>
              <a:rPr lang="en-US" dirty="0" smtClean="0"/>
              <a:t>Nearest neighbor</a:t>
            </a:r>
          </a:p>
          <a:p>
            <a:pPr lvl="1"/>
            <a:r>
              <a:rPr lang="en-US" dirty="0" smtClean="0"/>
              <a:t>Select the features the classification will be based on (e.g., red band, NDVI, ancillary data,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Select training data</a:t>
            </a:r>
            <a:endParaRPr lang="en-US" dirty="0"/>
          </a:p>
        </p:txBody>
      </p:sp>
      <p:pic>
        <p:nvPicPr>
          <p:cNvPr id="5" name="Picture 2" descr="training s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31" y="4157947"/>
            <a:ext cx="3435900" cy="1990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4788" y="4648200"/>
            <a:ext cx="165401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+mn-lt"/>
              </a:rPr>
              <a:t>Training samples selected for classification</a:t>
            </a:r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556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Also known as CART (Classification and Regression Tree) when they refer to both:</a:t>
            </a:r>
          </a:p>
          <a:p>
            <a:pPr lvl="1"/>
            <a:r>
              <a:rPr lang="en-US" sz="1800" b="1" dirty="0"/>
              <a:t>Classification tree</a:t>
            </a:r>
            <a:r>
              <a:rPr lang="en-US" sz="1800" dirty="0"/>
              <a:t> </a:t>
            </a:r>
            <a:r>
              <a:rPr lang="en-US" sz="1800" dirty="0" smtClean="0"/>
              <a:t>= predicted </a:t>
            </a:r>
            <a:r>
              <a:rPr lang="en-US" sz="1800" dirty="0"/>
              <a:t>outcome is the class to which the data belongs.</a:t>
            </a:r>
          </a:p>
          <a:p>
            <a:pPr lvl="1"/>
            <a:r>
              <a:rPr lang="en-US" sz="1800" b="1" dirty="0"/>
              <a:t>Regression tree</a:t>
            </a:r>
            <a:r>
              <a:rPr lang="en-US" sz="1800" dirty="0"/>
              <a:t> </a:t>
            </a:r>
            <a:r>
              <a:rPr lang="en-US" sz="1800" dirty="0" smtClean="0"/>
              <a:t>= predicted </a:t>
            </a:r>
            <a:r>
              <a:rPr lang="en-US" sz="1800" dirty="0"/>
              <a:t>outcome can be considered a real number (e.g</a:t>
            </a:r>
            <a:r>
              <a:rPr lang="en-US" sz="1800" dirty="0" smtClean="0"/>
              <a:t>. NDVI value)</a:t>
            </a:r>
            <a:endParaRPr lang="en-US" dirty="0" smtClean="0"/>
          </a:p>
          <a:p>
            <a:r>
              <a:rPr lang="en-US" sz="2800" dirty="0" smtClean="0"/>
              <a:t>Data mining technique</a:t>
            </a:r>
          </a:p>
          <a:p>
            <a:r>
              <a:rPr lang="en-US" sz="2800" dirty="0" smtClean="0"/>
              <a:t>Uses training data to develop a tree-like set of rules to determine the class for certain combinations of input data</a:t>
            </a:r>
          </a:p>
          <a:p>
            <a:r>
              <a:rPr lang="en-US" sz="2800" dirty="0" smtClean="0"/>
              <a:t>Simple to use and can produce good results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Trees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77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8"/>
          <p:cNvGrpSpPr/>
          <p:nvPr/>
        </p:nvGrpSpPr>
        <p:grpSpPr>
          <a:xfrm>
            <a:off x="1295400" y="1734089"/>
            <a:ext cx="6629399" cy="3814465"/>
            <a:chOff x="665520" y="1676400"/>
            <a:chExt cx="7511594" cy="3814465"/>
          </a:xfrm>
        </p:grpSpPr>
        <p:sp>
          <p:nvSpPr>
            <p:cNvPr id="7" name="TextBox 6"/>
            <p:cNvSpPr txBox="1"/>
            <p:nvPr/>
          </p:nvSpPr>
          <p:spPr>
            <a:xfrm>
              <a:off x="3352800" y="1676400"/>
              <a:ext cx="3270191" cy="461665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Landsat Band 4 &gt;120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56240" y="2819401"/>
              <a:ext cx="3280927" cy="461665"/>
            </a:xfrm>
            <a:prstGeom prst="rect">
              <a:avLst/>
            </a:prstGeom>
            <a:solidFill>
              <a:srgbClr val="0080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Landsat NDVI &gt; 350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5520" y="3962400"/>
              <a:ext cx="2158505" cy="461665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Aspect &gt; 180</a:t>
              </a:r>
              <a:endParaRPr lang="en-US" dirty="0"/>
            </a:p>
          </p:txBody>
        </p:sp>
        <p:cxnSp>
          <p:nvCxnSpPr>
            <p:cNvPr id="10" name="Straight Connector 9"/>
            <p:cNvCxnSpPr>
              <a:stCxn id="7" idx="2"/>
              <a:endCxn id="8" idx="0"/>
            </p:cNvCxnSpPr>
            <p:nvPr/>
          </p:nvCxnSpPr>
          <p:spPr bwMode="auto">
            <a:xfrm rot="5400000">
              <a:off x="3651632" y="1483137"/>
              <a:ext cx="681336" cy="199119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>
              <a:stCxn id="8" idx="2"/>
              <a:endCxn id="9" idx="0"/>
            </p:cNvCxnSpPr>
            <p:nvPr/>
          </p:nvCxnSpPr>
          <p:spPr bwMode="auto">
            <a:xfrm rot="5400000">
              <a:off x="2030072" y="2995768"/>
              <a:ext cx="681334" cy="125193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3124201" y="3962400"/>
              <a:ext cx="2203688" cy="461665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Aspect &lt; 180</a:t>
              </a:r>
              <a:endParaRPr lang="en-US" dirty="0"/>
            </a:p>
          </p:txBody>
        </p:sp>
        <p:cxnSp>
          <p:nvCxnSpPr>
            <p:cNvPr id="13" name="Straight Connector 12"/>
            <p:cNvCxnSpPr>
              <a:stCxn id="8" idx="2"/>
              <a:endCxn id="12" idx="0"/>
            </p:cNvCxnSpPr>
            <p:nvPr/>
          </p:nvCxnSpPr>
          <p:spPr bwMode="auto">
            <a:xfrm rot="16200000" flipH="1">
              <a:off x="3270708" y="3007062"/>
              <a:ext cx="681334" cy="122934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4800599" y="2819400"/>
              <a:ext cx="3376515" cy="461665"/>
            </a:xfrm>
            <a:prstGeom prst="rect">
              <a:avLst/>
            </a:prstGeom>
            <a:solidFill>
              <a:srgbClr val="0080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Landsat NDVI &lt; 350</a:t>
              </a:r>
              <a:endParaRPr lang="en-US" dirty="0"/>
            </a:p>
          </p:txBody>
        </p:sp>
        <p:cxnSp>
          <p:nvCxnSpPr>
            <p:cNvPr id="15" name="Straight Connector 14"/>
            <p:cNvCxnSpPr>
              <a:stCxn id="7" idx="2"/>
              <a:endCxn id="14" idx="0"/>
            </p:cNvCxnSpPr>
            <p:nvPr/>
          </p:nvCxnSpPr>
          <p:spPr bwMode="auto">
            <a:xfrm rot="16200000" flipH="1">
              <a:off x="5397709" y="1728251"/>
              <a:ext cx="681335" cy="150096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1238397" y="5024761"/>
              <a:ext cx="1010582" cy="46166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shrub</a:t>
              </a:r>
              <a:endParaRPr lang="en-US" dirty="0"/>
            </a:p>
          </p:txBody>
        </p:sp>
        <p:cxnSp>
          <p:nvCxnSpPr>
            <p:cNvPr id="17" name="Straight Connector 16"/>
            <p:cNvCxnSpPr>
              <a:stCxn id="9" idx="2"/>
              <a:endCxn id="16" idx="0"/>
            </p:cNvCxnSpPr>
            <p:nvPr/>
          </p:nvCxnSpPr>
          <p:spPr bwMode="auto">
            <a:xfrm rot="5400000">
              <a:off x="1443883" y="4723871"/>
              <a:ext cx="600696" cy="108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3437627" y="5007006"/>
              <a:ext cx="1717582" cy="46166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grassland</a:t>
              </a:r>
              <a:endParaRPr lang="en-US" dirty="0"/>
            </a:p>
          </p:txBody>
        </p:sp>
        <p:cxnSp>
          <p:nvCxnSpPr>
            <p:cNvPr id="19" name="Straight Connector 18"/>
            <p:cNvCxnSpPr>
              <a:stCxn id="12" idx="2"/>
              <a:endCxn id="18" idx="0"/>
            </p:cNvCxnSpPr>
            <p:nvPr/>
          </p:nvCxnSpPr>
          <p:spPr bwMode="auto">
            <a:xfrm rot="16200000" flipH="1">
              <a:off x="3969762" y="4680349"/>
              <a:ext cx="582941" cy="7037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5759589" y="5029200"/>
              <a:ext cx="1726805" cy="46166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grassland</a:t>
              </a:r>
              <a:endParaRPr lang="en-US" dirty="0"/>
            </a:p>
          </p:txBody>
        </p:sp>
        <p:cxnSp>
          <p:nvCxnSpPr>
            <p:cNvPr id="21" name="Straight Connector 20"/>
            <p:cNvCxnSpPr>
              <a:stCxn id="14" idx="2"/>
              <a:endCxn id="20" idx="0"/>
            </p:cNvCxnSpPr>
            <p:nvPr/>
          </p:nvCxnSpPr>
          <p:spPr bwMode="auto">
            <a:xfrm rot="16200000" flipH="1">
              <a:off x="5681857" y="4088064"/>
              <a:ext cx="1748135" cy="13413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Rectangle 21"/>
          <p:cNvSpPr/>
          <p:nvPr/>
        </p:nvSpPr>
        <p:spPr>
          <a:xfrm>
            <a:off x="1828801" y="1139219"/>
            <a:ext cx="6324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0" dirty="0" smtClean="0">
                <a:latin typeface="+mn-lt"/>
              </a:rPr>
              <a:t>For example - separating shrub from grassland </a:t>
            </a:r>
            <a:endParaRPr lang="en-US" sz="1800" dirty="0">
              <a:latin typeface="+mn-lt"/>
            </a:endParaRPr>
          </a:p>
        </p:txBody>
      </p:sp>
      <p:sp>
        <p:nvSpPr>
          <p:cNvPr id="23" name="Title 4"/>
          <p:cNvSpPr>
            <a:spLocks noGrp="1"/>
          </p:cNvSpPr>
          <p:nvPr>
            <p:ph type="title"/>
          </p:nvPr>
        </p:nvSpPr>
        <p:spPr>
          <a:xfrm>
            <a:off x="914400" y="329824"/>
            <a:ext cx="79248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of a Decision Trees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7" name="Rectangle 13"/>
          <p:cNvSpPr>
            <a:spLocks noGrp="1" noChangeArrowheads="1"/>
          </p:cNvSpPr>
          <p:nvPr>
            <p:ph sz="half" idx="2"/>
          </p:nvPr>
        </p:nvSpPr>
        <p:spPr>
          <a:xfrm>
            <a:off x="297711" y="1371600"/>
            <a:ext cx="4742122" cy="5135526"/>
          </a:xfrm>
        </p:spPr>
        <p:txBody>
          <a:bodyPr/>
          <a:lstStyle/>
          <a:p>
            <a:r>
              <a:rPr lang="en-US" sz="2400" dirty="0" smtClean="0"/>
              <a:t>Decide on the </a:t>
            </a:r>
            <a:r>
              <a:rPr lang="en-US" sz="2400" i="1" u="sng" dirty="0"/>
              <a:t>scheme</a:t>
            </a:r>
          </a:p>
          <a:p>
            <a:pPr lvl="1">
              <a:spcBef>
                <a:spcPct val="25000"/>
              </a:spcBef>
              <a:spcAft>
                <a:spcPct val="20000"/>
              </a:spcAft>
            </a:pPr>
            <a:r>
              <a:rPr lang="en-US" sz="2000" dirty="0" smtClean="0"/>
              <a:t>The schema categorizes </a:t>
            </a:r>
            <a:r>
              <a:rPr lang="en-US" sz="2000" dirty="0"/>
              <a:t>and labels the land cover </a:t>
            </a:r>
            <a:r>
              <a:rPr lang="en-US" sz="2000" i="1" u="sng" dirty="0" smtClean="0"/>
              <a:t>theme</a:t>
            </a:r>
            <a:r>
              <a:rPr lang="en-US" sz="2000" dirty="0" smtClean="0"/>
              <a:t> (e.g. vegetation cover)</a:t>
            </a:r>
            <a:endParaRPr lang="en-US" sz="2000" dirty="0"/>
          </a:p>
          <a:p>
            <a:pPr lvl="1">
              <a:spcBef>
                <a:spcPct val="25000"/>
              </a:spcBef>
              <a:spcAft>
                <a:spcPct val="20000"/>
              </a:spcAft>
            </a:pPr>
            <a:r>
              <a:rPr lang="en-US" sz="2000" dirty="0"/>
              <a:t>A well-designed classification </a:t>
            </a:r>
            <a:r>
              <a:rPr lang="en-US" sz="2000" i="1" dirty="0"/>
              <a:t>scheme</a:t>
            </a:r>
            <a:r>
              <a:rPr lang="en-US" sz="2000" dirty="0"/>
              <a:t> is critical to deriving acceptable and useful </a:t>
            </a:r>
            <a:r>
              <a:rPr lang="en-US" sz="2000" dirty="0" smtClean="0"/>
              <a:t>information</a:t>
            </a:r>
            <a:endParaRPr lang="en-US" sz="2000" dirty="0"/>
          </a:p>
          <a:p>
            <a:pPr lvl="1">
              <a:spcBef>
                <a:spcPct val="25000"/>
              </a:spcBef>
              <a:spcAft>
                <a:spcPct val="20000"/>
              </a:spcAft>
            </a:pPr>
            <a:r>
              <a:rPr lang="en-US" sz="2000" dirty="0"/>
              <a:t>The complexity will affect project accuracy and </a:t>
            </a:r>
            <a:r>
              <a:rPr lang="en-US" sz="2000" dirty="0" smtClean="0"/>
              <a:t>cost</a:t>
            </a:r>
            <a:endParaRPr lang="en-US" sz="2000" dirty="0"/>
          </a:p>
          <a:p>
            <a:pPr lvl="1">
              <a:spcBef>
                <a:spcPct val="25000"/>
              </a:spcBef>
              <a:spcAft>
                <a:spcPct val="20000"/>
              </a:spcAft>
            </a:pPr>
            <a:r>
              <a:rPr lang="en-US" sz="2000" dirty="0"/>
              <a:t>It’s not </a:t>
            </a:r>
            <a:r>
              <a:rPr lang="en-US" sz="2000" dirty="0" smtClean="0"/>
              <a:t>easy—but </a:t>
            </a:r>
            <a:r>
              <a:rPr lang="en-US" sz="2000" dirty="0"/>
              <a:t>time spent </a:t>
            </a:r>
            <a:r>
              <a:rPr lang="en-US" sz="2000" dirty="0" smtClean="0"/>
              <a:t>creating a well designed </a:t>
            </a:r>
            <a:r>
              <a:rPr lang="en-US" sz="2000" dirty="0"/>
              <a:t>classification scheme is always well spent!</a:t>
            </a:r>
          </a:p>
          <a:p>
            <a:pPr lvl="1"/>
            <a:endParaRPr lang="en-US" sz="1800" dirty="0"/>
          </a:p>
        </p:txBody>
      </p:sp>
      <p:grpSp>
        <p:nvGrpSpPr>
          <p:cNvPr id="175114" name="Group 10" descr="??"/>
          <p:cNvGrpSpPr>
            <a:grpSpLocks/>
          </p:cNvGrpSpPr>
          <p:nvPr/>
        </p:nvGrpSpPr>
        <p:grpSpPr bwMode="auto">
          <a:xfrm>
            <a:off x="7239000" y="3276600"/>
            <a:ext cx="1447800" cy="2271713"/>
            <a:chOff x="4560" y="2064"/>
            <a:chExt cx="912" cy="1431"/>
          </a:xfrm>
        </p:grpSpPr>
        <p:sp>
          <p:nvSpPr>
            <p:cNvPr id="175115" name="Text Box 11"/>
            <p:cNvSpPr txBox="1">
              <a:spLocks noChangeArrowheads="1"/>
            </p:cNvSpPr>
            <p:nvPr/>
          </p:nvSpPr>
          <p:spPr bwMode="auto">
            <a:xfrm>
              <a:off x="4560" y="2064"/>
              <a:ext cx="9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75116" name="Text Box 12"/>
            <p:cNvSpPr txBox="1">
              <a:spLocks noChangeArrowheads="1"/>
            </p:cNvSpPr>
            <p:nvPr/>
          </p:nvSpPr>
          <p:spPr bwMode="auto">
            <a:xfrm>
              <a:off x="4560" y="3264"/>
              <a:ext cx="9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95234" name="Picture 2" descr="various forest classification sche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689" y="2087753"/>
            <a:ext cx="3810000" cy="274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Scheme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9120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5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5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5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5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5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8207" y="880228"/>
            <a:ext cx="7617942" cy="5377952"/>
            <a:chOff x="841252" y="514834"/>
            <a:chExt cx="8130955" cy="5504778"/>
          </a:xfrm>
        </p:grpSpPr>
        <p:sp>
          <p:nvSpPr>
            <p:cNvPr id="4" name="Rectangle 3"/>
            <p:cNvSpPr/>
            <p:nvPr/>
          </p:nvSpPr>
          <p:spPr>
            <a:xfrm>
              <a:off x="5972983" y="1681788"/>
              <a:ext cx="2346055" cy="892377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Lidar</a:t>
              </a:r>
              <a:r>
                <a:rPr lang="en-US" dirty="0" smtClean="0">
                  <a:solidFill>
                    <a:schemeClr val="bg1"/>
                  </a:solidFill>
                </a:rPr>
                <a:t> 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56837" y="1834187"/>
              <a:ext cx="1819361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Reference Data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25383" y="1834188"/>
              <a:ext cx="2514126" cy="8923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Lidar</a:t>
              </a:r>
              <a:r>
                <a:rPr lang="en-US" dirty="0" smtClean="0">
                  <a:solidFill>
                    <a:schemeClr val="bg1"/>
                  </a:solidFill>
                </a:rPr>
                <a:t> 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7783" y="1986588"/>
              <a:ext cx="2594796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Predictor Variables: (e.g., image enhancements)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52634" y="3432219"/>
              <a:ext cx="1819360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Model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752634" y="514834"/>
              <a:ext cx="1819360" cy="9610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Theory 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hape 12"/>
            <p:cNvCxnSpPr>
              <a:stCxn id="9" idx="6"/>
              <a:endCxn id="4" idx="0"/>
            </p:cNvCxnSpPr>
            <p:nvPr/>
          </p:nvCxnSpPr>
          <p:spPr>
            <a:xfrm>
              <a:off x="5571995" y="995345"/>
              <a:ext cx="1574017" cy="686443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hape 14"/>
            <p:cNvCxnSpPr>
              <a:stCxn id="9" idx="2"/>
              <a:endCxn id="5" idx="0"/>
            </p:cNvCxnSpPr>
            <p:nvPr/>
          </p:nvCxnSpPr>
          <p:spPr>
            <a:xfrm rot="10800000" flipV="1">
              <a:off x="2366517" y="995345"/>
              <a:ext cx="1386118" cy="838842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hape 16"/>
            <p:cNvCxnSpPr>
              <a:stCxn id="5" idx="2"/>
              <a:endCxn id="8" idx="1"/>
            </p:cNvCxnSpPr>
            <p:nvPr/>
          </p:nvCxnSpPr>
          <p:spPr>
            <a:xfrm rot="16200000" flipH="1">
              <a:off x="2483654" y="2609427"/>
              <a:ext cx="1151844" cy="1386118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hape 18"/>
            <p:cNvCxnSpPr>
              <a:stCxn id="7" idx="2"/>
            </p:cNvCxnSpPr>
            <p:nvPr/>
          </p:nvCxnSpPr>
          <p:spPr>
            <a:xfrm rot="5400000">
              <a:off x="6073868" y="2377093"/>
              <a:ext cx="999442" cy="2003185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8" idx="1"/>
              <a:endCxn id="5" idx="1"/>
            </p:cNvCxnSpPr>
            <p:nvPr/>
          </p:nvCxnSpPr>
          <p:spPr>
            <a:xfrm rot="10800000">
              <a:off x="1456838" y="2280376"/>
              <a:ext cx="2295798" cy="1598032"/>
            </a:xfrm>
            <a:prstGeom prst="curvedConnector3">
              <a:avLst>
                <a:gd name="adj1" fmla="val 1106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25" idx="0"/>
            </p:cNvCxnSpPr>
            <p:nvPr/>
          </p:nvCxnSpPr>
          <p:spPr>
            <a:xfrm rot="16200000" flipH="1">
              <a:off x="4226641" y="4654735"/>
              <a:ext cx="892374" cy="85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782242" y="5105212"/>
              <a:ext cx="1789752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Map of predicted values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hape 26"/>
            <p:cNvCxnSpPr>
              <a:stCxn id="7" idx="2"/>
              <a:endCxn id="25" idx="3"/>
            </p:cNvCxnSpPr>
            <p:nvPr/>
          </p:nvCxnSpPr>
          <p:spPr>
            <a:xfrm rot="5400000">
              <a:off x="5231865" y="3219095"/>
              <a:ext cx="2683448" cy="2003187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169491" y="810863"/>
              <a:ext cx="2802716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Candidate variables </a:t>
              </a:r>
              <a:endParaRPr lang="en-US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41252" y="1033210"/>
              <a:ext cx="2780293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Sample Design</a:t>
              </a:r>
              <a:endParaRPr lang="en-US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41252" y="3509078"/>
              <a:ext cx="1819360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Validation </a:t>
              </a:r>
              <a:endParaRPr lang="en-US" b="1" i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80776" y="2878964"/>
              <a:ext cx="2081538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Fitting/Training</a:t>
              </a:r>
              <a:endParaRPr lang="en-US" b="1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613656" y="6324600"/>
            <a:ext cx="594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Adapted from </a:t>
            </a:r>
            <a:r>
              <a:rPr lang="en-US" sz="1200" dirty="0" err="1" smtClean="0">
                <a:solidFill>
                  <a:schemeClr val="accent2">
                    <a:lumMod val="50000"/>
                  </a:schemeClr>
                </a:solidFill>
              </a:rPr>
              <a:t>Guisan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and Zimmerman (2000) &amp; Franklin (2009) </a:t>
            </a: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457200" y="18192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Spatial Modeling Process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10584" y="4744273"/>
            <a:ext cx="195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Applying Model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6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7620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i="0" dirty="0" smtClean="0">
                <a:solidFill>
                  <a:srgbClr val="92D050"/>
                </a:solidFill>
                <a:latin typeface="+mj-lt"/>
              </a:rPr>
              <a:t>Random Forest</a:t>
            </a:r>
            <a:endParaRPr lang="en-US" sz="4000" i="0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44794" y="914400"/>
            <a:ext cx="8191500" cy="5943600"/>
          </a:xfrm>
        </p:spPr>
        <p:txBody>
          <a:bodyPr/>
          <a:lstStyle/>
          <a:p>
            <a:r>
              <a:rPr lang="en-US" sz="2500" dirty="0" smtClean="0">
                <a:solidFill>
                  <a:schemeClr val="tx1"/>
                </a:solidFill>
              </a:rPr>
              <a:t>Ensemble-based machine learning technique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Ensemble = “many of”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Machine learning technique = Classification and Regression Trees (CART)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The “Random” in Random Forest describes that the selection of predictor variables is random for any given CART model (“tree”).</a:t>
            </a:r>
          </a:p>
          <a:p>
            <a:pPr lvl="1">
              <a:buNone/>
            </a:pPr>
            <a:endParaRPr lang="en-US" sz="2500" dirty="0">
              <a:solidFill>
                <a:schemeClr val="tx1"/>
              </a:solidFill>
            </a:endParaRPr>
          </a:p>
        </p:txBody>
      </p:sp>
      <p:pic>
        <p:nvPicPr>
          <p:cNvPr id="1026" name="Picture 2" descr="random for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136562"/>
            <a:ext cx="758825" cy="46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656929" y="4199934"/>
            <a:ext cx="609600" cy="609600"/>
            <a:chOff x="2743200" y="2438400"/>
            <a:chExt cx="838200" cy="838200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819400" y="2514600"/>
              <a:ext cx="685800" cy="685800"/>
              <a:chOff x="1981200" y="1295400"/>
              <a:chExt cx="1447800" cy="1672769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2" name="Straight Connector 11"/>
              <p:cNvCxnSpPr>
                <a:stCxn id="9" idx="2"/>
                <a:endCxn id="10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>
                <a:stCxn id="10" idx="2"/>
                <a:endCxn id="11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" name="TextBox 13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5" name="Straight Connector 14"/>
              <p:cNvCxnSpPr>
                <a:stCxn id="10" idx="2"/>
                <a:endCxn id="14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7" name="Straight Connector 16"/>
              <p:cNvCxnSpPr>
                <a:stCxn id="9" idx="2"/>
                <a:endCxn id="16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" name="TextBox 17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9" name="Straight Connector 18"/>
              <p:cNvCxnSpPr>
                <a:stCxn id="11" idx="2"/>
                <a:endCxn id="18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" name="TextBox 19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1" name="Straight Connector 20"/>
              <p:cNvCxnSpPr>
                <a:stCxn id="14" idx="2"/>
                <a:endCxn id="20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" name="TextBox 21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3" name="Straight Connector 22"/>
              <p:cNvCxnSpPr>
                <a:stCxn id="16" idx="2"/>
                <a:endCxn id="22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4" name="Group 23"/>
          <p:cNvGrpSpPr/>
          <p:nvPr/>
        </p:nvGrpSpPr>
        <p:grpSpPr>
          <a:xfrm>
            <a:off x="3809329" y="4352334"/>
            <a:ext cx="609600" cy="609600"/>
            <a:chOff x="2743200" y="2438400"/>
            <a:chExt cx="838200" cy="83820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26" name="Group 39"/>
            <p:cNvGrpSpPr/>
            <p:nvPr/>
          </p:nvGrpSpPr>
          <p:grpSpPr>
            <a:xfrm>
              <a:off x="2819401" y="2514598"/>
              <a:ext cx="685801" cy="685797"/>
              <a:chOff x="1981200" y="1295400"/>
              <a:chExt cx="1447800" cy="1672769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30" name="Straight Connector 29"/>
              <p:cNvCxnSpPr>
                <a:stCxn id="27" idx="2"/>
                <a:endCxn id="28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/>
              <p:cNvCxnSpPr>
                <a:stCxn id="28" idx="2"/>
                <a:endCxn id="29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2" name="TextBox 31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33" name="Straight Connector 32"/>
              <p:cNvCxnSpPr>
                <a:stCxn id="28" idx="2"/>
                <a:endCxn id="32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4" name="TextBox 33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35" name="Straight Connector 34"/>
              <p:cNvCxnSpPr>
                <a:stCxn id="27" idx="2"/>
                <a:endCxn id="34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6" name="TextBox 35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37" name="Straight Connector 36"/>
              <p:cNvCxnSpPr>
                <a:stCxn id="29" idx="2"/>
                <a:endCxn id="36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8" name="TextBox 37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39" name="Straight Connector 38"/>
              <p:cNvCxnSpPr>
                <a:stCxn id="32" idx="2"/>
                <a:endCxn id="38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0" name="TextBox 39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41" name="Straight Connector 40"/>
              <p:cNvCxnSpPr>
                <a:stCxn id="34" idx="2"/>
                <a:endCxn id="40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2" name="Group 41"/>
          <p:cNvGrpSpPr/>
          <p:nvPr/>
        </p:nvGrpSpPr>
        <p:grpSpPr>
          <a:xfrm>
            <a:off x="3961729" y="4504734"/>
            <a:ext cx="609600" cy="609600"/>
            <a:chOff x="2743200" y="2438400"/>
            <a:chExt cx="838200" cy="838200"/>
          </a:xfrm>
        </p:grpSpPr>
        <p:sp>
          <p:nvSpPr>
            <p:cNvPr id="43" name="Rounded Rectangle 42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44" name="Group 39"/>
            <p:cNvGrpSpPr/>
            <p:nvPr/>
          </p:nvGrpSpPr>
          <p:grpSpPr>
            <a:xfrm>
              <a:off x="2819401" y="2514598"/>
              <a:ext cx="685801" cy="685797"/>
              <a:chOff x="1981200" y="1295400"/>
              <a:chExt cx="1447800" cy="1672769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48" name="Straight Connector 47"/>
              <p:cNvCxnSpPr>
                <a:stCxn id="45" idx="2"/>
                <a:endCxn id="46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>
                <a:stCxn id="46" idx="2"/>
                <a:endCxn id="47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0" name="TextBox 49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51" name="Straight Connector 50"/>
              <p:cNvCxnSpPr>
                <a:stCxn id="46" idx="2"/>
                <a:endCxn id="50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2" name="TextBox 51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53" name="Straight Connector 52"/>
              <p:cNvCxnSpPr>
                <a:stCxn id="45" idx="2"/>
                <a:endCxn id="52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4" name="TextBox 53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55" name="Straight Connector 54"/>
              <p:cNvCxnSpPr>
                <a:stCxn id="47" idx="2"/>
                <a:endCxn id="54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6" name="TextBox 55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57" name="Straight Connector 56"/>
              <p:cNvCxnSpPr>
                <a:stCxn id="50" idx="2"/>
                <a:endCxn id="56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8" name="TextBox 57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59" name="Straight Connector 58"/>
              <p:cNvCxnSpPr>
                <a:stCxn id="52" idx="2"/>
                <a:endCxn id="58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60" name="Group 59"/>
          <p:cNvGrpSpPr/>
          <p:nvPr/>
        </p:nvGrpSpPr>
        <p:grpSpPr>
          <a:xfrm>
            <a:off x="4114129" y="4657134"/>
            <a:ext cx="609600" cy="609600"/>
            <a:chOff x="2743200" y="2438400"/>
            <a:chExt cx="838200" cy="838200"/>
          </a:xfrm>
        </p:grpSpPr>
        <p:sp>
          <p:nvSpPr>
            <p:cNvPr id="61" name="Rounded Rectangle 60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62" name="Group 39"/>
            <p:cNvGrpSpPr/>
            <p:nvPr/>
          </p:nvGrpSpPr>
          <p:grpSpPr>
            <a:xfrm>
              <a:off x="2819401" y="2514598"/>
              <a:ext cx="685801" cy="685797"/>
              <a:chOff x="1981200" y="1295400"/>
              <a:chExt cx="1447800" cy="1672769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66" name="Straight Connector 65"/>
              <p:cNvCxnSpPr>
                <a:stCxn id="63" idx="2"/>
                <a:endCxn id="64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66"/>
              <p:cNvCxnSpPr>
                <a:stCxn id="64" idx="2"/>
                <a:endCxn id="65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8" name="TextBox 67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69" name="Straight Connector 68"/>
              <p:cNvCxnSpPr>
                <a:stCxn id="64" idx="2"/>
                <a:endCxn id="68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0" name="TextBox 69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71" name="Straight Connector 70"/>
              <p:cNvCxnSpPr>
                <a:stCxn id="63" idx="2"/>
                <a:endCxn id="70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2" name="TextBox 71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73" name="Straight Connector 72"/>
              <p:cNvCxnSpPr>
                <a:stCxn id="65" idx="2"/>
                <a:endCxn id="72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4" name="TextBox 73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75" name="Straight Connector 74"/>
              <p:cNvCxnSpPr>
                <a:stCxn id="68" idx="2"/>
                <a:endCxn id="74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6" name="TextBox 75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77" name="Straight Connector 76"/>
              <p:cNvCxnSpPr>
                <a:stCxn id="70" idx="2"/>
                <a:endCxn id="76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78" name="Group 77"/>
          <p:cNvGrpSpPr/>
          <p:nvPr/>
        </p:nvGrpSpPr>
        <p:grpSpPr>
          <a:xfrm>
            <a:off x="4266529" y="4809534"/>
            <a:ext cx="609600" cy="609600"/>
            <a:chOff x="2743200" y="2438400"/>
            <a:chExt cx="838200" cy="838200"/>
          </a:xfrm>
        </p:grpSpPr>
        <p:sp>
          <p:nvSpPr>
            <p:cNvPr id="79" name="Rounded Rectangle 78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80" name="Group 39"/>
            <p:cNvGrpSpPr/>
            <p:nvPr/>
          </p:nvGrpSpPr>
          <p:grpSpPr>
            <a:xfrm>
              <a:off x="2819401" y="2514598"/>
              <a:ext cx="685801" cy="685797"/>
              <a:chOff x="1981200" y="1295400"/>
              <a:chExt cx="1447800" cy="1672769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84" name="Straight Connector 83"/>
              <p:cNvCxnSpPr>
                <a:stCxn id="81" idx="2"/>
                <a:endCxn id="82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Straight Connector 84"/>
              <p:cNvCxnSpPr>
                <a:stCxn id="82" idx="2"/>
                <a:endCxn id="83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6" name="TextBox 85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87" name="Straight Connector 86"/>
              <p:cNvCxnSpPr>
                <a:stCxn id="82" idx="2"/>
                <a:endCxn id="86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8" name="TextBox 87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89" name="Straight Connector 88"/>
              <p:cNvCxnSpPr>
                <a:stCxn id="81" idx="2"/>
                <a:endCxn id="88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0" name="TextBox 89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91" name="Straight Connector 90"/>
              <p:cNvCxnSpPr>
                <a:stCxn id="83" idx="2"/>
                <a:endCxn id="90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2" name="TextBox 91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93" name="Straight Connector 92"/>
              <p:cNvCxnSpPr>
                <a:stCxn id="86" idx="2"/>
                <a:endCxn id="92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4" name="TextBox 93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95" name="Straight Connector 94"/>
              <p:cNvCxnSpPr>
                <a:stCxn id="88" idx="2"/>
                <a:endCxn id="94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96" name="Group 95"/>
          <p:cNvGrpSpPr/>
          <p:nvPr/>
        </p:nvGrpSpPr>
        <p:grpSpPr>
          <a:xfrm>
            <a:off x="4418929" y="4961934"/>
            <a:ext cx="609600" cy="609600"/>
            <a:chOff x="2743200" y="2438400"/>
            <a:chExt cx="838200" cy="838200"/>
          </a:xfrm>
        </p:grpSpPr>
        <p:sp>
          <p:nvSpPr>
            <p:cNvPr id="97" name="Rounded Rectangle 96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98" name="Group 39"/>
            <p:cNvGrpSpPr/>
            <p:nvPr/>
          </p:nvGrpSpPr>
          <p:grpSpPr>
            <a:xfrm>
              <a:off x="2819401" y="2514598"/>
              <a:ext cx="685801" cy="685797"/>
              <a:chOff x="1981200" y="1295400"/>
              <a:chExt cx="1447800" cy="1672769"/>
            </a:xfrm>
          </p:grpSpPr>
          <p:sp>
            <p:nvSpPr>
              <p:cNvPr id="99" name="TextBox 98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02" name="Straight Connector 101"/>
              <p:cNvCxnSpPr>
                <a:stCxn id="99" idx="2"/>
                <a:endCxn id="100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/>
              <p:cNvCxnSpPr>
                <a:stCxn id="100" idx="2"/>
                <a:endCxn id="101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4" name="TextBox 103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05" name="Straight Connector 104"/>
              <p:cNvCxnSpPr>
                <a:stCxn id="100" idx="2"/>
                <a:endCxn id="104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6" name="TextBox 105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07" name="Straight Connector 106"/>
              <p:cNvCxnSpPr>
                <a:stCxn id="99" idx="2"/>
                <a:endCxn id="106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8" name="TextBox 107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09" name="Straight Connector 108"/>
              <p:cNvCxnSpPr>
                <a:stCxn id="101" idx="2"/>
                <a:endCxn id="108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0" name="TextBox 109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11" name="Straight Connector 110"/>
              <p:cNvCxnSpPr>
                <a:stCxn id="104" idx="2"/>
                <a:endCxn id="110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2" name="TextBox 111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13" name="Straight Connector 112"/>
              <p:cNvCxnSpPr>
                <a:stCxn id="106" idx="2"/>
                <a:endCxn id="112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14" name="Group 113"/>
          <p:cNvGrpSpPr/>
          <p:nvPr/>
        </p:nvGrpSpPr>
        <p:grpSpPr>
          <a:xfrm>
            <a:off x="4571329" y="5114334"/>
            <a:ext cx="609600" cy="609600"/>
            <a:chOff x="2743200" y="2438400"/>
            <a:chExt cx="838200" cy="838200"/>
          </a:xfrm>
        </p:grpSpPr>
        <p:sp>
          <p:nvSpPr>
            <p:cNvPr id="115" name="Rounded Rectangle 114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116" name="Group 39"/>
            <p:cNvGrpSpPr/>
            <p:nvPr/>
          </p:nvGrpSpPr>
          <p:grpSpPr>
            <a:xfrm>
              <a:off x="2819401" y="2514598"/>
              <a:ext cx="685801" cy="685797"/>
              <a:chOff x="1981200" y="1295400"/>
              <a:chExt cx="1447800" cy="1672769"/>
            </a:xfrm>
          </p:grpSpPr>
          <p:sp>
            <p:nvSpPr>
              <p:cNvPr id="117" name="TextBox 116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20" name="Straight Connector 119"/>
              <p:cNvCxnSpPr>
                <a:stCxn id="117" idx="2"/>
                <a:endCxn id="118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Straight Connector 120"/>
              <p:cNvCxnSpPr>
                <a:stCxn id="118" idx="2"/>
                <a:endCxn id="119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2" name="TextBox 121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23" name="Straight Connector 122"/>
              <p:cNvCxnSpPr>
                <a:stCxn id="118" idx="2"/>
                <a:endCxn id="122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4" name="TextBox 123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25" name="Straight Connector 124"/>
              <p:cNvCxnSpPr>
                <a:stCxn id="117" idx="2"/>
                <a:endCxn id="124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6" name="TextBox 125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27" name="Straight Connector 126"/>
              <p:cNvCxnSpPr>
                <a:stCxn id="119" idx="2"/>
                <a:endCxn id="126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8" name="TextBox 127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29" name="Straight Connector 128"/>
              <p:cNvCxnSpPr>
                <a:stCxn id="122" idx="2"/>
                <a:endCxn id="128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30" name="TextBox 129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31" name="Straight Connector 130"/>
              <p:cNvCxnSpPr>
                <a:stCxn id="124" idx="2"/>
                <a:endCxn id="130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32" name="Group 131"/>
          <p:cNvGrpSpPr/>
          <p:nvPr/>
        </p:nvGrpSpPr>
        <p:grpSpPr>
          <a:xfrm>
            <a:off x="4723729" y="5266734"/>
            <a:ext cx="609600" cy="609600"/>
            <a:chOff x="2743200" y="2438400"/>
            <a:chExt cx="838200" cy="838200"/>
          </a:xfrm>
        </p:grpSpPr>
        <p:sp>
          <p:nvSpPr>
            <p:cNvPr id="133" name="Rounded Rectangle 132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134" name="Group 39"/>
            <p:cNvGrpSpPr/>
            <p:nvPr/>
          </p:nvGrpSpPr>
          <p:grpSpPr>
            <a:xfrm>
              <a:off x="2819401" y="2514598"/>
              <a:ext cx="685801" cy="685797"/>
              <a:chOff x="1981200" y="1295400"/>
              <a:chExt cx="1447800" cy="1672769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38" name="Straight Connector 137"/>
              <p:cNvCxnSpPr>
                <a:stCxn id="135" idx="2"/>
                <a:endCxn id="136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/>
              <p:cNvCxnSpPr>
                <a:stCxn id="136" idx="2"/>
                <a:endCxn id="137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0" name="TextBox 139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41" name="Straight Connector 140"/>
              <p:cNvCxnSpPr>
                <a:stCxn id="136" idx="2"/>
                <a:endCxn id="140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2" name="TextBox 141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43" name="Straight Connector 142"/>
              <p:cNvCxnSpPr>
                <a:stCxn id="135" idx="2"/>
                <a:endCxn id="142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4" name="TextBox 143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45" name="Straight Connector 144"/>
              <p:cNvCxnSpPr>
                <a:stCxn id="137" idx="2"/>
                <a:endCxn id="144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6" name="TextBox 145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47" name="Straight Connector 146"/>
              <p:cNvCxnSpPr>
                <a:stCxn id="140" idx="2"/>
                <a:endCxn id="146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8" name="TextBox 147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49" name="Straight Connector 148"/>
              <p:cNvCxnSpPr>
                <a:stCxn id="142" idx="2"/>
                <a:endCxn id="148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50" name="Group 149"/>
          <p:cNvGrpSpPr/>
          <p:nvPr/>
        </p:nvGrpSpPr>
        <p:grpSpPr>
          <a:xfrm>
            <a:off x="4876129" y="5419134"/>
            <a:ext cx="609600" cy="609600"/>
            <a:chOff x="2743200" y="2438400"/>
            <a:chExt cx="838200" cy="838200"/>
          </a:xfrm>
        </p:grpSpPr>
        <p:sp>
          <p:nvSpPr>
            <p:cNvPr id="151" name="Rounded Rectangle 150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152" name="Group 39"/>
            <p:cNvGrpSpPr/>
            <p:nvPr/>
          </p:nvGrpSpPr>
          <p:grpSpPr>
            <a:xfrm>
              <a:off x="2819401" y="2514598"/>
              <a:ext cx="685801" cy="685797"/>
              <a:chOff x="1981200" y="1295400"/>
              <a:chExt cx="1447800" cy="1672769"/>
            </a:xfrm>
          </p:grpSpPr>
          <p:sp>
            <p:nvSpPr>
              <p:cNvPr id="153" name="TextBox 152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56" name="Straight Connector 155"/>
              <p:cNvCxnSpPr>
                <a:stCxn id="153" idx="2"/>
                <a:endCxn id="154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" name="Straight Connector 156"/>
              <p:cNvCxnSpPr>
                <a:stCxn id="154" idx="2"/>
                <a:endCxn id="155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8" name="TextBox 157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59" name="Straight Connector 158"/>
              <p:cNvCxnSpPr>
                <a:stCxn id="154" idx="2"/>
                <a:endCxn id="158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0" name="TextBox 159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61" name="Straight Connector 160"/>
              <p:cNvCxnSpPr>
                <a:stCxn id="153" idx="2"/>
                <a:endCxn id="160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2" name="TextBox 161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63" name="Straight Connector 162"/>
              <p:cNvCxnSpPr>
                <a:stCxn id="155" idx="2"/>
                <a:endCxn id="162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4" name="TextBox 163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65" name="Straight Connector 164"/>
              <p:cNvCxnSpPr>
                <a:stCxn id="158" idx="2"/>
                <a:endCxn id="164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6" name="TextBox 165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67" name="Straight Connector 166"/>
              <p:cNvCxnSpPr>
                <a:stCxn id="160" idx="2"/>
                <a:endCxn id="166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68" name="Group 167"/>
          <p:cNvGrpSpPr/>
          <p:nvPr/>
        </p:nvGrpSpPr>
        <p:grpSpPr>
          <a:xfrm>
            <a:off x="5028529" y="5571534"/>
            <a:ext cx="609600" cy="609600"/>
            <a:chOff x="2743200" y="2438400"/>
            <a:chExt cx="838200" cy="838200"/>
          </a:xfrm>
        </p:grpSpPr>
        <p:sp>
          <p:nvSpPr>
            <p:cNvPr id="169" name="Rounded Rectangle 168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170" name="Group 39"/>
            <p:cNvGrpSpPr/>
            <p:nvPr/>
          </p:nvGrpSpPr>
          <p:grpSpPr>
            <a:xfrm>
              <a:off x="2819401" y="2514598"/>
              <a:ext cx="685801" cy="685797"/>
              <a:chOff x="1981200" y="1295400"/>
              <a:chExt cx="1447800" cy="1672769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74" name="Straight Connector 173"/>
              <p:cNvCxnSpPr>
                <a:stCxn id="171" idx="2"/>
                <a:endCxn id="172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5" name="Straight Connector 174"/>
              <p:cNvCxnSpPr>
                <a:stCxn id="172" idx="2"/>
                <a:endCxn id="173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76" name="TextBox 175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77" name="Straight Connector 176"/>
              <p:cNvCxnSpPr>
                <a:stCxn id="172" idx="2"/>
                <a:endCxn id="176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78" name="TextBox 177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79" name="Straight Connector 178"/>
              <p:cNvCxnSpPr>
                <a:stCxn id="171" idx="2"/>
                <a:endCxn id="178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0" name="TextBox 179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81" name="Straight Connector 180"/>
              <p:cNvCxnSpPr>
                <a:stCxn id="173" idx="2"/>
                <a:endCxn id="180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2" name="TextBox 181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83" name="Straight Connector 182"/>
              <p:cNvCxnSpPr>
                <a:stCxn id="176" idx="2"/>
                <a:endCxn id="182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4" name="TextBox 183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85" name="Straight Connector 184"/>
              <p:cNvCxnSpPr>
                <a:stCxn id="178" idx="2"/>
                <a:endCxn id="184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86" name="Group 185"/>
          <p:cNvGrpSpPr/>
          <p:nvPr/>
        </p:nvGrpSpPr>
        <p:grpSpPr>
          <a:xfrm>
            <a:off x="5180929" y="5723934"/>
            <a:ext cx="609600" cy="609600"/>
            <a:chOff x="2743200" y="2438400"/>
            <a:chExt cx="838200" cy="838200"/>
          </a:xfrm>
        </p:grpSpPr>
        <p:sp>
          <p:nvSpPr>
            <p:cNvPr id="187" name="Rounded Rectangle 186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188" name="Group 39"/>
            <p:cNvGrpSpPr/>
            <p:nvPr/>
          </p:nvGrpSpPr>
          <p:grpSpPr>
            <a:xfrm>
              <a:off x="2819401" y="2514598"/>
              <a:ext cx="685801" cy="685797"/>
              <a:chOff x="1981200" y="1295400"/>
              <a:chExt cx="1447800" cy="1672769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92" name="Straight Connector 191"/>
              <p:cNvCxnSpPr>
                <a:stCxn id="189" idx="2"/>
                <a:endCxn id="190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" name="Straight Connector 192"/>
              <p:cNvCxnSpPr>
                <a:stCxn id="190" idx="2"/>
                <a:endCxn id="191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4" name="TextBox 193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95" name="Straight Connector 194"/>
              <p:cNvCxnSpPr>
                <a:stCxn id="190" idx="2"/>
                <a:endCxn id="194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6" name="TextBox 195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97" name="Straight Connector 196"/>
              <p:cNvCxnSpPr>
                <a:stCxn id="189" idx="2"/>
                <a:endCxn id="196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8" name="TextBox 197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99" name="Straight Connector 198"/>
              <p:cNvCxnSpPr>
                <a:stCxn id="191" idx="2"/>
                <a:endCxn id="198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0" name="TextBox 199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01" name="Straight Connector 200"/>
              <p:cNvCxnSpPr>
                <a:stCxn id="194" idx="2"/>
                <a:endCxn id="200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2" name="TextBox 201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03" name="Straight Connector 202"/>
              <p:cNvCxnSpPr>
                <a:stCxn id="196" idx="2"/>
                <a:endCxn id="202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04" name="Group 203"/>
          <p:cNvGrpSpPr/>
          <p:nvPr/>
        </p:nvGrpSpPr>
        <p:grpSpPr>
          <a:xfrm>
            <a:off x="5333329" y="5876334"/>
            <a:ext cx="609600" cy="609600"/>
            <a:chOff x="2743200" y="2438400"/>
            <a:chExt cx="838200" cy="838200"/>
          </a:xfrm>
        </p:grpSpPr>
        <p:sp>
          <p:nvSpPr>
            <p:cNvPr id="205" name="Rounded Rectangle 204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206" name="Group 39"/>
            <p:cNvGrpSpPr/>
            <p:nvPr/>
          </p:nvGrpSpPr>
          <p:grpSpPr>
            <a:xfrm>
              <a:off x="2819401" y="2514598"/>
              <a:ext cx="685801" cy="685797"/>
              <a:chOff x="1981200" y="1295400"/>
              <a:chExt cx="1447800" cy="1672769"/>
            </a:xfrm>
          </p:grpSpPr>
          <p:sp>
            <p:nvSpPr>
              <p:cNvPr id="207" name="TextBox 206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208" name="TextBox 207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209" name="TextBox 208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10" name="Straight Connector 209"/>
              <p:cNvCxnSpPr>
                <a:stCxn id="207" idx="2"/>
                <a:endCxn id="208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1" name="Straight Connector 210"/>
              <p:cNvCxnSpPr>
                <a:stCxn id="208" idx="2"/>
                <a:endCxn id="209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2" name="TextBox 211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13" name="Straight Connector 212"/>
              <p:cNvCxnSpPr>
                <a:stCxn id="208" idx="2"/>
                <a:endCxn id="212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4" name="TextBox 213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15" name="Straight Connector 214"/>
              <p:cNvCxnSpPr>
                <a:stCxn id="207" idx="2"/>
                <a:endCxn id="214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6" name="TextBox 215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17" name="Straight Connector 216"/>
              <p:cNvCxnSpPr>
                <a:stCxn id="209" idx="2"/>
                <a:endCxn id="216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8" name="TextBox 217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19" name="Straight Connector 218"/>
              <p:cNvCxnSpPr>
                <a:stCxn id="212" idx="2"/>
                <a:endCxn id="218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0" name="TextBox 219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21" name="Straight Connector 220"/>
              <p:cNvCxnSpPr>
                <a:stCxn id="214" idx="2"/>
                <a:endCxn id="220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22" name="TextBox 221"/>
          <p:cNvSpPr txBox="1"/>
          <p:nvPr/>
        </p:nvSpPr>
        <p:spPr>
          <a:xfrm>
            <a:off x="4244388" y="4123734"/>
            <a:ext cx="2515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= shrub prediction? Yes or No.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6388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7315200" cy="5562600"/>
          </a:xfrm>
        </p:spPr>
        <p:txBody>
          <a:bodyPr/>
          <a:lstStyle/>
          <a:p>
            <a:pPr>
              <a:buSzPct val="125000"/>
              <a:buFont typeface="Arial" pitchFamily="34" charset="0"/>
              <a:buChar char="•"/>
            </a:pPr>
            <a:r>
              <a:rPr lang="en-US" sz="2500" dirty="0" smtClean="0"/>
              <a:t>Training or reference data (point data)</a:t>
            </a:r>
          </a:p>
          <a:p>
            <a:pPr lvl="1">
              <a:buSzPct val="125000"/>
              <a:buFont typeface="Wingdings" panose="05000000000000000000" pitchFamily="2" charset="2"/>
              <a:buChar char="Ø"/>
            </a:pPr>
            <a:r>
              <a:rPr lang="en-US" sz="2000" dirty="0"/>
              <a:t>Examples of each class (e.g., Conifer, Aspen, Grass, Shrub, Road, Sagebrush</a:t>
            </a:r>
            <a:r>
              <a:rPr lang="en-US" sz="2000" dirty="0" smtClean="0"/>
              <a:t>, Shadow, Water, Soils)</a:t>
            </a:r>
          </a:p>
          <a:p>
            <a:pPr lvl="1">
              <a:buSzPct val="100000"/>
              <a:buNone/>
            </a:pPr>
            <a:endParaRPr lang="en-US" sz="1000" dirty="0" smtClean="0"/>
          </a:p>
          <a:p>
            <a:pPr>
              <a:buSzPct val="125000"/>
              <a:buFont typeface="Arial" pitchFamily="34" charset="0"/>
              <a:buChar char="•"/>
            </a:pPr>
            <a:r>
              <a:rPr lang="en-US" sz="2500" dirty="0" smtClean="0"/>
              <a:t>Predictor variables such as:</a:t>
            </a:r>
          </a:p>
          <a:p>
            <a:pPr lvl="1">
              <a:buSzPct val="100000"/>
              <a:buFont typeface="Wingdings" pitchFamily="2" charset="2"/>
              <a:buChar char="Ø"/>
            </a:pPr>
            <a:r>
              <a:rPr lang="en-US" sz="2000" dirty="0" smtClean="0"/>
              <a:t>Multispectral imagery</a:t>
            </a:r>
            <a:endParaRPr lang="en-US" sz="1000" dirty="0" smtClean="0"/>
          </a:p>
          <a:p>
            <a:pPr lvl="1">
              <a:buSzPct val="100000"/>
              <a:buFont typeface="Wingdings" pitchFamily="2" charset="2"/>
              <a:buChar char="Ø"/>
            </a:pPr>
            <a:r>
              <a:rPr lang="en-US" sz="2000" dirty="0" smtClean="0"/>
              <a:t>Panchromatic imagery</a:t>
            </a:r>
          </a:p>
          <a:p>
            <a:pPr lvl="1">
              <a:buSzPct val="100000"/>
              <a:buFont typeface="Wingdings" pitchFamily="2" charset="2"/>
              <a:buChar char="Ø"/>
            </a:pPr>
            <a:r>
              <a:rPr lang="en-US" sz="2000" dirty="0" smtClean="0"/>
              <a:t>Topographic variables:  Elevation, Slope, &amp; Aspect.</a:t>
            </a:r>
            <a:endParaRPr lang="en-US" sz="1000" dirty="0" smtClean="0"/>
          </a:p>
          <a:p>
            <a:pPr lvl="1">
              <a:buSzPct val="100000"/>
              <a:buFont typeface="Wingdings" pitchFamily="2" charset="2"/>
              <a:buChar char="Ø"/>
            </a:pPr>
            <a:r>
              <a:rPr lang="en-US" sz="2000" dirty="0" smtClean="0"/>
              <a:t>Bioclimatic variables:  Temperature, Precipitation, Moisture Index, Potential Global Radiation, Vapor Pressure, Humidity, Degree Days.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sz="2500" dirty="0" smtClean="0"/>
              <a:t>Derived Predictor variables such as:</a:t>
            </a:r>
          </a:p>
          <a:p>
            <a:pPr marL="742950" lvl="2" indent="-342900">
              <a:buSzPct val="100000"/>
              <a:buFont typeface="Wingdings" pitchFamily="2" charset="2"/>
              <a:buChar char="Ø"/>
            </a:pPr>
            <a:r>
              <a:rPr lang="en-US" sz="2000" dirty="0" smtClean="0"/>
              <a:t>NDVI</a:t>
            </a:r>
          </a:p>
          <a:p>
            <a:pPr marL="742950" lvl="2" indent="-342900">
              <a:buSzPct val="100000"/>
              <a:buFont typeface="Wingdings" pitchFamily="2" charset="2"/>
              <a:buChar char="Ø"/>
            </a:pPr>
            <a:r>
              <a:rPr lang="en-US" sz="2000" dirty="0" smtClean="0"/>
              <a:t>Tasseled Cap transformations (soil brightness, greenness, wetness) </a:t>
            </a:r>
            <a:endParaRPr lang="en-US" sz="1000" dirty="0" smtClean="0"/>
          </a:p>
          <a:p>
            <a:pPr>
              <a:buSzPct val="100000"/>
              <a:buFont typeface="Arial" pitchFamily="34" charset="0"/>
              <a:buChar char="•"/>
            </a:pPr>
            <a:endParaRPr lang="en-US" sz="2000" dirty="0" smtClean="0"/>
          </a:p>
          <a:p>
            <a:pPr>
              <a:buSzPct val="100000"/>
              <a:buNone/>
            </a:pPr>
            <a:endParaRPr lang="en-US" sz="2000" dirty="0" smtClean="0"/>
          </a:p>
          <a:p>
            <a:pPr lvl="1">
              <a:buSzPct val="100000"/>
              <a:buNone/>
            </a:pPr>
            <a:endParaRPr lang="en-US" sz="2000" dirty="0" smtClean="0"/>
          </a:p>
        </p:txBody>
      </p:sp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0" y="136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12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1254" name="Rectangle 6"/>
          <p:cNvSpPr>
            <a:spLocks noChangeArrowheads="1"/>
          </p:cNvSpPr>
          <p:nvPr/>
        </p:nvSpPr>
        <p:spPr bwMode="auto">
          <a:xfrm>
            <a:off x="0" y="990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125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1257" name="Rectangle 9"/>
          <p:cNvSpPr>
            <a:spLocks noChangeArrowheads="1"/>
          </p:cNvSpPr>
          <p:nvPr/>
        </p:nvSpPr>
        <p:spPr bwMode="auto">
          <a:xfrm>
            <a:off x="0" y="857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12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126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126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1265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1267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1268" name="Rectangle 20"/>
          <p:cNvSpPr>
            <a:spLocks noChangeArrowheads="1"/>
          </p:cNvSpPr>
          <p:nvPr/>
        </p:nvSpPr>
        <p:spPr bwMode="auto">
          <a:xfrm>
            <a:off x="0" y="857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1270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1271" name="Rectangle 23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000" y="152400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0" dirty="0">
                <a:solidFill>
                  <a:srgbClr val="92D050"/>
                </a:solidFill>
                <a:latin typeface="+mj-lt"/>
              </a:rPr>
              <a:t>What is input into Random Forest?</a:t>
            </a: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6965950" y="1295400"/>
            <a:ext cx="2178050" cy="4495800"/>
            <a:chOff x="339" y="1123"/>
            <a:chExt cx="1755" cy="3200"/>
          </a:xfrm>
        </p:grpSpPr>
        <p:pic>
          <p:nvPicPr>
            <p:cNvPr id="21" name="Picture 5" descr="random forest input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9" y="3122"/>
              <a:ext cx="1755" cy="1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6" descr="random forest input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" y="2582"/>
              <a:ext cx="1583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7" descr="random forest input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0" y="2211"/>
              <a:ext cx="1599" cy="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8" descr="random forest input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2" y="1856"/>
              <a:ext cx="1570" cy="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9" descr="random forest input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4" y="1491"/>
              <a:ext cx="1579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10" descr="random forest inpu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3" y="1123"/>
              <a:ext cx="1575" cy="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7" name="Group 11"/>
            <p:cNvGrpSpPr>
              <a:grpSpLocks/>
            </p:cNvGrpSpPr>
            <p:nvPr/>
          </p:nvGrpSpPr>
          <p:grpSpPr bwMode="auto">
            <a:xfrm>
              <a:off x="445" y="1220"/>
              <a:ext cx="1584" cy="2892"/>
              <a:chOff x="432" y="768"/>
              <a:chExt cx="1584" cy="3360"/>
            </a:xfrm>
          </p:grpSpPr>
          <p:sp>
            <p:nvSpPr>
              <p:cNvPr id="28" name="Line 12"/>
              <p:cNvSpPr>
                <a:spLocks noChangeShapeType="1"/>
              </p:cNvSpPr>
              <p:nvPr/>
            </p:nvSpPr>
            <p:spPr bwMode="auto">
              <a:xfrm>
                <a:off x="672" y="1488"/>
                <a:ext cx="0" cy="264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>
                <a:off x="432" y="768"/>
                <a:ext cx="0" cy="25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>
                <a:off x="2016" y="1440"/>
                <a:ext cx="0" cy="26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802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85800" y="218369"/>
            <a:ext cx="8153400" cy="93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en-US" sz="3600" i="0" dirty="0" smtClean="0">
                <a:solidFill>
                  <a:srgbClr val="92D050"/>
                </a:solidFill>
                <a:latin typeface="+mj-lt"/>
              </a:rPr>
              <a:t>CART</a:t>
            </a:r>
            <a:endParaRPr lang="en-US" sz="3600" i="0" dirty="0">
              <a:solidFill>
                <a:srgbClr val="92D050"/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77831" y="1730992"/>
            <a:ext cx="6629398" cy="3814465"/>
            <a:chOff x="1828800" y="1676400"/>
            <a:chExt cx="6629398" cy="3814465"/>
          </a:xfrm>
        </p:grpSpPr>
        <p:sp>
          <p:nvSpPr>
            <p:cNvPr id="10" name="TextBox 9"/>
            <p:cNvSpPr txBox="1"/>
            <p:nvPr/>
          </p:nvSpPr>
          <p:spPr>
            <a:xfrm>
              <a:off x="4200474" y="1676400"/>
              <a:ext cx="2886125" cy="461665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Landsat Band 4 &gt;120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38399" y="2819401"/>
              <a:ext cx="2895600" cy="461665"/>
            </a:xfrm>
            <a:prstGeom prst="rect">
              <a:avLst/>
            </a:prstGeom>
            <a:solidFill>
              <a:srgbClr val="008000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Landsat NDVI &gt; 350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28800" y="3962400"/>
              <a:ext cx="1905000" cy="461665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Aspect &gt; 180</a:t>
              </a:r>
              <a:endParaRPr lang="en-US" dirty="0"/>
            </a:p>
          </p:txBody>
        </p:sp>
        <p:cxnSp>
          <p:nvCxnSpPr>
            <p:cNvPr id="16" name="Straight Connector 15"/>
            <p:cNvCxnSpPr>
              <a:stCxn id="10" idx="2"/>
              <a:endCxn id="13" idx="0"/>
            </p:cNvCxnSpPr>
            <p:nvPr/>
          </p:nvCxnSpPr>
          <p:spPr bwMode="auto">
            <a:xfrm rot="5400000">
              <a:off x="4424200" y="1600064"/>
              <a:ext cx="681336" cy="175733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stCxn id="13" idx="2"/>
              <a:endCxn id="14" idx="0"/>
            </p:cNvCxnSpPr>
            <p:nvPr/>
          </p:nvCxnSpPr>
          <p:spPr bwMode="auto">
            <a:xfrm rot="5400000">
              <a:off x="2993083" y="3069284"/>
              <a:ext cx="681334" cy="110489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3998722" y="3962400"/>
              <a:ext cx="1944877" cy="461665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Aspect &lt; 180</a:t>
              </a:r>
              <a:endParaRPr lang="en-US" dirty="0"/>
            </a:p>
          </p:txBody>
        </p:sp>
        <p:cxnSp>
          <p:nvCxnSpPr>
            <p:cNvPr id="21" name="Straight Connector 20"/>
            <p:cNvCxnSpPr>
              <a:stCxn id="13" idx="2"/>
              <a:endCxn id="19" idx="0"/>
            </p:cNvCxnSpPr>
            <p:nvPr/>
          </p:nvCxnSpPr>
          <p:spPr bwMode="auto">
            <a:xfrm rot="16200000" flipH="1">
              <a:off x="4088013" y="3079252"/>
              <a:ext cx="681334" cy="108496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5478236" y="2819400"/>
              <a:ext cx="2979962" cy="461665"/>
            </a:xfrm>
            <a:prstGeom prst="rect">
              <a:avLst/>
            </a:prstGeom>
            <a:solidFill>
              <a:srgbClr val="008000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Landsat NDVI &lt; 350</a:t>
              </a:r>
              <a:endParaRPr lang="en-US" dirty="0"/>
            </a:p>
          </p:txBody>
        </p:sp>
        <p:cxnSp>
          <p:nvCxnSpPr>
            <p:cNvPr id="25" name="Straight Connector 24"/>
            <p:cNvCxnSpPr>
              <a:stCxn id="10" idx="2"/>
              <a:endCxn id="23" idx="0"/>
            </p:cNvCxnSpPr>
            <p:nvPr/>
          </p:nvCxnSpPr>
          <p:spPr bwMode="auto">
            <a:xfrm rot="16200000" flipH="1">
              <a:off x="5965210" y="1816391"/>
              <a:ext cx="681335" cy="132468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2334396" y="5024761"/>
              <a:ext cx="891895" cy="46166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shrub</a:t>
              </a:r>
              <a:endParaRPr lang="en-US" dirty="0"/>
            </a:p>
          </p:txBody>
        </p:sp>
        <p:cxnSp>
          <p:nvCxnSpPr>
            <p:cNvPr id="28" name="Straight Connector 27"/>
            <p:cNvCxnSpPr>
              <a:stCxn id="14" idx="2"/>
              <a:endCxn id="26" idx="0"/>
            </p:cNvCxnSpPr>
            <p:nvPr/>
          </p:nvCxnSpPr>
          <p:spPr bwMode="auto">
            <a:xfrm rot="5400000">
              <a:off x="2480474" y="4723935"/>
              <a:ext cx="600696" cy="95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4175130" y="5007006"/>
              <a:ext cx="1592061" cy="47942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grassland</a:t>
              </a:r>
              <a:endParaRPr lang="en-US" dirty="0"/>
            </a:p>
          </p:txBody>
        </p:sp>
        <p:cxnSp>
          <p:nvCxnSpPr>
            <p:cNvPr id="35" name="Straight Connector 34"/>
            <p:cNvCxnSpPr>
              <a:stCxn id="19" idx="2"/>
              <a:endCxn id="34" idx="0"/>
            </p:cNvCxnSpPr>
            <p:nvPr/>
          </p:nvCxnSpPr>
          <p:spPr bwMode="auto">
            <a:xfrm>
              <a:off x="4971161" y="4424065"/>
              <a:ext cx="0" cy="58294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6245350" y="5029200"/>
              <a:ext cx="1524001" cy="46166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grassland</a:t>
              </a:r>
              <a:endParaRPr lang="en-US" dirty="0"/>
            </a:p>
          </p:txBody>
        </p:sp>
        <p:cxnSp>
          <p:nvCxnSpPr>
            <p:cNvPr id="41" name="Straight Connector 40"/>
            <p:cNvCxnSpPr>
              <a:stCxn id="23" idx="2"/>
              <a:endCxn id="39" idx="0"/>
            </p:cNvCxnSpPr>
            <p:nvPr/>
          </p:nvCxnSpPr>
          <p:spPr bwMode="auto">
            <a:xfrm>
              <a:off x="6968217" y="3281065"/>
              <a:ext cx="39134" cy="174813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4" name="TextBox 43"/>
          <p:cNvSpPr txBox="1"/>
          <p:nvPr/>
        </p:nvSpPr>
        <p:spPr>
          <a:xfrm>
            <a:off x="1880169" y="5627794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0" dirty="0" smtClean="0">
                <a:latin typeface="+mj-lt"/>
              </a:rPr>
              <a:t>This is an example of </a:t>
            </a:r>
            <a:r>
              <a:rPr lang="en-US" sz="1600" b="1" i="0" dirty="0" smtClean="0">
                <a:latin typeface="+mj-lt"/>
              </a:rPr>
              <a:t>1 </a:t>
            </a:r>
            <a:r>
              <a:rPr lang="en-US" sz="1600" i="0" dirty="0" smtClean="0">
                <a:latin typeface="+mj-lt"/>
              </a:rPr>
              <a:t>Classification tree – hundreds are created randomly using your reference/training data and built for your various Classes.</a:t>
            </a:r>
            <a:endParaRPr lang="en-US" sz="1600" i="0" dirty="0">
              <a:latin typeface="+mj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646635" y="992328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0" dirty="0" smtClean="0">
                <a:latin typeface="+mn-lt"/>
              </a:rPr>
              <a:t>Random input variables are selected and used on your training data to make trees.</a:t>
            </a:r>
            <a:endParaRPr lang="en-US" sz="16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041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 descr="pixels"/>
          <p:cNvGraphicFramePr>
            <a:graphicFrameLocks noGrp="1"/>
          </p:cNvGraphicFramePr>
          <p:nvPr>
            <p:extLst/>
          </p:nvPr>
        </p:nvGraphicFramePr>
        <p:xfrm>
          <a:off x="2514600" y="1981200"/>
          <a:ext cx="6095997" cy="449579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642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2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22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22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22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22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2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Equal 16" descr="equals"/>
          <p:cNvSpPr/>
          <p:nvPr/>
        </p:nvSpPr>
        <p:spPr bwMode="auto">
          <a:xfrm>
            <a:off x="1295400" y="609600"/>
            <a:ext cx="381000" cy="228600"/>
          </a:xfrm>
          <a:prstGeom prst="mathEqual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Palatin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6400" y="5334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j-lt"/>
              </a:rPr>
              <a:t>A single CART model created during the Random Forest process.</a:t>
            </a:r>
            <a:endParaRPr lang="en-US" sz="1800" dirty="0">
              <a:latin typeface="+mj-lt"/>
            </a:endParaRPr>
          </a:p>
        </p:txBody>
      </p:sp>
      <p:grpSp>
        <p:nvGrpSpPr>
          <p:cNvPr id="297" name="Group 296"/>
          <p:cNvGrpSpPr/>
          <p:nvPr/>
        </p:nvGrpSpPr>
        <p:grpSpPr>
          <a:xfrm>
            <a:off x="457200" y="304800"/>
            <a:ext cx="685800" cy="685800"/>
            <a:chOff x="152400" y="152400"/>
            <a:chExt cx="838200" cy="838200"/>
          </a:xfrm>
        </p:grpSpPr>
        <p:sp>
          <p:nvSpPr>
            <p:cNvPr id="58" name="Rounded Rectangle 57"/>
            <p:cNvSpPr/>
            <p:nvPr/>
          </p:nvSpPr>
          <p:spPr bwMode="auto">
            <a:xfrm>
              <a:off x="152400" y="152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59" name="Group 39"/>
            <p:cNvGrpSpPr/>
            <p:nvPr/>
          </p:nvGrpSpPr>
          <p:grpSpPr>
            <a:xfrm>
              <a:off x="228601" y="228598"/>
              <a:ext cx="685801" cy="685797"/>
              <a:chOff x="1981200" y="1295400"/>
              <a:chExt cx="1447800" cy="1672769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63" name="Straight Connector 62"/>
              <p:cNvCxnSpPr>
                <a:stCxn id="60" idx="2"/>
                <a:endCxn id="61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63"/>
              <p:cNvCxnSpPr>
                <a:stCxn id="61" idx="2"/>
                <a:endCxn id="62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5" name="TextBox 64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66" name="Straight Connector 65"/>
              <p:cNvCxnSpPr>
                <a:stCxn id="61" idx="2"/>
                <a:endCxn id="65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7" name="TextBox 66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68" name="Straight Connector 67"/>
              <p:cNvCxnSpPr>
                <a:stCxn id="60" idx="2"/>
                <a:endCxn id="67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9" name="TextBox 68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70" name="Straight Connector 69"/>
              <p:cNvCxnSpPr>
                <a:stCxn id="62" idx="2"/>
                <a:endCxn id="69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1" name="TextBox 70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72" name="Straight Connector 71"/>
              <p:cNvCxnSpPr>
                <a:stCxn id="65" idx="2"/>
                <a:endCxn id="71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3" name="TextBox 72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74" name="Straight Connector 73"/>
              <p:cNvCxnSpPr>
                <a:stCxn id="67" idx="2"/>
                <a:endCxn id="73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93" name="Group 92"/>
          <p:cNvGrpSpPr/>
          <p:nvPr/>
        </p:nvGrpSpPr>
        <p:grpSpPr>
          <a:xfrm>
            <a:off x="2971800" y="2438400"/>
            <a:ext cx="609600" cy="609600"/>
            <a:chOff x="2743200" y="2438400"/>
            <a:chExt cx="838200" cy="838200"/>
          </a:xfrm>
        </p:grpSpPr>
        <p:sp>
          <p:nvSpPr>
            <p:cNvPr id="94" name="Rounded Rectangle 93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95" name="Group 39"/>
            <p:cNvGrpSpPr/>
            <p:nvPr/>
          </p:nvGrpSpPr>
          <p:grpSpPr>
            <a:xfrm>
              <a:off x="2819401" y="2514598"/>
              <a:ext cx="685801" cy="685797"/>
              <a:chOff x="1981200" y="1295400"/>
              <a:chExt cx="1447800" cy="1672769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99" name="Straight Connector 98"/>
              <p:cNvCxnSpPr>
                <a:stCxn id="96" idx="2"/>
                <a:endCxn id="97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99"/>
              <p:cNvCxnSpPr>
                <a:stCxn id="97" idx="2"/>
                <a:endCxn id="98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1" name="TextBox 100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02" name="Straight Connector 101"/>
              <p:cNvCxnSpPr>
                <a:stCxn id="97" idx="2"/>
                <a:endCxn id="101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3" name="TextBox 102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04" name="Straight Connector 103"/>
              <p:cNvCxnSpPr>
                <a:stCxn id="96" idx="2"/>
                <a:endCxn id="103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5" name="TextBox 104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06" name="Straight Connector 105"/>
              <p:cNvCxnSpPr>
                <a:stCxn id="98" idx="2"/>
                <a:endCxn id="105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7" name="TextBox 106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08" name="Straight Connector 107"/>
              <p:cNvCxnSpPr>
                <a:stCxn id="101" idx="2"/>
                <a:endCxn id="107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9" name="TextBox 108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10" name="Straight Connector 109"/>
              <p:cNvCxnSpPr>
                <a:stCxn id="103" idx="2"/>
                <a:endCxn id="109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11" name="Group 110"/>
          <p:cNvGrpSpPr/>
          <p:nvPr/>
        </p:nvGrpSpPr>
        <p:grpSpPr>
          <a:xfrm>
            <a:off x="3124200" y="2590800"/>
            <a:ext cx="609600" cy="609600"/>
            <a:chOff x="2743200" y="2438400"/>
            <a:chExt cx="838200" cy="838200"/>
          </a:xfrm>
        </p:grpSpPr>
        <p:sp>
          <p:nvSpPr>
            <p:cNvPr id="112" name="Rounded Rectangle 111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113" name="Group 39"/>
            <p:cNvGrpSpPr/>
            <p:nvPr/>
          </p:nvGrpSpPr>
          <p:grpSpPr>
            <a:xfrm>
              <a:off x="2819401" y="2514598"/>
              <a:ext cx="685801" cy="685797"/>
              <a:chOff x="1981200" y="1295400"/>
              <a:chExt cx="1447800" cy="1672769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17" name="Straight Connector 116"/>
              <p:cNvCxnSpPr>
                <a:stCxn id="114" idx="2"/>
                <a:endCxn id="115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/>
              <p:cNvCxnSpPr>
                <a:stCxn id="115" idx="2"/>
                <a:endCxn id="116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9" name="TextBox 118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20" name="Straight Connector 119"/>
              <p:cNvCxnSpPr>
                <a:stCxn id="115" idx="2"/>
                <a:endCxn id="119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1" name="TextBox 120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22" name="Straight Connector 121"/>
              <p:cNvCxnSpPr>
                <a:stCxn id="114" idx="2"/>
                <a:endCxn id="121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3" name="TextBox 122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24" name="Straight Connector 123"/>
              <p:cNvCxnSpPr>
                <a:stCxn id="116" idx="2"/>
                <a:endCxn id="123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5" name="TextBox 124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26" name="Straight Connector 125"/>
              <p:cNvCxnSpPr>
                <a:stCxn id="119" idx="2"/>
                <a:endCxn id="125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7" name="TextBox 126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128" name="Straight Connector 127"/>
              <p:cNvCxnSpPr>
                <a:stCxn id="121" idx="2"/>
                <a:endCxn id="127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73" name="Rectangle 272"/>
          <p:cNvSpPr/>
          <p:nvPr/>
        </p:nvSpPr>
        <p:spPr bwMode="auto">
          <a:xfrm>
            <a:off x="533400" y="1219200"/>
            <a:ext cx="5334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" pitchFamily="18" charset="0"/>
            </a:endParaRPr>
          </a:p>
        </p:txBody>
      </p:sp>
      <p:sp>
        <p:nvSpPr>
          <p:cNvPr id="274" name="Equal 273" descr="equal"/>
          <p:cNvSpPr/>
          <p:nvPr/>
        </p:nvSpPr>
        <p:spPr bwMode="auto">
          <a:xfrm>
            <a:off x="1295400" y="1371600"/>
            <a:ext cx="381000" cy="228600"/>
          </a:xfrm>
          <a:prstGeom prst="mathEqual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" pitchFamily="18" charset="0"/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1676400" y="1295400"/>
            <a:ext cx="153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A single pixel</a:t>
            </a:r>
            <a:endParaRPr lang="en-US" sz="1800" dirty="0">
              <a:latin typeface="+mj-lt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381000" y="2590800"/>
            <a:ext cx="20631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 smtClean="0">
                <a:latin typeface="+mj-lt"/>
              </a:rPr>
              <a:t>The CART models make a class prediction for each pixel using the predictor variables that were used as inputs to that particular CART model.</a:t>
            </a:r>
            <a:endParaRPr lang="en-US" sz="1400" i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74" name="Picture 2" descr="cart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75" y="2042647"/>
            <a:ext cx="1142215" cy="8107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rt mod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765" y="2412299"/>
            <a:ext cx="1050766" cy="87563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" name="TextBox 275"/>
          <p:cNvSpPr txBox="1"/>
          <p:nvPr/>
        </p:nvSpPr>
        <p:spPr>
          <a:xfrm>
            <a:off x="3719023" y="2057400"/>
            <a:ext cx="3596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= shrub prediction? Yes or No.</a:t>
            </a:r>
            <a:endParaRPr lang="en-US" sz="1600" dirty="0"/>
          </a:p>
        </p:txBody>
      </p:sp>
      <p:sp>
        <p:nvSpPr>
          <p:cNvPr id="277" name="TextBox 276"/>
          <p:cNvSpPr txBox="1"/>
          <p:nvPr/>
        </p:nvSpPr>
        <p:spPr>
          <a:xfrm>
            <a:off x="4048847" y="2551000"/>
            <a:ext cx="3596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= shrub prediction? Yes or No.</a:t>
            </a:r>
            <a:endParaRPr lang="en-US" sz="1600" dirty="0"/>
          </a:p>
        </p:txBody>
      </p:sp>
      <p:sp>
        <p:nvSpPr>
          <p:cNvPr id="2" name="AutoShape 8" descr="Image result for cart decision 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Image result for cart decision 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cart 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45" y="2888365"/>
            <a:ext cx="1958144" cy="81018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art mod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961" y="3300930"/>
            <a:ext cx="1344170" cy="88166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5" name="Group 254"/>
          <p:cNvGrpSpPr/>
          <p:nvPr/>
        </p:nvGrpSpPr>
        <p:grpSpPr>
          <a:xfrm>
            <a:off x="4343400" y="3810000"/>
            <a:ext cx="609600" cy="609600"/>
            <a:chOff x="2743200" y="2438400"/>
            <a:chExt cx="838200" cy="838200"/>
          </a:xfrm>
        </p:grpSpPr>
        <p:sp>
          <p:nvSpPr>
            <p:cNvPr id="256" name="Rounded Rectangle 255"/>
            <p:cNvSpPr/>
            <p:nvPr/>
          </p:nvSpPr>
          <p:spPr bwMode="auto">
            <a:xfrm>
              <a:off x="2743200" y="2438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257" name="Group 39"/>
            <p:cNvGrpSpPr/>
            <p:nvPr/>
          </p:nvGrpSpPr>
          <p:grpSpPr>
            <a:xfrm>
              <a:off x="2819401" y="2514598"/>
              <a:ext cx="685801" cy="685797"/>
              <a:chOff x="1981200" y="1295400"/>
              <a:chExt cx="1447800" cy="1672769"/>
            </a:xfrm>
          </p:grpSpPr>
          <p:sp>
            <p:nvSpPr>
              <p:cNvPr id="258" name="TextBox 257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259" name="TextBox 258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260" name="TextBox 259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61" name="Straight Connector 260"/>
              <p:cNvCxnSpPr>
                <a:stCxn id="258" idx="2"/>
                <a:endCxn id="259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2" name="Straight Connector 261"/>
              <p:cNvCxnSpPr>
                <a:stCxn id="259" idx="2"/>
                <a:endCxn id="260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63" name="TextBox 262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64" name="Straight Connector 263"/>
              <p:cNvCxnSpPr>
                <a:stCxn id="259" idx="2"/>
                <a:endCxn id="263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65" name="TextBox 264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66" name="Straight Connector 265"/>
              <p:cNvCxnSpPr>
                <a:stCxn id="258" idx="2"/>
                <a:endCxn id="265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67" name="TextBox 266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68" name="Straight Connector 267"/>
              <p:cNvCxnSpPr>
                <a:stCxn id="260" idx="2"/>
                <a:endCxn id="267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69" name="TextBox 268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70" name="Straight Connector 269"/>
              <p:cNvCxnSpPr>
                <a:stCxn id="263" idx="2"/>
                <a:endCxn id="269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1" name="TextBox 270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72" name="Straight Connector 271"/>
              <p:cNvCxnSpPr>
                <a:stCxn id="265" idx="2"/>
                <a:endCxn id="271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1338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8207" y="880229"/>
            <a:ext cx="7524599" cy="5377950"/>
            <a:chOff x="841252" y="514834"/>
            <a:chExt cx="8031327" cy="5504778"/>
          </a:xfrm>
        </p:grpSpPr>
        <p:sp>
          <p:nvSpPr>
            <p:cNvPr id="4" name="Rectangle 3"/>
            <p:cNvSpPr/>
            <p:nvPr/>
          </p:nvSpPr>
          <p:spPr>
            <a:xfrm>
              <a:off x="5972983" y="1681788"/>
              <a:ext cx="2346055" cy="892377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Lidar</a:t>
              </a:r>
              <a:r>
                <a:rPr lang="en-US" dirty="0" smtClean="0">
                  <a:solidFill>
                    <a:schemeClr val="bg1"/>
                  </a:solidFill>
                </a:rPr>
                <a:t> 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56837" y="1834187"/>
              <a:ext cx="1819361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Reference Data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25383" y="1834188"/>
              <a:ext cx="2514126" cy="8923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Lidar</a:t>
              </a:r>
              <a:r>
                <a:rPr lang="en-US" dirty="0" smtClean="0">
                  <a:solidFill>
                    <a:schemeClr val="bg1"/>
                  </a:solidFill>
                </a:rPr>
                <a:t> metrics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7783" y="1986588"/>
              <a:ext cx="2594796" cy="8923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Predictor Variables: (e.g., image enhancements)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52634" y="3432219"/>
              <a:ext cx="1819360" cy="892377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Model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752634" y="514834"/>
              <a:ext cx="1819360" cy="9610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Theory 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hape 12"/>
            <p:cNvCxnSpPr>
              <a:stCxn id="9" idx="6"/>
              <a:endCxn id="4" idx="0"/>
            </p:cNvCxnSpPr>
            <p:nvPr/>
          </p:nvCxnSpPr>
          <p:spPr>
            <a:xfrm>
              <a:off x="5571995" y="995345"/>
              <a:ext cx="1574017" cy="686443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hape 14"/>
            <p:cNvCxnSpPr>
              <a:stCxn id="9" idx="2"/>
              <a:endCxn id="5" idx="0"/>
            </p:cNvCxnSpPr>
            <p:nvPr/>
          </p:nvCxnSpPr>
          <p:spPr>
            <a:xfrm rot="10800000" flipV="1">
              <a:off x="2366517" y="995345"/>
              <a:ext cx="1386118" cy="838842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hape 16"/>
            <p:cNvCxnSpPr>
              <a:stCxn id="5" idx="2"/>
              <a:endCxn id="8" idx="1"/>
            </p:cNvCxnSpPr>
            <p:nvPr/>
          </p:nvCxnSpPr>
          <p:spPr>
            <a:xfrm rot="16200000" flipH="1">
              <a:off x="2483654" y="2609427"/>
              <a:ext cx="1151844" cy="1386118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hape 18"/>
            <p:cNvCxnSpPr>
              <a:stCxn id="7" idx="2"/>
            </p:cNvCxnSpPr>
            <p:nvPr/>
          </p:nvCxnSpPr>
          <p:spPr>
            <a:xfrm rot="5400000">
              <a:off x="6073868" y="2377093"/>
              <a:ext cx="999442" cy="2003185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8" idx="1"/>
              <a:endCxn id="5" idx="1"/>
            </p:cNvCxnSpPr>
            <p:nvPr/>
          </p:nvCxnSpPr>
          <p:spPr>
            <a:xfrm rot="10800000">
              <a:off x="1456838" y="2280376"/>
              <a:ext cx="2295798" cy="1598032"/>
            </a:xfrm>
            <a:prstGeom prst="curvedConnector3">
              <a:avLst>
                <a:gd name="adj1" fmla="val 110628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25" idx="0"/>
            </p:cNvCxnSpPr>
            <p:nvPr/>
          </p:nvCxnSpPr>
          <p:spPr>
            <a:xfrm rot="16200000" flipH="1">
              <a:off x="4226641" y="4654735"/>
              <a:ext cx="892374" cy="85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782242" y="5105212"/>
              <a:ext cx="1789752" cy="9144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Map of predicted values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hape 26"/>
            <p:cNvCxnSpPr>
              <a:stCxn id="7" idx="2"/>
              <a:endCxn id="25" idx="3"/>
            </p:cNvCxnSpPr>
            <p:nvPr/>
          </p:nvCxnSpPr>
          <p:spPr>
            <a:xfrm rot="5400000">
              <a:off x="5231865" y="3219095"/>
              <a:ext cx="2683448" cy="2003187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009715" y="821314"/>
              <a:ext cx="2802716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Candidate Variables </a:t>
              </a:r>
              <a:endParaRPr lang="en-US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56838" y="810863"/>
              <a:ext cx="2164708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Sample design</a:t>
              </a:r>
              <a:endParaRPr lang="en-US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41252" y="3509078"/>
              <a:ext cx="1819360" cy="378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Validation </a:t>
              </a:r>
              <a:endParaRPr lang="en-US" b="1" i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07428" y="2847505"/>
              <a:ext cx="2081538" cy="661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Fitting/</a:t>
              </a:r>
            </a:p>
            <a:p>
              <a:pPr algn="ctr"/>
              <a:r>
                <a:rPr lang="en-US" b="1" dirty="0" smtClean="0"/>
                <a:t>Training</a:t>
              </a:r>
              <a:endParaRPr lang="en-US" b="1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613656" y="6367364"/>
            <a:ext cx="594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Adapted from </a:t>
            </a:r>
            <a:r>
              <a:rPr lang="en-US" sz="1200" dirty="0" err="1" smtClean="0">
                <a:solidFill>
                  <a:schemeClr val="accent2">
                    <a:lumMod val="50000"/>
                  </a:schemeClr>
                </a:solidFill>
              </a:rPr>
              <a:t>Guisan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 and Zimmerman (2000) &amp; Franklin (2009) </a:t>
            </a: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457200" y="113728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Spatial Modeling Process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648783" y="4428469"/>
            <a:ext cx="1950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Applying Model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5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 descr="pixel grid"/>
          <p:cNvGraphicFramePr>
            <a:graphicFrameLocks noGrp="1"/>
          </p:cNvGraphicFramePr>
          <p:nvPr>
            <p:extLst/>
          </p:nvPr>
        </p:nvGraphicFramePr>
        <p:xfrm>
          <a:off x="2514600" y="1981200"/>
          <a:ext cx="6095997" cy="449579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642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2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22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22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22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22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2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6" name="TextBox 295"/>
          <p:cNvSpPr txBox="1"/>
          <p:nvPr/>
        </p:nvSpPr>
        <p:spPr>
          <a:xfrm>
            <a:off x="457200" y="2590800"/>
            <a:ext cx="1828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 smtClean="0">
                <a:latin typeface="+mj-lt"/>
              </a:rPr>
              <a:t>In this example, the most frequently occurring class modeled from the CART models for this pixel is Shrub.</a:t>
            </a:r>
          </a:p>
          <a:p>
            <a:endParaRPr lang="en-US" sz="1500" i="0" dirty="0" smtClean="0">
              <a:latin typeface="+mj-lt"/>
            </a:endParaRPr>
          </a:p>
          <a:p>
            <a:r>
              <a:rPr lang="en-US" sz="1500" i="0" dirty="0" smtClean="0">
                <a:latin typeface="+mj-lt"/>
              </a:rPr>
              <a:t>So the final class for that pixel is Shrub.</a:t>
            </a:r>
            <a:endParaRPr lang="en-US" sz="1500" i="0" dirty="0">
              <a:latin typeface="+mj-lt"/>
            </a:endParaRPr>
          </a:p>
        </p:txBody>
      </p:sp>
      <p:grpSp>
        <p:nvGrpSpPr>
          <p:cNvPr id="273" name="Group 272"/>
          <p:cNvGrpSpPr/>
          <p:nvPr/>
        </p:nvGrpSpPr>
        <p:grpSpPr>
          <a:xfrm>
            <a:off x="2667000" y="2133600"/>
            <a:ext cx="2735162" cy="2285999"/>
            <a:chOff x="2667000" y="2133600"/>
            <a:chExt cx="2735162" cy="2285999"/>
          </a:xfrm>
        </p:grpSpPr>
        <p:grpSp>
          <p:nvGrpSpPr>
            <p:cNvPr id="3" name="Group 55"/>
            <p:cNvGrpSpPr/>
            <p:nvPr/>
          </p:nvGrpSpPr>
          <p:grpSpPr>
            <a:xfrm>
              <a:off x="2667000" y="2133600"/>
              <a:ext cx="609600" cy="609600"/>
              <a:chOff x="2743200" y="2438400"/>
              <a:chExt cx="838200" cy="838200"/>
            </a:xfrm>
          </p:grpSpPr>
          <p:sp>
            <p:nvSpPr>
              <p:cNvPr id="12" name="Rounded Rectangle 11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4" name="Group 39"/>
              <p:cNvGrpSpPr/>
              <p:nvPr/>
            </p:nvGrpSpPr>
            <p:grpSpPr>
              <a:xfrm>
                <a:off x="2819400" y="2514600"/>
                <a:ext cx="685800" cy="685800"/>
                <a:chOff x="1981200" y="1295400"/>
                <a:chExt cx="1447800" cy="1672769"/>
              </a:xfrm>
            </p:grpSpPr>
            <p:sp>
              <p:nvSpPr>
                <p:cNvPr id="41" name="TextBox 40"/>
                <p:cNvSpPr txBox="1"/>
                <p:nvPr/>
              </p:nvSpPr>
              <p:spPr>
                <a:xfrm>
                  <a:off x="2700876" y="1295400"/>
                  <a:ext cx="347123" cy="215443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2286000" y="1828800"/>
                  <a:ext cx="354827" cy="215443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1981200" y="2286002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44" name="Straight Connector 43"/>
                <p:cNvCxnSpPr>
                  <a:stCxn id="41" idx="2"/>
                  <a:endCxn id="42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5" name="Straight Connector 44"/>
                <p:cNvCxnSpPr>
                  <a:stCxn id="42" idx="2"/>
                  <a:endCxn id="43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6" name="TextBox 45"/>
                <p:cNvSpPr txBox="1"/>
                <p:nvPr/>
              </p:nvSpPr>
              <p:spPr>
                <a:xfrm>
                  <a:off x="2590800" y="2285999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47" name="Straight Connector 46"/>
                <p:cNvCxnSpPr>
                  <a:stCxn id="42" idx="2"/>
                  <a:endCxn id="46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8" name="TextBox 47"/>
                <p:cNvSpPr txBox="1"/>
                <p:nvPr/>
              </p:nvSpPr>
              <p:spPr>
                <a:xfrm>
                  <a:off x="3047999" y="1828801"/>
                  <a:ext cx="381001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49" name="Straight Connector 48"/>
                <p:cNvCxnSpPr>
                  <a:stCxn id="41" idx="2"/>
                  <a:endCxn id="48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0" name="TextBox 49"/>
                <p:cNvSpPr txBox="1"/>
                <p:nvPr/>
              </p:nvSpPr>
              <p:spPr>
                <a:xfrm>
                  <a:off x="2019299" y="2746370"/>
                  <a:ext cx="184730" cy="21544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51" name="Straight Connector 50"/>
                <p:cNvCxnSpPr>
                  <a:stCxn id="43" idx="2"/>
                  <a:endCxn id="50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2" name="TextBox 51"/>
                <p:cNvSpPr txBox="1"/>
                <p:nvPr/>
              </p:nvSpPr>
              <p:spPr>
                <a:xfrm>
                  <a:off x="2625724" y="2746373"/>
                  <a:ext cx="184730" cy="21544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53" name="Straight Connector 52"/>
                <p:cNvCxnSpPr>
                  <a:stCxn id="46" idx="2"/>
                  <a:endCxn id="52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4" name="TextBox 53"/>
                <p:cNvSpPr txBox="1"/>
                <p:nvPr/>
              </p:nvSpPr>
              <p:spPr>
                <a:xfrm>
                  <a:off x="3155950" y="2752726"/>
                  <a:ext cx="184730" cy="21544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55" name="Straight Connector 54"/>
                <p:cNvCxnSpPr>
                  <a:stCxn id="48" idx="2"/>
                  <a:endCxn id="54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5" name="Group 74"/>
            <p:cNvGrpSpPr/>
            <p:nvPr/>
          </p:nvGrpSpPr>
          <p:grpSpPr>
            <a:xfrm>
              <a:off x="2819400" y="2286000"/>
              <a:ext cx="609600" cy="609600"/>
              <a:chOff x="2743200" y="2438400"/>
              <a:chExt cx="838200" cy="838200"/>
            </a:xfrm>
          </p:grpSpPr>
          <p:sp>
            <p:nvSpPr>
              <p:cNvPr id="76" name="Rounded Rectangle 75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6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70"/>
              </a:xfrm>
            </p:grpSpPr>
            <p:sp>
              <p:nvSpPr>
                <p:cNvPr id="78" name="TextBox 77"/>
                <p:cNvSpPr txBox="1"/>
                <p:nvPr/>
              </p:nvSpPr>
              <p:spPr>
                <a:xfrm>
                  <a:off x="2700876" y="1295400"/>
                  <a:ext cx="347123" cy="21544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2286000" y="1828800"/>
                  <a:ext cx="354827" cy="21544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1981200" y="2285998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81" name="Straight Connector 80"/>
                <p:cNvCxnSpPr>
                  <a:stCxn id="78" idx="2"/>
                  <a:endCxn id="79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2" name="Straight Connector 81"/>
                <p:cNvCxnSpPr>
                  <a:stCxn id="79" idx="2"/>
                  <a:endCxn id="80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3" name="TextBox 82"/>
                <p:cNvSpPr txBox="1"/>
                <p:nvPr/>
              </p:nvSpPr>
              <p:spPr>
                <a:xfrm>
                  <a:off x="2590800" y="2286001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84" name="Straight Connector 83"/>
                <p:cNvCxnSpPr>
                  <a:stCxn id="79" idx="2"/>
                  <a:endCxn id="83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5" name="TextBox 84"/>
                <p:cNvSpPr txBox="1"/>
                <p:nvPr/>
              </p:nvSpPr>
              <p:spPr>
                <a:xfrm>
                  <a:off x="3047999" y="1828799"/>
                  <a:ext cx="381001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86" name="Straight Connector 85"/>
                <p:cNvCxnSpPr>
                  <a:stCxn id="78" idx="2"/>
                  <a:endCxn id="85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7" name="TextBox 86"/>
                <p:cNvSpPr txBox="1"/>
                <p:nvPr/>
              </p:nvSpPr>
              <p:spPr>
                <a:xfrm>
                  <a:off x="2019299" y="2746376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88" name="Straight Connector 87"/>
                <p:cNvCxnSpPr>
                  <a:stCxn id="80" idx="2"/>
                  <a:endCxn id="87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9" name="TextBox 88"/>
                <p:cNvSpPr txBox="1"/>
                <p:nvPr/>
              </p:nvSpPr>
              <p:spPr>
                <a:xfrm>
                  <a:off x="2625724" y="2746373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90" name="Straight Connector 89"/>
                <p:cNvCxnSpPr>
                  <a:stCxn id="83" idx="2"/>
                  <a:endCxn id="89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91" name="TextBox 90"/>
                <p:cNvSpPr txBox="1"/>
                <p:nvPr/>
              </p:nvSpPr>
              <p:spPr>
                <a:xfrm>
                  <a:off x="3155953" y="2752725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92" name="Straight Connector 91"/>
                <p:cNvCxnSpPr>
                  <a:stCxn id="85" idx="2"/>
                  <a:endCxn id="91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7" name="Group 92"/>
            <p:cNvGrpSpPr/>
            <p:nvPr/>
          </p:nvGrpSpPr>
          <p:grpSpPr>
            <a:xfrm>
              <a:off x="2971800" y="2438400"/>
              <a:ext cx="609600" cy="609600"/>
              <a:chOff x="2743200" y="2438400"/>
              <a:chExt cx="838200" cy="838200"/>
            </a:xfrm>
          </p:grpSpPr>
          <p:sp>
            <p:nvSpPr>
              <p:cNvPr id="94" name="Rounded Rectangle 93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8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70"/>
              </a:xfrm>
            </p:grpSpPr>
            <p:sp>
              <p:nvSpPr>
                <p:cNvPr id="96" name="TextBox 95"/>
                <p:cNvSpPr txBox="1"/>
                <p:nvPr/>
              </p:nvSpPr>
              <p:spPr>
                <a:xfrm>
                  <a:off x="2700876" y="1295400"/>
                  <a:ext cx="347123" cy="21544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2286000" y="1828800"/>
                  <a:ext cx="354827" cy="21544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1981200" y="2285998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99" name="Straight Connector 98"/>
                <p:cNvCxnSpPr>
                  <a:stCxn id="96" idx="2"/>
                  <a:endCxn id="97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0" name="Straight Connector 99"/>
                <p:cNvCxnSpPr>
                  <a:stCxn id="97" idx="2"/>
                  <a:endCxn id="98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1" name="TextBox 100"/>
                <p:cNvSpPr txBox="1"/>
                <p:nvPr/>
              </p:nvSpPr>
              <p:spPr>
                <a:xfrm>
                  <a:off x="2590800" y="2286001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02" name="Straight Connector 101"/>
                <p:cNvCxnSpPr>
                  <a:stCxn id="97" idx="2"/>
                  <a:endCxn id="101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3" name="TextBox 102"/>
                <p:cNvSpPr txBox="1"/>
                <p:nvPr/>
              </p:nvSpPr>
              <p:spPr>
                <a:xfrm>
                  <a:off x="3047999" y="1828799"/>
                  <a:ext cx="381001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04" name="Straight Connector 103"/>
                <p:cNvCxnSpPr>
                  <a:stCxn id="96" idx="2"/>
                  <a:endCxn id="103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5" name="TextBox 104"/>
                <p:cNvSpPr txBox="1"/>
                <p:nvPr/>
              </p:nvSpPr>
              <p:spPr>
                <a:xfrm>
                  <a:off x="2019299" y="2746376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06" name="Straight Connector 105"/>
                <p:cNvCxnSpPr>
                  <a:stCxn id="98" idx="2"/>
                  <a:endCxn id="105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7" name="TextBox 106"/>
                <p:cNvSpPr txBox="1"/>
                <p:nvPr/>
              </p:nvSpPr>
              <p:spPr>
                <a:xfrm>
                  <a:off x="2625724" y="2746373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08" name="Straight Connector 107"/>
                <p:cNvCxnSpPr>
                  <a:stCxn id="101" idx="2"/>
                  <a:endCxn id="107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9" name="TextBox 108"/>
                <p:cNvSpPr txBox="1"/>
                <p:nvPr/>
              </p:nvSpPr>
              <p:spPr>
                <a:xfrm>
                  <a:off x="3155953" y="2752725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10" name="Straight Connector 109"/>
                <p:cNvCxnSpPr>
                  <a:stCxn id="103" idx="2"/>
                  <a:endCxn id="109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9" name="Group 110"/>
            <p:cNvGrpSpPr/>
            <p:nvPr/>
          </p:nvGrpSpPr>
          <p:grpSpPr>
            <a:xfrm>
              <a:off x="3124200" y="2590800"/>
              <a:ext cx="609600" cy="609600"/>
              <a:chOff x="2743200" y="2438400"/>
              <a:chExt cx="838200" cy="838200"/>
            </a:xfrm>
          </p:grpSpPr>
          <p:sp>
            <p:nvSpPr>
              <p:cNvPr id="112" name="Rounded Rectangle 111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10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70"/>
              </a:xfrm>
            </p:grpSpPr>
            <p:sp>
              <p:nvSpPr>
                <p:cNvPr id="114" name="TextBox 113"/>
                <p:cNvSpPr txBox="1"/>
                <p:nvPr/>
              </p:nvSpPr>
              <p:spPr>
                <a:xfrm>
                  <a:off x="2700876" y="1295400"/>
                  <a:ext cx="347123" cy="21544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2286000" y="1828800"/>
                  <a:ext cx="354827" cy="21544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1981200" y="2285998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17" name="Straight Connector 116"/>
                <p:cNvCxnSpPr>
                  <a:stCxn id="114" idx="2"/>
                  <a:endCxn id="115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8" name="Straight Connector 117"/>
                <p:cNvCxnSpPr>
                  <a:stCxn id="115" idx="2"/>
                  <a:endCxn id="116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9" name="TextBox 118"/>
                <p:cNvSpPr txBox="1"/>
                <p:nvPr/>
              </p:nvSpPr>
              <p:spPr>
                <a:xfrm>
                  <a:off x="2590800" y="2286001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20" name="Straight Connector 119"/>
                <p:cNvCxnSpPr>
                  <a:stCxn id="115" idx="2"/>
                  <a:endCxn id="119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1" name="TextBox 120"/>
                <p:cNvSpPr txBox="1"/>
                <p:nvPr/>
              </p:nvSpPr>
              <p:spPr>
                <a:xfrm>
                  <a:off x="3047999" y="1828799"/>
                  <a:ext cx="381001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22" name="Straight Connector 121"/>
                <p:cNvCxnSpPr>
                  <a:stCxn id="114" idx="2"/>
                  <a:endCxn id="121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3" name="TextBox 122"/>
                <p:cNvSpPr txBox="1"/>
                <p:nvPr/>
              </p:nvSpPr>
              <p:spPr>
                <a:xfrm>
                  <a:off x="2019299" y="2746376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24" name="Straight Connector 123"/>
                <p:cNvCxnSpPr>
                  <a:stCxn id="116" idx="2"/>
                  <a:endCxn id="123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5" name="TextBox 124"/>
                <p:cNvSpPr txBox="1"/>
                <p:nvPr/>
              </p:nvSpPr>
              <p:spPr>
                <a:xfrm>
                  <a:off x="2625724" y="2746373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26" name="Straight Connector 125"/>
                <p:cNvCxnSpPr>
                  <a:stCxn id="119" idx="2"/>
                  <a:endCxn id="125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7" name="TextBox 126"/>
                <p:cNvSpPr txBox="1"/>
                <p:nvPr/>
              </p:nvSpPr>
              <p:spPr>
                <a:xfrm>
                  <a:off x="3155953" y="2752725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28" name="Straight Connector 127"/>
                <p:cNvCxnSpPr>
                  <a:stCxn id="121" idx="2"/>
                  <a:endCxn id="127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1" name="Group 128"/>
            <p:cNvGrpSpPr/>
            <p:nvPr/>
          </p:nvGrpSpPr>
          <p:grpSpPr>
            <a:xfrm>
              <a:off x="3276600" y="2743200"/>
              <a:ext cx="609600" cy="609600"/>
              <a:chOff x="2743200" y="2438400"/>
              <a:chExt cx="838200" cy="838200"/>
            </a:xfrm>
          </p:grpSpPr>
          <p:sp>
            <p:nvSpPr>
              <p:cNvPr id="130" name="Rounded Rectangle 129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FFFF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13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70"/>
              </a:xfrm>
            </p:grpSpPr>
            <p:sp>
              <p:nvSpPr>
                <p:cNvPr id="132" name="TextBox 131"/>
                <p:cNvSpPr txBox="1"/>
                <p:nvPr/>
              </p:nvSpPr>
              <p:spPr>
                <a:xfrm>
                  <a:off x="2700876" y="1295400"/>
                  <a:ext cx="347123" cy="21544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2286000" y="1828800"/>
                  <a:ext cx="354827" cy="21544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134" name="TextBox 133"/>
                <p:cNvSpPr txBox="1"/>
                <p:nvPr/>
              </p:nvSpPr>
              <p:spPr>
                <a:xfrm>
                  <a:off x="1981200" y="2285998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35" name="Straight Connector 134"/>
                <p:cNvCxnSpPr>
                  <a:stCxn id="132" idx="2"/>
                  <a:endCxn id="133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6" name="Straight Connector 135"/>
                <p:cNvCxnSpPr>
                  <a:stCxn id="133" idx="2"/>
                  <a:endCxn id="134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37" name="TextBox 136"/>
                <p:cNvSpPr txBox="1"/>
                <p:nvPr/>
              </p:nvSpPr>
              <p:spPr>
                <a:xfrm>
                  <a:off x="2590800" y="2286001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38" name="Straight Connector 137"/>
                <p:cNvCxnSpPr>
                  <a:stCxn id="133" idx="2"/>
                  <a:endCxn id="137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39" name="TextBox 138"/>
                <p:cNvSpPr txBox="1"/>
                <p:nvPr/>
              </p:nvSpPr>
              <p:spPr>
                <a:xfrm>
                  <a:off x="3047999" y="1828799"/>
                  <a:ext cx="381001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40" name="Straight Connector 139"/>
                <p:cNvCxnSpPr>
                  <a:stCxn id="132" idx="2"/>
                  <a:endCxn id="139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1" name="TextBox 140"/>
                <p:cNvSpPr txBox="1"/>
                <p:nvPr/>
              </p:nvSpPr>
              <p:spPr>
                <a:xfrm>
                  <a:off x="2019299" y="2746376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42" name="Straight Connector 141"/>
                <p:cNvCxnSpPr>
                  <a:stCxn id="134" idx="2"/>
                  <a:endCxn id="141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3" name="TextBox 142"/>
                <p:cNvSpPr txBox="1"/>
                <p:nvPr/>
              </p:nvSpPr>
              <p:spPr>
                <a:xfrm>
                  <a:off x="2625724" y="2746373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44" name="Straight Connector 143"/>
                <p:cNvCxnSpPr>
                  <a:stCxn id="137" idx="2"/>
                  <a:endCxn id="143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5" name="TextBox 144"/>
                <p:cNvSpPr txBox="1"/>
                <p:nvPr/>
              </p:nvSpPr>
              <p:spPr>
                <a:xfrm>
                  <a:off x="3155953" y="2752725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46" name="Straight Connector 145"/>
                <p:cNvCxnSpPr>
                  <a:stCxn id="139" idx="2"/>
                  <a:endCxn id="145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4" name="Group 146"/>
            <p:cNvGrpSpPr/>
            <p:nvPr/>
          </p:nvGrpSpPr>
          <p:grpSpPr>
            <a:xfrm>
              <a:off x="3429000" y="2895600"/>
              <a:ext cx="609600" cy="609600"/>
              <a:chOff x="2743200" y="2438400"/>
              <a:chExt cx="838200" cy="838200"/>
            </a:xfrm>
          </p:grpSpPr>
          <p:sp>
            <p:nvSpPr>
              <p:cNvPr id="148" name="Rounded Rectangle 147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16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70"/>
              </a:xfrm>
            </p:grpSpPr>
            <p:sp>
              <p:nvSpPr>
                <p:cNvPr id="150" name="TextBox 149"/>
                <p:cNvSpPr txBox="1"/>
                <p:nvPr/>
              </p:nvSpPr>
              <p:spPr>
                <a:xfrm>
                  <a:off x="2700876" y="1295400"/>
                  <a:ext cx="347123" cy="21544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151" name="TextBox 150"/>
                <p:cNvSpPr txBox="1"/>
                <p:nvPr/>
              </p:nvSpPr>
              <p:spPr>
                <a:xfrm>
                  <a:off x="2286000" y="1828800"/>
                  <a:ext cx="354827" cy="21544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152" name="TextBox 151"/>
                <p:cNvSpPr txBox="1"/>
                <p:nvPr/>
              </p:nvSpPr>
              <p:spPr>
                <a:xfrm>
                  <a:off x="1981200" y="2285998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53" name="Straight Connector 152"/>
                <p:cNvCxnSpPr>
                  <a:stCxn id="150" idx="2"/>
                  <a:endCxn id="151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4" name="Straight Connector 153"/>
                <p:cNvCxnSpPr>
                  <a:stCxn id="151" idx="2"/>
                  <a:endCxn id="152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5" name="TextBox 154"/>
                <p:cNvSpPr txBox="1"/>
                <p:nvPr/>
              </p:nvSpPr>
              <p:spPr>
                <a:xfrm>
                  <a:off x="2590800" y="2286001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56" name="Straight Connector 155"/>
                <p:cNvCxnSpPr>
                  <a:stCxn id="151" idx="2"/>
                  <a:endCxn id="155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7" name="TextBox 156"/>
                <p:cNvSpPr txBox="1"/>
                <p:nvPr/>
              </p:nvSpPr>
              <p:spPr>
                <a:xfrm>
                  <a:off x="3047999" y="1828799"/>
                  <a:ext cx="381001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58" name="Straight Connector 157"/>
                <p:cNvCxnSpPr>
                  <a:stCxn id="150" idx="2"/>
                  <a:endCxn id="157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9" name="TextBox 158"/>
                <p:cNvSpPr txBox="1"/>
                <p:nvPr/>
              </p:nvSpPr>
              <p:spPr>
                <a:xfrm>
                  <a:off x="2019299" y="2746376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60" name="Straight Connector 159"/>
                <p:cNvCxnSpPr>
                  <a:stCxn id="152" idx="2"/>
                  <a:endCxn id="159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1" name="TextBox 160"/>
                <p:cNvSpPr txBox="1"/>
                <p:nvPr/>
              </p:nvSpPr>
              <p:spPr>
                <a:xfrm>
                  <a:off x="2625724" y="2746373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62" name="Straight Connector 161"/>
                <p:cNvCxnSpPr>
                  <a:stCxn id="155" idx="2"/>
                  <a:endCxn id="161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3" name="TextBox 162"/>
                <p:cNvSpPr txBox="1"/>
                <p:nvPr/>
              </p:nvSpPr>
              <p:spPr>
                <a:xfrm>
                  <a:off x="3155953" y="2752725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64" name="Straight Connector 163"/>
                <p:cNvCxnSpPr>
                  <a:stCxn id="157" idx="2"/>
                  <a:endCxn id="163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9" name="Group 164"/>
            <p:cNvGrpSpPr/>
            <p:nvPr/>
          </p:nvGrpSpPr>
          <p:grpSpPr>
            <a:xfrm>
              <a:off x="3581400" y="3048000"/>
              <a:ext cx="609600" cy="609600"/>
              <a:chOff x="2743200" y="2438400"/>
              <a:chExt cx="838200" cy="838200"/>
            </a:xfrm>
          </p:grpSpPr>
          <p:sp>
            <p:nvSpPr>
              <p:cNvPr id="166" name="Rounded Rectangle 165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7030A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20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70"/>
              </a:xfrm>
            </p:grpSpPr>
            <p:sp>
              <p:nvSpPr>
                <p:cNvPr id="168" name="TextBox 167"/>
                <p:cNvSpPr txBox="1"/>
                <p:nvPr/>
              </p:nvSpPr>
              <p:spPr>
                <a:xfrm>
                  <a:off x="2700876" y="1295400"/>
                  <a:ext cx="347123" cy="21544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169" name="TextBox 168"/>
                <p:cNvSpPr txBox="1"/>
                <p:nvPr/>
              </p:nvSpPr>
              <p:spPr>
                <a:xfrm>
                  <a:off x="2286000" y="1828800"/>
                  <a:ext cx="354827" cy="21544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170" name="TextBox 169"/>
                <p:cNvSpPr txBox="1"/>
                <p:nvPr/>
              </p:nvSpPr>
              <p:spPr>
                <a:xfrm>
                  <a:off x="1981200" y="2285998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71" name="Straight Connector 170"/>
                <p:cNvCxnSpPr>
                  <a:stCxn id="168" idx="2"/>
                  <a:endCxn id="169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2" name="Straight Connector 171"/>
                <p:cNvCxnSpPr>
                  <a:stCxn id="169" idx="2"/>
                  <a:endCxn id="170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73" name="TextBox 172"/>
                <p:cNvSpPr txBox="1"/>
                <p:nvPr/>
              </p:nvSpPr>
              <p:spPr>
                <a:xfrm>
                  <a:off x="2590800" y="2286001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74" name="Straight Connector 173"/>
                <p:cNvCxnSpPr>
                  <a:stCxn id="169" idx="2"/>
                  <a:endCxn id="173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75" name="TextBox 174"/>
                <p:cNvSpPr txBox="1"/>
                <p:nvPr/>
              </p:nvSpPr>
              <p:spPr>
                <a:xfrm>
                  <a:off x="3047999" y="1828799"/>
                  <a:ext cx="381001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76" name="Straight Connector 175"/>
                <p:cNvCxnSpPr>
                  <a:stCxn id="168" idx="2"/>
                  <a:endCxn id="175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77" name="TextBox 176"/>
                <p:cNvSpPr txBox="1"/>
                <p:nvPr/>
              </p:nvSpPr>
              <p:spPr>
                <a:xfrm>
                  <a:off x="2019299" y="2746376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78" name="Straight Connector 177"/>
                <p:cNvCxnSpPr>
                  <a:stCxn id="170" idx="2"/>
                  <a:endCxn id="177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79" name="TextBox 178"/>
                <p:cNvSpPr txBox="1"/>
                <p:nvPr/>
              </p:nvSpPr>
              <p:spPr>
                <a:xfrm>
                  <a:off x="2625724" y="2746373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80" name="Straight Connector 179"/>
                <p:cNvCxnSpPr>
                  <a:stCxn id="173" idx="2"/>
                  <a:endCxn id="179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81" name="TextBox 180"/>
                <p:cNvSpPr txBox="1"/>
                <p:nvPr/>
              </p:nvSpPr>
              <p:spPr>
                <a:xfrm>
                  <a:off x="3155953" y="2752725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82" name="Straight Connector 181"/>
                <p:cNvCxnSpPr>
                  <a:stCxn id="175" idx="2"/>
                  <a:endCxn id="181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1" name="Group 182"/>
            <p:cNvGrpSpPr/>
            <p:nvPr/>
          </p:nvGrpSpPr>
          <p:grpSpPr>
            <a:xfrm>
              <a:off x="3733800" y="3200400"/>
              <a:ext cx="609600" cy="609600"/>
              <a:chOff x="2743200" y="2438400"/>
              <a:chExt cx="838200" cy="838200"/>
            </a:xfrm>
          </p:grpSpPr>
          <p:sp>
            <p:nvSpPr>
              <p:cNvPr id="184" name="Rounded Rectangle 183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CCCC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22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70"/>
              </a:xfrm>
            </p:grpSpPr>
            <p:sp>
              <p:nvSpPr>
                <p:cNvPr id="186" name="TextBox 185"/>
                <p:cNvSpPr txBox="1"/>
                <p:nvPr/>
              </p:nvSpPr>
              <p:spPr>
                <a:xfrm>
                  <a:off x="2700876" y="1295400"/>
                  <a:ext cx="347123" cy="21544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2286000" y="1828800"/>
                  <a:ext cx="354827" cy="21544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>
                  <a:off x="1981200" y="2285998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89" name="Straight Connector 188"/>
                <p:cNvCxnSpPr>
                  <a:stCxn id="186" idx="2"/>
                  <a:endCxn id="187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0" name="Straight Connector 189"/>
                <p:cNvCxnSpPr>
                  <a:stCxn id="187" idx="2"/>
                  <a:endCxn id="188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91" name="TextBox 190"/>
                <p:cNvSpPr txBox="1"/>
                <p:nvPr/>
              </p:nvSpPr>
              <p:spPr>
                <a:xfrm>
                  <a:off x="2590800" y="2286001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92" name="Straight Connector 191"/>
                <p:cNvCxnSpPr>
                  <a:stCxn id="187" idx="2"/>
                  <a:endCxn id="191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93" name="TextBox 192"/>
                <p:cNvSpPr txBox="1"/>
                <p:nvPr/>
              </p:nvSpPr>
              <p:spPr>
                <a:xfrm>
                  <a:off x="3047999" y="1828799"/>
                  <a:ext cx="381001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94" name="Straight Connector 193"/>
                <p:cNvCxnSpPr>
                  <a:stCxn id="186" idx="2"/>
                  <a:endCxn id="193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95" name="TextBox 194"/>
                <p:cNvSpPr txBox="1"/>
                <p:nvPr/>
              </p:nvSpPr>
              <p:spPr>
                <a:xfrm>
                  <a:off x="2019299" y="2746376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96" name="Straight Connector 195"/>
                <p:cNvCxnSpPr>
                  <a:stCxn id="188" idx="2"/>
                  <a:endCxn id="195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97" name="TextBox 196"/>
                <p:cNvSpPr txBox="1"/>
                <p:nvPr/>
              </p:nvSpPr>
              <p:spPr>
                <a:xfrm>
                  <a:off x="2625724" y="2746373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198" name="Straight Connector 197"/>
                <p:cNvCxnSpPr>
                  <a:stCxn id="191" idx="2"/>
                  <a:endCxn id="197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99" name="TextBox 198"/>
                <p:cNvSpPr txBox="1"/>
                <p:nvPr/>
              </p:nvSpPr>
              <p:spPr>
                <a:xfrm>
                  <a:off x="3155953" y="2752725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00" name="Straight Connector 199"/>
                <p:cNvCxnSpPr>
                  <a:stCxn id="193" idx="2"/>
                  <a:endCxn id="199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3" name="Group 200"/>
            <p:cNvGrpSpPr/>
            <p:nvPr/>
          </p:nvGrpSpPr>
          <p:grpSpPr>
            <a:xfrm>
              <a:off x="3886200" y="3352800"/>
              <a:ext cx="609600" cy="609600"/>
              <a:chOff x="2743200" y="2438400"/>
              <a:chExt cx="838200" cy="838200"/>
            </a:xfrm>
          </p:grpSpPr>
          <p:sp>
            <p:nvSpPr>
              <p:cNvPr id="202" name="Rounded Rectangle 201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FF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24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70"/>
              </a:xfrm>
            </p:grpSpPr>
            <p:sp>
              <p:nvSpPr>
                <p:cNvPr id="204" name="TextBox 203"/>
                <p:cNvSpPr txBox="1"/>
                <p:nvPr/>
              </p:nvSpPr>
              <p:spPr>
                <a:xfrm>
                  <a:off x="2700876" y="1295400"/>
                  <a:ext cx="347123" cy="21544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205" name="TextBox 204"/>
                <p:cNvSpPr txBox="1"/>
                <p:nvPr/>
              </p:nvSpPr>
              <p:spPr>
                <a:xfrm>
                  <a:off x="2286000" y="1828800"/>
                  <a:ext cx="354827" cy="21544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206" name="TextBox 205"/>
                <p:cNvSpPr txBox="1"/>
                <p:nvPr/>
              </p:nvSpPr>
              <p:spPr>
                <a:xfrm>
                  <a:off x="1981200" y="2285998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07" name="Straight Connector 206"/>
                <p:cNvCxnSpPr>
                  <a:stCxn id="204" idx="2"/>
                  <a:endCxn id="205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8" name="Straight Connector 207"/>
                <p:cNvCxnSpPr>
                  <a:stCxn id="205" idx="2"/>
                  <a:endCxn id="206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09" name="TextBox 208"/>
                <p:cNvSpPr txBox="1"/>
                <p:nvPr/>
              </p:nvSpPr>
              <p:spPr>
                <a:xfrm>
                  <a:off x="2590800" y="2286001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10" name="Straight Connector 209"/>
                <p:cNvCxnSpPr>
                  <a:stCxn id="205" idx="2"/>
                  <a:endCxn id="209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11" name="TextBox 210"/>
                <p:cNvSpPr txBox="1"/>
                <p:nvPr/>
              </p:nvSpPr>
              <p:spPr>
                <a:xfrm>
                  <a:off x="3047999" y="1828799"/>
                  <a:ext cx="381001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12" name="Straight Connector 211"/>
                <p:cNvCxnSpPr>
                  <a:stCxn id="204" idx="2"/>
                  <a:endCxn id="211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13" name="TextBox 212"/>
                <p:cNvSpPr txBox="1"/>
                <p:nvPr/>
              </p:nvSpPr>
              <p:spPr>
                <a:xfrm>
                  <a:off x="2019299" y="2746376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14" name="Straight Connector 213"/>
                <p:cNvCxnSpPr>
                  <a:stCxn id="206" idx="2"/>
                  <a:endCxn id="213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15" name="TextBox 214"/>
                <p:cNvSpPr txBox="1"/>
                <p:nvPr/>
              </p:nvSpPr>
              <p:spPr>
                <a:xfrm>
                  <a:off x="2625724" y="2746373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16" name="Straight Connector 215"/>
                <p:cNvCxnSpPr>
                  <a:stCxn id="209" idx="2"/>
                  <a:endCxn id="215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17" name="TextBox 216"/>
                <p:cNvSpPr txBox="1"/>
                <p:nvPr/>
              </p:nvSpPr>
              <p:spPr>
                <a:xfrm>
                  <a:off x="3155953" y="2752725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18" name="Straight Connector 217"/>
                <p:cNvCxnSpPr>
                  <a:stCxn id="211" idx="2"/>
                  <a:endCxn id="217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5" name="Group 218"/>
            <p:cNvGrpSpPr/>
            <p:nvPr/>
          </p:nvGrpSpPr>
          <p:grpSpPr>
            <a:xfrm>
              <a:off x="4038600" y="3505200"/>
              <a:ext cx="609600" cy="609600"/>
              <a:chOff x="2743200" y="2438400"/>
              <a:chExt cx="838200" cy="838200"/>
            </a:xfrm>
          </p:grpSpPr>
          <p:sp>
            <p:nvSpPr>
              <p:cNvPr id="220" name="Rounded Rectangle 219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26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70"/>
              </a:xfrm>
            </p:grpSpPr>
            <p:sp>
              <p:nvSpPr>
                <p:cNvPr id="222" name="TextBox 221"/>
                <p:cNvSpPr txBox="1"/>
                <p:nvPr/>
              </p:nvSpPr>
              <p:spPr>
                <a:xfrm>
                  <a:off x="2700876" y="1295400"/>
                  <a:ext cx="347123" cy="21544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223" name="TextBox 222"/>
                <p:cNvSpPr txBox="1"/>
                <p:nvPr/>
              </p:nvSpPr>
              <p:spPr>
                <a:xfrm>
                  <a:off x="2286000" y="1828800"/>
                  <a:ext cx="354827" cy="21544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224" name="TextBox 223"/>
                <p:cNvSpPr txBox="1"/>
                <p:nvPr/>
              </p:nvSpPr>
              <p:spPr>
                <a:xfrm>
                  <a:off x="1981200" y="2285998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25" name="Straight Connector 224"/>
                <p:cNvCxnSpPr>
                  <a:stCxn id="222" idx="2"/>
                  <a:endCxn id="223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6" name="Straight Connector 225"/>
                <p:cNvCxnSpPr>
                  <a:stCxn id="223" idx="2"/>
                  <a:endCxn id="224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27" name="TextBox 226"/>
                <p:cNvSpPr txBox="1"/>
                <p:nvPr/>
              </p:nvSpPr>
              <p:spPr>
                <a:xfrm>
                  <a:off x="2590800" y="2286001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28" name="Straight Connector 227"/>
                <p:cNvCxnSpPr>
                  <a:stCxn id="223" idx="2"/>
                  <a:endCxn id="227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29" name="TextBox 228"/>
                <p:cNvSpPr txBox="1"/>
                <p:nvPr/>
              </p:nvSpPr>
              <p:spPr>
                <a:xfrm>
                  <a:off x="3047999" y="1828799"/>
                  <a:ext cx="381001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30" name="Straight Connector 229"/>
                <p:cNvCxnSpPr>
                  <a:stCxn id="222" idx="2"/>
                  <a:endCxn id="229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31" name="TextBox 230"/>
                <p:cNvSpPr txBox="1"/>
                <p:nvPr/>
              </p:nvSpPr>
              <p:spPr>
                <a:xfrm>
                  <a:off x="2019299" y="2746376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32" name="Straight Connector 231"/>
                <p:cNvCxnSpPr>
                  <a:stCxn id="224" idx="2"/>
                  <a:endCxn id="231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33" name="TextBox 232"/>
                <p:cNvSpPr txBox="1"/>
                <p:nvPr/>
              </p:nvSpPr>
              <p:spPr>
                <a:xfrm>
                  <a:off x="2625724" y="2746373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34" name="Straight Connector 233"/>
                <p:cNvCxnSpPr>
                  <a:stCxn id="227" idx="2"/>
                  <a:endCxn id="233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35" name="TextBox 234"/>
                <p:cNvSpPr txBox="1"/>
                <p:nvPr/>
              </p:nvSpPr>
              <p:spPr>
                <a:xfrm>
                  <a:off x="3155953" y="2752725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36" name="Straight Connector 235"/>
                <p:cNvCxnSpPr>
                  <a:stCxn id="229" idx="2"/>
                  <a:endCxn id="235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7" name="Group 236"/>
            <p:cNvGrpSpPr/>
            <p:nvPr/>
          </p:nvGrpSpPr>
          <p:grpSpPr>
            <a:xfrm>
              <a:off x="4191000" y="3657600"/>
              <a:ext cx="609600" cy="609600"/>
              <a:chOff x="2743200" y="2438400"/>
              <a:chExt cx="838200" cy="838200"/>
            </a:xfrm>
          </p:grpSpPr>
          <p:sp>
            <p:nvSpPr>
              <p:cNvPr id="238" name="Rounded Rectangle 237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28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70"/>
              </a:xfrm>
            </p:grpSpPr>
            <p:sp>
              <p:nvSpPr>
                <p:cNvPr id="240" name="TextBox 239"/>
                <p:cNvSpPr txBox="1"/>
                <p:nvPr/>
              </p:nvSpPr>
              <p:spPr>
                <a:xfrm>
                  <a:off x="2700876" y="1295400"/>
                  <a:ext cx="347123" cy="21544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241" name="TextBox 240"/>
                <p:cNvSpPr txBox="1"/>
                <p:nvPr/>
              </p:nvSpPr>
              <p:spPr>
                <a:xfrm>
                  <a:off x="2286000" y="1828800"/>
                  <a:ext cx="354827" cy="21544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242" name="TextBox 241"/>
                <p:cNvSpPr txBox="1"/>
                <p:nvPr/>
              </p:nvSpPr>
              <p:spPr>
                <a:xfrm>
                  <a:off x="1981200" y="2285998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43" name="Straight Connector 242"/>
                <p:cNvCxnSpPr>
                  <a:stCxn id="240" idx="2"/>
                  <a:endCxn id="241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4" name="Straight Connector 243"/>
                <p:cNvCxnSpPr>
                  <a:stCxn id="241" idx="2"/>
                  <a:endCxn id="242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45" name="TextBox 244"/>
                <p:cNvSpPr txBox="1"/>
                <p:nvPr/>
              </p:nvSpPr>
              <p:spPr>
                <a:xfrm>
                  <a:off x="2590800" y="2286001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46" name="Straight Connector 245"/>
                <p:cNvCxnSpPr>
                  <a:stCxn id="241" idx="2"/>
                  <a:endCxn id="245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47" name="TextBox 246"/>
                <p:cNvSpPr txBox="1"/>
                <p:nvPr/>
              </p:nvSpPr>
              <p:spPr>
                <a:xfrm>
                  <a:off x="3047999" y="1828799"/>
                  <a:ext cx="381001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48" name="Straight Connector 247"/>
                <p:cNvCxnSpPr>
                  <a:stCxn id="240" idx="2"/>
                  <a:endCxn id="247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49" name="TextBox 248"/>
                <p:cNvSpPr txBox="1"/>
                <p:nvPr/>
              </p:nvSpPr>
              <p:spPr>
                <a:xfrm>
                  <a:off x="2019299" y="2746376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50" name="Straight Connector 249"/>
                <p:cNvCxnSpPr>
                  <a:stCxn id="242" idx="2"/>
                  <a:endCxn id="249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51" name="TextBox 250"/>
                <p:cNvSpPr txBox="1"/>
                <p:nvPr/>
              </p:nvSpPr>
              <p:spPr>
                <a:xfrm>
                  <a:off x="2625724" y="2746373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52" name="Straight Connector 251"/>
                <p:cNvCxnSpPr>
                  <a:stCxn id="245" idx="2"/>
                  <a:endCxn id="251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53" name="TextBox 252"/>
                <p:cNvSpPr txBox="1"/>
                <p:nvPr/>
              </p:nvSpPr>
              <p:spPr>
                <a:xfrm>
                  <a:off x="3155953" y="2752725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54" name="Straight Connector 253"/>
                <p:cNvCxnSpPr>
                  <a:stCxn id="247" idx="2"/>
                  <a:endCxn id="253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9" name="Group 254"/>
            <p:cNvGrpSpPr/>
            <p:nvPr/>
          </p:nvGrpSpPr>
          <p:grpSpPr>
            <a:xfrm>
              <a:off x="4343399" y="3809999"/>
              <a:ext cx="609600" cy="609600"/>
              <a:chOff x="2743203" y="2438398"/>
              <a:chExt cx="838201" cy="838200"/>
            </a:xfrm>
          </p:grpSpPr>
          <p:sp>
            <p:nvSpPr>
              <p:cNvPr id="256" name="Rounded Rectangle 255"/>
              <p:cNvSpPr/>
              <p:nvPr/>
            </p:nvSpPr>
            <p:spPr bwMode="auto">
              <a:xfrm>
                <a:off x="2743203" y="2438398"/>
                <a:ext cx="838201" cy="83820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30" name="Group 39"/>
              <p:cNvGrpSpPr/>
              <p:nvPr/>
            </p:nvGrpSpPr>
            <p:grpSpPr>
              <a:xfrm>
                <a:off x="2819401" y="2514598"/>
                <a:ext cx="685801" cy="685796"/>
                <a:chOff x="1981200" y="1295400"/>
                <a:chExt cx="1447800" cy="1672770"/>
              </a:xfrm>
            </p:grpSpPr>
            <p:sp>
              <p:nvSpPr>
                <p:cNvPr id="258" name="TextBox 257"/>
                <p:cNvSpPr txBox="1"/>
                <p:nvPr/>
              </p:nvSpPr>
              <p:spPr>
                <a:xfrm>
                  <a:off x="2700876" y="1295400"/>
                  <a:ext cx="347123" cy="21544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259" name="TextBox 258"/>
                <p:cNvSpPr txBox="1"/>
                <p:nvPr/>
              </p:nvSpPr>
              <p:spPr>
                <a:xfrm>
                  <a:off x="2286000" y="1828800"/>
                  <a:ext cx="354827" cy="215445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260" name="TextBox 259"/>
                <p:cNvSpPr txBox="1"/>
                <p:nvPr/>
              </p:nvSpPr>
              <p:spPr>
                <a:xfrm>
                  <a:off x="1981200" y="2286000"/>
                  <a:ext cx="260931" cy="21544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61" name="Straight Connector 260"/>
                <p:cNvCxnSpPr>
                  <a:stCxn id="258" idx="2"/>
                  <a:endCxn id="259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2" name="Straight Connector 261"/>
                <p:cNvCxnSpPr>
                  <a:stCxn id="259" idx="2"/>
                  <a:endCxn id="260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63" name="TextBox 262"/>
                <p:cNvSpPr txBox="1"/>
                <p:nvPr/>
              </p:nvSpPr>
              <p:spPr>
                <a:xfrm>
                  <a:off x="2590800" y="2286000"/>
                  <a:ext cx="260350" cy="21544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64" name="Straight Connector 263"/>
                <p:cNvCxnSpPr>
                  <a:stCxn id="259" idx="2"/>
                  <a:endCxn id="263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65" name="TextBox 264"/>
                <p:cNvSpPr txBox="1"/>
                <p:nvPr/>
              </p:nvSpPr>
              <p:spPr>
                <a:xfrm>
                  <a:off x="3047999" y="1828800"/>
                  <a:ext cx="381001" cy="215445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66" name="Straight Connector 265"/>
                <p:cNvCxnSpPr>
                  <a:stCxn id="258" idx="2"/>
                  <a:endCxn id="265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67" name="TextBox 266"/>
                <p:cNvSpPr txBox="1"/>
                <p:nvPr/>
              </p:nvSpPr>
              <p:spPr>
                <a:xfrm>
                  <a:off x="2019299" y="2746373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68" name="Straight Connector 267"/>
                <p:cNvCxnSpPr>
                  <a:stCxn id="260" idx="2"/>
                  <a:endCxn id="267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69" name="TextBox 268"/>
                <p:cNvSpPr txBox="1"/>
                <p:nvPr/>
              </p:nvSpPr>
              <p:spPr>
                <a:xfrm>
                  <a:off x="2625724" y="2746376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70" name="Straight Connector 269"/>
                <p:cNvCxnSpPr>
                  <a:stCxn id="263" idx="2"/>
                  <a:endCxn id="269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71" name="TextBox 270"/>
                <p:cNvSpPr txBox="1"/>
                <p:nvPr/>
              </p:nvSpPr>
              <p:spPr>
                <a:xfrm>
                  <a:off x="3155945" y="2752725"/>
                  <a:ext cx="184730" cy="21544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72" name="Straight Connector 271"/>
                <p:cNvCxnSpPr>
                  <a:stCxn id="265" idx="2"/>
                  <a:endCxn id="271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255" name="TextBox 254"/>
            <p:cNvSpPr txBox="1"/>
            <p:nvPr/>
          </p:nvSpPr>
          <p:spPr>
            <a:xfrm>
              <a:off x="3276600" y="2133600"/>
              <a:ext cx="449162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8000"/>
                  </a:solidFill>
                </a:rPr>
                <a:t>shrub</a:t>
              </a:r>
              <a:endParaRPr lang="en-US" sz="900" dirty="0">
                <a:solidFill>
                  <a:srgbClr val="008000"/>
                </a:solidFill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3429000" y="2286000"/>
              <a:ext cx="449162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8000"/>
                  </a:solidFill>
                </a:rPr>
                <a:t>shrub</a:t>
              </a:r>
              <a:endParaRPr lang="en-US" sz="900" dirty="0">
                <a:solidFill>
                  <a:srgbClr val="008000"/>
                </a:solidFill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3581400" y="2438400"/>
              <a:ext cx="449162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8000"/>
                  </a:solidFill>
                </a:rPr>
                <a:t>shrub</a:t>
              </a:r>
              <a:endParaRPr lang="en-US" sz="900" dirty="0">
                <a:solidFill>
                  <a:srgbClr val="008000"/>
                </a:solidFill>
              </a:endParaRPr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3733800" y="2590800"/>
              <a:ext cx="449162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8000"/>
                  </a:solidFill>
                </a:rPr>
                <a:t>shrub</a:t>
              </a:r>
              <a:endParaRPr lang="en-US" sz="900" dirty="0">
                <a:solidFill>
                  <a:srgbClr val="008000"/>
                </a:solidFill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3886200" y="2743200"/>
              <a:ext cx="449162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8000"/>
                  </a:solidFill>
                </a:rPr>
                <a:t>shrub</a:t>
              </a:r>
              <a:endParaRPr lang="en-US" sz="900" dirty="0">
                <a:solidFill>
                  <a:srgbClr val="008000"/>
                </a:solidFill>
              </a:endParaRPr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4038600" y="2895600"/>
              <a:ext cx="449162" cy="1384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FFFF00"/>
                  </a:solidFill>
                </a:rPr>
                <a:t>grass</a:t>
              </a:r>
              <a:endParaRPr lang="en-US" sz="900" dirty="0">
                <a:solidFill>
                  <a:srgbClr val="FFFF00"/>
                </a:solidFill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4191000" y="3048000"/>
              <a:ext cx="449162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8000"/>
                  </a:solidFill>
                </a:rPr>
                <a:t>shrub</a:t>
              </a:r>
              <a:endParaRPr lang="en-US" sz="900" dirty="0">
                <a:solidFill>
                  <a:srgbClr val="008000"/>
                </a:solidFill>
              </a:endParaRP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4343400" y="3200400"/>
              <a:ext cx="449162" cy="1384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FFFF00"/>
                  </a:solidFill>
                </a:rPr>
                <a:t>grass</a:t>
              </a:r>
              <a:endParaRPr lang="en-US" sz="900" dirty="0">
                <a:solidFill>
                  <a:srgbClr val="FFFF00"/>
                </a:solidFill>
              </a:endParaRP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4495800" y="3352800"/>
              <a:ext cx="449162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8000"/>
                  </a:solidFill>
                </a:rPr>
                <a:t>shrub</a:t>
              </a:r>
              <a:endParaRPr lang="en-US" sz="900" dirty="0">
                <a:solidFill>
                  <a:srgbClr val="008000"/>
                </a:solidFill>
              </a:endParaRP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4648200" y="3505200"/>
              <a:ext cx="449162" cy="1384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FFFF00"/>
                  </a:solidFill>
                </a:rPr>
                <a:t>grass</a:t>
              </a:r>
              <a:endParaRPr lang="en-US" sz="900" dirty="0">
                <a:solidFill>
                  <a:srgbClr val="FFFF00"/>
                </a:solidFill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4800600" y="3657600"/>
              <a:ext cx="449162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8000"/>
                  </a:solidFill>
                </a:rPr>
                <a:t>shrub</a:t>
              </a:r>
              <a:endParaRPr lang="en-US" sz="900" dirty="0">
                <a:solidFill>
                  <a:srgbClr val="008000"/>
                </a:solidFill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4953000" y="3810000"/>
              <a:ext cx="449162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8000"/>
                  </a:solidFill>
                </a:rPr>
                <a:t>shrub</a:t>
              </a:r>
              <a:endParaRPr lang="en-US" sz="900" dirty="0">
                <a:solidFill>
                  <a:srgbClr val="008000"/>
                </a:solidFill>
              </a:endParaRPr>
            </a:p>
          </p:txBody>
        </p:sp>
      </p:grpSp>
      <p:sp>
        <p:nvSpPr>
          <p:cNvPr id="286" name="Equal 285"/>
          <p:cNvSpPr/>
          <p:nvPr/>
        </p:nvSpPr>
        <p:spPr bwMode="auto">
          <a:xfrm>
            <a:off x="1371600" y="609600"/>
            <a:ext cx="381000" cy="228600"/>
          </a:xfrm>
          <a:prstGeom prst="mathEqual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" pitchFamily="18" charset="0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1752600" y="5334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>
                <a:latin typeface="+mj-lt"/>
              </a:rPr>
              <a:t>A single CART model created during the Random Forest process.</a:t>
            </a:r>
            <a:endParaRPr lang="en-US" sz="1800" i="0" dirty="0">
              <a:latin typeface="+mj-lt"/>
            </a:endParaRPr>
          </a:p>
        </p:txBody>
      </p:sp>
      <p:grpSp>
        <p:nvGrpSpPr>
          <p:cNvPr id="288" name="Group 287"/>
          <p:cNvGrpSpPr/>
          <p:nvPr/>
        </p:nvGrpSpPr>
        <p:grpSpPr>
          <a:xfrm>
            <a:off x="533400" y="304800"/>
            <a:ext cx="685800" cy="685800"/>
            <a:chOff x="152400" y="152400"/>
            <a:chExt cx="838200" cy="838200"/>
          </a:xfrm>
        </p:grpSpPr>
        <p:sp>
          <p:nvSpPr>
            <p:cNvPr id="289" name="Rounded Rectangle 288"/>
            <p:cNvSpPr/>
            <p:nvPr/>
          </p:nvSpPr>
          <p:spPr bwMode="auto">
            <a:xfrm>
              <a:off x="152400" y="152400"/>
              <a:ext cx="838200" cy="83820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" pitchFamily="18" charset="0"/>
              </a:endParaRPr>
            </a:p>
          </p:txBody>
        </p:sp>
        <p:grpSp>
          <p:nvGrpSpPr>
            <p:cNvPr id="290" name="Group 39"/>
            <p:cNvGrpSpPr/>
            <p:nvPr/>
          </p:nvGrpSpPr>
          <p:grpSpPr>
            <a:xfrm>
              <a:off x="228601" y="228598"/>
              <a:ext cx="685801" cy="685797"/>
              <a:chOff x="1981200" y="1295400"/>
              <a:chExt cx="1447800" cy="1672769"/>
            </a:xfrm>
          </p:grpSpPr>
          <p:sp>
            <p:nvSpPr>
              <p:cNvPr id="291" name="TextBox 290"/>
              <p:cNvSpPr txBox="1"/>
              <p:nvPr/>
            </p:nvSpPr>
            <p:spPr>
              <a:xfrm>
                <a:off x="2700877" y="1295400"/>
                <a:ext cx="347123" cy="21544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292" name="TextBox 291"/>
              <p:cNvSpPr txBox="1"/>
              <p:nvPr/>
            </p:nvSpPr>
            <p:spPr>
              <a:xfrm>
                <a:off x="2286000" y="1828800"/>
                <a:ext cx="354827" cy="215444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293" name="TextBox 292"/>
              <p:cNvSpPr txBox="1"/>
              <p:nvPr/>
            </p:nvSpPr>
            <p:spPr>
              <a:xfrm>
                <a:off x="1981200" y="2286000"/>
                <a:ext cx="260931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94" name="Straight Connector 293"/>
              <p:cNvCxnSpPr>
                <a:stCxn id="291" idx="2"/>
                <a:endCxn id="292" idx="0"/>
              </p:cNvCxnSpPr>
              <p:nvPr/>
            </p:nvCxnSpPr>
            <p:spPr bwMode="auto">
              <a:xfrm rot="5400000">
                <a:off x="2509949" y="1464310"/>
                <a:ext cx="317956" cy="4110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5" name="Straight Connector 294"/>
              <p:cNvCxnSpPr>
                <a:stCxn id="292" idx="2"/>
                <a:endCxn id="293" idx="0"/>
              </p:cNvCxnSpPr>
              <p:nvPr/>
            </p:nvCxnSpPr>
            <p:spPr bwMode="auto">
              <a:xfrm rot="5400000">
                <a:off x="2166662" y="1989248"/>
                <a:ext cx="241756" cy="35174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97" name="TextBox 296"/>
              <p:cNvSpPr txBox="1"/>
              <p:nvPr/>
            </p:nvSpPr>
            <p:spPr>
              <a:xfrm>
                <a:off x="2590800" y="2286000"/>
                <a:ext cx="260350" cy="2154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298" name="Straight Connector 297"/>
              <p:cNvCxnSpPr>
                <a:stCxn id="292" idx="2"/>
                <a:endCxn id="297" idx="0"/>
              </p:cNvCxnSpPr>
              <p:nvPr/>
            </p:nvCxnSpPr>
            <p:spPr bwMode="auto">
              <a:xfrm rot="16200000" flipH="1">
                <a:off x="2471316" y="2036341"/>
                <a:ext cx="241756" cy="2575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99" name="TextBox 298"/>
              <p:cNvSpPr txBox="1"/>
              <p:nvPr/>
            </p:nvSpPr>
            <p:spPr>
              <a:xfrm>
                <a:off x="3048000" y="1828800"/>
                <a:ext cx="381000" cy="215444"/>
              </a:xfrm>
              <a:prstGeom prst="rect">
                <a:avLst/>
              </a:prstGeom>
              <a:solidFill>
                <a:srgbClr val="3399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300" name="Straight Connector 299"/>
              <p:cNvCxnSpPr>
                <a:stCxn id="291" idx="2"/>
                <a:endCxn id="299" idx="0"/>
              </p:cNvCxnSpPr>
              <p:nvPr/>
            </p:nvCxnSpPr>
            <p:spPr bwMode="auto">
              <a:xfrm rot="16200000" flipH="1">
                <a:off x="2897491" y="1487791"/>
                <a:ext cx="317956" cy="36406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1" name="TextBox 300"/>
              <p:cNvSpPr txBox="1"/>
              <p:nvPr/>
            </p:nvSpPr>
            <p:spPr>
              <a:xfrm>
                <a:off x="2019300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302" name="Straight Connector 301"/>
              <p:cNvCxnSpPr>
                <a:stCxn id="293" idx="2"/>
                <a:endCxn id="301" idx="0"/>
              </p:cNvCxnSpPr>
              <p:nvPr/>
            </p:nvCxnSpPr>
            <p:spPr bwMode="auto">
              <a:xfrm rot="5400000">
                <a:off x="1989201" y="2623909"/>
                <a:ext cx="24493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3" name="TextBox 302"/>
              <p:cNvSpPr txBox="1"/>
              <p:nvPr/>
            </p:nvSpPr>
            <p:spPr>
              <a:xfrm>
                <a:off x="2625725" y="274637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304" name="Straight Connector 303"/>
              <p:cNvCxnSpPr>
                <a:stCxn id="297" idx="2"/>
                <a:endCxn id="303" idx="0"/>
              </p:cNvCxnSpPr>
              <p:nvPr/>
            </p:nvCxnSpPr>
            <p:spPr bwMode="auto">
              <a:xfrm rot="5400000">
                <a:off x="2597068" y="2622467"/>
                <a:ext cx="244931" cy="28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5" name="TextBox 304"/>
              <p:cNvSpPr txBox="1"/>
              <p:nvPr/>
            </p:nvSpPr>
            <p:spPr>
              <a:xfrm>
                <a:off x="3155950" y="2752725"/>
                <a:ext cx="184731" cy="2154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endParaRPr lang="en-US" sz="800" dirty="0"/>
              </a:p>
            </p:txBody>
          </p:sp>
          <p:cxnSp>
            <p:nvCxnSpPr>
              <p:cNvPr id="306" name="Straight Connector 305"/>
              <p:cNvCxnSpPr>
                <a:stCxn id="299" idx="2"/>
                <a:endCxn id="305" idx="0"/>
              </p:cNvCxnSpPr>
              <p:nvPr/>
            </p:nvCxnSpPr>
            <p:spPr bwMode="auto">
              <a:xfrm rot="16200000" flipH="1">
                <a:off x="2889168" y="2393576"/>
                <a:ext cx="708481" cy="98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07" name="Rectangle 306"/>
          <p:cNvSpPr/>
          <p:nvPr/>
        </p:nvSpPr>
        <p:spPr bwMode="auto">
          <a:xfrm>
            <a:off x="609600" y="1219200"/>
            <a:ext cx="5334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" pitchFamily="18" charset="0"/>
            </a:endParaRPr>
          </a:p>
        </p:txBody>
      </p:sp>
      <p:sp>
        <p:nvSpPr>
          <p:cNvPr id="308" name="Equal 307"/>
          <p:cNvSpPr/>
          <p:nvPr/>
        </p:nvSpPr>
        <p:spPr bwMode="auto">
          <a:xfrm>
            <a:off x="1371600" y="1371600"/>
            <a:ext cx="381000" cy="228600"/>
          </a:xfrm>
          <a:prstGeom prst="mathEqual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Palatino" pitchFamily="18" charset="0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1752600" y="1295400"/>
            <a:ext cx="1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latin typeface="+mj-lt"/>
              </a:rPr>
              <a:t>A single pixel</a:t>
            </a:r>
            <a:endParaRPr lang="en-US" sz="180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08"/>
          <p:cNvGrpSpPr>
            <a:grpSpLocks/>
          </p:cNvGrpSpPr>
          <p:nvPr/>
        </p:nvGrpSpPr>
        <p:grpSpPr bwMode="auto">
          <a:xfrm>
            <a:off x="304800" y="3048001"/>
            <a:ext cx="8839200" cy="2439988"/>
            <a:chOff x="192" y="2512"/>
            <a:chExt cx="5568" cy="1537"/>
          </a:xfrm>
        </p:grpSpPr>
        <p:sp>
          <p:nvSpPr>
            <p:cNvPr id="3" name="Text Box 3087"/>
            <p:cNvSpPr txBox="1">
              <a:spLocks noChangeArrowheads="1"/>
            </p:cNvSpPr>
            <p:nvPr/>
          </p:nvSpPr>
          <p:spPr bwMode="auto">
            <a:xfrm>
              <a:off x="192" y="3712"/>
              <a:ext cx="1296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600" dirty="0"/>
                <a:t>Input image-cube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400" i="1" dirty="0"/>
                <a:t>(58 layers)</a:t>
              </a:r>
            </a:p>
          </p:txBody>
        </p:sp>
        <p:sp>
          <p:nvSpPr>
            <p:cNvPr id="4" name="Text Box 3088"/>
            <p:cNvSpPr txBox="1">
              <a:spLocks noChangeArrowheads="1"/>
            </p:cNvSpPr>
            <p:nvPr/>
          </p:nvSpPr>
          <p:spPr bwMode="auto">
            <a:xfrm>
              <a:off x="1680" y="3712"/>
              <a:ext cx="115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600" dirty="0"/>
                <a:t>Field &amp; PI training samples</a:t>
              </a:r>
            </a:p>
          </p:txBody>
        </p:sp>
        <p:sp>
          <p:nvSpPr>
            <p:cNvPr id="5" name="Text Box 3089"/>
            <p:cNvSpPr txBox="1">
              <a:spLocks noChangeArrowheads="1"/>
            </p:cNvSpPr>
            <p:nvPr/>
          </p:nvSpPr>
          <p:spPr bwMode="auto">
            <a:xfrm>
              <a:off x="2880" y="3669"/>
              <a:ext cx="1392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600" dirty="0" smtClean="0"/>
                <a:t>Random Forest models are created &amp; applied</a:t>
              </a:r>
              <a:endParaRPr lang="en-US" sz="1600" dirty="0"/>
            </a:p>
          </p:txBody>
        </p:sp>
        <p:sp>
          <p:nvSpPr>
            <p:cNvPr id="6" name="Rectangle 3090"/>
            <p:cNvSpPr>
              <a:spLocks noChangeArrowheads="1"/>
            </p:cNvSpPr>
            <p:nvPr/>
          </p:nvSpPr>
          <p:spPr bwMode="auto">
            <a:xfrm>
              <a:off x="4608" y="3616"/>
              <a:ext cx="115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dirty="0" smtClean="0"/>
                <a:t>Classification &amp; labeled </a:t>
              </a:r>
              <a:r>
                <a:rPr lang="en-US" sz="1600" dirty="0"/>
                <a:t>segments</a:t>
              </a:r>
            </a:p>
          </p:txBody>
        </p:sp>
        <p:pic>
          <p:nvPicPr>
            <p:cNvPr id="8" name="Picture 3092" descr="HSI_3Dcube_CIR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6" y="2512"/>
              <a:ext cx="1152" cy="1055"/>
            </a:xfrm>
            <a:prstGeom prst="rect">
              <a:avLst/>
            </a:prstGeom>
            <a:noFill/>
          </p:spPr>
        </p:pic>
        <p:grpSp>
          <p:nvGrpSpPr>
            <p:cNvPr id="9" name="Group 3093"/>
            <p:cNvGrpSpPr>
              <a:grpSpLocks/>
            </p:cNvGrpSpPr>
            <p:nvPr/>
          </p:nvGrpSpPr>
          <p:grpSpPr bwMode="auto">
            <a:xfrm>
              <a:off x="1776" y="2608"/>
              <a:ext cx="912" cy="857"/>
              <a:chOff x="864" y="1680"/>
              <a:chExt cx="2592" cy="2585"/>
            </a:xfrm>
          </p:grpSpPr>
          <p:pic>
            <p:nvPicPr>
              <p:cNvPr id="18" name="Picture 3094" descr="aerial_photo_93b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64" y="1680"/>
                <a:ext cx="2592" cy="2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Freeform 3095"/>
              <p:cNvSpPr>
                <a:spLocks/>
              </p:cNvSpPr>
              <p:nvPr/>
            </p:nvSpPr>
            <p:spPr bwMode="auto">
              <a:xfrm>
                <a:off x="1503" y="2505"/>
                <a:ext cx="296" cy="211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39" y="99"/>
                  </a:cxn>
                  <a:cxn ang="0">
                    <a:pos x="69" y="72"/>
                  </a:cxn>
                  <a:cxn ang="0">
                    <a:pos x="93" y="45"/>
                  </a:cxn>
                  <a:cxn ang="0">
                    <a:pos x="123" y="0"/>
                  </a:cxn>
                  <a:cxn ang="0">
                    <a:pos x="147" y="33"/>
                  </a:cxn>
                  <a:cxn ang="0">
                    <a:pos x="255" y="51"/>
                  </a:cxn>
                  <a:cxn ang="0">
                    <a:pos x="243" y="168"/>
                  </a:cxn>
                  <a:cxn ang="0">
                    <a:pos x="207" y="177"/>
                  </a:cxn>
                  <a:cxn ang="0">
                    <a:pos x="198" y="195"/>
                  </a:cxn>
                  <a:cxn ang="0">
                    <a:pos x="171" y="210"/>
                  </a:cxn>
                  <a:cxn ang="0">
                    <a:pos x="156" y="207"/>
                  </a:cxn>
                  <a:cxn ang="0">
                    <a:pos x="138" y="183"/>
                  </a:cxn>
                  <a:cxn ang="0">
                    <a:pos x="93" y="147"/>
                  </a:cxn>
                  <a:cxn ang="0">
                    <a:pos x="36" y="138"/>
                  </a:cxn>
                  <a:cxn ang="0">
                    <a:pos x="0" y="120"/>
                  </a:cxn>
                </a:cxnLst>
                <a:rect l="0" t="0" r="r" b="b"/>
                <a:pathLst>
                  <a:path w="296" h="211">
                    <a:moveTo>
                      <a:pt x="0" y="120"/>
                    </a:moveTo>
                    <a:cubicBezTo>
                      <a:pt x="12" y="111"/>
                      <a:pt x="25" y="104"/>
                      <a:pt x="39" y="99"/>
                    </a:cubicBezTo>
                    <a:cubicBezTo>
                      <a:pt x="43" y="86"/>
                      <a:pt x="56" y="76"/>
                      <a:pt x="69" y="72"/>
                    </a:cubicBezTo>
                    <a:cubicBezTo>
                      <a:pt x="78" y="63"/>
                      <a:pt x="84" y="54"/>
                      <a:pt x="93" y="45"/>
                    </a:cubicBezTo>
                    <a:cubicBezTo>
                      <a:pt x="99" y="27"/>
                      <a:pt x="104" y="6"/>
                      <a:pt x="123" y="0"/>
                    </a:cubicBezTo>
                    <a:cubicBezTo>
                      <a:pt x="141" y="6"/>
                      <a:pt x="136" y="20"/>
                      <a:pt x="147" y="33"/>
                    </a:cubicBezTo>
                    <a:cubicBezTo>
                      <a:pt x="166" y="56"/>
                      <a:pt x="246" y="51"/>
                      <a:pt x="255" y="51"/>
                    </a:cubicBezTo>
                    <a:cubicBezTo>
                      <a:pt x="296" y="79"/>
                      <a:pt x="271" y="140"/>
                      <a:pt x="243" y="168"/>
                    </a:cubicBezTo>
                    <a:cubicBezTo>
                      <a:pt x="234" y="177"/>
                      <a:pt x="219" y="173"/>
                      <a:pt x="207" y="177"/>
                    </a:cubicBezTo>
                    <a:cubicBezTo>
                      <a:pt x="203" y="183"/>
                      <a:pt x="202" y="190"/>
                      <a:pt x="198" y="195"/>
                    </a:cubicBezTo>
                    <a:cubicBezTo>
                      <a:pt x="192" y="202"/>
                      <a:pt x="178" y="205"/>
                      <a:pt x="171" y="210"/>
                    </a:cubicBezTo>
                    <a:cubicBezTo>
                      <a:pt x="166" y="209"/>
                      <a:pt x="159" y="211"/>
                      <a:pt x="156" y="207"/>
                    </a:cubicBezTo>
                    <a:cubicBezTo>
                      <a:pt x="138" y="178"/>
                      <a:pt x="170" y="177"/>
                      <a:pt x="138" y="183"/>
                    </a:cubicBezTo>
                    <a:cubicBezTo>
                      <a:pt x="114" y="177"/>
                      <a:pt x="106" y="151"/>
                      <a:pt x="93" y="147"/>
                    </a:cubicBezTo>
                    <a:cubicBezTo>
                      <a:pt x="74" y="142"/>
                      <a:pt x="36" y="138"/>
                      <a:pt x="36" y="138"/>
                    </a:cubicBezTo>
                    <a:cubicBezTo>
                      <a:pt x="21" y="133"/>
                      <a:pt x="0" y="140"/>
                      <a:pt x="0" y="120"/>
                    </a:cubicBezTo>
                    <a:close/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" name="Freeform 3096"/>
              <p:cNvSpPr>
                <a:spLocks/>
              </p:cNvSpPr>
              <p:nvPr/>
            </p:nvSpPr>
            <p:spPr bwMode="auto">
              <a:xfrm>
                <a:off x="2063" y="2157"/>
                <a:ext cx="429" cy="701"/>
              </a:xfrm>
              <a:custGeom>
                <a:avLst/>
                <a:gdLst/>
                <a:ahLst/>
                <a:cxnLst>
                  <a:cxn ang="0">
                    <a:pos x="280" y="0"/>
                  </a:cxn>
                  <a:cxn ang="0">
                    <a:pos x="235" y="12"/>
                  </a:cxn>
                  <a:cxn ang="0">
                    <a:pos x="160" y="48"/>
                  </a:cxn>
                  <a:cxn ang="0">
                    <a:pos x="154" y="120"/>
                  </a:cxn>
                  <a:cxn ang="0">
                    <a:pos x="106" y="192"/>
                  </a:cxn>
                  <a:cxn ang="0">
                    <a:pos x="91" y="219"/>
                  </a:cxn>
                  <a:cxn ang="0">
                    <a:pos x="64" y="261"/>
                  </a:cxn>
                  <a:cxn ang="0">
                    <a:pos x="55" y="270"/>
                  </a:cxn>
                  <a:cxn ang="0">
                    <a:pos x="10" y="342"/>
                  </a:cxn>
                  <a:cxn ang="0">
                    <a:pos x="28" y="396"/>
                  </a:cxn>
                  <a:cxn ang="0">
                    <a:pos x="46" y="423"/>
                  </a:cxn>
                  <a:cxn ang="0">
                    <a:pos x="73" y="489"/>
                  </a:cxn>
                  <a:cxn ang="0">
                    <a:pos x="136" y="522"/>
                  </a:cxn>
                  <a:cxn ang="0">
                    <a:pos x="154" y="549"/>
                  </a:cxn>
                  <a:cxn ang="0">
                    <a:pos x="109" y="552"/>
                  </a:cxn>
                  <a:cxn ang="0">
                    <a:pos x="112" y="606"/>
                  </a:cxn>
                  <a:cxn ang="0">
                    <a:pos x="127" y="639"/>
                  </a:cxn>
                  <a:cxn ang="0">
                    <a:pos x="145" y="657"/>
                  </a:cxn>
                  <a:cxn ang="0">
                    <a:pos x="226" y="687"/>
                  </a:cxn>
                  <a:cxn ang="0">
                    <a:pos x="343" y="690"/>
                  </a:cxn>
                  <a:cxn ang="0">
                    <a:pos x="370" y="681"/>
                  </a:cxn>
                  <a:cxn ang="0">
                    <a:pos x="379" y="663"/>
                  </a:cxn>
                  <a:cxn ang="0">
                    <a:pos x="343" y="603"/>
                  </a:cxn>
                  <a:cxn ang="0">
                    <a:pos x="355" y="567"/>
                  </a:cxn>
                  <a:cxn ang="0">
                    <a:pos x="334" y="519"/>
                  </a:cxn>
                  <a:cxn ang="0">
                    <a:pos x="334" y="459"/>
                  </a:cxn>
                  <a:cxn ang="0">
                    <a:pos x="307" y="441"/>
                  </a:cxn>
                  <a:cxn ang="0">
                    <a:pos x="316" y="348"/>
                  </a:cxn>
                  <a:cxn ang="0">
                    <a:pos x="298" y="297"/>
                  </a:cxn>
                  <a:cxn ang="0">
                    <a:pos x="316" y="267"/>
                  </a:cxn>
                  <a:cxn ang="0">
                    <a:pos x="343" y="270"/>
                  </a:cxn>
                  <a:cxn ang="0">
                    <a:pos x="352" y="225"/>
                  </a:cxn>
                  <a:cxn ang="0">
                    <a:pos x="397" y="246"/>
                  </a:cxn>
                  <a:cxn ang="0">
                    <a:pos x="379" y="141"/>
                  </a:cxn>
                  <a:cxn ang="0">
                    <a:pos x="349" y="105"/>
                  </a:cxn>
                  <a:cxn ang="0">
                    <a:pos x="334" y="78"/>
                  </a:cxn>
                  <a:cxn ang="0">
                    <a:pos x="307" y="54"/>
                  </a:cxn>
                  <a:cxn ang="0">
                    <a:pos x="280" y="0"/>
                  </a:cxn>
                </a:cxnLst>
                <a:rect l="0" t="0" r="r" b="b"/>
                <a:pathLst>
                  <a:path w="429" h="701">
                    <a:moveTo>
                      <a:pt x="280" y="0"/>
                    </a:moveTo>
                    <a:cubicBezTo>
                      <a:pt x="262" y="3"/>
                      <a:pt x="252" y="9"/>
                      <a:pt x="235" y="12"/>
                    </a:cubicBezTo>
                    <a:cubicBezTo>
                      <a:pt x="211" y="24"/>
                      <a:pt x="186" y="39"/>
                      <a:pt x="160" y="48"/>
                    </a:cubicBezTo>
                    <a:cubicBezTo>
                      <a:pt x="139" y="80"/>
                      <a:pt x="145" y="80"/>
                      <a:pt x="154" y="120"/>
                    </a:cubicBezTo>
                    <a:cubicBezTo>
                      <a:pt x="149" y="153"/>
                      <a:pt x="129" y="169"/>
                      <a:pt x="106" y="192"/>
                    </a:cubicBezTo>
                    <a:cubicBezTo>
                      <a:pt x="99" y="199"/>
                      <a:pt x="97" y="211"/>
                      <a:pt x="91" y="219"/>
                    </a:cubicBezTo>
                    <a:cubicBezTo>
                      <a:pt x="87" y="241"/>
                      <a:pt x="81" y="244"/>
                      <a:pt x="64" y="261"/>
                    </a:cubicBezTo>
                    <a:cubicBezTo>
                      <a:pt x="61" y="264"/>
                      <a:pt x="55" y="270"/>
                      <a:pt x="55" y="270"/>
                    </a:cubicBezTo>
                    <a:cubicBezTo>
                      <a:pt x="49" y="287"/>
                      <a:pt x="21" y="325"/>
                      <a:pt x="10" y="342"/>
                    </a:cubicBezTo>
                    <a:cubicBezTo>
                      <a:pt x="5" y="379"/>
                      <a:pt x="0" y="378"/>
                      <a:pt x="28" y="396"/>
                    </a:cubicBezTo>
                    <a:cubicBezTo>
                      <a:pt x="32" y="408"/>
                      <a:pt x="37" y="414"/>
                      <a:pt x="46" y="423"/>
                    </a:cubicBezTo>
                    <a:cubicBezTo>
                      <a:pt x="53" y="445"/>
                      <a:pt x="63" y="468"/>
                      <a:pt x="73" y="489"/>
                    </a:cubicBezTo>
                    <a:cubicBezTo>
                      <a:pt x="79" y="523"/>
                      <a:pt x="104" y="517"/>
                      <a:pt x="136" y="522"/>
                    </a:cubicBezTo>
                    <a:cubicBezTo>
                      <a:pt x="145" y="531"/>
                      <a:pt x="147" y="539"/>
                      <a:pt x="154" y="549"/>
                    </a:cubicBezTo>
                    <a:cubicBezTo>
                      <a:pt x="139" y="554"/>
                      <a:pt x="125" y="549"/>
                      <a:pt x="109" y="552"/>
                    </a:cubicBezTo>
                    <a:cubicBezTo>
                      <a:pt x="80" y="566"/>
                      <a:pt x="94" y="588"/>
                      <a:pt x="112" y="606"/>
                    </a:cubicBezTo>
                    <a:cubicBezTo>
                      <a:pt x="116" y="616"/>
                      <a:pt x="119" y="630"/>
                      <a:pt x="127" y="639"/>
                    </a:cubicBezTo>
                    <a:cubicBezTo>
                      <a:pt x="133" y="645"/>
                      <a:pt x="145" y="657"/>
                      <a:pt x="145" y="657"/>
                    </a:cubicBezTo>
                    <a:cubicBezTo>
                      <a:pt x="155" y="687"/>
                      <a:pt x="202" y="686"/>
                      <a:pt x="226" y="687"/>
                    </a:cubicBezTo>
                    <a:cubicBezTo>
                      <a:pt x="274" y="701"/>
                      <a:pt x="258" y="698"/>
                      <a:pt x="343" y="690"/>
                    </a:cubicBezTo>
                    <a:cubicBezTo>
                      <a:pt x="352" y="689"/>
                      <a:pt x="370" y="681"/>
                      <a:pt x="370" y="681"/>
                    </a:cubicBezTo>
                    <a:cubicBezTo>
                      <a:pt x="372" y="675"/>
                      <a:pt x="378" y="670"/>
                      <a:pt x="379" y="663"/>
                    </a:cubicBezTo>
                    <a:cubicBezTo>
                      <a:pt x="382" y="629"/>
                      <a:pt x="359" y="627"/>
                      <a:pt x="343" y="603"/>
                    </a:cubicBezTo>
                    <a:cubicBezTo>
                      <a:pt x="346" y="587"/>
                      <a:pt x="350" y="581"/>
                      <a:pt x="355" y="567"/>
                    </a:cubicBezTo>
                    <a:cubicBezTo>
                      <a:pt x="352" y="544"/>
                      <a:pt x="350" y="535"/>
                      <a:pt x="334" y="519"/>
                    </a:cubicBezTo>
                    <a:cubicBezTo>
                      <a:pt x="335" y="507"/>
                      <a:pt x="340" y="473"/>
                      <a:pt x="334" y="459"/>
                    </a:cubicBezTo>
                    <a:cubicBezTo>
                      <a:pt x="334" y="458"/>
                      <a:pt x="309" y="443"/>
                      <a:pt x="307" y="441"/>
                    </a:cubicBezTo>
                    <a:cubicBezTo>
                      <a:pt x="297" y="411"/>
                      <a:pt x="298" y="375"/>
                      <a:pt x="316" y="348"/>
                    </a:cubicBezTo>
                    <a:cubicBezTo>
                      <a:pt x="314" y="319"/>
                      <a:pt x="319" y="311"/>
                      <a:pt x="298" y="297"/>
                    </a:cubicBezTo>
                    <a:cubicBezTo>
                      <a:pt x="292" y="279"/>
                      <a:pt x="299" y="273"/>
                      <a:pt x="316" y="267"/>
                    </a:cubicBezTo>
                    <a:cubicBezTo>
                      <a:pt x="337" y="274"/>
                      <a:pt x="328" y="275"/>
                      <a:pt x="343" y="270"/>
                    </a:cubicBezTo>
                    <a:cubicBezTo>
                      <a:pt x="341" y="246"/>
                      <a:pt x="334" y="237"/>
                      <a:pt x="352" y="225"/>
                    </a:cubicBezTo>
                    <a:cubicBezTo>
                      <a:pt x="372" y="228"/>
                      <a:pt x="378" y="240"/>
                      <a:pt x="397" y="246"/>
                    </a:cubicBezTo>
                    <a:cubicBezTo>
                      <a:pt x="429" y="225"/>
                      <a:pt x="395" y="165"/>
                      <a:pt x="379" y="141"/>
                    </a:cubicBezTo>
                    <a:cubicBezTo>
                      <a:pt x="375" y="111"/>
                      <a:pt x="379" y="109"/>
                      <a:pt x="349" y="105"/>
                    </a:cubicBezTo>
                    <a:cubicBezTo>
                      <a:pt x="327" y="90"/>
                      <a:pt x="355" y="112"/>
                      <a:pt x="334" y="78"/>
                    </a:cubicBezTo>
                    <a:cubicBezTo>
                      <a:pt x="327" y="66"/>
                      <a:pt x="317" y="61"/>
                      <a:pt x="307" y="54"/>
                    </a:cubicBezTo>
                    <a:cubicBezTo>
                      <a:pt x="302" y="38"/>
                      <a:pt x="292" y="12"/>
                      <a:pt x="280" y="0"/>
                    </a:cubicBezTo>
                    <a:close/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" name="Freeform 3097"/>
              <p:cNvSpPr>
                <a:spLocks/>
              </p:cNvSpPr>
              <p:nvPr/>
            </p:nvSpPr>
            <p:spPr bwMode="auto">
              <a:xfrm>
                <a:off x="2433" y="2532"/>
                <a:ext cx="211" cy="195"/>
              </a:xfrm>
              <a:custGeom>
                <a:avLst/>
                <a:gdLst/>
                <a:ahLst/>
                <a:cxnLst>
                  <a:cxn ang="0">
                    <a:pos x="15" y="192"/>
                  </a:cxn>
                  <a:cxn ang="0">
                    <a:pos x="21" y="129"/>
                  </a:cxn>
                  <a:cxn ang="0">
                    <a:pos x="27" y="102"/>
                  </a:cxn>
                  <a:cxn ang="0">
                    <a:pos x="57" y="36"/>
                  </a:cxn>
                  <a:cxn ang="0">
                    <a:pos x="93" y="9"/>
                  </a:cxn>
                  <a:cxn ang="0">
                    <a:pos x="111" y="21"/>
                  </a:cxn>
                  <a:cxn ang="0">
                    <a:pos x="111" y="69"/>
                  </a:cxn>
                  <a:cxn ang="0">
                    <a:pos x="138" y="48"/>
                  </a:cxn>
                  <a:cxn ang="0">
                    <a:pos x="135" y="21"/>
                  </a:cxn>
                  <a:cxn ang="0">
                    <a:pos x="129" y="12"/>
                  </a:cxn>
                  <a:cxn ang="0">
                    <a:pos x="138" y="9"/>
                  </a:cxn>
                  <a:cxn ang="0">
                    <a:pos x="174" y="21"/>
                  </a:cxn>
                  <a:cxn ang="0">
                    <a:pos x="156" y="42"/>
                  </a:cxn>
                  <a:cxn ang="0">
                    <a:pos x="129" y="78"/>
                  </a:cxn>
                  <a:cxn ang="0">
                    <a:pos x="201" y="84"/>
                  </a:cxn>
                  <a:cxn ang="0">
                    <a:pos x="174" y="138"/>
                  </a:cxn>
                  <a:cxn ang="0">
                    <a:pos x="138" y="156"/>
                  </a:cxn>
                  <a:cxn ang="0">
                    <a:pos x="120" y="135"/>
                  </a:cxn>
                  <a:cxn ang="0">
                    <a:pos x="123" y="159"/>
                  </a:cxn>
                  <a:cxn ang="0">
                    <a:pos x="111" y="195"/>
                  </a:cxn>
                  <a:cxn ang="0">
                    <a:pos x="75" y="171"/>
                  </a:cxn>
                  <a:cxn ang="0">
                    <a:pos x="48" y="156"/>
                  </a:cxn>
                  <a:cxn ang="0">
                    <a:pos x="15" y="192"/>
                  </a:cxn>
                </a:cxnLst>
                <a:rect l="0" t="0" r="r" b="b"/>
                <a:pathLst>
                  <a:path w="211" h="195">
                    <a:moveTo>
                      <a:pt x="15" y="192"/>
                    </a:moveTo>
                    <a:cubicBezTo>
                      <a:pt x="10" y="171"/>
                      <a:pt x="0" y="143"/>
                      <a:pt x="21" y="129"/>
                    </a:cubicBezTo>
                    <a:cubicBezTo>
                      <a:pt x="25" y="117"/>
                      <a:pt x="31" y="114"/>
                      <a:pt x="27" y="102"/>
                    </a:cubicBezTo>
                    <a:cubicBezTo>
                      <a:pt x="29" y="71"/>
                      <a:pt x="25" y="47"/>
                      <a:pt x="57" y="36"/>
                    </a:cubicBezTo>
                    <a:cubicBezTo>
                      <a:pt x="62" y="20"/>
                      <a:pt x="77" y="12"/>
                      <a:pt x="93" y="9"/>
                    </a:cubicBezTo>
                    <a:cubicBezTo>
                      <a:pt x="107" y="0"/>
                      <a:pt x="103" y="9"/>
                      <a:pt x="111" y="21"/>
                    </a:cubicBezTo>
                    <a:cubicBezTo>
                      <a:pt x="105" y="40"/>
                      <a:pt x="98" y="49"/>
                      <a:pt x="111" y="69"/>
                    </a:cubicBezTo>
                    <a:cubicBezTo>
                      <a:pt x="126" y="65"/>
                      <a:pt x="130" y="60"/>
                      <a:pt x="138" y="48"/>
                    </a:cubicBezTo>
                    <a:cubicBezTo>
                      <a:pt x="137" y="39"/>
                      <a:pt x="137" y="30"/>
                      <a:pt x="135" y="21"/>
                    </a:cubicBezTo>
                    <a:cubicBezTo>
                      <a:pt x="134" y="18"/>
                      <a:pt x="128" y="15"/>
                      <a:pt x="129" y="12"/>
                    </a:cubicBezTo>
                    <a:cubicBezTo>
                      <a:pt x="130" y="9"/>
                      <a:pt x="135" y="10"/>
                      <a:pt x="138" y="9"/>
                    </a:cubicBezTo>
                    <a:cubicBezTo>
                      <a:pt x="154" y="12"/>
                      <a:pt x="161" y="13"/>
                      <a:pt x="174" y="21"/>
                    </a:cubicBezTo>
                    <a:cubicBezTo>
                      <a:pt x="180" y="39"/>
                      <a:pt x="175" y="39"/>
                      <a:pt x="156" y="42"/>
                    </a:cubicBezTo>
                    <a:cubicBezTo>
                      <a:pt x="143" y="51"/>
                      <a:pt x="141" y="66"/>
                      <a:pt x="129" y="78"/>
                    </a:cubicBezTo>
                    <a:cubicBezTo>
                      <a:pt x="147" y="90"/>
                      <a:pt x="178" y="81"/>
                      <a:pt x="201" y="84"/>
                    </a:cubicBezTo>
                    <a:cubicBezTo>
                      <a:pt x="211" y="113"/>
                      <a:pt x="191" y="121"/>
                      <a:pt x="174" y="138"/>
                    </a:cubicBezTo>
                    <a:cubicBezTo>
                      <a:pt x="166" y="163"/>
                      <a:pt x="168" y="159"/>
                      <a:pt x="138" y="156"/>
                    </a:cubicBezTo>
                    <a:cubicBezTo>
                      <a:pt x="134" y="144"/>
                      <a:pt x="132" y="139"/>
                      <a:pt x="120" y="135"/>
                    </a:cubicBezTo>
                    <a:cubicBezTo>
                      <a:pt x="107" y="144"/>
                      <a:pt x="108" y="154"/>
                      <a:pt x="123" y="159"/>
                    </a:cubicBezTo>
                    <a:cubicBezTo>
                      <a:pt x="133" y="174"/>
                      <a:pt x="128" y="189"/>
                      <a:pt x="111" y="195"/>
                    </a:cubicBezTo>
                    <a:cubicBezTo>
                      <a:pt x="89" y="188"/>
                      <a:pt x="91" y="187"/>
                      <a:pt x="75" y="171"/>
                    </a:cubicBezTo>
                    <a:cubicBezTo>
                      <a:pt x="68" y="164"/>
                      <a:pt x="56" y="162"/>
                      <a:pt x="48" y="156"/>
                    </a:cubicBezTo>
                    <a:cubicBezTo>
                      <a:pt x="18" y="160"/>
                      <a:pt x="22" y="163"/>
                      <a:pt x="15" y="192"/>
                    </a:cubicBezTo>
                    <a:close/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" name="Freeform 3098"/>
              <p:cNvSpPr>
                <a:spLocks/>
              </p:cNvSpPr>
              <p:nvPr/>
            </p:nvSpPr>
            <p:spPr bwMode="auto">
              <a:xfrm>
                <a:off x="2350" y="2940"/>
                <a:ext cx="225" cy="219"/>
              </a:xfrm>
              <a:custGeom>
                <a:avLst/>
                <a:gdLst/>
                <a:ahLst/>
                <a:cxnLst>
                  <a:cxn ang="0">
                    <a:pos x="20" y="132"/>
                  </a:cxn>
                  <a:cxn ang="0">
                    <a:pos x="83" y="105"/>
                  </a:cxn>
                  <a:cxn ang="0">
                    <a:pos x="104" y="54"/>
                  </a:cxn>
                  <a:cxn ang="0">
                    <a:pos x="122" y="45"/>
                  </a:cxn>
                  <a:cxn ang="0">
                    <a:pos x="146" y="24"/>
                  </a:cxn>
                  <a:cxn ang="0">
                    <a:pos x="176" y="0"/>
                  </a:cxn>
                  <a:cxn ang="0">
                    <a:pos x="218" y="30"/>
                  </a:cxn>
                  <a:cxn ang="0">
                    <a:pos x="182" y="138"/>
                  </a:cxn>
                  <a:cxn ang="0">
                    <a:pos x="155" y="192"/>
                  </a:cxn>
                  <a:cxn ang="0">
                    <a:pos x="137" y="216"/>
                  </a:cxn>
                  <a:cxn ang="0">
                    <a:pos x="47" y="219"/>
                  </a:cxn>
                  <a:cxn ang="0">
                    <a:pos x="20" y="189"/>
                  </a:cxn>
                  <a:cxn ang="0">
                    <a:pos x="17" y="162"/>
                  </a:cxn>
                  <a:cxn ang="0">
                    <a:pos x="8" y="159"/>
                  </a:cxn>
                  <a:cxn ang="0">
                    <a:pos x="20" y="132"/>
                  </a:cxn>
                </a:cxnLst>
                <a:rect l="0" t="0" r="r" b="b"/>
                <a:pathLst>
                  <a:path w="225" h="219">
                    <a:moveTo>
                      <a:pt x="20" y="132"/>
                    </a:moveTo>
                    <a:cubicBezTo>
                      <a:pt x="74" y="125"/>
                      <a:pt x="61" y="135"/>
                      <a:pt x="83" y="105"/>
                    </a:cubicBezTo>
                    <a:cubicBezTo>
                      <a:pt x="87" y="92"/>
                      <a:pt x="94" y="64"/>
                      <a:pt x="104" y="54"/>
                    </a:cubicBezTo>
                    <a:cubicBezTo>
                      <a:pt x="109" y="49"/>
                      <a:pt x="116" y="49"/>
                      <a:pt x="122" y="45"/>
                    </a:cubicBezTo>
                    <a:cubicBezTo>
                      <a:pt x="129" y="34"/>
                      <a:pt x="134" y="28"/>
                      <a:pt x="146" y="24"/>
                    </a:cubicBezTo>
                    <a:cubicBezTo>
                      <a:pt x="151" y="9"/>
                      <a:pt x="164" y="8"/>
                      <a:pt x="176" y="0"/>
                    </a:cubicBezTo>
                    <a:cubicBezTo>
                      <a:pt x="197" y="4"/>
                      <a:pt x="207" y="13"/>
                      <a:pt x="218" y="30"/>
                    </a:cubicBezTo>
                    <a:cubicBezTo>
                      <a:pt x="225" y="65"/>
                      <a:pt x="201" y="109"/>
                      <a:pt x="182" y="138"/>
                    </a:cubicBezTo>
                    <a:cubicBezTo>
                      <a:pt x="178" y="163"/>
                      <a:pt x="166" y="171"/>
                      <a:pt x="155" y="192"/>
                    </a:cubicBezTo>
                    <a:cubicBezTo>
                      <a:pt x="151" y="200"/>
                      <a:pt x="149" y="215"/>
                      <a:pt x="137" y="216"/>
                    </a:cubicBezTo>
                    <a:cubicBezTo>
                      <a:pt x="107" y="219"/>
                      <a:pt x="77" y="218"/>
                      <a:pt x="47" y="219"/>
                    </a:cubicBezTo>
                    <a:cubicBezTo>
                      <a:pt x="15" y="215"/>
                      <a:pt x="15" y="218"/>
                      <a:pt x="20" y="189"/>
                    </a:cubicBezTo>
                    <a:cubicBezTo>
                      <a:pt x="19" y="180"/>
                      <a:pt x="20" y="170"/>
                      <a:pt x="17" y="162"/>
                    </a:cubicBezTo>
                    <a:cubicBezTo>
                      <a:pt x="16" y="159"/>
                      <a:pt x="9" y="162"/>
                      <a:pt x="8" y="159"/>
                    </a:cubicBezTo>
                    <a:cubicBezTo>
                      <a:pt x="0" y="129"/>
                      <a:pt x="20" y="149"/>
                      <a:pt x="20" y="132"/>
                    </a:cubicBezTo>
                    <a:close/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" name="Freeform 3099"/>
              <p:cNvSpPr>
                <a:spLocks/>
              </p:cNvSpPr>
              <p:nvPr/>
            </p:nvSpPr>
            <p:spPr bwMode="auto">
              <a:xfrm>
                <a:off x="867" y="3645"/>
                <a:ext cx="402" cy="226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54" y="33"/>
                  </a:cxn>
                  <a:cxn ang="0">
                    <a:pos x="84" y="15"/>
                  </a:cxn>
                  <a:cxn ang="0">
                    <a:pos x="126" y="51"/>
                  </a:cxn>
                  <a:cxn ang="0">
                    <a:pos x="144" y="69"/>
                  </a:cxn>
                  <a:cxn ang="0">
                    <a:pos x="123" y="39"/>
                  </a:cxn>
                  <a:cxn ang="0">
                    <a:pos x="135" y="33"/>
                  </a:cxn>
                  <a:cxn ang="0">
                    <a:pos x="156" y="60"/>
                  </a:cxn>
                  <a:cxn ang="0">
                    <a:pos x="150" y="51"/>
                  </a:cxn>
                  <a:cxn ang="0">
                    <a:pos x="171" y="39"/>
                  </a:cxn>
                  <a:cxn ang="0">
                    <a:pos x="198" y="21"/>
                  </a:cxn>
                  <a:cxn ang="0">
                    <a:pos x="243" y="42"/>
                  </a:cxn>
                  <a:cxn ang="0">
                    <a:pos x="282" y="27"/>
                  </a:cxn>
                  <a:cxn ang="0">
                    <a:pos x="333" y="42"/>
                  </a:cxn>
                  <a:cxn ang="0">
                    <a:pos x="345" y="81"/>
                  </a:cxn>
                  <a:cxn ang="0">
                    <a:pos x="372" y="72"/>
                  </a:cxn>
                  <a:cxn ang="0">
                    <a:pos x="381" y="108"/>
                  </a:cxn>
                  <a:cxn ang="0">
                    <a:pos x="399" y="141"/>
                  </a:cxn>
                  <a:cxn ang="0">
                    <a:pos x="369" y="159"/>
                  </a:cxn>
                  <a:cxn ang="0">
                    <a:pos x="351" y="189"/>
                  </a:cxn>
                  <a:cxn ang="0">
                    <a:pos x="315" y="183"/>
                  </a:cxn>
                  <a:cxn ang="0">
                    <a:pos x="258" y="177"/>
                  </a:cxn>
                  <a:cxn ang="0">
                    <a:pos x="240" y="141"/>
                  </a:cxn>
                  <a:cxn ang="0">
                    <a:pos x="243" y="168"/>
                  </a:cxn>
                  <a:cxn ang="0">
                    <a:pos x="177" y="183"/>
                  </a:cxn>
                  <a:cxn ang="0">
                    <a:pos x="153" y="189"/>
                  </a:cxn>
                  <a:cxn ang="0">
                    <a:pos x="99" y="186"/>
                  </a:cxn>
                  <a:cxn ang="0">
                    <a:pos x="90" y="168"/>
                  </a:cxn>
                  <a:cxn ang="0">
                    <a:pos x="60" y="156"/>
                  </a:cxn>
                  <a:cxn ang="0">
                    <a:pos x="0" y="156"/>
                  </a:cxn>
                </a:cxnLst>
                <a:rect l="0" t="0" r="r" b="b"/>
                <a:pathLst>
                  <a:path w="402" h="226">
                    <a:moveTo>
                      <a:pt x="6" y="0"/>
                    </a:moveTo>
                    <a:cubicBezTo>
                      <a:pt x="19" y="20"/>
                      <a:pt x="33" y="25"/>
                      <a:pt x="54" y="33"/>
                    </a:cubicBezTo>
                    <a:cubicBezTo>
                      <a:pt x="47" y="4"/>
                      <a:pt x="28" y="11"/>
                      <a:pt x="84" y="15"/>
                    </a:cubicBezTo>
                    <a:cubicBezTo>
                      <a:pt x="102" y="21"/>
                      <a:pt x="114" y="37"/>
                      <a:pt x="126" y="51"/>
                    </a:cubicBezTo>
                    <a:cubicBezTo>
                      <a:pt x="132" y="57"/>
                      <a:pt x="144" y="69"/>
                      <a:pt x="144" y="69"/>
                    </a:cubicBezTo>
                    <a:cubicBezTo>
                      <a:pt x="141" y="57"/>
                      <a:pt x="123" y="39"/>
                      <a:pt x="123" y="39"/>
                    </a:cubicBezTo>
                    <a:cubicBezTo>
                      <a:pt x="127" y="37"/>
                      <a:pt x="131" y="32"/>
                      <a:pt x="135" y="33"/>
                    </a:cubicBezTo>
                    <a:cubicBezTo>
                      <a:pt x="148" y="35"/>
                      <a:pt x="142" y="60"/>
                      <a:pt x="156" y="60"/>
                    </a:cubicBezTo>
                    <a:cubicBezTo>
                      <a:pt x="160" y="60"/>
                      <a:pt x="152" y="54"/>
                      <a:pt x="150" y="51"/>
                    </a:cubicBezTo>
                    <a:cubicBezTo>
                      <a:pt x="156" y="33"/>
                      <a:pt x="148" y="49"/>
                      <a:pt x="171" y="39"/>
                    </a:cubicBezTo>
                    <a:cubicBezTo>
                      <a:pt x="181" y="35"/>
                      <a:pt x="186" y="25"/>
                      <a:pt x="198" y="21"/>
                    </a:cubicBezTo>
                    <a:cubicBezTo>
                      <a:pt x="217" y="26"/>
                      <a:pt x="229" y="28"/>
                      <a:pt x="243" y="42"/>
                    </a:cubicBezTo>
                    <a:cubicBezTo>
                      <a:pt x="277" y="34"/>
                      <a:pt x="238" y="21"/>
                      <a:pt x="282" y="27"/>
                    </a:cubicBezTo>
                    <a:cubicBezTo>
                      <a:pt x="308" y="53"/>
                      <a:pt x="292" y="46"/>
                      <a:pt x="333" y="42"/>
                    </a:cubicBezTo>
                    <a:cubicBezTo>
                      <a:pt x="324" y="5"/>
                      <a:pt x="327" y="75"/>
                      <a:pt x="345" y="81"/>
                    </a:cubicBezTo>
                    <a:cubicBezTo>
                      <a:pt x="366" y="67"/>
                      <a:pt x="356" y="67"/>
                      <a:pt x="372" y="72"/>
                    </a:cubicBezTo>
                    <a:cubicBezTo>
                      <a:pt x="369" y="96"/>
                      <a:pt x="358" y="103"/>
                      <a:pt x="381" y="108"/>
                    </a:cubicBezTo>
                    <a:cubicBezTo>
                      <a:pt x="396" y="118"/>
                      <a:pt x="396" y="123"/>
                      <a:pt x="399" y="141"/>
                    </a:cubicBezTo>
                    <a:cubicBezTo>
                      <a:pt x="393" y="166"/>
                      <a:pt x="402" y="142"/>
                      <a:pt x="369" y="159"/>
                    </a:cubicBezTo>
                    <a:cubicBezTo>
                      <a:pt x="366" y="161"/>
                      <a:pt x="357" y="183"/>
                      <a:pt x="351" y="189"/>
                    </a:cubicBezTo>
                    <a:cubicBezTo>
                      <a:pt x="344" y="226"/>
                      <a:pt x="327" y="195"/>
                      <a:pt x="315" y="183"/>
                    </a:cubicBezTo>
                    <a:cubicBezTo>
                      <a:pt x="293" y="187"/>
                      <a:pt x="279" y="184"/>
                      <a:pt x="258" y="177"/>
                    </a:cubicBezTo>
                    <a:cubicBezTo>
                      <a:pt x="262" y="150"/>
                      <a:pt x="259" y="154"/>
                      <a:pt x="240" y="141"/>
                    </a:cubicBezTo>
                    <a:cubicBezTo>
                      <a:pt x="206" y="152"/>
                      <a:pt x="227" y="157"/>
                      <a:pt x="243" y="168"/>
                    </a:cubicBezTo>
                    <a:cubicBezTo>
                      <a:pt x="255" y="205"/>
                      <a:pt x="208" y="184"/>
                      <a:pt x="177" y="183"/>
                    </a:cubicBezTo>
                    <a:cubicBezTo>
                      <a:pt x="193" y="158"/>
                      <a:pt x="159" y="187"/>
                      <a:pt x="153" y="189"/>
                    </a:cubicBezTo>
                    <a:cubicBezTo>
                      <a:pt x="135" y="188"/>
                      <a:pt x="117" y="190"/>
                      <a:pt x="99" y="186"/>
                    </a:cubicBezTo>
                    <a:cubicBezTo>
                      <a:pt x="92" y="185"/>
                      <a:pt x="95" y="172"/>
                      <a:pt x="90" y="168"/>
                    </a:cubicBezTo>
                    <a:cubicBezTo>
                      <a:pt x="84" y="163"/>
                      <a:pt x="67" y="156"/>
                      <a:pt x="60" y="156"/>
                    </a:cubicBezTo>
                    <a:cubicBezTo>
                      <a:pt x="40" y="155"/>
                      <a:pt x="20" y="156"/>
                      <a:pt x="0" y="156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0" name="AutoShape 3100"/>
            <p:cNvSpPr>
              <a:spLocks noChangeArrowheads="1"/>
            </p:cNvSpPr>
            <p:nvPr/>
          </p:nvSpPr>
          <p:spPr bwMode="auto">
            <a:xfrm>
              <a:off x="1536" y="2944"/>
              <a:ext cx="192" cy="192"/>
            </a:xfrm>
            <a:prstGeom prst="plus">
              <a:avLst>
                <a:gd name="adj" fmla="val 39583"/>
              </a:avLst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3101"/>
            <p:cNvGrpSpPr>
              <a:grpSpLocks/>
            </p:cNvGrpSpPr>
            <p:nvPr/>
          </p:nvGrpSpPr>
          <p:grpSpPr bwMode="auto">
            <a:xfrm>
              <a:off x="2784" y="2896"/>
              <a:ext cx="192" cy="144"/>
              <a:chOff x="1536" y="2352"/>
              <a:chExt cx="192" cy="144"/>
            </a:xfrm>
          </p:grpSpPr>
          <p:sp>
            <p:nvSpPr>
              <p:cNvPr id="16" name="Rectangle 3102"/>
              <p:cNvSpPr>
                <a:spLocks noChangeArrowheads="1"/>
              </p:cNvSpPr>
              <p:nvPr/>
            </p:nvSpPr>
            <p:spPr bwMode="auto">
              <a:xfrm>
                <a:off x="1536" y="2352"/>
                <a:ext cx="192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3103"/>
              <p:cNvSpPr>
                <a:spLocks noChangeArrowheads="1"/>
              </p:cNvSpPr>
              <p:nvPr/>
            </p:nvSpPr>
            <p:spPr bwMode="auto">
              <a:xfrm>
                <a:off x="1536" y="2448"/>
                <a:ext cx="192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3104"/>
            <p:cNvGrpSpPr>
              <a:grpSpLocks/>
            </p:cNvGrpSpPr>
            <p:nvPr/>
          </p:nvGrpSpPr>
          <p:grpSpPr bwMode="auto">
            <a:xfrm>
              <a:off x="4176" y="2608"/>
              <a:ext cx="432" cy="912"/>
              <a:chOff x="4176" y="2784"/>
              <a:chExt cx="432" cy="912"/>
            </a:xfrm>
          </p:grpSpPr>
          <p:sp>
            <p:nvSpPr>
              <p:cNvPr id="14" name="Line 3105"/>
              <p:cNvSpPr>
                <a:spLocks noChangeShapeType="1"/>
              </p:cNvSpPr>
              <p:nvPr/>
            </p:nvSpPr>
            <p:spPr bwMode="auto">
              <a:xfrm flipV="1">
                <a:off x="4176" y="2784"/>
                <a:ext cx="432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" name="Line 3106"/>
              <p:cNvSpPr>
                <a:spLocks noChangeShapeType="1"/>
              </p:cNvSpPr>
              <p:nvPr/>
            </p:nvSpPr>
            <p:spPr bwMode="auto">
              <a:xfrm>
                <a:off x="4176" y="3312"/>
                <a:ext cx="432" cy="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13" name="Picture 3107" descr="bhrnage_quadmap"/>
            <p:cNvPicPr>
              <a:picLocks noChangeAspect="1" noChangeArrowheads="1"/>
            </p:cNvPicPr>
            <p:nvPr/>
          </p:nvPicPr>
          <p:blipFill>
            <a:blip r:embed="rId5" cstate="print"/>
            <a:srcRect t="20690" b="10345"/>
            <a:stretch>
              <a:fillRect/>
            </a:stretch>
          </p:blipFill>
          <p:spPr bwMode="auto">
            <a:xfrm>
              <a:off x="4704" y="2560"/>
              <a:ext cx="912" cy="960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</p:spPr>
        </p:pic>
      </p:grpSp>
      <p:sp>
        <p:nvSpPr>
          <p:cNvPr id="254" name="Rectangle 253"/>
          <p:cNvSpPr/>
          <p:nvPr/>
        </p:nvSpPr>
        <p:spPr>
          <a:xfrm>
            <a:off x="838200" y="99060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0" dirty="0" smtClean="0">
                <a:latin typeface="+mj-lt"/>
              </a:rPr>
              <a:t>What comes out of Random Forest?</a:t>
            </a:r>
            <a:endParaRPr lang="en-US" sz="3600" i="0" dirty="0">
              <a:latin typeface="+mj-lt"/>
            </a:endParaRPr>
          </a:p>
        </p:txBody>
      </p:sp>
      <p:graphicFrame>
        <p:nvGraphicFramePr>
          <p:cNvPr id="255" name="Table 254" descr="random forest model"/>
          <p:cNvGraphicFramePr>
            <a:graphicFrameLocks noGrp="1"/>
          </p:cNvGraphicFramePr>
          <p:nvPr>
            <p:extLst/>
          </p:nvPr>
        </p:nvGraphicFramePr>
        <p:xfrm>
          <a:off x="4953000" y="3200400"/>
          <a:ext cx="1600200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66700"/>
                <a:gridCol w="266700"/>
                <a:gridCol w="266700"/>
                <a:gridCol w="266700"/>
                <a:gridCol w="266700"/>
                <a:gridCol w="266700"/>
              </a:tblGrid>
              <a:tr h="342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472" name="Group 471"/>
          <p:cNvGrpSpPr/>
          <p:nvPr/>
        </p:nvGrpSpPr>
        <p:grpSpPr>
          <a:xfrm>
            <a:off x="5029200" y="3276600"/>
            <a:ext cx="762000" cy="762000"/>
            <a:chOff x="7086600" y="5334000"/>
            <a:chExt cx="640080" cy="648530"/>
          </a:xfrm>
        </p:grpSpPr>
        <p:grpSp>
          <p:nvGrpSpPr>
            <p:cNvPr id="256" name="Group 255"/>
            <p:cNvGrpSpPr/>
            <p:nvPr/>
          </p:nvGrpSpPr>
          <p:grpSpPr>
            <a:xfrm>
              <a:off x="7086600" y="5334000"/>
              <a:ext cx="182880" cy="191330"/>
              <a:chOff x="2743200" y="2438400"/>
              <a:chExt cx="838200" cy="838200"/>
            </a:xfrm>
          </p:grpSpPr>
          <p:sp>
            <p:nvSpPr>
              <p:cNvPr id="257" name="Rounded Rectangle 256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258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69"/>
              </a:xfrm>
            </p:grpSpPr>
            <p:sp>
              <p:nvSpPr>
                <p:cNvPr id="259" name="TextBox 258"/>
                <p:cNvSpPr txBox="1"/>
                <p:nvPr/>
              </p:nvSpPr>
              <p:spPr>
                <a:xfrm>
                  <a:off x="2700877" y="1295400"/>
                  <a:ext cx="347123" cy="215444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260" name="TextBox 259"/>
                <p:cNvSpPr txBox="1"/>
                <p:nvPr/>
              </p:nvSpPr>
              <p:spPr>
                <a:xfrm>
                  <a:off x="2286000" y="1828800"/>
                  <a:ext cx="354827" cy="215444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261" name="TextBox 260"/>
                <p:cNvSpPr txBox="1"/>
                <p:nvPr/>
              </p:nvSpPr>
              <p:spPr>
                <a:xfrm>
                  <a:off x="1981200" y="2286000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62" name="Straight Connector 261"/>
                <p:cNvCxnSpPr>
                  <a:stCxn id="259" idx="2"/>
                  <a:endCxn id="260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63" name="Straight Connector 262"/>
                <p:cNvCxnSpPr>
                  <a:stCxn id="260" idx="2"/>
                  <a:endCxn id="261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64" name="TextBox 263"/>
                <p:cNvSpPr txBox="1"/>
                <p:nvPr/>
              </p:nvSpPr>
              <p:spPr>
                <a:xfrm>
                  <a:off x="2590800" y="2286000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65" name="Straight Connector 264"/>
                <p:cNvCxnSpPr>
                  <a:stCxn id="260" idx="2"/>
                  <a:endCxn id="264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66" name="TextBox 265"/>
                <p:cNvSpPr txBox="1"/>
                <p:nvPr/>
              </p:nvSpPr>
              <p:spPr>
                <a:xfrm>
                  <a:off x="3048000" y="1828800"/>
                  <a:ext cx="381000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67" name="Straight Connector 266"/>
                <p:cNvCxnSpPr>
                  <a:stCxn id="259" idx="2"/>
                  <a:endCxn id="266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68" name="TextBox 267"/>
                <p:cNvSpPr txBox="1"/>
                <p:nvPr/>
              </p:nvSpPr>
              <p:spPr>
                <a:xfrm>
                  <a:off x="2019300" y="274637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69" name="Straight Connector 268"/>
                <p:cNvCxnSpPr>
                  <a:stCxn id="261" idx="2"/>
                  <a:endCxn id="268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70" name="TextBox 269"/>
                <p:cNvSpPr txBox="1"/>
                <p:nvPr/>
              </p:nvSpPr>
              <p:spPr>
                <a:xfrm>
                  <a:off x="2625725" y="274637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71" name="Straight Connector 270"/>
                <p:cNvCxnSpPr>
                  <a:stCxn id="264" idx="2"/>
                  <a:endCxn id="270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72" name="TextBox 271"/>
                <p:cNvSpPr txBox="1"/>
                <p:nvPr/>
              </p:nvSpPr>
              <p:spPr>
                <a:xfrm>
                  <a:off x="3155950" y="275272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73" name="Straight Connector 272"/>
                <p:cNvCxnSpPr>
                  <a:stCxn id="266" idx="2"/>
                  <a:endCxn id="272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74" name="Group 273"/>
            <p:cNvGrpSpPr/>
            <p:nvPr/>
          </p:nvGrpSpPr>
          <p:grpSpPr>
            <a:xfrm>
              <a:off x="7162800" y="5410200"/>
              <a:ext cx="182880" cy="191330"/>
              <a:chOff x="2743200" y="2438400"/>
              <a:chExt cx="838200" cy="838200"/>
            </a:xfrm>
          </p:grpSpPr>
          <p:sp>
            <p:nvSpPr>
              <p:cNvPr id="275" name="Rounded Rectangle 274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276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69"/>
              </a:xfrm>
            </p:grpSpPr>
            <p:sp>
              <p:nvSpPr>
                <p:cNvPr id="277" name="TextBox 276"/>
                <p:cNvSpPr txBox="1"/>
                <p:nvPr/>
              </p:nvSpPr>
              <p:spPr>
                <a:xfrm>
                  <a:off x="2700877" y="1295400"/>
                  <a:ext cx="347123" cy="215444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278" name="TextBox 277"/>
                <p:cNvSpPr txBox="1"/>
                <p:nvPr/>
              </p:nvSpPr>
              <p:spPr>
                <a:xfrm>
                  <a:off x="2286000" y="1828800"/>
                  <a:ext cx="354827" cy="215444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279" name="TextBox 278"/>
                <p:cNvSpPr txBox="1"/>
                <p:nvPr/>
              </p:nvSpPr>
              <p:spPr>
                <a:xfrm>
                  <a:off x="1981200" y="2286000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80" name="Straight Connector 279"/>
                <p:cNvCxnSpPr>
                  <a:stCxn id="277" idx="2"/>
                  <a:endCxn id="278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1" name="Straight Connector 280"/>
                <p:cNvCxnSpPr>
                  <a:stCxn id="278" idx="2"/>
                  <a:endCxn id="279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82" name="TextBox 281"/>
                <p:cNvSpPr txBox="1"/>
                <p:nvPr/>
              </p:nvSpPr>
              <p:spPr>
                <a:xfrm>
                  <a:off x="2590800" y="2286000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83" name="Straight Connector 282"/>
                <p:cNvCxnSpPr>
                  <a:stCxn id="278" idx="2"/>
                  <a:endCxn id="282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84" name="TextBox 283"/>
                <p:cNvSpPr txBox="1"/>
                <p:nvPr/>
              </p:nvSpPr>
              <p:spPr>
                <a:xfrm>
                  <a:off x="3048000" y="1828800"/>
                  <a:ext cx="381000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85" name="Straight Connector 284"/>
                <p:cNvCxnSpPr>
                  <a:stCxn id="277" idx="2"/>
                  <a:endCxn id="284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86" name="TextBox 285"/>
                <p:cNvSpPr txBox="1"/>
                <p:nvPr/>
              </p:nvSpPr>
              <p:spPr>
                <a:xfrm>
                  <a:off x="2019300" y="274637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87" name="Straight Connector 286"/>
                <p:cNvCxnSpPr>
                  <a:stCxn id="279" idx="2"/>
                  <a:endCxn id="286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88" name="TextBox 287"/>
                <p:cNvSpPr txBox="1"/>
                <p:nvPr/>
              </p:nvSpPr>
              <p:spPr>
                <a:xfrm>
                  <a:off x="2625725" y="274637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89" name="Straight Connector 288"/>
                <p:cNvCxnSpPr>
                  <a:stCxn id="282" idx="2"/>
                  <a:endCxn id="288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90" name="TextBox 289"/>
                <p:cNvSpPr txBox="1"/>
                <p:nvPr/>
              </p:nvSpPr>
              <p:spPr>
                <a:xfrm>
                  <a:off x="3155950" y="275272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91" name="Straight Connector 290"/>
                <p:cNvCxnSpPr>
                  <a:stCxn id="284" idx="2"/>
                  <a:endCxn id="290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292" name="Group 291"/>
            <p:cNvGrpSpPr/>
            <p:nvPr/>
          </p:nvGrpSpPr>
          <p:grpSpPr>
            <a:xfrm>
              <a:off x="7239000" y="5486400"/>
              <a:ext cx="182880" cy="191330"/>
              <a:chOff x="2743200" y="2438400"/>
              <a:chExt cx="838200" cy="838200"/>
            </a:xfrm>
          </p:grpSpPr>
          <p:sp>
            <p:nvSpPr>
              <p:cNvPr id="293" name="Rounded Rectangle 292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294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69"/>
              </a:xfrm>
            </p:grpSpPr>
            <p:sp>
              <p:nvSpPr>
                <p:cNvPr id="295" name="TextBox 294"/>
                <p:cNvSpPr txBox="1"/>
                <p:nvPr/>
              </p:nvSpPr>
              <p:spPr>
                <a:xfrm>
                  <a:off x="2700877" y="1295400"/>
                  <a:ext cx="347123" cy="215444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296" name="TextBox 295"/>
                <p:cNvSpPr txBox="1"/>
                <p:nvPr/>
              </p:nvSpPr>
              <p:spPr>
                <a:xfrm>
                  <a:off x="2286000" y="1828800"/>
                  <a:ext cx="354827" cy="215444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297" name="TextBox 296"/>
                <p:cNvSpPr txBox="1"/>
                <p:nvPr/>
              </p:nvSpPr>
              <p:spPr>
                <a:xfrm>
                  <a:off x="1981200" y="2286000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298" name="Straight Connector 297"/>
                <p:cNvCxnSpPr>
                  <a:stCxn id="295" idx="2"/>
                  <a:endCxn id="296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9" name="Straight Connector 298"/>
                <p:cNvCxnSpPr>
                  <a:stCxn id="296" idx="2"/>
                  <a:endCxn id="297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00" name="TextBox 299"/>
                <p:cNvSpPr txBox="1"/>
                <p:nvPr/>
              </p:nvSpPr>
              <p:spPr>
                <a:xfrm>
                  <a:off x="2590800" y="2286000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01" name="Straight Connector 300"/>
                <p:cNvCxnSpPr>
                  <a:stCxn id="296" idx="2"/>
                  <a:endCxn id="300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02" name="TextBox 301"/>
                <p:cNvSpPr txBox="1"/>
                <p:nvPr/>
              </p:nvSpPr>
              <p:spPr>
                <a:xfrm>
                  <a:off x="3048000" y="1828800"/>
                  <a:ext cx="381000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03" name="Straight Connector 302"/>
                <p:cNvCxnSpPr>
                  <a:stCxn id="295" idx="2"/>
                  <a:endCxn id="302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04" name="TextBox 303"/>
                <p:cNvSpPr txBox="1"/>
                <p:nvPr/>
              </p:nvSpPr>
              <p:spPr>
                <a:xfrm>
                  <a:off x="2019300" y="274637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05" name="Straight Connector 304"/>
                <p:cNvCxnSpPr>
                  <a:stCxn id="297" idx="2"/>
                  <a:endCxn id="304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06" name="TextBox 305"/>
                <p:cNvSpPr txBox="1"/>
                <p:nvPr/>
              </p:nvSpPr>
              <p:spPr>
                <a:xfrm>
                  <a:off x="2625725" y="274637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07" name="Straight Connector 306"/>
                <p:cNvCxnSpPr>
                  <a:stCxn id="300" idx="2"/>
                  <a:endCxn id="306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08" name="TextBox 307"/>
                <p:cNvSpPr txBox="1"/>
                <p:nvPr/>
              </p:nvSpPr>
              <p:spPr>
                <a:xfrm>
                  <a:off x="3155950" y="275272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09" name="Straight Connector 308"/>
                <p:cNvCxnSpPr>
                  <a:stCxn id="302" idx="2"/>
                  <a:endCxn id="308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310" name="Group 309"/>
            <p:cNvGrpSpPr/>
            <p:nvPr/>
          </p:nvGrpSpPr>
          <p:grpSpPr>
            <a:xfrm>
              <a:off x="7315200" y="5562600"/>
              <a:ext cx="182880" cy="191330"/>
              <a:chOff x="2743200" y="2438400"/>
              <a:chExt cx="838200" cy="838200"/>
            </a:xfrm>
          </p:grpSpPr>
          <p:sp>
            <p:nvSpPr>
              <p:cNvPr id="311" name="Rounded Rectangle 310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312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69"/>
              </a:xfrm>
            </p:grpSpPr>
            <p:sp>
              <p:nvSpPr>
                <p:cNvPr id="313" name="TextBox 312"/>
                <p:cNvSpPr txBox="1"/>
                <p:nvPr/>
              </p:nvSpPr>
              <p:spPr>
                <a:xfrm>
                  <a:off x="2700877" y="1295400"/>
                  <a:ext cx="347123" cy="215444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314" name="TextBox 313"/>
                <p:cNvSpPr txBox="1"/>
                <p:nvPr/>
              </p:nvSpPr>
              <p:spPr>
                <a:xfrm>
                  <a:off x="2286000" y="1828800"/>
                  <a:ext cx="354827" cy="215444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315" name="TextBox 314"/>
                <p:cNvSpPr txBox="1"/>
                <p:nvPr/>
              </p:nvSpPr>
              <p:spPr>
                <a:xfrm>
                  <a:off x="1981200" y="2286000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16" name="Straight Connector 315"/>
                <p:cNvCxnSpPr>
                  <a:stCxn id="313" idx="2"/>
                  <a:endCxn id="314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7" name="Straight Connector 316"/>
                <p:cNvCxnSpPr>
                  <a:stCxn id="314" idx="2"/>
                  <a:endCxn id="315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18" name="TextBox 317"/>
                <p:cNvSpPr txBox="1"/>
                <p:nvPr/>
              </p:nvSpPr>
              <p:spPr>
                <a:xfrm>
                  <a:off x="2590800" y="2286000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19" name="Straight Connector 318"/>
                <p:cNvCxnSpPr>
                  <a:stCxn id="314" idx="2"/>
                  <a:endCxn id="318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20" name="TextBox 319"/>
                <p:cNvSpPr txBox="1"/>
                <p:nvPr/>
              </p:nvSpPr>
              <p:spPr>
                <a:xfrm>
                  <a:off x="3048000" y="1828800"/>
                  <a:ext cx="381000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21" name="Straight Connector 320"/>
                <p:cNvCxnSpPr>
                  <a:stCxn id="313" idx="2"/>
                  <a:endCxn id="320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22" name="TextBox 321"/>
                <p:cNvSpPr txBox="1"/>
                <p:nvPr/>
              </p:nvSpPr>
              <p:spPr>
                <a:xfrm>
                  <a:off x="2019300" y="274637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23" name="Straight Connector 322"/>
                <p:cNvCxnSpPr>
                  <a:stCxn id="315" idx="2"/>
                  <a:endCxn id="322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24" name="TextBox 323"/>
                <p:cNvSpPr txBox="1"/>
                <p:nvPr/>
              </p:nvSpPr>
              <p:spPr>
                <a:xfrm>
                  <a:off x="2625725" y="274637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25" name="Straight Connector 324"/>
                <p:cNvCxnSpPr>
                  <a:stCxn id="318" idx="2"/>
                  <a:endCxn id="324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26" name="TextBox 325"/>
                <p:cNvSpPr txBox="1"/>
                <p:nvPr/>
              </p:nvSpPr>
              <p:spPr>
                <a:xfrm>
                  <a:off x="3155950" y="275272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27" name="Straight Connector 326"/>
                <p:cNvCxnSpPr>
                  <a:stCxn id="320" idx="2"/>
                  <a:endCxn id="326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328" name="Group 327"/>
            <p:cNvGrpSpPr/>
            <p:nvPr/>
          </p:nvGrpSpPr>
          <p:grpSpPr>
            <a:xfrm>
              <a:off x="7391400" y="5638800"/>
              <a:ext cx="182880" cy="191330"/>
              <a:chOff x="2743200" y="2438400"/>
              <a:chExt cx="838200" cy="838200"/>
            </a:xfrm>
          </p:grpSpPr>
          <p:sp>
            <p:nvSpPr>
              <p:cNvPr id="329" name="Rounded Rectangle 328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330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69"/>
              </a:xfrm>
            </p:grpSpPr>
            <p:sp>
              <p:nvSpPr>
                <p:cNvPr id="331" name="TextBox 330"/>
                <p:cNvSpPr txBox="1"/>
                <p:nvPr/>
              </p:nvSpPr>
              <p:spPr>
                <a:xfrm>
                  <a:off x="2700877" y="1295400"/>
                  <a:ext cx="347123" cy="215444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332" name="TextBox 331"/>
                <p:cNvSpPr txBox="1"/>
                <p:nvPr/>
              </p:nvSpPr>
              <p:spPr>
                <a:xfrm>
                  <a:off x="2286000" y="1828800"/>
                  <a:ext cx="354827" cy="215444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333" name="TextBox 332"/>
                <p:cNvSpPr txBox="1"/>
                <p:nvPr/>
              </p:nvSpPr>
              <p:spPr>
                <a:xfrm>
                  <a:off x="1981200" y="2286000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34" name="Straight Connector 333"/>
                <p:cNvCxnSpPr>
                  <a:stCxn id="331" idx="2"/>
                  <a:endCxn id="332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5" name="Straight Connector 334"/>
                <p:cNvCxnSpPr>
                  <a:stCxn id="332" idx="2"/>
                  <a:endCxn id="333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36" name="TextBox 335"/>
                <p:cNvSpPr txBox="1"/>
                <p:nvPr/>
              </p:nvSpPr>
              <p:spPr>
                <a:xfrm>
                  <a:off x="2590800" y="2286000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37" name="Straight Connector 336"/>
                <p:cNvCxnSpPr>
                  <a:stCxn id="332" idx="2"/>
                  <a:endCxn id="336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38" name="TextBox 337"/>
                <p:cNvSpPr txBox="1"/>
                <p:nvPr/>
              </p:nvSpPr>
              <p:spPr>
                <a:xfrm>
                  <a:off x="3048000" y="1828800"/>
                  <a:ext cx="381000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39" name="Straight Connector 338"/>
                <p:cNvCxnSpPr>
                  <a:stCxn id="331" idx="2"/>
                  <a:endCxn id="338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40" name="TextBox 339"/>
                <p:cNvSpPr txBox="1"/>
                <p:nvPr/>
              </p:nvSpPr>
              <p:spPr>
                <a:xfrm>
                  <a:off x="2019300" y="274637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41" name="Straight Connector 340"/>
                <p:cNvCxnSpPr>
                  <a:stCxn id="333" idx="2"/>
                  <a:endCxn id="340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42" name="TextBox 341"/>
                <p:cNvSpPr txBox="1"/>
                <p:nvPr/>
              </p:nvSpPr>
              <p:spPr>
                <a:xfrm>
                  <a:off x="2625725" y="274637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43" name="Straight Connector 342"/>
                <p:cNvCxnSpPr>
                  <a:stCxn id="336" idx="2"/>
                  <a:endCxn id="342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44" name="TextBox 343"/>
                <p:cNvSpPr txBox="1"/>
                <p:nvPr/>
              </p:nvSpPr>
              <p:spPr>
                <a:xfrm>
                  <a:off x="3155950" y="275272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45" name="Straight Connector 344"/>
                <p:cNvCxnSpPr>
                  <a:stCxn id="338" idx="2"/>
                  <a:endCxn id="344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346" name="Group 345"/>
            <p:cNvGrpSpPr/>
            <p:nvPr/>
          </p:nvGrpSpPr>
          <p:grpSpPr>
            <a:xfrm>
              <a:off x="7467600" y="5715000"/>
              <a:ext cx="182880" cy="191330"/>
              <a:chOff x="2743200" y="2438400"/>
              <a:chExt cx="838200" cy="838200"/>
            </a:xfrm>
          </p:grpSpPr>
          <p:sp>
            <p:nvSpPr>
              <p:cNvPr id="347" name="Rounded Rectangle 346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348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69"/>
              </a:xfrm>
            </p:grpSpPr>
            <p:sp>
              <p:nvSpPr>
                <p:cNvPr id="349" name="TextBox 348"/>
                <p:cNvSpPr txBox="1"/>
                <p:nvPr/>
              </p:nvSpPr>
              <p:spPr>
                <a:xfrm>
                  <a:off x="2700877" y="1295400"/>
                  <a:ext cx="347123" cy="215444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350" name="TextBox 349"/>
                <p:cNvSpPr txBox="1"/>
                <p:nvPr/>
              </p:nvSpPr>
              <p:spPr>
                <a:xfrm>
                  <a:off x="2286000" y="1828800"/>
                  <a:ext cx="354827" cy="215444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351" name="TextBox 350"/>
                <p:cNvSpPr txBox="1"/>
                <p:nvPr/>
              </p:nvSpPr>
              <p:spPr>
                <a:xfrm>
                  <a:off x="1981200" y="2286000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52" name="Straight Connector 351"/>
                <p:cNvCxnSpPr>
                  <a:stCxn id="349" idx="2"/>
                  <a:endCxn id="350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3" name="Straight Connector 352"/>
                <p:cNvCxnSpPr>
                  <a:stCxn id="350" idx="2"/>
                  <a:endCxn id="351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54" name="TextBox 353"/>
                <p:cNvSpPr txBox="1"/>
                <p:nvPr/>
              </p:nvSpPr>
              <p:spPr>
                <a:xfrm>
                  <a:off x="2590800" y="2286000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55" name="Straight Connector 354"/>
                <p:cNvCxnSpPr>
                  <a:stCxn id="350" idx="2"/>
                  <a:endCxn id="354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56" name="TextBox 355"/>
                <p:cNvSpPr txBox="1"/>
                <p:nvPr/>
              </p:nvSpPr>
              <p:spPr>
                <a:xfrm>
                  <a:off x="3048000" y="1828800"/>
                  <a:ext cx="381000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57" name="Straight Connector 356"/>
                <p:cNvCxnSpPr>
                  <a:stCxn id="349" idx="2"/>
                  <a:endCxn id="356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58" name="TextBox 357"/>
                <p:cNvSpPr txBox="1"/>
                <p:nvPr/>
              </p:nvSpPr>
              <p:spPr>
                <a:xfrm>
                  <a:off x="2019300" y="274637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59" name="Straight Connector 358"/>
                <p:cNvCxnSpPr>
                  <a:stCxn id="351" idx="2"/>
                  <a:endCxn id="358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60" name="TextBox 359"/>
                <p:cNvSpPr txBox="1"/>
                <p:nvPr/>
              </p:nvSpPr>
              <p:spPr>
                <a:xfrm>
                  <a:off x="2625725" y="274637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61" name="Straight Connector 360"/>
                <p:cNvCxnSpPr>
                  <a:stCxn id="354" idx="2"/>
                  <a:endCxn id="360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62" name="TextBox 361"/>
                <p:cNvSpPr txBox="1"/>
                <p:nvPr/>
              </p:nvSpPr>
              <p:spPr>
                <a:xfrm>
                  <a:off x="3155950" y="275272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63" name="Straight Connector 362"/>
                <p:cNvCxnSpPr>
                  <a:stCxn id="356" idx="2"/>
                  <a:endCxn id="362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364" name="Group 363"/>
            <p:cNvGrpSpPr/>
            <p:nvPr/>
          </p:nvGrpSpPr>
          <p:grpSpPr>
            <a:xfrm>
              <a:off x="7543800" y="5791200"/>
              <a:ext cx="182880" cy="191330"/>
              <a:chOff x="2743200" y="2438400"/>
              <a:chExt cx="838200" cy="838200"/>
            </a:xfrm>
          </p:grpSpPr>
          <p:sp>
            <p:nvSpPr>
              <p:cNvPr id="365" name="Rounded Rectangle 364"/>
              <p:cNvSpPr/>
              <p:nvPr/>
            </p:nvSpPr>
            <p:spPr bwMode="auto">
              <a:xfrm>
                <a:off x="2743200" y="2438400"/>
                <a:ext cx="838200" cy="838200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" pitchFamily="18" charset="0"/>
                </a:endParaRPr>
              </a:p>
            </p:txBody>
          </p:sp>
          <p:grpSp>
            <p:nvGrpSpPr>
              <p:cNvPr id="366" name="Group 39"/>
              <p:cNvGrpSpPr/>
              <p:nvPr/>
            </p:nvGrpSpPr>
            <p:grpSpPr>
              <a:xfrm>
                <a:off x="2819401" y="2514598"/>
                <a:ext cx="685801" cy="685797"/>
                <a:chOff x="1981200" y="1295400"/>
                <a:chExt cx="1447800" cy="1672769"/>
              </a:xfrm>
            </p:grpSpPr>
            <p:sp>
              <p:nvSpPr>
                <p:cNvPr id="367" name="TextBox 366"/>
                <p:cNvSpPr txBox="1"/>
                <p:nvPr/>
              </p:nvSpPr>
              <p:spPr>
                <a:xfrm>
                  <a:off x="2700877" y="1295400"/>
                  <a:ext cx="347123" cy="215444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368" name="TextBox 367"/>
                <p:cNvSpPr txBox="1"/>
                <p:nvPr/>
              </p:nvSpPr>
              <p:spPr>
                <a:xfrm>
                  <a:off x="2286000" y="1828800"/>
                  <a:ext cx="354827" cy="215444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sp>
              <p:nvSpPr>
                <p:cNvPr id="369" name="TextBox 368"/>
                <p:cNvSpPr txBox="1"/>
                <p:nvPr/>
              </p:nvSpPr>
              <p:spPr>
                <a:xfrm>
                  <a:off x="1981200" y="2286000"/>
                  <a:ext cx="260931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70" name="Straight Connector 369"/>
                <p:cNvCxnSpPr>
                  <a:stCxn id="367" idx="2"/>
                  <a:endCxn id="368" idx="0"/>
                </p:cNvCxnSpPr>
                <p:nvPr/>
              </p:nvCxnSpPr>
              <p:spPr bwMode="auto">
                <a:xfrm rot="5400000">
                  <a:off x="2509949" y="1464310"/>
                  <a:ext cx="317956" cy="41102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1" name="Straight Connector 370"/>
                <p:cNvCxnSpPr>
                  <a:stCxn id="368" idx="2"/>
                  <a:endCxn id="369" idx="0"/>
                </p:cNvCxnSpPr>
                <p:nvPr/>
              </p:nvCxnSpPr>
              <p:spPr bwMode="auto">
                <a:xfrm rot="5400000">
                  <a:off x="2166662" y="1989248"/>
                  <a:ext cx="241756" cy="35174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72" name="TextBox 371"/>
                <p:cNvSpPr txBox="1"/>
                <p:nvPr/>
              </p:nvSpPr>
              <p:spPr>
                <a:xfrm>
                  <a:off x="2590800" y="2286000"/>
                  <a:ext cx="260350" cy="21544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73" name="Straight Connector 372"/>
                <p:cNvCxnSpPr>
                  <a:stCxn id="368" idx="2"/>
                  <a:endCxn id="372" idx="0"/>
                </p:cNvCxnSpPr>
                <p:nvPr/>
              </p:nvCxnSpPr>
              <p:spPr bwMode="auto">
                <a:xfrm rot="16200000" flipH="1">
                  <a:off x="2471316" y="2036341"/>
                  <a:ext cx="241756" cy="2575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74" name="TextBox 373"/>
                <p:cNvSpPr txBox="1"/>
                <p:nvPr/>
              </p:nvSpPr>
              <p:spPr>
                <a:xfrm>
                  <a:off x="3048000" y="1828800"/>
                  <a:ext cx="381000" cy="215444"/>
                </a:xfrm>
                <a:prstGeom prst="rect">
                  <a:avLst/>
                </a:prstGeom>
                <a:solidFill>
                  <a:srgbClr val="3399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75" name="Straight Connector 374"/>
                <p:cNvCxnSpPr>
                  <a:stCxn id="367" idx="2"/>
                  <a:endCxn id="374" idx="0"/>
                </p:cNvCxnSpPr>
                <p:nvPr/>
              </p:nvCxnSpPr>
              <p:spPr bwMode="auto">
                <a:xfrm rot="16200000" flipH="1">
                  <a:off x="2897491" y="1487791"/>
                  <a:ext cx="317956" cy="36406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76" name="TextBox 375"/>
                <p:cNvSpPr txBox="1"/>
                <p:nvPr/>
              </p:nvSpPr>
              <p:spPr>
                <a:xfrm>
                  <a:off x="2019300" y="274637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77" name="Straight Connector 376"/>
                <p:cNvCxnSpPr>
                  <a:stCxn id="369" idx="2"/>
                  <a:endCxn id="376" idx="0"/>
                </p:cNvCxnSpPr>
                <p:nvPr/>
              </p:nvCxnSpPr>
              <p:spPr bwMode="auto">
                <a:xfrm rot="5400000">
                  <a:off x="1989201" y="2623909"/>
                  <a:ext cx="244931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78" name="TextBox 377"/>
                <p:cNvSpPr txBox="1"/>
                <p:nvPr/>
              </p:nvSpPr>
              <p:spPr>
                <a:xfrm>
                  <a:off x="2625725" y="274637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79" name="Straight Connector 378"/>
                <p:cNvCxnSpPr>
                  <a:stCxn id="372" idx="2"/>
                  <a:endCxn id="378" idx="0"/>
                </p:cNvCxnSpPr>
                <p:nvPr/>
              </p:nvCxnSpPr>
              <p:spPr bwMode="auto">
                <a:xfrm rot="5400000">
                  <a:off x="2597068" y="2622467"/>
                  <a:ext cx="244931" cy="288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80" name="TextBox 379"/>
                <p:cNvSpPr txBox="1"/>
                <p:nvPr/>
              </p:nvSpPr>
              <p:spPr>
                <a:xfrm>
                  <a:off x="3155950" y="2752725"/>
                  <a:ext cx="184731" cy="2154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endParaRPr lang="en-US" sz="800" dirty="0"/>
                </a:p>
              </p:txBody>
            </p:sp>
            <p:cxnSp>
              <p:nvCxnSpPr>
                <p:cNvPr id="381" name="Straight Connector 380"/>
                <p:cNvCxnSpPr>
                  <a:stCxn id="374" idx="2"/>
                  <a:endCxn id="380" idx="0"/>
                </p:cNvCxnSpPr>
                <p:nvPr/>
              </p:nvCxnSpPr>
              <p:spPr bwMode="auto">
                <a:xfrm rot="16200000" flipH="1">
                  <a:off x="2889168" y="2393576"/>
                  <a:ext cx="708481" cy="9816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7" name="TextBox 6"/>
          <p:cNvSpPr txBox="1"/>
          <p:nvPr/>
        </p:nvSpPr>
        <p:spPr>
          <a:xfrm>
            <a:off x="2109523" y="2514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Inputs</a:t>
            </a:r>
            <a:endParaRPr lang="en-US" dirty="0"/>
          </a:p>
        </p:txBody>
      </p:sp>
      <p:sp>
        <p:nvSpPr>
          <p:cNvPr id="153" name="TextBox 152"/>
          <p:cNvSpPr txBox="1"/>
          <p:nvPr/>
        </p:nvSpPr>
        <p:spPr>
          <a:xfrm>
            <a:off x="6400800" y="2514599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6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Qualitative assessment of land cover map </a:t>
            </a:r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6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improve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Improving ROI</a:t>
            </a:r>
          </a:p>
          <a:p>
            <a:r>
              <a:rPr lang="en-US" dirty="0" smtClean="0"/>
              <a:t>Select better predictor variables</a:t>
            </a:r>
          </a:p>
          <a:p>
            <a:r>
              <a:rPr lang="en-US" dirty="0" smtClean="0"/>
              <a:t>Modify land cover class categories</a:t>
            </a:r>
          </a:p>
          <a:p>
            <a:r>
              <a:rPr lang="en-US" dirty="0" smtClean="0"/>
              <a:t>Sieve</a:t>
            </a:r>
          </a:p>
          <a:p>
            <a:r>
              <a:rPr lang="en-US" dirty="0" smtClean="0"/>
              <a:t>Try an object based approach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8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IPCC greenhouse gas inventory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smtClean="0"/>
              <a:t>Estimate </a:t>
            </a:r>
            <a:r>
              <a:rPr lang="en-US" i="1" dirty="0"/>
              <a:t>changes in 5 carbon pools for six categories of land use. 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The </a:t>
            </a:r>
            <a:r>
              <a:rPr lang="en-US" i="1" dirty="0"/>
              <a:t>six land use categories </a:t>
            </a:r>
            <a:r>
              <a:rPr lang="en-US" i="1" dirty="0" smtClean="0"/>
              <a:t>include: </a:t>
            </a:r>
            <a:endParaRPr lang="en-US" i="1" dirty="0"/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/>
              <a:t>Forest </a:t>
            </a:r>
            <a:r>
              <a:rPr lang="en-US" i="1" dirty="0"/>
              <a:t>land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/>
              <a:t>Cropland</a:t>
            </a:r>
            <a:endParaRPr lang="en-US" i="1" dirty="0"/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/>
              <a:t>Grassland</a:t>
            </a:r>
            <a:endParaRPr lang="en-US" i="1" dirty="0"/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/>
              <a:t>Wetland</a:t>
            </a:r>
            <a:endParaRPr lang="en-US" i="1" dirty="0"/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/>
              <a:t>Settlements</a:t>
            </a:r>
            <a:endParaRPr lang="en-US" i="1" dirty="0"/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/>
              <a:t>Other </a:t>
            </a:r>
            <a:r>
              <a:rPr lang="en-US" i="1" dirty="0"/>
              <a:t>land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of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Pixel Based Classification</a:t>
            </a:r>
          </a:p>
          <a:p>
            <a:pPr lvl="1"/>
            <a:r>
              <a:rPr lang="en-US" dirty="0" smtClean="0"/>
              <a:t>Uses spectral </a:t>
            </a:r>
            <a:r>
              <a:rPr lang="en-US" dirty="0"/>
              <a:t>signatures</a:t>
            </a:r>
          </a:p>
          <a:p>
            <a:pPr lvl="1"/>
            <a:r>
              <a:rPr lang="en-US" dirty="0"/>
              <a:t>Ancillary data (elevation,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 smtClean="0"/>
              <a:t>Object Based Classification</a:t>
            </a:r>
          </a:p>
          <a:p>
            <a:pPr lvl="1"/>
            <a:r>
              <a:rPr lang="en-US" dirty="0" smtClean="0"/>
              <a:t>We </a:t>
            </a:r>
            <a:r>
              <a:rPr lang="en-US" dirty="0"/>
              <a:t>can use more than spectral information!</a:t>
            </a:r>
          </a:p>
          <a:p>
            <a:pPr lvl="1"/>
            <a:r>
              <a:rPr lang="en-US" dirty="0"/>
              <a:t>Texture</a:t>
            </a:r>
          </a:p>
          <a:p>
            <a:pPr lvl="1"/>
            <a:r>
              <a:rPr lang="en-US" dirty="0"/>
              <a:t>Contextual relationships</a:t>
            </a:r>
          </a:p>
          <a:p>
            <a:pPr lvl="1"/>
            <a:r>
              <a:rPr lang="en-US" dirty="0"/>
              <a:t>Etc.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4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Object-based Image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04529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What is object-based image analysis (OBIA)?</a:t>
            </a:r>
          </a:p>
          <a:p>
            <a:pPr lvl="1"/>
            <a:r>
              <a:rPr lang="en-US" dirty="0" smtClean="0"/>
              <a:t>Image processing technique that uses image “objects” or “segments” as the basic unit instead of pixels</a:t>
            </a:r>
          </a:p>
        </p:txBody>
      </p:sp>
      <p:pic>
        <p:nvPicPr>
          <p:cNvPr id="4" name="Picture 2" descr="segmen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" b="23828"/>
          <a:stretch/>
        </p:blipFill>
        <p:spPr bwMode="auto">
          <a:xfrm>
            <a:off x="2133600" y="3493090"/>
            <a:ext cx="4495800" cy="28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90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Object-based Image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39624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Division of imagery into homogeneous areas</a:t>
            </a:r>
          </a:p>
          <a:p>
            <a:pPr lvl="1"/>
            <a:r>
              <a:rPr lang="en-US" dirty="0"/>
              <a:t>Image segmentation</a:t>
            </a:r>
          </a:p>
          <a:p>
            <a:r>
              <a:rPr lang="en-US" dirty="0"/>
              <a:t>Analysis performed on object or segments, not pixels</a:t>
            </a:r>
          </a:p>
          <a:p>
            <a:r>
              <a:rPr lang="en-US" dirty="0"/>
              <a:t>Especially useful for high-resolution imagery, but beneficial for coarse resolution as well</a:t>
            </a:r>
          </a:p>
          <a:p>
            <a:endParaRPr lang="en-US" dirty="0"/>
          </a:p>
        </p:txBody>
      </p:sp>
      <p:pic>
        <p:nvPicPr>
          <p:cNvPr id="4" name="Picture 2" descr="image segm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2" r="28488" b="6052"/>
          <a:stretch/>
        </p:blipFill>
        <p:spPr bwMode="auto">
          <a:xfrm rot="5400000">
            <a:off x="3976839" y="1661962"/>
            <a:ext cx="5457524" cy="426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6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object-based classification?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0574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Spectral data is averaged for each segment</a:t>
            </a:r>
          </a:p>
          <a:p>
            <a:pPr lvl="1"/>
            <a:r>
              <a:rPr lang="en-US" dirty="0" smtClean="0"/>
              <a:t>Useful when dealing with features that have a range of spectral values (high texture)</a:t>
            </a:r>
          </a:p>
          <a:p>
            <a:r>
              <a:rPr lang="en-US" dirty="0" smtClean="0"/>
              <a:t>Segments filter out “noise” or meaningless information present in individual pixels and groups</a:t>
            </a:r>
          </a:p>
          <a:p>
            <a:pPr lvl="1"/>
            <a:r>
              <a:rPr lang="en-US" dirty="0" smtClean="0"/>
              <a:t>Helps to reveal recognizable features</a:t>
            </a:r>
          </a:p>
          <a:p>
            <a:r>
              <a:rPr lang="en-US" dirty="0" smtClean="0"/>
              <a:t>Increase signal-to-noise ratio</a:t>
            </a:r>
          </a:p>
          <a:p>
            <a:r>
              <a:rPr lang="en-US" dirty="0" smtClean="0"/>
              <a:t>Can improve classification accuracy over pixel-based classification</a:t>
            </a:r>
            <a:endParaRPr lang="en-US" dirty="0"/>
          </a:p>
        </p:txBody>
      </p:sp>
      <p:pic>
        <p:nvPicPr>
          <p:cNvPr id="4" name="Picture 6" descr="image segmen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8" r="2203" b="5598"/>
          <a:stretch/>
        </p:blipFill>
        <p:spPr bwMode="auto">
          <a:xfrm>
            <a:off x="3959750" y="3082991"/>
            <a:ext cx="5108050" cy="369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3251" y="3370977"/>
            <a:ext cx="3736749" cy="2845379"/>
            <a:chOff x="152400" y="3656274"/>
            <a:chExt cx="3362077" cy="2560082"/>
          </a:xfrm>
        </p:grpSpPr>
        <p:pic>
          <p:nvPicPr>
            <p:cNvPr id="6" name="Picture 7" descr="image objects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10" r="2235" b="4813"/>
            <a:stretch/>
          </p:blipFill>
          <p:spPr bwMode="auto">
            <a:xfrm>
              <a:off x="152400" y="3759642"/>
              <a:ext cx="3362077" cy="2456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914400" y="3656274"/>
              <a:ext cx="2025820" cy="1145651"/>
              <a:chOff x="4876800" y="2743200"/>
              <a:chExt cx="3238500" cy="1831451"/>
            </a:xfrm>
          </p:grpSpPr>
          <p:cxnSp>
            <p:nvCxnSpPr>
              <p:cNvPr id="8" name="Straight Arrow Connector 7"/>
              <p:cNvCxnSpPr/>
              <p:nvPr/>
            </p:nvCxnSpPr>
            <p:spPr bwMode="auto">
              <a:xfrm flipH="1">
                <a:off x="6934200" y="3429000"/>
                <a:ext cx="38100" cy="577796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Straight Arrow Connector 8"/>
              <p:cNvCxnSpPr/>
              <p:nvPr/>
            </p:nvCxnSpPr>
            <p:spPr bwMode="auto">
              <a:xfrm flipH="1">
                <a:off x="8039100" y="3581400"/>
                <a:ext cx="76200" cy="64770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4876800" y="4269851"/>
                <a:ext cx="381000" cy="30480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 flipH="1">
                <a:off x="7920492" y="2743200"/>
                <a:ext cx="129872" cy="583593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5002364" y="3429000"/>
                <a:ext cx="129872" cy="583593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pSp>
        <p:nvGrpSpPr>
          <p:cNvPr id="13" name="Group 12"/>
          <p:cNvGrpSpPr/>
          <p:nvPr/>
        </p:nvGrpSpPr>
        <p:grpSpPr>
          <a:xfrm>
            <a:off x="5102750" y="2823248"/>
            <a:ext cx="3238500" cy="1831451"/>
            <a:chOff x="4876800" y="2743200"/>
            <a:chExt cx="3238500" cy="1831451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flipH="1">
              <a:off x="6934200" y="3429000"/>
              <a:ext cx="38100" cy="57779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>
              <a:off x="8039100" y="3581400"/>
              <a:ext cx="76200" cy="6477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4876800" y="4269851"/>
              <a:ext cx="381000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>
              <a:off x="7920492" y="2743200"/>
              <a:ext cx="129872" cy="58359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>
              <a:off x="5002364" y="3429000"/>
              <a:ext cx="129872" cy="58359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130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 dirty="0" smtClean="0"/>
              <a:t>Why object-based classification?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828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Object-based image analysis</a:t>
            </a:r>
          </a:p>
          <a:p>
            <a:pPr lvl="1"/>
            <a:r>
              <a:rPr lang="en-US" dirty="0" smtClean="0"/>
              <a:t>Can use spectral AND other information (size, shape, context, texture, et cetera) for classification</a:t>
            </a:r>
          </a:p>
          <a:p>
            <a:pPr lvl="1"/>
            <a:r>
              <a:rPr lang="en-US" dirty="0" smtClean="0"/>
              <a:t>Eliminates the pixel-based speckling or “salt and pepper” that we sometimes see</a:t>
            </a:r>
            <a:endParaRPr lang="en-US" dirty="0"/>
          </a:p>
        </p:txBody>
      </p:sp>
      <p:pic>
        <p:nvPicPr>
          <p:cNvPr id="4" name="Picture 2" descr="classified object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3" t="4532" r="20245" b="18721"/>
          <a:stretch/>
        </p:blipFill>
        <p:spPr bwMode="auto">
          <a:xfrm>
            <a:off x="5259409" y="2878817"/>
            <a:ext cx="2124076" cy="361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lassified pixel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7" t="4517" r="29283" b="13424"/>
          <a:stretch/>
        </p:blipFill>
        <p:spPr bwMode="auto">
          <a:xfrm>
            <a:off x="2302865" y="2878817"/>
            <a:ext cx="2057400" cy="361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19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 dirty="0" smtClean="0"/>
              <a:t>Segmentation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267200" cy="5029200"/>
          </a:xfrm>
        </p:spPr>
        <p:txBody>
          <a:bodyPr/>
          <a:lstStyle/>
          <a:p>
            <a:r>
              <a:rPr lang="en-US" dirty="0" smtClean="0"/>
              <a:t>Mean shift</a:t>
            </a:r>
          </a:p>
          <a:p>
            <a:pPr lvl="1"/>
            <a:r>
              <a:rPr lang="en-US" dirty="0" smtClean="0"/>
              <a:t>Most commonly used</a:t>
            </a:r>
          </a:p>
          <a:p>
            <a:pPr lvl="1"/>
            <a:r>
              <a:rPr lang="en-US" dirty="0" smtClean="0"/>
              <a:t>Robust algorithm</a:t>
            </a:r>
          </a:p>
          <a:p>
            <a:pPr lvl="1"/>
            <a:r>
              <a:rPr lang="en-US" dirty="0" smtClean="0"/>
              <a:t>Delineates homogeneous areas</a:t>
            </a:r>
          </a:p>
          <a:p>
            <a:pPr lvl="1"/>
            <a:r>
              <a:rPr lang="en-US" dirty="0" smtClean="0"/>
              <a:t>Memory and processor intensive</a:t>
            </a:r>
            <a:endParaRPr lang="en-US" dirty="0"/>
          </a:p>
        </p:txBody>
      </p:sp>
      <p:pic>
        <p:nvPicPr>
          <p:cNvPr id="4" name="Picture 2" descr="image segm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2" r="28488" b="6052"/>
          <a:stretch/>
        </p:blipFill>
        <p:spPr bwMode="auto">
          <a:xfrm rot="5400000">
            <a:off x="3976839" y="1661962"/>
            <a:ext cx="5457524" cy="426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63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/>
          <a:lstStyle/>
          <a:p>
            <a:r>
              <a:rPr lang="en-US" dirty="0" smtClean="0"/>
              <a:t>Minimum region size controls the size of the segments</a:t>
            </a:r>
            <a:endParaRPr lang="en-US" dirty="0"/>
          </a:p>
        </p:txBody>
      </p:sp>
      <p:pic>
        <p:nvPicPr>
          <p:cNvPr id="4" name="Picture 2" descr="min region 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41698" r="43989" b="3867"/>
          <a:stretch/>
        </p:blipFill>
        <p:spPr bwMode="auto">
          <a:xfrm>
            <a:off x="365761" y="2133600"/>
            <a:ext cx="4643553" cy="21031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min region 1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21503"/>
            <a:ext cx="4549187" cy="21031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min region 3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57169"/>
            <a:ext cx="4549185" cy="21031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1" y="2133600"/>
            <a:ext cx="1890742" cy="369332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Min region = 50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2077" y="3321503"/>
            <a:ext cx="2293161" cy="369332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Min region </a:t>
            </a:r>
            <a:r>
              <a:rPr lang="en-US" sz="1800" b="1" dirty="0" smtClean="0">
                <a:solidFill>
                  <a:schemeClr val="bg1"/>
                </a:solidFill>
              </a:rPr>
              <a:t>= 150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799" y="4679602"/>
            <a:ext cx="2415587" cy="369332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Min region </a:t>
            </a:r>
            <a:r>
              <a:rPr lang="en-US" sz="1800" b="1" dirty="0" smtClean="0">
                <a:solidFill>
                  <a:schemeClr val="bg1"/>
                </a:solidFill>
              </a:rPr>
              <a:t>= 300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</a:t>
            </a:r>
            <a:endParaRPr lang="en-US" dirty="0"/>
          </a:p>
        </p:txBody>
      </p:sp>
      <p:pic>
        <p:nvPicPr>
          <p:cNvPr id="10" name="Picture 2" descr="high and low variance seg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7" y="1255497"/>
            <a:ext cx="8716296" cy="504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 flipH="1" flipV="1">
            <a:off x="5147188" y="2403987"/>
            <a:ext cx="2477728" cy="12241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816942" y="4389880"/>
            <a:ext cx="2551471" cy="2116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964017" y="3743549"/>
            <a:ext cx="2136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 variance = small segments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4108401"/>
            <a:ext cx="1764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Low variance = large segments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6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6862" y="1295400"/>
            <a:ext cx="8147538" cy="2460625"/>
          </a:xfrm>
        </p:spPr>
        <p:txBody>
          <a:bodyPr/>
          <a:lstStyle/>
          <a:p>
            <a:r>
              <a:rPr lang="en-US" sz="2000" dirty="0" smtClean="0"/>
              <a:t>If you have questions please contact: </a:t>
            </a:r>
            <a:br>
              <a:rPr lang="en-US" sz="2000" dirty="0" smtClean="0"/>
            </a:br>
            <a:r>
              <a:rPr lang="en-US" sz="2000" dirty="0" smtClean="0"/>
              <a:t>Karis Tenneson, PhD</a:t>
            </a:r>
            <a:br>
              <a:rPr lang="en-US" sz="2000" dirty="0" smtClean="0"/>
            </a:br>
            <a:r>
              <a:rPr lang="en-US" sz="2000" dirty="0" smtClean="0"/>
              <a:t>Remote Sensing Specialist at USFS GTAC 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 smtClean="0">
                <a:hlinkClick r:id="rId2"/>
              </a:rPr>
              <a:t>krtenneson@fs.fed.us</a:t>
            </a:r>
            <a:r>
              <a:rPr lang="en-US" sz="2000" dirty="0" smtClean="0"/>
              <a:t>, 801-975-3768</a:t>
            </a:r>
            <a:br>
              <a:rPr lang="en-US" sz="2000" dirty="0" smtClean="0"/>
            </a:br>
            <a:r>
              <a:rPr lang="en-US" sz="2000" dirty="0" smtClean="0"/>
              <a:t>or</a:t>
            </a:r>
            <a:br>
              <a:rPr lang="en-US" sz="2000" dirty="0" smtClean="0"/>
            </a:br>
            <a:r>
              <a:rPr lang="en-US" sz="2000" dirty="0" smtClean="0"/>
              <a:t>Brenna Schwert</a:t>
            </a:r>
            <a:br>
              <a:rPr lang="en-US" sz="2000" dirty="0" smtClean="0"/>
            </a:br>
            <a:r>
              <a:rPr lang="en-US" sz="2000" dirty="0" smtClean="0"/>
              <a:t>Remote Sensing Specialist at USFS GTAC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>
                <a:hlinkClick r:id="rId3"/>
              </a:rPr>
              <a:t>bmschwert@fs.fed.us</a:t>
            </a:r>
            <a:r>
              <a:rPr lang="en-US" sz="2000" smtClean="0"/>
              <a:t>, 801-975-3821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830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Classification </a:t>
            </a:r>
            <a:r>
              <a:rPr lang="en-US" dirty="0" smtClean="0"/>
              <a:t>Scheme – 5 rules</a:t>
            </a: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545480"/>
            <a:ext cx="7924800" cy="5044305"/>
          </a:xfrm>
        </p:spPr>
        <p:txBody>
          <a:bodyPr/>
          <a:lstStyle/>
          <a:p>
            <a:r>
              <a:rPr lang="en-US" sz="2800" dirty="0"/>
              <a:t>Must: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Be </a:t>
            </a:r>
            <a:r>
              <a:rPr lang="en-US" sz="2400" u="sng" dirty="0"/>
              <a:t>exhaustive</a:t>
            </a:r>
            <a:r>
              <a:rPr lang="en-US" sz="2400" dirty="0"/>
              <a:t>: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1800" dirty="0"/>
              <a:t>All land cover must be accounted for in the </a:t>
            </a:r>
            <a:r>
              <a:rPr lang="en-US" sz="1800" dirty="0" smtClean="0"/>
              <a:t>legend</a:t>
            </a:r>
            <a:endParaRPr lang="en-US" sz="1800" dirty="0"/>
          </a:p>
          <a:p>
            <a:pPr marL="1371600" lvl="2" indent="-457200">
              <a:buFont typeface="+mj-lt"/>
              <a:buAutoNum type="alphaLcPeriod"/>
            </a:pPr>
            <a:r>
              <a:rPr lang="en-US" sz="1800" dirty="0"/>
              <a:t>An “Other” category ensures this </a:t>
            </a:r>
            <a:r>
              <a:rPr lang="en-US" sz="1800" dirty="0" smtClean="0"/>
              <a:t>condition!!</a:t>
            </a:r>
            <a:endParaRPr lang="en-US" sz="18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Be </a:t>
            </a:r>
            <a:r>
              <a:rPr lang="en-US" sz="2400" u="sng" dirty="0"/>
              <a:t>mutually exclusive</a:t>
            </a:r>
            <a:r>
              <a:rPr lang="en-US" sz="2400" dirty="0"/>
              <a:t>: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1800" dirty="0"/>
              <a:t>Each land cover can be assigned to exactly one </a:t>
            </a:r>
            <a:r>
              <a:rPr lang="en-US" sz="1800" dirty="0" smtClean="0"/>
              <a:t>class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sz="1800" dirty="0" smtClean="0"/>
              <a:t>A land cover feature is considered mutually exclusive if it cannot occur in two classes.</a:t>
            </a:r>
            <a:endParaRPr lang="en-US" sz="18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Be composed of </a:t>
            </a:r>
            <a:r>
              <a:rPr lang="en-US" sz="2400" u="sng" dirty="0"/>
              <a:t>Labels and Rules</a:t>
            </a:r>
            <a:r>
              <a:rPr lang="en-US" sz="2400" dirty="0"/>
              <a:t> for </a:t>
            </a:r>
            <a:r>
              <a:rPr lang="en-US" sz="2400" dirty="0" smtClean="0"/>
              <a:t>labeling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u="sng" dirty="0" smtClean="0"/>
              <a:t>Meet </a:t>
            </a:r>
            <a:r>
              <a:rPr lang="en-US" sz="2400" u="sng" dirty="0"/>
              <a:t>the user’s </a:t>
            </a:r>
            <a:r>
              <a:rPr lang="en-US" sz="2400" u="sng" dirty="0" smtClean="0"/>
              <a:t>needs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Must be </a:t>
            </a:r>
            <a:r>
              <a:rPr lang="en-US" sz="2400" u="sng" dirty="0" smtClean="0"/>
              <a:t>based on what can be interpreted </a:t>
            </a:r>
            <a:r>
              <a:rPr lang="en-US" sz="2400" dirty="0" smtClean="0"/>
              <a:t>from the imagery (note: this may conflict with the previous requirement in some cases).</a:t>
            </a:r>
            <a:endParaRPr lang="en-US" sz="2400" dirty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126516" y="1254061"/>
            <a:ext cx="449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chemeClr val="bg1"/>
                </a:solidFill>
                <a:latin typeface="Tw Cen MT" panose="020B0602020104020603" pitchFamily="34" charset="0"/>
              </a:rPr>
              <a:t>Requirements (for continuous cover classifications)</a:t>
            </a:r>
          </a:p>
        </p:txBody>
      </p:sp>
    </p:spTree>
    <p:extLst>
      <p:ext uri="{BB962C8B-B14F-4D97-AF65-F5344CB8AC3E}">
        <p14:creationId xmlns:p14="http://schemas.microsoft.com/office/powerpoint/2010/main" val="281982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 </a:t>
            </a:r>
            <a:r>
              <a:rPr lang="en-US" sz="2800" dirty="0" smtClean="0"/>
              <a:t>addition, </a:t>
            </a:r>
            <a:r>
              <a:rPr lang="en-US" sz="2800" dirty="0"/>
              <a:t>the scheme should be: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Hierarchical</a:t>
            </a:r>
            <a:endParaRPr lang="en-US" dirty="0"/>
          </a:p>
          <a:p>
            <a:pPr marL="1245870" lvl="2" indent="-514350">
              <a:buFont typeface="+mj-lt"/>
              <a:buAutoNum type="alphaLcPeriod"/>
            </a:pPr>
            <a:r>
              <a:rPr lang="en-US" sz="2200" dirty="0" smtClean="0"/>
              <a:t>To </a:t>
            </a:r>
            <a:r>
              <a:rPr lang="en-US" sz="2200" dirty="0"/>
              <a:t>be more flexible and better support multiple users.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Based on measurable land cover characteristics</a:t>
            </a:r>
          </a:p>
          <a:p>
            <a:pPr marL="1245870" lvl="2" indent="-514350">
              <a:buFont typeface="+mj-lt"/>
              <a:buAutoNum type="alphaLcPeriod"/>
            </a:pPr>
            <a:r>
              <a:rPr lang="en-US" dirty="0" smtClean="0"/>
              <a:t>Size class, % canopy cover, dominance, etc.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Avoid </a:t>
            </a:r>
            <a:r>
              <a:rPr lang="en-US" dirty="0"/>
              <a:t>subjective, interpretive classes, such as “old growth”.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Classification Scheme – Suggestions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Classification Scheme -- Bad Example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587976" y="2403625"/>
            <a:ext cx="13465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latin typeface="+mn-lt"/>
              </a:rPr>
              <a:t>Hierarchical?</a:t>
            </a:r>
            <a:endParaRPr lang="en-US" sz="1800" b="0" dirty="0">
              <a:latin typeface="+mn-lt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607175" y="3073400"/>
            <a:ext cx="13593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n-lt"/>
              </a:rPr>
              <a:t>Exhaustive?</a:t>
            </a:r>
            <a:endParaRPr lang="en-US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6568836" y="3766868"/>
            <a:ext cx="1654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latin typeface="+mn-lt"/>
              </a:rPr>
              <a:t>Labeling Rules?</a:t>
            </a:r>
            <a:endParaRPr lang="en-US" sz="1800" b="0" dirty="0">
              <a:latin typeface="+mn-lt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6544933" y="4552681"/>
            <a:ext cx="20261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dirty="0">
                <a:latin typeface="+mn-lt"/>
              </a:rPr>
              <a:t>Mutually Exclusive?</a:t>
            </a:r>
            <a:endParaRPr lang="en-US" sz="1800" b="0" dirty="0">
              <a:latin typeface="+mn-lt"/>
            </a:endParaRPr>
          </a:p>
        </p:txBody>
      </p:sp>
      <p:sp>
        <p:nvSpPr>
          <p:cNvPr id="23697" name="Rectangle 145"/>
          <p:cNvSpPr>
            <a:spLocks noChangeArrowheads="1"/>
          </p:cNvSpPr>
          <p:nvPr/>
        </p:nvSpPr>
        <p:spPr bwMode="auto">
          <a:xfrm>
            <a:off x="3754215" y="2309915"/>
            <a:ext cx="1699617" cy="763485"/>
          </a:xfrm>
          <a:prstGeom prst="rect">
            <a:avLst/>
          </a:prstGeom>
          <a:solidFill>
            <a:srgbClr val="CB4B3D"/>
          </a:solidFill>
          <a:ln w="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No, there is no place for grasslands, mixed forests, etc… an “other” class would satisfy this.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846" name="Text Box 294"/>
          <p:cNvSpPr txBox="1">
            <a:spLocks noChangeArrowheads="1"/>
          </p:cNvSpPr>
          <p:nvPr/>
        </p:nvSpPr>
        <p:spPr bwMode="auto">
          <a:xfrm>
            <a:off x="685800" y="1377646"/>
            <a:ext cx="2967346" cy="4154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FontTx/>
              <a:buChar char="•"/>
            </a:pPr>
            <a:r>
              <a:rPr lang="en-US" sz="1800" b="0" dirty="0">
                <a:latin typeface="+mn-lt"/>
              </a:rPr>
              <a:t>Water</a:t>
            </a:r>
          </a:p>
          <a:p>
            <a:pPr>
              <a:spcBef>
                <a:spcPts val="300"/>
              </a:spcBef>
              <a:buFontTx/>
              <a:buChar char="•"/>
            </a:pPr>
            <a:r>
              <a:rPr lang="en-US" sz="1800" b="0" dirty="0">
                <a:latin typeface="+mn-lt"/>
              </a:rPr>
              <a:t>Rock and Soil</a:t>
            </a:r>
          </a:p>
          <a:p>
            <a:pPr>
              <a:spcBef>
                <a:spcPts val="300"/>
              </a:spcBef>
              <a:buFontTx/>
              <a:buChar char="•"/>
            </a:pPr>
            <a:r>
              <a:rPr lang="en-US" sz="1800" b="0" dirty="0">
                <a:latin typeface="+mn-lt"/>
              </a:rPr>
              <a:t>Shrub</a:t>
            </a:r>
          </a:p>
          <a:p>
            <a:pPr>
              <a:spcBef>
                <a:spcPts val="300"/>
              </a:spcBef>
              <a:buFontTx/>
              <a:buChar char="•"/>
            </a:pPr>
            <a:r>
              <a:rPr lang="en-US" sz="1800" b="0" dirty="0">
                <a:latin typeface="+mn-lt"/>
              </a:rPr>
              <a:t>Forest</a:t>
            </a:r>
          </a:p>
          <a:p>
            <a:pPr lvl="1">
              <a:spcBef>
                <a:spcPts val="300"/>
              </a:spcBef>
              <a:buFontTx/>
              <a:buChar char="•"/>
            </a:pPr>
            <a:r>
              <a:rPr lang="en-US" sz="1800" b="0" dirty="0">
                <a:latin typeface="+mn-lt"/>
              </a:rPr>
              <a:t>Hardwood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en-US" sz="1800" b="0" dirty="0">
                <a:latin typeface="+mn-lt"/>
              </a:rPr>
              <a:t>Sparse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en-US" sz="1800" b="0" dirty="0">
                <a:latin typeface="+mn-lt"/>
              </a:rPr>
              <a:t>Medium density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en-US" sz="1800" b="0" dirty="0">
                <a:latin typeface="+mn-lt"/>
              </a:rPr>
              <a:t>Dense</a:t>
            </a:r>
          </a:p>
          <a:p>
            <a:pPr lvl="1">
              <a:spcBef>
                <a:spcPts val="300"/>
              </a:spcBef>
              <a:buFontTx/>
              <a:buChar char="•"/>
            </a:pPr>
            <a:r>
              <a:rPr lang="en-US" sz="1800" b="0" dirty="0">
                <a:latin typeface="+mn-lt"/>
              </a:rPr>
              <a:t>Softwood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en-US" sz="1800" b="0" dirty="0">
                <a:latin typeface="+mn-lt"/>
              </a:rPr>
              <a:t>Sparse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en-US" sz="1800" b="0" dirty="0">
                <a:latin typeface="+mn-lt"/>
              </a:rPr>
              <a:t>Medium density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en-US" sz="1800" b="0" dirty="0">
                <a:latin typeface="+mn-lt"/>
              </a:rPr>
              <a:t>Dense</a:t>
            </a:r>
          </a:p>
          <a:p>
            <a:pPr>
              <a:spcBef>
                <a:spcPts val="300"/>
              </a:spcBef>
              <a:buFontTx/>
              <a:buChar char="•"/>
            </a:pPr>
            <a:r>
              <a:rPr lang="en-US" sz="1800" b="0" dirty="0">
                <a:latin typeface="+mn-lt"/>
              </a:rPr>
              <a:t>Regeneration</a:t>
            </a:r>
          </a:p>
        </p:txBody>
      </p:sp>
      <p:sp>
        <p:nvSpPr>
          <p:cNvPr id="295" name="Rectangle 145"/>
          <p:cNvSpPr>
            <a:spLocks noChangeArrowheads="1"/>
          </p:cNvSpPr>
          <p:nvPr/>
        </p:nvSpPr>
        <p:spPr bwMode="auto">
          <a:xfrm>
            <a:off x="5359189" y="1026147"/>
            <a:ext cx="1699617" cy="49371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Yes! The data can be collapsed or expanded.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Arrow Connector 6"/>
          <p:cNvCxnSpPr>
            <a:stCxn id="23697" idx="3"/>
          </p:cNvCxnSpPr>
          <p:nvPr/>
        </p:nvCxnSpPr>
        <p:spPr bwMode="auto">
          <a:xfrm>
            <a:off x="5453832" y="2691658"/>
            <a:ext cx="1123634" cy="53145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9" name="Straight Arrow Connector 298"/>
          <p:cNvCxnSpPr/>
          <p:nvPr/>
        </p:nvCxnSpPr>
        <p:spPr bwMode="auto">
          <a:xfrm>
            <a:off x="6152064" y="1519859"/>
            <a:ext cx="455111" cy="88376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1" name="Rectangle 145"/>
          <p:cNvSpPr>
            <a:spLocks noChangeArrowheads="1"/>
          </p:cNvSpPr>
          <p:nvPr/>
        </p:nvSpPr>
        <p:spPr bwMode="auto">
          <a:xfrm>
            <a:off x="3983573" y="3455719"/>
            <a:ext cx="1793840" cy="899296"/>
          </a:xfrm>
          <a:prstGeom prst="rect">
            <a:avLst/>
          </a:prstGeom>
          <a:solidFill>
            <a:srgbClr val="CB4B3D"/>
          </a:solidFill>
          <a:ln w="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None! How much tree cover does it take to separate shrub and forest? No definition for </a:t>
            </a:r>
            <a:r>
              <a:rPr lang="en-US" sz="1100" i="1" dirty="0" smtClean="0">
                <a:latin typeface="Calibri" pitchFamily="34" charset="0"/>
                <a:cs typeface="Calibri" pitchFamily="34" charset="0"/>
              </a:rPr>
              <a:t>density</a:t>
            </a:r>
            <a:r>
              <a:rPr lang="en-US" sz="1100" dirty="0" smtClean="0">
                <a:latin typeface="Calibri" pitchFamily="34" charset="0"/>
                <a:cs typeface="Calibri" pitchFamily="34" charset="0"/>
              </a:rPr>
              <a:t> labels.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02" name="Straight Arrow Connector 301"/>
          <p:cNvCxnSpPr>
            <a:stCxn id="301" idx="3"/>
          </p:cNvCxnSpPr>
          <p:nvPr/>
        </p:nvCxnSpPr>
        <p:spPr bwMode="auto">
          <a:xfrm>
            <a:off x="5777413" y="3905367"/>
            <a:ext cx="74984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5" name="Rectangle 145"/>
          <p:cNvSpPr>
            <a:spLocks noChangeArrowheads="1"/>
          </p:cNvSpPr>
          <p:nvPr/>
        </p:nvSpPr>
        <p:spPr bwMode="auto">
          <a:xfrm>
            <a:off x="3886200" y="5105400"/>
            <a:ext cx="1935688" cy="609600"/>
          </a:xfrm>
          <a:prstGeom prst="rect">
            <a:avLst/>
          </a:prstGeom>
          <a:solidFill>
            <a:srgbClr val="CB4B3D"/>
          </a:solidFill>
          <a:ln w="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No! What is “Regeneration”? That could include grasses, shrubs or forest…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06" name="Straight Arrow Connector 305"/>
          <p:cNvCxnSpPr/>
          <p:nvPr/>
        </p:nvCxnSpPr>
        <p:spPr bwMode="auto">
          <a:xfrm flipV="1">
            <a:off x="5817802" y="4829680"/>
            <a:ext cx="963998" cy="75708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68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utoUpdateAnimBg="0"/>
      <p:bldP spid="23556" grpId="0" autoUpdateAnimBg="0"/>
      <p:bldP spid="23557" grpId="0" autoUpdateAnimBg="0"/>
      <p:bldP spid="23558" grpId="0" autoUpdateAnimBg="0"/>
      <p:bldP spid="23697" grpId="0" animBg="1"/>
      <p:bldP spid="23846" grpId="0" animBg="1" autoUpdateAnimBg="0"/>
      <p:bldP spid="295" grpId="0" animBg="1"/>
      <p:bldP spid="301" grpId="0" animBg="1"/>
      <p:bldP spid="3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Classification </a:t>
            </a:r>
            <a:r>
              <a:rPr lang="en-US" dirty="0" smtClean="0"/>
              <a:t>Scheme -- Good Example?</a:t>
            </a:r>
            <a:endParaRPr lang="en-US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idx="1"/>
          </p:nvPr>
        </p:nvSpPr>
        <p:spPr>
          <a:xfrm>
            <a:off x="302875" y="1133100"/>
            <a:ext cx="5410200" cy="5223164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Water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Non-Vegetated (&lt; 20% vegetated)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Rangeland (&lt; 10% tree crown closure)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Forest (&gt; 10% tree crown closure)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Hardwood (65% of trees are hardwood)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sparse ( 10% and &lt; 30% CC)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medium density (30% and &lt; 66% CC)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dense (66% CC)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Softwood (65% of trees are softwood)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sparse (10% and &lt; 30% CC)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medium density (30% and &lt; 66% CC)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dense (66% CC)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Other Forest (includes Mixed)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Other</a:t>
            </a:r>
          </a:p>
        </p:txBody>
      </p:sp>
      <p:pic>
        <p:nvPicPr>
          <p:cNvPr id="4" name="Picture 3" descr="thick forest"/>
          <p:cNvPicPr/>
          <p:nvPr/>
        </p:nvPicPr>
        <p:blipFill>
          <a:blip r:embed="rId3"/>
          <a:stretch>
            <a:fillRect/>
          </a:stretch>
        </p:blipFill>
        <p:spPr>
          <a:xfrm>
            <a:off x="6161537" y="1281941"/>
            <a:ext cx="2456815" cy="2560320"/>
          </a:xfrm>
          <a:prstGeom prst="rect">
            <a:avLst/>
          </a:prstGeom>
        </p:spPr>
      </p:pic>
      <p:pic>
        <p:nvPicPr>
          <p:cNvPr id="5" name="Picture 4" descr="forest segments"/>
          <p:cNvPicPr/>
          <p:nvPr/>
        </p:nvPicPr>
        <p:blipFill>
          <a:blip r:embed="rId4"/>
          <a:stretch>
            <a:fillRect/>
          </a:stretch>
        </p:blipFill>
        <p:spPr>
          <a:xfrm>
            <a:off x="6154552" y="3942014"/>
            <a:ext cx="246380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9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Classification </a:t>
            </a:r>
            <a:r>
              <a:rPr lang="en-US" dirty="0" smtClean="0"/>
              <a:t>Scheme -- Good Example?</a:t>
            </a:r>
            <a:endParaRPr lang="en-US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idx="1"/>
          </p:nvPr>
        </p:nvSpPr>
        <p:spPr>
          <a:xfrm>
            <a:off x="302875" y="1133100"/>
            <a:ext cx="5410200" cy="5223164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Water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Non-Vegetated (&lt; 20% vegetated)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Rangeland (&lt; 10% tree crown closure)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Forest (&gt; 10% tree crown closure)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Hardwood (65% of trees are hardwood)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sparse ( 10% and &lt; 30% CC)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medium density (30% and &lt; 66% CC)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dense (66% CC)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Softwood (65% of trees are softwood)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sparse (10% and &lt; 30% CC)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medium density (30% and &lt; 66% CC)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dense (66% CC)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Other Forest (includes Mixed)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Other</a:t>
            </a:r>
          </a:p>
        </p:txBody>
      </p:sp>
      <p:pic>
        <p:nvPicPr>
          <p:cNvPr id="6" name="Picture 5" descr="thick forest pixels"/>
          <p:cNvPicPr/>
          <p:nvPr/>
        </p:nvPicPr>
        <p:blipFill>
          <a:blip r:embed="rId3"/>
          <a:stretch>
            <a:fillRect/>
          </a:stretch>
        </p:blipFill>
        <p:spPr>
          <a:xfrm>
            <a:off x="6657974" y="1281941"/>
            <a:ext cx="2486025" cy="2560320"/>
          </a:xfrm>
          <a:prstGeom prst="rect">
            <a:avLst/>
          </a:prstGeom>
        </p:spPr>
      </p:pic>
      <p:pic>
        <p:nvPicPr>
          <p:cNvPr id="7" name="Picture 6" descr="thinner forest pixels"/>
          <p:cNvPicPr/>
          <p:nvPr/>
        </p:nvPicPr>
        <p:blipFill>
          <a:blip r:embed="rId4"/>
          <a:stretch>
            <a:fillRect/>
          </a:stretch>
        </p:blipFill>
        <p:spPr>
          <a:xfrm>
            <a:off x="6657975" y="3942014"/>
            <a:ext cx="2486025" cy="2560320"/>
          </a:xfrm>
          <a:prstGeom prst="rect">
            <a:avLst/>
          </a:prstGeom>
        </p:spPr>
      </p:pic>
      <p:pic>
        <p:nvPicPr>
          <p:cNvPr id="5" name="Picture 4" descr="thinner fores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781" y="5177014"/>
            <a:ext cx="1240699" cy="1289304"/>
          </a:xfrm>
          <a:prstGeom prst="rect">
            <a:avLst/>
          </a:prstGeom>
        </p:spPr>
      </p:pic>
      <p:pic>
        <p:nvPicPr>
          <p:cNvPr id="4" name="Picture 3" descr="thick fores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795" y="2505743"/>
            <a:ext cx="1228407" cy="128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2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222</TotalTime>
  <Words>2478</Words>
  <Application>Microsoft Office PowerPoint</Application>
  <PresentationFormat>On-screen Show (4:3)</PresentationFormat>
  <Paragraphs>465</Paragraphs>
  <Slides>48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 Unicode MS</vt:lpstr>
      <vt:lpstr>Arial</vt:lpstr>
      <vt:lpstr>Calibri</vt:lpstr>
      <vt:lpstr>Comic Sans MS</vt:lpstr>
      <vt:lpstr>Gill Sans MT</vt:lpstr>
      <vt:lpstr>Palatino</vt:lpstr>
      <vt:lpstr>Tw Cen MT</vt:lpstr>
      <vt:lpstr>Wingdings</vt:lpstr>
      <vt:lpstr>Clarity</vt:lpstr>
      <vt:lpstr>Land Cover Classification Techniques </vt:lpstr>
      <vt:lpstr>Image Classification</vt:lpstr>
      <vt:lpstr>Classification Scheme</vt:lpstr>
      <vt:lpstr>IPCC greenhouse gas inventory </vt:lpstr>
      <vt:lpstr>The Classification Scheme – 5 rules</vt:lpstr>
      <vt:lpstr>The Classification Scheme – Suggestions</vt:lpstr>
      <vt:lpstr>Classification Scheme -- Bad Example</vt:lpstr>
      <vt:lpstr>Classification Scheme -- Good Example?</vt:lpstr>
      <vt:lpstr>Classification Scheme -- Good Example?</vt:lpstr>
      <vt:lpstr>PowerPoint Presentation</vt:lpstr>
      <vt:lpstr>Spatial Models</vt:lpstr>
      <vt:lpstr>Spatial Modeling Process</vt:lpstr>
      <vt:lpstr>Spatial Modeling Process</vt:lpstr>
      <vt:lpstr>Components of the Spatial Modeling Process</vt:lpstr>
      <vt:lpstr>Predictor Variables</vt:lpstr>
      <vt:lpstr>Predictor Variable Examples</vt:lpstr>
      <vt:lpstr>Predictor Variables</vt:lpstr>
      <vt:lpstr>Spatial Modeling Process</vt:lpstr>
      <vt:lpstr>Training Data</vt:lpstr>
      <vt:lpstr>Required Elements: training data</vt:lpstr>
      <vt:lpstr>Spatial Modeling Process</vt:lpstr>
      <vt:lpstr>Unsupervised Classification</vt:lpstr>
      <vt:lpstr>Supervised Classification</vt:lpstr>
      <vt:lpstr>Supervised Classification</vt:lpstr>
      <vt:lpstr>Supervised Classification</vt:lpstr>
      <vt:lpstr>Supervised Classifiers</vt:lpstr>
      <vt:lpstr>Classification Process</vt:lpstr>
      <vt:lpstr>Decision Trees</vt:lpstr>
      <vt:lpstr>Example of a Decision Trees</vt:lpstr>
      <vt:lpstr>Spatial Modeling Process</vt:lpstr>
      <vt:lpstr>PowerPoint Presentation</vt:lpstr>
      <vt:lpstr>PowerPoint Presentation</vt:lpstr>
      <vt:lpstr>PowerPoint Presentation</vt:lpstr>
      <vt:lpstr>PowerPoint Presentation</vt:lpstr>
      <vt:lpstr>Spatial Modeling Process</vt:lpstr>
      <vt:lpstr>PowerPoint Presentation</vt:lpstr>
      <vt:lpstr>PowerPoint Presentation</vt:lpstr>
      <vt:lpstr>Qualitative assessment of land cover map output</vt:lpstr>
      <vt:lpstr>Ways to improve classification</vt:lpstr>
      <vt:lpstr>Unit of Analysis</vt:lpstr>
      <vt:lpstr>Object-based Image Analysis</vt:lpstr>
      <vt:lpstr>Object-based Image Analysis</vt:lpstr>
      <vt:lpstr>Why object-based classification?</vt:lpstr>
      <vt:lpstr>Why object-based classification?</vt:lpstr>
      <vt:lpstr>Segmentation </vt:lpstr>
      <vt:lpstr>Segmentation</vt:lpstr>
      <vt:lpstr>Segmentation</vt:lpstr>
      <vt:lpstr>If you have questions please contact:  Karis Tenneson, PhD Remote Sensing Specialist at USFS GTAC   krtenneson@fs.fed.us, 801-975-3768 or Brenna Schwert Remote Sensing Specialist at USFS GTAC bmschwert@fs.fed.us, 801-975-3821  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USDA Forest Service</dc:creator>
  <cp:lastModifiedBy>Schwert, Brenna M -FS</cp:lastModifiedBy>
  <cp:revision>28</cp:revision>
  <dcterms:created xsi:type="dcterms:W3CDTF">2015-04-03T20:09:37Z</dcterms:created>
  <dcterms:modified xsi:type="dcterms:W3CDTF">2018-03-14T21:41:59Z</dcterms:modified>
</cp:coreProperties>
</file>