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15"/>
  </p:notesMasterIdLst>
  <p:sldIdLst>
    <p:sldId id="256" r:id="rId2"/>
    <p:sldId id="340" r:id="rId3"/>
    <p:sldId id="338" r:id="rId4"/>
    <p:sldId id="347" r:id="rId5"/>
    <p:sldId id="344" r:id="rId6"/>
    <p:sldId id="341" r:id="rId7"/>
    <p:sldId id="342" r:id="rId8"/>
    <p:sldId id="346" r:id="rId9"/>
    <p:sldId id="345" r:id="rId10"/>
    <p:sldId id="348" r:id="rId11"/>
    <p:sldId id="349" r:id="rId12"/>
    <p:sldId id="350" r:id="rId13"/>
    <p:sldId id="351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9C8F"/>
    <a:srgbClr val="A7B890"/>
    <a:srgbClr val="669900"/>
    <a:srgbClr val="5C6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683" autoAdjust="0"/>
  </p:normalViewPr>
  <p:slideViewPr>
    <p:cSldViewPr>
      <p:cViewPr varScale="1">
        <p:scale>
          <a:sx n="100" d="100"/>
          <a:sy n="100" d="100"/>
        </p:scale>
        <p:origin x="126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493E82-41A1-4534-AEA2-AFEEA0BC7C6A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594ADE-05F9-4BBD-8A5B-D87EACD0C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74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594ADE-05F9-4BBD-8A5B-D87EACD0C43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318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g"/><Relationship Id="rId4" Type="http://schemas.openxmlformats.org/officeDocument/2006/relationships/image" Target="../media/image9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T_Slide_Intro-End_USDA-FS-Logo-Signature_WarmGrey.pdf" title="United States Department of Agriculture, Forest Service Logos"/>
          <p:cNvPicPr preferRelativeResize="0"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916" y="654519"/>
            <a:ext cx="1836632" cy="720248"/>
          </a:xfrm>
          <a:prstGeom prst="rect">
            <a:avLst/>
          </a:prstGeom>
        </p:spPr>
      </p:pic>
      <p:pic>
        <p:nvPicPr>
          <p:cNvPr id="9" name="Picture 8"/>
          <p:cNvPicPr preferRelativeResize="0"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3317" y="6089302"/>
            <a:ext cx="2483208" cy="359178"/>
          </a:xfrm>
          <a:prstGeom prst="rect">
            <a:avLst/>
          </a:prstGeom>
        </p:spPr>
      </p:pic>
      <p:sp>
        <p:nvSpPr>
          <p:cNvPr id="10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354132" y="4711057"/>
            <a:ext cx="4046537" cy="6293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900" b="0">
                <a:solidFill>
                  <a:schemeClr val="accent4">
                    <a:lumMod val="75000"/>
                  </a:schemeClr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>
                <a:solidFill>
                  <a:srgbClr val="1E2F2E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>
                <a:solidFill>
                  <a:srgbClr val="1E2F2E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>
                <a:solidFill>
                  <a:srgbClr val="1E2F2E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>
                <a:solidFill>
                  <a:srgbClr val="1E2F2E"/>
                </a:solidFill>
              </a:defRPr>
            </a:lvl5pPr>
          </a:lstStyle>
          <a:p>
            <a:pPr lvl="0"/>
            <a:r>
              <a:rPr lang="en-US" dirty="0"/>
              <a:t>Geospatial Technology and Applications Center | GTAC</a:t>
            </a:r>
          </a:p>
          <a:p>
            <a:pPr lvl="0"/>
            <a:r>
              <a:rPr lang="en-US" dirty="0"/>
              <a:t>USDA Forest Service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354132" y="4044387"/>
            <a:ext cx="4046537" cy="6609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900" b="1">
                <a:solidFill>
                  <a:schemeClr val="accent4">
                    <a:lumMod val="75000"/>
                  </a:schemeClr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>
                <a:solidFill>
                  <a:srgbClr val="1E2F2E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>
                <a:solidFill>
                  <a:srgbClr val="1E2F2E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>
                <a:solidFill>
                  <a:srgbClr val="1E2F2E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>
                <a:solidFill>
                  <a:srgbClr val="1E2F2E"/>
                </a:solidFill>
              </a:defRPr>
            </a:lvl5pPr>
          </a:lstStyle>
          <a:p>
            <a:pPr lvl="0"/>
            <a:r>
              <a:rPr lang="en-US" dirty="0"/>
              <a:t>First, Last Name</a:t>
            </a:r>
          </a:p>
          <a:p>
            <a:pPr lvl="0"/>
            <a:r>
              <a:rPr lang="en-US" dirty="0"/>
              <a:t>Personal Program/Service Title, Program/Service Name, </a:t>
            </a:r>
          </a:p>
          <a:p>
            <a:pPr lvl="0"/>
            <a:r>
              <a:rPr lang="en-US" dirty="0"/>
              <a:t>000-000-0000</a:t>
            </a:r>
          </a:p>
          <a:p>
            <a:pPr lvl="0"/>
            <a:r>
              <a:rPr lang="en-US" dirty="0"/>
              <a:t>name@fs.fed.us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896020" y="2123646"/>
            <a:ext cx="7247980" cy="830316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3496742" y="2994922"/>
            <a:ext cx="4046537" cy="6609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 b="0">
                <a:solidFill>
                  <a:schemeClr val="accent4">
                    <a:lumMod val="75000"/>
                  </a:schemeClr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>
                <a:solidFill>
                  <a:srgbClr val="1E2F2E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>
                <a:solidFill>
                  <a:srgbClr val="1E2F2E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>
                <a:solidFill>
                  <a:srgbClr val="1E2F2E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>
                <a:solidFill>
                  <a:srgbClr val="1E2F2E"/>
                </a:solidFill>
              </a:defRPr>
            </a:lvl5pPr>
          </a:lstStyle>
          <a:p>
            <a:pPr lvl="0"/>
            <a:r>
              <a:rPr lang="en-US" dirty="0"/>
              <a:t>Subtitles help clarify</a:t>
            </a:r>
          </a:p>
        </p:txBody>
      </p:sp>
      <p:pic>
        <p:nvPicPr>
          <p:cNvPr id="14" name="Picture 13" descr="4.3_PPT_Slide_Nape_Image-Intro-End.jp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" y="3048"/>
            <a:ext cx="1895856" cy="68549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153400" cy="990600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153400" cy="5029200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  <a:defRPr sz="3200" b="1">
                <a:solidFill>
                  <a:schemeClr val="accent4">
                    <a:lumMod val="75000"/>
                  </a:schemeClr>
                </a:solidFill>
              </a:defRPr>
            </a:lvl1pPr>
            <a:lvl2pPr marL="457200" indent="-182880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  <a:defRPr sz="2800">
                <a:solidFill>
                  <a:schemeClr val="accent4">
                    <a:lumMod val="75000"/>
                  </a:schemeClr>
                </a:solidFill>
              </a:defRPr>
            </a:lvl2pPr>
            <a:lvl3pPr marL="731520" indent="-182880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  <a:defRPr sz="2400">
                <a:solidFill>
                  <a:schemeClr val="accent4">
                    <a:lumMod val="75000"/>
                  </a:schemeClr>
                </a:solidFill>
              </a:defRPr>
            </a:lvl3pPr>
            <a:lvl4pPr marL="1005840" indent="-182880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  <a:defRPr sz="2000">
                <a:solidFill>
                  <a:schemeClr val="accent4">
                    <a:lumMod val="75000"/>
                  </a:schemeClr>
                </a:solidFill>
              </a:defRPr>
            </a:lvl4pPr>
            <a:lvl5pPr marL="1188720" indent="-137160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  <a:defRPr sz="1800">
                <a:solidFill>
                  <a:schemeClr val="accent4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4" name="Picture 13" descr="GTAC Center Logo" title="GTAC Center Logo with North Arrow Icon 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6543447"/>
            <a:ext cx="2654300" cy="190500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533400" y="6530975"/>
            <a:ext cx="838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C27036B-57FA-4C2F-9DBF-FFECD393A358}" type="datetime1">
              <a:rPr lang="en-US" sz="800" smtClean="0"/>
              <a:t>5/27/2020</a:t>
            </a:fld>
            <a:endParaRPr lang="en-US" sz="800"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7924800" y="6530975"/>
            <a:ext cx="838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1D24C41B-B318-42C6-829E-F94158C0BBE5}" type="slidenum">
              <a:rPr lang="en-US" sz="800" smtClean="0"/>
              <a:pPr algn="r"/>
              <a:t>‹#›</a:t>
            </a:fld>
            <a:endParaRPr lang="en-US" sz="80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943856"/>
          </a:xfrm>
          <a:prstGeom prst="rect">
            <a:avLst/>
          </a:prstGeom>
        </p:spPr>
        <p:txBody>
          <a:bodyPr/>
          <a:lstStyle>
            <a:lvl1pPr marL="182880" indent="-182880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  <a:defRPr sz="2800">
                <a:solidFill>
                  <a:schemeClr val="accent4">
                    <a:lumMod val="75000"/>
                  </a:schemeClr>
                </a:solidFill>
              </a:defRPr>
            </a:lvl1pPr>
            <a:lvl2pPr marL="457200" indent="-182880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  <a:defRPr sz="2400">
                <a:solidFill>
                  <a:schemeClr val="accent4">
                    <a:lumMod val="75000"/>
                  </a:schemeClr>
                </a:solidFill>
              </a:defRPr>
            </a:lvl2pPr>
            <a:lvl3pPr marL="731520" indent="-182880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  <a:defRPr sz="2000">
                <a:solidFill>
                  <a:schemeClr val="accent4">
                    <a:lumMod val="75000"/>
                  </a:schemeClr>
                </a:solidFill>
              </a:defRPr>
            </a:lvl3pPr>
            <a:lvl4pPr marL="1005840" indent="-182880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  <a:defRPr sz="1800">
                <a:solidFill>
                  <a:schemeClr val="accent4">
                    <a:lumMod val="75000"/>
                  </a:schemeClr>
                </a:solidFill>
              </a:defRPr>
            </a:lvl4pPr>
            <a:lvl5pPr marL="1188720" indent="-137160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  <a:defRPr sz="1800">
                <a:solidFill>
                  <a:schemeClr val="accent4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153400" cy="990600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sz="half" idx="10"/>
          </p:nvPr>
        </p:nvSpPr>
        <p:spPr>
          <a:xfrm>
            <a:off x="533400" y="1447800"/>
            <a:ext cx="4038600" cy="4943856"/>
          </a:xfrm>
          <a:prstGeom prst="rect">
            <a:avLst/>
          </a:prstGeom>
        </p:spPr>
        <p:txBody>
          <a:bodyPr/>
          <a:lstStyle>
            <a:lvl1pPr marL="182880" indent="-182880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  <a:defRPr sz="2800">
                <a:solidFill>
                  <a:schemeClr val="accent4">
                    <a:lumMod val="75000"/>
                  </a:schemeClr>
                </a:solidFill>
              </a:defRPr>
            </a:lvl1pPr>
            <a:lvl2pPr marL="457200" indent="-182880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  <a:defRPr sz="2400">
                <a:solidFill>
                  <a:schemeClr val="accent4">
                    <a:lumMod val="75000"/>
                  </a:schemeClr>
                </a:solidFill>
              </a:defRPr>
            </a:lvl2pPr>
            <a:lvl3pPr marL="731520" indent="-182880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  <a:defRPr sz="2000">
                <a:solidFill>
                  <a:schemeClr val="accent4">
                    <a:lumMod val="75000"/>
                  </a:schemeClr>
                </a:solidFill>
              </a:defRPr>
            </a:lvl3pPr>
            <a:lvl4pPr marL="1005840" indent="-182880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  <a:defRPr sz="1800">
                <a:solidFill>
                  <a:schemeClr val="accent4">
                    <a:lumMod val="75000"/>
                  </a:schemeClr>
                </a:solidFill>
              </a:defRPr>
            </a:lvl4pPr>
            <a:lvl5pPr marL="1188720" indent="-137160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  <a:defRPr sz="1800">
                <a:solidFill>
                  <a:schemeClr val="accent4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0" name="Picture 19" descr="GTAC Center Logo" title="GTAC Center Logo with North Arrow Icon 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6543447"/>
            <a:ext cx="2654300" cy="190500"/>
          </a:xfrm>
          <a:prstGeom prst="rect">
            <a:avLst/>
          </a:prstGeom>
        </p:spPr>
      </p:pic>
      <p:sp>
        <p:nvSpPr>
          <p:cNvPr id="21" name="TextBox 20"/>
          <p:cNvSpPr txBox="1"/>
          <p:nvPr userDrawn="1"/>
        </p:nvSpPr>
        <p:spPr>
          <a:xfrm>
            <a:off x="533400" y="6530975"/>
            <a:ext cx="838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DAFDBD67-8BAD-479B-A918-3E92D6775652}" type="datetime1">
              <a:rPr lang="en-US" sz="800" smtClean="0"/>
              <a:t>5/27/2020</a:t>
            </a:fld>
            <a:endParaRPr lang="en-US" sz="800" dirty="0"/>
          </a:p>
        </p:txBody>
      </p:sp>
      <p:sp>
        <p:nvSpPr>
          <p:cNvPr id="22" name="TextBox 21"/>
          <p:cNvSpPr txBox="1"/>
          <p:nvPr userDrawn="1"/>
        </p:nvSpPr>
        <p:spPr>
          <a:xfrm>
            <a:off x="7924800" y="6530975"/>
            <a:ext cx="838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1D24C41B-B318-42C6-829E-F94158C0BBE5}" type="slidenum">
              <a:rPr lang="en-US" sz="800" smtClean="0"/>
              <a:pPr algn="r"/>
              <a:t>‹#›</a:t>
            </a:fld>
            <a:endParaRPr lang="en-US" sz="80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bg>
      <p:bgPr>
        <a:solidFill>
          <a:srgbClr val="B19C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GTAC Center Logo" title="GTAC Center Logo with North Arrow Icon 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6543447"/>
            <a:ext cx="2654300" cy="190500"/>
          </a:xfrm>
          <a:prstGeom prst="rect">
            <a:avLst/>
          </a:prstGeom>
        </p:spPr>
      </p:pic>
      <p:sp>
        <p:nvSpPr>
          <p:cNvPr id="2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2184" y="4443413"/>
            <a:ext cx="7973679" cy="1500187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 baseline="0">
                <a:solidFill>
                  <a:srgbClr val="333F50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Serves as a visual aid to let your audience know </a:t>
            </a:r>
            <a:br>
              <a:rPr lang="en-US" dirty="0"/>
            </a:br>
            <a:r>
              <a:rPr lang="en-US" dirty="0"/>
              <a:t>you’re about to begin a new topic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832184" y="3393452"/>
            <a:ext cx="7973679" cy="1500187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3200" b="1" baseline="0">
                <a:solidFill>
                  <a:srgbClr val="333F50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r>
              <a:rPr lang="en-US" dirty="0"/>
              <a:t>TITLE SECTION TO DIVIDE AND ORGANIZE MULTIPLE TOPICS</a:t>
            </a:r>
          </a:p>
        </p:txBody>
      </p:sp>
      <p:pic>
        <p:nvPicPr>
          <p:cNvPr id="25" name="Picture 24" descr="GTAC_Scndry-Icon_bk.pdf"/>
          <p:cNvPicPr>
            <a:picLocks noChangeAspect="1"/>
          </p:cNvPicPr>
          <p:nvPr userDrawn="1"/>
        </p:nvPicPr>
        <p:blipFill>
          <a:blip r:embed="rId3">
            <a:alphaModFix amt="1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6495" y="240100"/>
            <a:ext cx="3125632" cy="31256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PT_Slide_Intro-End_USDA-FS-Logo-Signature_WarmGrey.pdf" title="United States Department of Agriculture, Forest Service Logos"/>
          <p:cNvPicPr preferRelativeResize="0"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916" y="654519"/>
            <a:ext cx="1836632" cy="720248"/>
          </a:xfrm>
          <a:prstGeom prst="rect">
            <a:avLst/>
          </a:prstGeom>
        </p:spPr>
      </p:pic>
      <p:pic>
        <p:nvPicPr>
          <p:cNvPr id="12" name="Picture 11"/>
          <p:cNvPicPr preferRelativeResize="0"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272" y="5765518"/>
            <a:ext cx="6622924" cy="906377"/>
          </a:xfrm>
          <a:prstGeom prst="rect">
            <a:avLst/>
          </a:prstGeom>
        </p:spPr>
      </p:pic>
      <p:pic>
        <p:nvPicPr>
          <p:cNvPr id="14" name="Picture 13" descr="GTAC Secondary lcon representing the quality of programs and services GTAC provides: Geospatial Technology and Applications Center, (GTAC)" title="GTAC secondary icon mark: Geospatial Technology and Applications Center, (GTAC)"/>
          <p:cNvPicPr preferRelativeResize="0">
            <a:picLocks noChangeAspect="1"/>
          </p:cNvPicPr>
          <p:nvPr userDrawn="1"/>
        </p:nvPicPr>
        <p:blipFill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193" y="1326786"/>
            <a:ext cx="3300893" cy="3331363"/>
          </a:xfrm>
          <a:prstGeom prst="rect">
            <a:avLst/>
          </a:prstGeom>
        </p:spPr>
      </p:pic>
      <p:sp>
        <p:nvSpPr>
          <p:cNvPr id="15" name="Rectangle 2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2419292" y="3063551"/>
            <a:ext cx="6091007" cy="381019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800" b="1">
                <a:solidFill>
                  <a:srgbClr val="333F50"/>
                </a:solidFill>
              </a:defRPr>
            </a:lvl1pPr>
          </a:lstStyle>
          <a:p>
            <a:pPr lvl="0"/>
            <a:r>
              <a:rPr lang="en-US" noProof="0" dirty="0"/>
              <a:t>Presentation Title</a:t>
            </a:r>
          </a:p>
        </p:txBody>
      </p:sp>
      <p:sp>
        <p:nvSpPr>
          <p:cNvPr id="16" name="Title 5"/>
          <p:cNvSpPr>
            <a:spLocks noGrp="1"/>
          </p:cNvSpPr>
          <p:nvPr>
            <p:ph type="title" hasCustomPrompt="1"/>
          </p:nvPr>
        </p:nvSpPr>
        <p:spPr>
          <a:xfrm>
            <a:off x="2434358" y="1993098"/>
            <a:ext cx="6075941" cy="932530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600" b="1">
                <a:solidFill>
                  <a:srgbClr val="333F50"/>
                </a:solidFill>
              </a:defRPr>
            </a:lvl1pPr>
          </a:lstStyle>
          <a:p>
            <a:r>
              <a:rPr lang="en-US" sz="6000" dirty="0"/>
              <a:t>Questions?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354132" y="4711057"/>
            <a:ext cx="4046537" cy="6293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900" b="0">
                <a:solidFill>
                  <a:schemeClr val="accent4">
                    <a:lumMod val="75000"/>
                  </a:schemeClr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>
                <a:solidFill>
                  <a:srgbClr val="1E2F2E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>
                <a:solidFill>
                  <a:srgbClr val="1E2F2E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>
                <a:solidFill>
                  <a:srgbClr val="1E2F2E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>
                <a:solidFill>
                  <a:srgbClr val="1E2F2E"/>
                </a:solidFill>
              </a:defRPr>
            </a:lvl5pPr>
          </a:lstStyle>
          <a:p>
            <a:pPr lvl="0"/>
            <a:r>
              <a:rPr lang="en-US" dirty="0"/>
              <a:t>Geospatial Technology and Applications Center | GTAC</a:t>
            </a:r>
          </a:p>
          <a:p>
            <a:pPr lvl="0"/>
            <a:r>
              <a:rPr lang="en-US" dirty="0"/>
              <a:t>USDA Forest Service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354132" y="4044387"/>
            <a:ext cx="4046537" cy="6609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900" b="1">
                <a:solidFill>
                  <a:schemeClr val="accent4">
                    <a:lumMod val="75000"/>
                  </a:schemeClr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>
                <a:solidFill>
                  <a:srgbClr val="1E2F2E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>
                <a:solidFill>
                  <a:srgbClr val="1E2F2E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>
                <a:solidFill>
                  <a:srgbClr val="1E2F2E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>
                <a:solidFill>
                  <a:srgbClr val="1E2F2E"/>
                </a:solidFill>
              </a:defRPr>
            </a:lvl5pPr>
          </a:lstStyle>
          <a:p>
            <a:pPr lvl="0"/>
            <a:r>
              <a:rPr lang="en-US" dirty="0"/>
              <a:t>First, Last Name</a:t>
            </a:r>
          </a:p>
          <a:p>
            <a:pPr lvl="0"/>
            <a:r>
              <a:rPr lang="en-US" dirty="0"/>
              <a:t>Personal Program/Service Title, Program/Service Name, </a:t>
            </a:r>
          </a:p>
          <a:p>
            <a:pPr lvl="0"/>
            <a:r>
              <a:rPr lang="en-US" dirty="0"/>
              <a:t>000-000-0000</a:t>
            </a:r>
          </a:p>
          <a:p>
            <a:pPr lvl="0"/>
            <a:r>
              <a:rPr lang="en-US" dirty="0"/>
              <a:t>name@fs.fed.us</a:t>
            </a:r>
          </a:p>
        </p:txBody>
      </p:sp>
      <p:pic>
        <p:nvPicPr>
          <p:cNvPr id="19" name="Picture 18" descr="4.3_PPT_Slide_Nape_Image-Intro-End.jp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" y="3048"/>
            <a:ext cx="1895856" cy="6854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64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PT_Slide_Nape_Image-02.jp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0"/>
            <a:ext cx="530352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4" r:id="rId3"/>
    <p:sldLayoutId id="2147483966" r:id="rId4"/>
    <p:sldLayoutId id="2147483967" r:id="rId5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brenna.schwert@usda.gov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oimages.gsfc.nasa.gov/images/imagerecords/36000/36202/bc_ast_2006281_lrg.jpg" TargetMode="External"/><Relationship Id="rId4" Type="http://schemas.openxmlformats.org/officeDocument/2006/relationships/hyperlink" Target="https://earthobservatory.nasa.gov/images/36202/pine-beetle-infestation-in-british-columbia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/>
            <a:r>
              <a:rPr lang="en-US" dirty="0"/>
              <a:t>Geospatial Technology and Applications Center | GTAC</a:t>
            </a:r>
          </a:p>
          <a:p>
            <a:pPr lvl="0"/>
            <a:r>
              <a:rPr lang="en-US" dirty="0"/>
              <a:t>USDA Forest Service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dirty="0"/>
              <a:t>Brenna Schwert</a:t>
            </a:r>
          </a:p>
          <a:p>
            <a:pPr lvl="0"/>
            <a:r>
              <a:rPr lang="en-US" dirty="0"/>
              <a:t>Remote Sensing Specialist</a:t>
            </a:r>
          </a:p>
          <a:p>
            <a:pPr lvl="0"/>
            <a:r>
              <a:rPr lang="en-US" dirty="0">
                <a:hlinkClick r:id="rId2"/>
              </a:rPr>
              <a:t>brenna.schwert@usda.gov</a:t>
            </a:r>
            <a:r>
              <a:rPr lang="en-US" dirty="0"/>
              <a:t> 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Detecting &amp; Monitoring Change</a:t>
            </a:r>
          </a:p>
        </p:txBody>
      </p:sp>
    </p:spTree>
    <p:extLst>
      <p:ext uri="{BB962C8B-B14F-4D97-AF65-F5344CB8AC3E}">
        <p14:creationId xmlns:p14="http://schemas.microsoft.com/office/powerpoint/2010/main" val="19094835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DF3E1-7B6C-4D58-B5E4-CD8E7C92C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Resolutions</a:t>
            </a:r>
          </a:p>
        </p:txBody>
      </p:sp>
      <p:pic>
        <p:nvPicPr>
          <p:cNvPr id="5" name="Picture 5" descr="temporal resolution">
            <a:extLst>
              <a:ext uri="{FF2B5EF4-FFF2-40B4-BE49-F238E27FC236}">
                <a16:creationId xmlns:a16="http://schemas.microsoft.com/office/drawing/2014/main" id="{319D16A4-12B0-46AE-B5F6-8B3340E540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5" t="4082" b="28572"/>
          <a:stretch/>
        </p:blipFill>
        <p:spPr bwMode="auto">
          <a:xfrm>
            <a:off x="609600" y="1981200"/>
            <a:ext cx="3886200" cy="358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spatial resolution">
            <a:extLst>
              <a:ext uri="{FF2B5EF4-FFF2-40B4-BE49-F238E27FC236}">
                <a16:creationId xmlns:a16="http://schemas.microsoft.com/office/drawing/2014/main" id="{AD3C8DF5-ACDE-4279-B5F7-F50CCD46F6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9" t="10170" r="4706" b="28813"/>
          <a:stretch>
            <a:fillRect/>
          </a:stretch>
        </p:blipFill>
        <p:spPr bwMode="auto">
          <a:xfrm>
            <a:off x="4538662" y="1961356"/>
            <a:ext cx="4168775" cy="358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8">
            <a:extLst>
              <a:ext uri="{FF2B5EF4-FFF2-40B4-BE49-F238E27FC236}">
                <a16:creationId xmlns:a16="http://schemas.microsoft.com/office/drawing/2014/main" id="{E202CEEF-B62E-4D59-A652-E3F8554798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5715000"/>
            <a:ext cx="1473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/>
              <a:t>Temporal</a:t>
            </a:r>
          </a:p>
        </p:txBody>
      </p:sp>
      <p:sp>
        <p:nvSpPr>
          <p:cNvPr id="8" name="Text Box 9">
            <a:extLst>
              <a:ext uri="{FF2B5EF4-FFF2-40B4-BE49-F238E27FC236}">
                <a16:creationId xmlns:a16="http://schemas.microsoft.com/office/drawing/2014/main" id="{D2F68FE0-13D2-45B2-B2F5-13C7742F89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5698331"/>
            <a:ext cx="1117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/>
              <a:t>Spatial</a:t>
            </a:r>
          </a:p>
        </p:txBody>
      </p:sp>
    </p:spTree>
    <p:extLst>
      <p:ext uri="{BB962C8B-B14F-4D97-AF65-F5344CB8AC3E}">
        <p14:creationId xmlns:p14="http://schemas.microsoft.com/office/powerpoint/2010/main" val="31892253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81CE9-D5ED-4E35-B9CF-A2F06550C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Resolutions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F7CE40-BCC0-4161-A996-77EE37428D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Bigger pixels = bigger images</a:t>
            </a:r>
          </a:p>
          <a:p>
            <a:r>
              <a:rPr lang="en-US" dirty="0"/>
              <a:t>Smaller pixels = smaller images</a:t>
            </a:r>
          </a:p>
        </p:txBody>
      </p:sp>
    </p:spTree>
    <p:extLst>
      <p:ext uri="{BB962C8B-B14F-4D97-AF65-F5344CB8AC3E}">
        <p14:creationId xmlns:p14="http://schemas.microsoft.com/office/powerpoint/2010/main" val="30105670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81CE9-D5ED-4E35-B9CF-A2F06550C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Resolutions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F7CE40-BCC0-4161-A996-77EE37428D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Bigger pixels = bigger images</a:t>
            </a:r>
          </a:p>
          <a:p>
            <a:r>
              <a:rPr lang="en-US" dirty="0"/>
              <a:t>Smaller pixels = smaller images</a:t>
            </a:r>
          </a:p>
          <a:p>
            <a:r>
              <a:rPr lang="en-US" dirty="0"/>
              <a:t>Bigger pixels = more images in a temporal window</a:t>
            </a:r>
          </a:p>
          <a:p>
            <a:r>
              <a:rPr lang="en-US" dirty="0"/>
              <a:t>Smaller pixels = fewer images in a temporal window</a:t>
            </a:r>
          </a:p>
        </p:txBody>
      </p:sp>
    </p:spTree>
    <p:extLst>
      <p:ext uri="{BB962C8B-B14F-4D97-AF65-F5344CB8AC3E}">
        <p14:creationId xmlns:p14="http://schemas.microsoft.com/office/powerpoint/2010/main" val="22247996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81CE9-D5ED-4E35-B9CF-A2F06550C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Resolutions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F7CE40-BCC0-4161-A996-77EE37428D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Bigger pixels = bigger images</a:t>
            </a:r>
          </a:p>
          <a:p>
            <a:r>
              <a:rPr lang="en-US" dirty="0"/>
              <a:t>Smaller pixels = smaller images</a:t>
            </a:r>
          </a:p>
          <a:p>
            <a:r>
              <a:rPr lang="en-US" dirty="0"/>
              <a:t>Bigger pixels = more images in a temporal window</a:t>
            </a:r>
          </a:p>
          <a:p>
            <a:r>
              <a:rPr lang="en-US" dirty="0"/>
              <a:t>Smaller pixels = fewer images in a temporal window</a:t>
            </a:r>
          </a:p>
          <a:p>
            <a:r>
              <a:rPr lang="en-US" dirty="0"/>
              <a:t>Bigger pixels = increased availability</a:t>
            </a:r>
          </a:p>
          <a:p>
            <a:r>
              <a:rPr lang="en-US" dirty="0"/>
              <a:t>Smaller pixels = increased cost</a:t>
            </a:r>
          </a:p>
        </p:txBody>
      </p:sp>
    </p:spTree>
    <p:extLst>
      <p:ext uri="{BB962C8B-B14F-4D97-AF65-F5344CB8AC3E}">
        <p14:creationId xmlns:p14="http://schemas.microsoft.com/office/powerpoint/2010/main" val="3364415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AEAAF-4454-4E7B-A142-99089EAEE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Framework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A27DE-8F6C-4706-8C8F-5D23C0FDD7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LCMS, </a:t>
            </a:r>
            <a:r>
              <a:rPr lang="en-US" dirty="0" err="1"/>
              <a:t>ForWarn</a:t>
            </a:r>
            <a:r>
              <a:rPr lang="en-US" dirty="0"/>
              <a:t> II, and other remote sensing tools</a:t>
            </a:r>
          </a:p>
          <a:p>
            <a:r>
              <a:rPr lang="en-US" dirty="0"/>
              <a:t>Ground surveys</a:t>
            </a:r>
          </a:p>
          <a:p>
            <a:r>
              <a:rPr lang="en-US" dirty="0"/>
              <a:t>Is it different than it was before?</a:t>
            </a:r>
          </a:p>
        </p:txBody>
      </p:sp>
    </p:spTree>
    <p:extLst>
      <p:ext uri="{BB962C8B-B14F-4D97-AF65-F5344CB8AC3E}">
        <p14:creationId xmlns:p14="http://schemas.microsoft.com/office/powerpoint/2010/main" val="3534886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63035-ADD6-4A36-9959-BEFAC271C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19050"/>
            <a:ext cx="8153400" cy="990600"/>
          </a:xfrm>
        </p:spPr>
        <p:txBody>
          <a:bodyPr/>
          <a:lstStyle/>
          <a:p>
            <a:r>
              <a:rPr lang="en-US" dirty="0"/>
              <a:t>Framework Overview</a:t>
            </a:r>
          </a:p>
        </p:txBody>
      </p:sp>
      <p:pic>
        <p:nvPicPr>
          <p:cNvPr id="4" name="Content Placeholder 3" descr="Framework Overview Flowchart">
            <a:extLst>
              <a:ext uri="{FF2B5EF4-FFF2-40B4-BE49-F238E27FC236}">
                <a16:creationId xmlns:a16="http://schemas.microsoft.com/office/drawing/2014/main" id="{A012121E-0E9F-454B-9CAA-D30243E360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762000"/>
            <a:ext cx="9067800" cy="680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1947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0C73F0-0BF9-49B2-B66A-530F4F211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D7332B-1A9D-49A4-8EE0-591D53601D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5867400"/>
            <a:ext cx="8001000" cy="609600"/>
          </a:xfrm>
        </p:spPr>
        <p:txBody>
          <a:bodyPr>
            <a:normAutofit fontScale="47500" lnSpcReduction="20000"/>
          </a:bodyPr>
          <a:lstStyle/>
          <a:p>
            <a:r>
              <a:rPr lang="en-US" dirty="0"/>
              <a:t>MODIS image (250 m)</a:t>
            </a:r>
          </a:p>
          <a:p>
            <a:r>
              <a:rPr lang="en-US" dirty="0"/>
              <a:t>Red shows more severe pine beetle damage, green represents healthy forests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E5A54FF-B4FE-4380-B1B2-A882C54E56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0"/>
            <a:ext cx="8077200" cy="5725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2184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STER image of British Columbia">
            <a:extLst>
              <a:ext uri="{FF2B5EF4-FFF2-40B4-BE49-F238E27FC236}">
                <a16:creationId xmlns:a16="http://schemas.microsoft.com/office/drawing/2014/main" id="{FB432F0B-A6B0-4F03-B4FE-EC7E2A484C9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475" y="19050"/>
            <a:ext cx="6477000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4769988-5235-4630-9628-8A32D767A7B1}"/>
              </a:ext>
            </a:extLst>
          </p:cNvPr>
          <p:cNvSpPr txBox="1"/>
          <p:nvPr/>
        </p:nvSpPr>
        <p:spPr>
          <a:xfrm>
            <a:off x="609600" y="381000"/>
            <a:ext cx="1905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ASTER image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15 m spatial resolution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60 km swath width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SWIR composite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Healthy vegetation looks green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Water looks blue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Dry bare soil looks anywhere from grey/tan to pink to purple.</a:t>
            </a:r>
          </a:p>
        </p:txBody>
      </p:sp>
    </p:spTree>
    <p:extLst>
      <p:ext uri="{BB962C8B-B14F-4D97-AF65-F5344CB8AC3E}">
        <p14:creationId xmlns:p14="http://schemas.microsoft.com/office/powerpoint/2010/main" val="3205676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5D5FC-9EDF-4BC9-B2D8-D6B1820B1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A49525-72DE-48A7-8507-F86E32962C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0739" y="5705567"/>
            <a:ext cx="8153400" cy="847633"/>
          </a:xfrm>
        </p:spPr>
        <p:txBody>
          <a:bodyPr>
            <a:normAutofit/>
          </a:bodyPr>
          <a:lstStyle/>
          <a:p>
            <a:r>
              <a:rPr lang="en-US" sz="1400" dirty="0"/>
              <a:t>ASTER imagery – 15 m spatial resolution</a:t>
            </a:r>
          </a:p>
          <a:p>
            <a:r>
              <a:rPr lang="en-US" sz="1400" dirty="0"/>
              <a:t>Shortwave Infrared Composite – combination of light humans can and cannot see, presented in an intuitive way</a:t>
            </a:r>
          </a:p>
        </p:txBody>
      </p:sp>
      <p:pic>
        <p:nvPicPr>
          <p:cNvPr id="4" name="Picture 3" descr="satellite image of pine beetle damage in British Columbia">
            <a:extLst>
              <a:ext uri="{FF2B5EF4-FFF2-40B4-BE49-F238E27FC236}">
                <a16:creationId xmlns:a16="http://schemas.microsoft.com/office/drawing/2014/main" id="{066EED6D-3E8F-4DA5-83F7-40A50D1D46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50" y="0"/>
            <a:ext cx="7820025" cy="520273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DDF0577-65E4-40E6-A997-3B3EA63C7F06}"/>
              </a:ext>
            </a:extLst>
          </p:cNvPr>
          <p:cNvSpPr/>
          <p:nvPr/>
        </p:nvSpPr>
        <p:spPr>
          <a:xfrm>
            <a:off x="830739" y="5181600"/>
            <a:ext cx="83132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4"/>
              </a:rPr>
              <a:t>https://earthobservatory.nasa.gov/images/36202/pine-beetle-infestation-in-british-columbia</a:t>
            </a:r>
            <a:endParaRPr lang="en-US" sz="1400" dirty="0"/>
          </a:p>
          <a:p>
            <a:r>
              <a:rPr lang="en-US" sz="1400" dirty="0"/>
              <a:t>Full image: </a:t>
            </a:r>
            <a:r>
              <a:rPr lang="en-US" sz="1400" dirty="0">
                <a:hlinkClick r:id="rId5"/>
              </a:rPr>
              <a:t>https://eoimages.gsfc.nasa.gov/images/imagerecords/36000/36202/bc_ast_2006281_lrg.jpg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3315566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2166A4-4412-488F-B161-3F624ECC1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Differencing</a:t>
            </a:r>
          </a:p>
        </p:txBody>
      </p:sp>
      <p:grpSp>
        <p:nvGrpSpPr>
          <p:cNvPr id="4" name="Group 3" descr="graphic depicting the image differencing process. The pixel value from time 2 is subtracted from the same pixel's value in time 1. If the difference is 0, there is no change. A non-zero value indicates that some change has occurred on the landscape.">
            <a:extLst>
              <a:ext uri="{FF2B5EF4-FFF2-40B4-BE49-F238E27FC236}">
                <a16:creationId xmlns:a16="http://schemas.microsoft.com/office/drawing/2014/main" id="{27A9B51E-83C8-4E82-A315-CF01F8BBCAC1}"/>
              </a:ext>
            </a:extLst>
          </p:cNvPr>
          <p:cNvGrpSpPr/>
          <p:nvPr/>
        </p:nvGrpSpPr>
        <p:grpSpPr>
          <a:xfrm>
            <a:off x="1447800" y="1752600"/>
            <a:ext cx="6670434" cy="3909599"/>
            <a:chOff x="1494971" y="1228458"/>
            <a:chExt cx="6670434" cy="390959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A7F9156-DCD6-4E82-B71B-AAA926CDC8C1}"/>
                </a:ext>
              </a:extLst>
            </p:cNvPr>
            <p:cNvSpPr/>
            <p:nvPr/>
          </p:nvSpPr>
          <p:spPr bwMode="auto">
            <a:xfrm>
              <a:off x="1494971" y="1228458"/>
              <a:ext cx="6560458" cy="390959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2BA2ECE-1905-489E-B2FB-9132B98CB4B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9448" y="1346578"/>
              <a:ext cx="6315957" cy="37914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24438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AE697-4FE3-4A67-AF1F-A4C190810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Series Analysis</a:t>
            </a:r>
          </a:p>
        </p:txBody>
      </p:sp>
      <p:pic>
        <p:nvPicPr>
          <p:cNvPr id="3074" name="Picture 2" descr="example of CCDC change">
            <a:extLst>
              <a:ext uri="{FF2B5EF4-FFF2-40B4-BE49-F238E27FC236}">
                <a16:creationId xmlns:a16="http://schemas.microsoft.com/office/drawing/2014/main" id="{FE7A9D5C-3002-40C5-9D0B-5040C0F1E31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04925"/>
            <a:ext cx="8153400" cy="3865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EC843C5-A5AA-4F43-A409-AB6F765A6203}"/>
              </a:ext>
            </a:extLst>
          </p:cNvPr>
          <p:cNvSpPr/>
          <p:nvPr/>
        </p:nvSpPr>
        <p:spPr>
          <a:xfrm>
            <a:off x="762000" y="5105401"/>
            <a:ext cx="8077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Benton"/>
              </a:rPr>
              <a:t>Figure 1. Red dot corresponds to a change point identified by CCDC for a single Landsat pixel time series. Here, CCDC identifies two time segments, one beginning in 2004 and ending 2012 (when a change is detected), and the second extending from 2012 to the end of the time series. (Global Land Cover mapping and Estimation (</a:t>
            </a:r>
            <a:r>
              <a:rPr lang="en-US" dirty="0" err="1">
                <a:solidFill>
                  <a:srgbClr val="000000"/>
                </a:solidFill>
                <a:latin typeface="Benton"/>
              </a:rPr>
              <a:t>GLanCE</a:t>
            </a:r>
            <a:r>
              <a:rPr lang="en-US" dirty="0">
                <a:solidFill>
                  <a:srgbClr val="000000"/>
                </a:solidFill>
                <a:latin typeface="Benton"/>
              </a:rPr>
              <a:t>), a NASA </a:t>
            </a:r>
            <a:r>
              <a:rPr lang="en-US" dirty="0" err="1">
                <a:solidFill>
                  <a:srgbClr val="000000"/>
                </a:solidFill>
                <a:latin typeface="Benton"/>
              </a:rPr>
              <a:t>MEaSURES</a:t>
            </a:r>
            <a:r>
              <a:rPr lang="en-US" dirty="0">
                <a:solidFill>
                  <a:srgbClr val="000000"/>
                </a:solidFill>
                <a:latin typeface="Benton"/>
              </a:rPr>
              <a:t> project designed by Boston University)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2971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44CE4-2376-4AA5-BD7B-E21E28E04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Confirming Change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8C94745-F5C3-49A3-94BF-D004241E974B}"/>
              </a:ext>
            </a:extLst>
          </p:cNvPr>
          <p:cNvGrpSpPr/>
          <p:nvPr/>
        </p:nvGrpSpPr>
        <p:grpSpPr>
          <a:xfrm>
            <a:off x="2209800" y="1371600"/>
            <a:ext cx="4857498" cy="2329452"/>
            <a:chOff x="2224108" y="2140361"/>
            <a:chExt cx="4857498" cy="2329452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AE5F6D6-F59F-4794-84A6-9DB8E73C57FB}"/>
                </a:ext>
              </a:extLst>
            </p:cNvPr>
            <p:cNvGrpSpPr/>
            <p:nvPr/>
          </p:nvGrpSpPr>
          <p:grpSpPr>
            <a:xfrm>
              <a:off x="3111033" y="2458133"/>
              <a:ext cx="2972018" cy="2011680"/>
              <a:chOff x="2975950" y="2268074"/>
              <a:chExt cx="2972018" cy="2011680"/>
            </a:xfrm>
          </p:grpSpPr>
          <p:pic>
            <p:nvPicPr>
              <p:cNvPr id="7" name="Picture 9">
                <a:extLst>
                  <a:ext uri="{FF2B5EF4-FFF2-40B4-BE49-F238E27FC236}">
                    <a16:creationId xmlns:a16="http://schemas.microsoft.com/office/drawing/2014/main" id="{4D740456-647C-49AB-A2D5-C2CF93C6904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75950" y="2268074"/>
                <a:ext cx="2972018" cy="20116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" name="Picture 8">
                <a:extLst>
                  <a:ext uri="{FF2B5EF4-FFF2-40B4-BE49-F238E27FC236}">
                    <a16:creationId xmlns:a16="http://schemas.microsoft.com/office/drawing/2014/main" id="{E83CDCBF-0F09-491A-9FFC-A801AA196EF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75950" y="4098779"/>
                <a:ext cx="676275" cy="180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A4830B3-3386-4A84-B360-95573D589666}"/>
                </a:ext>
              </a:extLst>
            </p:cNvPr>
            <p:cNvSpPr txBox="1"/>
            <p:nvPr/>
          </p:nvSpPr>
          <p:spPr>
            <a:xfrm>
              <a:off x="2224108" y="2140361"/>
              <a:ext cx="485749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tx2"/>
                  </a:solidFill>
                </a:rPr>
                <a:t>Landsat Derived Change Map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2736C5E-77EF-4DB4-A4F6-4421AFF61507}"/>
              </a:ext>
            </a:extLst>
          </p:cNvPr>
          <p:cNvGrpSpPr/>
          <p:nvPr/>
        </p:nvGrpSpPr>
        <p:grpSpPr>
          <a:xfrm>
            <a:off x="1437578" y="2442030"/>
            <a:ext cx="6401941" cy="3613961"/>
            <a:chOff x="1451886" y="3210791"/>
            <a:chExt cx="6401941" cy="3613961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6CAB1C2D-57F9-4F0C-9A0E-8C7A7A12E1F7}"/>
                </a:ext>
              </a:extLst>
            </p:cNvPr>
            <p:cNvGrpSpPr/>
            <p:nvPr/>
          </p:nvGrpSpPr>
          <p:grpSpPr>
            <a:xfrm>
              <a:off x="1451886" y="4497022"/>
              <a:ext cx="6401941" cy="2327730"/>
              <a:chOff x="1451886" y="4497022"/>
              <a:chExt cx="6401941" cy="2327730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4E28AFFA-3BD4-4B46-9CC4-17675289FCCF}"/>
                  </a:ext>
                </a:extLst>
              </p:cNvPr>
              <p:cNvGrpSpPr/>
              <p:nvPr/>
            </p:nvGrpSpPr>
            <p:grpSpPr>
              <a:xfrm>
                <a:off x="1451886" y="4813072"/>
                <a:ext cx="6401941" cy="2011680"/>
                <a:chOff x="1407606" y="4723536"/>
                <a:chExt cx="6401941" cy="2011680"/>
              </a:xfrm>
            </p:grpSpPr>
            <p:pic>
              <p:nvPicPr>
                <p:cNvPr id="16" name="Picture 3">
                  <a:extLst>
                    <a:ext uri="{FF2B5EF4-FFF2-40B4-BE49-F238E27FC236}">
                      <a16:creationId xmlns:a16="http://schemas.microsoft.com/office/drawing/2014/main" id="{DB8F1710-371E-4163-B811-C5ACEEB0663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7606" y="4723536"/>
                  <a:ext cx="2965969" cy="20116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7" name="Picture 4">
                  <a:extLst>
                    <a:ext uri="{FF2B5EF4-FFF2-40B4-BE49-F238E27FC236}">
                      <a16:creationId xmlns:a16="http://schemas.microsoft.com/office/drawing/2014/main" id="{CE0EFB8F-1A8D-47E8-9773-28585113821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897150" y="4723536"/>
                  <a:ext cx="2912397" cy="20116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id="{3918B40D-0121-48A5-831B-499DFCA827D8}"/>
                    </a:ext>
                  </a:extLst>
                </p:cNvPr>
                <p:cNvSpPr/>
                <p:nvPr/>
              </p:nvSpPr>
              <p:spPr bwMode="auto">
                <a:xfrm rot="19238106">
                  <a:off x="5627024" y="5392885"/>
                  <a:ext cx="467591" cy="852054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8AC561E7-6205-476E-9430-698B23866777}"/>
                    </a:ext>
                  </a:extLst>
                </p:cNvPr>
                <p:cNvSpPr/>
                <p:nvPr/>
              </p:nvSpPr>
              <p:spPr bwMode="auto">
                <a:xfrm rot="17159636">
                  <a:off x="5849256" y="4961217"/>
                  <a:ext cx="467591" cy="852054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0" name="Oval 19">
                  <a:extLst>
                    <a:ext uri="{FF2B5EF4-FFF2-40B4-BE49-F238E27FC236}">
                      <a16:creationId xmlns:a16="http://schemas.microsoft.com/office/drawing/2014/main" id="{E9A5363F-3D8E-484B-828C-28DE830950BF}"/>
                    </a:ext>
                  </a:extLst>
                </p:cNvPr>
                <p:cNvSpPr/>
                <p:nvPr/>
              </p:nvSpPr>
              <p:spPr bwMode="auto">
                <a:xfrm rot="15057581">
                  <a:off x="6875798" y="5280216"/>
                  <a:ext cx="411617" cy="528050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Arial" charset="0"/>
                  </a:endParaRPr>
                </a:p>
              </p:txBody>
            </p:sp>
          </p:grp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18E3F5A-0A6B-4C43-9D41-43F892E7E4D8}"/>
                  </a:ext>
                </a:extLst>
              </p:cNvPr>
              <p:cNvSpPr txBox="1"/>
              <p:nvPr/>
            </p:nvSpPr>
            <p:spPr>
              <a:xfrm>
                <a:off x="1995507" y="4497022"/>
                <a:ext cx="544710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chemeClr val="tx2"/>
                    </a:solidFill>
                  </a:rPr>
                  <a:t>Higher Resolution Reference Imagery (Pre and Post) </a:t>
                </a:r>
              </a:p>
            </p:txBody>
          </p:sp>
        </p:grp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98B7B55F-918C-49C5-9F36-347974CA922D}"/>
                </a:ext>
              </a:extLst>
            </p:cNvPr>
            <p:cNvCxnSpPr/>
            <p:nvPr/>
          </p:nvCxnSpPr>
          <p:spPr bwMode="auto">
            <a:xfrm>
              <a:off x="4177145" y="3709555"/>
              <a:ext cx="1727954" cy="220490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740D4911-40D4-4B5B-8997-001B88295FC3}"/>
                </a:ext>
              </a:extLst>
            </p:cNvPr>
            <p:cNvCxnSpPr/>
            <p:nvPr/>
          </p:nvCxnSpPr>
          <p:spPr bwMode="auto">
            <a:xfrm>
              <a:off x="4333009" y="3210791"/>
              <a:ext cx="1794322" cy="226598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7032EC93-6A24-4555-B145-9F56AB48E85B}"/>
                </a:ext>
              </a:extLst>
            </p:cNvPr>
            <p:cNvCxnSpPr/>
            <p:nvPr/>
          </p:nvCxnSpPr>
          <p:spPr bwMode="auto">
            <a:xfrm>
              <a:off x="5327472" y="3276872"/>
              <a:ext cx="1798414" cy="235690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432624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9435</TotalTime>
  <Words>346</Words>
  <Application>Microsoft Office PowerPoint</Application>
  <PresentationFormat>On-screen Show (4:3)</PresentationFormat>
  <Paragraphs>49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Benton</vt:lpstr>
      <vt:lpstr>Calibri</vt:lpstr>
      <vt:lpstr>Wingdings</vt:lpstr>
      <vt:lpstr>Clarity</vt:lpstr>
      <vt:lpstr>Detecting &amp; Monitoring Change</vt:lpstr>
      <vt:lpstr>Framework Overview</vt:lpstr>
      <vt:lpstr>Framework Overview</vt:lpstr>
      <vt:lpstr>PowerPoint Presentation</vt:lpstr>
      <vt:lpstr>PowerPoint Presentation</vt:lpstr>
      <vt:lpstr>PowerPoint Presentation</vt:lpstr>
      <vt:lpstr>Image Differencing</vt:lpstr>
      <vt:lpstr>Time Series Analysis</vt:lpstr>
      <vt:lpstr>Confirming Change</vt:lpstr>
      <vt:lpstr>Resolutions</vt:lpstr>
      <vt:lpstr>Resolutions</vt:lpstr>
      <vt:lpstr>Resolutions</vt:lpstr>
      <vt:lpstr>Resolutions</vt:lpstr>
    </vt:vector>
  </TitlesOfParts>
  <Company>Forest Service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USDA Forest Service</dc:creator>
  <cp:lastModifiedBy>Schwert, Brenna M -FS</cp:lastModifiedBy>
  <cp:revision>128</cp:revision>
  <dcterms:created xsi:type="dcterms:W3CDTF">2015-04-03T20:09:37Z</dcterms:created>
  <dcterms:modified xsi:type="dcterms:W3CDTF">2020-05-27T16:03:35Z</dcterms:modified>
</cp:coreProperties>
</file>