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</p:sldMasterIdLst>
  <p:notesMasterIdLst>
    <p:notesMasterId r:id="rId23"/>
  </p:notesMasterIdLst>
  <p:handoutMasterIdLst>
    <p:handoutMasterId r:id="rId24"/>
  </p:handoutMasterIdLst>
  <p:sldIdLst>
    <p:sldId id="1262" r:id="rId2"/>
    <p:sldId id="1249" r:id="rId3"/>
    <p:sldId id="1285" r:id="rId4"/>
    <p:sldId id="1287" r:id="rId5"/>
    <p:sldId id="1260" r:id="rId6"/>
    <p:sldId id="1290" r:id="rId7"/>
    <p:sldId id="1292" r:id="rId8"/>
    <p:sldId id="1182" r:id="rId9"/>
    <p:sldId id="1183" r:id="rId10"/>
    <p:sldId id="1185" r:id="rId11"/>
    <p:sldId id="1291" r:id="rId12"/>
    <p:sldId id="1293" r:id="rId13"/>
    <p:sldId id="1283" r:id="rId14"/>
    <p:sldId id="1294" r:id="rId15"/>
    <p:sldId id="1299" r:id="rId16"/>
    <p:sldId id="1252" r:id="rId17"/>
    <p:sldId id="1302" r:id="rId18"/>
    <p:sldId id="1315" r:id="rId19"/>
    <p:sldId id="1316" r:id="rId20"/>
    <p:sldId id="1317" r:id="rId21"/>
    <p:sldId id="1286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3" pos="2880">
          <p15:clr>
            <a:srgbClr val="A4A3A4"/>
          </p15:clr>
        </p15:guide>
        <p15:guide id="14" orient="horz" pos="2160">
          <p15:clr>
            <a:srgbClr val="A4A3A4"/>
          </p15:clr>
        </p15:guide>
        <p15:guide id="15" pos="35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41B"/>
    <a:srgbClr val="FF0000"/>
    <a:srgbClr val="FFFFFF"/>
    <a:srgbClr val="4D4D4D"/>
    <a:srgbClr val="0C1B39"/>
    <a:srgbClr val="BC8922"/>
    <a:srgbClr val="A47A20"/>
    <a:srgbClr val="BA8A25"/>
    <a:srgbClr val="F6F6F6"/>
    <a:srgbClr val="4C4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25" autoAdjust="0"/>
    <p:restoredTop sz="90319" autoAdjust="0"/>
  </p:normalViewPr>
  <p:slideViewPr>
    <p:cSldViewPr snapToGrid="0" snapToObjects="1">
      <p:cViewPr varScale="1">
        <p:scale>
          <a:sx n="103" d="100"/>
          <a:sy n="103" d="100"/>
        </p:scale>
        <p:origin x="2352" y="102"/>
      </p:cViewPr>
      <p:guideLst>
        <p:guide pos="2880"/>
        <p:guide orient="horz" pos="2160"/>
        <p:guide pos="3504"/>
      </p:guideLst>
    </p:cSldViewPr>
  </p:slideViewPr>
  <p:outlineViewPr>
    <p:cViewPr>
      <p:scale>
        <a:sx n="33" d="100"/>
        <a:sy n="33" d="100"/>
      </p:scale>
      <p:origin x="0" y="-632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2" d="100"/>
          <a:sy n="152" d="100"/>
        </p:scale>
        <p:origin x="-5544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t" anchorCtr="0" compatLnSpc="1">
            <a:prstTxWarp prst="textNoShape">
              <a:avLst/>
            </a:prstTxWarp>
          </a:bodyPr>
          <a:lstStyle>
            <a:lvl1pPr defTabSz="92700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1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t" anchorCtr="0" compatLnSpc="1">
            <a:prstTxWarp prst="textNoShape">
              <a:avLst/>
            </a:prstTxWarp>
          </a:bodyPr>
          <a:lstStyle>
            <a:lvl1pPr algn="r" defTabSz="92700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b" anchorCtr="0" compatLnSpc="1">
            <a:prstTxWarp prst="textNoShape">
              <a:avLst/>
            </a:prstTxWarp>
          </a:bodyPr>
          <a:lstStyle>
            <a:lvl1pPr defTabSz="92700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1264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b" anchorCtr="0" compatLnSpc="1">
            <a:prstTxWarp prst="textNoShape">
              <a:avLst/>
            </a:prstTxWarp>
          </a:bodyPr>
          <a:lstStyle>
            <a:lvl1pPr algn="r" defTabSz="927005">
              <a:defRPr sz="1200"/>
            </a:lvl1pPr>
          </a:lstStyle>
          <a:p>
            <a:pPr>
              <a:defRPr/>
            </a:pPr>
            <a:fld id="{322311E0-AECA-4720-980B-286CEE448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51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t" anchorCtr="0" compatLnSpc="1">
            <a:prstTxWarp prst="textNoShape">
              <a:avLst/>
            </a:prstTxWarp>
          </a:bodyPr>
          <a:lstStyle>
            <a:lvl1pPr defTabSz="92700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1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t" anchorCtr="0" compatLnSpc="1">
            <a:prstTxWarp prst="textNoShape">
              <a:avLst/>
            </a:prstTxWarp>
          </a:bodyPr>
          <a:lstStyle>
            <a:lvl1pPr algn="r" defTabSz="92700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b" anchorCtr="0" compatLnSpc="1">
            <a:prstTxWarp prst="textNoShape">
              <a:avLst/>
            </a:prstTxWarp>
          </a:bodyPr>
          <a:lstStyle>
            <a:lvl1pPr defTabSz="92700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1264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1" tIns="46354" rIns="92711" bIns="46354" numCol="1" anchor="b" anchorCtr="0" compatLnSpc="1">
            <a:prstTxWarp prst="textNoShape">
              <a:avLst/>
            </a:prstTxWarp>
          </a:bodyPr>
          <a:lstStyle>
            <a:lvl1pPr algn="r" defTabSz="927005">
              <a:defRPr sz="1200"/>
            </a:lvl1pPr>
          </a:lstStyle>
          <a:p>
            <a:pPr>
              <a:defRPr/>
            </a:pPr>
            <a:fld id="{CF41EA43-B658-4A67-8383-D0C8877D6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92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3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r>
              <a:rPr lang="en-US" dirty="0"/>
              <a:t>Here is that pixel’s spectral values in graph form. The change algorithms </a:t>
            </a:r>
            <a:r>
              <a:rPr lang="en-US" dirty="0" err="1"/>
              <a:t>LandTrendr</a:t>
            </a:r>
            <a:r>
              <a:rPr lang="en-US" dirty="0"/>
              <a:t> and </a:t>
            </a:r>
            <a:r>
              <a:rPr lang="en-US" dirty="0" err="1"/>
              <a:t>Verdet</a:t>
            </a:r>
            <a:r>
              <a:rPr lang="en-US" dirty="0"/>
              <a:t> basically fit segments to the raw values from the satellite (lower figure), that can then be interpreted as segments of “Stable”, “Loss”, or “Gain.”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4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2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89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5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47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24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8" indent="-171438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14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98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66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5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/>
              <a:t>LCMS is an ensemble-based change detection system that leverages the Landsat data record to produce pixel-based maps of vegetative loss &amp; gain as well as land cover and land use for every year since 1985.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We can think of this as the story of a place.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1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02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6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7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11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45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9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411" indent="-174411">
              <a:buFont typeface="Arial" panose="020B0604020202020204" pitchFamily="34" charset="0"/>
              <a:buChar char="•"/>
            </a:pPr>
            <a:r>
              <a:rPr lang="en-US" dirty="0"/>
              <a:t>If you look at how spectral indices from one pixel change throughout the 35 years of composites, you can get an idea for what has happened on the landscape.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41EA43-B658-4A67-8383-D0C8877D614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2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18570" y="3040060"/>
            <a:ext cx="6387293" cy="4610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Subtitles Help to Minimize Length of 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18570" y="1885366"/>
            <a:ext cx="6387293" cy="1128361"/>
          </a:xfrm>
          <a:prstGeom prst="rect">
            <a:avLst/>
          </a:prstGeom>
        </p:spPr>
        <p:txBody>
          <a:bodyPr/>
          <a:lstStyle>
            <a:lvl1pPr>
              <a:defRPr kern="12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The Presentation Title</a:t>
            </a:r>
          </a:p>
        </p:txBody>
      </p:sp>
      <p:pic>
        <p:nvPicPr>
          <p:cNvPr id="13" name="Picture 12" descr="PPT_Slide_Intro-End_USDA-FS-Logo-Signature_WarmGrey.pdf" title="United States Department of Agriculture, Forest Service Logos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916" y="654519"/>
            <a:ext cx="1836632" cy="720248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354132" y="4711057"/>
            <a:ext cx="4046537" cy="6293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>
                    <a:lumMod val="7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5pPr>
          </a:lstStyle>
          <a:p>
            <a:pPr lvl="0"/>
            <a:r>
              <a:rPr lang="en-US" dirty="0"/>
              <a:t>Geospatial Technology and Applications Center | GTAC</a:t>
            </a:r>
          </a:p>
          <a:p>
            <a:pPr lvl="0"/>
            <a:r>
              <a:rPr lang="en-US" dirty="0"/>
              <a:t>USDA Forest Service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54132" y="4044387"/>
            <a:ext cx="4046537" cy="660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>
                <a:solidFill>
                  <a:schemeClr val="tx2">
                    <a:lumMod val="7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5pPr>
          </a:lstStyle>
          <a:p>
            <a:pPr lvl="0"/>
            <a:r>
              <a:rPr lang="en-US" dirty="0"/>
              <a:t>First, Last Name</a:t>
            </a:r>
          </a:p>
          <a:p>
            <a:pPr lvl="0"/>
            <a:r>
              <a:rPr lang="en-US" dirty="0"/>
              <a:t>Personal Program/Service Title, Program/Service Name, </a:t>
            </a:r>
          </a:p>
          <a:p>
            <a:pPr lvl="0"/>
            <a:r>
              <a:rPr lang="en-US" dirty="0"/>
              <a:t>000-000-0000</a:t>
            </a:r>
          </a:p>
          <a:p>
            <a:pPr lvl="0"/>
            <a:r>
              <a:rPr lang="en-US" dirty="0"/>
              <a:t>name@fs.fed.us</a:t>
            </a:r>
          </a:p>
        </p:txBody>
      </p:sp>
      <p:pic>
        <p:nvPicPr>
          <p:cNvPr id="16" name="Picture 15" descr="4.3_PPT_Slide_Flaming-Gorge-UT_Image-Intro-End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2" y="0"/>
            <a:ext cx="1895856" cy="685495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17" y="6089302"/>
            <a:ext cx="2483208" cy="3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7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Btm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ll Forest Image, Piute County, Utah" title="Fall Forest Image, Piute County, Utah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90" y="0"/>
            <a:ext cx="560832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A07C29FD-6C57-46D1-8369-C56D832C7A81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24956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Sid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138613" y="1366154"/>
            <a:ext cx="4637087" cy="365521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84559" y="1370102"/>
            <a:ext cx="2849561" cy="127858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76621" y="2671552"/>
            <a:ext cx="2857500" cy="2349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68BB5891-DE5C-45B7-8AE7-51F4E3DF9E80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07290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6243" y="1493534"/>
            <a:ext cx="3039188" cy="138499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2800">
                <a:solidFill>
                  <a:srgbClr val="333F50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08801" y="1618852"/>
            <a:ext cx="4554141" cy="365521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333F50"/>
                </a:solidFill>
              </a:defRPr>
            </a:lvl1pPr>
            <a:lvl2pPr algn="l">
              <a:defRPr sz="2800">
                <a:solidFill>
                  <a:srgbClr val="333F50"/>
                </a:solidFill>
              </a:defRPr>
            </a:lvl2pPr>
            <a:lvl3pPr algn="l">
              <a:defRPr sz="2400">
                <a:solidFill>
                  <a:srgbClr val="333F50"/>
                </a:solidFill>
              </a:defRPr>
            </a:lvl3pPr>
            <a:lvl4pPr algn="l">
              <a:buClr>
                <a:schemeClr val="tx2">
                  <a:lumMod val="75000"/>
                </a:schemeClr>
              </a:buClr>
              <a:defRPr sz="2000">
                <a:solidFill>
                  <a:srgbClr val="333F50"/>
                </a:solidFill>
              </a:defRPr>
            </a:lvl4pPr>
            <a:lvl5pPr algn="l">
              <a:defRPr sz="2000">
                <a:solidFill>
                  <a:srgbClr val="333F5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76242" y="2878529"/>
            <a:ext cx="3039189" cy="2401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33F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E97E9DFD-321F-49E5-888A-881351D12A88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62394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losing/E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TAC Secondary lcon representing the quality of programs and services GTAC provides: Geospatial Technology and Applications Center, (GTAC)" title="GTAC secondary icon mark: Geospatial Technology and Applications Center, (GTAC)"/>
          <p:cNvPicPr preferRelativeResize="0"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93" y="1326786"/>
            <a:ext cx="3300893" cy="333136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19292" y="3063551"/>
            <a:ext cx="6091007" cy="38101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rgbClr val="333F50"/>
                </a:solidFill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34358" y="1993098"/>
            <a:ext cx="6075941" cy="93253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>
                <a:solidFill>
                  <a:srgbClr val="333F50"/>
                </a:solidFill>
              </a:defRPr>
            </a:lvl1pPr>
          </a:lstStyle>
          <a:p>
            <a:r>
              <a:rPr lang="en-US" sz="6000" dirty="0"/>
              <a:t>Questions?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354132" y="4711057"/>
            <a:ext cx="4046537" cy="6293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>
                <a:solidFill>
                  <a:schemeClr val="tx2">
                    <a:lumMod val="7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5pPr>
          </a:lstStyle>
          <a:p>
            <a:pPr lvl="0"/>
            <a:r>
              <a:rPr lang="en-US" dirty="0"/>
              <a:t>Geospatial Technology and Applications Center | GTAC</a:t>
            </a:r>
          </a:p>
          <a:p>
            <a:pPr lvl="0"/>
            <a:r>
              <a:rPr lang="en-US" dirty="0"/>
              <a:t>USDA Forest Service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54132" y="4044387"/>
            <a:ext cx="4046537" cy="660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>
                <a:solidFill>
                  <a:schemeClr val="tx2">
                    <a:lumMod val="7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solidFill>
                  <a:srgbClr val="1E2F2E"/>
                </a:solidFill>
              </a:defRPr>
            </a:lvl5pPr>
          </a:lstStyle>
          <a:p>
            <a:pPr lvl="0"/>
            <a:r>
              <a:rPr lang="en-US" dirty="0"/>
              <a:t>First, Last Name</a:t>
            </a:r>
          </a:p>
          <a:p>
            <a:pPr lvl="0"/>
            <a:r>
              <a:rPr lang="en-US" dirty="0"/>
              <a:t>Personal Program/Service Title, Program/Service Name, </a:t>
            </a:r>
          </a:p>
          <a:p>
            <a:pPr lvl="0"/>
            <a:r>
              <a:rPr lang="en-US" dirty="0"/>
              <a:t>000-000-0000</a:t>
            </a:r>
          </a:p>
          <a:p>
            <a:pPr lvl="0"/>
            <a:r>
              <a:rPr lang="en-US" dirty="0"/>
              <a:t>name@fs.fed.us</a:t>
            </a:r>
          </a:p>
        </p:txBody>
      </p:sp>
      <p:pic>
        <p:nvPicPr>
          <p:cNvPr id="15" name="Picture 14" descr="PPT_Slide_Intro-End_USDA-FS-Logo-Signature_WarmGrey.pdf" title="United States Department of Agriculture, Forest Service Logos"/>
          <p:cNvPicPr preferRelativeResize="0"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916" y="654519"/>
            <a:ext cx="1836632" cy="720248"/>
          </a:xfrm>
          <a:prstGeom prst="rect">
            <a:avLst/>
          </a:prstGeom>
        </p:spPr>
      </p:pic>
      <p:pic>
        <p:nvPicPr>
          <p:cNvPr id="11" name="Picture 10" descr="4.3_PPT_Slide_Flaming-Gorge-UT_Image-Intro-End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2" y="0"/>
            <a:ext cx="1895856" cy="6854952"/>
          </a:xfrm>
          <a:prstGeom prst="rect">
            <a:avLst/>
          </a:prstGeom>
        </p:spPr>
      </p:pic>
      <p:pic>
        <p:nvPicPr>
          <p:cNvPr id="13" name="Picture 12"/>
          <p:cNvPicPr preferRelativeResize="0"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272" y="5765518"/>
            <a:ext cx="6622924" cy="9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88" y="221889"/>
            <a:ext cx="8280700" cy="105614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42287" y="1300558"/>
            <a:ext cx="8280701" cy="4876506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chemeClr val="tx2">
                  <a:lumMod val="75000"/>
                </a:schemeClr>
              </a:buClr>
              <a:buFont typeface="Wingdings" charset="2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742950" indent="-285750"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228600"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228600"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228600"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46076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764270"/>
            <a:ext cx="7967662" cy="43618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>
                  <a:lumMod val="75000"/>
                </a:schemeClr>
              </a:buClr>
              <a:buFont typeface="Wingdings" charset="2"/>
              <a:buNone/>
              <a:defRPr b="1">
                <a:solidFill>
                  <a:srgbClr val="333F50"/>
                </a:solidFill>
              </a:defRPr>
            </a:lvl1pPr>
            <a:lvl2pPr marL="52578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65151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83439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110871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25000"/>
              <a:buFont typeface="Wingdings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Bulleted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46993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B3889162-BAE5-45F0-87C3-9AA36DE89C7B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94894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.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075" y="748563"/>
            <a:ext cx="778986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3813" y="1983574"/>
            <a:ext cx="7099300" cy="43691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2">
                  <a:lumMod val="75000"/>
                </a:schemeClr>
              </a:buClr>
              <a:defRPr>
                <a:solidFill>
                  <a:srgbClr val="333F50"/>
                </a:solidFill>
              </a:defRPr>
            </a:lvl1pPr>
            <a:lvl2pPr marL="457200" indent="-274320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+mj-lt"/>
              <a:buAutoNum type="arabicPeriod"/>
              <a:defRPr>
                <a:solidFill>
                  <a:srgbClr val="333F50"/>
                </a:solidFill>
              </a:defRPr>
            </a:lvl2pPr>
            <a:lvl3pPr marL="365760" indent="137160">
              <a:buClr>
                <a:schemeClr val="tx2">
                  <a:lumMod val="75000"/>
                </a:schemeClr>
              </a:buClr>
              <a:buFont typeface="Arial"/>
              <a:buChar char="•"/>
              <a:defRPr sz="1600">
                <a:solidFill>
                  <a:srgbClr val="333F50"/>
                </a:solidFill>
              </a:defRPr>
            </a:lvl3pPr>
            <a:lvl4pPr marL="365760" indent="13716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25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365760" indent="0">
              <a:buClr>
                <a:schemeClr val="tx2">
                  <a:lumMod val="75000"/>
                </a:schemeClr>
              </a:buClr>
              <a:buNone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Numbered Text</a:t>
            </a:r>
          </a:p>
          <a:p>
            <a:pPr marL="365760" lvl="3" indent="13716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dirty="0"/>
              <a:t> Bullet</a:t>
            </a:r>
          </a:p>
          <a:p>
            <a:pPr lvl="3"/>
            <a:r>
              <a:rPr lang="en-US" dirty="0"/>
              <a:t> Bullet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Numbered Text</a:t>
            </a:r>
          </a:p>
          <a:p>
            <a:pPr marL="365760" lvl="3" indent="13716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dirty="0"/>
              <a:t> Bullet</a:t>
            </a:r>
          </a:p>
          <a:p>
            <a:pPr lvl="3"/>
            <a:r>
              <a:rPr lang="en-US" dirty="0"/>
              <a:t> Bullet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Numbered Text</a:t>
            </a:r>
          </a:p>
          <a:p>
            <a:pPr marL="365760" lvl="3" indent="13716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dirty="0"/>
              <a:t> Bullet</a:t>
            </a:r>
          </a:p>
          <a:p>
            <a:pPr lvl="3"/>
            <a:r>
              <a:rPr lang="en-US" dirty="0"/>
              <a:t> Bullet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 wrap="none"/>
          <a:lstStyle/>
          <a:p>
            <a:fld id="{A891AA7A-F409-4753-8E35-568EC44316A4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 wrap="none"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 wrap="none"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7300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A6A4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TAC Secondary lcon representing the quality of programs and services GTAC provides: Geospatial Technology and Applications Center, (GTAC)." title="GTAC secondary icon mark: Geospatial Technology and Applications Center, (GTAC)"/>
          <p:cNvPicPr preferRelativeResize="0"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286" y="395295"/>
            <a:ext cx="3300893" cy="3331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043862"/>
            <a:ext cx="7967663" cy="1038282"/>
          </a:xfrm>
          <a:prstGeom prst="rect">
            <a:avLst/>
          </a:prstGeom>
        </p:spPr>
        <p:txBody>
          <a:bodyPr anchor="t"/>
          <a:lstStyle>
            <a:lvl1pPr algn="l">
              <a:defRPr sz="3200" b="1" u="none" cap="all" baseline="0">
                <a:solidFill>
                  <a:srgbClr val="333F50"/>
                </a:solidFill>
              </a:defRPr>
            </a:lvl1pPr>
          </a:lstStyle>
          <a:p>
            <a:r>
              <a:rPr lang="en-US" dirty="0"/>
              <a:t>TITLE SECTION TO divide </a:t>
            </a:r>
            <a:br>
              <a:rPr lang="en-US" dirty="0"/>
            </a:br>
            <a:r>
              <a:rPr lang="en-US" dirty="0"/>
              <a:t>and organize multiple topics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2184" y="4097961"/>
            <a:ext cx="7973679" cy="150018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 baseline="0">
                <a:solidFill>
                  <a:srgbClr val="333F5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Serves as a visual aid to let your audience know </a:t>
            </a:r>
            <a:br>
              <a:rPr lang="en-US" dirty="0"/>
            </a:br>
            <a:r>
              <a:rPr lang="en-US" dirty="0"/>
              <a:t>you’re about to begin a new topic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957186" y="912066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half" idx="1"/>
          </p:nvPr>
        </p:nvSpPr>
        <p:spPr>
          <a:xfrm>
            <a:off x="957187" y="2007438"/>
            <a:ext cx="3873821" cy="3262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914400" indent="-457200"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257300" indent="-342900"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714500" indent="-342900"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171700" indent="-342900"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Bulleted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half" idx="2"/>
          </p:nvPr>
        </p:nvSpPr>
        <p:spPr>
          <a:xfrm>
            <a:off x="4957686" y="2007438"/>
            <a:ext cx="3886200" cy="3263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>
                  <a:lumMod val="75000"/>
                </a:schemeClr>
              </a:buClr>
              <a:buFont typeface="Wingdings" charset="2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Bulleted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36591A88-B80C-4378-AD58-575B837441E8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2351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9423" y="747772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F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9424" y="1757656"/>
            <a:ext cx="3868340" cy="7436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33F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39424" y="2535612"/>
            <a:ext cx="3868340" cy="2350293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0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38739" y="1757657"/>
            <a:ext cx="3887391" cy="7436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33F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938739" y="2535612"/>
            <a:ext cx="3887391" cy="2350293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  <a:def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08AA5529-1B0B-40BA-83F5-ACE7A60FD9A4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0518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88" y="1127642"/>
            <a:ext cx="77962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12105"/>
            <a:ext cx="865613" cy="365125"/>
          </a:xfrm>
          <a:prstGeom prst="rect">
            <a:avLst/>
          </a:prstGeom>
        </p:spPr>
        <p:txBody>
          <a:bodyPr/>
          <a:lstStyle/>
          <a:p>
            <a:fld id="{4C45099E-B9C5-4288-8808-4BBCDDDC7C8C}" type="datetime1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2437" y="6412104"/>
            <a:ext cx="3595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9170" y="6401108"/>
            <a:ext cx="490654" cy="365125"/>
          </a:xfrm>
          <a:prstGeom prst="rect">
            <a:avLst/>
          </a:prstGeom>
        </p:spPr>
        <p:txBody>
          <a:bodyPr/>
          <a:lstStyle/>
          <a:p>
            <a:fld id="{11019BAC-9F21-4871-94C6-FF23723C4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5356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TAC Center Logo" title="GTAC Center Logo with North Arrow Icon 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458" y="6507588"/>
            <a:ext cx="2654300" cy="190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51582" y="-310872"/>
            <a:ext cx="7954961" cy="16455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386944" y="-179773"/>
            <a:ext cx="914400" cy="11639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PPT_Slide_Flaming-Gorge-UT_Image-02.jp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90" y="0"/>
            <a:ext cx="53035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20" r:id="rId2"/>
    <p:sldLayoutId id="2147484114" r:id="rId3"/>
    <p:sldLayoutId id="2147484115" r:id="rId4"/>
    <p:sldLayoutId id="2147484119" r:id="rId5"/>
    <p:sldLayoutId id="2147484062" r:id="rId6"/>
    <p:sldLayoutId id="2147484121" r:id="rId7"/>
    <p:sldLayoutId id="2147484122" r:id="rId8"/>
    <p:sldLayoutId id="2147484123" r:id="rId9"/>
    <p:sldLayoutId id="2147484118" r:id="rId10"/>
    <p:sldLayoutId id="2147484125" r:id="rId11"/>
    <p:sldLayoutId id="2147484124" r:id="rId12"/>
    <p:sldLayoutId id="2147484117" r:id="rId13"/>
  </p:sldLayoutIdLst>
  <p:transition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none">
          <a:solidFill>
            <a:srgbClr val="4C4C3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2400" b="1">
          <a:solidFill>
            <a:srgbClr val="4C4C3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rgbClr val="4C4C3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800">
          <a:solidFill>
            <a:srgbClr val="4C4C3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rgbClr val="4C4C3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rgbClr val="4C4C3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048" userDrawn="1">
          <p15:clr>
            <a:srgbClr val="F26B43"/>
          </p15:clr>
        </p15:guide>
        <p15:guide id="3" pos="2757" userDrawn="1">
          <p15:clr>
            <a:srgbClr val="F26B43"/>
          </p15:clr>
        </p15:guide>
        <p15:guide id="4" pos="3353" userDrawn="1">
          <p15:clr>
            <a:srgbClr val="F26B43"/>
          </p15:clr>
        </p15:guide>
        <p15:guide id="5" pos="5547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orient="horz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mapr.github.io/LT-GEE/landtrendr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cms-data-explorer.appspo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sfs.earthengine.app/view/lcms-ids-viewe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leah.campbell@usda.gov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data.fs.usda.gov/geodata/rastergateway/LCMS/index.ph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fs.earthengine.app/view/lcms-ids-viewer" TargetMode="External"/><Relationship Id="rId5" Type="http://schemas.openxmlformats.org/officeDocument/2006/relationships/hyperlink" Target="http://lcms.forestry.oregonstate.edu/FHP" TargetMode="External"/><Relationship Id="rId4" Type="http://schemas.openxmlformats.org/officeDocument/2006/relationships/hyperlink" Target="http://lcms.forestry.oregonstate.edu/" TargetMode="External"/><Relationship Id="rId9" Type="http://schemas.openxmlformats.org/officeDocument/2006/relationships/hyperlink" Target="mailto:sm.fs.lcms@usd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mapr.github.io/LT-GEE/landtrend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346569" y="4089310"/>
            <a:ext cx="5652631" cy="1032939"/>
          </a:xfrm>
        </p:spPr>
        <p:txBody>
          <a:bodyPr/>
          <a:lstStyle/>
          <a:p>
            <a:pPr lvl="0"/>
            <a:r>
              <a:rPr lang="en-US" sz="1200" dirty="0"/>
              <a:t>Leah Campbell</a:t>
            </a:r>
          </a:p>
          <a:p>
            <a:pPr lvl="0"/>
            <a:r>
              <a:rPr lang="en-US" sz="1200" dirty="0"/>
              <a:t>leah.campbell@usda.gov</a:t>
            </a:r>
          </a:p>
          <a:p>
            <a:pPr lvl="0"/>
            <a:r>
              <a:rPr lang="en-US" sz="1100" b="0" dirty="0" err="1"/>
              <a:t>RedCastle</a:t>
            </a:r>
            <a:r>
              <a:rPr lang="en-US" sz="1100" b="0" dirty="0"/>
              <a:t> Resources, contractor to  </a:t>
            </a:r>
          </a:p>
          <a:p>
            <a:pPr lvl="0"/>
            <a:endParaRPr lang="en-US" sz="1100" b="0" dirty="0"/>
          </a:p>
          <a:p>
            <a:pPr lvl="0"/>
            <a:r>
              <a:rPr lang="en-US" sz="1200" dirty="0"/>
              <a:t>USDA Forest Service</a:t>
            </a:r>
          </a:p>
          <a:p>
            <a:pPr lvl="0"/>
            <a:r>
              <a:rPr lang="en-US" sz="1200" dirty="0"/>
              <a:t>Geospatial Technology &amp; Applications Center</a:t>
            </a:r>
          </a:p>
          <a:p>
            <a:pPr lvl="0"/>
            <a:r>
              <a:rPr lang="en-US" sz="1100" b="0" dirty="0"/>
              <a:t>Resource Mapping, Inventory &amp; Monitoring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5975" y="2437538"/>
            <a:ext cx="7181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Landscape Change Monitoring System (LCMS)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30297" y="3055675"/>
            <a:ext cx="280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FHP ADS Webinar</a:t>
            </a:r>
          </a:p>
          <a:p>
            <a:pPr algn="ctr"/>
            <a:r>
              <a:rPr lang="en-US" sz="2400" i="1" dirty="0"/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376948497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63300" y="221889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Time-Series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593" y="5860903"/>
            <a:ext cx="504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/>
              <a:t>Figure from Braaten &amp; Kennedy’s </a:t>
            </a:r>
            <a:r>
              <a:rPr lang="en-US" sz="1400" b="0" i="1" dirty="0" err="1"/>
              <a:t>eMapR</a:t>
            </a:r>
            <a:r>
              <a:rPr lang="en-US" sz="1400" b="0" i="1" dirty="0"/>
              <a:t> Lab LT-GEE Guide </a:t>
            </a:r>
          </a:p>
          <a:p>
            <a:r>
              <a:rPr lang="en-US" sz="1400" b="0" i="1" dirty="0"/>
              <a:t>(</a:t>
            </a:r>
            <a:r>
              <a:rPr lang="en-US" sz="1400" dirty="0">
                <a:hlinkClick r:id="rId3"/>
              </a:rPr>
              <a:t>https://emapr.github.io/LT-GEE/landtrendr.html</a:t>
            </a:r>
            <a:r>
              <a:rPr lang="en-US" sz="1400" dirty="0"/>
              <a:t>)</a:t>
            </a:r>
            <a:endParaRPr lang="en-US" sz="1400" b="0" i="1" dirty="0"/>
          </a:p>
        </p:txBody>
      </p:sp>
      <p:pic>
        <p:nvPicPr>
          <p:cNvPr id="2050" name="Picture 2" descr="https://emapr.github.io/LT-GEE/imgs/segment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300" y="1611612"/>
            <a:ext cx="8119782" cy="3343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19B07-DE01-42F2-967D-48C18B6B95D7}"/>
              </a:ext>
            </a:extLst>
          </p:cNvPr>
          <p:cNvSpPr txBox="1"/>
          <p:nvPr/>
        </p:nvSpPr>
        <p:spPr>
          <a:xfrm>
            <a:off x="2619124" y="3129704"/>
            <a:ext cx="69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rgbClr val="FF0000"/>
                </a:solidFill>
              </a:rPr>
              <a:t>Stable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3DF70-E76D-4AB9-866F-621AD397D1C6}"/>
              </a:ext>
            </a:extLst>
          </p:cNvPr>
          <p:cNvSpPr txBox="1"/>
          <p:nvPr/>
        </p:nvSpPr>
        <p:spPr>
          <a:xfrm>
            <a:off x="5115373" y="3792402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FF946-977F-4006-88CC-60B7900289F3}"/>
              </a:ext>
            </a:extLst>
          </p:cNvPr>
          <p:cNvSpPr txBox="1"/>
          <p:nvPr/>
        </p:nvSpPr>
        <p:spPr>
          <a:xfrm>
            <a:off x="6705935" y="4089186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rgbClr val="FF0000"/>
                </a:solidFill>
              </a:rPr>
              <a:t>Gain</a:t>
            </a:r>
          </a:p>
        </p:txBody>
      </p:sp>
    </p:spTree>
    <p:extLst>
      <p:ext uri="{BB962C8B-B14F-4D97-AF65-F5344CB8AC3E}">
        <p14:creationId xmlns:p14="http://schemas.microsoft.com/office/powerpoint/2010/main" val="1418879915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576A62-94B4-4F61-A6FC-9002CC5E555E}"/>
              </a:ext>
            </a:extLst>
          </p:cNvPr>
          <p:cNvGrpSpPr/>
          <p:nvPr/>
        </p:nvGrpSpPr>
        <p:grpSpPr>
          <a:xfrm>
            <a:off x="792215" y="2849277"/>
            <a:ext cx="8030773" cy="3786834"/>
            <a:chOff x="792215" y="2768084"/>
            <a:chExt cx="8030773" cy="37868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DB3BE2-CA2F-425C-B64D-7E2284607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215" y="2768084"/>
              <a:ext cx="8030773" cy="3786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7EEC5D-BCD9-4BC2-BFC2-DA7C2FBCBB2E}"/>
                </a:ext>
              </a:extLst>
            </p:cNvPr>
            <p:cNvSpPr txBox="1"/>
            <p:nvPr/>
          </p:nvSpPr>
          <p:spPr>
            <a:xfrm>
              <a:off x="1767254" y="3184373"/>
              <a:ext cx="692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Stable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33AD5B-4D8A-4F4A-8FE6-DAAEF05F1425}"/>
                </a:ext>
              </a:extLst>
            </p:cNvPr>
            <p:cNvSpPr txBox="1"/>
            <p:nvPr/>
          </p:nvSpPr>
          <p:spPr>
            <a:xfrm>
              <a:off x="6631766" y="3164878"/>
              <a:ext cx="692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Stable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D41CB6-2E91-4AF3-9212-F9E578F628A1}"/>
                </a:ext>
              </a:extLst>
            </p:cNvPr>
            <p:cNvSpPr txBox="1"/>
            <p:nvPr/>
          </p:nvSpPr>
          <p:spPr>
            <a:xfrm>
              <a:off x="4407156" y="3308615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Loss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B317E4-AF00-44E3-AAF7-8A2130A7BC57}"/>
                </a:ext>
              </a:extLst>
            </p:cNvPr>
            <p:cNvSpPr txBox="1"/>
            <p:nvPr/>
          </p:nvSpPr>
          <p:spPr>
            <a:xfrm>
              <a:off x="5519461" y="3399959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Gain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255F494-9B8A-4E8E-8080-B7CD32B2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8" y="221889"/>
            <a:ext cx="8280700" cy="1056140"/>
          </a:xfrm>
        </p:spPr>
        <p:txBody>
          <a:bodyPr/>
          <a:lstStyle/>
          <a:p>
            <a:r>
              <a:rPr lang="en-US" kern="1200" dirty="0"/>
              <a:t>LCMS</a:t>
            </a:r>
            <a:br>
              <a:rPr lang="en-US" kern="1200" dirty="0"/>
            </a:br>
            <a:r>
              <a:rPr lang="en-US" sz="3200" kern="1200" dirty="0"/>
              <a:t>vs. </a:t>
            </a:r>
            <a:r>
              <a:rPr lang="en-US" sz="3200" kern="1200" dirty="0" err="1"/>
              <a:t>LandTrendr</a:t>
            </a:r>
            <a:r>
              <a:rPr lang="en-US" sz="3200" kern="1200" dirty="0"/>
              <a:t> &amp; </a:t>
            </a:r>
            <a:r>
              <a:rPr lang="en-US" sz="3200" kern="1200" dirty="0" err="1"/>
              <a:t>TimeSync</a:t>
            </a:r>
            <a:endParaRPr lang="en-US" sz="3200" kern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5DC1B-4569-4350-AAD9-49F8636BDC50}"/>
              </a:ext>
            </a:extLst>
          </p:cNvPr>
          <p:cNvSpPr txBox="1"/>
          <p:nvPr/>
        </p:nvSpPr>
        <p:spPr>
          <a:xfrm>
            <a:off x="886407" y="1304445"/>
            <a:ext cx="79365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TimeSync</a:t>
            </a:r>
            <a:r>
              <a:rPr lang="en-US" sz="20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b="0" i="1" dirty="0"/>
              <a:t>Software package to manually, and systematically, analyze the Landsat time series at specific points.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b="0" i="1" dirty="0"/>
              <a:t>Used to generate objective data for training and assessing the accuracy of the LCMS model.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AE167E-2E28-4FA3-9C03-F14A0A70EB3E}"/>
              </a:ext>
            </a:extLst>
          </p:cNvPr>
          <p:cNvCxnSpPr/>
          <p:nvPr/>
        </p:nvCxnSpPr>
        <p:spPr bwMode="auto">
          <a:xfrm>
            <a:off x="4946666" y="3142854"/>
            <a:ext cx="198717" cy="45757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E188D0-E6D4-4125-8207-0BA26BDB1FFF}"/>
              </a:ext>
            </a:extLst>
          </p:cNvPr>
          <p:cNvCxnSpPr/>
          <p:nvPr/>
        </p:nvCxnSpPr>
        <p:spPr bwMode="auto">
          <a:xfrm flipV="1">
            <a:off x="5236069" y="3019482"/>
            <a:ext cx="947017" cy="4644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60C3D0-C525-49C1-94DD-402172FF42F8}"/>
              </a:ext>
            </a:extLst>
          </p:cNvPr>
          <p:cNvCxnSpPr/>
          <p:nvPr/>
        </p:nvCxnSpPr>
        <p:spPr bwMode="auto">
          <a:xfrm>
            <a:off x="1741714" y="3001328"/>
            <a:ext cx="3120572" cy="181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44DDD0-D476-4F8C-84B0-9E74FDEDC196}"/>
              </a:ext>
            </a:extLst>
          </p:cNvPr>
          <p:cNvCxnSpPr/>
          <p:nvPr/>
        </p:nvCxnSpPr>
        <p:spPr bwMode="auto">
          <a:xfrm>
            <a:off x="6273772" y="3001328"/>
            <a:ext cx="1165411" cy="181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749195209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255F494-9B8A-4E8E-8080-B7CD32B2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8" y="221889"/>
            <a:ext cx="8280700" cy="1056140"/>
          </a:xfrm>
        </p:spPr>
        <p:txBody>
          <a:bodyPr/>
          <a:lstStyle/>
          <a:p>
            <a:r>
              <a:rPr lang="en-US" kern="1200" dirty="0"/>
              <a:t>LCMS</a:t>
            </a:r>
            <a:br>
              <a:rPr lang="en-US" kern="1200" dirty="0"/>
            </a:br>
            <a:r>
              <a:rPr lang="en-US" sz="3200" kern="1200" dirty="0"/>
              <a:t>vs. </a:t>
            </a:r>
            <a:r>
              <a:rPr lang="en-US" sz="3200" kern="1200" dirty="0" err="1"/>
              <a:t>LandTrendr</a:t>
            </a:r>
            <a:r>
              <a:rPr lang="en-US" sz="3200" kern="1200" dirty="0"/>
              <a:t> &amp; </a:t>
            </a:r>
            <a:r>
              <a:rPr lang="en-US" sz="3200" kern="1200" dirty="0" err="1"/>
              <a:t>TimeSync</a:t>
            </a:r>
            <a:endParaRPr lang="en-US" sz="3200" kern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5DC1B-4569-4350-AAD9-49F8636BDC50}"/>
              </a:ext>
            </a:extLst>
          </p:cNvPr>
          <p:cNvSpPr txBox="1"/>
          <p:nvPr/>
        </p:nvSpPr>
        <p:spPr>
          <a:xfrm>
            <a:off x="886407" y="1304445"/>
            <a:ext cx="79365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LandTrendr</a:t>
            </a:r>
            <a:r>
              <a:rPr lang="en-US" sz="20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b="0" i="1" dirty="0"/>
              <a:t>Algorithm that automatically creates segments and vertices using the Landsat composites, produces maps of loss and gain.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b="0" i="1" dirty="0"/>
              <a:t>Can use to characterize magnitude, slope, and duration of segments – in units of the spectral index you’re using.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A576D-0460-4FBB-A647-89B73BDCD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80" y="2838966"/>
            <a:ext cx="7203233" cy="3869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7904115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LCMS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860465" y="1434647"/>
            <a:ext cx="5977250" cy="4497526"/>
            <a:chOff x="1570763" y="983949"/>
            <a:chExt cx="5049846" cy="368761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0A84A1-96C9-4142-A762-3677E0B9FA23}"/>
                </a:ext>
              </a:extLst>
            </p:cNvPr>
            <p:cNvSpPr/>
            <p:nvPr/>
          </p:nvSpPr>
          <p:spPr>
            <a:xfrm>
              <a:off x="4683735" y="2271737"/>
              <a:ext cx="1936874" cy="1333660"/>
            </a:xfrm>
            <a:prstGeom prst="ellipse">
              <a:avLst/>
            </a:prstGeom>
            <a:gradFill flip="none" rotWithShape="1">
              <a:gsLst>
                <a:gs pos="0">
                  <a:srgbClr val="44546A">
                    <a:lumMod val="60000"/>
                    <a:lumOff val="40000"/>
                    <a:tint val="66000"/>
                    <a:satMod val="160000"/>
                  </a:srgbClr>
                </a:gs>
                <a:gs pos="50000">
                  <a:srgbClr val="44546A">
                    <a:lumMod val="60000"/>
                    <a:lumOff val="40000"/>
                    <a:tint val="44500"/>
                    <a:satMod val="160000"/>
                  </a:srgbClr>
                </a:gs>
                <a:gs pos="100000">
                  <a:srgbClr val="44546A">
                    <a:lumMod val="60000"/>
                    <a:lumOff val="40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LCMS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Ensemble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2A2AE0C-1406-EE44-9139-A3829FDC3958}"/>
                </a:ext>
              </a:extLst>
            </p:cNvPr>
            <p:cNvSpPr/>
            <p:nvPr/>
          </p:nvSpPr>
          <p:spPr>
            <a:xfrm>
              <a:off x="1570763" y="2969573"/>
              <a:ext cx="1280160" cy="70916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Verdet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Calibri" panose="020F0502020204030204"/>
                </a:rPr>
                <a:t>(Multiple bands/indices)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2A2AE0C-1406-EE44-9139-A3829FDC3958}"/>
                </a:ext>
              </a:extLst>
            </p:cNvPr>
            <p:cNvSpPr/>
            <p:nvPr/>
          </p:nvSpPr>
          <p:spPr>
            <a:xfrm>
              <a:off x="2303041" y="4214360"/>
              <a:ext cx="1363328" cy="457200"/>
            </a:xfrm>
            <a:prstGeom prst="round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TimeSync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Plots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D43099F-0D0B-0F48-90AA-A1E4B3DAA51F}"/>
                </a:ext>
              </a:extLst>
            </p:cNvPr>
            <p:cNvSpPr/>
            <p:nvPr/>
          </p:nvSpPr>
          <p:spPr>
            <a:xfrm>
              <a:off x="1627872" y="2040058"/>
              <a:ext cx="1165942" cy="677246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LandTrendr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Calibri" panose="020F0502020204030204"/>
                </a:rPr>
                <a:t>(Multiple bands/indices)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2A2AE0C-1406-EE44-9139-A3829FDC3958}"/>
                </a:ext>
              </a:extLst>
            </p:cNvPr>
            <p:cNvSpPr/>
            <p:nvPr/>
          </p:nvSpPr>
          <p:spPr>
            <a:xfrm>
              <a:off x="2386209" y="983949"/>
              <a:ext cx="1349252" cy="93240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Landsat Composites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Calibri" panose="020F0502020204030204"/>
                </a:rPr>
                <a:t>(Multiple bands/indices)</a:t>
              </a:r>
            </a:p>
          </p:txBody>
        </p:sp>
        <p:cxnSp>
          <p:nvCxnSpPr>
            <p:cNvPr id="3" name="Straight Arrow Connector 2"/>
            <p:cNvCxnSpPr>
              <a:cxnSpLocks/>
              <a:stCxn id="28" idx="3"/>
              <a:endCxn id="13" idx="1"/>
            </p:cNvCxnSpPr>
            <p:nvPr/>
          </p:nvCxnSpPr>
          <p:spPr bwMode="auto">
            <a:xfrm>
              <a:off x="3735461" y="1450151"/>
              <a:ext cx="1231922" cy="101689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2793814" y="2472586"/>
              <a:ext cx="1947030" cy="28400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/>
            <p:cNvCxnSpPr>
              <a:cxnSpLocks/>
              <a:stCxn id="18" idx="3"/>
            </p:cNvCxnSpPr>
            <p:nvPr/>
          </p:nvCxnSpPr>
          <p:spPr bwMode="auto">
            <a:xfrm flipV="1">
              <a:off x="2850923" y="3060554"/>
              <a:ext cx="1889921" cy="2635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/>
            <p:cNvCxnSpPr>
              <a:endCxn id="13" idx="3"/>
            </p:cNvCxnSpPr>
            <p:nvPr/>
          </p:nvCxnSpPr>
          <p:spPr bwMode="auto">
            <a:xfrm flipV="1">
              <a:off x="3666369" y="3410087"/>
              <a:ext cx="1301015" cy="94693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EA1DC1-01E5-42BA-A439-969DE73E26A7}"/>
              </a:ext>
            </a:extLst>
          </p:cNvPr>
          <p:cNvSpPr txBox="1"/>
          <p:nvPr/>
        </p:nvSpPr>
        <p:spPr>
          <a:xfrm>
            <a:off x="531846" y="820354"/>
            <a:ext cx="861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dirty="0"/>
              <a:t>LCMS uses an ensemble-based approach to model vegetation loss, gain, and land cover.</a:t>
            </a:r>
          </a:p>
        </p:txBody>
      </p:sp>
    </p:spTree>
    <p:extLst>
      <p:ext uri="{BB962C8B-B14F-4D97-AF65-F5344CB8AC3E}">
        <p14:creationId xmlns:p14="http://schemas.microsoft.com/office/powerpoint/2010/main" val="3436358085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Pandora Moth Case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3810F-E3F5-4A88-9266-E96ED0FC2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6" y="1097234"/>
            <a:ext cx="8005665" cy="50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6561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Southern Pine Beetle Case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D18E3E-9F40-48CE-A475-6FC941F0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6" y="1269447"/>
            <a:ext cx="7791061" cy="4921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4464360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542288" y="221889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Data Explorer Demo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8310" y="5628225"/>
            <a:ext cx="4389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u="sng" dirty="0">
                <a:solidFill>
                  <a:srgbClr val="0070C0"/>
                </a:solidFill>
                <a:hlinkClick r:id="rId3"/>
              </a:rPr>
              <a:t>https://</a:t>
            </a:r>
            <a:r>
              <a:rPr lang="en-US" sz="2000" b="0" u="sng" dirty="0">
                <a:solidFill>
                  <a:srgbClr val="0070C0"/>
                </a:solidFill>
              </a:rPr>
              <a:t>lcms.forestry.oregonstate.edu</a:t>
            </a: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2B3683-8BFA-EA4A-9C86-FA5049C13213}"/>
              </a:ext>
            </a:extLst>
          </p:cNvPr>
          <p:cNvCxnSpPr>
            <a:cxnSpLocks/>
          </p:cNvCxnSpPr>
          <p:nvPr/>
        </p:nvCxnSpPr>
        <p:spPr bwMode="auto">
          <a:xfrm>
            <a:off x="3096843" y="6011973"/>
            <a:ext cx="468375" cy="3464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0465BA-7A22-D54E-8262-0EFBFE8186DB}"/>
              </a:ext>
            </a:extLst>
          </p:cNvPr>
          <p:cNvSpPr txBox="1"/>
          <p:nvPr/>
        </p:nvSpPr>
        <p:spPr>
          <a:xfrm>
            <a:off x="3163077" y="6327547"/>
            <a:ext cx="2141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Works best in Chrome!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68BE3-7084-4242-9F5D-FBAEA5B22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83" y="1029720"/>
            <a:ext cx="8040220" cy="43216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1251902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Other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574052-2AEA-4D8E-86AA-8BD4064F8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63" y="2130080"/>
            <a:ext cx="8080310" cy="3960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6A5038-BCE9-4FF4-9210-0FF25C69DD20}"/>
              </a:ext>
            </a:extLst>
          </p:cNvPr>
          <p:cNvSpPr txBox="1"/>
          <p:nvPr/>
        </p:nvSpPr>
        <p:spPr>
          <a:xfrm>
            <a:off x="662474" y="982415"/>
            <a:ext cx="7156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LCMS IDS Viewer:</a:t>
            </a:r>
          </a:p>
          <a:p>
            <a:r>
              <a:rPr lang="en-US" sz="2400" b="0" dirty="0"/>
              <a:t>	</a:t>
            </a:r>
            <a:r>
              <a:rPr lang="en-US" sz="2000" dirty="0">
                <a:hlinkClick r:id="rId4"/>
              </a:rPr>
              <a:t>https://usfs.earthengine.app/view/lcms-ids-viewer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119996933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Some Final Thoughts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6B0F3-A403-49F9-AAC1-6898C54923D5}"/>
              </a:ext>
            </a:extLst>
          </p:cNvPr>
          <p:cNvSpPr txBox="1"/>
          <p:nvPr/>
        </p:nvSpPr>
        <p:spPr>
          <a:xfrm>
            <a:off x="489858" y="1038614"/>
            <a:ext cx="86541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LCMS Data should be used in combination with other layers like IDS. It requires some additional sleuthing.</a:t>
            </a:r>
          </a:p>
          <a:p>
            <a:pPr lvl="1"/>
            <a:r>
              <a:rPr lang="en-US" sz="1800" b="0" i="1" dirty="0"/>
              <a:t>LCMS can add depth and nuance to our understanding of the history of an area / agent. It can identify spatial and temporal patterns that may not have been captured in IDS (and visa versa)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5306D-C7D6-4691-ABC3-93CA3A57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61" y="2820612"/>
            <a:ext cx="6220990" cy="394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992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Some Final Thoughts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6B0F3-A403-49F9-AAC1-6898C54923D5}"/>
              </a:ext>
            </a:extLst>
          </p:cNvPr>
          <p:cNvSpPr txBox="1"/>
          <p:nvPr/>
        </p:nvSpPr>
        <p:spPr>
          <a:xfrm>
            <a:off x="489858" y="1038614"/>
            <a:ext cx="865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LCMS can be used to inform decisions about where to focus monitoring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C2A0F5-D1A8-4719-937C-EA23C9738D88}"/>
              </a:ext>
            </a:extLst>
          </p:cNvPr>
          <p:cNvGrpSpPr/>
          <p:nvPr/>
        </p:nvGrpSpPr>
        <p:grpSpPr>
          <a:xfrm>
            <a:off x="595993" y="2294154"/>
            <a:ext cx="2651760" cy="2357510"/>
            <a:chOff x="595993" y="1869612"/>
            <a:chExt cx="2651760" cy="23575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F1778B-8A85-4950-B747-38B2431D2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07" t="12857" r="20410" b="23810"/>
            <a:stretch/>
          </p:blipFill>
          <p:spPr>
            <a:xfrm>
              <a:off x="595993" y="1869612"/>
              <a:ext cx="2651760" cy="23575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17967D-DF30-40BD-8D71-FA486DDD380A}"/>
                </a:ext>
              </a:extLst>
            </p:cNvPr>
            <p:cNvSpPr txBox="1"/>
            <p:nvPr/>
          </p:nvSpPr>
          <p:spPr>
            <a:xfrm>
              <a:off x="2492418" y="1869612"/>
              <a:ext cx="75533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2017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99E9C4-74D0-47ED-AC8C-4ADF5B978ABC}"/>
              </a:ext>
            </a:extLst>
          </p:cNvPr>
          <p:cNvGrpSpPr/>
          <p:nvPr/>
        </p:nvGrpSpPr>
        <p:grpSpPr>
          <a:xfrm>
            <a:off x="3491049" y="2294154"/>
            <a:ext cx="2651760" cy="2363044"/>
            <a:chOff x="3491049" y="1869612"/>
            <a:chExt cx="2651760" cy="23630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57E99A-157F-41A7-AEAC-93B467BC9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247" t="12857" r="20372" b="23810"/>
            <a:stretch/>
          </p:blipFill>
          <p:spPr>
            <a:xfrm>
              <a:off x="3491049" y="1869612"/>
              <a:ext cx="2651760" cy="23630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75932-16C0-4C61-BD21-633959D6DF55}"/>
                </a:ext>
              </a:extLst>
            </p:cNvPr>
            <p:cNvSpPr txBox="1"/>
            <p:nvPr/>
          </p:nvSpPr>
          <p:spPr>
            <a:xfrm>
              <a:off x="5387474" y="1869612"/>
              <a:ext cx="75533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2018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524E20-8255-4C38-90B5-04F6C35A1643}"/>
              </a:ext>
            </a:extLst>
          </p:cNvPr>
          <p:cNvGrpSpPr/>
          <p:nvPr/>
        </p:nvGrpSpPr>
        <p:grpSpPr>
          <a:xfrm>
            <a:off x="6302830" y="2285889"/>
            <a:ext cx="2651760" cy="2360241"/>
            <a:chOff x="6302830" y="1861347"/>
            <a:chExt cx="2651760" cy="2360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0017D1-7437-4137-858E-6DD8E42CE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753" t="12857" r="24818" b="23810"/>
            <a:stretch/>
          </p:blipFill>
          <p:spPr>
            <a:xfrm>
              <a:off x="6302830" y="1864078"/>
              <a:ext cx="2651760" cy="23575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793843-7D1E-48AA-BEDE-AE217F95E864}"/>
                </a:ext>
              </a:extLst>
            </p:cNvPr>
            <p:cNvSpPr txBox="1"/>
            <p:nvPr/>
          </p:nvSpPr>
          <p:spPr>
            <a:xfrm>
              <a:off x="8197625" y="1861347"/>
              <a:ext cx="75533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2019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887F71-EB99-4C69-A82B-94520B96D67B}"/>
              </a:ext>
            </a:extLst>
          </p:cNvPr>
          <p:cNvSpPr txBox="1"/>
          <p:nvPr/>
        </p:nvSpPr>
        <p:spPr>
          <a:xfrm>
            <a:off x="489858" y="4706875"/>
            <a:ext cx="52822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/>
              <a:t>Words of Wisdom from Karen Hutten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Clues: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Known agents and 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Damage patterns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Host distribution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Topography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Be suspicious of what doesn’t make sense</a:t>
            </a:r>
          </a:p>
        </p:txBody>
      </p:sp>
    </p:spTree>
    <p:extLst>
      <p:ext uri="{BB962C8B-B14F-4D97-AF65-F5344CB8AC3E}">
        <p14:creationId xmlns:p14="http://schemas.microsoft.com/office/powerpoint/2010/main" val="3860707489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55995" y="1996081"/>
            <a:ext cx="6684467" cy="3697350"/>
            <a:chOff x="1006550" y="968332"/>
            <a:chExt cx="8052006" cy="4706088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1006550" y="3265710"/>
              <a:ext cx="8052006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7" name="Group 66"/>
            <p:cNvGrpSpPr/>
            <p:nvPr/>
          </p:nvGrpSpPr>
          <p:grpSpPr>
            <a:xfrm>
              <a:off x="1006550" y="968332"/>
              <a:ext cx="2533218" cy="2453874"/>
              <a:chOff x="888691" y="968855"/>
              <a:chExt cx="2533218" cy="245387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8691" y="968855"/>
                <a:ext cx="2533218" cy="154313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3" name="Oval 12"/>
              <p:cNvSpPr/>
              <p:nvPr/>
            </p:nvSpPr>
            <p:spPr bwMode="auto">
              <a:xfrm>
                <a:off x="972528" y="3125274"/>
                <a:ext cx="297455" cy="297455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 b="0" dirty="0">
                  <a:solidFill>
                    <a:srgbClr val="323F4F"/>
                  </a:solidFill>
                </a:endParaRPr>
              </a:p>
            </p:txBody>
          </p:sp>
          <p:cxnSp>
            <p:nvCxnSpPr>
              <p:cNvPr id="18" name="Straight Connector 17"/>
              <p:cNvCxnSpPr>
                <a:stCxn id="13" idx="7"/>
                <a:endCxn id="10" idx="2"/>
              </p:cNvCxnSpPr>
              <p:nvPr/>
            </p:nvCxnSpPr>
            <p:spPr bwMode="auto">
              <a:xfrm flipV="1">
                <a:off x="1226422" y="2511986"/>
                <a:ext cx="928878" cy="65684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1985249" y="3124751"/>
              <a:ext cx="2533218" cy="2549669"/>
              <a:chOff x="1867390" y="3125274"/>
              <a:chExt cx="2533218" cy="25496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390" y="4125548"/>
                <a:ext cx="2533218" cy="154939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Oval 13"/>
              <p:cNvSpPr/>
              <p:nvPr/>
            </p:nvSpPr>
            <p:spPr bwMode="auto">
              <a:xfrm>
                <a:off x="2212715" y="3125274"/>
                <a:ext cx="297455" cy="297455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 b="0" dirty="0">
                  <a:solidFill>
                    <a:srgbClr val="323F4F"/>
                  </a:solidFill>
                </a:endParaRPr>
              </a:p>
            </p:txBody>
          </p:sp>
          <p:cxnSp>
            <p:nvCxnSpPr>
              <p:cNvPr id="20" name="Straight Connector 19"/>
              <p:cNvCxnSpPr>
                <a:stCxn id="6" idx="0"/>
                <a:endCxn id="14" idx="5"/>
              </p:cNvCxnSpPr>
              <p:nvPr/>
            </p:nvCxnSpPr>
            <p:spPr bwMode="auto">
              <a:xfrm flipH="1" flipV="1">
                <a:off x="2466609" y="3379168"/>
                <a:ext cx="667390" cy="7463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9" name="Group 68"/>
            <p:cNvGrpSpPr/>
            <p:nvPr/>
          </p:nvGrpSpPr>
          <p:grpSpPr>
            <a:xfrm>
              <a:off x="4924294" y="968332"/>
              <a:ext cx="2533218" cy="2456641"/>
              <a:chOff x="4806435" y="968855"/>
              <a:chExt cx="2533218" cy="245664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4806435" y="968855"/>
                <a:ext cx="2533218" cy="156593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6" name="Oval 15"/>
              <p:cNvSpPr/>
              <p:nvPr/>
            </p:nvSpPr>
            <p:spPr bwMode="auto">
              <a:xfrm>
                <a:off x="5920304" y="3128041"/>
                <a:ext cx="297455" cy="297455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 b="0" dirty="0">
                  <a:solidFill>
                    <a:srgbClr val="323F4F"/>
                  </a:solidFill>
                </a:endParaRPr>
              </a:p>
            </p:txBody>
          </p:sp>
          <p:cxnSp>
            <p:nvCxnSpPr>
              <p:cNvPr id="25" name="Straight Connector 24"/>
              <p:cNvCxnSpPr>
                <a:stCxn id="16" idx="0"/>
                <a:endCxn id="7" idx="2"/>
              </p:cNvCxnSpPr>
              <p:nvPr/>
            </p:nvCxnSpPr>
            <p:spPr bwMode="auto">
              <a:xfrm flipV="1">
                <a:off x="6069032" y="2534792"/>
                <a:ext cx="4012" cy="59324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1124409" y="344577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23F4F"/>
                  </a:solidFill>
                </a:rPr>
                <a:t>1999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2109" y="278359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23F4F"/>
                  </a:solidFill>
                </a:rPr>
                <a:t>2001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42089" y="339678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23F4F"/>
                  </a:solidFill>
                </a:rPr>
                <a:t>2007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18340" y="2793302"/>
              <a:ext cx="684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323F4F"/>
                  </a:solidFill>
                </a:rPr>
                <a:t>2011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6190903" y="3124751"/>
              <a:ext cx="2621643" cy="2549669"/>
              <a:chOff x="6073044" y="3125274"/>
              <a:chExt cx="2621643" cy="2549669"/>
            </a:xfrm>
          </p:grpSpPr>
          <p:sp>
            <p:nvSpPr>
              <p:cNvPr id="15" name="Oval 14"/>
              <p:cNvSpPr/>
              <p:nvPr/>
            </p:nvSpPr>
            <p:spPr bwMode="auto">
              <a:xfrm>
                <a:off x="8397232" y="3125274"/>
                <a:ext cx="297455" cy="297455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 b="0" dirty="0">
                  <a:solidFill>
                    <a:srgbClr val="323F4F"/>
                  </a:solidFill>
                </a:endParaRPr>
              </a:p>
            </p:txBody>
          </p:sp>
          <p:cxnSp>
            <p:nvCxnSpPr>
              <p:cNvPr id="24" name="Straight Connector 23"/>
              <p:cNvCxnSpPr>
                <a:stCxn id="8" idx="0"/>
                <a:endCxn id="15" idx="4"/>
              </p:cNvCxnSpPr>
              <p:nvPr/>
            </p:nvCxnSpPr>
            <p:spPr bwMode="auto">
              <a:xfrm flipV="1">
                <a:off x="7339653" y="3422729"/>
                <a:ext cx="1206307" cy="5749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8771"/>
              <a:stretch/>
            </p:blipFill>
            <p:spPr>
              <a:xfrm>
                <a:off x="6073044" y="3997675"/>
                <a:ext cx="2533218" cy="167726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43" name="Oval 42"/>
            <p:cNvSpPr/>
            <p:nvPr/>
          </p:nvSpPr>
          <p:spPr bwMode="auto">
            <a:xfrm>
              <a:off x="1175768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1794240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2412712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3031184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3649656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268128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4886600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505072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6123544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6742016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360488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978960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8597427" y="3212887"/>
              <a:ext cx="126694" cy="12118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b="0" dirty="0">
                <a:solidFill>
                  <a:srgbClr val="323F4F"/>
                </a:solidFill>
              </a:endParaRPr>
            </a:p>
          </p:txBody>
        </p:sp>
      </p:grp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557879" y="173803"/>
            <a:ext cx="8280700" cy="1056140"/>
          </a:xfrm>
        </p:spPr>
        <p:txBody>
          <a:bodyPr/>
          <a:lstStyle/>
          <a:p>
            <a:r>
              <a:rPr lang="en-US" kern="1200" dirty="0"/>
              <a:t>LCMS: The Story of a Place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502287" y="6003144"/>
            <a:ext cx="6391884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600" dirty="0">
                <a:solidFill>
                  <a:srgbClr val="FFFFFF"/>
                </a:solidFill>
              </a:rPr>
              <a:t>andscape</a:t>
            </a:r>
            <a:r>
              <a:rPr lang="en-US" sz="2600" dirty="0">
                <a:solidFill>
                  <a:srgbClr val="323F4F"/>
                </a:solidFill>
              </a:rPr>
              <a:t>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600" dirty="0">
                <a:solidFill>
                  <a:srgbClr val="FFFFFF"/>
                </a:solidFill>
              </a:rPr>
              <a:t>hange</a:t>
            </a:r>
            <a:r>
              <a:rPr lang="en-US" sz="2600" dirty="0">
                <a:solidFill>
                  <a:srgbClr val="323F4F"/>
                </a:solidFill>
              </a:rPr>
              <a:t>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600" dirty="0">
                <a:solidFill>
                  <a:srgbClr val="FFFFFF"/>
                </a:solidFill>
              </a:rPr>
              <a:t>onitoring</a:t>
            </a:r>
            <a:r>
              <a:rPr lang="en-US" sz="2600" dirty="0">
                <a:solidFill>
                  <a:srgbClr val="323F4F"/>
                </a:solidFill>
              </a:rPr>
              <a:t>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600" dirty="0">
                <a:solidFill>
                  <a:srgbClr val="FFFFFF"/>
                </a:solidFill>
              </a:rPr>
              <a:t>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3577" y="844799"/>
            <a:ext cx="874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Ensemble-based change detection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Landsat TM &amp; OLI Series data record (1985-present)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Pixel-based maps of Vegetation Loss, Gain, &amp; Land Cover</a:t>
            </a:r>
          </a:p>
        </p:txBody>
      </p:sp>
    </p:spTree>
    <p:extLst>
      <p:ext uri="{BB962C8B-B14F-4D97-AF65-F5344CB8AC3E}">
        <p14:creationId xmlns:p14="http://schemas.microsoft.com/office/powerpoint/2010/main" val="456318635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35026" y="213307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Limitations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6B0F3-A403-49F9-AAC1-6898C54923D5}"/>
              </a:ext>
            </a:extLst>
          </p:cNvPr>
          <p:cNvSpPr txBox="1"/>
          <p:nvPr/>
        </p:nvSpPr>
        <p:spPr>
          <a:xfrm>
            <a:off x="489858" y="1038614"/>
            <a:ext cx="86541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Only one data point for the entire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/>
              <a:t>If your agent of interest produces the most damage in the fall, or for a brief period of time, LCMS may not be the best product to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30 m resolution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/>
              <a:t>It generally will work best for events that produce widespread mortality. If most of a 30 m pixel is not impacted, that loss may not be sensed.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Every agent and host will manifest differently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/>
              <a:t>This will require some sleuthing. Use clues!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Best for historical analyses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/>
              <a:t>The full LCMS suite for CONUS, including summer 2020, will be available in January.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/>
              <a:t>It will be updated annually thereafter in the fall.</a:t>
            </a:r>
          </a:p>
        </p:txBody>
      </p:sp>
    </p:spTree>
    <p:extLst>
      <p:ext uri="{BB962C8B-B14F-4D97-AF65-F5344CB8AC3E}">
        <p14:creationId xmlns:p14="http://schemas.microsoft.com/office/powerpoint/2010/main" val="1456097522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/>
              <a:t>Where can I get LCMS data?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37EAA-F834-437A-B920-A7EB5BDE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3713174"/>
            <a:ext cx="5438023" cy="2922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E37D36-A9F6-4162-8E73-E2851E0C797F}"/>
              </a:ext>
            </a:extLst>
          </p:cNvPr>
          <p:cNvSpPr/>
          <p:nvPr/>
        </p:nvSpPr>
        <p:spPr>
          <a:xfrm>
            <a:off x="486194" y="973963"/>
            <a:ext cx="883741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/>
              <a:t>LCMS Data Explorer: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http://lcms.forestry.oregonstate.edu</a:t>
            </a:r>
            <a:endParaRPr lang="en-US" sz="1600" b="0" i="1" kern="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/>
              <a:t>LCMS FHP Explorer: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http://lcms.forestry.oregonstate.edu/FHP</a:t>
            </a:r>
            <a:endParaRPr lang="en-US" sz="1600" b="0" i="1" kern="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/>
              <a:t>LCMS IDS Viewer: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https://usfs.earthengine.app/view/lcms-ids-viewer </a:t>
            </a:r>
            <a:endParaRPr lang="en-US" sz="1600" b="0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 err="1"/>
              <a:t>FSGeodata</a:t>
            </a:r>
            <a:r>
              <a:rPr lang="en-US" sz="1800" b="0" kern="0" dirty="0"/>
              <a:t> Clearinghouse: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https://data.fs.usda.gov/geodata/rastergateway/LCMS/index.php</a:t>
            </a:r>
            <a:endParaRPr lang="en-US" sz="1600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0" dirty="0"/>
              <a:t>T-Drive: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kern="0" dirty="0">
                <a:solidFill>
                  <a:srgbClr val="0070C0"/>
                </a:solidFill>
              </a:rPr>
              <a:t>T:\FS\NFS\WOEngineering\GMO-GTAC\Program\RMIM\LCMS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C86F3-5941-4202-AAD8-1B3FB4F5894C}"/>
              </a:ext>
            </a:extLst>
          </p:cNvPr>
          <p:cNvSpPr txBox="1"/>
          <p:nvPr/>
        </p:nvSpPr>
        <p:spPr>
          <a:xfrm>
            <a:off x="6121466" y="1003736"/>
            <a:ext cx="264207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Email us: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leah.campbell@usda.gov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sm.fs.lcms@usda.gov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9351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/>
              <a:t>Where is LCMS available?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1AA98C-5CF5-49A0-89B8-619FE27A1DB0}"/>
              </a:ext>
            </a:extLst>
          </p:cNvPr>
          <p:cNvSpPr txBox="1">
            <a:spLocks/>
          </p:cNvSpPr>
          <p:nvPr/>
        </p:nvSpPr>
        <p:spPr>
          <a:xfrm>
            <a:off x="622662" y="752727"/>
            <a:ext cx="6757851" cy="3954463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4C4C3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4C4C3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800">
                <a:solidFill>
                  <a:srgbClr val="4C4C3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rgbClr val="4C4C3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rgbClr val="4C4C3B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CONUS - </a:t>
            </a:r>
            <a:r>
              <a:rPr lang="en-US" sz="1800" b="0" i="1" kern="0" dirty="0"/>
              <a:t>*Loss only*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400" b="0" i="1" kern="0" dirty="0"/>
              <a:t>Will be expanded to include other layers Jan.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Region 4 – </a:t>
            </a:r>
            <a:r>
              <a:rPr lang="en-US" sz="1800" b="0" i="1" kern="0" dirty="0"/>
              <a:t>Loss, Gain, Land Cover, and Land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Forests - </a:t>
            </a:r>
            <a:r>
              <a:rPr lang="en-US" sz="1800" b="0" i="1" kern="0" dirty="0"/>
              <a:t>Loss, Gain, Land Cover, and Land Use</a:t>
            </a:r>
            <a:endParaRPr lang="en-US" sz="1800" kern="0" dirty="0"/>
          </a:p>
          <a:p>
            <a:pPr marL="108585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1800" b="0" kern="0" dirty="0"/>
              <a:t>Region 1 – Flathead NF</a:t>
            </a:r>
          </a:p>
          <a:p>
            <a:pPr marL="1085850" lvl="1" indent="-342900"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800" b="0" kern="0" dirty="0"/>
              <a:t>Region 10 – Chugach NF &amp; Kenai Peninsula</a:t>
            </a:r>
          </a:p>
          <a:p>
            <a:pPr marL="457200" lvl="1" indent="0">
              <a:buFont typeface="Wingdings" charset="2"/>
              <a:buNone/>
            </a:pPr>
            <a:endParaRPr lang="en-US" sz="2400" b="0" kern="0" dirty="0"/>
          </a:p>
          <a:p>
            <a:endParaRPr lang="en-US" kern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C42E3-4E0C-4CAB-8993-3D4BB70E5464}"/>
              </a:ext>
            </a:extLst>
          </p:cNvPr>
          <p:cNvGrpSpPr/>
          <p:nvPr/>
        </p:nvGrpSpPr>
        <p:grpSpPr>
          <a:xfrm>
            <a:off x="2109176" y="3127438"/>
            <a:ext cx="5146923" cy="3605765"/>
            <a:chOff x="2352367" y="1431599"/>
            <a:chExt cx="6607277" cy="46523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B4A7F2-1FA7-4425-A677-6D94D3A3D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2367" y="1431599"/>
              <a:ext cx="6607277" cy="46523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7B8A89-260E-40D3-8876-682036A7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2699" y="1431599"/>
              <a:ext cx="2205295" cy="1357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823321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/>
              <a:t>Schedule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A75A54-6CC7-4E28-96DD-7F850A24E072}"/>
              </a:ext>
            </a:extLst>
          </p:cNvPr>
          <p:cNvSpPr/>
          <p:nvPr/>
        </p:nvSpPr>
        <p:spPr>
          <a:xfrm>
            <a:off x="731124" y="1151352"/>
            <a:ext cx="50818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CONUS</a:t>
            </a:r>
            <a:r>
              <a:rPr lang="en-US" sz="1800" b="0" i="1" dirty="0"/>
              <a:t> – January 2021</a:t>
            </a:r>
          </a:p>
          <a:p>
            <a:pPr marL="571500" lvl="1">
              <a:lnSpc>
                <a:spcPct val="90000"/>
              </a:lnSpc>
            </a:pPr>
            <a:r>
              <a:rPr lang="en-US" sz="1800" b="0" dirty="0"/>
              <a:t>(Full Suite of Layers)</a:t>
            </a:r>
          </a:p>
          <a:p>
            <a:pPr marL="571500" lvl="1">
              <a:lnSpc>
                <a:spcPct val="90000"/>
              </a:lnSpc>
            </a:pPr>
            <a:endParaRPr lang="en-US" sz="1800" b="0" i="1" dirty="0"/>
          </a:p>
          <a:p>
            <a:pPr marL="4572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Coastal Alaska Product </a:t>
            </a:r>
            <a:r>
              <a:rPr lang="en-US" sz="1800" b="0" dirty="0"/>
              <a:t>– </a:t>
            </a:r>
            <a:r>
              <a:rPr lang="en-US" sz="1800" b="0" i="1" dirty="0"/>
              <a:t>January 2021</a:t>
            </a:r>
          </a:p>
          <a:p>
            <a:pPr marL="457200" indent="-342900">
              <a:lnSpc>
                <a:spcPct val="90000"/>
              </a:lnSpc>
              <a:buFont typeface="+mj-lt"/>
              <a:buAutoNum type="arabicPeriod"/>
            </a:pPr>
            <a:endParaRPr lang="en-US" sz="1800" b="0" i="1" dirty="0"/>
          </a:p>
          <a:p>
            <a:pPr marL="4572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Non-CONUS</a:t>
            </a:r>
            <a:r>
              <a:rPr lang="en-US" sz="1800" b="0" dirty="0"/>
              <a:t> – </a:t>
            </a:r>
            <a:r>
              <a:rPr lang="en-US" sz="1800" b="0" i="1" dirty="0"/>
              <a:t>est. December 2021</a:t>
            </a:r>
            <a:endParaRPr lang="en-US" sz="1800" b="0" dirty="0"/>
          </a:p>
          <a:p>
            <a:pPr marL="457200" indent="-342900">
              <a:lnSpc>
                <a:spcPct val="90000"/>
              </a:lnSpc>
              <a:buFont typeface="+mj-lt"/>
              <a:buAutoNum type="arabicPeriod"/>
            </a:pPr>
            <a:endParaRPr lang="en-US" sz="1800" b="0" dirty="0"/>
          </a:p>
          <a:p>
            <a:pPr marL="114300">
              <a:lnSpc>
                <a:spcPct val="90000"/>
              </a:lnSpc>
            </a:pPr>
            <a:r>
              <a:rPr lang="en-US" sz="1800" b="0" dirty="0"/>
              <a:t>Loss, Gain, and Land Cover</a:t>
            </a:r>
          </a:p>
          <a:p>
            <a:pPr marL="114300">
              <a:lnSpc>
                <a:spcPct val="90000"/>
              </a:lnSpc>
            </a:pPr>
            <a:endParaRPr lang="en-US" sz="1800" b="0" dirty="0"/>
          </a:p>
          <a:p>
            <a:pPr marL="114300">
              <a:lnSpc>
                <a:spcPct val="90000"/>
              </a:lnSpc>
            </a:pPr>
            <a:r>
              <a:rPr lang="en-US" sz="1800" b="0" dirty="0"/>
              <a:t>Annual Updates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B5340A-23C5-4AFB-8CD9-415DE9E9D8EE}"/>
              </a:ext>
            </a:extLst>
          </p:cNvPr>
          <p:cNvGrpSpPr/>
          <p:nvPr/>
        </p:nvGrpSpPr>
        <p:grpSpPr>
          <a:xfrm>
            <a:off x="5708579" y="3778096"/>
            <a:ext cx="3114409" cy="2603587"/>
            <a:chOff x="-2041926" y="847725"/>
            <a:chExt cx="3112737" cy="28257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E67BC9-D436-4658-9EEB-7A0A9074D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0"/>
            <a:stretch/>
          </p:blipFill>
          <p:spPr>
            <a:xfrm>
              <a:off x="-468648" y="2273614"/>
              <a:ext cx="1539459" cy="13998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91E170-163A-4188-A9D0-40B63B548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73"/>
            <a:stretch/>
          </p:blipFill>
          <p:spPr>
            <a:xfrm>
              <a:off x="-2029900" y="2273614"/>
              <a:ext cx="1524568" cy="13906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CF0A66-C4C8-4D02-827A-3957D8AE3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41926" y="847725"/>
              <a:ext cx="1542047" cy="13906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419D10-5CFF-4422-9FBC-26DD55914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11"/>
            <a:stretch/>
          </p:blipFill>
          <p:spPr>
            <a:xfrm>
              <a:off x="-482400" y="847725"/>
              <a:ext cx="1540042" cy="139065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4B1F30F-A460-452C-90EC-6B2B08DF75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8578" y="819217"/>
            <a:ext cx="3101234" cy="29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9159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6ACDFF-5376-4D33-8433-47F48CB11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70" t="10154" r="9454" b="25324"/>
          <a:stretch/>
        </p:blipFill>
        <p:spPr>
          <a:xfrm>
            <a:off x="1676751" y="1393446"/>
            <a:ext cx="6099072" cy="4385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255F494-9B8A-4E8E-8080-B7CD32B2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8" y="221889"/>
            <a:ext cx="8280700" cy="1056140"/>
          </a:xfrm>
        </p:spPr>
        <p:txBody>
          <a:bodyPr/>
          <a:lstStyle/>
          <a:p>
            <a:r>
              <a:rPr lang="en-US" kern="1200" dirty="0"/>
              <a:t>LCMS Products</a:t>
            </a:r>
            <a:br>
              <a:rPr lang="en-US" kern="1200" dirty="0"/>
            </a:br>
            <a:r>
              <a:rPr lang="en-US" sz="3200" i="1" dirty="0"/>
              <a:t>Loss</a:t>
            </a:r>
            <a:endParaRPr lang="en-US" sz="3200" kern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B10412-AB7F-4A00-A3CA-881BA7FA1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51" y="5252057"/>
            <a:ext cx="1841047" cy="5269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D0230C-1708-4BCC-9F90-D8A61711809A}"/>
              </a:ext>
            </a:extLst>
          </p:cNvPr>
          <p:cNvSpPr/>
          <p:nvPr/>
        </p:nvSpPr>
        <p:spPr>
          <a:xfrm>
            <a:off x="5697291" y="1524074"/>
            <a:ext cx="197589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kern="0" dirty="0"/>
              <a:t>One map for each year: 1985-2019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79398C-A370-4FEB-8A42-03EC6A23567A}"/>
              </a:ext>
            </a:extLst>
          </p:cNvPr>
          <p:cNvSpPr/>
          <p:nvPr/>
        </p:nvSpPr>
        <p:spPr>
          <a:xfrm>
            <a:off x="773012" y="5885134"/>
            <a:ext cx="7969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i="1" kern="0" dirty="0"/>
              <a:t>A loss in vegetation cover due to change processes such as harvest, fire, insects &amp; disease, etc. </a:t>
            </a:r>
          </a:p>
        </p:txBody>
      </p:sp>
    </p:spTree>
    <p:extLst>
      <p:ext uri="{BB962C8B-B14F-4D97-AF65-F5344CB8AC3E}">
        <p14:creationId xmlns:p14="http://schemas.microsoft.com/office/powerpoint/2010/main" val="1893599480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255F494-9B8A-4E8E-8080-B7CD32B2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8" y="221889"/>
            <a:ext cx="8280700" cy="1056140"/>
          </a:xfrm>
        </p:spPr>
        <p:txBody>
          <a:bodyPr/>
          <a:lstStyle/>
          <a:p>
            <a:r>
              <a:rPr lang="en-US" kern="1200" dirty="0"/>
              <a:t>LCMS Products</a:t>
            </a:r>
            <a:br>
              <a:rPr lang="en-US" kern="1200" dirty="0"/>
            </a:br>
            <a:r>
              <a:rPr lang="en-US" sz="3200" i="1" dirty="0"/>
              <a:t>Loss – Time Lapse</a:t>
            </a:r>
            <a:endParaRPr lang="en-US" sz="3200" kern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90B0C0-E08D-471A-811A-DC981BE21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587" y="1430844"/>
            <a:ext cx="6773745" cy="49699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4609393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255F494-9B8A-4E8E-8080-B7CD32B2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8" y="221889"/>
            <a:ext cx="8280700" cy="1056140"/>
          </a:xfrm>
        </p:spPr>
        <p:txBody>
          <a:bodyPr/>
          <a:lstStyle/>
          <a:p>
            <a:r>
              <a:rPr lang="en-US" kern="1200" dirty="0"/>
              <a:t>LCMS</a:t>
            </a:r>
            <a:br>
              <a:rPr lang="en-US" kern="1200" dirty="0"/>
            </a:br>
            <a:r>
              <a:rPr lang="en-US" sz="3200" kern="1200" dirty="0"/>
              <a:t>vs. </a:t>
            </a:r>
            <a:r>
              <a:rPr lang="en-US" sz="3200" kern="1200" dirty="0" err="1"/>
              <a:t>LandTrendr</a:t>
            </a:r>
            <a:r>
              <a:rPr lang="en-US" sz="3200" kern="1200" dirty="0"/>
              <a:t> &amp; </a:t>
            </a:r>
            <a:r>
              <a:rPr lang="en-US" sz="3200" kern="1200" dirty="0" err="1"/>
              <a:t>TimeSync</a:t>
            </a:r>
            <a:endParaRPr lang="en-US" sz="3200" kern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BEC97-22B5-4DBC-A32A-AA435C08E02A}"/>
              </a:ext>
            </a:extLst>
          </p:cNvPr>
          <p:cNvSpPr txBox="1"/>
          <p:nvPr/>
        </p:nvSpPr>
        <p:spPr>
          <a:xfrm>
            <a:off x="1019890" y="1451602"/>
            <a:ext cx="780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/>
              <a:t>All three use a Time Series approach with the Landsat data archive</a:t>
            </a:r>
          </a:p>
        </p:txBody>
      </p:sp>
      <p:pic>
        <p:nvPicPr>
          <p:cNvPr id="15" name="Picture 2" descr="Landsat-8 Illustration Above Earth">
            <a:extLst>
              <a:ext uri="{FF2B5EF4-FFF2-40B4-BE49-F238E27FC236}">
                <a16:creationId xmlns:a16="http://schemas.microsoft.com/office/drawing/2014/main" id="{695F47C6-4B02-4C9B-8BDA-FB58E2C8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382" y="2078881"/>
            <a:ext cx="4178554" cy="19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A78F60-8E16-4A08-ADE5-9E8DDE63C47D}"/>
              </a:ext>
            </a:extLst>
          </p:cNvPr>
          <p:cNvGrpSpPr/>
          <p:nvPr/>
        </p:nvGrpSpPr>
        <p:grpSpPr>
          <a:xfrm>
            <a:off x="1597067" y="3580605"/>
            <a:ext cx="2259999" cy="2638082"/>
            <a:chOff x="1000708" y="2667663"/>
            <a:chExt cx="3789676" cy="399652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C130BE-D43F-4E67-A194-E79CC4AEBC6B}"/>
                </a:ext>
              </a:extLst>
            </p:cNvPr>
            <p:cNvGrpSpPr/>
            <p:nvPr/>
          </p:nvGrpSpPr>
          <p:grpSpPr>
            <a:xfrm>
              <a:off x="1000708" y="3171095"/>
              <a:ext cx="3789676" cy="3493097"/>
              <a:chOff x="1000708" y="3171095"/>
              <a:chExt cx="3789676" cy="349309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8010542-362A-4895-A30D-3E202439E982}"/>
                  </a:ext>
                </a:extLst>
              </p:cNvPr>
              <p:cNvGrpSpPr/>
              <p:nvPr/>
            </p:nvGrpSpPr>
            <p:grpSpPr>
              <a:xfrm>
                <a:off x="1000708" y="3171095"/>
                <a:ext cx="3789676" cy="3493097"/>
                <a:chOff x="2263962" y="2597628"/>
                <a:chExt cx="4168136" cy="3732658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3A550829-CFBB-4CCB-AB42-ABA0C19CF7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63962" y="2597628"/>
                  <a:ext cx="4168136" cy="373265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6F529D-7B16-4F85-B516-7141A7CADD65}"/>
                    </a:ext>
                  </a:extLst>
                </p:cNvPr>
                <p:cNvSpPr/>
                <p:nvPr/>
              </p:nvSpPr>
              <p:spPr bwMode="auto">
                <a:xfrm rot="21104155">
                  <a:off x="3553701" y="3879909"/>
                  <a:ext cx="1282555" cy="1276644"/>
                </a:xfrm>
                <a:prstGeom prst="rect">
                  <a:avLst/>
                </a:prstGeom>
                <a:noFill/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8C3135-5C51-4D05-B477-861647A81C94}"/>
                  </a:ext>
                </a:extLst>
              </p:cNvPr>
              <p:cNvSpPr txBox="1"/>
              <p:nvPr/>
            </p:nvSpPr>
            <p:spPr>
              <a:xfrm rot="21052128">
                <a:off x="2577272" y="5502777"/>
                <a:ext cx="587645" cy="34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30m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6255AE6-52F7-48A6-AA46-647A716644D0}"/>
                  </a:ext>
                </a:extLst>
              </p:cNvPr>
              <p:cNvSpPr txBox="1"/>
              <p:nvPr/>
            </p:nvSpPr>
            <p:spPr>
              <a:xfrm rot="21163389">
                <a:off x="3291286" y="4646888"/>
                <a:ext cx="587645" cy="34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30m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13AE31-6AE6-4F46-BFC1-5FFB3FDB16A4}"/>
                </a:ext>
              </a:extLst>
            </p:cNvPr>
            <p:cNvCxnSpPr/>
            <p:nvPr/>
          </p:nvCxnSpPr>
          <p:spPr bwMode="auto">
            <a:xfrm flipH="1">
              <a:off x="2093534" y="2667663"/>
              <a:ext cx="253381" cy="179699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E3A701-6569-4A45-93F6-5E0D6456BBE9}"/>
                </a:ext>
              </a:extLst>
            </p:cNvPr>
            <p:cNvCxnSpPr/>
            <p:nvPr/>
          </p:nvCxnSpPr>
          <p:spPr bwMode="auto">
            <a:xfrm>
              <a:off x="2448926" y="2667663"/>
              <a:ext cx="791231" cy="162581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2B56BFE-0FD2-47BA-A61D-6F4A0DADA56F}"/>
                </a:ext>
              </a:extLst>
            </p:cNvPr>
            <p:cNvCxnSpPr/>
            <p:nvPr/>
          </p:nvCxnSpPr>
          <p:spPr bwMode="auto">
            <a:xfrm flipH="1">
              <a:off x="2269835" y="2667663"/>
              <a:ext cx="119778" cy="2980676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1112C87-20B8-4753-931C-E60410E5D5F8}"/>
                </a:ext>
              </a:extLst>
            </p:cNvPr>
            <p:cNvCxnSpPr/>
            <p:nvPr/>
          </p:nvCxnSpPr>
          <p:spPr bwMode="auto">
            <a:xfrm>
              <a:off x="2448926" y="2667663"/>
              <a:ext cx="970323" cy="2804704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3F0C7CE-38FC-48DD-A112-0ECF53900B91}"/>
              </a:ext>
            </a:extLst>
          </p:cNvPr>
          <p:cNvSpPr txBox="1"/>
          <p:nvPr/>
        </p:nvSpPr>
        <p:spPr>
          <a:xfrm>
            <a:off x="4682638" y="4252236"/>
            <a:ext cx="4019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1 Data point per </a:t>
            </a:r>
          </a:p>
          <a:p>
            <a:r>
              <a:rPr lang="en-US" sz="2400" b="0" dirty="0"/>
              <a:t>Landsat Pixel (~1/5 acre)</a:t>
            </a:r>
          </a:p>
          <a:p>
            <a:endParaRPr lang="en-US" sz="2400" b="0" dirty="0"/>
          </a:p>
          <a:p>
            <a:r>
              <a:rPr lang="en-US" sz="2400" b="0" dirty="0"/>
              <a:t>Landsat recurrence: ~1 image every 16 days</a:t>
            </a:r>
          </a:p>
          <a:p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BB17B0-B546-4259-B76B-BEB6DD7B57DD}"/>
              </a:ext>
            </a:extLst>
          </p:cNvPr>
          <p:cNvSpPr txBox="1"/>
          <p:nvPr/>
        </p:nvSpPr>
        <p:spPr>
          <a:xfrm>
            <a:off x="6041394" y="2363040"/>
            <a:ext cx="199422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Landsat 4 TM</a:t>
            </a:r>
          </a:p>
          <a:p>
            <a:r>
              <a:rPr lang="en-US" sz="1800" dirty="0"/>
              <a:t>Landsat 5 TM</a:t>
            </a:r>
          </a:p>
          <a:p>
            <a:r>
              <a:rPr lang="en-US" sz="1800" dirty="0"/>
              <a:t>Landsat 7 ETM+ </a:t>
            </a:r>
          </a:p>
          <a:p>
            <a:r>
              <a:rPr lang="en-US" sz="1800" dirty="0"/>
              <a:t>Landsat 8 OLI</a:t>
            </a:r>
          </a:p>
        </p:txBody>
      </p:sp>
    </p:spTree>
    <p:extLst>
      <p:ext uri="{BB962C8B-B14F-4D97-AF65-F5344CB8AC3E}">
        <p14:creationId xmlns:p14="http://schemas.microsoft.com/office/powerpoint/2010/main" val="121817542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542288" y="221889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Landsat Composites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210" y="5222603"/>
            <a:ext cx="8769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Aggregate all appropriate scenes (LCMS: </a:t>
            </a:r>
            <a:r>
              <a:rPr lang="en-US" sz="1800" b="0" dirty="0"/>
              <a:t>early July to early September</a:t>
            </a:r>
            <a:r>
              <a:rPr lang="en-US" sz="20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Mask clouds and cloud shadows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Take middle-most value at each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Produces one representative composite image for each year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04448" y="1499163"/>
            <a:ext cx="6513828" cy="3574718"/>
            <a:chOff x="2401573" y="1872775"/>
            <a:chExt cx="6513828" cy="35747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5040" y="1872775"/>
              <a:ext cx="2540361" cy="257408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8742" y="2372068"/>
              <a:ext cx="2518885" cy="257613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1573" y="2868777"/>
              <a:ext cx="2480375" cy="25787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0E44A4-C466-4C65-9811-0E46595FD61B}"/>
              </a:ext>
            </a:extLst>
          </p:cNvPr>
          <p:cNvSpPr txBox="1"/>
          <p:nvPr/>
        </p:nvSpPr>
        <p:spPr>
          <a:xfrm>
            <a:off x="755212" y="1127565"/>
            <a:ext cx="560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/>
              <a:t>* Similar process used for LCMS &amp; </a:t>
            </a:r>
            <a:r>
              <a:rPr lang="en-US" sz="2000" b="0" i="1" dirty="0" err="1"/>
              <a:t>LandTrendr</a:t>
            </a:r>
            <a:r>
              <a:rPr lang="en-US" sz="2000" b="0" i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88969037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863300" y="221889"/>
            <a:ext cx="8280700" cy="10561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u="none">
                <a:solidFill>
                  <a:srgbClr val="4C4C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Time-Series Approach</a:t>
            </a:r>
          </a:p>
        </p:txBody>
      </p:sp>
      <p:pic>
        <p:nvPicPr>
          <p:cNvPr id="1026" name="Picture 2" descr="https://emapr.github.io/LT-GEE/imgs/pixel_stor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593" y="1278030"/>
            <a:ext cx="8046633" cy="40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593" y="5860903"/>
            <a:ext cx="504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/>
              <a:t>Figure from Braaten &amp; Kennedy’s </a:t>
            </a:r>
            <a:r>
              <a:rPr lang="en-US" sz="1400" b="0" i="1" dirty="0" err="1"/>
              <a:t>eMapR</a:t>
            </a:r>
            <a:r>
              <a:rPr lang="en-US" sz="1400" b="0" i="1" dirty="0"/>
              <a:t> Lab LT-GEE Guide </a:t>
            </a:r>
          </a:p>
          <a:p>
            <a:r>
              <a:rPr lang="en-US" sz="1400" b="0" i="1" dirty="0"/>
              <a:t>(</a:t>
            </a:r>
            <a:r>
              <a:rPr lang="en-US" sz="1400" dirty="0">
                <a:hlinkClick r:id="rId4"/>
              </a:rPr>
              <a:t>https://emapr.github.io/LT-GEE/landtrendr.html</a:t>
            </a:r>
            <a:r>
              <a:rPr lang="en-US" sz="1400" dirty="0"/>
              <a:t>)</a:t>
            </a:r>
            <a:endParaRPr lang="en-US" sz="1400" b="0" i="1" dirty="0"/>
          </a:p>
        </p:txBody>
      </p:sp>
    </p:spTree>
    <p:extLst>
      <p:ext uri="{BB962C8B-B14F-4D97-AF65-F5344CB8AC3E}">
        <p14:creationId xmlns:p14="http://schemas.microsoft.com/office/powerpoint/2010/main" val="3449790083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Blank">
  <a:themeElements>
    <a:clrScheme name="GTAC_01">
      <a:dk1>
        <a:srgbClr val="323F4F"/>
      </a:dk1>
      <a:lt1>
        <a:srgbClr val="FFFFFF"/>
      </a:lt1>
      <a:dk2>
        <a:srgbClr val="323F4F"/>
      </a:dk2>
      <a:lt2>
        <a:srgbClr val="FFFFFF"/>
      </a:lt2>
      <a:accent1>
        <a:srgbClr val="99CC00"/>
      </a:accent1>
      <a:accent2>
        <a:srgbClr val="ED7D31"/>
      </a:accent2>
      <a:accent3>
        <a:srgbClr val="8496B0"/>
      </a:accent3>
      <a:accent4>
        <a:srgbClr val="FFC000"/>
      </a:accent4>
      <a:accent5>
        <a:srgbClr val="7588AA"/>
      </a:accent5>
      <a:accent6>
        <a:srgbClr val="6B6845"/>
      </a:accent6>
      <a:hlink>
        <a:srgbClr val="2F5496"/>
      </a:hlink>
      <a:folHlink>
        <a:srgbClr val="7B7B7B"/>
      </a:folHlink>
    </a:clrScheme>
    <a:fontScheme name="MTBS_Black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TBS_Black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49579</TotalTime>
  <Words>989</Words>
  <Application>Microsoft Office PowerPoint</Application>
  <PresentationFormat>On-screen Show (4:3)</PresentationFormat>
  <Paragraphs>168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Wingdings</vt:lpstr>
      <vt:lpstr>Blank</vt:lpstr>
      <vt:lpstr>PowerPoint Presentation</vt:lpstr>
      <vt:lpstr>LCMS: The Story of a Place</vt:lpstr>
      <vt:lpstr>Where is LCMS available?</vt:lpstr>
      <vt:lpstr>Schedule</vt:lpstr>
      <vt:lpstr>LCMS Products Loss</vt:lpstr>
      <vt:lpstr>LCMS Products Loss – Time Lapse</vt:lpstr>
      <vt:lpstr>LCMS vs. LandTrendr &amp; TimeSync</vt:lpstr>
      <vt:lpstr>PowerPoint Presentation</vt:lpstr>
      <vt:lpstr>PowerPoint Presentation</vt:lpstr>
      <vt:lpstr>PowerPoint Presentation</vt:lpstr>
      <vt:lpstr>LCMS vs. LandTrendr &amp; TimeSync</vt:lpstr>
      <vt:lpstr>LCMS vs. LandTrendr &amp; TimeSync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can I get LCMS data?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PPT-Slides_Fall_GTAC_4-to-3</dc:title>
  <dc:creator>fsdefaultUser</dc:creator>
  <cp:lastModifiedBy>Campbell, Leah - FS</cp:lastModifiedBy>
  <cp:revision>1611</cp:revision>
  <cp:lastPrinted>2018-02-26T23:32:53Z</cp:lastPrinted>
  <dcterms:created xsi:type="dcterms:W3CDTF">2001-09-13T19:08:53Z</dcterms:created>
  <dcterms:modified xsi:type="dcterms:W3CDTF">2020-06-04T19:08:59Z</dcterms:modified>
</cp:coreProperties>
</file>