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308" r:id="rId2"/>
    <p:sldId id="311" r:id="rId3"/>
    <p:sldId id="321" r:id="rId4"/>
    <p:sldId id="309" r:id="rId5"/>
    <p:sldId id="318" r:id="rId6"/>
    <p:sldId id="310" r:id="rId7"/>
    <p:sldId id="291" r:id="rId8"/>
    <p:sldId id="319" r:id="rId9"/>
    <p:sldId id="293" r:id="rId10"/>
    <p:sldId id="317" r:id="rId11"/>
    <p:sldId id="322" r:id="rId12"/>
    <p:sldId id="320" r:id="rId13"/>
    <p:sldId id="316" r:id="rId14"/>
    <p:sldId id="315" r:id="rId15"/>
    <p:sldId id="312" r:id="rId16"/>
    <p:sldId id="324" r:id="rId17"/>
    <p:sldId id="274" r:id="rId18"/>
    <p:sldId id="323" r:id="rId19"/>
    <p:sldId id="325" r:id="rId20"/>
    <p:sldId id="32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F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63"/>
    <p:restoredTop sz="94714"/>
  </p:normalViewPr>
  <p:slideViewPr>
    <p:cSldViewPr snapToGrid="0" snapToObjects="1">
      <p:cViewPr varScale="1">
        <p:scale>
          <a:sx n="91" d="100"/>
          <a:sy n="91" d="100"/>
        </p:scale>
        <p:origin x="216" y="10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EEFA-A36B-4D40-A402-E82E3A91003E}" type="datetimeFigureOut">
              <a:rPr lang="en-US" smtClean="0"/>
              <a:t>5/28/20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F6C3E-E9A9-AC47-873A-9FAC2E21E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06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F6C3E-E9A9-AC47-873A-9FAC2E21EB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65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691685-6179-C94C-8091-FC3B2AD6BE8B}" type="slidenum">
              <a:rPr lang="en-US"/>
              <a:pPr/>
              <a:t>2</a:t>
            </a:fld>
            <a:endParaRPr lang="en-US"/>
          </a:p>
        </p:txBody>
      </p:sp>
      <p:sp>
        <p:nvSpPr>
          <p:cNvPr id="1341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79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F6C3E-E9A9-AC47-873A-9FAC2E21EB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46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F6C3E-E9A9-AC47-873A-9FAC2E21EB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232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177E57-4C0E-A14E-9E3E-21A00D37B542}" type="slidenum">
              <a:rPr lang="en-US"/>
              <a:pPr/>
              <a:t>6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46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F6C3E-E9A9-AC47-873A-9FAC2E21EBB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164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F6C3E-E9A9-AC47-873A-9FAC2E21EB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28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642A3-BEE2-1D41-84BD-9D1DA212EEC2}" type="datetime1">
              <a:rPr lang="en-US" smtClean="0"/>
              <a:t>5/28/20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LandTrendr:  Foundations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D5C7-9A41-504F-A564-3226BE66A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2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776B-4C10-5A47-9299-F1390917725E}" type="datetime1">
              <a:rPr lang="en-US" smtClean="0"/>
              <a:t>5/28/20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LandTrendr:  Foundations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D5C7-9A41-504F-A564-3226BE66A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EF793-4303-DC43-A1F5-5CC2391A8794}" type="datetime1">
              <a:rPr lang="en-US" smtClean="0"/>
              <a:t>5/28/20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LandTrendr:  Foundations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D5C7-9A41-504F-A564-3226BE66A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56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DEFE9-5865-774F-8DF5-8B9E503E984B}" type="datetime1">
              <a:rPr lang="en-US" smtClean="0"/>
              <a:t>5/28/20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LandTrendr:  Foundations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D5C7-9A41-504F-A564-3226BE66A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88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6C6D-3354-A44E-9E26-30A657D58366}" type="datetime1">
              <a:rPr lang="en-US" smtClean="0"/>
              <a:t>5/28/20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LandTrendr:  Foundations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D5C7-9A41-504F-A564-3226BE66A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49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5328C-D832-C84F-8073-6A03615976F8}" type="datetime1">
              <a:rPr lang="en-US" smtClean="0"/>
              <a:t>5/28/20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LandTrendr:  Foundations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D5C7-9A41-504F-A564-3226BE66A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13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1867D-30BA-DB4D-A581-88B8B21FC4F8}" type="datetime1">
              <a:rPr lang="en-US" smtClean="0"/>
              <a:t>5/28/20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LandTrendr:  Foundations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D5C7-9A41-504F-A564-3226BE66A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E8FC-2566-474D-A772-A03CB5ABD692}" type="datetime1">
              <a:rPr lang="en-US" smtClean="0"/>
              <a:t>5/28/20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LandTrendr:  Foundations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D5C7-9A41-504F-A564-3226BE66A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90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B99A6-0D11-BB42-BFCC-7E53A34ADA83}" type="datetime1">
              <a:rPr lang="en-US" smtClean="0"/>
              <a:t>5/28/20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LandTrendr:  Foundations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D5C7-9A41-504F-A564-3226BE66A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63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CCF9-81A3-524D-81B4-E73483974284}" type="datetime1">
              <a:rPr lang="en-US" smtClean="0"/>
              <a:t>5/28/20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LandTrendr:  Foundations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D5C7-9A41-504F-A564-3226BE66A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99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B6293-2411-AD40-8A7D-EB71534B9BE7}" type="datetime1">
              <a:rPr lang="en-US" smtClean="0"/>
              <a:t>5/28/20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LandTrendr:  Foundations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D5C7-9A41-504F-A564-3226BE66A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4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2DF8-7EF1-1C42-9C76-DA3E23896C30}" type="datetime1">
              <a:rPr lang="en-US" smtClean="0"/>
              <a:t>5/28/20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LandTrendr:  Foundations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BD5C7-9A41-504F-A564-3226BE66A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23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4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accent4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accent4">
              <a:lumMod val="60000"/>
              <a:lumOff val="4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accent4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accent4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accent4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2430" y="472380"/>
            <a:ext cx="9144000" cy="2965764"/>
          </a:xfrm>
        </p:spPr>
        <p:txBody>
          <a:bodyPr>
            <a:noAutofit/>
          </a:bodyPr>
          <a:lstStyle/>
          <a:p>
            <a:r>
              <a:rPr lang="en-US" sz="4000" i="1" dirty="0" err="1" smtClean="0"/>
              <a:t>LandTrendr</a:t>
            </a:r>
            <a:r>
              <a:rPr lang="en-US" sz="4000" i="1" dirty="0" smtClean="0"/>
              <a:t>:  Working with RGB Fitting </a:t>
            </a:r>
            <a:br>
              <a:rPr lang="en-US" sz="4000" i="1" dirty="0" smtClean="0"/>
            </a:br>
            <a:r>
              <a:rPr lang="en-US" sz="4000" i="1" dirty="0" smtClean="0"/>
              <a:t>For Interpretation of Change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169777" y="4712581"/>
            <a:ext cx="59522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Robert Kennedy, Peter Clary - Oregon State University</a:t>
            </a:r>
          </a:p>
          <a:p>
            <a:pPr algn="ctr"/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emapr.ceoas.oregonstate.edu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With prior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ontributions from Justin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Braaten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(former OSU)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LandTrendr:  Foundations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D5C7-9A41-504F-A564-3226BE66AA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328" y="2972704"/>
            <a:ext cx="3304223" cy="1163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5771" y="1683783"/>
            <a:ext cx="3552111" cy="3671343"/>
          </a:xfrm>
          <a:prstGeom prst="rect">
            <a:avLst/>
          </a:prstGeom>
        </p:spPr>
      </p:pic>
      <p:cxnSp>
        <p:nvCxnSpPr>
          <p:cNvPr id="7" name="Straight Connector 6"/>
          <p:cNvCxnSpPr>
            <a:endCxn id="4" idx="1"/>
          </p:cNvCxnSpPr>
          <p:nvPr/>
        </p:nvCxnSpPr>
        <p:spPr>
          <a:xfrm flipV="1">
            <a:off x="4121826" y="3554315"/>
            <a:ext cx="2308502" cy="523008"/>
          </a:xfrm>
          <a:prstGeom prst="line">
            <a:avLst/>
          </a:prstGeom>
          <a:ln w="28575">
            <a:solidFill>
              <a:srgbClr val="00FF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0328" y="1577102"/>
            <a:ext cx="3304223" cy="1186568"/>
          </a:xfrm>
          <a:prstGeom prst="rect">
            <a:avLst/>
          </a:prstGeom>
        </p:spPr>
      </p:pic>
      <p:cxnSp>
        <p:nvCxnSpPr>
          <p:cNvPr id="11" name="Straight Connector 10"/>
          <p:cNvCxnSpPr>
            <a:endCxn id="9" idx="1"/>
          </p:cNvCxnSpPr>
          <p:nvPr/>
        </p:nvCxnSpPr>
        <p:spPr>
          <a:xfrm flipV="1">
            <a:off x="3992880" y="2170387"/>
            <a:ext cx="2437448" cy="1015397"/>
          </a:xfrm>
          <a:prstGeom prst="line">
            <a:avLst/>
          </a:prstGeom>
          <a:ln w="28575">
            <a:solidFill>
              <a:srgbClr val="00FF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0328" y="4344960"/>
            <a:ext cx="3304223" cy="1160174"/>
          </a:xfrm>
          <a:prstGeom prst="rect">
            <a:avLst/>
          </a:prstGeom>
        </p:spPr>
      </p:pic>
      <p:cxnSp>
        <p:nvCxnSpPr>
          <p:cNvPr id="16" name="Straight Connector 15"/>
          <p:cNvCxnSpPr>
            <a:endCxn id="15" idx="1"/>
          </p:cNvCxnSpPr>
          <p:nvPr/>
        </p:nvCxnSpPr>
        <p:spPr>
          <a:xfrm>
            <a:off x="3520440" y="4445855"/>
            <a:ext cx="2909888" cy="479192"/>
          </a:xfrm>
          <a:prstGeom prst="line">
            <a:avLst/>
          </a:prstGeom>
          <a:ln w="28575">
            <a:solidFill>
              <a:srgbClr val="00FF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LandTrendr:  Foundations</a:t>
            </a:r>
            <a:endParaRPr lang="en-US" sz="1400" dirty="0">
              <a:latin typeface="Arial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871063" y="1097280"/>
            <a:ext cx="0" cy="471569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162109" y="1097280"/>
            <a:ext cx="0" cy="4715691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9516292" y="1097280"/>
            <a:ext cx="0" cy="471569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335486" y="246065"/>
            <a:ext cx="966651" cy="759776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Red layer</a:t>
            </a: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654836" y="246064"/>
            <a:ext cx="1123404" cy="75414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Green layer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8954590" y="246064"/>
            <a:ext cx="1123404" cy="754142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Blue layer </a:t>
            </a:r>
            <a:endParaRPr lang="en-US" dirty="0"/>
          </a:p>
        </p:txBody>
      </p:sp>
      <p:sp>
        <p:nvSpPr>
          <p:cNvPr id="13" name="Bent Arrow 12"/>
          <p:cNvSpPr/>
          <p:nvPr/>
        </p:nvSpPr>
        <p:spPr>
          <a:xfrm rot="16200000" flipH="1">
            <a:off x="4493170" y="-179916"/>
            <a:ext cx="916579" cy="2467327"/>
          </a:xfrm>
          <a:prstGeom prst="ben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376057" y="352697"/>
            <a:ext cx="1521825" cy="74458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Combine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D5C7-9A41-504F-A564-3226BE66AAF2}" type="slidenum">
              <a:rPr lang="en-US" smtClean="0"/>
              <a:t>10</a:t>
            </a:fld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89972" y="5025942"/>
            <a:ext cx="5897386" cy="13762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If it has color, then something changed. </a:t>
            </a:r>
          </a:p>
          <a:p>
            <a:pPr algn="ctr"/>
            <a:r>
              <a:rPr lang="en-US" sz="2400" dirty="0" smtClean="0"/>
              <a:t>If it is only on the grayscale, it was relatively stable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961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464" y="1101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ASIDE:  A further way of mapping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LandTrendr:  Foundations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3F97-42B4-7348-A582-0A1A4FF54CF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832875" y="1168108"/>
            <a:ext cx="1712052" cy="98269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Segmentation outputs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60690" y="2688498"/>
            <a:ext cx="1712052" cy="98269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Raw map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252425" y="1168109"/>
            <a:ext cx="2370244" cy="1158837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Map onset, duration, delta of target segments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52425" y="2605066"/>
            <a:ext cx="2370244" cy="1158837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Threshold by magnitude of change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21174" y="2688499"/>
            <a:ext cx="2989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Optional.  If done, in units of original spectral index or a transformed index, such as % </a:t>
            </a:r>
            <a:r>
              <a:rPr lang="en-US" dirty="0" err="1">
                <a:solidFill>
                  <a:schemeClr val="bg1"/>
                </a:solidFill>
              </a:rPr>
              <a:t>veg</a:t>
            </a:r>
            <a:r>
              <a:rPr lang="en-US" dirty="0">
                <a:solidFill>
                  <a:schemeClr val="bg1"/>
                </a:solidFill>
              </a:rPr>
              <a:t> or tree cover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860690" y="4018281"/>
            <a:ext cx="1712052" cy="98269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Thresholded</a:t>
            </a:r>
            <a:r>
              <a:rPr lang="en-US" dirty="0">
                <a:solidFill>
                  <a:schemeClr val="tx1"/>
                </a:solidFill>
              </a:rPr>
              <a:t> map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52425" y="4018282"/>
            <a:ext cx="2370244" cy="1158837"/>
          </a:xfrm>
          <a:prstGeom prst="ellipse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Filter by minimum mapping unit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46230" y="5583797"/>
            <a:ext cx="1712052" cy="98269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Final cleaned map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3711793" y="1603831"/>
            <a:ext cx="417164" cy="29666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3711793" y="3063400"/>
            <a:ext cx="417164" cy="29666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3711793" y="4426193"/>
            <a:ext cx="417164" cy="29666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9047592">
            <a:off x="3739115" y="2206426"/>
            <a:ext cx="417164" cy="29666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9047592">
            <a:off x="3757655" y="3638697"/>
            <a:ext cx="417164" cy="29666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5400000">
            <a:off x="5208953" y="5237369"/>
            <a:ext cx="417164" cy="29666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221174" y="1168109"/>
            <a:ext cx="2989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Target segments identified by direction of change in known index, or by a sequence of changes.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21174" y="4122690"/>
            <a:ext cx="33042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Requires rules to define which adjacent pixels are from same change process.  Currently, based on coincidence of onset, plus or minus buffer years.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2" name="Picture 21" descr="nmfs_report_figure5.pdf"/>
          <p:cNvPicPr>
            <a:picLocks noChangeAspect="1"/>
          </p:cNvPicPr>
          <p:nvPr/>
        </p:nvPicPr>
        <p:blipFill>
          <a:blip r:embed="rId2"/>
          <a:srcRect l="5752" t="5556" r="38167" b="48889"/>
          <a:stretch>
            <a:fillRect/>
          </a:stretch>
        </p:blipFill>
        <p:spPr>
          <a:xfrm>
            <a:off x="6776859" y="1103420"/>
            <a:ext cx="5105400" cy="536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6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887" y="1339506"/>
            <a:ext cx="10120913" cy="53680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how do we do it?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LandTrendr:  Foundations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D5C7-9A41-504F-A564-3226BE66AAF2}" type="slidenum">
              <a:rPr lang="en-US" smtClean="0"/>
              <a:t>12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689870" y="1690688"/>
            <a:ext cx="4812259" cy="14966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Google </a:t>
            </a:r>
            <a:r>
              <a:rPr lang="en-US" sz="3600" smtClean="0"/>
              <a:t>Earth Engine User Interface (UI)</a:t>
            </a:r>
            <a:endParaRPr lang="en-US" sz="3600" dirty="0"/>
          </a:p>
        </p:txBody>
      </p:sp>
      <p:sp>
        <p:nvSpPr>
          <p:cNvPr id="8" name="Rounded Rectangle 7"/>
          <p:cNvSpPr/>
          <p:nvPr/>
        </p:nvSpPr>
        <p:spPr>
          <a:xfrm>
            <a:off x="3689870" y="3764575"/>
            <a:ext cx="4812259" cy="14966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Both pixel and </a:t>
            </a:r>
            <a:r>
              <a:rPr lang="en-US" sz="3600" smtClean="0"/>
              <a:t>RGB visualizer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1093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LandTrendr</a:t>
            </a:r>
            <a:r>
              <a:rPr lang="en-US" dirty="0" smtClean="0"/>
              <a:t>:  Underlying logic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LandTrendr:  Foundations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D5C7-9A41-504F-A564-3226BE66AAF2}" type="slidenum">
              <a:rPr lang="en-US" smtClean="0"/>
              <a:t>13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689870" y="2011679"/>
            <a:ext cx="4812259" cy="17634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One observation per year in a defined date window</a:t>
            </a:r>
            <a:endParaRPr lang="en-US" sz="3600" dirty="0"/>
          </a:p>
        </p:txBody>
      </p:sp>
      <p:sp>
        <p:nvSpPr>
          <p:cNvPr id="7" name="Rounded Rectangle 6"/>
          <p:cNvSpPr/>
          <p:nvPr/>
        </p:nvSpPr>
        <p:spPr>
          <a:xfrm>
            <a:off x="3689869" y="4096156"/>
            <a:ext cx="4812259" cy="17634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One spectral index</a:t>
            </a:r>
            <a:endParaRPr lang="en-US" sz="3600" dirty="0"/>
          </a:p>
        </p:txBody>
      </p:sp>
      <p:grpSp>
        <p:nvGrpSpPr>
          <p:cNvPr id="9" name="Group 8"/>
          <p:cNvGrpSpPr/>
          <p:nvPr/>
        </p:nvGrpSpPr>
        <p:grpSpPr>
          <a:xfrm>
            <a:off x="8778241" y="2011679"/>
            <a:ext cx="2860765" cy="3847963"/>
            <a:chOff x="8778241" y="2011679"/>
            <a:chExt cx="2860765" cy="3847963"/>
          </a:xfrm>
        </p:grpSpPr>
        <p:sp>
          <p:nvSpPr>
            <p:cNvPr id="3" name="Right Brace 2"/>
            <p:cNvSpPr/>
            <p:nvPr/>
          </p:nvSpPr>
          <p:spPr>
            <a:xfrm>
              <a:off x="8778241" y="2011679"/>
              <a:ext cx="757646" cy="3847963"/>
            </a:xfrm>
            <a:prstGeom prst="rightBrace">
              <a:avLst/>
            </a:prstGeom>
            <a:ln w="730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640389" y="3017520"/>
              <a:ext cx="1998617" cy="2103120"/>
            </a:xfrm>
            <a:prstGeom prst="rect">
              <a:avLst/>
            </a:prstGeom>
            <a:solidFill>
              <a:srgbClr val="FF6F7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smtClean="0"/>
                <a:t>You can adjust these!</a:t>
              </a:r>
              <a:endParaRPr 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192213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LandTrendr</a:t>
            </a:r>
            <a:r>
              <a:rPr lang="en-US" dirty="0" smtClean="0"/>
              <a:t>:  Strategies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LandTrendr:  Foundations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D5C7-9A41-504F-A564-3226BE66AAF2}" type="slidenum">
              <a:rPr lang="en-US" smtClean="0"/>
              <a:t>14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87203" y="1848394"/>
            <a:ext cx="4812259" cy="17634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Target must have spectral manifestation</a:t>
            </a:r>
            <a:endParaRPr lang="en-US" sz="3600" dirty="0"/>
          </a:p>
        </p:txBody>
      </p:sp>
      <p:sp>
        <p:nvSpPr>
          <p:cNvPr id="7" name="Rounded Rectangle 6"/>
          <p:cNvSpPr/>
          <p:nvPr/>
        </p:nvSpPr>
        <p:spPr>
          <a:xfrm>
            <a:off x="6541541" y="1848394"/>
            <a:ext cx="4812259" cy="17634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Signal must be greater than background noise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1136469" y="3944983"/>
            <a:ext cx="3997234" cy="21814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Explore different spectral indices and different date </a:t>
            </a:r>
            <a:r>
              <a:rPr lang="en-US" sz="2800" dirty="0" smtClean="0">
                <a:solidFill>
                  <a:schemeClr val="tx1"/>
                </a:solidFill>
              </a:rPr>
              <a:t>windows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49053" y="3944983"/>
            <a:ext cx="3997234" cy="21814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Change “tuning knobs” on the algorithm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87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Pixel level approach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LandTrendr:  Foundations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D5C7-9A41-504F-A564-3226BE66AAF2}" type="slidenum">
              <a:rPr lang="en-US" smtClean="0"/>
              <a:t>15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48015" y="1690688"/>
            <a:ext cx="2996382" cy="10323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Go to area of </a:t>
            </a:r>
            <a:r>
              <a:rPr lang="en-US" sz="2800" smtClean="0"/>
              <a:t>known change</a:t>
            </a:r>
            <a:endParaRPr lang="en-US" sz="2800"/>
          </a:p>
        </p:txBody>
      </p:sp>
      <p:sp>
        <p:nvSpPr>
          <p:cNvPr id="7" name="Rounded Rectangle 6"/>
          <p:cNvSpPr/>
          <p:nvPr/>
        </p:nvSpPr>
        <p:spPr>
          <a:xfrm>
            <a:off x="648015" y="3201625"/>
            <a:ext cx="2996382" cy="10323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Find date and spectral windows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648015" y="4712562"/>
            <a:ext cx="2996382" cy="10323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Find best fit</a:t>
            </a:r>
            <a:endParaRPr lang="en-US" sz="2800" dirty="0"/>
          </a:p>
        </p:txBody>
      </p:sp>
      <p:sp>
        <p:nvSpPr>
          <p:cNvPr id="10" name="Right Arrow 9"/>
          <p:cNvSpPr/>
          <p:nvPr/>
        </p:nvSpPr>
        <p:spPr>
          <a:xfrm>
            <a:off x="4038600" y="1967730"/>
            <a:ext cx="1645920" cy="4783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4038600" y="3478667"/>
            <a:ext cx="1645920" cy="4783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4038600" y="4989604"/>
            <a:ext cx="1645920" cy="4783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096000" y="1791383"/>
            <a:ext cx="55520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For example, use your knowledge of ADS polygons or MTBS fire polygons, etc.  Use pixel fitter to chart the time series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3056098"/>
            <a:ext cx="55520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Experiment with broad and narrow ranges of dates, use different seasons, try different spectral indices to see the expected progression of change in the chart of the source imagery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78723" y="4898650"/>
            <a:ext cx="5552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Change the parameters to make the fitted trajectory match the source imagery time series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6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LandTrendr:  Foundations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D5C7-9A41-504F-A564-3226BE66AAF2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32" y="229235"/>
            <a:ext cx="3994462" cy="64922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853061" y="1049268"/>
            <a:ext cx="2996382" cy="10323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Find date and spectral windows</a:t>
            </a:r>
            <a:endParaRPr lang="en-US" sz="2800" dirty="0"/>
          </a:p>
        </p:txBody>
      </p:sp>
      <p:sp>
        <p:nvSpPr>
          <p:cNvPr id="8" name="Rounded Rectangle 7"/>
          <p:cNvSpPr/>
          <p:nvPr/>
        </p:nvSpPr>
        <p:spPr>
          <a:xfrm>
            <a:off x="5754587" y="3924771"/>
            <a:ext cx="2996382" cy="10323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Find best fit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9859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Approach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1810" y="6273225"/>
            <a:ext cx="11768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From:  Kennedy et al. 2010 “</a:t>
            </a:r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Detecting trends in forest disturbance and recovery using yearly Landsat time series:  1. </a:t>
            </a:r>
            <a:r>
              <a:rPr lang="en-US" sz="16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LandTrendr</a:t>
            </a:r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- Temporal segmentation algorithms. </a:t>
            </a:r>
            <a:r>
              <a:rPr lang="en-US" sz="16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Remote Sensing of Environment, 114</a:t>
            </a:r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, 2897-2910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130939" y="1690688"/>
            <a:ext cx="2836628" cy="8823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bg2">
                    <a:lumMod val="25000"/>
                  </a:schemeClr>
                </a:solidFill>
              </a:rPr>
              <a:t>Despike</a:t>
            </a:r>
            <a:endParaRPr lang="en-US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1810" y="3253434"/>
            <a:ext cx="3755757" cy="8823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</a:rPr>
              <a:t>“Over-find” vertices</a:t>
            </a:r>
            <a:endParaRPr lang="en-US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1810" y="4896621"/>
            <a:ext cx="3755757" cy="8823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</a:rPr>
              <a:t>Cull vertices</a:t>
            </a:r>
            <a:endParaRPr lang="en-US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224432" y="1589721"/>
            <a:ext cx="3755757" cy="8823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bg2">
                    <a:lumMod val="25000"/>
                  </a:schemeClr>
                </a:solidFill>
              </a:rPr>
              <a:t>Find Best Path</a:t>
            </a:r>
            <a:endParaRPr lang="en-US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224431" y="4322160"/>
            <a:ext cx="3755757" cy="88233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</a:rPr>
              <a:t>Pick Best Model</a:t>
            </a:r>
            <a:endParaRPr lang="en-US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LandTrendr:  Foundations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D5C7-9A41-504F-A564-3226BE66AAF2}" type="slidenum">
              <a:rPr lang="en-US" smtClean="0"/>
              <a:t>17</a:t>
            </a:fld>
            <a:endParaRPr lang="en-US"/>
          </a:p>
        </p:txBody>
      </p:sp>
      <p:pic>
        <p:nvPicPr>
          <p:cNvPr id="13" name="Picture 12" descr="segmentation_flowchart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908" y="1486317"/>
            <a:ext cx="3660183" cy="468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8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7659"/>
            <a:ext cx="10515600" cy="1325563"/>
          </a:xfrm>
        </p:spPr>
        <p:txBody>
          <a:bodyPr/>
          <a:lstStyle/>
          <a:p>
            <a:r>
              <a:rPr lang="en-US" smtClean="0"/>
              <a:t>Best LT </a:t>
            </a:r>
            <a:r>
              <a:rPr lang="en-US" dirty="0" smtClean="0"/>
              <a:t>Parameters to tweak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LandTrendr:  Foundations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D5C7-9A41-504F-A564-3226BE66AAF2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45223"/>
          <a:stretch/>
        </p:blipFill>
        <p:spPr>
          <a:xfrm>
            <a:off x="581867" y="1941342"/>
            <a:ext cx="3994462" cy="355624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2124222" y="1941342"/>
            <a:ext cx="3249636" cy="50348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5487301" y="1299822"/>
            <a:ext cx="6259222" cy="10323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Max: roughly 1/3 the number of observation years</a:t>
            </a:r>
            <a:endParaRPr lang="en-US" sz="2800" dirty="0"/>
          </a:p>
        </p:txBody>
      </p:sp>
      <p:sp>
        <p:nvSpPr>
          <p:cNvPr id="10" name="Rounded Rectangle 9"/>
          <p:cNvSpPr/>
          <p:nvPr/>
        </p:nvSpPr>
        <p:spPr>
          <a:xfrm>
            <a:off x="5488473" y="2549452"/>
            <a:ext cx="6259222" cy="10323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Keep between 0.75 and 1.0. At 1.0, de-spiking is turned off</a:t>
            </a:r>
            <a:endParaRPr lang="en-US" sz="2800" dirty="0"/>
          </a:p>
        </p:txBody>
      </p:sp>
      <p:sp>
        <p:nvSpPr>
          <p:cNvPr id="11" name="Rounded Rectangle 10"/>
          <p:cNvSpPr/>
          <p:nvPr/>
        </p:nvSpPr>
        <p:spPr>
          <a:xfrm>
            <a:off x="5480989" y="3719464"/>
            <a:ext cx="6259222" cy="10323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0.25 is conservative – tweak </a:t>
            </a:r>
            <a:r>
              <a:rPr lang="en-US" sz="2800" smtClean="0"/>
              <a:t>this knob closer to 1.0 to allow more complex fits</a:t>
            </a:r>
            <a:endParaRPr lang="en-US" sz="2800" dirty="0"/>
          </a:p>
        </p:txBody>
      </p:sp>
      <p:sp>
        <p:nvSpPr>
          <p:cNvPr id="12" name="Rounded Rectangle 11"/>
          <p:cNvSpPr/>
          <p:nvPr/>
        </p:nvSpPr>
        <p:spPr>
          <a:xfrm>
            <a:off x="5480989" y="4951181"/>
            <a:ext cx="6259222" cy="10323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Making this 0.15 allows sloppier fits, but can be useful in noisy signals</a:t>
            </a:r>
            <a:endParaRPr lang="en-US" sz="2800" dirty="0"/>
          </a:p>
        </p:txBody>
      </p:sp>
      <p:cxnSp>
        <p:nvCxnSpPr>
          <p:cNvPr id="14" name="Straight Arrow Connector 13"/>
          <p:cNvCxnSpPr>
            <a:endCxn id="10" idx="1"/>
          </p:cNvCxnSpPr>
          <p:nvPr/>
        </p:nvCxnSpPr>
        <p:spPr>
          <a:xfrm>
            <a:off x="2349305" y="2860700"/>
            <a:ext cx="3139168" cy="20494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11" idx="1"/>
          </p:cNvCxnSpPr>
          <p:nvPr/>
        </p:nvCxnSpPr>
        <p:spPr>
          <a:xfrm>
            <a:off x="2349305" y="4085622"/>
            <a:ext cx="3131684" cy="15003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2" idx="1"/>
          </p:cNvCxnSpPr>
          <p:nvPr/>
        </p:nvCxnSpPr>
        <p:spPr>
          <a:xfrm>
            <a:off x="2472758" y="4464077"/>
            <a:ext cx="3008231" cy="100329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2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887" y="1339506"/>
            <a:ext cx="10120913" cy="53680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how do we do it?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LandTrendr:  Foundations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D5C7-9A41-504F-A564-3226BE66AAF2}" type="slidenum">
              <a:rPr lang="en-US" smtClean="0"/>
              <a:t>19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689870" y="1690688"/>
            <a:ext cx="4812259" cy="14966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Google </a:t>
            </a:r>
            <a:r>
              <a:rPr lang="en-US" sz="3600" smtClean="0"/>
              <a:t>Earth Engine User Interface (UI)</a:t>
            </a:r>
            <a:endParaRPr lang="en-US" sz="3600" dirty="0"/>
          </a:p>
        </p:txBody>
      </p:sp>
      <p:sp>
        <p:nvSpPr>
          <p:cNvPr id="8" name="Rounded Rectangle 7"/>
          <p:cNvSpPr/>
          <p:nvPr/>
        </p:nvSpPr>
        <p:spPr>
          <a:xfrm>
            <a:off x="3689870" y="3764575"/>
            <a:ext cx="4812259" cy="14966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Both pixel and </a:t>
            </a:r>
            <a:r>
              <a:rPr lang="en-US" sz="3600" smtClean="0"/>
              <a:t>RGB visualizer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9078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LandTrendr:  Foundations</a:t>
            </a:r>
            <a:endParaRPr lang="en-US" sz="1400" dirty="0">
              <a:latin typeface="Arial" charset="0"/>
            </a:endParaRPr>
          </a:p>
        </p:txBody>
      </p:sp>
      <p:sp>
        <p:nvSpPr>
          <p:cNvPr id="2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AC4265-CE9B-6B41-B9A2-D92D48C5EFC1}" type="slidenum">
              <a:rPr lang="en-US"/>
              <a:pPr>
                <a:defRPr/>
              </a:pPr>
              <a:t>2</a:t>
            </a:fld>
            <a:endParaRPr lang="en-US" sz="140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505200" y="838201"/>
            <a:ext cx="5822950" cy="5254625"/>
            <a:chOff x="1248" y="528"/>
            <a:chExt cx="3668" cy="3310"/>
          </a:xfrm>
        </p:grpSpPr>
        <p:pic>
          <p:nvPicPr>
            <p:cNvPr id="133143" name="Picture 3" descr="GRCA_insects_northrim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48" y="528"/>
              <a:ext cx="3668" cy="3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44" name="Text Box 4"/>
            <p:cNvSpPr txBox="1">
              <a:spLocks noChangeAspect="1" noChangeArrowheads="1"/>
            </p:cNvSpPr>
            <p:nvPr/>
          </p:nvSpPr>
          <p:spPr bwMode="auto">
            <a:xfrm>
              <a:off x="3339" y="1283"/>
              <a:ext cx="2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/>
                <a:t>A</a:t>
              </a:r>
            </a:p>
          </p:txBody>
        </p:sp>
        <p:sp>
          <p:nvSpPr>
            <p:cNvPr id="133145" name="Text Box 5"/>
            <p:cNvSpPr txBox="1">
              <a:spLocks noChangeAspect="1" noChangeArrowheads="1"/>
            </p:cNvSpPr>
            <p:nvPr/>
          </p:nvSpPr>
          <p:spPr bwMode="auto">
            <a:xfrm>
              <a:off x="2584" y="1319"/>
              <a:ext cx="2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/>
                <a:t>B</a:t>
              </a:r>
            </a:p>
          </p:txBody>
        </p:sp>
        <p:sp>
          <p:nvSpPr>
            <p:cNvPr id="133146" name="Text Box 6"/>
            <p:cNvSpPr txBox="1">
              <a:spLocks noChangeAspect="1" noChangeArrowheads="1"/>
            </p:cNvSpPr>
            <p:nvPr/>
          </p:nvSpPr>
          <p:spPr bwMode="auto">
            <a:xfrm>
              <a:off x="3159" y="1750"/>
              <a:ext cx="2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/>
                <a:t>C</a:t>
              </a:r>
            </a:p>
          </p:txBody>
        </p:sp>
        <p:sp>
          <p:nvSpPr>
            <p:cNvPr id="133147" name="Text Box 7"/>
            <p:cNvSpPr txBox="1">
              <a:spLocks noChangeAspect="1" noChangeArrowheads="1"/>
            </p:cNvSpPr>
            <p:nvPr/>
          </p:nvSpPr>
          <p:spPr bwMode="auto">
            <a:xfrm>
              <a:off x="2081" y="1103"/>
              <a:ext cx="2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/>
                <a:t>D</a:t>
              </a:r>
            </a:p>
          </p:txBody>
        </p:sp>
        <p:sp>
          <p:nvSpPr>
            <p:cNvPr id="133148" name="Text Box 8"/>
            <p:cNvSpPr txBox="1">
              <a:spLocks noChangeAspect="1" noChangeArrowheads="1"/>
            </p:cNvSpPr>
            <p:nvPr/>
          </p:nvSpPr>
          <p:spPr bwMode="auto">
            <a:xfrm>
              <a:off x="2369" y="1750"/>
              <a:ext cx="21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/>
                <a:t>E</a:t>
              </a:r>
            </a:p>
          </p:txBody>
        </p:sp>
      </p:grpSp>
      <p:sp>
        <p:nvSpPr>
          <p:cNvPr id="831498" name="AutoShape 10"/>
          <p:cNvSpPr>
            <a:spLocks/>
          </p:cNvSpPr>
          <p:nvPr/>
        </p:nvSpPr>
        <p:spPr bwMode="auto">
          <a:xfrm>
            <a:off x="8458200" y="838200"/>
            <a:ext cx="1600200" cy="990600"/>
          </a:xfrm>
          <a:prstGeom prst="roundRect">
            <a:avLst>
              <a:gd name="adj" fmla="val 50000"/>
            </a:avLst>
          </a:prstGeom>
          <a:solidFill>
            <a:srgbClr val="004080"/>
          </a:solidFill>
          <a:ln w="25400">
            <a:noFill/>
            <a:round/>
            <a:headEnd/>
            <a:tailEnd/>
          </a:ln>
          <a:effectLst>
            <a:outerShdw blurRad="25400" dist="25399" dir="2700000" algn="ctr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938">
              <a:defRPr/>
            </a:pPr>
            <a:r>
              <a:rPr lang="en-US"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sym typeface="Hoefler Text" charset="0"/>
              </a:rPr>
              <a:t>Colors correspond to detections in different years from 1997 to 2005</a:t>
            </a: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8229600" y="769938"/>
            <a:ext cx="1981200" cy="1835150"/>
            <a:chOff x="3264" y="2300"/>
            <a:chExt cx="1824" cy="1540"/>
          </a:xfrm>
        </p:grpSpPr>
        <p:pic>
          <p:nvPicPr>
            <p:cNvPr id="133141" name="Picture 13"/>
            <p:cNvPicPr>
              <a:picLocks noChangeAspect="1" noChangeArrowheads="1"/>
            </p:cNvPicPr>
            <p:nvPr/>
          </p:nvPicPr>
          <p:blipFill>
            <a:blip r:embed="rId4"/>
            <a:srcRect l="4347" t="13068" r="13043" b="1662"/>
            <a:stretch>
              <a:fillRect/>
            </a:stretch>
          </p:blipFill>
          <p:spPr bwMode="auto">
            <a:xfrm>
              <a:off x="3264" y="2300"/>
              <a:ext cx="1824" cy="1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1502" name="AutoShape 14"/>
            <p:cNvSpPr>
              <a:spLocks/>
            </p:cNvSpPr>
            <p:nvPr/>
          </p:nvSpPr>
          <p:spPr bwMode="auto">
            <a:xfrm>
              <a:off x="3360" y="2352"/>
              <a:ext cx="288" cy="192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25400" dist="25399" dir="2700000" algn="ctr" rotWithShape="0">
                <a:srgbClr val="000000">
                  <a:alpha val="75000"/>
                </a:srgb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>
                <a:defRPr/>
              </a:pPr>
              <a:r>
                <a:rPr lang="en-US" sz="1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sym typeface="Hoefler Text" charset="0"/>
                </a:rPr>
                <a:t>A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438400" y="3581400"/>
            <a:ext cx="2133600" cy="1752600"/>
            <a:chOff x="432" y="2189"/>
            <a:chExt cx="1872" cy="1509"/>
          </a:xfrm>
        </p:grpSpPr>
        <p:pic>
          <p:nvPicPr>
            <p:cNvPr id="133139" name="Picture 16"/>
            <p:cNvPicPr>
              <a:picLocks noChangeAspect="1" noChangeArrowheads="1"/>
            </p:cNvPicPr>
            <p:nvPr/>
          </p:nvPicPr>
          <p:blipFill>
            <a:blip r:embed="rId5"/>
            <a:srcRect l="4347" t="14894" r="10869" b="1550"/>
            <a:stretch>
              <a:fillRect/>
            </a:stretch>
          </p:blipFill>
          <p:spPr bwMode="auto">
            <a:xfrm>
              <a:off x="432" y="2189"/>
              <a:ext cx="1872" cy="1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1505" name="AutoShape 17"/>
            <p:cNvSpPr>
              <a:spLocks/>
            </p:cNvSpPr>
            <p:nvPr/>
          </p:nvSpPr>
          <p:spPr bwMode="auto">
            <a:xfrm>
              <a:off x="492" y="2220"/>
              <a:ext cx="288" cy="19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25400" dist="25399" dir="2700000" algn="ctr" rotWithShape="0">
                <a:srgbClr val="000000">
                  <a:alpha val="75000"/>
                </a:srgb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>
                <a:defRPr/>
              </a:pPr>
              <a:r>
                <a:rPr lang="en-US" sz="1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sym typeface="Hoefler Text" charset="0"/>
                </a:rPr>
                <a:t>B</a:t>
              </a: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8001000" y="3665538"/>
            <a:ext cx="2057400" cy="1752600"/>
            <a:chOff x="3168" y="624"/>
            <a:chExt cx="1872" cy="1512"/>
          </a:xfrm>
        </p:grpSpPr>
        <p:pic>
          <p:nvPicPr>
            <p:cNvPr id="133137" name="Picture 19"/>
            <p:cNvPicPr>
              <a:picLocks noChangeAspect="1" noChangeArrowheads="1"/>
            </p:cNvPicPr>
            <p:nvPr/>
          </p:nvPicPr>
          <p:blipFill>
            <a:blip r:embed="rId6"/>
            <a:srcRect l="4347" t="14729" r="10869" b="1550"/>
            <a:stretch>
              <a:fillRect/>
            </a:stretch>
          </p:blipFill>
          <p:spPr bwMode="auto">
            <a:xfrm>
              <a:off x="3168" y="624"/>
              <a:ext cx="1872" cy="1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1508" name="AutoShape 20"/>
            <p:cNvSpPr>
              <a:spLocks/>
            </p:cNvSpPr>
            <p:nvPr/>
          </p:nvSpPr>
          <p:spPr bwMode="auto">
            <a:xfrm>
              <a:off x="3263" y="646"/>
              <a:ext cx="289" cy="192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25400" dist="25399" dir="2700000" algn="ctr" rotWithShape="0">
                <a:srgbClr val="000000">
                  <a:alpha val="75000"/>
                </a:srgb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>
                <a:defRPr/>
              </a:pPr>
              <a:r>
                <a:rPr lang="en-US" sz="1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sym typeface="Hoefler Text" charset="0"/>
                </a:rPr>
                <a:t>C</a:t>
              </a: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5334000" y="4800600"/>
            <a:ext cx="2057400" cy="1676400"/>
            <a:chOff x="768" y="2433"/>
            <a:chExt cx="1872" cy="1505"/>
          </a:xfrm>
        </p:grpSpPr>
        <p:pic>
          <p:nvPicPr>
            <p:cNvPr id="133135" name="Picture 22" descr="location_e_trajectory_grca"/>
            <p:cNvPicPr>
              <a:picLocks noChangeAspect="1" noChangeArrowheads="1"/>
            </p:cNvPicPr>
            <p:nvPr/>
          </p:nvPicPr>
          <p:blipFill>
            <a:blip r:embed="rId7"/>
            <a:srcRect l="4347" t="15117" r="10869" b="1550"/>
            <a:stretch>
              <a:fillRect/>
            </a:stretch>
          </p:blipFill>
          <p:spPr bwMode="auto">
            <a:xfrm>
              <a:off x="768" y="2433"/>
              <a:ext cx="1872" cy="1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1511" name="AutoShape 23"/>
            <p:cNvSpPr>
              <a:spLocks/>
            </p:cNvSpPr>
            <p:nvPr/>
          </p:nvSpPr>
          <p:spPr bwMode="auto">
            <a:xfrm>
              <a:off x="863" y="2449"/>
              <a:ext cx="289" cy="191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25400" dist="25399" dir="2700000" algn="ctr" rotWithShape="0">
                <a:srgbClr val="000000">
                  <a:alpha val="75000"/>
                </a:srgb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>
                <a:defRPr/>
              </a:pPr>
              <a:r>
                <a:rPr lang="en-US" sz="1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sym typeface="Hoefler Text" charset="0"/>
                </a:rPr>
                <a:t>E</a:t>
              </a:r>
            </a:p>
          </p:txBody>
        </p:sp>
      </p:grp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2209800" y="914401"/>
            <a:ext cx="2286000" cy="1857375"/>
            <a:chOff x="307" y="96"/>
            <a:chExt cx="1841" cy="1506"/>
          </a:xfrm>
        </p:grpSpPr>
        <p:pic>
          <p:nvPicPr>
            <p:cNvPr id="133133" name="Picture 25" descr="location_d_trajectory_grca"/>
            <p:cNvPicPr>
              <a:picLocks noChangeAspect="1" noChangeArrowheads="1"/>
            </p:cNvPicPr>
            <p:nvPr/>
          </p:nvPicPr>
          <p:blipFill>
            <a:blip r:embed="rId8"/>
            <a:srcRect l="3137" r="10674"/>
            <a:stretch>
              <a:fillRect/>
            </a:stretch>
          </p:blipFill>
          <p:spPr bwMode="auto">
            <a:xfrm>
              <a:off x="307" y="96"/>
              <a:ext cx="1841" cy="1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1514" name="AutoShape 26"/>
            <p:cNvSpPr>
              <a:spLocks/>
            </p:cNvSpPr>
            <p:nvPr/>
          </p:nvSpPr>
          <p:spPr bwMode="auto">
            <a:xfrm>
              <a:off x="384" y="144"/>
              <a:ext cx="288" cy="192"/>
            </a:xfrm>
            <a:prstGeom prst="roundRect">
              <a:avLst>
                <a:gd name="adj" fmla="val 50000"/>
              </a:avLst>
            </a:prstGeom>
            <a:solidFill>
              <a:srgbClr val="004080"/>
            </a:solidFill>
            <a:ln w="25400">
              <a:noFill/>
              <a:round/>
              <a:headEnd/>
              <a:tailEnd/>
            </a:ln>
            <a:effectLst>
              <a:outerShdw blurRad="25400" dist="25399" dir="2700000" algn="ctr" rotWithShape="0">
                <a:srgbClr val="000000">
                  <a:alpha val="75000"/>
                </a:srgbClr>
              </a:outerShdw>
            </a:effectLst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ctr" defTabSz="642938">
                <a:defRPr/>
              </a:pPr>
              <a:r>
                <a:rPr lang="en-US" sz="12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sym typeface="Hoefler Text" charset="0"/>
                </a:rPr>
                <a:t>D</a:t>
              </a:r>
            </a:p>
          </p:txBody>
        </p:sp>
      </p:grpSp>
      <p:sp>
        <p:nvSpPr>
          <p:cNvPr id="29" name="Oval 28"/>
          <p:cNvSpPr/>
          <p:nvPr/>
        </p:nvSpPr>
        <p:spPr bwMode="auto">
          <a:xfrm>
            <a:off x="8458200" y="2771775"/>
            <a:ext cx="2209800" cy="91926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161616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Colors represent ADS </a:t>
            </a:r>
            <a:r>
              <a:rPr lang="en-US" sz="1600" dirty="0" err="1">
                <a:solidFill>
                  <a:srgbClr val="161616"/>
                </a:solidFill>
                <a:latin typeface="Arial" charset="0"/>
                <a:ea typeface="ＭＳ Ｐゴシック" charset="-128"/>
                <a:cs typeface="ＭＳ Ｐゴシック" charset="-128"/>
              </a:rPr>
              <a:t>overflight</a:t>
            </a:r>
            <a:r>
              <a:rPr lang="en-US" sz="1600" dirty="0">
                <a:solidFill>
                  <a:srgbClr val="161616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data</a:t>
            </a:r>
          </a:p>
        </p:txBody>
      </p:sp>
      <p:cxnSp>
        <p:nvCxnSpPr>
          <p:cNvPr id="30" name="Straight Arrow Connector 29"/>
          <p:cNvCxnSpPr/>
          <p:nvPr/>
        </p:nvCxnSpPr>
        <p:spPr bwMode="auto">
          <a:xfrm rot="10800000">
            <a:off x="7391400" y="2778125"/>
            <a:ext cx="1066802" cy="350424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25400" dist="25400" dir="3180000">
              <a:schemeClr val="tx2">
                <a:lumMod val="85000"/>
              </a:schemeClr>
            </a:outerShdw>
          </a:effectLst>
        </p:spPr>
      </p:cxnSp>
      <p:sp>
        <p:nvSpPr>
          <p:cNvPr id="33" name="Oval 32"/>
          <p:cNvSpPr/>
          <p:nvPr/>
        </p:nvSpPr>
        <p:spPr bwMode="auto">
          <a:xfrm>
            <a:off x="1626290" y="2460626"/>
            <a:ext cx="2073473" cy="74136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161616"/>
                </a:solidFill>
                <a:latin typeface="Arial" charset="0"/>
                <a:ea typeface="ＭＳ Ｐゴシック" charset="-128"/>
                <a:cs typeface="ＭＳ Ｐゴシック" charset="-128"/>
              </a:rPr>
              <a:t>One pixel’s NBR trajectory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rot="5400000" flipH="1" flipV="1">
            <a:off x="2818951" y="2299237"/>
            <a:ext cx="177471" cy="14689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663026" y="1210396"/>
            <a:ext cx="2164562" cy="61840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 bwMode="auto">
          <a:xfrm>
            <a:off x="1524000" y="5614988"/>
            <a:ext cx="2971800" cy="110648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161616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Map area: North Rim of the Grand Canyon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838200" y="108950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 slide from </a:t>
            </a:r>
            <a:r>
              <a:rPr lang="en-US" dirty="0" smtClean="0"/>
              <a:t>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90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Warning!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LandTrendr:  Foundations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D5C7-9A41-504F-A564-3226BE66AAF2}" type="slidenum">
              <a:rPr lang="en-US" smtClean="0"/>
              <a:t>20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331449" y="3054020"/>
            <a:ext cx="7650751" cy="1384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You’ll need your own Google Earth Engine account</a:t>
            </a:r>
            <a:r>
              <a:rPr lang="en-US" sz="2800" smtClean="0"/>
              <a:t>!   </a:t>
            </a:r>
            <a:endParaRPr lang="en-US" sz="2800" dirty="0" smtClean="0"/>
          </a:p>
        </p:txBody>
      </p:sp>
      <p:sp>
        <p:nvSpPr>
          <p:cNvPr id="7" name="Rounded Rectangle 6"/>
          <p:cNvSpPr/>
          <p:nvPr/>
        </p:nvSpPr>
        <p:spPr>
          <a:xfrm>
            <a:off x="2351377" y="4659606"/>
            <a:ext cx="7650751" cy="14152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Send us your email and we </a:t>
            </a:r>
            <a:r>
              <a:rPr lang="en-US" sz="2800" smtClean="0"/>
              <a:t>can share this tool with you.</a:t>
            </a:r>
            <a:endParaRPr lang="en-US" sz="2800" dirty="0" smtClean="0"/>
          </a:p>
        </p:txBody>
      </p:sp>
      <p:sp>
        <p:nvSpPr>
          <p:cNvPr id="8" name="Rounded Rectangle 7"/>
          <p:cNvSpPr/>
          <p:nvPr/>
        </p:nvSpPr>
        <p:spPr>
          <a:xfrm>
            <a:off x="2270624" y="1448434"/>
            <a:ext cx="7650751" cy="1384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We are a team of two.  </a:t>
            </a:r>
          </a:p>
          <a:p>
            <a:pPr algn="ctr"/>
            <a:r>
              <a:rPr lang="en-US" sz="2800" dirty="0" smtClean="0"/>
              <a:t>Our interface reflects that</a:t>
            </a:r>
            <a:r>
              <a:rPr lang="mr-IN" sz="2800" dirty="0" smtClean="0"/>
              <a:t>…</a:t>
            </a:r>
            <a:r>
              <a:rPr lang="en-US" sz="2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669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Content Placeholder 5" descr="NWFP_LT_fig1_v1.tif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40" r="-6140"/>
          <a:stretch>
            <a:fillRect/>
          </a:stretch>
        </p:blipFill>
        <p:spPr>
          <a:xfrm>
            <a:off x="1524000" y="838201"/>
            <a:ext cx="4648200" cy="5113943"/>
          </a:xfrm>
        </p:spPr>
      </p:pic>
      <p:sp>
        <p:nvSpPr>
          <p:cNvPr id="25604" name="Content Placeholder 6"/>
          <p:cNvSpPr>
            <a:spLocks noGrp="1"/>
          </p:cNvSpPr>
          <p:nvPr>
            <p:ph sz="half" idx="2"/>
          </p:nvPr>
        </p:nvSpPr>
        <p:spPr>
          <a:xfrm>
            <a:off x="5943600" y="1219200"/>
            <a:ext cx="4495800" cy="4267200"/>
          </a:xfrm>
        </p:spPr>
        <p:txBody>
          <a:bodyPr/>
          <a:lstStyle/>
          <a:p>
            <a:pPr eaLnBrk="1" hangingPunct="1"/>
            <a:r>
              <a:rPr lang="en-US" dirty="0" err="1" smtClean="0"/>
              <a:t>LandTrendr</a:t>
            </a:r>
            <a:r>
              <a:rPr lang="en-US" dirty="0" smtClean="0"/>
              <a:t>* strategy</a:t>
            </a:r>
          </a:p>
          <a:p>
            <a:pPr lvl="1" eaLnBrk="1" hangingPunct="1"/>
            <a:r>
              <a:rPr lang="en-US" dirty="0" smtClean="0"/>
              <a:t>Look for TRENDS and EVENTS in the same algorithm</a:t>
            </a:r>
          </a:p>
          <a:p>
            <a:pPr eaLnBrk="1" hangingPunct="1"/>
            <a:r>
              <a:rPr lang="en-US" dirty="0" smtClean="0"/>
              <a:t>Segmentation</a:t>
            </a:r>
          </a:p>
          <a:p>
            <a:pPr lvl="1" eaLnBrk="1" hangingPunct="1"/>
            <a:r>
              <a:rPr lang="en-US" dirty="0" smtClean="0"/>
              <a:t>Simplify temporal trajectory into periods of consistent process:  SEGMENTS</a:t>
            </a:r>
          </a:p>
          <a:p>
            <a:pPr lvl="1" eaLnBrk="1" hangingPunct="1"/>
            <a:r>
              <a:rPr lang="en-US" dirty="0" smtClean="0"/>
              <a:t>Separated by VERTICES</a:t>
            </a:r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838200" y="123392"/>
            <a:ext cx="10515600" cy="705139"/>
          </a:xfrm>
        </p:spPr>
        <p:txBody>
          <a:bodyPr/>
          <a:lstStyle/>
          <a:p>
            <a:pPr eaLnBrk="1" hangingPunct="1"/>
            <a:r>
              <a:rPr lang="en-US" dirty="0" smtClean="0"/>
              <a:t>Temporal Segmentation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LandTrendr:  Foundations</a:t>
            </a:r>
            <a:endParaRPr sz="1400">
              <a:latin typeface="Arial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485900" y="728172"/>
            <a:ext cx="8915400" cy="5334000"/>
            <a:chOff x="76200" y="762000"/>
            <a:chExt cx="8915400" cy="5334000"/>
          </a:xfrm>
        </p:grpSpPr>
        <p:sp>
          <p:nvSpPr>
            <p:cNvPr id="30" name="Rectangle 29"/>
            <p:cNvSpPr/>
            <p:nvPr/>
          </p:nvSpPr>
          <p:spPr bwMode="auto">
            <a:xfrm>
              <a:off x="76200" y="762000"/>
              <a:ext cx="8915400" cy="5334000"/>
            </a:xfrm>
            <a:prstGeom prst="rect">
              <a:avLst/>
            </a:prstGeom>
            <a:solidFill>
              <a:srgbClr val="FFFFFF">
                <a:alpha val="42000"/>
              </a:srgbClr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838200" y="1752600"/>
              <a:ext cx="7162800" cy="762000"/>
            </a:xfrm>
            <a:prstGeom prst="roundRect">
              <a:avLst/>
            </a:prstGeom>
            <a:solidFill>
              <a:schemeClr val="accent3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dirty="0">
                  <a:solidFill>
                    <a:srgbClr val="003366"/>
                  </a:solidFill>
                  <a:latin typeface="Candara"/>
                  <a:cs typeface="Candara"/>
                </a:rPr>
                <a:t>Distill large dataset to key information</a:t>
              </a:r>
            </a:p>
          </p:txBody>
        </p:sp>
      </p:grpSp>
      <p:sp>
        <p:nvSpPr>
          <p:cNvPr id="35" name="Rounded Rectangle 34"/>
          <p:cNvSpPr/>
          <p:nvPr/>
        </p:nvSpPr>
        <p:spPr bwMode="auto">
          <a:xfrm>
            <a:off x="2362200" y="2895600"/>
            <a:ext cx="7162800" cy="762000"/>
          </a:xfrm>
          <a:prstGeom prst="roundRect">
            <a:avLst/>
          </a:prstGeom>
          <a:solidFill>
            <a:schemeClr val="accent3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dirty="0">
                <a:solidFill>
                  <a:srgbClr val="003366"/>
                </a:solidFill>
                <a:latin typeface="Candara"/>
                <a:cs typeface="Candara"/>
              </a:rPr>
              <a:t>Leverage temporal domain to improve detection</a:t>
            </a:r>
          </a:p>
        </p:txBody>
      </p:sp>
      <p:sp>
        <p:nvSpPr>
          <p:cNvPr id="36" name="Rounded Rectangle 35"/>
          <p:cNvSpPr/>
          <p:nvPr/>
        </p:nvSpPr>
        <p:spPr bwMode="auto">
          <a:xfrm>
            <a:off x="2362200" y="4114800"/>
            <a:ext cx="7162800" cy="762000"/>
          </a:xfrm>
          <a:prstGeom prst="roundRect">
            <a:avLst/>
          </a:prstGeom>
          <a:solidFill>
            <a:schemeClr val="accent3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dirty="0">
                <a:solidFill>
                  <a:srgbClr val="003366"/>
                </a:solidFill>
                <a:latin typeface="Candara"/>
                <a:cs typeface="Candara"/>
              </a:rPr>
              <a:t>Consistently capture range of fast and slow processes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D5C7-9A41-504F-A564-3226BE66AA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6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eft-Right Arrow 9"/>
          <p:cNvSpPr/>
          <p:nvPr/>
        </p:nvSpPr>
        <p:spPr>
          <a:xfrm>
            <a:off x="5448845" y="3130641"/>
            <a:ext cx="1102728" cy="296265"/>
          </a:xfrm>
          <a:prstGeom prst="left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ways to visualize </a:t>
            </a:r>
            <a:r>
              <a:rPr lang="en-US" dirty="0" err="1" smtClean="0"/>
              <a:t>LandTrendr</a:t>
            </a:r>
            <a:r>
              <a:rPr lang="en-US" dirty="0" smtClean="0"/>
              <a:t> change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LandTrendr:  Foundations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D5C7-9A41-504F-A564-3226BE66AAF2}" type="slidenum">
              <a:rPr lang="en-US" smtClean="0"/>
              <a:t>4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38200" y="1901839"/>
            <a:ext cx="4439194" cy="13769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Across all years</a:t>
            </a:r>
            <a:endParaRPr lang="en-US" sz="3600" dirty="0"/>
          </a:p>
        </p:txBody>
      </p:sp>
      <p:sp>
        <p:nvSpPr>
          <p:cNvPr id="7" name="Rounded Rectangle 6"/>
          <p:cNvSpPr/>
          <p:nvPr/>
        </p:nvSpPr>
        <p:spPr>
          <a:xfrm>
            <a:off x="838200" y="3391325"/>
            <a:ext cx="4439194" cy="13769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One pixel</a:t>
            </a:r>
            <a:endParaRPr lang="en-US" sz="3600" dirty="0"/>
          </a:p>
        </p:txBody>
      </p:sp>
      <p:sp>
        <p:nvSpPr>
          <p:cNvPr id="8" name="Rounded Rectangle 7"/>
          <p:cNvSpPr/>
          <p:nvPr/>
        </p:nvSpPr>
        <p:spPr>
          <a:xfrm>
            <a:off x="6764383" y="1901838"/>
            <a:ext cx="4439194" cy="137693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Across limited years</a:t>
            </a:r>
            <a:endParaRPr lang="en-US" sz="3600" dirty="0"/>
          </a:p>
        </p:txBody>
      </p:sp>
      <p:sp>
        <p:nvSpPr>
          <p:cNvPr id="9" name="Rounded Rectangle 8"/>
          <p:cNvSpPr/>
          <p:nvPr/>
        </p:nvSpPr>
        <p:spPr>
          <a:xfrm>
            <a:off x="6764383" y="3391324"/>
            <a:ext cx="4439194" cy="137693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Across all space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661655" y="2986387"/>
            <a:ext cx="718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chemeClr val="bg1"/>
                </a:solidFill>
              </a:rPr>
              <a:t>OR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91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ways to visualize </a:t>
            </a:r>
            <a:r>
              <a:rPr lang="en-US" dirty="0" err="1" smtClean="0"/>
              <a:t>LandTrendr</a:t>
            </a:r>
            <a:r>
              <a:rPr lang="en-US" dirty="0" smtClean="0"/>
              <a:t> change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LandTrendr:  Foundations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D5C7-9A41-504F-A564-3226BE66AAF2}" type="slidenum">
              <a:rPr lang="en-US" smtClean="0"/>
              <a:t>5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38200" y="1901839"/>
            <a:ext cx="4439194" cy="13769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Across all years</a:t>
            </a:r>
            <a:endParaRPr lang="en-US" sz="3600" dirty="0"/>
          </a:p>
        </p:txBody>
      </p:sp>
      <p:sp>
        <p:nvSpPr>
          <p:cNvPr id="7" name="Rounded Rectangle 6"/>
          <p:cNvSpPr/>
          <p:nvPr/>
        </p:nvSpPr>
        <p:spPr>
          <a:xfrm>
            <a:off x="838200" y="3391325"/>
            <a:ext cx="4439194" cy="13769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One pixel</a:t>
            </a:r>
            <a:endParaRPr lang="en-US" sz="3600" dirty="0"/>
          </a:p>
        </p:txBody>
      </p:sp>
      <p:sp>
        <p:nvSpPr>
          <p:cNvPr id="8" name="Rounded Rectangle 7"/>
          <p:cNvSpPr/>
          <p:nvPr/>
        </p:nvSpPr>
        <p:spPr>
          <a:xfrm>
            <a:off x="6764383" y="1901838"/>
            <a:ext cx="4439194" cy="1376937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Across limited years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764383" y="3391324"/>
            <a:ext cx="4439194" cy="1376937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Across all space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83326" y="1789611"/>
            <a:ext cx="5342708" cy="322652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7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LandTrendr:  Foundations</a:t>
            </a:r>
            <a:endParaRPr sz="1400">
              <a:latin typeface="Arial" charset="0"/>
            </a:endParaRPr>
          </a:p>
        </p:txBody>
      </p:sp>
      <p:sp>
        <p:nvSpPr>
          <p:cNvPr id="7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1AEAD8-511C-D24F-AE40-A479B8979CF2}" type="slidenum">
              <a:rPr lang="en-US"/>
              <a:pPr>
                <a:defRPr/>
              </a:pPr>
              <a:t>6</a:t>
            </a:fld>
            <a:endParaRPr lang="en-US" sz="1400"/>
          </a:p>
        </p:txBody>
      </p:sp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>
          <a:xfrm>
            <a:off x="1661856" y="466727"/>
            <a:ext cx="9261988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Pixel by pixel: Diagnostic shapes</a:t>
            </a:r>
          </a:p>
        </p:txBody>
      </p:sp>
      <p:pic>
        <p:nvPicPr>
          <p:cNvPr id="26629" name="Picture 3" descr="trajectories_figure_bandb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1" y="2971800"/>
            <a:ext cx="2011363" cy="1881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0" name="Picture 4" descr="trajectories_figure_bandb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1" y="2971801"/>
            <a:ext cx="1965325" cy="1876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1" name="Picture 5" descr="bandbzone_tc_4529__198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1" y="1381126"/>
            <a:ext cx="1590675" cy="159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2" name="Picture 6" descr="bandbzone_tc_4529__199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1" y="1371601"/>
            <a:ext cx="1590675" cy="159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3" name="Picture 7" descr="bandbzone_tc_4529__200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86601" y="1371601"/>
            <a:ext cx="1590675" cy="159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634" name="Text Box 8"/>
          <p:cNvSpPr txBox="1">
            <a:spLocks noChangeArrowheads="1"/>
          </p:cNvSpPr>
          <p:nvPr/>
        </p:nvSpPr>
        <p:spPr bwMode="auto">
          <a:xfrm>
            <a:off x="4114800" y="1600200"/>
            <a:ext cx="304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1</a:t>
            </a:r>
          </a:p>
        </p:txBody>
      </p:sp>
      <p:sp>
        <p:nvSpPr>
          <p:cNvPr id="26635" name="Text Box 9"/>
          <p:cNvSpPr txBox="1">
            <a:spLocks noChangeArrowheads="1"/>
          </p:cNvSpPr>
          <p:nvPr/>
        </p:nvSpPr>
        <p:spPr bwMode="auto">
          <a:xfrm>
            <a:off x="4114800" y="1935164"/>
            <a:ext cx="304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3</a:t>
            </a:r>
          </a:p>
        </p:txBody>
      </p:sp>
      <p:sp>
        <p:nvSpPr>
          <p:cNvPr id="26636" name="Text Box 10"/>
          <p:cNvSpPr txBox="1">
            <a:spLocks noChangeArrowheads="1"/>
          </p:cNvSpPr>
          <p:nvPr/>
        </p:nvSpPr>
        <p:spPr bwMode="auto">
          <a:xfrm>
            <a:off x="3810000" y="1905000"/>
            <a:ext cx="304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2</a:t>
            </a:r>
          </a:p>
        </p:txBody>
      </p:sp>
      <p:sp>
        <p:nvSpPr>
          <p:cNvPr id="26637" name="Rectangle 11"/>
          <p:cNvSpPr>
            <a:spLocks noChangeArrowheads="1"/>
          </p:cNvSpPr>
          <p:nvPr/>
        </p:nvSpPr>
        <p:spPr bwMode="auto">
          <a:xfrm>
            <a:off x="3852863" y="1958975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8" name="Rectangle 12"/>
          <p:cNvSpPr>
            <a:spLocks noChangeArrowheads="1"/>
          </p:cNvSpPr>
          <p:nvPr/>
        </p:nvSpPr>
        <p:spPr bwMode="auto">
          <a:xfrm>
            <a:off x="4148138" y="1981200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9" name="Rectangle 13"/>
          <p:cNvSpPr>
            <a:spLocks noChangeArrowheads="1"/>
          </p:cNvSpPr>
          <p:nvPr/>
        </p:nvSpPr>
        <p:spPr bwMode="auto">
          <a:xfrm>
            <a:off x="4159250" y="1665288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0" name="Rectangle 14"/>
          <p:cNvSpPr>
            <a:spLocks noChangeArrowheads="1"/>
          </p:cNvSpPr>
          <p:nvPr/>
        </p:nvSpPr>
        <p:spPr bwMode="auto">
          <a:xfrm>
            <a:off x="5605463" y="1958975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1" name="Rectangle 15"/>
          <p:cNvSpPr>
            <a:spLocks noChangeArrowheads="1"/>
          </p:cNvSpPr>
          <p:nvPr/>
        </p:nvSpPr>
        <p:spPr bwMode="auto">
          <a:xfrm>
            <a:off x="5900738" y="1981200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2" name="Rectangle 16"/>
          <p:cNvSpPr>
            <a:spLocks noChangeArrowheads="1"/>
          </p:cNvSpPr>
          <p:nvPr/>
        </p:nvSpPr>
        <p:spPr bwMode="auto">
          <a:xfrm>
            <a:off x="5911850" y="1665288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3" name="Rectangle 17"/>
          <p:cNvSpPr>
            <a:spLocks noChangeArrowheads="1"/>
          </p:cNvSpPr>
          <p:nvPr/>
        </p:nvSpPr>
        <p:spPr bwMode="auto">
          <a:xfrm>
            <a:off x="7335838" y="1952625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4" name="Rectangle 18"/>
          <p:cNvSpPr>
            <a:spLocks noChangeArrowheads="1"/>
          </p:cNvSpPr>
          <p:nvPr/>
        </p:nvSpPr>
        <p:spPr bwMode="auto">
          <a:xfrm>
            <a:off x="7631113" y="1974850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5" name="Rectangle 19"/>
          <p:cNvSpPr>
            <a:spLocks noChangeArrowheads="1"/>
          </p:cNvSpPr>
          <p:nvPr/>
        </p:nvSpPr>
        <p:spPr bwMode="auto">
          <a:xfrm>
            <a:off x="7642225" y="1658938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6" name="Text Box 20"/>
          <p:cNvSpPr txBox="1">
            <a:spLocks noChangeArrowheads="1"/>
          </p:cNvSpPr>
          <p:nvPr/>
        </p:nvSpPr>
        <p:spPr bwMode="auto">
          <a:xfrm>
            <a:off x="5562600" y="3230564"/>
            <a:ext cx="304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6647" name="Rectangle 21"/>
          <p:cNvSpPr>
            <a:spLocks noChangeArrowheads="1"/>
          </p:cNvSpPr>
          <p:nvPr/>
        </p:nvSpPr>
        <p:spPr bwMode="auto">
          <a:xfrm>
            <a:off x="5616575" y="3287713"/>
            <a:ext cx="152400" cy="152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8" name="Text Box 22"/>
          <p:cNvSpPr txBox="1">
            <a:spLocks noChangeArrowheads="1"/>
          </p:cNvSpPr>
          <p:nvPr/>
        </p:nvSpPr>
        <p:spPr bwMode="auto">
          <a:xfrm>
            <a:off x="5105400" y="4191000"/>
            <a:ext cx="304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6649" name="Rectangle 23"/>
          <p:cNvSpPr>
            <a:spLocks noChangeArrowheads="1"/>
          </p:cNvSpPr>
          <p:nvPr/>
        </p:nvSpPr>
        <p:spPr bwMode="auto">
          <a:xfrm>
            <a:off x="5159375" y="4248150"/>
            <a:ext cx="152400" cy="152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50" name="Text Box 24"/>
          <p:cNvSpPr txBox="1">
            <a:spLocks noChangeArrowheads="1"/>
          </p:cNvSpPr>
          <p:nvPr/>
        </p:nvSpPr>
        <p:spPr bwMode="auto">
          <a:xfrm>
            <a:off x="4953000" y="3763964"/>
            <a:ext cx="304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6651" name="Rectangle 25"/>
          <p:cNvSpPr>
            <a:spLocks noChangeArrowheads="1"/>
          </p:cNvSpPr>
          <p:nvPr/>
        </p:nvSpPr>
        <p:spPr bwMode="auto">
          <a:xfrm>
            <a:off x="5006975" y="3821113"/>
            <a:ext cx="152400" cy="152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52" name="Text Box 26"/>
          <p:cNvSpPr txBox="1">
            <a:spLocks noChangeArrowheads="1"/>
          </p:cNvSpPr>
          <p:nvPr/>
        </p:nvSpPr>
        <p:spPr bwMode="auto">
          <a:xfrm>
            <a:off x="4148138" y="2252664"/>
            <a:ext cx="304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4</a:t>
            </a:r>
          </a:p>
        </p:txBody>
      </p:sp>
      <p:sp>
        <p:nvSpPr>
          <p:cNvPr id="26653" name="Rectangle 27"/>
          <p:cNvSpPr>
            <a:spLocks noChangeArrowheads="1"/>
          </p:cNvSpPr>
          <p:nvPr/>
        </p:nvSpPr>
        <p:spPr bwMode="auto">
          <a:xfrm>
            <a:off x="4192588" y="2317750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54" name="Text Box 28"/>
          <p:cNvSpPr txBox="1">
            <a:spLocks noChangeArrowheads="1"/>
          </p:cNvSpPr>
          <p:nvPr/>
        </p:nvSpPr>
        <p:spPr bwMode="auto">
          <a:xfrm>
            <a:off x="4419600" y="2133600"/>
            <a:ext cx="304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ヒラギノ角ゴ ProN W3" charset="-128"/>
              </a:rPr>
              <a:t>5</a:t>
            </a:r>
            <a:endParaRPr lang="en-US" sz="1200"/>
          </a:p>
        </p:txBody>
      </p:sp>
      <p:sp>
        <p:nvSpPr>
          <p:cNvPr id="26655" name="Rectangle 29"/>
          <p:cNvSpPr>
            <a:spLocks noChangeArrowheads="1"/>
          </p:cNvSpPr>
          <p:nvPr/>
        </p:nvSpPr>
        <p:spPr bwMode="auto">
          <a:xfrm>
            <a:off x="4464050" y="2198688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56" name="Text Box 30"/>
          <p:cNvSpPr txBox="1">
            <a:spLocks noChangeArrowheads="1"/>
          </p:cNvSpPr>
          <p:nvPr/>
        </p:nvSpPr>
        <p:spPr bwMode="auto">
          <a:xfrm>
            <a:off x="4157663" y="2514600"/>
            <a:ext cx="304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6</a:t>
            </a:r>
          </a:p>
        </p:txBody>
      </p:sp>
      <p:sp>
        <p:nvSpPr>
          <p:cNvPr id="26657" name="Rectangle 31"/>
          <p:cNvSpPr>
            <a:spLocks noChangeArrowheads="1"/>
          </p:cNvSpPr>
          <p:nvPr/>
        </p:nvSpPr>
        <p:spPr bwMode="auto">
          <a:xfrm>
            <a:off x="4202113" y="2579688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58" name="Text Box 32"/>
          <p:cNvSpPr txBox="1">
            <a:spLocks noChangeArrowheads="1"/>
          </p:cNvSpPr>
          <p:nvPr/>
        </p:nvSpPr>
        <p:spPr bwMode="auto">
          <a:xfrm>
            <a:off x="6553200" y="3352800"/>
            <a:ext cx="304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26659" name="Rectangle 33"/>
          <p:cNvSpPr>
            <a:spLocks noChangeArrowheads="1"/>
          </p:cNvSpPr>
          <p:nvPr/>
        </p:nvSpPr>
        <p:spPr bwMode="auto">
          <a:xfrm>
            <a:off x="6607175" y="3409950"/>
            <a:ext cx="152400" cy="152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60" name="Text Box 34"/>
          <p:cNvSpPr txBox="1">
            <a:spLocks noChangeArrowheads="1"/>
          </p:cNvSpPr>
          <p:nvPr/>
        </p:nvSpPr>
        <p:spPr bwMode="auto">
          <a:xfrm>
            <a:off x="6324600" y="3763964"/>
            <a:ext cx="304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26661" name="Rectangle 35"/>
          <p:cNvSpPr>
            <a:spLocks noChangeArrowheads="1"/>
          </p:cNvSpPr>
          <p:nvPr/>
        </p:nvSpPr>
        <p:spPr bwMode="auto">
          <a:xfrm>
            <a:off x="6378575" y="3821113"/>
            <a:ext cx="152400" cy="152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62" name="Text Box 36"/>
          <p:cNvSpPr txBox="1">
            <a:spLocks noChangeArrowheads="1"/>
          </p:cNvSpPr>
          <p:nvPr/>
        </p:nvSpPr>
        <p:spPr bwMode="auto">
          <a:xfrm>
            <a:off x="6705600" y="4114800"/>
            <a:ext cx="304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26663" name="Rectangle 37"/>
          <p:cNvSpPr>
            <a:spLocks noChangeArrowheads="1"/>
          </p:cNvSpPr>
          <p:nvPr/>
        </p:nvSpPr>
        <p:spPr bwMode="auto">
          <a:xfrm>
            <a:off x="6759575" y="4171950"/>
            <a:ext cx="152400" cy="152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64" name="Rectangle 38"/>
          <p:cNvSpPr>
            <a:spLocks noChangeArrowheads="1"/>
          </p:cNvSpPr>
          <p:nvPr/>
        </p:nvSpPr>
        <p:spPr bwMode="auto">
          <a:xfrm>
            <a:off x="5945188" y="2295525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65" name="Rectangle 39"/>
          <p:cNvSpPr>
            <a:spLocks noChangeArrowheads="1"/>
          </p:cNvSpPr>
          <p:nvPr/>
        </p:nvSpPr>
        <p:spPr bwMode="auto">
          <a:xfrm>
            <a:off x="6216650" y="2176463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66" name="Rectangle 40"/>
          <p:cNvSpPr>
            <a:spLocks noChangeArrowheads="1"/>
          </p:cNvSpPr>
          <p:nvPr/>
        </p:nvSpPr>
        <p:spPr bwMode="auto">
          <a:xfrm>
            <a:off x="5954713" y="2557463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67" name="Rectangle 41"/>
          <p:cNvSpPr>
            <a:spLocks noChangeArrowheads="1"/>
          </p:cNvSpPr>
          <p:nvPr/>
        </p:nvSpPr>
        <p:spPr bwMode="auto">
          <a:xfrm>
            <a:off x="7697788" y="2286000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68" name="Rectangle 42"/>
          <p:cNvSpPr>
            <a:spLocks noChangeArrowheads="1"/>
          </p:cNvSpPr>
          <p:nvPr/>
        </p:nvSpPr>
        <p:spPr bwMode="auto">
          <a:xfrm>
            <a:off x="7969250" y="2166938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69" name="Rectangle 43"/>
          <p:cNvSpPr>
            <a:spLocks noChangeArrowheads="1"/>
          </p:cNvSpPr>
          <p:nvPr/>
        </p:nvSpPr>
        <p:spPr bwMode="auto">
          <a:xfrm>
            <a:off x="7707313" y="2547938"/>
            <a:ext cx="1524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70" name="Text Box 44"/>
          <p:cNvSpPr txBox="1">
            <a:spLocks noChangeArrowheads="1"/>
          </p:cNvSpPr>
          <p:nvPr/>
        </p:nvSpPr>
        <p:spPr bwMode="auto">
          <a:xfrm>
            <a:off x="3505200" y="2743200"/>
            <a:ext cx="685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1984</a:t>
            </a:r>
          </a:p>
        </p:txBody>
      </p:sp>
      <p:sp>
        <p:nvSpPr>
          <p:cNvPr id="26671" name="Text Box 45"/>
          <p:cNvSpPr txBox="1">
            <a:spLocks noChangeArrowheads="1"/>
          </p:cNvSpPr>
          <p:nvPr/>
        </p:nvSpPr>
        <p:spPr bwMode="auto">
          <a:xfrm>
            <a:off x="7018338" y="2735264"/>
            <a:ext cx="685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2004</a:t>
            </a:r>
          </a:p>
        </p:txBody>
      </p:sp>
      <p:sp>
        <p:nvSpPr>
          <p:cNvPr id="26672" name="Text Box 46"/>
          <p:cNvSpPr txBox="1">
            <a:spLocks noChangeArrowheads="1"/>
          </p:cNvSpPr>
          <p:nvPr/>
        </p:nvSpPr>
        <p:spPr bwMode="auto">
          <a:xfrm>
            <a:off x="5257800" y="2743200"/>
            <a:ext cx="685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1995</a:t>
            </a:r>
          </a:p>
        </p:txBody>
      </p:sp>
      <p:sp>
        <p:nvSpPr>
          <p:cNvPr id="26673" name="Text Box 47"/>
          <p:cNvSpPr txBox="1">
            <a:spLocks noChangeArrowheads="1"/>
          </p:cNvSpPr>
          <p:nvPr/>
        </p:nvSpPr>
        <p:spPr bwMode="auto">
          <a:xfrm>
            <a:off x="3733800" y="4648200"/>
            <a:ext cx="4572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28471F"/>
                </a:solidFill>
              </a:rPr>
              <a:t>From Kennedy et al. 2010</a:t>
            </a:r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1828800" y="2133600"/>
            <a:ext cx="2743200" cy="2438400"/>
            <a:chOff x="192" y="1584"/>
            <a:chExt cx="1728" cy="1536"/>
          </a:xfrm>
        </p:grpSpPr>
        <p:sp>
          <p:nvSpPr>
            <p:cNvPr id="26698" name="Line 49"/>
            <p:cNvSpPr>
              <a:spLocks noChangeShapeType="1"/>
            </p:cNvSpPr>
            <p:nvPr/>
          </p:nvSpPr>
          <p:spPr bwMode="auto">
            <a:xfrm flipV="1">
              <a:off x="1200" y="2592"/>
              <a:ext cx="720" cy="336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9" name="Line 50"/>
            <p:cNvSpPr>
              <a:spLocks noChangeShapeType="1"/>
            </p:cNvSpPr>
            <p:nvPr/>
          </p:nvSpPr>
          <p:spPr bwMode="auto">
            <a:xfrm flipV="1">
              <a:off x="960" y="1584"/>
              <a:ext cx="720" cy="1104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7331" name="AutoShape 51"/>
            <p:cNvSpPr>
              <a:spLocks noChangeArrowheads="1"/>
            </p:cNvSpPr>
            <p:nvPr/>
          </p:nvSpPr>
          <p:spPr bwMode="auto">
            <a:xfrm>
              <a:off x="192" y="2640"/>
              <a:ext cx="1104" cy="48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25400" dist="76199" dir="2700000" algn="ctr" rotWithShape="0">
                <a:schemeClr val="bg2"/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1600"/>
                <a:t>3: Insect-related </a:t>
              </a:r>
            </a:p>
            <a:p>
              <a:pPr algn="ctr">
                <a:defRPr/>
              </a:pPr>
              <a:r>
                <a:rPr lang="en-US" sz="1600"/>
                <a:t>mortality</a:t>
              </a:r>
            </a:p>
          </p:txBody>
        </p:sp>
      </p:grpSp>
      <p:grpSp>
        <p:nvGrpSpPr>
          <p:cNvPr id="3" name="Group 52"/>
          <p:cNvGrpSpPr>
            <a:grpSpLocks/>
          </p:cNvGrpSpPr>
          <p:nvPr/>
        </p:nvGrpSpPr>
        <p:grpSpPr bwMode="auto">
          <a:xfrm>
            <a:off x="1752600" y="1828800"/>
            <a:ext cx="2667000" cy="1676400"/>
            <a:chOff x="144" y="1392"/>
            <a:chExt cx="1680" cy="1056"/>
          </a:xfrm>
        </p:grpSpPr>
        <p:sp>
          <p:nvSpPr>
            <p:cNvPr id="26695" name="Line 53"/>
            <p:cNvSpPr>
              <a:spLocks noChangeShapeType="1"/>
            </p:cNvSpPr>
            <p:nvPr/>
          </p:nvSpPr>
          <p:spPr bwMode="auto">
            <a:xfrm flipV="1">
              <a:off x="1056" y="1392"/>
              <a:ext cx="576" cy="432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6" name="Line 54"/>
            <p:cNvSpPr>
              <a:spLocks noChangeShapeType="1"/>
            </p:cNvSpPr>
            <p:nvPr/>
          </p:nvSpPr>
          <p:spPr bwMode="auto">
            <a:xfrm>
              <a:off x="1056" y="2160"/>
              <a:ext cx="768" cy="288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7335" name="AutoShape 55"/>
            <p:cNvSpPr>
              <a:spLocks noChangeArrowheads="1"/>
            </p:cNvSpPr>
            <p:nvPr/>
          </p:nvSpPr>
          <p:spPr bwMode="auto">
            <a:xfrm>
              <a:off x="144" y="1824"/>
              <a:ext cx="960" cy="48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25400" dist="76199" dir="2700000" algn="ctr" rotWithShape="0">
                <a:schemeClr val="bg2"/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1600" dirty="0"/>
                <a:t>1: Insect, then</a:t>
              </a:r>
            </a:p>
            <a:p>
              <a:pPr algn="ctr">
                <a:defRPr/>
              </a:pPr>
              <a:r>
                <a:rPr lang="en-US" sz="1600" dirty="0" err="1"/>
                <a:t>regrowth</a:t>
              </a:r>
              <a:endParaRPr lang="en-US" sz="1600" dirty="0"/>
            </a:p>
          </p:txBody>
        </p:sp>
      </p:grp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2133600" y="2133600"/>
            <a:ext cx="2743200" cy="3352800"/>
            <a:chOff x="384" y="1584"/>
            <a:chExt cx="1728" cy="2112"/>
          </a:xfrm>
        </p:grpSpPr>
        <p:sp>
          <p:nvSpPr>
            <p:cNvPr id="26692" name="Line 57"/>
            <p:cNvSpPr>
              <a:spLocks noChangeShapeType="1"/>
            </p:cNvSpPr>
            <p:nvPr/>
          </p:nvSpPr>
          <p:spPr bwMode="auto">
            <a:xfrm flipV="1">
              <a:off x="1296" y="1584"/>
              <a:ext cx="192" cy="1632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3" name="Line 58"/>
            <p:cNvSpPr>
              <a:spLocks noChangeShapeType="1"/>
            </p:cNvSpPr>
            <p:nvPr/>
          </p:nvSpPr>
          <p:spPr bwMode="auto">
            <a:xfrm flipV="1">
              <a:off x="1296" y="2928"/>
              <a:ext cx="816" cy="624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7339" name="AutoShape 59"/>
            <p:cNvSpPr>
              <a:spLocks noChangeArrowheads="1"/>
            </p:cNvSpPr>
            <p:nvPr/>
          </p:nvSpPr>
          <p:spPr bwMode="auto">
            <a:xfrm>
              <a:off x="384" y="3216"/>
              <a:ext cx="960" cy="48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25400" dist="76199" dir="2700000" algn="ctr" rotWithShape="0">
                <a:schemeClr val="bg2"/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1600"/>
                <a:t>2: Harvest, then</a:t>
              </a:r>
            </a:p>
            <a:p>
              <a:pPr algn="ctr">
                <a:defRPr/>
              </a:pPr>
              <a:r>
                <a:rPr lang="en-US" sz="1600"/>
                <a:t>regrowth</a:t>
              </a:r>
            </a:p>
          </p:txBody>
        </p:sp>
      </p:grpSp>
      <p:grpSp>
        <p:nvGrpSpPr>
          <p:cNvPr id="5" name="Group 60"/>
          <p:cNvGrpSpPr>
            <a:grpSpLocks/>
          </p:cNvGrpSpPr>
          <p:nvPr/>
        </p:nvGrpSpPr>
        <p:grpSpPr bwMode="auto">
          <a:xfrm>
            <a:off x="6858000" y="2438400"/>
            <a:ext cx="3581400" cy="1066800"/>
            <a:chOff x="3360" y="1776"/>
            <a:chExt cx="2256" cy="672"/>
          </a:xfrm>
        </p:grpSpPr>
        <p:sp>
          <p:nvSpPr>
            <p:cNvPr id="26689" name="Line 61"/>
            <p:cNvSpPr>
              <a:spLocks noChangeShapeType="1"/>
            </p:cNvSpPr>
            <p:nvPr/>
          </p:nvSpPr>
          <p:spPr bwMode="auto">
            <a:xfrm flipH="1" flipV="1">
              <a:off x="3984" y="1776"/>
              <a:ext cx="672" cy="336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0" name="Line 62"/>
            <p:cNvSpPr>
              <a:spLocks noChangeShapeType="1"/>
            </p:cNvSpPr>
            <p:nvPr/>
          </p:nvSpPr>
          <p:spPr bwMode="auto">
            <a:xfrm flipH="1">
              <a:off x="3360" y="2256"/>
              <a:ext cx="1344" cy="192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7343" name="AutoShape 63"/>
            <p:cNvSpPr>
              <a:spLocks noChangeArrowheads="1"/>
            </p:cNvSpPr>
            <p:nvPr/>
          </p:nvSpPr>
          <p:spPr bwMode="auto">
            <a:xfrm>
              <a:off x="4656" y="1920"/>
              <a:ext cx="960" cy="48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25400" dist="76199" dir="2700000" algn="ctr" rotWithShape="0">
                <a:schemeClr val="bg2"/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1600"/>
                <a:t>4: Insect, then</a:t>
              </a:r>
            </a:p>
            <a:p>
              <a:pPr algn="ctr">
                <a:defRPr/>
              </a:pPr>
              <a:r>
                <a:rPr lang="en-US" sz="1600"/>
                <a:t>fire</a:t>
              </a:r>
            </a:p>
          </p:txBody>
        </p:sp>
      </p:grpSp>
      <p:grpSp>
        <p:nvGrpSpPr>
          <p:cNvPr id="6" name="Group 64"/>
          <p:cNvGrpSpPr>
            <a:grpSpLocks/>
          </p:cNvGrpSpPr>
          <p:nvPr/>
        </p:nvGrpSpPr>
        <p:grpSpPr bwMode="auto">
          <a:xfrm>
            <a:off x="7620000" y="2362200"/>
            <a:ext cx="2819400" cy="2057400"/>
            <a:chOff x="3840" y="1728"/>
            <a:chExt cx="1776" cy="1296"/>
          </a:xfrm>
        </p:grpSpPr>
        <p:sp>
          <p:nvSpPr>
            <p:cNvPr id="26686" name="Line 65"/>
            <p:cNvSpPr>
              <a:spLocks noChangeShapeType="1"/>
            </p:cNvSpPr>
            <p:nvPr/>
          </p:nvSpPr>
          <p:spPr bwMode="auto">
            <a:xfrm flipH="1" flipV="1">
              <a:off x="4176" y="1728"/>
              <a:ext cx="480" cy="1008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7" name="Line 66"/>
            <p:cNvSpPr>
              <a:spLocks noChangeShapeType="1"/>
            </p:cNvSpPr>
            <p:nvPr/>
          </p:nvSpPr>
          <p:spPr bwMode="auto">
            <a:xfrm flipH="1">
              <a:off x="3840" y="2880"/>
              <a:ext cx="864" cy="0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7347" name="AutoShape 67"/>
            <p:cNvSpPr>
              <a:spLocks noChangeArrowheads="1"/>
            </p:cNvSpPr>
            <p:nvPr/>
          </p:nvSpPr>
          <p:spPr bwMode="auto">
            <a:xfrm>
              <a:off x="4656" y="2544"/>
              <a:ext cx="960" cy="48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25400" dist="76199" dir="2700000" algn="ctr" rotWithShape="0">
                <a:schemeClr val="bg2"/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1600"/>
                <a:t>5: Growth, </a:t>
              </a:r>
            </a:p>
            <a:p>
              <a:pPr algn="ctr">
                <a:defRPr/>
              </a:pPr>
              <a:r>
                <a:rPr lang="en-US" sz="1600"/>
                <a:t>then fire</a:t>
              </a:r>
            </a:p>
          </p:txBody>
        </p:sp>
      </p:grpSp>
      <p:grpSp>
        <p:nvGrpSpPr>
          <p:cNvPr id="7" name="Group 68"/>
          <p:cNvGrpSpPr>
            <a:grpSpLocks/>
          </p:cNvGrpSpPr>
          <p:nvPr/>
        </p:nvGrpSpPr>
        <p:grpSpPr bwMode="auto">
          <a:xfrm>
            <a:off x="6934200" y="2667000"/>
            <a:ext cx="3505200" cy="2819400"/>
            <a:chOff x="3408" y="1920"/>
            <a:chExt cx="2208" cy="1776"/>
          </a:xfrm>
        </p:grpSpPr>
        <p:sp>
          <p:nvSpPr>
            <p:cNvPr id="26683" name="Line 69"/>
            <p:cNvSpPr>
              <a:spLocks noChangeShapeType="1"/>
            </p:cNvSpPr>
            <p:nvPr/>
          </p:nvSpPr>
          <p:spPr bwMode="auto">
            <a:xfrm flipH="1" flipV="1">
              <a:off x="3984" y="1920"/>
              <a:ext cx="672" cy="1488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4" name="Line 70"/>
            <p:cNvSpPr>
              <a:spLocks noChangeShapeType="1"/>
            </p:cNvSpPr>
            <p:nvPr/>
          </p:nvSpPr>
          <p:spPr bwMode="auto">
            <a:xfrm flipH="1" flipV="1">
              <a:off x="3408" y="2976"/>
              <a:ext cx="1296" cy="576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7351" name="AutoShape 71"/>
            <p:cNvSpPr>
              <a:spLocks noChangeArrowheads="1"/>
            </p:cNvSpPr>
            <p:nvPr/>
          </p:nvSpPr>
          <p:spPr bwMode="auto">
            <a:xfrm>
              <a:off x="4656" y="3216"/>
              <a:ext cx="960" cy="48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25400" dist="76199" dir="2700000" algn="ctr" rotWithShape="0">
                <a:schemeClr val="bg2"/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r>
                <a:rPr lang="en-US" sz="1600"/>
                <a:t>6: Growth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36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93369" y="1690688"/>
            <a:ext cx="9469465" cy="45551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38" y="2125267"/>
            <a:ext cx="2939255" cy="2285271"/>
          </a:xfrm>
          <a:prstGeom prst="rect">
            <a:avLst/>
          </a:prstGeom>
        </p:spPr>
      </p:pic>
      <p:sp>
        <p:nvSpPr>
          <p:cNvPr id="280" name="TextBox 279"/>
          <p:cNvSpPr txBox="1"/>
          <p:nvPr/>
        </p:nvSpPr>
        <p:spPr>
          <a:xfrm>
            <a:off x="7030138" y="5585843"/>
            <a:ext cx="7211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Duration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LandTrendr</a:t>
            </a:r>
            <a:r>
              <a:rPr lang="en-US" dirty="0" smtClean="0"/>
              <a:t>: Tell each pixel’s story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5200378" y="2053591"/>
            <a:ext cx="0" cy="1054189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200379" y="3107780"/>
            <a:ext cx="4753247" cy="17145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200378" y="2312670"/>
            <a:ext cx="2095500" cy="0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299960" y="2312670"/>
            <a:ext cx="175260" cy="571500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7475221" y="2312670"/>
            <a:ext cx="2188028" cy="571500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5307059" y="2278380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5448029" y="2278380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5588999" y="2278380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5730459" y="2278380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5871429" y="2278380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6012399" y="2278380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6142101" y="2278380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283071" y="2278380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6424041" y="2278380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6565502" y="2278380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6706472" y="2278380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847442" y="2278380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/>
          <p:nvPr/>
        </p:nvCxnSpPr>
        <p:spPr>
          <a:xfrm>
            <a:off x="3359944" y="2399352"/>
            <a:ext cx="1692116" cy="240978"/>
          </a:xfrm>
          <a:prstGeom prst="line">
            <a:avLst/>
          </a:prstGeom>
          <a:ln w="47625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6983730" y="2278379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7124700" y="2278379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7265670" y="2278379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7440930" y="2849880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/>
          <p:cNvGrpSpPr/>
          <p:nvPr/>
        </p:nvGrpSpPr>
        <p:grpSpPr>
          <a:xfrm rot="20713200">
            <a:off x="7547529" y="2564131"/>
            <a:ext cx="2027192" cy="68581"/>
            <a:chOff x="7687855" y="1448586"/>
            <a:chExt cx="2702922" cy="91441"/>
          </a:xfrm>
        </p:grpSpPr>
        <p:sp>
          <p:nvSpPr>
            <p:cNvPr id="75" name="Oval 74"/>
            <p:cNvSpPr/>
            <p:nvPr/>
          </p:nvSpPr>
          <p:spPr>
            <a:xfrm>
              <a:off x="7687855" y="1448587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7875815" y="1448587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8063775" y="1448587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8252389" y="1448587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8440349" y="1448587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8628309" y="1448587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8801245" y="1448587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8989205" y="1448587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9177165" y="1448587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9365779" y="1448587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9553739" y="1448587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9741699" y="1448587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9923417" y="1448586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0111377" y="1448586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10299337" y="1448586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7" name="Oval 106"/>
          <p:cNvSpPr/>
          <p:nvPr/>
        </p:nvSpPr>
        <p:spPr>
          <a:xfrm>
            <a:off x="9608947" y="2272397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8" name="Straight Connector 107"/>
          <p:cNvCxnSpPr/>
          <p:nvPr/>
        </p:nvCxnSpPr>
        <p:spPr>
          <a:xfrm>
            <a:off x="5200378" y="3402185"/>
            <a:ext cx="0" cy="1054189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200379" y="4456374"/>
            <a:ext cx="4753247" cy="17145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5200378" y="3661264"/>
            <a:ext cx="2095500" cy="0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endCxn id="180" idx="2"/>
          </p:cNvCxnSpPr>
          <p:nvPr/>
        </p:nvCxnSpPr>
        <p:spPr>
          <a:xfrm>
            <a:off x="7299962" y="3661265"/>
            <a:ext cx="1314275" cy="230221"/>
          </a:xfrm>
          <a:prstGeom prst="line">
            <a:avLst/>
          </a:prstGeom>
          <a:ln w="190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Oval 112"/>
          <p:cNvSpPr/>
          <p:nvPr/>
        </p:nvSpPr>
        <p:spPr>
          <a:xfrm>
            <a:off x="5307059" y="3626974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5448029" y="3626974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5588999" y="3626974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5730459" y="3626974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5871429" y="3626974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6012399" y="3626974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6142101" y="3626974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6283071" y="3626974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6424041" y="3626974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6565502" y="3626974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6706472" y="3626974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6847442" y="3626974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6983730" y="3626973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7124700" y="3626973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7265670" y="3626973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TextBox 147"/>
          <p:cNvSpPr txBox="1"/>
          <p:nvPr/>
        </p:nvSpPr>
        <p:spPr>
          <a:xfrm>
            <a:off x="5443625" y="2455285"/>
            <a:ext cx="908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Stable forest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6516062" y="1954135"/>
            <a:ext cx="3204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Fast, high magnitude disturbance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8825755" y="2607864"/>
            <a:ext cx="1130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Forest recovery</a:t>
            </a:r>
          </a:p>
        </p:txBody>
      </p:sp>
      <p:cxnSp>
        <p:nvCxnSpPr>
          <p:cNvPr id="153" name="Straight Arrow Connector 152"/>
          <p:cNvCxnSpPr/>
          <p:nvPr/>
        </p:nvCxnSpPr>
        <p:spPr>
          <a:xfrm flipV="1">
            <a:off x="6007718" y="2346959"/>
            <a:ext cx="115120" cy="15023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/>
          <p:nvPr/>
        </p:nvCxnSpPr>
        <p:spPr>
          <a:xfrm flipH="1">
            <a:off x="7402559" y="2311043"/>
            <a:ext cx="306066" cy="21035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>
            <a:stCxn id="151" idx="1"/>
          </p:cNvCxnSpPr>
          <p:nvPr/>
        </p:nvCxnSpPr>
        <p:spPr>
          <a:xfrm flipH="1" flipV="1">
            <a:off x="8631049" y="2630026"/>
            <a:ext cx="194706" cy="23944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/>
        </p:nvGrpSpPr>
        <p:grpSpPr>
          <a:xfrm rot="576552">
            <a:off x="7386281" y="3733225"/>
            <a:ext cx="1052887" cy="68581"/>
            <a:chOff x="7318173" y="4352576"/>
            <a:chExt cx="1403849" cy="91441"/>
          </a:xfrm>
        </p:grpSpPr>
        <p:sp>
          <p:nvSpPr>
            <p:cNvPr id="165" name="Oval 164"/>
            <p:cNvSpPr/>
            <p:nvPr/>
          </p:nvSpPr>
          <p:spPr>
            <a:xfrm>
              <a:off x="7318173" y="4352577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7506787" y="4352577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7694747" y="4352577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/>
            <p:cNvSpPr/>
            <p:nvPr/>
          </p:nvSpPr>
          <p:spPr>
            <a:xfrm>
              <a:off x="7882707" y="4352577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/>
            <p:cNvSpPr/>
            <p:nvPr/>
          </p:nvSpPr>
          <p:spPr>
            <a:xfrm>
              <a:off x="8064425" y="4352576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/>
            <p:nvPr/>
          </p:nvSpPr>
          <p:spPr>
            <a:xfrm>
              <a:off x="8252385" y="4352576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/>
            <p:nvPr/>
          </p:nvSpPr>
          <p:spPr>
            <a:xfrm>
              <a:off x="8440345" y="4352576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8630582" y="4352576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4" name="Oval 173"/>
          <p:cNvSpPr/>
          <p:nvPr/>
        </p:nvSpPr>
        <p:spPr>
          <a:xfrm>
            <a:off x="8489360" y="3839580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TextBox 176"/>
          <p:cNvSpPr txBox="1"/>
          <p:nvPr/>
        </p:nvSpPr>
        <p:spPr>
          <a:xfrm>
            <a:off x="5443625" y="3805598"/>
            <a:ext cx="908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Stable forest</a:t>
            </a:r>
          </a:p>
        </p:txBody>
      </p:sp>
      <p:cxnSp>
        <p:nvCxnSpPr>
          <p:cNvPr id="178" name="Straight Arrow Connector 177"/>
          <p:cNvCxnSpPr/>
          <p:nvPr/>
        </p:nvCxnSpPr>
        <p:spPr>
          <a:xfrm flipV="1">
            <a:off x="6007718" y="3697272"/>
            <a:ext cx="115120" cy="15023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>
            <a:stCxn id="180" idx="6"/>
            <a:endCxn id="187" idx="2"/>
          </p:cNvCxnSpPr>
          <p:nvPr/>
        </p:nvCxnSpPr>
        <p:spPr>
          <a:xfrm flipV="1">
            <a:off x="8682727" y="3841216"/>
            <a:ext cx="914533" cy="467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9" name="Group 178"/>
          <p:cNvGrpSpPr/>
          <p:nvPr/>
        </p:nvGrpSpPr>
        <p:grpSpPr>
          <a:xfrm rot="21424358">
            <a:off x="8613550" y="3830310"/>
            <a:ext cx="1052887" cy="68581"/>
            <a:chOff x="7318173" y="4352576"/>
            <a:chExt cx="1403849" cy="91441"/>
          </a:xfrm>
        </p:grpSpPr>
        <p:sp>
          <p:nvSpPr>
            <p:cNvPr id="180" name="Oval 179"/>
            <p:cNvSpPr/>
            <p:nvPr/>
          </p:nvSpPr>
          <p:spPr>
            <a:xfrm>
              <a:off x="7318173" y="4352577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7506787" y="4352577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7694747" y="4352577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/>
            <p:cNvSpPr/>
            <p:nvPr/>
          </p:nvSpPr>
          <p:spPr>
            <a:xfrm>
              <a:off x="7882707" y="4352577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8064425" y="4352576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8252385" y="4352576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/>
            <p:cNvSpPr/>
            <p:nvPr/>
          </p:nvSpPr>
          <p:spPr>
            <a:xfrm>
              <a:off x="8440345" y="4352576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/>
            <p:cNvSpPr/>
            <p:nvPr/>
          </p:nvSpPr>
          <p:spPr>
            <a:xfrm>
              <a:off x="8630582" y="4352576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9" name="TextBox 198"/>
          <p:cNvSpPr txBox="1"/>
          <p:nvPr/>
        </p:nvSpPr>
        <p:spPr>
          <a:xfrm>
            <a:off x="6792703" y="3878780"/>
            <a:ext cx="2884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Slow, low </a:t>
            </a:r>
          </a:p>
          <a:p>
            <a:r>
              <a:rPr lang="en-US" sz="1400" dirty="0"/>
              <a:t>magnitude disturbance</a:t>
            </a:r>
          </a:p>
        </p:txBody>
      </p:sp>
      <p:cxnSp>
        <p:nvCxnSpPr>
          <p:cNvPr id="200" name="Straight Arrow Connector 199"/>
          <p:cNvCxnSpPr/>
          <p:nvPr/>
        </p:nvCxnSpPr>
        <p:spPr>
          <a:xfrm flipV="1">
            <a:off x="7837207" y="3846480"/>
            <a:ext cx="115120" cy="15023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TextBox 200"/>
          <p:cNvSpPr txBox="1"/>
          <p:nvPr/>
        </p:nvSpPr>
        <p:spPr>
          <a:xfrm>
            <a:off x="8538609" y="4044143"/>
            <a:ext cx="1938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Minor forest recovery</a:t>
            </a:r>
          </a:p>
        </p:txBody>
      </p:sp>
      <p:cxnSp>
        <p:nvCxnSpPr>
          <p:cNvPr id="202" name="Straight Arrow Connector 201"/>
          <p:cNvCxnSpPr/>
          <p:nvPr/>
        </p:nvCxnSpPr>
        <p:spPr>
          <a:xfrm flipH="1" flipV="1">
            <a:off x="9193514" y="3949056"/>
            <a:ext cx="118715" cy="12393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/>
          <p:cNvCxnSpPr/>
          <p:nvPr/>
        </p:nvCxnSpPr>
        <p:spPr>
          <a:xfrm>
            <a:off x="5195695" y="4780165"/>
            <a:ext cx="0" cy="1054189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/>
          <p:nvPr/>
        </p:nvCxnSpPr>
        <p:spPr>
          <a:xfrm>
            <a:off x="5195696" y="5834353"/>
            <a:ext cx="4753247" cy="17145"/>
          </a:xfrm>
          <a:prstGeom prst="line">
            <a:avLst/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>
            <a:off x="5195695" y="5039243"/>
            <a:ext cx="2095500" cy="0"/>
          </a:xfrm>
          <a:prstGeom prst="line">
            <a:avLst/>
          </a:prstGeom>
          <a:ln w="19050" cap="rnd">
            <a:solidFill>
              <a:schemeClr val="accent6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/>
          <p:nvPr/>
        </p:nvCxnSpPr>
        <p:spPr>
          <a:xfrm>
            <a:off x="7295277" y="5039244"/>
            <a:ext cx="369212" cy="553486"/>
          </a:xfrm>
          <a:prstGeom prst="line">
            <a:avLst/>
          </a:prstGeom>
          <a:ln w="19050" cap="rnd">
            <a:solidFill>
              <a:schemeClr val="accent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/>
          <p:nvPr/>
        </p:nvCxnSpPr>
        <p:spPr>
          <a:xfrm flipV="1">
            <a:off x="7664490" y="5039244"/>
            <a:ext cx="1994077" cy="553486"/>
          </a:xfrm>
          <a:prstGeom prst="line">
            <a:avLst/>
          </a:prstGeom>
          <a:ln w="19050" cap="rnd">
            <a:solidFill>
              <a:schemeClr val="accent6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Oval 252"/>
          <p:cNvSpPr/>
          <p:nvPr/>
        </p:nvSpPr>
        <p:spPr>
          <a:xfrm>
            <a:off x="7256906" y="5004160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7634280" y="5559233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Oval 254"/>
          <p:cNvSpPr/>
          <p:nvPr/>
        </p:nvSpPr>
        <p:spPr>
          <a:xfrm>
            <a:off x="9631329" y="5001446"/>
            <a:ext cx="68580" cy="685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7" name="Straight Arrow Connector 256"/>
          <p:cNvCxnSpPr/>
          <p:nvPr/>
        </p:nvCxnSpPr>
        <p:spPr>
          <a:xfrm>
            <a:off x="7402559" y="4893460"/>
            <a:ext cx="0" cy="215882"/>
          </a:xfrm>
          <a:prstGeom prst="straightConnector1">
            <a:avLst/>
          </a:prstGeom>
          <a:ln w="15875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>
            <a:stCxn id="253" idx="4"/>
          </p:cNvCxnSpPr>
          <p:nvPr/>
        </p:nvCxnSpPr>
        <p:spPr>
          <a:xfrm>
            <a:off x="7291195" y="5072741"/>
            <a:ext cx="4082" cy="519989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>
            <a:endCxn id="254" idx="2"/>
          </p:cNvCxnSpPr>
          <p:nvPr/>
        </p:nvCxnSpPr>
        <p:spPr>
          <a:xfrm>
            <a:off x="7299960" y="5592729"/>
            <a:ext cx="334320" cy="794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>
            <a:stCxn id="254" idx="0"/>
          </p:cNvCxnSpPr>
          <p:nvPr/>
        </p:nvCxnSpPr>
        <p:spPr>
          <a:xfrm flipH="1" flipV="1">
            <a:off x="7664488" y="5038407"/>
            <a:ext cx="4082" cy="520827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>
            <a:endCxn id="255" idx="2"/>
          </p:cNvCxnSpPr>
          <p:nvPr/>
        </p:nvCxnSpPr>
        <p:spPr>
          <a:xfrm flipV="1">
            <a:off x="7664489" y="5035738"/>
            <a:ext cx="1966841" cy="2669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8" name="TextBox 277"/>
          <p:cNvSpPr txBox="1"/>
          <p:nvPr/>
        </p:nvSpPr>
        <p:spPr>
          <a:xfrm>
            <a:off x="6351651" y="4670057"/>
            <a:ext cx="1652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Change years</a:t>
            </a:r>
          </a:p>
        </p:txBody>
      </p:sp>
      <p:sp>
        <p:nvSpPr>
          <p:cNvPr id="279" name="TextBox 278"/>
          <p:cNvSpPr txBox="1"/>
          <p:nvPr/>
        </p:nvSpPr>
        <p:spPr>
          <a:xfrm>
            <a:off x="6208095" y="5232176"/>
            <a:ext cx="1253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Magnitude</a:t>
            </a:r>
          </a:p>
        </p:txBody>
      </p:sp>
      <p:cxnSp>
        <p:nvCxnSpPr>
          <p:cNvPr id="281" name="Straight Arrow Connector 280"/>
          <p:cNvCxnSpPr/>
          <p:nvPr/>
        </p:nvCxnSpPr>
        <p:spPr>
          <a:xfrm>
            <a:off x="7402559" y="4900891"/>
            <a:ext cx="183986" cy="301303"/>
          </a:xfrm>
          <a:prstGeom prst="straightConnector1">
            <a:avLst/>
          </a:prstGeom>
          <a:ln w="15875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" name="TextBox 285"/>
          <p:cNvSpPr txBox="1"/>
          <p:nvPr/>
        </p:nvSpPr>
        <p:spPr>
          <a:xfrm>
            <a:off x="8130162" y="5563854"/>
            <a:ext cx="1929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Start/end values</a:t>
            </a:r>
          </a:p>
        </p:txBody>
      </p:sp>
      <p:cxnSp>
        <p:nvCxnSpPr>
          <p:cNvPr id="287" name="Straight Arrow Connector 286"/>
          <p:cNvCxnSpPr>
            <a:stCxn id="286" idx="0"/>
          </p:cNvCxnSpPr>
          <p:nvPr/>
        </p:nvCxnSpPr>
        <p:spPr>
          <a:xfrm flipV="1">
            <a:off x="9094755" y="5109690"/>
            <a:ext cx="515140" cy="454164"/>
          </a:xfrm>
          <a:prstGeom prst="straightConnector1">
            <a:avLst/>
          </a:prstGeom>
          <a:ln w="15875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Arrow Connector 294"/>
          <p:cNvCxnSpPr>
            <a:stCxn id="286" idx="1"/>
          </p:cNvCxnSpPr>
          <p:nvPr/>
        </p:nvCxnSpPr>
        <p:spPr>
          <a:xfrm flipH="1" flipV="1">
            <a:off x="7771904" y="5610758"/>
            <a:ext cx="358258" cy="106985"/>
          </a:xfrm>
          <a:prstGeom prst="straightConnector1">
            <a:avLst/>
          </a:prstGeom>
          <a:ln w="15875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>
            <a:off x="4158538" y="3529014"/>
            <a:ext cx="979033" cy="339099"/>
          </a:xfrm>
          <a:prstGeom prst="line">
            <a:avLst/>
          </a:prstGeom>
          <a:ln w="47625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TextBox 305"/>
          <p:cNvSpPr txBox="1"/>
          <p:nvPr/>
        </p:nvSpPr>
        <p:spPr>
          <a:xfrm>
            <a:off x="1790138" y="4661264"/>
            <a:ext cx="2939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Segmentation allows us to summarize …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LandTrendr:  Foundations</a:t>
            </a:r>
            <a:endParaRPr lang="en-US" sz="1400" dirty="0"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D5C7-9A41-504F-A564-3226BE66AA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ways to visualize </a:t>
            </a:r>
            <a:r>
              <a:rPr lang="en-US" dirty="0" err="1" smtClean="0"/>
              <a:t>LandTrendr</a:t>
            </a:r>
            <a:r>
              <a:rPr lang="en-US" dirty="0" smtClean="0"/>
              <a:t> change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LandTrendr:  Foundations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D5C7-9A41-504F-A564-3226BE66AAF2}" type="slidenum">
              <a:rPr lang="en-US" smtClean="0"/>
              <a:t>8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38200" y="1901839"/>
            <a:ext cx="4439194" cy="1376937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Across all years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38200" y="3391325"/>
            <a:ext cx="4439194" cy="1376937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One pixel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64383" y="1901838"/>
            <a:ext cx="4439194" cy="137693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Across limited years</a:t>
            </a:r>
            <a:endParaRPr lang="en-US" sz="3600" dirty="0"/>
          </a:p>
        </p:txBody>
      </p:sp>
      <p:sp>
        <p:nvSpPr>
          <p:cNvPr id="9" name="Rounded Rectangle 8"/>
          <p:cNvSpPr/>
          <p:nvPr/>
        </p:nvSpPr>
        <p:spPr>
          <a:xfrm>
            <a:off x="6764383" y="3391324"/>
            <a:ext cx="4439194" cy="137693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Across all space</a:t>
            </a:r>
            <a:endParaRPr lang="en-US" sz="3600" dirty="0"/>
          </a:p>
        </p:txBody>
      </p:sp>
      <p:sp>
        <p:nvSpPr>
          <p:cNvPr id="10" name="Rounded Rectangle 9"/>
          <p:cNvSpPr/>
          <p:nvPr/>
        </p:nvSpPr>
        <p:spPr>
          <a:xfrm>
            <a:off x="6312626" y="1690688"/>
            <a:ext cx="5342708" cy="322652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RGB Color Composites:  Visualize change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LandTrendr:  Foundations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BD5C7-9A41-504F-A564-3226BE66AAF2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445" y="1498645"/>
            <a:ext cx="9305109" cy="504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1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3913</TotalTime>
  <Words>803</Words>
  <Application>Microsoft Macintosh PowerPoint</Application>
  <PresentationFormat>Widescreen</PresentationFormat>
  <Paragraphs>191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Calibri</vt:lpstr>
      <vt:lpstr>Candara</vt:lpstr>
      <vt:lpstr>Hoefler Text</vt:lpstr>
      <vt:lpstr>Mangal</vt:lpstr>
      <vt:lpstr>ＭＳ Ｐゴシック</vt:lpstr>
      <vt:lpstr>Times New Roman</vt:lpstr>
      <vt:lpstr>ヒラギノ角ゴ ProN W3</vt:lpstr>
      <vt:lpstr>Arial</vt:lpstr>
      <vt:lpstr>Office Theme</vt:lpstr>
      <vt:lpstr>LandTrendr:  Working with RGB Fitting  For Interpretation of Change</vt:lpstr>
      <vt:lpstr>PowerPoint Presentation</vt:lpstr>
      <vt:lpstr>Temporal Segmentation</vt:lpstr>
      <vt:lpstr>Two ways to visualize LandTrendr change</vt:lpstr>
      <vt:lpstr>Two ways to visualize LandTrendr change</vt:lpstr>
      <vt:lpstr>Pixel by pixel: Diagnostic shapes</vt:lpstr>
      <vt:lpstr>LandTrendr: Tell each pixel’s story</vt:lpstr>
      <vt:lpstr>Two ways to visualize LandTrendr change</vt:lpstr>
      <vt:lpstr>RGB Color Composites:  Visualize change</vt:lpstr>
      <vt:lpstr>PowerPoint Presentation</vt:lpstr>
      <vt:lpstr>ASIDE:  A further way of mapping</vt:lpstr>
      <vt:lpstr>So how do we do it?</vt:lpstr>
      <vt:lpstr>LandTrendr:  Underlying logic</vt:lpstr>
      <vt:lpstr>LandTrendr:  Strategies</vt:lpstr>
      <vt:lpstr>Pixel level approach</vt:lpstr>
      <vt:lpstr>PowerPoint Presentation</vt:lpstr>
      <vt:lpstr>Segmentation Approach</vt:lpstr>
      <vt:lpstr>Best LT Parameters to tweak</vt:lpstr>
      <vt:lpstr>So how do we do it?</vt:lpstr>
      <vt:lpstr>Warning!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Kennedy, Robert</cp:lastModifiedBy>
  <cp:revision>119</cp:revision>
  <dcterms:created xsi:type="dcterms:W3CDTF">2019-08-20T14:48:06Z</dcterms:created>
  <dcterms:modified xsi:type="dcterms:W3CDTF">2020-05-28T18:55:31Z</dcterms:modified>
</cp:coreProperties>
</file>