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2"/>
  </p:notesMasterIdLst>
  <p:sldIdLst>
    <p:sldId id="256" r:id="rId2"/>
    <p:sldId id="367" r:id="rId3"/>
    <p:sldId id="368" r:id="rId4"/>
    <p:sldId id="338" r:id="rId5"/>
    <p:sldId id="341" r:id="rId6"/>
    <p:sldId id="340" r:id="rId7"/>
    <p:sldId id="342" r:id="rId8"/>
    <p:sldId id="365" r:id="rId9"/>
    <p:sldId id="366" r:id="rId10"/>
    <p:sldId id="343" r:id="rId11"/>
    <p:sldId id="344" r:id="rId12"/>
    <p:sldId id="345" r:id="rId13"/>
    <p:sldId id="347" r:id="rId14"/>
    <p:sldId id="346" r:id="rId15"/>
    <p:sldId id="350" r:id="rId16"/>
    <p:sldId id="348" r:id="rId17"/>
    <p:sldId id="357" r:id="rId18"/>
    <p:sldId id="349" r:id="rId19"/>
    <p:sldId id="358" r:id="rId20"/>
    <p:sldId id="359" r:id="rId21"/>
    <p:sldId id="351" r:id="rId22"/>
    <p:sldId id="360" r:id="rId23"/>
    <p:sldId id="361" r:id="rId24"/>
    <p:sldId id="362" r:id="rId25"/>
    <p:sldId id="356" r:id="rId26"/>
    <p:sldId id="352" r:id="rId27"/>
    <p:sldId id="354" r:id="rId28"/>
    <p:sldId id="363" r:id="rId29"/>
    <p:sldId id="355" r:id="rId30"/>
    <p:sldId id="35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9C8F"/>
    <a:srgbClr val="A7B890"/>
    <a:srgbClr val="669900"/>
    <a:srgbClr val="5C6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83" autoAdjust="0"/>
  </p:normalViewPr>
  <p:slideViewPr>
    <p:cSldViewPr>
      <p:cViewPr varScale="1">
        <p:scale>
          <a:sx n="100" d="100"/>
          <a:sy n="100" d="100"/>
        </p:scale>
        <p:origin x="19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3E82-41A1-4534-AEA2-AFEEA0BC7C6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94ADE-05F9-4BBD-8A5B-D87EACD0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Slide_Intro-End_USDA-FS-Logo-Signature_WarmGrey.pdf" title="United States Department of Agriculture, Forest Service Logos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16" y="654519"/>
            <a:ext cx="1836632" cy="720248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17" y="6089302"/>
            <a:ext cx="2483208" cy="35917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54132" y="4711057"/>
            <a:ext cx="4046537" cy="6293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Geospatial Technology and Applications Center | GTAC</a:t>
            </a:r>
          </a:p>
          <a:p>
            <a:pPr lvl="0"/>
            <a:r>
              <a:rPr lang="en-US" dirty="0"/>
              <a:t>USDA Forest Service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54132" y="4044387"/>
            <a:ext cx="4046537" cy="660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1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First, Last Name</a:t>
            </a:r>
          </a:p>
          <a:p>
            <a:pPr lvl="0"/>
            <a:r>
              <a:rPr lang="en-US" dirty="0"/>
              <a:t>Personal Program/Service Title, Program/Service Name, </a:t>
            </a:r>
          </a:p>
          <a:p>
            <a:pPr lvl="0"/>
            <a:r>
              <a:rPr lang="en-US" dirty="0"/>
              <a:t>000-000-0000</a:t>
            </a:r>
          </a:p>
          <a:p>
            <a:pPr lvl="0"/>
            <a:r>
              <a:rPr lang="en-US" dirty="0"/>
              <a:t>name@fs.fed.us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020" y="2123646"/>
            <a:ext cx="7247980" cy="83031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496742" y="2994922"/>
            <a:ext cx="4046537" cy="660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Subtitles help clarify</a:t>
            </a:r>
          </a:p>
        </p:txBody>
      </p:sp>
      <p:pic>
        <p:nvPicPr>
          <p:cNvPr id="14" name="Picture 13" descr="4.3_PPT_Slide_Nape_Image-Intro-End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048"/>
            <a:ext cx="1895856" cy="6854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906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32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 marL="73152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 marL="100584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 marL="1188720" indent="-13716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GTAC Center Logo" title="GTAC Center Logo with North Arrow Icon 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543447"/>
            <a:ext cx="2654300" cy="1905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33400" y="6530975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27036B-57FA-4C2F-9DBF-FFECD393A358}" type="datetime1">
              <a:rPr lang="en-US" sz="800" smtClean="0"/>
              <a:t>5/28/2020</a:t>
            </a:fld>
            <a:endParaRPr lang="en-US" sz="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924800" y="6530975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D24C41B-B318-42C6-829E-F94158C0BBE5}" type="slidenum">
              <a:rPr lang="en-US" sz="800" smtClean="0"/>
              <a:pPr algn="r"/>
              <a:t>‹#›</a:t>
            </a:fld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3856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 marL="73152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 marL="100584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 marL="1188720" indent="-13716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906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0"/>
          </p:nvPr>
        </p:nvSpPr>
        <p:spPr>
          <a:xfrm>
            <a:off x="533400" y="1447800"/>
            <a:ext cx="4038600" cy="4943856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 marL="73152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 marL="100584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 marL="1188720" indent="-13716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 descr="GTAC Center Logo" title="GTAC Center Logo with North Arrow Icon 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543447"/>
            <a:ext cx="2654300" cy="190500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533400" y="6530975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FDBD67-8BAD-479B-A918-3E92D6775652}" type="datetime1">
              <a:rPr lang="en-US" sz="800" smtClean="0"/>
              <a:t>5/28/2020</a:t>
            </a:fld>
            <a:endParaRPr lang="en-US" sz="800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924800" y="6530975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D24C41B-B318-42C6-829E-F94158C0BBE5}" type="slidenum">
              <a:rPr lang="en-US" sz="800" smtClean="0"/>
              <a:pPr algn="r"/>
              <a:t>‹#›</a:t>
            </a:fld>
            <a:endParaRPr lang="en-US" sz="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B19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TAC Center Logo" title="GTAC Center Logo with North Arrow Icon 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543447"/>
            <a:ext cx="2654300" cy="190500"/>
          </a:xfrm>
          <a:prstGeom prst="rect">
            <a:avLst/>
          </a:prstGeom>
        </p:spPr>
      </p:pic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2184" y="4443413"/>
            <a:ext cx="7973679" cy="15001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 baseline="0">
                <a:solidFill>
                  <a:srgbClr val="333F5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Serves as a visual aid to let your audience know </a:t>
            </a:r>
            <a:br>
              <a:rPr lang="en-US" dirty="0"/>
            </a:br>
            <a:r>
              <a:rPr lang="en-US" dirty="0"/>
              <a:t>you’re about to begin a new topic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32184" y="3393452"/>
            <a:ext cx="7973679" cy="15001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3200" b="1" baseline="0">
                <a:solidFill>
                  <a:srgbClr val="333F5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rPr lang="en-US" dirty="0"/>
              <a:t>TITLE SECTION TO DIVIDE AND ORGANIZE MULTIPLE TOPICS</a:t>
            </a:r>
          </a:p>
        </p:txBody>
      </p:sp>
      <p:pic>
        <p:nvPicPr>
          <p:cNvPr id="25" name="Picture 24" descr="GTAC_Scndry-Icon_bk.pdf"/>
          <p:cNvPicPr>
            <a:picLocks noChangeAspect="1"/>
          </p:cNvPicPr>
          <p:nvPr userDrawn="1"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95" y="240100"/>
            <a:ext cx="3125632" cy="3125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Slide_Intro-End_USDA-FS-Logo-Signature_WarmGrey.pdf" title="United States Department of Agriculture, Forest Service Logos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16" y="654519"/>
            <a:ext cx="1836632" cy="720248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72" y="5765518"/>
            <a:ext cx="6622924" cy="906377"/>
          </a:xfrm>
          <a:prstGeom prst="rect">
            <a:avLst/>
          </a:prstGeom>
        </p:spPr>
      </p:pic>
      <p:pic>
        <p:nvPicPr>
          <p:cNvPr id="14" name="Picture 13" descr="GTAC Secondary lcon representing the quality of programs and services GTAC provides: Geospatial Technology and Applications Center, (GTAC)" title="GTAC secondary icon mark: Geospatial Technology and Applications Center, (GTAC)"/>
          <p:cNvPicPr preferRelativeResize="0"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93" y="1326786"/>
            <a:ext cx="3300893" cy="3331363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419292" y="3063551"/>
            <a:ext cx="6091007" cy="38101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33F50"/>
                </a:solidFill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2434358" y="1993098"/>
            <a:ext cx="6075941" cy="93253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>
                <a:solidFill>
                  <a:srgbClr val="333F50"/>
                </a:solidFill>
              </a:defRPr>
            </a:lvl1pPr>
          </a:lstStyle>
          <a:p>
            <a:r>
              <a:rPr lang="en-US" sz="6000" dirty="0"/>
              <a:t>Questions?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54132" y="4711057"/>
            <a:ext cx="4046537" cy="6293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Geospatial Technology and Applications Center | GTAC</a:t>
            </a:r>
          </a:p>
          <a:p>
            <a:pPr lvl="0"/>
            <a:r>
              <a:rPr lang="en-US" dirty="0"/>
              <a:t>USDA Forest Service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54132" y="4044387"/>
            <a:ext cx="4046537" cy="660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1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First, Last Name</a:t>
            </a:r>
          </a:p>
          <a:p>
            <a:pPr lvl="0"/>
            <a:r>
              <a:rPr lang="en-US" dirty="0"/>
              <a:t>Personal Program/Service Title, Program/Service Name, </a:t>
            </a:r>
          </a:p>
          <a:p>
            <a:pPr lvl="0"/>
            <a:r>
              <a:rPr lang="en-US" dirty="0"/>
              <a:t>000-000-0000</a:t>
            </a:r>
          </a:p>
          <a:p>
            <a:pPr lvl="0"/>
            <a:r>
              <a:rPr lang="en-US" dirty="0"/>
              <a:t>name@fs.fed.us</a:t>
            </a:r>
          </a:p>
        </p:txBody>
      </p:sp>
      <p:pic>
        <p:nvPicPr>
          <p:cNvPr id="19" name="Picture 18" descr="4.3_PPT_Slide_Nape_Image-Intro-End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048"/>
            <a:ext cx="1895856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Slide_Nape_Image-02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53035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4" r:id="rId3"/>
    <p:sldLayoutId id="2147483966" r:id="rId4"/>
    <p:sldLayoutId id="2147483967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renna.schwert@usd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timagingcorp.com/satellite-sensors/geoeye-1/" TargetMode="External"/><Relationship Id="rId7" Type="http://schemas.openxmlformats.org/officeDocument/2006/relationships/hyperlink" Target="https://www.satimagingcorp.com/satellite-sensors/worldview-3/" TargetMode="External"/><Relationship Id="rId2" Type="http://schemas.openxmlformats.org/officeDocument/2006/relationships/hyperlink" Target="https://www.satimagingcorp.com/satellite-sensors/ikono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timagingcorp.com/satellite-sensors/worldview-2/" TargetMode="External"/><Relationship Id="rId5" Type="http://schemas.openxmlformats.org/officeDocument/2006/relationships/hyperlink" Target="https://www.satimagingcorp.com/satellite-sensors/worldview-1/" TargetMode="External"/><Relationship Id="rId4" Type="http://schemas.openxmlformats.org/officeDocument/2006/relationships/hyperlink" Target="https://www.satimagingcorp.com/satellite-sensors/quickbird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ga.mil/ProductsServices/NextView%20Public%20Release%20Documents/NextView_License_Information_Paper_2017050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idr.cr.usgs.gov/" TargetMode="External"/><Relationship Id="rId2" Type="http://schemas.openxmlformats.org/officeDocument/2006/relationships/hyperlink" Target="https://fsapps.nwcg.gov/gtac/CourseDownloads/Training/Remote_Sensing/ORSI/Tutorial/story_html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cover.digitalglobe.com/" TargetMode="External"/><Relationship Id="rId5" Type="http://schemas.openxmlformats.org/officeDocument/2006/relationships/hyperlink" Target="https://evwhs.digitalglobe.com/myDigitalGlobe/login" TargetMode="External"/><Relationship Id="rId4" Type="http://schemas.openxmlformats.org/officeDocument/2006/relationships/hyperlink" Target="https://earthexplorer.usgs.gov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pps.fs.usda.gov/gtac/products#imageservi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Geospatial Technology and Applications Center | GTAC</a:t>
            </a:r>
          </a:p>
          <a:p>
            <a:pPr lvl="0"/>
            <a:r>
              <a:rPr lang="en-US" dirty="0"/>
              <a:t>USDA Forest Service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Brenna Schwert</a:t>
            </a:r>
          </a:p>
          <a:p>
            <a:pPr lvl="0"/>
            <a:r>
              <a:rPr lang="en-US" dirty="0"/>
              <a:t>Remote Sensing Specialist</a:t>
            </a:r>
          </a:p>
          <a:p>
            <a:pPr lvl="0"/>
            <a:r>
              <a:rPr lang="en-US" dirty="0">
                <a:hlinkClick r:id="rId2"/>
              </a:rPr>
              <a:t>brenna.schwert@usda.gov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2: Confirming Change, Tasking Satellites, and Sharing Imagery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8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981D-726E-4C07-B65E-9EB504B6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C250B-6A7A-42D4-B865-10EDEB677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goal is to use higher (not necessarily the highest) resolution imagery to confirm that change does or does not exist</a:t>
            </a:r>
          </a:p>
          <a:p>
            <a:r>
              <a:rPr lang="en-US" dirty="0"/>
              <a:t>There are tradeoffs in regards to resolution</a:t>
            </a:r>
          </a:p>
          <a:p>
            <a:pPr lvl="1"/>
            <a:r>
              <a:rPr lang="en-US" dirty="0"/>
              <a:t>Time &amp; Cost</a:t>
            </a:r>
          </a:p>
          <a:p>
            <a:r>
              <a:rPr lang="en-US" dirty="0"/>
              <a:t>Sentinel-2 is a moderate scale sensor, giving us a reasonable look at the landscape</a:t>
            </a:r>
          </a:p>
        </p:txBody>
      </p:sp>
    </p:spTree>
    <p:extLst>
      <p:ext uri="{BB962C8B-B14F-4D97-AF65-F5344CB8AC3E}">
        <p14:creationId xmlns:p14="http://schemas.microsoft.com/office/powerpoint/2010/main" val="46413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DDE00-6484-427E-BEEB-745A6DB79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Confirming change using Sentinel-2 imagery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A9AAF-6387-4FF6-A7B2-E9949F7F0D7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17197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DE3A76-B534-4189-A0DB-890EC78D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Resolution Imagery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D887E-DC9E-4496-8C2F-4D5A58659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Confirming the change narrows our scope and tells us where to go to get even higher resolution imagery</a:t>
            </a:r>
          </a:p>
          <a:p>
            <a:r>
              <a:rPr lang="en-US" dirty="0"/>
              <a:t>When interpreting mortality and defoliation, we want the highest resolution possible</a:t>
            </a:r>
          </a:p>
          <a:p>
            <a:pPr lvl="1"/>
            <a:r>
              <a:rPr lang="en-US" dirty="0" err="1"/>
              <a:t>Pansharpening</a:t>
            </a:r>
            <a:r>
              <a:rPr lang="en-US" dirty="0"/>
              <a:t> Sentinel-2</a:t>
            </a:r>
          </a:p>
          <a:p>
            <a:pPr lvl="1"/>
            <a:r>
              <a:rPr lang="en-US" dirty="0"/>
              <a:t>NAIP</a:t>
            </a:r>
          </a:p>
          <a:p>
            <a:pPr lvl="1"/>
            <a:r>
              <a:rPr lang="en-US" dirty="0"/>
              <a:t>Commercial Satellites</a:t>
            </a:r>
          </a:p>
        </p:txBody>
      </p:sp>
    </p:spTree>
    <p:extLst>
      <p:ext uri="{BB962C8B-B14F-4D97-AF65-F5344CB8AC3E}">
        <p14:creationId xmlns:p14="http://schemas.microsoft.com/office/powerpoint/2010/main" val="1135006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1FB8-2B70-41A0-9370-AFC8D882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Pansharpening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06E5-AAB2-4514-BE46-E2AB5C36B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Panchromatic band</a:t>
            </a:r>
          </a:p>
          <a:p>
            <a:pPr lvl="1"/>
            <a:r>
              <a:rPr lang="en-US" dirty="0"/>
              <a:t>Finer resolution than other multispectral bands</a:t>
            </a:r>
          </a:p>
          <a:p>
            <a:pPr lvl="1"/>
            <a:r>
              <a:rPr lang="en-US" dirty="0"/>
              <a:t>Records all visible light, not just blue, green, or red</a:t>
            </a:r>
          </a:p>
          <a:p>
            <a:pPr lvl="1"/>
            <a:r>
              <a:rPr lang="en-US" dirty="0"/>
              <a:t>Usually ~1/2 spatial resolution of other bands</a:t>
            </a:r>
          </a:p>
          <a:p>
            <a:r>
              <a:rPr lang="en-US" dirty="0"/>
              <a:t>Landsat</a:t>
            </a:r>
          </a:p>
          <a:p>
            <a:pPr lvl="1"/>
            <a:r>
              <a:rPr lang="en-US" dirty="0"/>
              <a:t>Pan = 15 m</a:t>
            </a:r>
          </a:p>
          <a:p>
            <a:pPr lvl="1"/>
            <a:r>
              <a:rPr lang="en-US" dirty="0"/>
              <a:t>Multi = 30 m</a:t>
            </a:r>
          </a:p>
          <a:p>
            <a:r>
              <a:rPr lang="en-US" dirty="0"/>
              <a:t>WorldView-2</a:t>
            </a:r>
          </a:p>
          <a:p>
            <a:pPr lvl="1"/>
            <a:r>
              <a:rPr lang="en-US" dirty="0"/>
              <a:t>Pan = ~0.5 m</a:t>
            </a:r>
          </a:p>
          <a:p>
            <a:pPr lvl="1"/>
            <a:r>
              <a:rPr lang="en-US" dirty="0"/>
              <a:t>Multi = ~2 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6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C723D-E2A8-4C11-A8BF-C97412DF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Resolution Imagery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69D363-BB37-4463-84F1-7C53F7479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6508376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F8066F-24B6-4612-A7D1-2C5BE5D5EB2A}"/>
              </a:ext>
            </a:extLst>
          </p:cNvPr>
          <p:cNvSpPr txBox="1"/>
          <p:nvPr/>
        </p:nvSpPr>
        <p:spPr>
          <a:xfrm>
            <a:off x="7194176" y="1408837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R, G, B (true color)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NIR helpful for vegetation and stress</a:t>
            </a:r>
          </a:p>
        </p:txBody>
      </p:sp>
    </p:spTree>
    <p:extLst>
      <p:ext uri="{BB962C8B-B14F-4D97-AF65-F5344CB8AC3E}">
        <p14:creationId xmlns:p14="http://schemas.microsoft.com/office/powerpoint/2010/main" val="421629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3ACE-E916-4507-8A9F-24E2F818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Satellites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2F8B4-4C4A-4621-AF67-832118814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IKONOS-2</a:t>
            </a:r>
            <a:r>
              <a:rPr lang="en-US" dirty="0"/>
              <a:t> (switched off Jan 2015)</a:t>
            </a:r>
          </a:p>
          <a:p>
            <a:r>
              <a:rPr lang="en-US" dirty="0">
                <a:hlinkClick r:id="rId3"/>
              </a:rPr>
              <a:t>GeoEye-1</a:t>
            </a:r>
            <a:endParaRPr lang="en-US" dirty="0"/>
          </a:p>
          <a:p>
            <a:r>
              <a:rPr lang="en-US" dirty="0">
                <a:hlinkClick r:id="rId4"/>
              </a:rPr>
              <a:t>QuickBird-2</a:t>
            </a:r>
            <a:r>
              <a:rPr lang="en-US" dirty="0"/>
              <a:t> (switched off Jan 2015)</a:t>
            </a:r>
          </a:p>
          <a:p>
            <a:r>
              <a:rPr lang="en-US" dirty="0">
                <a:hlinkClick r:id="rId5"/>
              </a:rPr>
              <a:t>WorldView-1</a:t>
            </a:r>
            <a:endParaRPr lang="en-US" dirty="0"/>
          </a:p>
          <a:p>
            <a:r>
              <a:rPr lang="en-US" dirty="0">
                <a:hlinkClick r:id="rId6"/>
              </a:rPr>
              <a:t>WorldView-2</a:t>
            </a:r>
            <a:endParaRPr lang="en-US" dirty="0"/>
          </a:p>
          <a:p>
            <a:r>
              <a:rPr lang="en-US" dirty="0">
                <a:hlinkClick r:id="rId7"/>
              </a:rPr>
              <a:t>WorldView-3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93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A893-2557-4FD4-8206-FC0B6FF2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61001-2636-40D6-945C-9F9C02E32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Sensors like Landsat and Sentinel are constantly collecting imagery and sending it back to Earth</a:t>
            </a:r>
          </a:p>
          <a:p>
            <a:r>
              <a:rPr lang="en-US" dirty="0"/>
              <a:t>Commercial satellites are constantly orbiting, but they are not always collecting</a:t>
            </a:r>
          </a:p>
          <a:p>
            <a:r>
              <a:rPr lang="en-US" dirty="0"/>
              <a:t>We need to ‘task’ commercial satellites and request that they be turned on to acquire images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2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B27A-D2E7-4F62-A441-4E99FC28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D9C6E-6A5C-4542-B9CE-3429C2BB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approaches:</a:t>
            </a:r>
          </a:p>
          <a:p>
            <a:pPr lvl="1"/>
            <a:r>
              <a:rPr lang="en-US" dirty="0"/>
              <a:t>Request through </a:t>
            </a:r>
            <a:r>
              <a:rPr lang="en-US" dirty="0" err="1"/>
              <a:t>NextView</a:t>
            </a:r>
            <a:r>
              <a:rPr lang="en-US" dirty="0"/>
              <a:t> contract, which gives us license to use imagery (but not own)</a:t>
            </a:r>
          </a:p>
          <a:p>
            <a:pPr lvl="1"/>
            <a:r>
              <a:rPr lang="en-US" dirty="0"/>
              <a:t>Purchase imagery</a:t>
            </a:r>
          </a:p>
        </p:txBody>
      </p:sp>
      <p:pic>
        <p:nvPicPr>
          <p:cNvPr id="1026" name="Picture 2" descr="WorldView-2 Satellite Sensor">
            <a:extLst>
              <a:ext uri="{FF2B5EF4-FFF2-40B4-BE49-F238E27FC236}">
                <a16:creationId xmlns:a16="http://schemas.microsoft.com/office/drawing/2014/main" id="{C80C01FB-8F92-4F72-85D5-75A18A3DB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54" y="3409950"/>
            <a:ext cx="2676646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0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FC7C-DA8D-4600-BDFA-2B8DC032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NextView</a:t>
            </a:r>
            <a:r>
              <a:rPr lang="en-US" dirty="0"/>
              <a:t> License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DDB1-D4AB-456D-90DE-400176418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NGA does not own the imagery, they are licensed users</a:t>
            </a:r>
          </a:p>
          <a:p>
            <a:r>
              <a:rPr lang="en-US" dirty="0"/>
              <a:t>Members of the US Federal Government (all branches) are licensed users</a:t>
            </a:r>
          </a:p>
          <a:p>
            <a:r>
              <a:rPr lang="en-US" dirty="0"/>
              <a:t>Imagery may be shared with:</a:t>
            </a:r>
          </a:p>
          <a:p>
            <a:pPr lvl="1"/>
            <a:r>
              <a:rPr lang="en-US" dirty="0"/>
              <a:t>USG Contractors &amp; University Researchers supporting USG contracts</a:t>
            </a:r>
          </a:p>
          <a:p>
            <a:pPr lvl="1"/>
            <a:r>
              <a:rPr lang="en-US" dirty="0"/>
              <a:t>State &amp; Local Governments</a:t>
            </a:r>
          </a:p>
          <a:p>
            <a:pPr lvl="1"/>
            <a:r>
              <a:rPr lang="en-US" dirty="0"/>
              <a:t>Foreign Governments &amp; Intergovernmental Agencies</a:t>
            </a:r>
          </a:p>
          <a:p>
            <a:pPr lvl="1"/>
            <a:r>
              <a:rPr lang="en-US" dirty="0"/>
              <a:t>Non-Governmental Organizations (NGOs) &amp; Non-profit Organizations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28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AA22-E3B5-4492-8502-27FBC4A6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NextView</a:t>
            </a:r>
            <a:r>
              <a:rPr lang="en-US" dirty="0"/>
              <a:t> License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83E69-AB13-4CA3-B18E-0F842207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Before sharing:</a:t>
            </a:r>
          </a:p>
          <a:p>
            <a:pPr lvl="1"/>
            <a:r>
              <a:rPr lang="en-US" dirty="0"/>
              <a:t>Ensure proper USG use</a:t>
            </a:r>
          </a:p>
          <a:p>
            <a:pPr lvl="1"/>
            <a:r>
              <a:rPr lang="en-US" dirty="0"/>
              <a:t>Communicate sharing limitations</a:t>
            </a:r>
          </a:p>
          <a:p>
            <a:pPr lvl="1"/>
            <a:r>
              <a:rPr lang="en-US" dirty="0"/>
              <a:t>May generate and share freely any derived products</a:t>
            </a:r>
          </a:p>
          <a:p>
            <a:pPr lvl="1"/>
            <a:r>
              <a:rPr lang="en-US" dirty="0"/>
              <a:t>A USG employee must authorize all non-USG users</a:t>
            </a:r>
          </a:p>
          <a:p>
            <a:r>
              <a:rPr lang="en-US" dirty="0"/>
              <a:t>More information at nga.mil:</a:t>
            </a:r>
          </a:p>
          <a:p>
            <a:pPr lvl="1"/>
            <a:r>
              <a:rPr lang="en-US" dirty="0">
                <a:hlinkClick r:id="rId2"/>
              </a:rPr>
              <a:t>https://www.nga.mil/ProductsServices/NextView%20Public%20Release%20Documents/NextView_License_Information_Paper_20170503.pdf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84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E944-9B70-4F3A-826D-726DFD88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15F7C-1637-42AD-B590-82A890C3A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Brenna Schwert</a:t>
            </a:r>
          </a:p>
          <a:p>
            <a:pPr lvl="2"/>
            <a:r>
              <a:rPr lang="en-US" dirty="0"/>
              <a:t>Remote Sensing Specialist &amp; Senior Trainer</a:t>
            </a:r>
          </a:p>
          <a:p>
            <a:pPr lvl="2"/>
            <a:r>
              <a:rPr lang="en-US" dirty="0"/>
              <a:t>On-site contractor</a:t>
            </a:r>
          </a:p>
          <a:p>
            <a:pPr lvl="2"/>
            <a:r>
              <a:rPr lang="en-US" dirty="0"/>
              <a:t>USDA Forest Service, Geospatial Technology and Applications Center (GTAC)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89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3EB20-FF6A-4818-A915-5496BC1C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NextView</a:t>
            </a:r>
            <a:r>
              <a:rPr lang="en-US" dirty="0"/>
              <a:t> License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A6755-A6C3-43FC-A7A4-83FF8BB44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USG shall use its reasonable best efforts to minimize the effects on commercial sales”</a:t>
            </a:r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Commercial requests (direct purchases) are placed before our requests in queue</a:t>
            </a:r>
          </a:p>
          <a:p>
            <a:pPr lvl="1"/>
            <a:r>
              <a:rPr lang="en-US" dirty="0"/>
              <a:t>We’re not sure how they manage the queue</a:t>
            </a:r>
          </a:p>
          <a:p>
            <a:pPr lvl="1"/>
            <a:r>
              <a:rPr lang="en-US" dirty="0"/>
              <a:t>We’re not sure what a reasonable request entails</a:t>
            </a:r>
          </a:p>
        </p:txBody>
      </p:sp>
    </p:spTree>
    <p:extLst>
      <p:ext uri="{BB962C8B-B14F-4D97-AF65-F5344CB8AC3E}">
        <p14:creationId xmlns:p14="http://schemas.microsoft.com/office/powerpoint/2010/main" val="1593002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F2202-AF5A-426C-A3B4-73A53006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E8894-57B1-4F5C-9C87-6C13FEDDF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Minimum order is 25 </a:t>
            </a:r>
            <a:r>
              <a:rPr lang="en-US" dirty="0" err="1"/>
              <a:t>sq</a:t>
            </a:r>
            <a:r>
              <a:rPr lang="en-US" dirty="0"/>
              <a:t> km with 2 km order width</a:t>
            </a:r>
          </a:p>
          <a:p>
            <a:r>
              <a:rPr lang="en-US" dirty="0"/>
              <a:t>Speculative</a:t>
            </a:r>
          </a:p>
          <a:p>
            <a:pPr lvl="1"/>
            <a:r>
              <a:rPr lang="en-US" dirty="0"/>
              <a:t>Work with </a:t>
            </a:r>
            <a:r>
              <a:rPr lang="en-US" dirty="0" err="1"/>
              <a:t>Maxar</a:t>
            </a:r>
            <a:r>
              <a:rPr lang="en-US" dirty="0"/>
              <a:t> (</a:t>
            </a:r>
            <a:r>
              <a:rPr lang="en-US" dirty="0" err="1"/>
              <a:t>DigitalGlobe</a:t>
            </a:r>
            <a:r>
              <a:rPr lang="en-US" dirty="0"/>
              <a:t>) to see if your AOI qualifies</a:t>
            </a:r>
          </a:p>
          <a:p>
            <a:pPr lvl="1"/>
            <a:r>
              <a:rPr lang="en-US" dirty="0"/>
              <a:t>Feasibility study, looking retroactively at study area</a:t>
            </a:r>
          </a:p>
          <a:p>
            <a:pPr lvl="1"/>
            <a:r>
              <a:rPr lang="en-US" dirty="0"/>
              <a:t>$1/</a:t>
            </a:r>
            <a:r>
              <a:rPr lang="en-US" dirty="0" err="1"/>
              <a:t>sq</a:t>
            </a:r>
            <a:r>
              <a:rPr lang="en-US" dirty="0"/>
              <a:t> km</a:t>
            </a:r>
          </a:p>
          <a:p>
            <a:pPr lvl="1"/>
            <a:r>
              <a:rPr lang="en-US" dirty="0"/>
              <a:t>For reference, no AOIs in R5 qualify</a:t>
            </a:r>
          </a:p>
          <a:p>
            <a:r>
              <a:rPr lang="en-US" dirty="0"/>
              <a:t>Purchased</a:t>
            </a:r>
          </a:p>
          <a:p>
            <a:pPr lvl="1"/>
            <a:r>
              <a:rPr lang="en-US" dirty="0"/>
              <a:t>Base of $27.50/</a:t>
            </a:r>
            <a:r>
              <a:rPr lang="en-US" dirty="0" err="1"/>
              <a:t>sq</a:t>
            </a:r>
            <a:r>
              <a:rPr lang="en-US" dirty="0"/>
              <a:t> km</a:t>
            </a:r>
          </a:p>
          <a:p>
            <a:pPr lvl="1"/>
            <a:r>
              <a:rPr lang="en-US" dirty="0"/>
              <a:t>~$2.7 million for all of R5’s needs</a:t>
            </a:r>
          </a:p>
          <a:p>
            <a:pPr lvl="1"/>
            <a:r>
              <a:rPr lang="en-US" dirty="0"/>
              <a:t>~$50k would cover Tahoe National Forest</a:t>
            </a:r>
          </a:p>
        </p:txBody>
      </p:sp>
    </p:spTree>
    <p:extLst>
      <p:ext uri="{BB962C8B-B14F-4D97-AF65-F5344CB8AC3E}">
        <p14:creationId xmlns:p14="http://schemas.microsoft.com/office/powerpoint/2010/main" val="235721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525B-E3BC-4150-885A-A78D304D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1E25E-FB19-4902-8B85-43819CBAC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orders / requests ASAP!</a:t>
            </a:r>
          </a:p>
          <a:p>
            <a:r>
              <a:rPr lang="en-US" dirty="0"/>
              <a:t>Lots of things out of our control:</a:t>
            </a:r>
          </a:p>
          <a:p>
            <a:pPr lvl="1"/>
            <a:r>
              <a:rPr lang="en-US" dirty="0"/>
              <a:t>Commercial queue</a:t>
            </a:r>
          </a:p>
          <a:p>
            <a:pPr lvl="1"/>
            <a:r>
              <a:rPr lang="en-US" dirty="0"/>
              <a:t>Clouds</a:t>
            </a:r>
          </a:p>
          <a:p>
            <a:pPr lvl="1"/>
            <a:r>
              <a:rPr lang="en-US" dirty="0"/>
              <a:t>Wildfire smoke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The sooner you make a request, the more likely you will get high quality images</a:t>
            </a:r>
          </a:p>
        </p:txBody>
      </p:sp>
    </p:spTree>
    <p:extLst>
      <p:ext uri="{BB962C8B-B14F-4D97-AF65-F5344CB8AC3E}">
        <p14:creationId xmlns:p14="http://schemas.microsoft.com/office/powerpoint/2010/main" val="1371325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60A1-ABB8-4875-80A1-F567CB6E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230C1-0199-4B6F-903E-03E9013FE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3352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Acquisition Requests (DARs)</a:t>
            </a:r>
          </a:p>
          <a:p>
            <a:r>
              <a:rPr lang="en-US" dirty="0"/>
              <a:t>Example timeline:</a:t>
            </a:r>
          </a:p>
          <a:p>
            <a:pPr lvl="1"/>
            <a:r>
              <a:rPr lang="en-US" dirty="0"/>
              <a:t>Submitted a request on 6/3/2019</a:t>
            </a:r>
          </a:p>
          <a:p>
            <a:pPr lvl="1"/>
            <a:r>
              <a:rPr lang="en-US" dirty="0"/>
              <a:t>Worked with contractor to clarify details 6/4-5/2019</a:t>
            </a:r>
          </a:p>
          <a:p>
            <a:pPr lvl="1"/>
            <a:r>
              <a:rPr lang="en-US" dirty="0"/>
              <a:t>Request approved on 6/5/209</a:t>
            </a:r>
          </a:p>
          <a:p>
            <a:pPr lvl="1"/>
            <a:r>
              <a:rPr lang="en-US" dirty="0"/>
              <a:t>Request submitted to vendor 6/12/2019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16C47-C16A-4938-B861-6529E3E55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989345"/>
            <a:ext cx="7772400" cy="14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10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26D8E-620B-41D9-9FFC-BA3488DC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83FF-082E-4C28-83CA-55095D3CF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USGS/EROS updates on 6/14/2019 and 6/21/2019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551D1-E138-4A59-9F12-5A305FB6E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743200"/>
            <a:ext cx="538643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8172-3AFF-4F7B-9B71-4F57F949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AFFA5-7BF7-4D19-BD43-63181B23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Obtaining Remotely Sensed Imagery</a:t>
            </a:r>
            <a:endParaRPr lang="en-US" dirty="0"/>
          </a:p>
          <a:p>
            <a:r>
              <a:rPr lang="en-US" dirty="0"/>
              <a:t>Requesting imagery:</a:t>
            </a:r>
          </a:p>
          <a:p>
            <a:pPr lvl="1"/>
            <a:r>
              <a:rPr lang="en-US" dirty="0">
                <a:hlinkClick r:id="rId3"/>
              </a:rPr>
              <a:t>CIDR: https://cidr.cr.usgs.gov/</a:t>
            </a:r>
            <a:endParaRPr lang="en-US" dirty="0"/>
          </a:p>
          <a:p>
            <a:r>
              <a:rPr lang="en-US" dirty="0"/>
              <a:t>Ordered by availability of WV imagery:</a:t>
            </a:r>
            <a:endParaRPr lang="en-US" dirty="0">
              <a:hlinkClick r:id="rId4"/>
            </a:endParaRPr>
          </a:p>
          <a:p>
            <a:pPr lvl="1"/>
            <a:r>
              <a:rPr lang="en-US" dirty="0">
                <a:hlinkClick r:id="rId4"/>
              </a:rPr>
              <a:t>Earth Explorer: https://earthexplorer.usgs.gov/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EVWHS G-EGD: https://evwhs.digitalglobe.com/myDigitalGlobe/login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Discover: https://discover.digitalglobe.com/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55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7E197-B77F-4966-9005-02957564A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Tasking with the CIDR tool &amp; obtaining imagery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5B1C00-C59F-4356-8CAD-88B33EBEB79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664809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CB94BC-DA7D-427F-B2DF-9C2CFCC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share this imagery?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AD1E72-2612-4CDD-A478-02BCE139F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it as is in ArcGIS</a:t>
            </a:r>
          </a:p>
          <a:p>
            <a:r>
              <a:rPr lang="en-US" dirty="0"/>
              <a:t>Formatted as a </a:t>
            </a:r>
            <a:r>
              <a:rPr lang="en-US" dirty="0" err="1"/>
              <a:t>GeoTIFF</a:t>
            </a:r>
            <a:endParaRPr lang="en-US" dirty="0"/>
          </a:p>
          <a:p>
            <a:r>
              <a:rPr lang="en-US" dirty="0"/>
              <a:t>You can create image services, so that other people in your organization can ingest the data</a:t>
            </a:r>
          </a:p>
          <a:p>
            <a:r>
              <a:rPr lang="en-US" dirty="0"/>
              <a:t>You can create TPKs, or tile packages, which are essentially subsets of much larger datasets that you can load into mobile devices (e.g., DMSM)</a:t>
            </a:r>
          </a:p>
        </p:txBody>
      </p:sp>
    </p:spTree>
    <p:extLst>
      <p:ext uri="{BB962C8B-B14F-4D97-AF65-F5344CB8AC3E}">
        <p14:creationId xmlns:p14="http://schemas.microsoft.com/office/powerpoint/2010/main" val="2762243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219B-5536-47FD-99EA-6405E34A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F7155-6A77-41F7-8B03-911BA267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Those </a:t>
            </a:r>
            <a:r>
              <a:rPr lang="en-US" dirty="0" err="1"/>
              <a:t>WoldView</a:t>
            </a:r>
            <a:r>
              <a:rPr lang="en-US" dirty="0"/>
              <a:t> images from the DAR I talked about earlier?</a:t>
            </a:r>
          </a:p>
          <a:p>
            <a:pPr lvl="1"/>
            <a:r>
              <a:rPr lang="en-US" dirty="0"/>
              <a:t>Imagery to support 2 days of field work</a:t>
            </a:r>
          </a:p>
          <a:p>
            <a:pPr lvl="1"/>
            <a:r>
              <a:rPr lang="en-US" dirty="0"/>
              <a:t>&gt;50 GB</a:t>
            </a:r>
          </a:p>
          <a:p>
            <a:r>
              <a:rPr lang="en-US" dirty="0"/>
              <a:t>Storage needs will depend on data products ordered</a:t>
            </a:r>
          </a:p>
          <a:p>
            <a:pPr lvl="1"/>
            <a:r>
              <a:rPr lang="en-US" dirty="0"/>
              <a:t>The smaller the pixels, the more storage you’ll need</a:t>
            </a:r>
          </a:p>
          <a:p>
            <a:pPr lvl="1"/>
            <a:r>
              <a:rPr lang="en-US" dirty="0"/>
              <a:t>The more bands you have, the more storage you’ll need</a:t>
            </a:r>
          </a:p>
        </p:txBody>
      </p:sp>
    </p:spTree>
    <p:extLst>
      <p:ext uri="{BB962C8B-B14F-4D97-AF65-F5344CB8AC3E}">
        <p14:creationId xmlns:p14="http://schemas.microsoft.com/office/powerpoint/2010/main" val="3531725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A19E-B07F-4941-82E3-E4121DC9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7FAD4-2CD4-45D7-A40A-CB8A977F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https://apps.fs.usda.gov/gtac/products#imageservices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FE911-38A3-4408-BA95-FACD3B1CA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/>
          <a:stretch/>
        </p:blipFill>
        <p:spPr>
          <a:xfrm>
            <a:off x="1943100" y="2819400"/>
            <a:ext cx="5334000" cy="341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0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B8ED-75D5-4633-88AB-3B69E9E6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B02DB1-0ACD-41EF-AEFD-CF264683914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Adobe Connect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Quick orientation to interface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Different layouts</a:t>
            </a:r>
          </a:p>
          <a:p>
            <a:r>
              <a:rPr lang="en-US" dirty="0">
                <a:solidFill>
                  <a:schemeClr val="tx1"/>
                </a:solidFill>
              </a:rPr>
              <a:t>Please dial *6 to mute your phone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Question or comment?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Un-mute by dialing *6 again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“Raise” your hand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Send a chat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1C74CF2-4E24-4F95-B8DA-9B310C4A94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52" b="55769"/>
          <a:stretch/>
        </p:blipFill>
        <p:spPr bwMode="auto">
          <a:xfrm>
            <a:off x="4876800" y="1905000"/>
            <a:ext cx="3597323" cy="323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427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DA9695-D1F9-4BAD-9E3E-43949F6E5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E3D9E-FADD-4FF4-8714-A3C669EF430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Creating TPKs</a:t>
            </a:r>
          </a:p>
        </p:txBody>
      </p:sp>
    </p:spTree>
    <p:extLst>
      <p:ext uri="{BB962C8B-B14F-4D97-AF65-F5344CB8AC3E}">
        <p14:creationId xmlns:p14="http://schemas.microsoft.com/office/powerpoint/2010/main" val="420223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3035-ADD6-4A36-9959-BEFAC271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9050"/>
            <a:ext cx="8153400" cy="990600"/>
          </a:xfrm>
        </p:spPr>
        <p:txBody>
          <a:bodyPr/>
          <a:lstStyle/>
          <a:p>
            <a:r>
              <a:rPr lang="en-US" dirty="0"/>
              <a:t>Framework Overview</a:t>
            </a:r>
          </a:p>
        </p:txBody>
      </p:sp>
      <p:pic>
        <p:nvPicPr>
          <p:cNvPr id="4" name="Content Placeholder 3" descr="Framework Overview Flowchart">
            <a:extLst>
              <a:ext uri="{FF2B5EF4-FFF2-40B4-BE49-F238E27FC236}">
                <a16:creationId xmlns:a16="http://schemas.microsoft.com/office/drawing/2014/main" id="{A012121E-0E9F-454B-9CAA-D30243E36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90678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9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3035-ADD6-4A36-9959-BEFAC271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9050"/>
            <a:ext cx="8153400" cy="990600"/>
          </a:xfrm>
        </p:spPr>
        <p:txBody>
          <a:bodyPr/>
          <a:lstStyle/>
          <a:p>
            <a:r>
              <a:rPr lang="en-US" dirty="0"/>
              <a:t>Framework Overview</a:t>
            </a:r>
          </a:p>
        </p:txBody>
      </p:sp>
      <p:pic>
        <p:nvPicPr>
          <p:cNvPr id="4" name="Content Placeholder 3" descr="Framework Overview Flowchart">
            <a:extLst>
              <a:ext uri="{FF2B5EF4-FFF2-40B4-BE49-F238E27FC236}">
                <a16:creationId xmlns:a16="http://schemas.microsoft.com/office/drawing/2014/main" id="{A012121E-0E9F-454B-9CAA-D30243E36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9067800" cy="6800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AAE3A6-32E0-449A-AF28-EBD35BBEE384}"/>
              </a:ext>
            </a:extLst>
          </p:cNvPr>
          <p:cNvSpPr/>
          <p:nvPr/>
        </p:nvSpPr>
        <p:spPr>
          <a:xfrm>
            <a:off x="666750" y="3048000"/>
            <a:ext cx="8477250" cy="18288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5CD1E-D567-431F-A0C0-B1678264C386}"/>
              </a:ext>
            </a:extLst>
          </p:cNvPr>
          <p:cNvSpPr txBox="1"/>
          <p:nvPr/>
        </p:nvSpPr>
        <p:spPr>
          <a:xfrm>
            <a:off x="914400" y="32766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Track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486EA3-2A47-436F-B62E-56ECD8ADC6DF}"/>
              </a:ext>
            </a:extLst>
          </p:cNvPr>
          <p:cNvSpPr txBox="1"/>
          <p:nvPr/>
        </p:nvSpPr>
        <p:spPr>
          <a:xfrm>
            <a:off x="7315200" y="538162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Track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6C0AE-C4AA-4391-8277-786F3A929954}"/>
              </a:ext>
            </a:extLst>
          </p:cNvPr>
          <p:cNvSpPr txBox="1"/>
          <p:nvPr/>
        </p:nvSpPr>
        <p:spPr>
          <a:xfrm>
            <a:off x="8153400" y="197167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Track 1</a:t>
            </a:r>
          </a:p>
        </p:txBody>
      </p:sp>
    </p:spTree>
    <p:extLst>
      <p:ext uri="{BB962C8B-B14F-4D97-AF65-F5344CB8AC3E}">
        <p14:creationId xmlns:p14="http://schemas.microsoft.com/office/powerpoint/2010/main" val="188792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EAAF-4454-4E7B-A142-99089EAE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27DE-8F6C-4706-8C8F-5D23C0FDD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Confirming Change</a:t>
            </a:r>
          </a:p>
          <a:p>
            <a:pPr lvl="1"/>
            <a:r>
              <a:rPr lang="en-US" dirty="0"/>
              <a:t>Sentinel-2 visual change detection / confirmation demonstration (Eric Rounds)</a:t>
            </a:r>
          </a:p>
          <a:p>
            <a:r>
              <a:rPr lang="en-US" dirty="0"/>
              <a:t>Tasking Satellites (Brenna Schwert)</a:t>
            </a:r>
          </a:p>
          <a:p>
            <a:pPr lvl="1"/>
            <a:r>
              <a:rPr lang="en-US" dirty="0" err="1"/>
              <a:t>NextView</a:t>
            </a:r>
            <a:r>
              <a:rPr lang="en-US" dirty="0"/>
              <a:t> license overview</a:t>
            </a:r>
          </a:p>
          <a:p>
            <a:pPr lvl="1"/>
            <a:r>
              <a:rPr lang="en-US" dirty="0"/>
              <a:t>Limitations of </a:t>
            </a:r>
            <a:r>
              <a:rPr lang="en-US" dirty="0" err="1"/>
              <a:t>NextView</a:t>
            </a:r>
            <a:r>
              <a:rPr lang="en-US" dirty="0"/>
              <a:t> &amp; purchase considerations</a:t>
            </a:r>
          </a:p>
          <a:p>
            <a:pPr lvl="1"/>
            <a:r>
              <a:rPr lang="en-US" dirty="0"/>
              <a:t>CIDR tool demonstration</a:t>
            </a:r>
          </a:p>
          <a:p>
            <a:pPr lvl="1"/>
            <a:r>
              <a:rPr lang="en-US" dirty="0" err="1"/>
              <a:t>EarthExplorer</a:t>
            </a:r>
            <a:r>
              <a:rPr lang="en-US" dirty="0"/>
              <a:t> demonstration</a:t>
            </a:r>
          </a:p>
          <a:p>
            <a:pPr lvl="1"/>
            <a:r>
              <a:rPr lang="en-US" dirty="0" err="1"/>
              <a:t>DigitalGlobe</a:t>
            </a:r>
            <a:r>
              <a:rPr lang="en-US" dirty="0"/>
              <a:t> portals demonstration</a:t>
            </a:r>
          </a:p>
          <a:p>
            <a:r>
              <a:rPr lang="en-US" dirty="0"/>
              <a:t>Sharing Imagery</a:t>
            </a:r>
          </a:p>
          <a:p>
            <a:pPr lvl="1"/>
            <a:r>
              <a:rPr lang="en-US" dirty="0"/>
              <a:t>Image Services</a:t>
            </a:r>
          </a:p>
          <a:p>
            <a:pPr lvl="1"/>
            <a:r>
              <a:rPr lang="en-US" dirty="0"/>
              <a:t>TPK generation (Bill </a:t>
            </a:r>
            <a:r>
              <a:rPr lang="en-US" dirty="0" err="1"/>
              <a:t>Frament</a:t>
            </a:r>
            <a:r>
              <a:rPr lang="en-US" dirty="0"/>
              <a:t>)</a:t>
            </a:r>
          </a:p>
          <a:p>
            <a:r>
              <a:rPr lang="en-US" dirty="0"/>
              <a:t>Q &amp; 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355D3-F851-4843-8D83-CDFF3766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300B4-194C-477B-8B5D-859FC7755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 is that we have some data regarding probable locations of change</a:t>
            </a:r>
          </a:p>
          <a:p>
            <a:r>
              <a:rPr lang="en-US" dirty="0"/>
              <a:t>These polygons / AOIs could come from:</a:t>
            </a:r>
          </a:p>
          <a:p>
            <a:pPr lvl="1"/>
            <a:r>
              <a:rPr lang="en-US" dirty="0"/>
              <a:t>Analysis of previous years’ ADS work / local knowledge and expertise</a:t>
            </a:r>
          </a:p>
          <a:p>
            <a:pPr lvl="1"/>
            <a:r>
              <a:rPr lang="en-US" dirty="0"/>
              <a:t>Broadscale change detection tools / applications</a:t>
            </a:r>
          </a:p>
          <a:p>
            <a:pPr lvl="1"/>
            <a:r>
              <a:rPr lang="en-US" dirty="0"/>
              <a:t>Some combination of the two</a:t>
            </a:r>
          </a:p>
        </p:txBody>
      </p:sp>
    </p:spTree>
    <p:extLst>
      <p:ext uri="{BB962C8B-B14F-4D97-AF65-F5344CB8AC3E}">
        <p14:creationId xmlns:p14="http://schemas.microsoft.com/office/powerpoint/2010/main" val="244564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166A4-4412-488F-B161-3F624ECC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Differencing</a:t>
            </a:r>
          </a:p>
        </p:txBody>
      </p:sp>
      <p:grpSp>
        <p:nvGrpSpPr>
          <p:cNvPr id="4" name="Group 3" descr="graphic depicting the image differencing process. The pixel value from time 2 is subtracted from the same pixel's value in time 1. If the difference is 0, there is no change. A non-zero value indicates that some change has occurred on the landscape.">
            <a:extLst>
              <a:ext uri="{FF2B5EF4-FFF2-40B4-BE49-F238E27FC236}">
                <a16:creationId xmlns:a16="http://schemas.microsoft.com/office/drawing/2014/main" id="{27A9B51E-83C8-4E82-A315-CF01F8BBCAC1}"/>
              </a:ext>
            </a:extLst>
          </p:cNvPr>
          <p:cNvGrpSpPr/>
          <p:nvPr/>
        </p:nvGrpSpPr>
        <p:grpSpPr>
          <a:xfrm>
            <a:off x="1447800" y="1752600"/>
            <a:ext cx="6670434" cy="3909599"/>
            <a:chOff x="1494971" y="1228458"/>
            <a:chExt cx="6670434" cy="39095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7F9156-DCD6-4E82-B71B-AAA926CDC8C1}"/>
                </a:ext>
              </a:extLst>
            </p:cNvPr>
            <p:cNvSpPr/>
            <p:nvPr/>
          </p:nvSpPr>
          <p:spPr bwMode="auto">
            <a:xfrm>
              <a:off x="1494971" y="1228458"/>
              <a:ext cx="6560458" cy="39095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BA2ECE-1905-489E-B2FB-9132B98C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448" y="1346578"/>
              <a:ext cx="6315957" cy="3791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443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4CE4-2376-4AA5-BD7B-E21E28E0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Confirming Change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C94745-F5C3-49A3-94BF-D004241E974B}"/>
              </a:ext>
            </a:extLst>
          </p:cNvPr>
          <p:cNvGrpSpPr/>
          <p:nvPr/>
        </p:nvGrpSpPr>
        <p:grpSpPr>
          <a:xfrm>
            <a:off x="2209800" y="1371600"/>
            <a:ext cx="4857498" cy="2329452"/>
            <a:chOff x="2224108" y="2140361"/>
            <a:chExt cx="4857498" cy="23294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E5F6D6-F59F-4794-84A6-9DB8E73C57FB}"/>
                </a:ext>
              </a:extLst>
            </p:cNvPr>
            <p:cNvGrpSpPr/>
            <p:nvPr/>
          </p:nvGrpSpPr>
          <p:grpSpPr>
            <a:xfrm>
              <a:off x="3111033" y="2458133"/>
              <a:ext cx="2972018" cy="2011680"/>
              <a:chOff x="2975950" y="2268074"/>
              <a:chExt cx="2972018" cy="2011680"/>
            </a:xfrm>
          </p:grpSpPr>
          <p:pic>
            <p:nvPicPr>
              <p:cNvPr id="7" name="Picture 9">
                <a:extLst>
                  <a:ext uri="{FF2B5EF4-FFF2-40B4-BE49-F238E27FC236}">
                    <a16:creationId xmlns:a16="http://schemas.microsoft.com/office/drawing/2014/main" id="{4D740456-647C-49AB-A2D5-C2CF93C69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5950" y="2268074"/>
                <a:ext cx="2972018" cy="201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8">
                <a:extLst>
                  <a:ext uri="{FF2B5EF4-FFF2-40B4-BE49-F238E27FC236}">
                    <a16:creationId xmlns:a16="http://schemas.microsoft.com/office/drawing/2014/main" id="{E83CDCBF-0F09-491A-9FFC-A801AA196E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5950" y="4098779"/>
                <a:ext cx="67627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4830B3-3386-4A84-B360-95573D589666}"/>
                </a:ext>
              </a:extLst>
            </p:cNvPr>
            <p:cNvSpPr txBox="1"/>
            <p:nvPr/>
          </p:nvSpPr>
          <p:spPr>
            <a:xfrm>
              <a:off x="2224108" y="2140361"/>
              <a:ext cx="48574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Landsat Derived Change Map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736C5E-77EF-4DB4-A4F6-4421AFF61507}"/>
              </a:ext>
            </a:extLst>
          </p:cNvPr>
          <p:cNvGrpSpPr/>
          <p:nvPr/>
        </p:nvGrpSpPr>
        <p:grpSpPr>
          <a:xfrm>
            <a:off x="1437578" y="2442030"/>
            <a:ext cx="6401941" cy="3613961"/>
            <a:chOff x="1451886" y="3210791"/>
            <a:chExt cx="6401941" cy="361396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AB1C2D-57F9-4F0C-9A0E-8C7A7A12E1F7}"/>
                </a:ext>
              </a:extLst>
            </p:cNvPr>
            <p:cNvGrpSpPr/>
            <p:nvPr/>
          </p:nvGrpSpPr>
          <p:grpSpPr>
            <a:xfrm>
              <a:off x="1451886" y="4497022"/>
              <a:ext cx="6401941" cy="2327730"/>
              <a:chOff x="1451886" y="4497022"/>
              <a:chExt cx="6401941" cy="232773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E28AFFA-3BD4-4B46-9CC4-17675289FCCF}"/>
                  </a:ext>
                </a:extLst>
              </p:cNvPr>
              <p:cNvGrpSpPr/>
              <p:nvPr/>
            </p:nvGrpSpPr>
            <p:grpSpPr>
              <a:xfrm>
                <a:off x="1451886" y="4813072"/>
                <a:ext cx="6401941" cy="2011680"/>
                <a:chOff x="1407606" y="4723536"/>
                <a:chExt cx="6401941" cy="2011680"/>
              </a:xfrm>
            </p:grpSpPr>
            <p:pic>
              <p:nvPicPr>
                <p:cNvPr id="16" name="Picture 3">
                  <a:extLst>
                    <a:ext uri="{FF2B5EF4-FFF2-40B4-BE49-F238E27FC236}">
                      <a16:creationId xmlns:a16="http://schemas.microsoft.com/office/drawing/2014/main" id="{DB8F1710-371E-4163-B811-C5ACEEB066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7606" y="4723536"/>
                  <a:ext cx="2965969" cy="2011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4">
                  <a:extLst>
                    <a:ext uri="{FF2B5EF4-FFF2-40B4-BE49-F238E27FC236}">
                      <a16:creationId xmlns:a16="http://schemas.microsoft.com/office/drawing/2014/main" id="{CE0EFB8F-1A8D-47E8-9773-2858511382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7150" y="4723536"/>
                  <a:ext cx="2912397" cy="2011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918B40D-0121-48A5-831B-499DFCA827D8}"/>
                    </a:ext>
                  </a:extLst>
                </p:cNvPr>
                <p:cNvSpPr/>
                <p:nvPr/>
              </p:nvSpPr>
              <p:spPr bwMode="auto">
                <a:xfrm rot="19238106">
                  <a:off x="5627024" y="5392885"/>
                  <a:ext cx="467591" cy="85205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AC561E7-6205-476E-9430-698B23866777}"/>
                    </a:ext>
                  </a:extLst>
                </p:cNvPr>
                <p:cNvSpPr/>
                <p:nvPr/>
              </p:nvSpPr>
              <p:spPr bwMode="auto">
                <a:xfrm rot="17159636">
                  <a:off x="5849256" y="4961217"/>
                  <a:ext cx="467591" cy="85205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9A5363F-3D8E-484B-828C-28DE830950BF}"/>
                    </a:ext>
                  </a:extLst>
                </p:cNvPr>
                <p:cNvSpPr/>
                <p:nvPr/>
              </p:nvSpPr>
              <p:spPr bwMode="auto">
                <a:xfrm rot="15057581">
                  <a:off x="6875798" y="5280216"/>
                  <a:ext cx="411617" cy="52805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8E3F5A-0A6B-4C43-9D41-43F892E7E4D8}"/>
                  </a:ext>
                </a:extLst>
              </p:cNvPr>
              <p:cNvSpPr txBox="1"/>
              <p:nvPr/>
            </p:nvSpPr>
            <p:spPr>
              <a:xfrm>
                <a:off x="1995507" y="4497022"/>
                <a:ext cx="54471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/>
                    </a:solidFill>
                  </a:rPr>
                  <a:t>Higher Resolution Reference Imagery (Pre and Post) 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8B7B55F-918C-49C5-9F36-347974CA922D}"/>
                </a:ext>
              </a:extLst>
            </p:cNvPr>
            <p:cNvCxnSpPr/>
            <p:nvPr/>
          </p:nvCxnSpPr>
          <p:spPr bwMode="auto">
            <a:xfrm>
              <a:off x="4177145" y="3709555"/>
              <a:ext cx="1727954" cy="22049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40D4911-40D4-4B5B-8997-001B88295FC3}"/>
                </a:ext>
              </a:extLst>
            </p:cNvPr>
            <p:cNvCxnSpPr/>
            <p:nvPr/>
          </p:nvCxnSpPr>
          <p:spPr bwMode="auto">
            <a:xfrm>
              <a:off x="4333009" y="3210791"/>
              <a:ext cx="1794322" cy="22659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032EC93-6A24-4555-B145-9F56AB48E85B}"/>
                </a:ext>
              </a:extLst>
            </p:cNvPr>
            <p:cNvCxnSpPr/>
            <p:nvPr/>
          </p:nvCxnSpPr>
          <p:spPr bwMode="auto">
            <a:xfrm>
              <a:off x="5327472" y="3276872"/>
              <a:ext cx="1798414" cy="23569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26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9665</TotalTime>
  <Words>1004</Words>
  <Application>Microsoft Office PowerPoint</Application>
  <PresentationFormat>On-screen Show (4:3)</PresentationFormat>
  <Paragraphs>167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Clarity</vt:lpstr>
      <vt:lpstr>Track 2: Confirming Change, Tasking Satellites, and Sharing Imagery</vt:lpstr>
      <vt:lpstr>Housekeeping</vt:lpstr>
      <vt:lpstr>Housekeeping</vt:lpstr>
      <vt:lpstr>Framework Overview</vt:lpstr>
      <vt:lpstr>Framework Overview</vt:lpstr>
      <vt:lpstr>Track 2 Overview</vt:lpstr>
      <vt:lpstr>Confirming Change</vt:lpstr>
      <vt:lpstr>Image Differencing</vt:lpstr>
      <vt:lpstr>Confirming Change</vt:lpstr>
      <vt:lpstr>Confirming Change</vt:lpstr>
      <vt:lpstr>PowerPoint Presentation</vt:lpstr>
      <vt:lpstr>Higher Resolution Imagery</vt:lpstr>
      <vt:lpstr>Pansharpening</vt:lpstr>
      <vt:lpstr>Higher Resolution Imagery</vt:lpstr>
      <vt:lpstr>Commercial Satellites</vt:lpstr>
      <vt:lpstr>Tasking</vt:lpstr>
      <vt:lpstr>Tasking</vt:lpstr>
      <vt:lpstr>NextView License</vt:lpstr>
      <vt:lpstr>NextView License</vt:lpstr>
      <vt:lpstr>NextView License</vt:lpstr>
      <vt:lpstr>Purchasing</vt:lpstr>
      <vt:lpstr>Timing Requests</vt:lpstr>
      <vt:lpstr>Timing Requests</vt:lpstr>
      <vt:lpstr>Timing Requests</vt:lpstr>
      <vt:lpstr>Portals</vt:lpstr>
      <vt:lpstr>PowerPoint Presentation</vt:lpstr>
      <vt:lpstr>How do I share this imagery?</vt:lpstr>
      <vt:lpstr>Storage</vt:lpstr>
      <vt:lpstr>Image Services</vt:lpstr>
      <vt:lpstr>PowerPoint Presentation</vt:lpstr>
    </vt:vector>
  </TitlesOfParts>
  <Company>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Schwert, Brenna M -FS</cp:lastModifiedBy>
  <cp:revision>140</cp:revision>
  <dcterms:created xsi:type="dcterms:W3CDTF">2015-04-03T20:09:37Z</dcterms:created>
  <dcterms:modified xsi:type="dcterms:W3CDTF">2020-05-28T17:53:37Z</dcterms:modified>
</cp:coreProperties>
</file>