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2"/>
  </p:sldMasterIdLst>
  <p:notesMasterIdLst>
    <p:notesMasterId r:id="rId11"/>
  </p:notesMasterIdLst>
  <p:sldIdLst>
    <p:sldId id="256" r:id="rId3"/>
    <p:sldId id="298" r:id="rId4"/>
    <p:sldId id="297" r:id="rId5"/>
    <p:sldId id="259" r:id="rId6"/>
    <p:sldId id="287" r:id="rId7"/>
    <p:sldId id="288" r:id="rId8"/>
    <p:sldId id="290" r:id="rId9"/>
    <p:sldId id="29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dall, Jarom - FS, Salt Lake City, UT" initials="UFS - JR" lastIdx="8" clrIdx="0">
    <p:extLst>
      <p:ext uri="{19B8F6BF-5375-455C-9EA6-DF929625EA0E}">
        <p15:presenceInfo xmlns:p15="http://schemas.microsoft.com/office/powerpoint/2012/main" userId="Randall, Jarom - FS, Salt Lake City, UT" providerId="None"/>
      </p:ext>
    </p:extLst>
  </p:cmAuthor>
  <p:cmAuthor id="2" name="Schaaf, Abigail N -FS" initials="SAN-" lastIdx="32" clrIdx="1">
    <p:extLst>
      <p:ext uri="{19B8F6BF-5375-455C-9EA6-DF929625EA0E}">
        <p15:presenceInfo xmlns:p15="http://schemas.microsoft.com/office/powerpoint/2012/main" userId="S-1-5-21-2443529608-3098792306-3041422421-287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4" autoAdjust="0"/>
    <p:restoredTop sz="78481" autoAdjust="0"/>
  </p:normalViewPr>
  <p:slideViewPr>
    <p:cSldViewPr>
      <p:cViewPr varScale="1">
        <p:scale>
          <a:sx n="70" d="100"/>
          <a:sy n="70" d="100"/>
        </p:scale>
        <p:origin x="1843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E24FD1-E813-44F4-8633-D969CD7E140A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EB2C35-0F43-482A-9DD4-06705C0C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6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2C35-0F43-482A-9DD4-06705C0CD3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77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2C35-0F43-482A-9DD4-06705C0CD3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72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Sentinel 2b, which will cut the time it takes to obtain imagery for the whole globe in half to 5</a:t>
            </a:r>
            <a:r>
              <a:rPr lang="en-US" baseline="0" dirty="0"/>
              <a:t> days, will launch on March 7</a:t>
            </a:r>
          </a:p>
          <a:p>
            <a:endParaRPr lang="en-US" dirty="0"/>
          </a:p>
          <a:p>
            <a:r>
              <a:rPr lang="en-US" dirty="0"/>
              <a:t>Sentinel 3’s land-based</a:t>
            </a:r>
            <a:r>
              <a:rPr lang="en-US" baseline="0" dirty="0"/>
              <a:t> applications are intended to compliment what is already provided by Sentinel-2—referred to as its sister satellite. It will provide a bigger picture by monitoring wildfires, mapping land use, provide indices of vegetation state and measure the height of rivers and lakes (lower resolution.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Sentinel-3A was launched on 16 February 2016. Sentinel-3B will follow in 2017.</a:t>
            </a: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Sentinel 3 also measures</a:t>
            </a:r>
            <a:r>
              <a:rPr lang="en-US" baseline="0" dirty="0"/>
              <a:t> the temperature, color and height of the sea surface as well as the thickness of sea ice. </a:t>
            </a:r>
          </a:p>
          <a:p>
            <a:endParaRPr lang="en-US" baseline="0" dirty="0"/>
          </a:p>
          <a:p>
            <a:r>
              <a:rPr lang="en-US" baseline="0" dirty="0"/>
              <a:t>It has 4 different instruments on board each satellite (3a and 3b), with 300-500 m resolution. It has a revisit time of less than two days. </a:t>
            </a:r>
          </a:p>
          <a:p>
            <a:endParaRPr lang="en-US" baseline="0" dirty="0"/>
          </a:p>
          <a:p>
            <a:r>
              <a:rPr lang="en-US" baseline="0" dirty="0"/>
              <a:t>There is also a </a:t>
            </a:r>
            <a:r>
              <a:rPr lang="en-US" b="1" baseline="0" dirty="0"/>
              <a:t>SENTINEL 6 </a:t>
            </a:r>
            <a:r>
              <a:rPr lang="en-US" b="0" baseline="0" dirty="0"/>
              <a:t>that carries a radar altimeter to measure global sea-surface height, primarily for operational </a:t>
            </a:r>
            <a:r>
              <a:rPr lang="en-US" b="0" baseline="0" dirty="0" err="1"/>
              <a:t>oceanographe</a:t>
            </a:r>
            <a:r>
              <a:rPr lang="en-US" b="0" baseline="0" dirty="0"/>
              <a:t> and for climate studies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B2C35-0F43-482A-9DD4-06705C0CD3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4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8FC8-FBB7-40DF-9065-8AE44565A04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29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58FC8-FBB7-40DF-9065-8AE44565A04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55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882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848600" cy="1927225"/>
          </a:xfrm>
        </p:spPr>
        <p:txBody>
          <a:bodyPr anchor="b">
            <a:no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8486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808412"/>
            <a:ext cx="78486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3838575" cy="55514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>
            <a:lvl1pPr>
              <a:buClr>
                <a:schemeClr val="tx2">
                  <a:lumMod val="75000"/>
                </a:schemeClr>
              </a:buClr>
              <a:defRPr sz="3200"/>
            </a:lvl1pPr>
            <a:lvl2pPr>
              <a:buClr>
                <a:schemeClr val="accent4">
                  <a:lumMod val="75000"/>
                </a:schemeClr>
              </a:buClr>
              <a:defRPr sz="2800"/>
            </a:lvl2pPr>
            <a:lvl3pPr>
              <a:buClr>
                <a:schemeClr val="bg2">
                  <a:lumMod val="50000"/>
                </a:schemeClr>
              </a:buClr>
              <a:defRPr sz="2400"/>
            </a:lvl3pPr>
            <a:lvl4pPr>
              <a:buClr>
                <a:schemeClr val="accent6">
                  <a:lumMod val="75000"/>
                </a:schemeClr>
              </a:buCl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38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38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9144000" cy="32788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96225" y="6681151"/>
            <a:ext cx="1865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b="1" i="1" dirty="0">
                <a:solidFill>
                  <a:schemeClr val="bg1"/>
                </a:solidFill>
              </a:rPr>
              <a:t>Forest Service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584950"/>
            <a:ext cx="265249" cy="2944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4" r:id="rId3"/>
    <p:sldLayoutId id="2147483966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ric.rounds@usd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ihub.copernicus.eu/dhu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.earthengine.google.com/a15acc547affb1fb30409413c69af3f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Sentinel-2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Mosaic Creation &amp; Change Detection in GEE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Eric Rounds, 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eric.rounds@usda.gov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5/28/2020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Sentinel-2</a:t>
            </a:r>
          </a:p>
          <a:p>
            <a:endParaRPr lang="en-US" dirty="0"/>
          </a:p>
          <a:p>
            <a:r>
              <a:rPr lang="en-US" dirty="0" smtClean="0"/>
              <a:t>Google Earth Engine (GEE)</a:t>
            </a:r>
          </a:p>
          <a:p>
            <a:pPr lvl="1"/>
            <a:r>
              <a:rPr lang="en-US" dirty="0" smtClean="0"/>
              <a:t>Mosaic creation</a:t>
            </a:r>
          </a:p>
          <a:p>
            <a:pPr lvl="1"/>
            <a:r>
              <a:rPr lang="en-US" dirty="0" smtClean="0"/>
              <a:t>Data download</a:t>
            </a:r>
          </a:p>
          <a:p>
            <a:pPr lvl="1"/>
            <a:r>
              <a:rPr lang="en-US" dirty="0" smtClean="0"/>
              <a:t>Data visualization and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Copernicus and Sentinel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European Space Agency’s (ESA) program for earth </a:t>
            </a:r>
            <a:r>
              <a:rPr lang="en-US" dirty="0" smtClean="0"/>
              <a:t>observation</a:t>
            </a:r>
          </a:p>
          <a:p>
            <a:endParaRPr lang="en-US" dirty="0"/>
          </a:p>
          <a:p>
            <a:r>
              <a:rPr lang="en-US" dirty="0"/>
              <a:t>Copernicus is the overarching program that is managing the Sentinel </a:t>
            </a:r>
            <a:r>
              <a:rPr lang="en-US" dirty="0" smtClean="0"/>
              <a:t>satellites</a:t>
            </a:r>
          </a:p>
          <a:p>
            <a:endParaRPr lang="en-US" dirty="0"/>
          </a:p>
          <a:p>
            <a:r>
              <a:rPr lang="en-US" dirty="0"/>
              <a:t>Sentinel Satellites</a:t>
            </a:r>
          </a:p>
          <a:p>
            <a:pPr lvl="1"/>
            <a:r>
              <a:rPr lang="en-US" dirty="0"/>
              <a:t>7 individual Satellite programs (or constellations) each with two satellites and a specific purpose related to earth monitoring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5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Satellites</a:t>
            </a:r>
          </a:p>
        </p:txBody>
      </p:sp>
      <p:grpSp>
        <p:nvGrpSpPr>
          <p:cNvPr id="4" name="Group 3" descr="sentinel 1"/>
          <p:cNvGrpSpPr/>
          <p:nvPr/>
        </p:nvGrpSpPr>
        <p:grpSpPr>
          <a:xfrm>
            <a:off x="304800" y="1219201"/>
            <a:ext cx="4164623" cy="2316540"/>
            <a:chOff x="254977" y="1194138"/>
            <a:chExt cx="4164623" cy="2316540"/>
          </a:xfrm>
        </p:grpSpPr>
        <p:pic>
          <p:nvPicPr>
            <p:cNvPr id="15" name="Picture 14" descr="Sentinel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1828800"/>
              <a:ext cx="1143000" cy="1143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2"/>
            <p:cNvSpPr txBox="1"/>
            <p:nvPr/>
          </p:nvSpPr>
          <p:spPr>
            <a:xfrm>
              <a:off x="254977" y="1194138"/>
              <a:ext cx="3021623" cy="2316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rgbClr val="0070C0"/>
                  </a:solidFill>
                </a:rPr>
                <a:t>Sentinel-1 (April 2014, 2016)</a:t>
              </a:r>
            </a:p>
            <a:p>
              <a:endParaRPr lang="en-US" dirty="0"/>
            </a:p>
            <a:p>
              <a:r>
                <a:rPr lang="en-US" dirty="0"/>
                <a:t>Land and Ocean monitoring </a:t>
              </a:r>
            </a:p>
            <a:p>
              <a:r>
                <a:rPr lang="en-US" dirty="0"/>
                <a:t>2 polar-orbiting satellites</a:t>
              </a:r>
            </a:p>
            <a:p>
              <a:r>
                <a:rPr lang="en-US" dirty="0"/>
                <a:t>Radar Imaging</a:t>
              </a:r>
            </a:p>
            <a:p>
              <a:r>
                <a:rPr lang="en-US" dirty="0"/>
                <a:t>Operate day and night</a:t>
              </a:r>
            </a:p>
            <a:p>
              <a:r>
                <a:rPr lang="en-US" dirty="0"/>
                <a:t>All Weather</a:t>
              </a:r>
            </a:p>
          </p:txBody>
        </p:sp>
      </p:grpSp>
      <p:grpSp>
        <p:nvGrpSpPr>
          <p:cNvPr id="5" name="Group 4" descr="sentinel 2"/>
          <p:cNvGrpSpPr/>
          <p:nvPr/>
        </p:nvGrpSpPr>
        <p:grpSpPr>
          <a:xfrm>
            <a:off x="304800" y="3736540"/>
            <a:ext cx="4191000" cy="2862322"/>
            <a:chOff x="254977" y="3711477"/>
            <a:chExt cx="4191000" cy="2862322"/>
          </a:xfrm>
        </p:grpSpPr>
        <p:sp>
          <p:nvSpPr>
            <p:cNvPr id="13" name="TextBox 10"/>
            <p:cNvSpPr txBox="1"/>
            <p:nvPr/>
          </p:nvSpPr>
          <p:spPr>
            <a:xfrm>
              <a:off x="254977" y="3711477"/>
              <a:ext cx="320040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>
                  <a:solidFill>
                    <a:srgbClr val="0070C0"/>
                  </a:solidFill>
                </a:rPr>
                <a:t>Sentinel-2 (June 2015, March 2017)</a:t>
              </a:r>
            </a:p>
            <a:p>
              <a:endParaRPr lang="en-US" dirty="0"/>
            </a:p>
            <a:p>
              <a:r>
                <a:rPr lang="en-US" dirty="0"/>
                <a:t>Land monitoring (Vegetation, Soil, Coastal area)</a:t>
              </a:r>
            </a:p>
            <a:p>
              <a:r>
                <a:rPr lang="en-US" dirty="0"/>
                <a:t>2 polar-orbiting satellites</a:t>
              </a:r>
            </a:p>
            <a:p>
              <a:r>
                <a:rPr lang="en-US" dirty="0"/>
                <a:t>Optical Imaging</a:t>
              </a:r>
            </a:p>
            <a:p>
              <a:r>
                <a:rPr lang="en-US" dirty="0"/>
                <a:t>Dependent on solar radiation</a:t>
              </a:r>
            </a:p>
            <a:p>
              <a:r>
                <a:rPr lang="en-US" dirty="0"/>
                <a:t>Impacted by clouds</a:t>
              </a:r>
            </a:p>
            <a:p>
              <a:endParaRPr lang="en-US" dirty="0"/>
            </a:p>
          </p:txBody>
        </p:sp>
        <p:pic>
          <p:nvPicPr>
            <p:cNvPr id="14" name="Picture 13" descr="Sentinel-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2977" y="4700954"/>
              <a:ext cx="1143000" cy="1143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14"/>
          <p:cNvSpPr txBox="1"/>
          <p:nvPr/>
        </p:nvSpPr>
        <p:spPr>
          <a:xfrm>
            <a:off x="4698023" y="1219199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Sentinel-3 (February 2016, April 2018)</a:t>
            </a:r>
          </a:p>
          <a:p>
            <a:r>
              <a:rPr lang="en-US" dirty="0"/>
              <a:t>Marine Observation (sea surface topography, sea and land temperature, ocean and land color)</a:t>
            </a:r>
          </a:p>
          <a:p>
            <a:pPr marL="1254125" indent="-1254125"/>
            <a:r>
              <a:rPr lang="en-US" dirty="0"/>
              <a:t>2 polar-orbiting satellites– </a:t>
            </a:r>
          </a:p>
          <a:p>
            <a:pPr marL="1254125" indent="-1254125"/>
            <a:r>
              <a:rPr lang="en-US" dirty="0"/>
              <a:t>	2 Optical Imaging </a:t>
            </a:r>
          </a:p>
          <a:p>
            <a:pPr marL="1254125" indent="-1254125"/>
            <a:r>
              <a:rPr lang="en-US" dirty="0"/>
              <a:t>	1 Altimeter – Radar Imaging</a:t>
            </a:r>
          </a:p>
        </p:txBody>
      </p:sp>
      <p:pic>
        <p:nvPicPr>
          <p:cNvPr id="7" name="Picture 6" descr="Sentinel-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681" y="70335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7"/>
          <p:cNvSpPr txBox="1"/>
          <p:nvPr/>
        </p:nvSpPr>
        <p:spPr>
          <a:xfrm>
            <a:off x="4621823" y="3136375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Sentinel- 4 &amp; 5 </a:t>
            </a:r>
          </a:p>
          <a:p>
            <a:r>
              <a:rPr lang="en-US" dirty="0"/>
              <a:t>Air quality, Ozone, Solar radiation, Climate monitoring in Europe (4);</a:t>
            </a:r>
          </a:p>
          <a:p>
            <a:r>
              <a:rPr lang="en-US" dirty="0"/>
              <a:t>UVN Spectrometer instrument aboard</a:t>
            </a:r>
          </a:p>
        </p:txBody>
      </p:sp>
      <p:pic>
        <p:nvPicPr>
          <p:cNvPr id="9" name="Picture 8" descr="Sentinel-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160" y="4336704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MetOp spacecraf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423" y="4336703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20"/>
          <p:cNvSpPr txBox="1"/>
          <p:nvPr/>
        </p:nvSpPr>
        <p:spPr>
          <a:xfrm>
            <a:off x="4621823" y="5587663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70C0"/>
                </a:solidFill>
              </a:rPr>
              <a:t>Sentinel- 5p (October 2017)</a:t>
            </a:r>
          </a:p>
          <a:p>
            <a:r>
              <a:rPr lang="en-US" dirty="0"/>
              <a:t>Cover data gaps, Data Continuity</a:t>
            </a:r>
          </a:p>
          <a:p>
            <a:r>
              <a:rPr lang="en-US" dirty="0"/>
              <a:t>Atmospheric monitoring</a:t>
            </a:r>
          </a:p>
        </p:txBody>
      </p:sp>
      <p:sp>
        <p:nvSpPr>
          <p:cNvPr id="12" name="Rectangle 11" descr="Sentinel 1 and 2"/>
          <p:cNvSpPr/>
          <p:nvPr/>
        </p:nvSpPr>
        <p:spPr>
          <a:xfrm>
            <a:off x="278422" y="3555327"/>
            <a:ext cx="4293577" cy="28454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5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105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/>
              <a:t>Sentinel 2 is a Landsat </a:t>
            </a:r>
            <a:r>
              <a:rPr lang="en-US" sz="2800" dirty="0" smtClean="0"/>
              <a:t>clone/upgrade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Uses: Forest monitoring, change detection, land use/land </a:t>
            </a:r>
            <a:r>
              <a:rPr lang="en-US" sz="2800" dirty="0" smtClean="0"/>
              <a:t>cover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Coverage: Currently every 5 days- </a:t>
            </a:r>
            <a:r>
              <a:rPr lang="en-US" sz="2400" dirty="0"/>
              <a:t>Collection began June 23, 2015 (every 10 days prior to 2017</a:t>
            </a:r>
            <a:r>
              <a:rPr lang="en-US" sz="2400" dirty="0" smtClean="0"/>
              <a:t>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800" dirty="0"/>
              <a:t>Spatial resolution: 10, 20 and 60 </a:t>
            </a:r>
            <a:r>
              <a:rPr lang="en-US" sz="2800" dirty="0" smtClean="0"/>
              <a:t>meters (</a:t>
            </a:r>
            <a:r>
              <a:rPr lang="en-US" sz="2800" dirty="0"/>
              <a:t>wavelength dependent</a:t>
            </a:r>
            <a:r>
              <a:rPr lang="en-US" sz="2800" dirty="0" smtClean="0"/>
              <a:t>)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 More spectral bands than Landsat 7 and 8</a:t>
            </a:r>
          </a:p>
          <a:p>
            <a:pPr lvl="1">
              <a:defRPr/>
            </a:pPr>
            <a:r>
              <a:rPr lang="en-US" sz="2400" u="sng" dirty="0"/>
              <a:t>Sentinel 2 has 13 bands</a:t>
            </a:r>
            <a:r>
              <a:rPr lang="en-US" sz="2400" dirty="0"/>
              <a:t>, Landsat 8 has 11 bands, Landsat 7 has 7 bands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2</a:t>
            </a:r>
          </a:p>
        </p:txBody>
      </p:sp>
    </p:spTree>
    <p:extLst>
      <p:ext uri="{BB962C8B-B14F-4D97-AF65-F5344CB8AC3E}">
        <p14:creationId xmlns:p14="http://schemas.microsoft.com/office/powerpoint/2010/main" val="200729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69"/>
            <a:ext cx="8229600" cy="990600"/>
          </a:xfrm>
        </p:spPr>
        <p:txBody>
          <a:bodyPr/>
          <a:lstStyle/>
          <a:p>
            <a:r>
              <a:rPr lang="en-US" dirty="0"/>
              <a:t>Sentinel 2 vs Landsat</a:t>
            </a:r>
          </a:p>
        </p:txBody>
      </p:sp>
      <p:pic>
        <p:nvPicPr>
          <p:cNvPr id="5" name="Content Placeholder 4" descr="Image comparing Landsat 7, 8 and sentinel 2 and their spectral resolution. 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14109" r="729" b="3366"/>
          <a:stretch/>
        </p:blipFill>
        <p:spPr bwMode="auto">
          <a:xfrm>
            <a:off x="155176" y="766858"/>
            <a:ext cx="883364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876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455F51">
                  <a:lumMod val="75000"/>
                </a:srgbClr>
              </a:buClr>
              <a:defRPr/>
            </a:pPr>
            <a:r>
              <a:rPr lang="en-US" sz="2000" dirty="0">
                <a:solidFill>
                  <a:prstClr val="black"/>
                </a:solidFill>
              </a:rPr>
              <a:t>Sentinel 2 has three different spatial resolutions</a:t>
            </a:r>
          </a:p>
          <a:p>
            <a:pPr lvl="1">
              <a:buClr>
                <a:srgbClr val="029676">
                  <a:lumMod val="75000"/>
                </a:srgbClr>
              </a:buClr>
              <a:defRPr/>
            </a:pPr>
            <a:r>
              <a:rPr lang="en-US" sz="1600" dirty="0">
                <a:solidFill>
                  <a:prstClr val="black"/>
                </a:solidFill>
              </a:rPr>
              <a:t>Visible and IR – 10 meter</a:t>
            </a:r>
          </a:p>
          <a:p>
            <a:pPr lvl="1">
              <a:buClr>
                <a:srgbClr val="029676">
                  <a:lumMod val="75000"/>
                </a:srgbClr>
              </a:buClr>
              <a:defRPr/>
            </a:pPr>
            <a:r>
              <a:rPr lang="en-US" sz="1600" dirty="0">
                <a:solidFill>
                  <a:prstClr val="black"/>
                </a:solidFill>
              </a:rPr>
              <a:t>SWIR (red edge) and Longwave IR – 20 meter</a:t>
            </a:r>
          </a:p>
          <a:p>
            <a:pPr lvl="1">
              <a:buClr>
                <a:srgbClr val="029676">
                  <a:lumMod val="75000"/>
                </a:srgbClr>
              </a:buClr>
              <a:defRPr/>
            </a:pPr>
            <a:r>
              <a:rPr lang="en-US" sz="1600" dirty="0">
                <a:solidFill>
                  <a:prstClr val="black"/>
                </a:solidFill>
              </a:rPr>
              <a:t>Aerosols, Water Vapor, and Cirrus bands – 60 meter</a:t>
            </a:r>
          </a:p>
          <a:p>
            <a:pPr>
              <a:buClr>
                <a:srgbClr val="455F51">
                  <a:lumMod val="75000"/>
                </a:srgbClr>
              </a:buClr>
              <a:defRPr/>
            </a:pPr>
            <a:r>
              <a:rPr lang="en-US" sz="2000" dirty="0">
                <a:solidFill>
                  <a:prstClr val="black"/>
                </a:solidFill>
              </a:rPr>
              <a:t>Landsat 7 is 30m, Landsat 8 is 30m except for a few 100 m TIRS bands &amp; the Panchromatic Band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1939937"/>
            <a:ext cx="533400" cy="2616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60 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3200" y="2251292"/>
            <a:ext cx="533400" cy="2616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20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2562648"/>
            <a:ext cx="533400" cy="2616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10 m</a:t>
            </a:r>
          </a:p>
        </p:txBody>
      </p:sp>
    </p:spTree>
    <p:extLst>
      <p:ext uri="{BB962C8B-B14F-4D97-AF65-F5344CB8AC3E}">
        <p14:creationId xmlns:p14="http://schemas.microsoft.com/office/powerpoint/2010/main" val="20839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2 vs Landsat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521190"/>
            <a:ext cx="2133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Sentinel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19800" y="4500595"/>
            <a:ext cx="2133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2">
                  <a:lumMod val="75000"/>
                </a:schemeClr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455F51">
                  <a:lumMod val="75000"/>
                </a:srgbClr>
              </a:buClr>
              <a:buFont typeface="Arial" pitchFamily="34" charset="0"/>
              <a:buNone/>
            </a:pPr>
            <a:r>
              <a:rPr lang="en-US" dirty="0">
                <a:solidFill>
                  <a:prstClr val="black"/>
                </a:solidFill>
              </a:rPr>
              <a:t>Landsat 8</a:t>
            </a:r>
          </a:p>
        </p:txBody>
      </p:sp>
      <p:pic>
        <p:nvPicPr>
          <p:cNvPr id="10" name="Picture 9" descr="Comparison between Sentinel 2 and Landsa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8819420" cy="274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2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Sentinel Scientific Data Hub (</a:t>
            </a:r>
            <a:r>
              <a:rPr lang="en-US" sz="2800" dirty="0">
                <a:hlinkClick r:id="rId3"/>
              </a:rPr>
              <a:t>https://scihub.copernicus.eu/dhus/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Most up to date data access here</a:t>
            </a:r>
          </a:p>
          <a:p>
            <a:pPr lvl="1"/>
            <a:r>
              <a:rPr lang="en-US" sz="2400" dirty="0"/>
              <a:t>Includes processed and unprocessed data</a:t>
            </a:r>
          </a:p>
          <a:p>
            <a:r>
              <a:rPr lang="en-US" sz="2800" dirty="0"/>
              <a:t>USGS Earth Explorer &amp; GLOVIS</a:t>
            </a:r>
          </a:p>
          <a:p>
            <a:pPr lvl="1"/>
            <a:r>
              <a:rPr lang="en-US" sz="2400" dirty="0"/>
              <a:t>Data is now on Earth Explorer, and GLOVIS</a:t>
            </a:r>
          </a:p>
          <a:p>
            <a:pPr lvl="1"/>
            <a:r>
              <a:rPr lang="en-US" sz="2400" dirty="0"/>
              <a:t>Only a selected amount of data</a:t>
            </a:r>
          </a:p>
          <a:p>
            <a:r>
              <a:rPr lang="en-US" sz="2800" dirty="0"/>
              <a:t>Google Earth Engine (draft script)</a:t>
            </a:r>
          </a:p>
          <a:p>
            <a:pPr lvl="1"/>
            <a:r>
              <a:rPr lang="en-US" sz="2400" dirty="0">
                <a:hlinkClick r:id="rId4"/>
              </a:rPr>
              <a:t>https://code.earthengine.google.com/a15acc547affb1fb30409413c69af3f7</a:t>
            </a:r>
            <a:r>
              <a:rPr lang="en-US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469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07D8032-7440-49D7-B2FA-0FF0659A437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27057</TotalTime>
  <Words>578</Words>
  <Application>Microsoft Office PowerPoint</Application>
  <PresentationFormat>On-screen Show (4:3)</PresentationFormat>
  <Paragraphs>93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Clarity</vt:lpstr>
      <vt:lpstr>Sentinel-2</vt:lpstr>
      <vt:lpstr>Outline</vt:lpstr>
      <vt:lpstr>Copernicus and Sentinel</vt:lpstr>
      <vt:lpstr>Sentinel Satellites</vt:lpstr>
      <vt:lpstr>Sentinel 2</vt:lpstr>
      <vt:lpstr>Sentinel 2 vs Landsat</vt:lpstr>
      <vt:lpstr>Sentinel 2 vs Landsat</vt:lpstr>
      <vt:lpstr>Data Access</vt:lpstr>
    </vt:vector>
  </TitlesOfParts>
  <Company>Forest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USDA Forest Service</dc:creator>
  <cp:lastModifiedBy>Eric Rounds</cp:lastModifiedBy>
  <cp:revision>170</cp:revision>
  <dcterms:created xsi:type="dcterms:W3CDTF">2015-04-03T20:09:37Z</dcterms:created>
  <dcterms:modified xsi:type="dcterms:W3CDTF">2020-05-28T20:25:52Z</dcterms:modified>
</cp:coreProperties>
</file>