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3"/>
  </p:sldMasterIdLst>
  <p:notesMasterIdLst>
    <p:notesMasterId r:id="rId59"/>
  </p:notesMasterIdLst>
  <p:sldIdLst>
    <p:sldId id="256" r:id="rId14"/>
    <p:sldId id="258" r:id="rId15"/>
    <p:sldId id="304" r:id="rId16"/>
    <p:sldId id="305" r:id="rId17"/>
    <p:sldId id="260" r:id="rId18"/>
    <p:sldId id="275" r:id="rId19"/>
    <p:sldId id="264" r:id="rId20"/>
    <p:sldId id="284" r:id="rId21"/>
    <p:sldId id="277" r:id="rId22"/>
    <p:sldId id="278" r:id="rId23"/>
    <p:sldId id="279" r:id="rId24"/>
    <p:sldId id="280" r:id="rId25"/>
    <p:sldId id="273" r:id="rId26"/>
    <p:sldId id="274" r:id="rId27"/>
    <p:sldId id="265" r:id="rId28"/>
    <p:sldId id="292" r:id="rId29"/>
    <p:sldId id="297" r:id="rId30"/>
    <p:sldId id="295" r:id="rId31"/>
    <p:sldId id="296" r:id="rId32"/>
    <p:sldId id="266" r:id="rId33"/>
    <p:sldId id="268" r:id="rId34"/>
    <p:sldId id="282" r:id="rId35"/>
    <p:sldId id="298" r:id="rId36"/>
    <p:sldId id="293" r:id="rId37"/>
    <p:sldId id="315" r:id="rId38"/>
    <p:sldId id="316" r:id="rId39"/>
    <p:sldId id="259" r:id="rId40"/>
    <p:sldId id="320" r:id="rId41"/>
    <p:sldId id="309" r:id="rId42"/>
    <p:sldId id="302" r:id="rId43"/>
    <p:sldId id="306" r:id="rId44"/>
    <p:sldId id="321" r:id="rId45"/>
    <p:sldId id="312" r:id="rId46"/>
    <p:sldId id="310" r:id="rId47"/>
    <p:sldId id="303" r:id="rId48"/>
    <p:sldId id="285" r:id="rId49"/>
    <p:sldId id="313" r:id="rId50"/>
    <p:sldId id="317" r:id="rId51"/>
    <p:sldId id="319" r:id="rId52"/>
    <p:sldId id="289" r:id="rId53"/>
    <p:sldId id="300" r:id="rId54"/>
    <p:sldId id="283" r:id="rId55"/>
    <p:sldId id="308" r:id="rId56"/>
    <p:sldId id="318" r:id="rId57"/>
    <p:sldId id="286"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67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743" autoAdjust="0"/>
    <p:restoredTop sz="60086" autoAdjust="0"/>
  </p:normalViewPr>
  <p:slideViewPr>
    <p:cSldViewPr>
      <p:cViewPr varScale="1">
        <p:scale>
          <a:sx n="37" d="100"/>
          <a:sy n="37" d="100"/>
        </p:scale>
        <p:origin x="912" y="4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tableStyles" Target="tableStyle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customXml" Target="../customXml/item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5" Type="http://schemas.openxmlformats.org/officeDocument/2006/relationships/customXml" Target="../customXml/item5.xml"/><Relationship Id="rId61" Type="http://schemas.openxmlformats.org/officeDocument/2006/relationships/viewProps" Target="viewProps.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8" Type="http://schemas.openxmlformats.org/officeDocument/2006/relationships/customXml" Target="../customXml/item8.xml"/><Relationship Id="rId51" Type="http://schemas.openxmlformats.org/officeDocument/2006/relationships/slide" Target="slides/slide38.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notesMaster" Target="notesMasters/notesMaster1.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customXml" Target="../customXml/item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customXml" Target="../customXml/item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419347-2FC6-4E09-8ED8-1356F5CB827B}" type="datetimeFigureOut">
              <a:rPr lang="en-US" smtClean="0"/>
              <a:t>3/26/2020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677DFD-5BCC-4242-A676-A458A6A44556}" type="slidenum">
              <a:rPr lang="en-US" smtClean="0"/>
              <a:t>‹#›</a:t>
            </a:fld>
            <a:endParaRPr lang="en-US"/>
          </a:p>
        </p:txBody>
      </p:sp>
    </p:spTree>
    <p:extLst>
      <p:ext uri="{BB962C8B-B14F-4D97-AF65-F5344CB8AC3E}">
        <p14:creationId xmlns:p14="http://schemas.microsoft.com/office/powerpoint/2010/main" val="19358821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presentation I’ll explain</a:t>
            </a:r>
            <a:r>
              <a:rPr lang="en-US" baseline="0" dirty="0"/>
              <a:t> how Image Services and the Raster Data Warehouse can be valuable sources of geospatial data for you.   I’ll clarify some of the similarities and differences between these two services because it can be easy to mix them up. Then I will cover </a:t>
            </a:r>
            <a:r>
              <a:rPr lang="en-US" dirty="0"/>
              <a:t>all of the data</a:t>
            </a:r>
            <a:r>
              <a:rPr lang="en-US" baseline="0" dirty="0"/>
              <a:t> that is available from each service</a:t>
            </a:r>
            <a:r>
              <a:rPr lang="en-US" dirty="0"/>
              <a:t> as well as how you can get your geospatial data hosted on these services.   Finally, I will demonstrate</a:t>
            </a:r>
            <a:r>
              <a:rPr lang="en-US" baseline="0" dirty="0"/>
              <a:t> how to access the services within ArcGIS and outside of it and also some ways to process and use the data. </a:t>
            </a:r>
            <a:endParaRPr lang="en-US" dirty="0"/>
          </a:p>
        </p:txBody>
      </p:sp>
      <p:sp>
        <p:nvSpPr>
          <p:cNvPr id="4" name="Slide Number Placeholder 3"/>
          <p:cNvSpPr>
            <a:spLocks noGrp="1"/>
          </p:cNvSpPr>
          <p:nvPr>
            <p:ph type="sldNum" sz="quarter" idx="10"/>
          </p:nvPr>
        </p:nvSpPr>
        <p:spPr/>
        <p:txBody>
          <a:bodyPr/>
          <a:lstStyle/>
          <a:p>
            <a:fld id="{91677DFD-5BCC-4242-A676-A458A6A44556}" type="slidenum">
              <a:rPr lang="en-US" smtClean="0"/>
              <a:t>2</a:t>
            </a:fld>
            <a:endParaRPr lang="en-US"/>
          </a:p>
        </p:txBody>
      </p:sp>
    </p:spTree>
    <p:extLst>
      <p:ext uri="{BB962C8B-B14F-4D97-AF65-F5344CB8AC3E}">
        <p14:creationId xmlns:p14="http://schemas.microsoft.com/office/powerpoint/2010/main" val="14040505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finally the Tree Canopy Cover layer is produced from the NLCD dataset.</a:t>
            </a:r>
          </a:p>
          <a:p>
            <a:endParaRPr lang="en-US" dirty="0"/>
          </a:p>
          <a:p>
            <a:r>
              <a:rPr lang="en-US" dirty="0"/>
              <a:t>So of course it also has 30 meter resolution</a:t>
            </a:r>
          </a:p>
          <a:p>
            <a:endParaRPr lang="en-US" dirty="0"/>
          </a:p>
          <a:p>
            <a:r>
              <a:rPr lang="en-US" dirty="0"/>
              <a:t>It’s just one layer displaying percentage values</a:t>
            </a:r>
          </a:p>
          <a:p>
            <a:endParaRPr lang="en-US" dirty="0"/>
          </a:p>
        </p:txBody>
      </p:sp>
      <p:sp>
        <p:nvSpPr>
          <p:cNvPr id="4" name="Slide Number Placeholder 3"/>
          <p:cNvSpPr>
            <a:spLocks noGrp="1"/>
          </p:cNvSpPr>
          <p:nvPr>
            <p:ph type="sldNum" sz="quarter" idx="10"/>
          </p:nvPr>
        </p:nvSpPr>
        <p:spPr/>
        <p:txBody>
          <a:bodyPr/>
          <a:lstStyle/>
          <a:p>
            <a:fld id="{91677DFD-5BCC-4242-A676-A458A6A44556}" type="slidenum">
              <a:rPr lang="en-US" smtClean="0"/>
              <a:t>12</a:t>
            </a:fld>
            <a:endParaRPr lang="en-US"/>
          </a:p>
        </p:txBody>
      </p:sp>
    </p:spTree>
    <p:extLst>
      <p:ext uri="{BB962C8B-B14F-4D97-AF65-F5344CB8AC3E}">
        <p14:creationId xmlns:p14="http://schemas.microsoft.com/office/powerpoint/2010/main" val="22505275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NAIP is relatively new and is currently the primary national aerial photo acquisition program.</a:t>
            </a:r>
            <a:r>
              <a:rPr lang="en-US" baseline="0" dirty="0"/>
              <a:t> It’s designed to acquire leaf-on imagery of the lower 48 states over a 3 year period.</a:t>
            </a:r>
            <a:r>
              <a:rPr lang="en-US" dirty="0"/>
              <a:t> NAIP Imagery has several advantageous characteristics for many resource applications in the Forest Service.  </a:t>
            </a:r>
          </a:p>
          <a:p>
            <a:r>
              <a:rPr lang="en-US" dirty="0"/>
              <a:t>First, it’s high resolution. High resolution imagery is usually too expensive for many forest managers to afford but thankfully NAIP imagery is FREE! </a:t>
            </a:r>
          </a:p>
          <a:p>
            <a:r>
              <a:rPr lang="en-US" dirty="0"/>
              <a:t>The imagery includes an</a:t>
            </a:r>
            <a:r>
              <a:rPr lang="en-US" baseline="0" dirty="0"/>
              <a:t> infrared band so you can view it in a color infrared composite which is very useful for applications such as interpreting vegetation. </a:t>
            </a:r>
            <a:r>
              <a:rPr lang="en-US" dirty="0"/>
              <a:t> </a:t>
            </a:r>
          </a:p>
          <a:p>
            <a:r>
              <a:rPr lang="en-US" dirty="0"/>
              <a:t>Many resource specialists are not trained to process raw imagery so the fact that NAIP imagery is preprocessed makes it even more practical for to use for many people. </a:t>
            </a:r>
          </a:p>
          <a:p>
            <a:endParaRPr lang="en-US" dirty="0"/>
          </a:p>
        </p:txBody>
      </p:sp>
      <p:sp>
        <p:nvSpPr>
          <p:cNvPr id="4" name="Slide Number Placeholder 3"/>
          <p:cNvSpPr>
            <a:spLocks noGrp="1"/>
          </p:cNvSpPr>
          <p:nvPr>
            <p:ph type="sldNum" sz="quarter" idx="10"/>
          </p:nvPr>
        </p:nvSpPr>
        <p:spPr/>
        <p:txBody>
          <a:bodyPr/>
          <a:lstStyle/>
          <a:p>
            <a:fld id="{91677DFD-5BCC-4242-A676-A458A6A44556}" type="slidenum">
              <a:rPr lang="en-US" smtClean="0"/>
              <a:t>13</a:t>
            </a:fld>
            <a:endParaRPr lang="en-US"/>
          </a:p>
        </p:txBody>
      </p:sp>
    </p:spTree>
    <p:extLst>
      <p:ext uri="{BB962C8B-B14F-4D97-AF65-F5344CB8AC3E}">
        <p14:creationId xmlns:p14="http://schemas.microsoft.com/office/powerpoint/2010/main" val="1251658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Monitor change or update GIS by manually digitizing features</a:t>
            </a:r>
          </a:p>
          <a:p>
            <a:r>
              <a:rPr lang="en-US" dirty="0"/>
              <a:t>It is used for Forest Health assessments like tracking the extent of pine beetle infestations</a:t>
            </a:r>
          </a:p>
          <a:p>
            <a:r>
              <a:rPr lang="en-US" dirty="0"/>
              <a:t>Its great for map backdrops</a:t>
            </a:r>
          </a:p>
          <a:p>
            <a:r>
              <a:rPr lang="en-US" dirty="0"/>
              <a:t>and you can drape it over a DEM to create a 3D scene for more effective image analysis</a:t>
            </a:r>
          </a:p>
          <a:p>
            <a:r>
              <a:rPr lang="en-US" dirty="0"/>
              <a:t>Attribute dot grid plots with classification information</a:t>
            </a:r>
          </a:p>
          <a:p>
            <a:endParaRPr lang="en-US" dirty="0"/>
          </a:p>
        </p:txBody>
      </p:sp>
      <p:sp>
        <p:nvSpPr>
          <p:cNvPr id="4" name="Slide Number Placeholder 3"/>
          <p:cNvSpPr>
            <a:spLocks noGrp="1"/>
          </p:cNvSpPr>
          <p:nvPr>
            <p:ph type="sldNum" sz="quarter" idx="10"/>
          </p:nvPr>
        </p:nvSpPr>
        <p:spPr/>
        <p:txBody>
          <a:bodyPr/>
          <a:lstStyle/>
          <a:p>
            <a:fld id="{91677DFD-5BCC-4242-A676-A458A6A44556}" type="slidenum">
              <a:rPr lang="en-US" smtClean="0"/>
              <a:t>14</a:t>
            </a:fld>
            <a:endParaRPr lang="en-US"/>
          </a:p>
        </p:txBody>
      </p:sp>
    </p:spTree>
    <p:extLst>
      <p:ext uri="{BB962C8B-B14F-4D97-AF65-F5344CB8AC3E}">
        <p14:creationId xmlns:p14="http://schemas.microsoft.com/office/powerpoint/2010/main" val="31847328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Acquisition amount changes: The amount of NAIP imagery collected each year fluctuates based on available funding and is not collected at a constant annual rate. You can see here how it changes</a:t>
            </a:r>
            <a:r>
              <a:rPr lang="en-US" baseline="0" dirty="0"/>
              <a:t> within a 10 year span.</a:t>
            </a:r>
            <a:endParaRPr lang="en-US" dirty="0"/>
          </a:p>
        </p:txBody>
      </p:sp>
      <p:sp>
        <p:nvSpPr>
          <p:cNvPr id="4" name="Slide Number Placeholder 3"/>
          <p:cNvSpPr>
            <a:spLocks noGrp="1"/>
          </p:cNvSpPr>
          <p:nvPr>
            <p:ph type="sldNum" sz="quarter" idx="10"/>
          </p:nvPr>
        </p:nvSpPr>
        <p:spPr/>
        <p:txBody>
          <a:bodyPr/>
          <a:lstStyle/>
          <a:p>
            <a:fld id="{91677DFD-5BCC-4242-A676-A458A6A44556}" type="slidenum">
              <a:rPr lang="en-US" smtClean="0"/>
              <a:t>15</a:t>
            </a:fld>
            <a:endParaRPr lang="en-US"/>
          </a:p>
        </p:txBody>
      </p:sp>
    </p:spTree>
    <p:extLst>
      <p:ext uri="{BB962C8B-B14F-4D97-AF65-F5344CB8AC3E}">
        <p14:creationId xmlns:p14="http://schemas.microsoft.com/office/powerpoint/2010/main" val="25767293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very large project areas spanning up to millions of acres it's best to contact the APFO and request imagery which can be mailed as digital or hard copies. Use the email address listed here.</a:t>
            </a:r>
          </a:p>
          <a:p>
            <a:endParaRPr lang="en-US" dirty="0"/>
          </a:p>
          <a:p>
            <a:r>
              <a:rPr lang="en-US" dirty="0"/>
              <a:t>APFO is home to one of the country's largest aerial film libraries with more than 10 million images covering the entire country dating from 1955 to the present.  Historic aerial images play a more vital role today than ever before with environmental assessments, change detection, and property boundary disputes.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91677DFD-5BCC-4242-A676-A458A6A44556}" type="slidenum">
              <a:rPr lang="en-US" smtClean="0"/>
              <a:t>16</a:t>
            </a:fld>
            <a:endParaRPr lang="en-US"/>
          </a:p>
        </p:txBody>
      </p:sp>
    </p:spTree>
    <p:extLst>
      <p:ext uri="{BB962C8B-B14F-4D97-AF65-F5344CB8AC3E}">
        <p14:creationId xmlns:p14="http://schemas.microsoft.com/office/powerpoint/2010/main" val="13441273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dirty="0"/>
              <a:t>The Geospatial Data Gateway (GDG) provides access to a map library of over 100 high resolution vector and raster layers in the Geospatial Data Warehouse. It’s a great source for environmental and natural resources. It allows you to choose your area of interest, browse and select data, customize the format, then download or have it shipped on media. </a:t>
            </a:r>
          </a:p>
          <a:p>
            <a:endParaRPr lang="en-US" dirty="0"/>
          </a:p>
        </p:txBody>
      </p:sp>
      <p:sp>
        <p:nvSpPr>
          <p:cNvPr id="4" name="Slide Number Placeholder 3"/>
          <p:cNvSpPr>
            <a:spLocks noGrp="1"/>
          </p:cNvSpPr>
          <p:nvPr>
            <p:ph type="sldNum" sz="quarter" idx="10"/>
          </p:nvPr>
        </p:nvSpPr>
        <p:spPr/>
        <p:txBody>
          <a:bodyPr/>
          <a:lstStyle/>
          <a:p>
            <a:fld id="{91677DFD-5BCC-4242-A676-A458A6A44556}" type="slidenum">
              <a:rPr lang="en-US" smtClean="0"/>
              <a:t>17</a:t>
            </a:fld>
            <a:endParaRPr lang="en-US"/>
          </a:p>
        </p:txBody>
      </p:sp>
    </p:spTree>
    <p:extLst>
      <p:ext uri="{BB962C8B-B14F-4D97-AF65-F5344CB8AC3E}">
        <p14:creationId xmlns:p14="http://schemas.microsoft.com/office/powerpoint/2010/main" val="29001685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imagery dated earlier than 1955 can likely be acquired from a Regional Office or from NARA which stands for the National Archives and Records Administration. APFO</a:t>
            </a:r>
            <a:r>
              <a:rPr lang="en-US" baseline="0" dirty="0"/>
              <a:t> is </a:t>
            </a:r>
            <a:r>
              <a:rPr lang="en-US" dirty="0"/>
              <a:t>currently in the process of scanning all of their film, and the canisters will be heading to NARA over the next couple of years.</a:t>
            </a:r>
            <a:r>
              <a:rPr lang="en-US" baseline="0" dirty="0"/>
              <a:t> </a:t>
            </a:r>
            <a:r>
              <a:rPr lang="en-US" dirty="0"/>
              <a:t>Before 1980, most national aerial photo programs were collecting mainly black and white imagery</a:t>
            </a:r>
            <a:r>
              <a:rPr lang="en-US" baseline="0" dirty="0"/>
              <a:t> in 5 year cycles.</a:t>
            </a:r>
            <a:endParaRPr lang="en-US" dirty="0"/>
          </a:p>
          <a:p>
            <a:endParaRPr lang="en-US" dirty="0"/>
          </a:p>
          <a:p>
            <a:r>
              <a:rPr lang="en-US" dirty="0"/>
              <a:t>NHAP: Starting in 1980 there was NHAP which stands for National High Altitude Photography.  This program collected</a:t>
            </a:r>
            <a:r>
              <a:rPr lang="en-US" baseline="0" dirty="0"/>
              <a:t> b</a:t>
            </a:r>
            <a:r>
              <a:rPr lang="en-US" dirty="0"/>
              <a:t>oth color infrared and black and white images over a span of 7 years.</a:t>
            </a:r>
          </a:p>
          <a:p>
            <a:endParaRPr lang="en-US" dirty="0"/>
          </a:p>
          <a:p>
            <a:r>
              <a:rPr lang="en-US" dirty="0"/>
              <a:t>NAPP: In 1987 the National Aerial Photography Program (NAPP) began and it was essentially just an extension of the NHAP program.  The main difference was the imagery was collected at a finer resolution. </a:t>
            </a:r>
          </a:p>
          <a:p>
            <a:endParaRPr lang="en-US" dirty="0"/>
          </a:p>
        </p:txBody>
      </p:sp>
      <p:sp>
        <p:nvSpPr>
          <p:cNvPr id="4" name="Slide Number Placeholder 3"/>
          <p:cNvSpPr>
            <a:spLocks noGrp="1"/>
          </p:cNvSpPr>
          <p:nvPr>
            <p:ph type="sldNum" sz="quarter" idx="10"/>
          </p:nvPr>
        </p:nvSpPr>
        <p:spPr/>
        <p:txBody>
          <a:bodyPr/>
          <a:lstStyle/>
          <a:p>
            <a:fld id="{91677DFD-5BCC-4242-A676-A458A6A44556}" type="slidenum">
              <a:rPr lang="en-US" smtClean="0"/>
              <a:t>18</a:t>
            </a:fld>
            <a:endParaRPr lang="en-US"/>
          </a:p>
        </p:txBody>
      </p:sp>
    </p:spTree>
    <p:extLst>
      <p:ext uri="{BB962C8B-B14F-4D97-AF65-F5344CB8AC3E}">
        <p14:creationId xmlns:p14="http://schemas.microsoft.com/office/powerpoint/2010/main" val="20395823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service uses a mosaic made mostly from NAIP and also uses</a:t>
            </a:r>
            <a:r>
              <a:rPr lang="en-US" baseline="0" dirty="0"/>
              <a:t> Landsat and MODIS for viewing at smaller scales.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91677DFD-5BCC-4242-A676-A458A6A44556}" type="slidenum">
              <a:rPr lang="en-US" smtClean="0"/>
              <a:t>19</a:t>
            </a:fld>
            <a:endParaRPr lang="en-US"/>
          </a:p>
        </p:txBody>
      </p:sp>
    </p:spTree>
    <p:extLst>
      <p:ext uri="{BB962C8B-B14F-4D97-AF65-F5344CB8AC3E}">
        <p14:creationId xmlns:p14="http://schemas.microsoft.com/office/powerpoint/2010/main" val="18189095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Resource Photography folder contains imagery from various projects around the country.  Much of it is very high resolution, around 1 </a:t>
            </a:r>
            <a:r>
              <a:rPr lang="en-US" baseline="0" dirty="0" err="1"/>
              <a:t>ft</a:t>
            </a:r>
            <a:r>
              <a:rPr lang="en-US" baseline="0" dirty="0"/>
              <a:t> to 6 inch. </a:t>
            </a:r>
            <a:endParaRPr lang="en-US" dirty="0"/>
          </a:p>
        </p:txBody>
      </p:sp>
      <p:sp>
        <p:nvSpPr>
          <p:cNvPr id="4" name="Slide Number Placeholder 3"/>
          <p:cNvSpPr>
            <a:spLocks noGrp="1"/>
          </p:cNvSpPr>
          <p:nvPr>
            <p:ph type="sldNum" sz="quarter" idx="10"/>
          </p:nvPr>
        </p:nvSpPr>
        <p:spPr/>
        <p:txBody>
          <a:bodyPr/>
          <a:lstStyle/>
          <a:p>
            <a:fld id="{91677DFD-5BCC-4242-A676-A458A6A44556}" type="slidenum">
              <a:rPr lang="en-US" smtClean="0"/>
              <a:t>20</a:t>
            </a:fld>
            <a:endParaRPr lang="en-US"/>
          </a:p>
        </p:txBody>
      </p:sp>
    </p:spTree>
    <p:extLst>
      <p:ext uri="{BB962C8B-B14F-4D97-AF65-F5344CB8AC3E}">
        <p14:creationId xmlns:p14="http://schemas.microsoft.com/office/powerpoint/2010/main" val="12712786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Terrain folder contains mostly </a:t>
            </a:r>
            <a:r>
              <a:rPr lang="en-US" dirty="0" err="1"/>
              <a:t>lidar</a:t>
            </a:r>
            <a:r>
              <a:rPr lang="en-US" baseline="0" dirty="0"/>
              <a:t> derivatives such as Bare Earth, Canopy Height, and Canopy Cover models which are very useful for analyzing terrain and forest metrics for management decisions.  </a:t>
            </a:r>
            <a:endParaRPr lang="en-US" dirty="0"/>
          </a:p>
        </p:txBody>
      </p:sp>
      <p:sp>
        <p:nvSpPr>
          <p:cNvPr id="4" name="Slide Number Placeholder 3"/>
          <p:cNvSpPr>
            <a:spLocks noGrp="1"/>
          </p:cNvSpPr>
          <p:nvPr>
            <p:ph type="sldNum" sz="quarter" idx="10"/>
          </p:nvPr>
        </p:nvSpPr>
        <p:spPr/>
        <p:txBody>
          <a:bodyPr/>
          <a:lstStyle/>
          <a:p>
            <a:fld id="{91677DFD-5BCC-4242-A676-A458A6A44556}" type="slidenum">
              <a:rPr lang="en-US" smtClean="0"/>
              <a:t>21</a:t>
            </a:fld>
            <a:endParaRPr lang="en-US"/>
          </a:p>
        </p:txBody>
      </p:sp>
    </p:spTree>
    <p:extLst>
      <p:ext uri="{BB962C8B-B14F-4D97-AF65-F5344CB8AC3E}">
        <p14:creationId xmlns:p14="http://schemas.microsoft.com/office/powerpoint/2010/main" val="134287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main similarities of Image Services and the Raster Data Warehouse is they both use ArcGIS for Server serve data in both image service and map service formats.  Both services can be accessed on REST pages which are particularly helpful to developers.  I’ll also explain what REST pages are later on.   If you have geospatial data that you would like to share with others or just easily access yourself on the servers then you can request it to be added.  Finally, accessing data from the servers in ArcGIS gives you the option of performing some basic image processes and analysis on it. </a:t>
            </a:r>
          </a:p>
        </p:txBody>
      </p:sp>
      <p:sp>
        <p:nvSpPr>
          <p:cNvPr id="4" name="Slide Number Placeholder 3"/>
          <p:cNvSpPr>
            <a:spLocks noGrp="1"/>
          </p:cNvSpPr>
          <p:nvPr>
            <p:ph type="sldNum" sz="quarter" idx="10"/>
          </p:nvPr>
        </p:nvSpPr>
        <p:spPr/>
        <p:txBody>
          <a:bodyPr/>
          <a:lstStyle/>
          <a:p>
            <a:fld id="{91677DFD-5BCC-4242-A676-A458A6A44556}" type="slidenum">
              <a:rPr lang="en-US" smtClean="0"/>
              <a:t>3</a:t>
            </a:fld>
            <a:endParaRPr lang="en-US"/>
          </a:p>
        </p:txBody>
      </p:sp>
    </p:spTree>
    <p:extLst>
      <p:ext uri="{BB962C8B-B14F-4D97-AF65-F5344CB8AC3E}">
        <p14:creationId xmlns:p14="http://schemas.microsoft.com/office/powerpoint/2010/main" val="41311631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GTAC website there is a page for IS. This page explains recent updates and essential information about the service, and also has links to articles with more helpful information. </a:t>
            </a:r>
          </a:p>
        </p:txBody>
      </p:sp>
      <p:sp>
        <p:nvSpPr>
          <p:cNvPr id="4" name="Slide Number Placeholder 3"/>
          <p:cNvSpPr>
            <a:spLocks noGrp="1"/>
          </p:cNvSpPr>
          <p:nvPr>
            <p:ph type="sldNum" sz="quarter" idx="10"/>
          </p:nvPr>
        </p:nvSpPr>
        <p:spPr/>
        <p:txBody>
          <a:bodyPr/>
          <a:lstStyle/>
          <a:p>
            <a:fld id="{91677DFD-5BCC-4242-A676-A458A6A44556}" type="slidenum">
              <a:rPr lang="en-US" smtClean="0"/>
              <a:t>22</a:t>
            </a:fld>
            <a:endParaRPr lang="en-US"/>
          </a:p>
        </p:txBody>
      </p:sp>
    </p:spTree>
    <p:extLst>
      <p:ext uri="{BB962C8B-B14F-4D97-AF65-F5344CB8AC3E}">
        <p14:creationId xmlns:p14="http://schemas.microsoft.com/office/powerpoint/2010/main" val="36013145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data you would like hosted on Image Services, you</a:t>
            </a:r>
            <a:r>
              <a:rPr lang="en-US" baseline="0" dirty="0"/>
              <a:t> can submit a request to GTAC</a:t>
            </a:r>
            <a:r>
              <a:rPr lang="en-US" dirty="0"/>
              <a:t>.  Before</a:t>
            </a:r>
            <a:r>
              <a:rPr lang="en-US" baseline="0" dirty="0"/>
              <a:t> doing that </a:t>
            </a:r>
            <a:r>
              <a:rPr lang="en-US" dirty="0"/>
              <a:t>you should make sure the data isn’t already on the server.  Not</a:t>
            </a:r>
            <a:r>
              <a:rPr lang="en-US" baseline="0" dirty="0"/>
              <a:t> all </a:t>
            </a:r>
            <a:r>
              <a:rPr lang="en-US" dirty="0"/>
              <a:t>file formats, bit depths, and imagery types are acceptable.   The data can be single mosaic or tiled and it should already be fully processed meaning it has already been color balanced, </a:t>
            </a:r>
            <a:r>
              <a:rPr lang="en-US" dirty="0" err="1"/>
              <a:t>orthorectified</a:t>
            </a:r>
            <a:r>
              <a:rPr lang="en-US" dirty="0"/>
              <a:t>, and so on…  GTAC simply doesn’t have the funding to do those processing steps for you.    </a:t>
            </a:r>
          </a:p>
          <a:p>
            <a:r>
              <a:rPr lang="en-US" dirty="0"/>
              <a:t>Your request will be reviewed for appropriateness.</a:t>
            </a:r>
            <a:r>
              <a:rPr lang="en-US" baseline="0" dirty="0"/>
              <a:t> If it’s</a:t>
            </a:r>
            <a:r>
              <a:rPr lang="en-US" dirty="0"/>
              <a:t> approved, copy the data to an external hard drive or a thumb drive and mail it to GTAC (an address and point of contact will be provided if approved). Drives will be returned after the service has been published.</a:t>
            </a:r>
          </a:p>
          <a:p>
            <a:endParaRPr lang="en-US" dirty="0"/>
          </a:p>
        </p:txBody>
      </p:sp>
      <p:sp>
        <p:nvSpPr>
          <p:cNvPr id="4" name="Slide Number Placeholder 3"/>
          <p:cNvSpPr>
            <a:spLocks noGrp="1"/>
          </p:cNvSpPr>
          <p:nvPr>
            <p:ph type="sldNum" sz="quarter" idx="10"/>
          </p:nvPr>
        </p:nvSpPr>
        <p:spPr/>
        <p:txBody>
          <a:bodyPr/>
          <a:lstStyle/>
          <a:p>
            <a:fld id="{91677DFD-5BCC-4242-A676-A458A6A44556}" type="slidenum">
              <a:rPr lang="en-US" smtClean="0"/>
              <a:t>23</a:t>
            </a:fld>
            <a:endParaRPr lang="en-US"/>
          </a:p>
        </p:txBody>
      </p:sp>
    </p:spTree>
    <p:extLst>
      <p:ext uri="{BB962C8B-B14F-4D97-AF65-F5344CB8AC3E}">
        <p14:creationId xmlns:p14="http://schemas.microsoft.com/office/powerpoint/2010/main" val="3307541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Map Services</a:t>
            </a:r>
          </a:p>
          <a:p>
            <a:pPr lvl="1"/>
            <a:r>
              <a:rPr lang="en-US" sz="2000" dirty="0"/>
              <a:t>Required to maintain a legend</a:t>
            </a:r>
          </a:p>
          <a:p>
            <a:pPr lvl="1"/>
            <a:r>
              <a:rPr lang="en-US" sz="2000" dirty="0"/>
              <a:t>Processing capabilities limited with Map Services</a:t>
            </a:r>
          </a:p>
          <a:p>
            <a:r>
              <a:rPr lang="en-US" sz="2400" dirty="0"/>
              <a:t>Dual Function Image Services</a:t>
            </a:r>
          </a:p>
          <a:p>
            <a:pPr lvl="1"/>
            <a:r>
              <a:rPr lang="en-US" sz="2000" dirty="0"/>
              <a:t>Cached and Dynamic Services</a:t>
            </a:r>
          </a:p>
          <a:p>
            <a:endParaRPr lang="en-US" dirty="0"/>
          </a:p>
        </p:txBody>
      </p:sp>
      <p:sp>
        <p:nvSpPr>
          <p:cNvPr id="4" name="Slide Number Placeholder 3"/>
          <p:cNvSpPr>
            <a:spLocks noGrp="1"/>
          </p:cNvSpPr>
          <p:nvPr>
            <p:ph type="sldNum" sz="quarter" idx="10"/>
          </p:nvPr>
        </p:nvSpPr>
        <p:spPr/>
        <p:txBody>
          <a:bodyPr/>
          <a:lstStyle/>
          <a:p>
            <a:fld id="{91677DFD-5BCC-4242-A676-A458A6A44556}" type="slidenum">
              <a:rPr lang="en-US" smtClean="0"/>
              <a:t>24</a:t>
            </a:fld>
            <a:endParaRPr lang="en-US"/>
          </a:p>
        </p:txBody>
      </p:sp>
    </p:spTree>
    <p:extLst>
      <p:ext uri="{BB962C8B-B14F-4D97-AF65-F5344CB8AC3E}">
        <p14:creationId xmlns:p14="http://schemas.microsoft.com/office/powerpoint/2010/main" val="25701961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major improvement of</a:t>
            </a:r>
            <a:r>
              <a:rPr lang="en-US" baseline="0" dirty="0"/>
              <a:t> the new Image Services over the old Image Server </a:t>
            </a:r>
            <a:r>
              <a:rPr lang="en-US" dirty="0"/>
              <a:t>is the ability to create image service caches. Caches are reduced resolution JPG images, and were not designed by ESRI to be used for anything other than improving drawing speeds when navigating the imagery.</a:t>
            </a:r>
            <a:r>
              <a:rPr lang="en-US" baseline="0" dirty="0"/>
              <a:t> This is also known as a static map service.</a:t>
            </a:r>
            <a:r>
              <a:rPr lang="en-US" dirty="0"/>
              <a:t> Caches are pre-generated at GTAC, similar to how you would create image pyramids on your own imagery. As you pan</a:t>
            </a:r>
            <a:r>
              <a:rPr lang="en-US" baseline="0" dirty="0"/>
              <a:t> </a:t>
            </a:r>
            <a:r>
              <a:rPr lang="en-US" dirty="0"/>
              <a:t>and zoom around the image, the cache tiles are delivered to your computer faster than the raw imagery would be</a:t>
            </a:r>
            <a:r>
              <a:rPr lang="en-US" baseline="0" dirty="0"/>
              <a:t> </a:t>
            </a:r>
            <a:r>
              <a:rPr lang="en-US" dirty="0"/>
              <a:t>drawn.  Be</a:t>
            </a:r>
            <a:r>
              <a:rPr lang="en-US" baseline="0" dirty="0"/>
              <a:t> aware that</a:t>
            </a:r>
            <a:r>
              <a:rPr lang="en-US" dirty="0"/>
              <a:t> in order to perform processing on the served imagery, you will need to</a:t>
            </a:r>
            <a:r>
              <a:rPr lang="en-US" baseline="0" dirty="0"/>
              <a:t> </a:t>
            </a:r>
            <a:r>
              <a:rPr lang="en-US" dirty="0"/>
              <a:t>turn the caching off</a:t>
            </a:r>
            <a:r>
              <a:rPr lang="en-US" baseline="0" dirty="0"/>
              <a:t> and work in the dynamic mode.  </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91677DFD-5BCC-4242-A676-A458A6A44556}" type="slidenum">
              <a:rPr lang="en-US" smtClean="0"/>
              <a:t>25</a:t>
            </a:fld>
            <a:endParaRPr lang="en-US"/>
          </a:p>
        </p:txBody>
      </p:sp>
    </p:spTree>
    <p:extLst>
      <p:ext uri="{BB962C8B-B14F-4D97-AF65-F5344CB8AC3E}">
        <p14:creationId xmlns:p14="http://schemas.microsoft.com/office/powerpoint/2010/main" val="41008751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Raster Data Warehouse (RDW) is a part of the Enterprise Data Warehouse (EDW) program. The purpose of these programs is to integrate data from different sources so that they can be used for viewing, reporting and analysis. Additionally, the data are meant to be shared across the Forest Service as well as with the public.</a:t>
            </a:r>
            <a:r>
              <a:rPr lang="en-US" baseline="0" dirty="0"/>
              <a:t>  </a:t>
            </a:r>
            <a:r>
              <a:rPr lang="en-US" dirty="0"/>
              <a:t>Currently for capacity reasons, the RDW is only accepting data layers covering the continental US or multi-regional data.</a:t>
            </a:r>
            <a:r>
              <a:rPr lang="en-US" baseline="0" dirty="0"/>
              <a:t>  Only a</a:t>
            </a:r>
            <a:r>
              <a:rPr lang="en-US" dirty="0"/>
              <a:t>uthoritative Forest</a:t>
            </a:r>
            <a:r>
              <a:rPr lang="en-US" baseline="0" dirty="0"/>
              <a:t> Service</a:t>
            </a:r>
            <a:r>
              <a:rPr lang="en-US" dirty="0"/>
              <a:t> produced products are acceptable for submission,</a:t>
            </a:r>
            <a:r>
              <a:rPr lang="en-US" baseline="0" dirty="0"/>
              <a:t> so that means </a:t>
            </a:r>
            <a:r>
              <a:rPr lang="en-US" dirty="0"/>
              <a:t>no imagery, raw data, or scanned georeferenced products will be accepted</a:t>
            </a:r>
            <a:r>
              <a:rPr lang="en-US" baseline="0" dirty="0"/>
              <a:t> by the Content Governance Board.  All services for RDW and EDW are discoverable through data.gov and the FS Geodata Clearinghouse.  Also, GTAC’s public facing website contains information about it.</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91677DFD-5BCC-4242-A676-A458A6A44556}" type="slidenum">
              <a:rPr lang="en-US" smtClean="0"/>
              <a:t>27</a:t>
            </a:fld>
            <a:endParaRPr lang="en-US"/>
          </a:p>
        </p:txBody>
      </p:sp>
    </p:spTree>
    <p:extLst>
      <p:ext uri="{BB962C8B-B14F-4D97-AF65-F5344CB8AC3E}">
        <p14:creationId xmlns:p14="http://schemas.microsoft.com/office/powerpoint/2010/main" val="36422379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how the RDW</a:t>
            </a:r>
            <a:r>
              <a:rPr lang="en-US" baseline="0" dirty="0"/>
              <a:t> data is organized. </a:t>
            </a:r>
            <a:r>
              <a:rPr lang="en-US" dirty="0"/>
              <a:t>Most</a:t>
            </a:r>
            <a:r>
              <a:rPr lang="en-US" baseline="0" dirty="0"/>
              <a:t> of the datasets in these folders</a:t>
            </a:r>
            <a:r>
              <a:rPr lang="en-US" dirty="0"/>
              <a:t> contain a single layer of information that is represented continuously (such as a phenomena that ranges from values of 0 to 100) or thematically with labeled (e.g. low, medium, and high) or binned (such</a:t>
            </a:r>
            <a:r>
              <a:rPr lang="en-US" baseline="0" dirty="0"/>
              <a:t> as 1 to 10, 10 to 20</a:t>
            </a:r>
            <a:r>
              <a:rPr lang="en-US" dirty="0"/>
              <a:t>.) categories. </a:t>
            </a:r>
            <a:r>
              <a:rPr lang="en-US" baseline="0" dirty="0"/>
              <a:t> Several of these folders don’t yet contain any data</a:t>
            </a:r>
            <a:endParaRPr lang="en-US" dirty="0"/>
          </a:p>
          <a:p>
            <a:endParaRPr lang="en-US" dirty="0"/>
          </a:p>
        </p:txBody>
      </p:sp>
      <p:sp>
        <p:nvSpPr>
          <p:cNvPr id="4" name="Slide Number Placeholder 3"/>
          <p:cNvSpPr>
            <a:spLocks noGrp="1"/>
          </p:cNvSpPr>
          <p:nvPr>
            <p:ph type="sldNum" sz="quarter" idx="10"/>
          </p:nvPr>
        </p:nvSpPr>
        <p:spPr/>
        <p:txBody>
          <a:bodyPr/>
          <a:lstStyle/>
          <a:p>
            <a:fld id="{91677DFD-5BCC-4242-A676-A458A6A44556}" type="slidenum">
              <a:rPr lang="en-US" smtClean="0"/>
              <a:t>28</a:t>
            </a:fld>
            <a:endParaRPr lang="en-US"/>
          </a:p>
        </p:txBody>
      </p:sp>
    </p:spTree>
    <p:extLst>
      <p:ext uri="{BB962C8B-B14F-4D97-AF65-F5344CB8AC3E}">
        <p14:creationId xmlns:p14="http://schemas.microsoft.com/office/powerpoint/2010/main" val="36982990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Admin and Ownership layer is designed for strategic analyses at a national or regional scale</a:t>
            </a:r>
            <a:r>
              <a:rPr lang="en-US" baseline="0" dirty="0"/>
              <a:t> but not for </a:t>
            </a:r>
            <a:r>
              <a:rPr lang="en-US" dirty="0"/>
              <a:t>informing local management decisions</a:t>
            </a:r>
            <a:r>
              <a:rPr lang="en-US" baseline="0" dirty="0"/>
              <a:t> because t</a:t>
            </a:r>
            <a:r>
              <a:rPr lang="en-US" dirty="0"/>
              <a:t>he</a:t>
            </a:r>
            <a:r>
              <a:rPr lang="en-US" baseline="0" dirty="0"/>
              <a:t> </a:t>
            </a:r>
            <a:r>
              <a:rPr lang="en-US" dirty="0"/>
              <a:t>map accuracy varies considerably</a:t>
            </a:r>
          </a:p>
        </p:txBody>
      </p:sp>
      <p:sp>
        <p:nvSpPr>
          <p:cNvPr id="4" name="Slide Number Placeholder 3"/>
          <p:cNvSpPr>
            <a:spLocks noGrp="1"/>
          </p:cNvSpPr>
          <p:nvPr>
            <p:ph type="sldNum" sz="quarter" idx="10"/>
          </p:nvPr>
        </p:nvSpPr>
        <p:spPr/>
        <p:txBody>
          <a:bodyPr/>
          <a:lstStyle/>
          <a:p>
            <a:fld id="{91677DFD-5BCC-4242-A676-A458A6A44556}" type="slidenum">
              <a:rPr lang="en-US" smtClean="0"/>
              <a:t>29</a:t>
            </a:fld>
            <a:endParaRPr lang="en-US"/>
          </a:p>
        </p:txBody>
      </p:sp>
    </p:spTree>
    <p:extLst>
      <p:ext uri="{BB962C8B-B14F-4D97-AF65-F5344CB8AC3E}">
        <p14:creationId xmlns:p14="http://schemas.microsoft.com/office/powerpoint/2010/main" val="17469540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examples of layers in the climate folder. These two show 30 year average precipitation and minimum temperature at a 800 m grid cell resolution. </a:t>
            </a:r>
          </a:p>
        </p:txBody>
      </p:sp>
      <p:sp>
        <p:nvSpPr>
          <p:cNvPr id="4" name="Slide Number Placeholder 3"/>
          <p:cNvSpPr>
            <a:spLocks noGrp="1"/>
          </p:cNvSpPr>
          <p:nvPr>
            <p:ph type="sldNum" sz="quarter" idx="10"/>
          </p:nvPr>
        </p:nvSpPr>
        <p:spPr/>
        <p:txBody>
          <a:bodyPr/>
          <a:lstStyle/>
          <a:p>
            <a:fld id="{91677DFD-5BCC-4242-A676-A458A6A44556}" type="slidenum">
              <a:rPr lang="en-US" smtClean="0"/>
              <a:t>30</a:t>
            </a:fld>
            <a:endParaRPr lang="en-US"/>
          </a:p>
        </p:txBody>
      </p:sp>
    </p:spTree>
    <p:extLst>
      <p:ext uri="{BB962C8B-B14F-4D97-AF65-F5344CB8AC3E}">
        <p14:creationId xmlns:p14="http://schemas.microsoft.com/office/powerpoint/2010/main" val="38036192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Engineering and Earth Science folder contains data from the Argonne science and engineering laboratory.  The layers show the various methods of potential power production in our forests. </a:t>
            </a:r>
          </a:p>
        </p:txBody>
      </p:sp>
      <p:sp>
        <p:nvSpPr>
          <p:cNvPr id="4" name="Slide Number Placeholder 3"/>
          <p:cNvSpPr>
            <a:spLocks noGrp="1"/>
          </p:cNvSpPr>
          <p:nvPr>
            <p:ph type="sldNum" sz="quarter" idx="10"/>
          </p:nvPr>
        </p:nvSpPr>
        <p:spPr/>
        <p:txBody>
          <a:bodyPr/>
          <a:lstStyle/>
          <a:p>
            <a:fld id="{91677DFD-5BCC-4242-A676-A458A6A44556}" type="slidenum">
              <a:rPr lang="en-US" smtClean="0"/>
              <a:t>31</a:t>
            </a:fld>
            <a:endParaRPr lang="en-US"/>
          </a:p>
        </p:txBody>
      </p:sp>
    </p:spTree>
    <p:extLst>
      <p:ext uri="{BB962C8B-B14F-4D97-AF65-F5344CB8AC3E}">
        <p14:creationId xmlns:p14="http://schemas.microsoft.com/office/powerpoint/2010/main" val="15450588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Tree species metrics folder has layers</a:t>
            </a:r>
            <a:r>
              <a:rPr lang="en-US" baseline="0" dirty="0"/>
              <a:t> showing nationwide basal area for over 300 species</a:t>
            </a:r>
            <a:endParaRPr lang="en-US" dirty="0"/>
          </a:p>
        </p:txBody>
      </p:sp>
      <p:sp>
        <p:nvSpPr>
          <p:cNvPr id="4" name="Slide Number Placeholder 3"/>
          <p:cNvSpPr>
            <a:spLocks noGrp="1"/>
          </p:cNvSpPr>
          <p:nvPr>
            <p:ph type="sldNum" sz="quarter" idx="10"/>
          </p:nvPr>
        </p:nvSpPr>
        <p:spPr/>
        <p:txBody>
          <a:bodyPr/>
          <a:lstStyle/>
          <a:p>
            <a:fld id="{91677DFD-5BCC-4242-A676-A458A6A44556}" type="slidenum">
              <a:rPr lang="en-US" smtClean="0"/>
              <a:t>32</a:t>
            </a:fld>
            <a:endParaRPr lang="en-US"/>
          </a:p>
        </p:txBody>
      </p:sp>
    </p:spTree>
    <p:extLst>
      <p:ext uri="{BB962C8B-B14F-4D97-AF65-F5344CB8AC3E}">
        <p14:creationId xmlns:p14="http://schemas.microsoft.com/office/powerpoint/2010/main" val="2959071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are some key differences between IS and RDW? IS provides both imagery and raster products while the RDW only provides authoritative Forest Service produced raster products.  However, RDW has the options sharing your data with the public on an external server or reserving it for Forest Service use on an internal server.  IS only has an internal server. The request process for adding your data to the RDW is more complicated than for IS</a:t>
            </a:r>
          </a:p>
        </p:txBody>
      </p:sp>
      <p:sp>
        <p:nvSpPr>
          <p:cNvPr id="4" name="Slide Number Placeholder 3"/>
          <p:cNvSpPr>
            <a:spLocks noGrp="1"/>
          </p:cNvSpPr>
          <p:nvPr>
            <p:ph type="sldNum" sz="quarter" idx="10"/>
          </p:nvPr>
        </p:nvSpPr>
        <p:spPr/>
        <p:txBody>
          <a:bodyPr/>
          <a:lstStyle/>
          <a:p>
            <a:fld id="{91677DFD-5BCC-4242-A676-A458A6A44556}" type="slidenum">
              <a:rPr lang="en-US" smtClean="0"/>
              <a:t>4</a:t>
            </a:fld>
            <a:endParaRPr lang="en-US"/>
          </a:p>
        </p:txBody>
      </p:sp>
    </p:spTree>
    <p:extLst>
      <p:ext uri="{BB962C8B-B14F-4D97-AF65-F5344CB8AC3E}">
        <p14:creationId xmlns:p14="http://schemas.microsoft.com/office/powerpoint/2010/main" val="36799263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Forest Ecology folder has 8 raster maps showing estimates of forest carbon density as estimated from the annual Forest Service Inventory and Analysis Program. </a:t>
            </a:r>
          </a:p>
        </p:txBody>
      </p:sp>
      <p:sp>
        <p:nvSpPr>
          <p:cNvPr id="4" name="Slide Number Placeholder 3"/>
          <p:cNvSpPr>
            <a:spLocks noGrp="1"/>
          </p:cNvSpPr>
          <p:nvPr>
            <p:ph type="sldNum" sz="quarter" idx="10"/>
          </p:nvPr>
        </p:nvSpPr>
        <p:spPr/>
        <p:txBody>
          <a:bodyPr/>
          <a:lstStyle/>
          <a:p>
            <a:fld id="{91677DFD-5BCC-4242-A676-A458A6A44556}" type="slidenum">
              <a:rPr lang="en-US" smtClean="0"/>
              <a:t>33</a:t>
            </a:fld>
            <a:endParaRPr lang="en-US"/>
          </a:p>
        </p:txBody>
      </p:sp>
    </p:spTree>
    <p:extLst>
      <p:ext uri="{BB962C8B-B14F-4D97-AF65-F5344CB8AC3E}">
        <p14:creationId xmlns:p14="http://schemas.microsoft.com/office/powerpoint/2010/main" val="35901572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Wildfire folder there are layers which classify burn severity.  The wildfire hazard potential layer can help inform evaluations of fuels management needs across millions of acres. </a:t>
            </a:r>
          </a:p>
        </p:txBody>
      </p:sp>
      <p:sp>
        <p:nvSpPr>
          <p:cNvPr id="4" name="Slide Number Placeholder 3"/>
          <p:cNvSpPr>
            <a:spLocks noGrp="1"/>
          </p:cNvSpPr>
          <p:nvPr>
            <p:ph type="sldNum" sz="quarter" idx="10"/>
          </p:nvPr>
        </p:nvSpPr>
        <p:spPr/>
        <p:txBody>
          <a:bodyPr/>
          <a:lstStyle/>
          <a:p>
            <a:fld id="{91677DFD-5BCC-4242-A676-A458A6A44556}" type="slidenum">
              <a:rPr lang="en-US" smtClean="0"/>
              <a:t>34</a:t>
            </a:fld>
            <a:endParaRPr lang="en-US"/>
          </a:p>
        </p:txBody>
      </p:sp>
    </p:spTree>
    <p:extLst>
      <p:ext uri="{BB962C8B-B14F-4D97-AF65-F5344CB8AC3E}">
        <p14:creationId xmlns:p14="http://schemas.microsoft.com/office/powerpoint/2010/main" val="22907211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RDW has a </a:t>
            </a:r>
            <a:r>
              <a:rPr lang="en-US" dirty="0" err="1"/>
              <a:t>sharepoint</a:t>
            </a:r>
            <a:r>
              <a:rPr lang="en-US" dirty="0"/>
              <a:t> website that I’ve linked here.  It provides essential information about the Server as well as links to each of the internal and external services.</a:t>
            </a:r>
          </a:p>
        </p:txBody>
      </p:sp>
      <p:sp>
        <p:nvSpPr>
          <p:cNvPr id="4" name="Slide Number Placeholder 3"/>
          <p:cNvSpPr>
            <a:spLocks noGrp="1"/>
          </p:cNvSpPr>
          <p:nvPr>
            <p:ph type="sldNum" sz="quarter" idx="10"/>
          </p:nvPr>
        </p:nvSpPr>
        <p:spPr/>
        <p:txBody>
          <a:bodyPr/>
          <a:lstStyle/>
          <a:p>
            <a:fld id="{91677DFD-5BCC-4242-A676-A458A6A44556}" type="slidenum">
              <a:rPr lang="en-US" smtClean="0"/>
              <a:t>35</a:t>
            </a:fld>
            <a:endParaRPr lang="en-US"/>
          </a:p>
        </p:txBody>
      </p:sp>
    </p:spTree>
    <p:extLst>
      <p:ext uri="{BB962C8B-B14F-4D97-AF65-F5344CB8AC3E}">
        <p14:creationId xmlns:p14="http://schemas.microsoft.com/office/powerpoint/2010/main" val="4137283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raster data which you would like hosted on the RDW, make sure it meets these qualifications.  It should support the Forest Service mission which is to “sustain the health, diversity, and productivity of the Nation's forests and grasslands to meet the needs of present and future generations”. It should be authoritative and have a national or multi-regional scope.  Make sure it has sufficient metadata.  Finally, do you have a process to keep the data current?</a:t>
            </a:r>
          </a:p>
          <a:p>
            <a:endParaRPr lang="en-US" dirty="0"/>
          </a:p>
        </p:txBody>
      </p:sp>
      <p:sp>
        <p:nvSpPr>
          <p:cNvPr id="4" name="Slide Number Placeholder 3"/>
          <p:cNvSpPr>
            <a:spLocks noGrp="1"/>
          </p:cNvSpPr>
          <p:nvPr>
            <p:ph type="sldNum" sz="quarter" idx="10"/>
          </p:nvPr>
        </p:nvSpPr>
        <p:spPr/>
        <p:txBody>
          <a:bodyPr/>
          <a:lstStyle/>
          <a:p>
            <a:fld id="{91677DFD-5BCC-4242-A676-A458A6A44556}" type="slidenum">
              <a:rPr lang="en-US" smtClean="0"/>
              <a:t>36</a:t>
            </a:fld>
            <a:endParaRPr lang="en-US"/>
          </a:p>
        </p:txBody>
      </p:sp>
    </p:spTree>
    <p:extLst>
      <p:ext uri="{BB962C8B-B14F-4D97-AF65-F5344CB8AC3E}">
        <p14:creationId xmlns:p14="http://schemas.microsoft.com/office/powerpoint/2010/main" val="32669817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the data can be included, it will need to go through a review and vetting process, and then be prepared for publication.</a:t>
            </a:r>
            <a:r>
              <a:rPr lang="en-US" baseline="0" dirty="0"/>
              <a:t>  On t</a:t>
            </a:r>
            <a:r>
              <a:rPr lang="en-US" dirty="0"/>
              <a:t>he</a:t>
            </a:r>
            <a:r>
              <a:rPr lang="en-US" baseline="0" dirty="0"/>
              <a:t> RDW</a:t>
            </a:r>
            <a:r>
              <a:rPr lang="en-US" dirty="0"/>
              <a:t> page you can download the Content Request Form (or just use the link here).</a:t>
            </a:r>
            <a:r>
              <a:rPr lang="en-US" baseline="0" dirty="0"/>
              <a:t>  On the form you can indicate if you want the data to also be posted to data.gov and geoplatform.gov. O</a:t>
            </a:r>
            <a:r>
              <a:rPr lang="en-US" dirty="0"/>
              <a:t>nce you have filled in all relevant information, email the form to</a:t>
            </a:r>
            <a:r>
              <a:rPr lang="en-US" baseline="0" dirty="0"/>
              <a:t> an appropriate member of the Content Governance Board as listed on the </a:t>
            </a:r>
            <a:r>
              <a:rPr lang="en-US" baseline="0" dirty="0" err="1"/>
              <a:t>sharepoint</a:t>
            </a:r>
            <a:r>
              <a:rPr lang="en-US" baseline="0" dirty="0"/>
              <a:t> site.  </a:t>
            </a:r>
            <a:r>
              <a:rPr lang="en-US" dirty="0"/>
              <a:t>The Content Governance Board will then evaluate your proposal</a:t>
            </a:r>
            <a:r>
              <a:rPr lang="en-US" baseline="0" dirty="0"/>
              <a:t> </a:t>
            </a:r>
            <a:r>
              <a:rPr lang="en-US" dirty="0"/>
              <a:t>you will be notified if your request is acceptable.</a:t>
            </a:r>
            <a:r>
              <a:rPr lang="en-US" baseline="0" dirty="0"/>
              <a:t> </a:t>
            </a:r>
            <a:r>
              <a:rPr lang="en-US" dirty="0"/>
              <a:t> If it is, a meeting will be set up to review your data.</a:t>
            </a:r>
            <a:r>
              <a:rPr lang="en-US" baseline="0" dirty="0"/>
              <a:t> </a:t>
            </a:r>
            <a:r>
              <a:rPr lang="en-US" dirty="0"/>
              <a:t> After the data is approved, you</a:t>
            </a:r>
            <a:r>
              <a:rPr lang="en-US" baseline="0" dirty="0"/>
              <a:t> can provide the data to the RDW staff and have a follow-up call with them to discuss the details of how the data will be shared, including whether it is placed on the internal or external server. </a:t>
            </a:r>
            <a:endParaRPr lang="en-US" dirty="0"/>
          </a:p>
          <a:p>
            <a:endParaRPr lang="en-US" dirty="0"/>
          </a:p>
        </p:txBody>
      </p:sp>
      <p:sp>
        <p:nvSpPr>
          <p:cNvPr id="4" name="Slide Number Placeholder 3"/>
          <p:cNvSpPr>
            <a:spLocks noGrp="1"/>
          </p:cNvSpPr>
          <p:nvPr>
            <p:ph type="sldNum" sz="quarter" idx="10"/>
          </p:nvPr>
        </p:nvSpPr>
        <p:spPr/>
        <p:txBody>
          <a:bodyPr/>
          <a:lstStyle/>
          <a:p>
            <a:fld id="{91677DFD-5BCC-4242-A676-A458A6A44556}" type="slidenum">
              <a:rPr lang="en-US" smtClean="0"/>
              <a:t>37</a:t>
            </a:fld>
            <a:endParaRPr lang="en-US"/>
          </a:p>
        </p:txBody>
      </p:sp>
    </p:spTree>
    <p:extLst>
      <p:ext uri="{BB962C8B-B14F-4D97-AF65-F5344CB8AC3E}">
        <p14:creationId xmlns:p14="http://schemas.microsoft.com/office/powerpoint/2010/main" val="5374562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data posted</a:t>
            </a:r>
            <a:r>
              <a:rPr lang="en-US" baseline="0" dirty="0"/>
              <a:t> to</a:t>
            </a:r>
            <a:r>
              <a:rPr lang="en-US" dirty="0"/>
              <a:t> the RDW will eventually be posted on data.gov</a:t>
            </a:r>
            <a:r>
              <a:rPr lang="en-US" baseline="0" dirty="0"/>
              <a:t> unless the person who submitted the data requests otherwise.  Geoplatform.gov is another site where you can find RDW data. These </a:t>
            </a:r>
            <a:r>
              <a:rPr lang="en-US" dirty="0"/>
              <a:t>are sites where the public can access the data.  </a:t>
            </a:r>
          </a:p>
        </p:txBody>
      </p:sp>
      <p:sp>
        <p:nvSpPr>
          <p:cNvPr id="4" name="Slide Number Placeholder 3"/>
          <p:cNvSpPr>
            <a:spLocks noGrp="1"/>
          </p:cNvSpPr>
          <p:nvPr>
            <p:ph type="sldNum" sz="quarter" idx="10"/>
          </p:nvPr>
        </p:nvSpPr>
        <p:spPr/>
        <p:txBody>
          <a:bodyPr/>
          <a:lstStyle/>
          <a:p>
            <a:fld id="{91677DFD-5BCC-4242-A676-A458A6A44556}" type="slidenum">
              <a:rPr lang="en-US" smtClean="0"/>
              <a:t>38</a:t>
            </a:fld>
            <a:endParaRPr lang="en-US"/>
          </a:p>
        </p:txBody>
      </p:sp>
    </p:spTree>
    <p:extLst>
      <p:ext uri="{BB962C8B-B14F-4D97-AF65-F5344CB8AC3E}">
        <p14:creationId xmlns:p14="http://schemas.microsoft.com/office/powerpoint/2010/main" val="26981274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steps for adding the IS and RDW Servers to </a:t>
            </a:r>
            <a:r>
              <a:rPr lang="en-US" dirty="0" err="1"/>
              <a:t>ArcCatalog</a:t>
            </a:r>
            <a:r>
              <a:rPr lang="en-US" dirty="0"/>
              <a:t>.  Notice the different URLs for the internal and external RDW Servers. </a:t>
            </a:r>
          </a:p>
        </p:txBody>
      </p:sp>
      <p:sp>
        <p:nvSpPr>
          <p:cNvPr id="4" name="Slide Number Placeholder 3"/>
          <p:cNvSpPr>
            <a:spLocks noGrp="1"/>
          </p:cNvSpPr>
          <p:nvPr>
            <p:ph type="sldNum" sz="quarter" idx="10"/>
          </p:nvPr>
        </p:nvSpPr>
        <p:spPr/>
        <p:txBody>
          <a:bodyPr/>
          <a:lstStyle/>
          <a:p>
            <a:fld id="{91677DFD-5BCC-4242-A676-A458A6A44556}" type="slidenum">
              <a:rPr lang="en-US" smtClean="0"/>
              <a:t>40</a:t>
            </a:fld>
            <a:endParaRPr lang="en-US"/>
          </a:p>
        </p:txBody>
      </p:sp>
    </p:spTree>
    <p:extLst>
      <p:ext uri="{BB962C8B-B14F-4D97-AF65-F5344CB8AC3E}">
        <p14:creationId xmlns:p14="http://schemas.microsoft.com/office/powerpoint/2010/main" val="9483450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access the IS and RDW Server data on their REST pages.  REST is an acronym for Representational State Transfer which is a</a:t>
            </a:r>
            <a:r>
              <a:rPr lang="en-US" baseline="0" dirty="0"/>
              <a:t> method of transferring information to your web browser</a:t>
            </a:r>
            <a:r>
              <a:rPr lang="en-US" dirty="0"/>
              <a:t>.  On the server REST pages you will find descriptions and metadata for each of the services.  You will also find several ways to view the service data, including a link to download a KML file to view the data in Google Earth.  You’ll notice that the internal and external RDW servers have partly different data. This is just a matter of if the data owner needed it available for external and internal users, or only internal. However, anything on either location has gone through the governance process and is authoritative.</a:t>
            </a:r>
          </a:p>
        </p:txBody>
      </p:sp>
      <p:sp>
        <p:nvSpPr>
          <p:cNvPr id="4" name="Slide Number Placeholder 3"/>
          <p:cNvSpPr>
            <a:spLocks noGrp="1"/>
          </p:cNvSpPr>
          <p:nvPr>
            <p:ph type="sldNum" sz="quarter" idx="10"/>
          </p:nvPr>
        </p:nvSpPr>
        <p:spPr/>
        <p:txBody>
          <a:bodyPr/>
          <a:lstStyle/>
          <a:p>
            <a:fld id="{91677DFD-5BCC-4242-A676-A458A6A44556}" type="slidenum">
              <a:rPr lang="en-US" smtClean="0"/>
              <a:t>41</a:t>
            </a:fld>
            <a:endParaRPr lang="en-US"/>
          </a:p>
        </p:txBody>
      </p:sp>
    </p:spTree>
    <p:extLst>
      <p:ext uri="{BB962C8B-B14F-4D97-AF65-F5344CB8AC3E}">
        <p14:creationId xmlns:p14="http://schemas.microsoft.com/office/powerpoint/2010/main" val="26095324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ArcGIS Online (AGOL) is a cloud based Web GIS content management platform for collaboration and sharing of maps, applications, data and other geospatial information.  The Forest Service is implementing AGOL enterprise wide to provide a method for publishing and communicating both standard and non-standard, unit-level spatial information to the public, agency cooperators, and other government entities.  Please note,</a:t>
            </a:r>
            <a:r>
              <a:rPr lang="en-US" baseline="0" dirty="0"/>
              <a:t> I’ve had issues with AGOL when using it in Chrome so you may have better luck with Internet Explorer or Firefox. To access the Forest Service AGOL you must first submit an account application which I’ve linked here.</a:t>
            </a:r>
            <a:endParaRPr lang="en-US" dirty="0"/>
          </a:p>
          <a:p>
            <a:endParaRPr lang="en-US" baseline="0" dirty="0"/>
          </a:p>
          <a:p>
            <a:r>
              <a:rPr lang="en-US" dirty="0"/>
              <a:t>As a federal agency we are under mandate with OMB-M15-13 which states all government websites must be accessed via HTTPS only, including ArcGIS Online. What this means for you in ArcGIS Online is that any content added to maps or applications (e.g. map, image or data services, pictures, logos, etc.) must come from HTTPS sources. Content that reference a non-https source (http) could potentially create mixed content error messages and\or broken source data errors within ArcGIS Online web maps and other web map viewers.</a:t>
            </a:r>
          </a:p>
          <a:p>
            <a:endParaRPr lang="en-US" dirty="0"/>
          </a:p>
          <a:p>
            <a:endParaRPr lang="en-US" dirty="0"/>
          </a:p>
        </p:txBody>
      </p:sp>
      <p:sp>
        <p:nvSpPr>
          <p:cNvPr id="4" name="Slide Number Placeholder 3"/>
          <p:cNvSpPr>
            <a:spLocks noGrp="1"/>
          </p:cNvSpPr>
          <p:nvPr>
            <p:ph type="sldNum" sz="quarter" idx="10"/>
          </p:nvPr>
        </p:nvSpPr>
        <p:spPr/>
        <p:txBody>
          <a:bodyPr/>
          <a:lstStyle/>
          <a:p>
            <a:fld id="{91677DFD-5BCC-4242-A676-A458A6A44556}" type="slidenum">
              <a:rPr lang="en-US" smtClean="0"/>
              <a:t>42</a:t>
            </a:fld>
            <a:endParaRPr lang="en-US"/>
          </a:p>
        </p:txBody>
      </p:sp>
    </p:spTree>
    <p:extLst>
      <p:ext uri="{BB962C8B-B14F-4D97-AF65-F5344CB8AC3E}">
        <p14:creationId xmlns:p14="http://schemas.microsoft.com/office/powerpoint/2010/main" val="13551497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notice that AGOL has</a:t>
            </a:r>
            <a:r>
              <a:rPr lang="en-US" baseline="0" dirty="0"/>
              <a:t> a small collection of NAIP imagery. </a:t>
            </a:r>
            <a:r>
              <a:rPr lang="en-US" dirty="0"/>
              <a:t>Some have</a:t>
            </a:r>
            <a:r>
              <a:rPr lang="en-US" baseline="0" dirty="0"/>
              <a:t> asked why GTAC provides NAIP imagery on Image Services when AGOL has NAIP in its collection. Here’s 4 reasons 1) Image Services offers many more years of NAIP than AGOL. 2) ESRI could eliminate NAIP imagery from AGOL at any time. 3) NAIP is posted to Image Services much sooner than ESRI posts it to AGOL. And 4), you can’t change the band combo and utilize the infrared band of NAIP in AGOL. </a:t>
            </a:r>
          </a:p>
          <a:p>
            <a:endParaRPr lang="en-US" baseline="0" dirty="0"/>
          </a:p>
          <a:p>
            <a:r>
              <a:rPr lang="en-US" baseline="0" dirty="0"/>
              <a:t>You can access the IS and RDW servers in AGOL by following these instructions.  I’ll demonstrate this later on. </a:t>
            </a:r>
            <a:endParaRPr lang="en-US" dirty="0"/>
          </a:p>
        </p:txBody>
      </p:sp>
      <p:sp>
        <p:nvSpPr>
          <p:cNvPr id="4" name="Slide Number Placeholder 3"/>
          <p:cNvSpPr>
            <a:spLocks noGrp="1"/>
          </p:cNvSpPr>
          <p:nvPr>
            <p:ph type="sldNum" sz="quarter" idx="10"/>
          </p:nvPr>
        </p:nvSpPr>
        <p:spPr/>
        <p:txBody>
          <a:bodyPr/>
          <a:lstStyle/>
          <a:p>
            <a:fld id="{91677DFD-5BCC-4242-A676-A458A6A44556}" type="slidenum">
              <a:rPr lang="en-US" smtClean="0"/>
              <a:t>43</a:t>
            </a:fld>
            <a:endParaRPr lang="en-US"/>
          </a:p>
        </p:txBody>
      </p:sp>
    </p:spTree>
    <p:extLst>
      <p:ext uri="{BB962C8B-B14F-4D97-AF65-F5344CB8AC3E}">
        <p14:creationId xmlns:p14="http://schemas.microsoft.com/office/powerpoint/2010/main" val="3935917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Forest Service Image Services serves imagery data to Forest Service and BLM. All imagery products are acceptable for submission to FS Image Services. </a:t>
            </a:r>
          </a:p>
          <a:p>
            <a:endParaRPr lang="en-US" dirty="0"/>
          </a:p>
          <a:p>
            <a:r>
              <a:rPr lang="en-US" dirty="0"/>
              <a:t>FS Topo, an authoritative product, has been served on FS Image Server from the start.</a:t>
            </a:r>
          </a:p>
          <a:p>
            <a:endParaRPr lang="en-US" dirty="0"/>
          </a:p>
          <a:p>
            <a:r>
              <a:rPr lang="en-US" dirty="0"/>
              <a:t>Data accepted as part of FS Image Services:</a:t>
            </a:r>
          </a:p>
          <a:p>
            <a:pPr lvl="1"/>
            <a:r>
              <a:rPr lang="en-US" dirty="0"/>
              <a:t>•</a:t>
            </a:r>
            <a:r>
              <a:rPr lang="en-US" baseline="0" dirty="0"/>
              <a:t>   </a:t>
            </a:r>
            <a:r>
              <a:rPr lang="en-US" dirty="0"/>
              <a:t>All imagery data (high resolution imagery primarily – 1 meter data or less)</a:t>
            </a:r>
          </a:p>
          <a:p>
            <a:pPr lvl="1"/>
            <a:r>
              <a:rPr lang="en-US" dirty="0"/>
              <a:t>•</a:t>
            </a:r>
            <a:r>
              <a:rPr lang="en-US" baseline="0" dirty="0"/>
              <a:t>   </a:t>
            </a:r>
            <a:r>
              <a:rPr lang="en-US" dirty="0"/>
              <a:t>Forest and district Lidar derived raster products (bare earth, Canopy Height, etc.)</a:t>
            </a:r>
          </a:p>
          <a:p>
            <a:pPr lvl="1"/>
            <a:r>
              <a:rPr lang="en-US" dirty="0"/>
              <a:t>•</a:t>
            </a:r>
            <a:r>
              <a:rPr lang="en-US" baseline="0" dirty="0"/>
              <a:t>   </a:t>
            </a:r>
            <a:r>
              <a:rPr lang="en-US" dirty="0"/>
              <a:t>Scanned georeferenced map raster products</a:t>
            </a:r>
          </a:p>
          <a:p>
            <a:pPr lvl="1"/>
            <a:r>
              <a:rPr lang="en-US" dirty="0"/>
              <a:t>•</a:t>
            </a:r>
            <a:r>
              <a:rPr lang="en-US" baseline="0" dirty="0"/>
              <a:t>   </a:t>
            </a:r>
            <a:r>
              <a:rPr lang="en-US" dirty="0" err="1"/>
              <a:t>FSTopo</a:t>
            </a:r>
            <a:r>
              <a:rPr lang="en-US" dirty="0"/>
              <a:t> and </a:t>
            </a:r>
            <a:r>
              <a:rPr lang="en-US" dirty="0" err="1"/>
              <a:t>ETopo</a:t>
            </a:r>
            <a:r>
              <a:rPr lang="en-US" dirty="0"/>
              <a:t> have and will continue to be served. </a:t>
            </a:r>
          </a:p>
          <a:p>
            <a:pPr lvl="1"/>
            <a:endParaRPr lang="en-US" dirty="0"/>
          </a:p>
          <a:p>
            <a:pPr lvl="1"/>
            <a:endParaRPr lang="en-US" dirty="0"/>
          </a:p>
        </p:txBody>
      </p:sp>
      <p:sp>
        <p:nvSpPr>
          <p:cNvPr id="4" name="Slide Number Placeholder 3"/>
          <p:cNvSpPr>
            <a:spLocks noGrp="1"/>
          </p:cNvSpPr>
          <p:nvPr>
            <p:ph type="sldNum" sz="quarter" idx="10"/>
          </p:nvPr>
        </p:nvSpPr>
        <p:spPr/>
        <p:txBody>
          <a:bodyPr/>
          <a:lstStyle/>
          <a:p>
            <a:fld id="{91677DFD-5BCC-4242-A676-A458A6A44556}" type="slidenum">
              <a:rPr lang="en-US" smtClean="0"/>
              <a:t>5</a:t>
            </a:fld>
            <a:endParaRPr lang="en-US"/>
          </a:p>
        </p:txBody>
      </p:sp>
    </p:spTree>
    <p:extLst>
      <p:ext uri="{BB962C8B-B14F-4D97-AF65-F5344CB8AC3E}">
        <p14:creationId xmlns:p14="http://schemas.microsoft.com/office/powerpoint/2010/main" val="15870334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677DFD-5BCC-4242-A676-A458A6A44556}" type="slidenum">
              <a:rPr lang="en-US" smtClean="0"/>
              <a:t>44</a:t>
            </a:fld>
            <a:endParaRPr lang="en-US"/>
          </a:p>
        </p:txBody>
      </p:sp>
    </p:spTree>
    <p:extLst>
      <p:ext uri="{BB962C8B-B14F-4D97-AF65-F5344CB8AC3E}">
        <p14:creationId xmlns:p14="http://schemas.microsoft.com/office/powerpoint/2010/main" val="9606156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677DFD-5BCC-4242-A676-A458A6A44556}" type="slidenum">
              <a:rPr lang="en-US" smtClean="0"/>
              <a:t>45</a:t>
            </a:fld>
            <a:endParaRPr lang="en-US"/>
          </a:p>
        </p:txBody>
      </p:sp>
    </p:spTree>
    <p:extLst>
      <p:ext uri="{BB962C8B-B14F-4D97-AF65-F5344CB8AC3E}">
        <p14:creationId xmlns:p14="http://schemas.microsoft.com/office/powerpoint/2010/main" val="28358744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services are GIS Service that allows users to efficiently access and display large volumes of raster data from a central server.   You can enjoy easy access to current high resolution imagery such as NAIP without the hassle of storing so much data. The data is preprocessed which is convenient in some ways but the drawback is that the original spectral information has been modified and likely does not represent the true reflectance characteristics of features on the ground.  So this means it shouldn’t be used for advanced image processing or spectral analysis.  If you want to do advanced processing or analysis it’s best to acquire the original imagery from sources such as APFO or the Geospatial Data Gateway which I’ll explain more about later. </a:t>
            </a:r>
          </a:p>
        </p:txBody>
      </p:sp>
      <p:sp>
        <p:nvSpPr>
          <p:cNvPr id="4" name="Slide Number Placeholder 3"/>
          <p:cNvSpPr>
            <a:spLocks noGrp="1"/>
          </p:cNvSpPr>
          <p:nvPr>
            <p:ph type="sldNum" sz="quarter" idx="10"/>
          </p:nvPr>
        </p:nvSpPr>
        <p:spPr/>
        <p:txBody>
          <a:bodyPr/>
          <a:lstStyle/>
          <a:p>
            <a:fld id="{91677DFD-5BCC-4242-A676-A458A6A44556}" type="slidenum">
              <a:rPr lang="en-US" smtClean="0"/>
              <a:t>6</a:t>
            </a:fld>
            <a:endParaRPr lang="en-US"/>
          </a:p>
        </p:txBody>
      </p:sp>
    </p:spTree>
    <p:extLst>
      <p:ext uri="{BB962C8B-B14F-4D97-AF65-F5344CB8AC3E}">
        <p14:creationId xmlns:p14="http://schemas.microsoft.com/office/powerpoint/2010/main" val="1471864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check the Forest</a:t>
            </a:r>
            <a:r>
              <a:rPr lang="en-US" baseline="0" dirty="0"/>
              <a:t> Visitor Maps folder to see if your region’s visitor map is up to date or even existing. Currently the server doesn’t have visitor maps for region 10. You can work with your regional GIS coordinator to get your region’s map updated and then request for it to be added to the server. </a:t>
            </a:r>
          </a:p>
          <a:p>
            <a:endParaRPr lang="en-US" dirty="0"/>
          </a:p>
        </p:txBody>
      </p:sp>
      <p:sp>
        <p:nvSpPr>
          <p:cNvPr id="4" name="Slide Number Placeholder 3"/>
          <p:cNvSpPr>
            <a:spLocks noGrp="1"/>
          </p:cNvSpPr>
          <p:nvPr>
            <p:ph type="sldNum" sz="quarter" idx="10"/>
          </p:nvPr>
        </p:nvSpPr>
        <p:spPr/>
        <p:txBody>
          <a:bodyPr/>
          <a:lstStyle/>
          <a:p>
            <a:fld id="{91677DFD-5BCC-4242-A676-A458A6A44556}" type="slidenum">
              <a:rPr lang="en-US" smtClean="0"/>
              <a:t>8</a:t>
            </a:fld>
            <a:endParaRPr lang="en-US"/>
          </a:p>
        </p:txBody>
      </p:sp>
    </p:spTree>
    <p:extLst>
      <p:ext uri="{BB962C8B-B14F-4D97-AF65-F5344CB8AC3E}">
        <p14:creationId xmlns:p14="http://schemas.microsoft.com/office/powerpoint/2010/main" val="2973365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eTOPO</a:t>
            </a:r>
            <a:r>
              <a:rPr lang="en-US" dirty="0"/>
              <a:t> uses USGS DRGs (digital raster graphics) which are available across the entire lower 48 states.</a:t>
            </a:r>
          </a:p>
          <a:p>
            <a:r>
              <a:rPr lang="en-US" dirty="0"/>
              <a:t>The data has green tint which highlights forested communities.</a:t>
            </a:r>
          </a:p>
          <a:p>
            <a:r>
              <a:rPr lang="en-US" dirty="0"/>
              <a:t>It’s made of 3 datasets which are for different scales as you zoom in and out.</a:t>
            </a:r>
          </a:p>
          <a:p>
            <a:endParaRPr lang="en-US" dirty="0"/>
          </a:p>
        </p:txBody>
      </p:sp>
      <p:sp>
        <p:nvSpPr>
          <p:cNvPr id="4" name="Slide Number Placeholder 3"/>
          <p:cNvSpPr>
            <a:spLocks noGrp="1"/>
          </p:cNvSpPr>
          <p:nvPr>
            <p:ph type="sldNum" sz="quarter" idx="10"/>
          </p:nvPr>
        </p:nvSpPr>
        <p:spPr/>
        <p:txBody>
          <a:bodyPr/>
          <a:lstStyle/>
          <a:p>
            <a:fld id="{91677DFD-5BCC-4242-A676-A458A6A44556}" type="slidenum">
              <a:rPr lang="en-US" smtClean="0"/>
              <a:t>9</a:t>
            </a:fld>
            <a:endParaRPr lang="en-US"/>
          </a:p>
        </p:txBody>
      </p:sp>
    </p:spTree>
    <p:extLst>
      <p:ext uri="{BB962C8B-B14F-4D97-AF65-F5344CB8AC3E}">
        <p14:creationId xmlns:p14="http://schemas.microsoft.com/office/powerpoint/2010/main" val="1805600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Softcopy PBS (Primary Base Series) are similar to USGS DRGs (</a:t>
            </a:r>
            <a:r>
              <a:rPr lang="en-US" dirty="0" err="1"/>
              <a:t>eTOPO</a:t>
            </a:r>
            <a:r>
              <a:rPr lang="en-US" dirty="0"/>
              <a:t>), but are developed by the Forest Service.</a:t>
            </a:r>
          </a:p>
          <a:p>
            <a:r>
              <a:rPr lang="en-US" dirty="0"/>
              <a:t>They have higher resolution than </a:t>
            </a:r>
            <a:r>
              <a:rPr lang="en-US" dirty="0" err="1"/>
              <a:t>eTOPO</a:t>
            </a:r>
            <a:r>
              <a:rPr lang="en-US" dirty="0"/>
              <a:t> which of course makes identifying boundary systems and other features easier.</a:t>
            </a:r>
          </a:p>
          <a:p>
            <a:r>
              <a:rPr lang="en-US" dirty="0"/>
              <a:t>Unfortunately they are only available for quads with Forest Service lands</a:t>
            </a:r>
          </a:p>
          <a:p>
            <a:endParaRPr lang="en-US" dirty="0"/>
          </a:p>
        </p:txBody>
      </p:sp>
      <p:sp>
        <p:nvSpPr>
          <p:cNvPr id="4" name="Slide Number Placeholder 3"/>
          <p:cNvSpPr>
            <a:spLocks noGrp="1"/>
          </p:cNvSpPr>
          <p:nvPr>
            <p:ph type="sldNum" sz="quarter" idx="10"/>
          </p:nvPr>
        </p:nvSpPr>
        <p:spPr/>
        <p:txBody>
          <a:bodyPr/>
          <a:lstStyle/>
          <a:p>
            <a:fld id="{91677DFD-5BCC-4242-A676-A458A6A44556}" type="slidenum">
              <a:rPr lang="en-US" smtClean="0"/>
              <a:t>10</a:t>
            </a:fld>
            <a:endParaRPr lang="en-US"/>
          </a:p>
        </p:txBody>
      </p:sp>
    </p:spTree>
    <p:extLst>
      <p:ext uri="{BB962C8B-B14F-4D97-AF65-F5344CB8AC3E}">
        <p14:creationId xmlns:p14="http://schemas.microsoft.com/office/powerpoint/2010/main" val="559626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National Land Cover Database 2016 is the most recent national land cover product we have</a:t>
            </a:r>
          </a:p>
          <a:p>
            <a:endParaRPr lang="en-US" dirty="0"/>
          </a:p>
          <a:p>
            <a:r>
              <a:rPr lang="en-US" dirty="0"/>
              <a:t>It has a 16-class land cover classification scheme that has been applied consistently across the United States</a:t>
            </a:r>
          </a:p>
          <a:p>
            <a:endParaRPr lang="en-US" dirty="0"/>
          </a:p>
          <a:p>
            <a:r>
              <a:rPr lang="en-US" dirty="0"/>
              <a:t>The resolution is 30 meters because the classification is based on 30 meter Landsat data</a:t>
            </a:r>
          </a:p>
          <a:p>
            <a:endParaRPr lang="en-US" dirty="0"/>
          </a:p>
          <a:p>
            <a:r>
              <a:rPr lang="en-US" dirty="0"/>
              <a:t>There’s also a 2001 and a 2011 NLCD dataset so by comparing the three NLCD datasets we can assess national land cover changes and trends during that 15 year period.</a:t>
            </a:r>
          </a:p>
          <a:p>
            <a:endParaRPr lang="en-US" dirty="0"/>
          </a:p>
        </p:txBody>
      </p:sp>
      <p:sp>
        <p:nvSpPr>
          <p:cNvPr id="4" name="Slide Number Placeholder 3"/>
          <p:cNvSpPr>
            <a:spLocks noGrp="1"/>
          </p:cNvSpPr>
          <p:nvPr>
            <p:ph type="sldNum" sz="quarter" idx="10"/>
          </p:nvPr>
        </p:nvSpPr>
        <p:spPr/>
        <p:txBody>
          <a:bodyPr/>
          <a:lstStyle/>
          <a:p>
            <a:fld id="{91677DFD-5BCC-4242-A676-A458A6A44556}" type="slidenum">
              <a:rPr lang="en-US" smtClean="0"/>
              <a:t>11</a:t>
            </a:fld>
            <a:endParaRPr lang="en-US"/>
          </a:p>
        </p:txBody>
      </p:sp>
    </p:spTree>
    <p:extLst>
      <p:ext uri="{BB962C8B-B14F-4D97-AF65-F5344CB8AC3E}">
        <p14:creationId xmlns:p14="http://schemas.microsoft.com/office/powerpoint/2010/main" val="29325746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0" y="0"/>
            <a:ext cx="9144000" cy="1208827"/>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1828800"/>
            <a:ext cx="7848600" cy="1927225"/>
          </a:xfrm>
        </p:spPr>
        <p:txBody>
          <a:bodyPr anchor="b">
            <a:noAutofit/>
          </a:bodyPr>
          <a:lstStyle>
            <a:lvl1pPr algn="r">
              <a:defRPr sz="5400" cap="none"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685800" y="3962400"/>
            <a:ext cx="7848600" cy="1752600"/>
          </a:xfrm>
        </p:spPr>
        <p:txBody>
          <a:bodyPr/>
          <a:lstStyle>
            <a:lvl1pPr marL="0" indent="0" algn="r">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cxnSp>
        <p:nvCxnSpPr>
          <p:cNvPr id="8" name="Straight Connector 7"/>
          <p:cNvCxnSpPr/>
          <p:nvPr/>
        </p:nvCxnSpPr>
        <p:spPr>
          <a:xfrm>
            <a:off x="685800" y="3808412"/>
            <a:ext cx="7848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9278" y="533400"/>
            <a:ext cx="3837218" cy="555146"/>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90600"/>
          </a:xfrm>
        </p:spPr>
        <p:txBody>
          <a:bodyPr/>
          <a:lstStyle>
            <a:lvl1pPr algn="ctr">
              <a:defRPr/>
            </a:lvl1pPr>
          </a:lstStyle>
          <a:p>
            <a:r>
              <a:rPr lang="en-US" dirty="0"/>
              <a:t>Click to edit Master title style</a:t>
            </a:r>
          </a:p>
        </p:txBody>
      </p:sp>
      <p:sp>
        <p:nvSpPr>
          <p:cNvPr id="3" name="Content Placeholder 2"/>
          <p:cNvSpPr>
            <a:spLocks noGrp="1"/>
          </p:cNvSpPr>
          <p:nvPr>
            <p:ph idx="1"/>
          </p:nvPr>
        </p:nvSpPr>
        <p:spPr>
          <a:xfrm>
            <a:off x="457200" y="1447800"/>
            <a:ext cx="8229600" cy="5029200"/>
          </a:xfrm>
        </p:spPr>
        <p:txBody>
          <a:bodyPr>
            <a:normAutofit/>
          </a:bodyPr>
          <a:lstStyle>
            <a:lvl1pPr>
              <a:buClr>
                <a:schemeClr val="tx2">
                  <a:lumMod val="75000"/>
                </a:schemeClr>
              </a:buClr>
              <a:defRPr sz="3200"/>
            </a:lvl1pPr>
            <a:lvl2pPr>
              <a:buClr>
                <a:schemeClr val="accent4">
                  <a:lumMod val="75000"/>
                </a:schemeClr>
              </a:buClr>
              <a:defRPr sz="2800"/>
            </a:lvl2pPr>
            <a:lvl3pPr>
              <a:buClr>
                <a:schemeClr val="bg2">
                  <a:lumMod val="50000"/>
                </a:schemeClr>
              </a:buClr>
              <a:defRPr sz="2400"/>
            </a:lvl3pPr>
            <a:lvl4pPr>
              <a:buClr>
                <a:schemeClr val="accent6">
                  <a:lumMod val="75000"/>
                </a:schemeClr>
              </a:buClr>
              <a:defRPr sz="20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90600"/>
          </a:xfrm>
        </p:spPr>
        <p:txBody>
          <a:bodyPr/>
          <a:lstStyle/>
          <a:p>
            <a:r>
              <a:rPr lang="en-US"/>
              <a:t>Click to edit Master title style</a:t>
            </a:r>
          </a:p>
        </p:txBody>
      </p:sp>
      <p:sp>
        <p:nvSpPr>
          <p:cNvPr id="3" name="Content Placeholder 2"/>
          <p:cNvSpPr>
            <a:spLocks noGrp="1"/>
          </p:cNvSpPr>
          <p:nvPr>
            <p:ph sz="half" idx="1"/>
          </p:nvPr>
        </p:nvSpPr>
        <p:spPr>
          <a:xfrm>
            <a:off x="457200" y="1447800"/>
            <a:ext cx="4038600" cy="49438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447800"/>
            <a:ext cx="4038600" cy="49438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90600"/>
          </a:xfrm>
        </p:spPr>
        <p:txBody>
          <a:bodyPr/>
          <a:lstStyle/>
          <a:p>
            <a:r>
              <a:rPr lang="en-US"/>
              <a:t>Click to edit Master title style</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400"/>
            <a:ext cx="8229600" cy="9906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524000"/>
            <a:ext cx="8229600" cy="4953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6553200"/>
            <a:ext cx="9144000" cy="327882"/>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5" name="TextBox 4"/>
          <p:cNvSpPr txBox="1"/>
          <p:nvPr userDrawn="1"/>
        </p:nvSpPr>
        <p:spPr>
          <a:xfrm>
            <a:off x="496225" y="6681151"/>
            <a:ext cx="1865975" cy="215444"/>
          </a:xfrm>
          <a:prstGeom prst="rect">
            <a:avLst/>
          </a:prstGeom>
          <a:noFill/>
        </p:spPr>
        <p:txBody>
          <a:bodyPr wrap="square" rtlCol="0">
            <a:spAutoFit/>
          </a:bodyPr>
          <a:lstStyle/>
          <a:p>
            <a:pPr algn="l"/>
            <a:r>
              <a:rPr lang="en-US" sz="800" b="1" i="1" dirty="0">
                <a:solidFill>
                  <a:schemeClr val="bg1"/>
                </a:solidFill>
              </a:rPr>
              <a:t>Forest Service</a:t>
            </a:r>
          </a:p>
        </p:txBody>
      </p:sp>
      <p:pic>
        <p:nvPicPr>
          <p:cNvPr id="6" name="Picture 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32037" y="6584950"/>
            <a:ext cx="258374" cy="294427"/>
          </a:xfrm>
          <a:prstGeom prst="rect">
            <a:avLst/>
          </a:prstGeom>
        </p:spPr>
      </p:pic>
    </p:spTree>
  </p:cSld>
  <p:clrMap bg1="lt1" tx1="dk1" bg2="lt2" tx2="dk2" accent1="accent1" accent2="accent2" accent3="accent3" accent4="accent4" accent5="accent5" accent6="accent6" hlink="hlink" folHlink="folHlink"/>
  <p:sldLayoutIdLst>
    <p:sldLayoutId id="2147483961" r:id="rId1"/>
    <p:sldLayoutId id="2147483962" r:id="rId2"/>
    <p:sldLayoutId id="2147483964" r:id="rId3"/>
    <p:sldLayoutId id="2147483966" r:id="rId4"/>
  </p:sldLayoutIdLst>
  <p:hf sldNum="0" hdr="0" ftr="0" dt="0"/>
  <p:txStyles>
    <p:titleStyle>
      <a:lvl1pPr algn="ctr" defTabSz="914400" rtl="0" eaLnBrk="1" latinLnBrk="0" hangingPunct="1">
        <a:spcBef>
          <a:spcPct val="0"/>
        </a:spcBef>
        <a:buNone/>
        <a:defRPr sz="4000" kern="1200" spc="-100" baseline="0">
          <a:solidFill>
            <a:schemeClr val="accent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jwebb02@fs.fed.us"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hyperlink" Target="https://www.fsa.usda.gov/programs-and-services/aerial-photography/"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hyperlink" Target="mailto:apfo.sales@slc.usda.gov"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gdg.sc.egov.usda.gov/"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hyperlink" Target="https://apps.fs.usda.gov/gtac/products#imageservices"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hyperlink" Target="mailto:SM.FS.GTAC@usda.gov"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apps.fs.usda.gov/gtac/products#imageservices"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hyperlink" Target="https://usdagcc.sharepoint.com/sites/fs-cio-edwts/SitePages/RDW.aspx"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usdagcc.sharepoint.com/sites/fs-cio-edwts/Shared%20Documents/EDWContentRequestForm.pdf"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hyperlink" Target="mailto:SM.FS.data@usda.gov"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2.xml.rels><?xml version="1.0" encoding="UTF-8" standalone="yes"?>
<Relationships xmlns="http://schemas.openxmlformats.org/package/2006/relationships"><Relationship Id="rId3" Type="http://schemas.openxmlformats.org/officeDocument/2006/relationships/hyperlink" Target="usfs.maps.arcgis.com"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hyperlink" Target="https://apps.fs.usda.gov/gtac-tools/AGOL/request_access.php"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4.xml.rels><?xml version="1.0" encoding="UTF-8" standalone="yes"?>
<Relationships xmlns="http://schemas.openxmlformats.org/package/2006/relationships"><Relationship Id="rId3" Type="http://schemas.openxmlformats.org/officeDocument/2006/relationships/hyperlink" Target="https://elevation.nationalmap.gov/arcgis/rest/services"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45.xml.rels><?xml version="1.0" encoding="UTF-8" standalone="yes"?>
<Relationships xmlns="http://schemas.openxmlformats.org/package/2006/relationships"><Relationship Id="rId8" Type="http://schemas.openxmlformats.org/officeDocument/2006/relationships/hyperlink" Target="https://data.fs.usda.gov/geodata/rastergateway/index.php" TargetMode="External"/><Relationship Id="rId13" Type="http://schemas.openxmlformats.org/officeDocument/2006/relationships/hyperlink" Target="usfs.maps.arcgis.com" TargetMode="External"/><Relationship Id="rId3" Type="http://schemas.openxmlformats.org/officeDocument/2006/relationships/hyperlink" Target="https://usdagcc.sharepoint.com/sites/fs-cio-edwts/SitePages/RDW.aspx" TargetMode="External"/><Relationship Id="rId7" Type="http://schemas.openxmlformats.org/officeDocument/2006/relationships/hyperlink" Target="https://apps.fs.usda.gov/fsgisx01/rest/services" TargetMode="External"/><Relationship Id="rId12" Type="http://schemas.openxmlformats.org/officeDocument/2006/relationships/hyperlink" Target="https://image-services-gtac.fs.usda.gov/arcgis/rest/services" TargetMode="External"/><Relationship Id="rId17" Type="http://schemas.openxmlformats.org/officeDocument/2006/relationships/hyperlink" Target="https://elevation.nationalmap.gov/arcgis/rest/services" TargetMode="External"/><Relationship Id="rId2" Type="http://schemas.openxmlformats.org/officeDocument/2006/relationships/notesSlide" Target="../notesSlides/notesSlide41.xml"/><Relationship Id="rId16" Type="http://schemas.openxmlformats.org/officeDocument/2006/relationships/hyperlink" Target="https://gdg.sc.egov.usda.gov/" TargetMode="External"/><Relationship Id="rId1" Type="http://schemas.openxmlformats.org/officeDocument/2006/relationships/slideLayout" Target="../slideLayouts/slideLayout2.xml"/><Relationship Id="rId6" Type="http://schemas.openxmlformats.org/officeDocument/2006/relationships/hyperlink" Target="https://apps.fs.usda.gov/arcx/rest/services" TargetMode="External"/><Relationship Id="rId11" Type="http://schemas.openxmlformats.org/officeDocument/2006/relationships/hyperlink" Target="mailto:SM.FS.GTAC@usda.gov" TargetMode="External"/><Relationship Id="rId5" Type="http://schemas.openxmlformats.org/officeDocument/2006/relationships/hyperlink" Target="https://apps.fs.usda.gov/fsgisn01/rest/services" TargetMode="External"/><Relationship Id="rId15" Type="http://schemas.openxmlformats.org/officeDocument/2006/relationships/hyperlink" Target="https://www.fsa.usda.gov/programs-and-services/aerial-photography/" TargetMode="External"/><Relationship Id="rId10" Type="http://schemas.openxmlformats.org/officeDocument/2006/relationships/hyperlink" Target="https://apps.fs.usda.gov/gtac/products#imageservices" TargetMode="External"/><Relationship Id="rId4" Type="http://schemas.openxmlformats.org/officeDocument/2006/relationships/hyperlink" Target="https://apps.fs.usda.gov/arcn/rest/services" TargetMode="External"/><Relationship Id="rId9" Type="http://schemas.openxmlformats.org/officeDocument/2006/relationships/hyperlink" Target="https://image-services-gtac.fs.usda.gov/arcgis" TargetMode="External"/><Relationship Id="rId14" Type="http://schemas.openxmlformats.org/officeDocument/2006/relationships/hyperlink" Target="https://apps.fs.usda.gov/gtac-tools/AGOL/request_access.php"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0"/>
            <a:ext cx="7848600" cy="1927225"/>
          </a:xfrm>
        </p:spPr>
        <p:txBody>
          <a:bodyPr/>
          <a:lstStyle/>
          <a:p>
            <a:pPr algn="ctr"/>
            <a:r>
              <a:rPr lang="en-US" sz="4800" dirty="0"/>
              <a:t>Raster Data in the RDW and FS Image Services</a:t>
            </a:r>
          </a:p>
        </p:txBody>
      </p:sp>
      <p:sp>
        <p:nvSpPr>
          <p:cNvPr id="3" name="Subtitle 2"/>
          <p:cNvSpPr>
            <a:spLocks noGrp="1"/>
          </p:cNvSpPr>
          <p:nvPr>
            <p:ph type="subTitle" idx="1"/>
          </p:nvPr>
        </p:nvSpPr>
        <p:spPr/>
        <p:txBody>
          <a:bodyPr>
            <a:normAutofit fontScale="70000" lnSpcReduction="20000"/>
          </a:bodyPr>
          <a:lstStyle/>
          <a:p>
            <a:r>
              <a:rPr lang="en-US" sz="2800" b="1" dirty="0"/>
              <a:t>Mark Hammond</a:t>
            </a:r>
          </a:p>
          <a:p>
            <a:r>
              <a:rPr lang="en-US" dirty="0"/>
              <a:t>Remote Sensing Specialist / Trainer</a:t>
            </a:r>
          </a:p>
          <a:p>
            <a:r>
              <a:rPr lang="en-US" dirty="0" err="1"/>
              <a:t>RedCastle</a:t>
            </a:r>
            <a:r>
              <a:rPr lang="en-US" dirty="0"/>
              <a:t> Resources Inc., working onsite at</a:t>
            </a:r>
          </a:p>
          <a:p>
            <a:r>
              <a:rPr lang="en-US" dirty="0"/>
              <a:t>Geospatial Technology and Applications Center (GTAC)</a:t>
            </a:r>
          </a:p>
          <a:p>
            <a:r>
              <a:rPr lang="en-US" dirty="0"/>
              <a:t>(801) 975-3497</a:t>
            </a:r>
          </a:p>
          <a:p>
            <a:r>
              <a:rPr lang="en-US" dirty="0">
                <a:hlinkClick r:id="rId2"/>
              </a:rPr>
              <a:t>markhammond@fs.fed.us</a:t>
            </a:r>
            <a:endParaRPr lang="en-US" dirty="0"/>
          </a:p>
        </p:txBody>
      </p:sp>
    </p:spTree>
    <p:extLst>
      <p:ext uri="{BB962C8B-B14F-4D97-AF65-F5344CB8AC3E}">
        <p14:creationId xmlns:p14="http://schemas.microsoft.com/office/powerpoint/2010/main" val="19094835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a:t>Maps CONUS - </a:t>
            </a:r>
            <a:r>
              <a:rPr lang="en-US" dirty="0" err="1"/>
              <a:t>PBS_GeoTiff</a:t>
            </a:r>
            <a:endParaRPr lang="en-US" dirty="0"/>
          </a:p>
        </p:txBody>
      </p:sp>
      <p:sp>
        <p:nvSpPr>
          <p:cNvPr id="3" name="Content Placeholder 2"/>
          <p:cNvSpPr>
            <a:spLocks noGrp="1"/>
          </p:cNvSpPr>
          <p:nvPr>
            <p:ph idx="1"/>
          </p:nvPr>
        </p:nvSpPr>
        <p:spPr>
          <a:xfrm>
            <a:off x="457200" y="914400"/>
            <a:ext cx="8229600" cy="3063240"/>
          </a:xfrm>
        </p:spPr>
        <p:txBody>
          <a:bodyPr>
            <a:normAutofit fontScale="92500" lnSpcReduction="10000"/>
          </a:bodyPr>
          <a:lstStyle/>
          <a:p>
            <a:r>
              <a:rPr lang="en-US" sz="2800" dirty="0"/>
              <a:t>Softcopy PBS (Primary Base Series)</a:t>
            </a:r>
          </a:p>
          <a:p>
            <a:r>
              <a:rPr lang="en-US" sz="2800" dirty="0" err="1"/>
              <a:t>A.k.a</a:t>
            </a:r>
            <a:r>
              <a:rPr lang="en-US" sz="2800" dirty="0"/>
              <a:t>- </a:t>
            </a:r>
            <a:r>
              <a:rPr lang="en-US" sz="2800" dirty="0" err="1"/>
              <a:t>FSTopo</a:t>
            </a:r>
            <a:endParaRPr lang="en-US" sz="2800" dirty="0"/>
          </a:p>
          <a:p>
            <a:pPr lvl="1"/>
            <a:r>
              <a:rPr lang="en-US" dirty="0"/>
              <a:t>Similar to USGS DRGs, but made by Forest Service</a:t>
            </a:r>
          </a:p>
          <a:p>
            <a:pPr lvl="1"/>
            <a:r>
              <a:rPr lang="en-US" dirty="0"/>
              <a:t>Higher resolution than DRGs</a:t>
            </a:r>
          </a:p>
          <a:p>
            <a:pPr lvl="1"/>
            <a:r>
              <a:rPr lang="en-US" dirty="0"/>
              <a:t>No green tint</a:t>
            </a:r>
          </a:p>
          <a:p>
            <a:pPr lvl="1"/>
            <a:r>
              <a:rPr lang="en-US" dirty="0"/>
              <a:t>Only for quads with Forest Service lands</a:t>
            </a:r>
          </a:p>
          <a:p>
            <a:pPr marL="0" indent="0">
              <a:buNone/>
            </a:pPr>
            <a:endParaRPr lang="en-US" dirty="0"/>
          </a:p>
        </p:txBody>
      </p:sp>
      <p:pic>
        <p:nvPicPr>
          <p:cNvPr id="4" name="Picture 3" descr="PBS Geo TIFF"/>
          <p:cNvPicPr>
            <a:picLocks noChangeAspect="1"/>
          </p:cNvPicPr>
          <p:nvPr/>
        </p:nvPicPr>
        <p:blipFill rotWithShape="1">
          <a:blip r:embed="rId3"/>
          <a:srcRect t="1" b="34448"/>
          <a:stretch/>
        </p:blipFill>
        <p:spPr>
          <a:xfrm>
            <a:off x="2286000" y="3977640"/>
            <a:ext cx="4829284" cy="2574524"/>
          </a:xfrm>
          <a:prstGeom prst="rect">
            <a:avLst/>
          </a:prstGeom>
          <a:solidFill>
            <a:schemeClr val="bg1"/>
          </a:solidFill>
          <a:ln>
            <a:solidFill>
              <a:schemeClr val="tx1"/>
            </a:solidFill>
          </a:ln>
        </p:spPr>
      </p:pic>
    </p:spTree>
    <p:extLst>
      <p:ext uri="{BB962C8B-B14F-4D97-AF65-F5344CB8AC3E}">
        <p14:creationId xmlns:p14="http://schemas.microsoft.com/office/powerpoint/2010/main" val="42285220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336"/>
            <a:ext cx="8229600" cy="990600"/>
          </a:xfrm>
        </p:spPr>
        <p:txBody>
          <a:bodyPr/>
          <a:lstStyle/>
          <a:p>
            <a:r>
              <a:rPr lang="en-US" dirty="0"/>
              <a:t>Maps CONUS - NLCD</a:t>
            </a:r>
          </a:p>
        </p:txBody>
      </p:sp>
      <p:sp>
        <p:nvSpPr>
          <p:cNvPr id="3" name="Content Placeholder 2"/>
          <p:cNvSpPr>
            <a:spLocks noGrp="1"/>
          </p:cNvSpPr>
          <p:nvPr>
            <p:ph idx="1"/>
          </p:nvPr>
        </p:nvSpPr>
        <p:spPr>
          <a:xfrm>
            <a:off x="457200" y="1011936"/>
            <a:ext cx="8229600" cy="2215896"/>
          </a:xfrm>
        </p:spPr>
        <p:txBody>
          <a:bodyPr>
            <a:normAutofit fontScale="92500" lnSpcReduction="10000"/>
          </a:bodyPr>
          <a:lstStyle/>
          <a:p>
            <a:r>
              <a:rPr lang="en-US" sz="2800" dirty="0"/>
              <a:t>NLCD (National Land Cover Database)</a:t>
            </a:r>
          </a:p>
          <a:p>
            <a:pPr lvl="1"/>
            <a:r>
              <a:rPr lang="en-US" dirty="0"/>
              <a:t>16 class land cover classification scheme</a:t>
            </a:r>
          </a:p>
          <a:p>
            <a:pPr lvl="1"/>
            <a:r>
              <a:rPr lang="en-US" dirty="0"/>
              <a:t>30 m resolution</a:t>
            </a:r>
          </a:p>
          <a:p>
            <a:pPr lvl="1"/>
            <a:r>
              <a:rPr lang="en-US" dirty="0"/>
              <a:t>Assess land cover changes from 2001 to 2011 to 2016</a:t>
            </a:r>
          </a:p>
          <a:p>
            <a:endParaRPr lang="en-US" dirty="0"/>
          </a:p>
        </p:txBody>
      </p:sp>
      <p:pic>
        <p:nvPicPr>
          <p:cNvPr id="4" name="Picture 3" descr="NLCD"/>
          <p:cNvPicPr>
            <a:picLocks noChangeAspect="1"/>
          </p:cNvPicPr>
          <p:nvPr/>
        </p:nvPicPr>
        <p:blipFill rotWithShape="1">
          <a:blip r:embed="rId3"/>
          <a:srcRect b="29086"/>
          <a:stretch/>
        </p:blipFill>
        <p:spPr>
          <a:xfrm>
            <a:off x="1313405" y="3258312"/>
            <a:ext cx="6517189" cy="2913888"/>
          </a:xfrm>
          <a:prstGeom prst="rect">
            <a:avLst/>
          </a:prstGeom>
          <a:ln>
            <a:solidFill>
              <a:schemeClr val="tx1"/>
            </a:solidFill>
          </a:ln>
        </p:spPr>
      </p:pic>
    </p:spTree>
    <p:extLst>
      <p:ext uri="{BB962C8B-B14F-4D97-AF65-F5344CB8AC3E}">
        <p14:creationId xmlns:p14="http://schemas.microsoft.com/office/powerpoint/2010/main" val="20737844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lstStyle/>
          <a:p>
            <a:r>
              <a:rPr lang="en-US" dirty="0"/>
              <a:t>Maps CONUS - TCC</a:t>
            </a:r>
          </a:p>
        </p:txBody>
      </p:sp>
      <p:sp>
        <p:nvSpPr>
          <p:cNvPr id="3" name="Content Placeholder 2"/>
          <p:cNvSpPr>
            <a:spLocks noGrp="1"/>
          </p:cNvSpPr>
          <p:nvPr>
            <p:ph idx="1"/>
          </p:nvPr>
        </p:nvSpPr>
        <p:spPr>
          <a:xfrm>
            <a:off x="493776" y="1066800"/>
            <a:ext cx="8229600" cy="2209800"/>
          </a:xfrm>
        </p:spPr>
        <p:txBody>
          <a:bodyPr/>
          <a:lstStyle/>
          <a:p>
            <a:r>
              <a:rPr lang="en-US" sz="2800" dirty="0"/>
              <a:t>TCC (Tree Canopy Cover)</a:t>
            </a:r>
          </a:p>
          <a:p>
            <a:pPr lvl="1"/>
            <a:r>
              <a:rPr lang="en-US" sz="2400" dirty="0"/>
              <a:t>NLCD tree canopy cover dataset for CONUS</a:t>
            </a:r>
          </a:p>
          <a:p>
            <a:pPr lvl="1"/>
            <a:r>
              <a:rPr lang="en-US" sz="2400" dirty="0"/>
              <a:t>30 m resolution</a:t>
            </a:r>
          </a:p>
          <a:p>
            <a:pPr lvl="1"/>
            <a:r>
              <a:rPr lang="en-US" sz="2400" dirty="0"/>
              <a:t>Single layer, percent tree canopy cover</a:t>
            </a:r>
          </a:p>
          <a:p>
            <a:endParaRPr lang="en-US" dirty="0"/>
          </a:p>
        </p:txBody>
      </p:sp>
      <p:pic>
        <p:nvPicPr>
          <p:cNvPr id="4" name="Picture 3" descr="TCC"/>
          <p:cNvPicPr>
            <a:picLocks noChangeAspect="1"/>
          </p:cNvPicPr>
          <p:nvPr/>
        </p:nvPicPr>
        <p:blipFill rotWithShape="1">
          <a:blip r:embed="rId3"/>
          <a:srcRect b="24659"/>
          <a:stretch/>
        </p:blipFill>
        <p:spPr>
          <a:xfrm>
            <a:off x="749473" y="3276600"/>
            <a:ext cx="7718205" cy="2971800"/>
          </a:xfrm>
          <a:prstGeom prst="rect">
            <a:avLst/>
          </a:prstGeom>
          <a:ln>
            <a:solidFill>
              <a:schemeClr val="tx1"/>
            </a:solidFill>
          </a:ln>
        </p:spPr>
      </p:pic>
    </p:spTree>
    <p:extLst>
      <p:ext uri="{BB962C8B-B14F-4D97-AF65-F5344CB8AC3E}">
        <p14:creationId xmlns:p14="http://schemas.microsoft.com/office/powerpoint/2010/main" val="1769278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017" y="-127635"/>
            <a:ext cx="8229600" cy="990600"/>
          </a:xfrm>
        </p:spPr>
        <p:txBody>
          <a:bodyPr/>
          <a:lstStyle/>
          <a:p>
            <a:r>
              <a:rPr lang="en-US" dirty="0"/>
              <a:t>NAIP</a:t>
            </a:r>
          </a:p>
        </p:txBody>
      </p:sp>
      <p:sp>
        <p:nvSpPr>
          <p:cNvPr id="3" name="Content Placeholder 2"/>
          <p:cNvSpPr>
            <a:spLocks noGrp="1"/>
          </p:cNvSpPr>
          <p:nvPr>
            <p:ph idx="1"/>
          </p:nvPr>
        </p:nvSpPr>
        <p:spPr>
          <a:xfrm>
            <a:off x="381000" y="990600"/>
            <a:ext cx="8229600" cy="5029200"/>
          </a:xfrm>
        </p:spPr>
        <p:txBody>
          <a:bodyPr>
            <a:normAutofit lnSpcReduction="10000"/>
          </a:bodyPr>
          <a:lstStyle/>
          <a:p>
            <a:r>
              <a:rPr lang="en-US" dirty="0"/>
              <a:t>National Agricultural Imagery Program</a:t>
            </a:r>
          </a:p>
          <a:p>
            <a:endParaRPr lang="en-US" dirty="0"/>
          </a:p>
          <a:p>
            <a:r>
              <a:rPr lang="en-US" dirty="0"/>
              <a:t>High resolution</a:t>
            </a:r>
          </a:p>
          <a:p>
            <a:endParaRPr lang="en-US" dirty="0"/>
          </a:p>
          <a:p>
            <a:r>
              <a:rPr lang="en-US" b="1" dirty="0">
                <a:solidFill>
                  <a:srgbClr val="FF0000"/>
                </a:solidFill>
              </a:rPr>
              <a:t>Free!</a:t>
            </a:r>
          </a:p>
          <a:p>
            <a:endParaRPr lang="en-US" dirty="0"/>
          </a:p>
          <a:p>
            <a:r>
              <a:rPr lang="en-US" dirty="0"/>
              <a:t>Has infrared band</a:t>
            </a:r>
          </a:p>
          <a:p>
            <a:endParaRPr lang="en-US" dirty="0"/>
          </a:p>
          <a:p>
            <a:r>
              <a:rPr lang="en-US" dirty="0"/>
              <a:t>Easily accessible and preprocessed! </a:t>
            </a:r>
          </a:p>
          <a:p>
            <a:endParaRPr lang="en-US" dirty="0"/>
          </a:p>
        </p:txBody>
      </p:sp>
      <p:pic>
        <p:nvPicPr>
          <p:cNvPr id="4" name="Picture 3" descr="NAIP"/>
          <p:cNvPicPr>
            <a:picLocks noChangeAspect="1"/>
          </p:cNvPicPr>
          <p:nvPr/>
        </p:nvPicPr>
        <p:blipFill>
          <a:blip r:embed="rId3"/>
          <a:stretch>
            <a:fillRect/>
          </a:stretch>
        </p:blipFill>
        <p:spPr>
          <a:xfrm>
            <a:off x="4114800" y="1524000"/>
            <a:ext cx="4876800" cy="2920779"/>
          </a:xfrm>
          <a:prstGeom prst="rect">
            <a:avLst/>
          </a:prstGeom>
        </p:spPr>
      </p:pic>
    </p:spTree>
    <p:extLst>
      <p:ext uri="{BB962C8B-B14F-4D97-AF65-F5344CB8AC3E}">
        <p14:creationId xmlns:p14="http://schemas.microsoft.com/office/powerpoint/2010/main" val="25623308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a:t>How can NAIP be useful to you?</a:t>
            </a:r>
          </a:p>
        </p:txBody>
      </p:sp>
      <p:sp>
        <p:nvSpPr>
          <p:cNvPr id="3" name="Content Placeholder 2"/>
          <p:cNvSpPr>
            <a:spLocks noGrp="1"/>
          </p:cNvSpPr>
          <p:nvPr>
            <p:ph idx="1"/>
          </p:nvPr>
        </p:nvSpPr>
        <p:spPr>
          <a:xfrm>
            <a:off x="406608" y="877960"/>
            <a:ext cx="8229600" cy="5029200"/>
          </a:xfrm>
        </p:spPr>
        <p:txBody>
          <a:bodyPr>
            <a:normAutofit/>
          </a:bodyPr>
          <a:lstStyle/>
          <a:p>
            <a:r>
              <a:rPr lang="en-US" sz="2800" dirty="0"/>
              <a:t>Monitoring change / updating GIS</a:t>
            </a:r>
          </a:p>
          <a:p>
            <a:r>
              <a:rPr lang="en-US" sz="2800" dirty="0"/>
              <a:t>Forest health assessment</a:t>
            </a:r>
          </a:p>
          <a:p>
            <a:r>
              <a:rPr lang="en-US" sz="2800" dirty="0"/>
              <a:t>Map backdrop</a:t>
            </a:r>
          </a:p>
          <a:p>
            <a:r>
              <a:rPr lang="en-US" sz="2800" dirty="0"/>
              <a:t>Image drape (3D)</a:t>
            </a:r>
          </a:p>
          <a:p>
            <a:r>
              <a:rPr lang="en-US" sz="2800" dirty="0"/>
              <a:t>Image sampling</a:t>
            </a:r>
          </a:p>
        </p:txBody>
      </p:sp>
      <p:pic>
        <p:nvPicPr>
          <p:cNvPr id="7" name="Picture 6" descr="updating GI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900" y="3505200"/>
            <a:ext cx="6934200" cy="2912777"/>
          </a:xfrm>
          <a:prstGeom prst="rect">
            <a:avLst/>
          </a:prstGeom>
          <a:ln>
            <a:solidFill>
              <a:schemeClr val="tx1"/>
            </a:solidFill>
          </a:ln>
        </p:spPr>
      </p:pic>
      <p:pic>
        <p:nvPicPr>
          <p:cNvPr id="8" name="Picture 7" descr="Forest Health Assessmen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9063" y="1939169"/>
            <a:ext cx="5162128" cy="3800856"/>
          </a:xfrm>
          <a:prstGeom prst="rect">
            <a:avLst/>
          </a:prstGeom>
        </p:spPr>
      </p:pic>
      <p:pic>
        <p:nvPicPr>
          <p:cNvPr id="9" name="Picture 8" descr="logging map"/>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76166" y="1395022"/>
            <a:ext cx="3777979" cy="4889149"/>
          </a:xfrm>
          <a:prstGeom prst="rect">
            <a:avLst/>
          </a:prstGeom>
          <a:ln>
            <a:solidFill>
              <a:schemeClr val="tx1"/>
            </a:solidFill>
          </a:ln>
        </p:spPr>
      </p:pic>
      <p:pic>
        <p:nvPicPr>
          <p:cNvPr id="10" name="Picture 9" descr="3D backdrop"/>
          <p:cNvPicPr>
            <a:picLocks noChangeAspect="1"/>
          </p:cNvPicPr>
          <p:nvPr/>
        </p:nvPicPr>
        <p:blipFill rotWithShape="1">
          <a:blip r:embed="rId6">
            <a:extLst>
              <a:ext uri="{28A0092B-C50C-407E-A947-70E740481C1C}">
                <a14:useLocalDpi xmlns:a14="http://schemas.microsoft.com/office/drawing/2010/main" val="0"/>
              </a:ext>
            </a:extLst>
          </a:blip>
          <a:srcRect t="8590"/>
          <a:stretch/>
        </p:blipFill>
        <p:spPr>
          <a:xfrm>
            <a:off x="3749063" y="2095225"/>
            <a:ext cx="5132446" cy="4045461"/>
          </a:xfrm>
          <a:prstGeom prst="rect">
            <a:avLst/>
          </a:prstGeom>
        </p:spPr>
      </p:pic>
      <p:pic>
        <p:nvPicPr>
          <p:cNvPr id="11" name="Picture 10" descr="Image Sampler"/>
          <p:cNvPicPr>
            <a:picLocks noChangeAspect="1"/>
          </p:cNvPicPr>
          <p:nvPr/>
        </p:nvPicPr>
        <p:blipFill rotWithShape="1">
          <a:blip r:embed="rId7"/>
          <a:srcRect l="34203" t="9244"/>
          <a:stretch/>
        </p:blipFill>
        <p:spPr>
          <a:xfrm>
            <a:off x="4121142" y="1844341"/>
            <a:ext cx="4750535" cy="4437372"/>
          </a:xfrm>
          <a:prstGeom prst="rect">
            <a:avLst/>
          </a:prstGeom>
        </p:spPr>
      </p:pic>
    </p:spTree>
    <p:extLst>
      <p:ext uri="{BB962C8B-B14F-4D97-AF65-F5344CB8AC3E}">
        <p14:creationId xmlns:p14="http://schemas.microsoft.com/office/powerpoint/2010/main" val="3144821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childTnLst>
                          </p:cTn>
                        </p:par>
                        <p:par>
                          <p:cTn id="16" fill="hold">
                            <p:stCondLst>
                              <p:cond delay="0"/>
                            </p:stCondLst>
                            <p:childTnLst>
                              <p:par>
                                <p:cTn id="17" presetID="2" presetClass="entr" presetSubtype="4"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par>
                          <p:cTn id="25" fill="hold">
                            <p:stCondLst>
                              <p:cond delay="0"/>
                            </p:stCondLst>
                            <p:childTnLst>
                              <p:par>
                                <p:cTn id="26" presetID="2" presetClass="entr" presetSubtype="4"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childTnLst>
                                </p:cTn>
                              </p:par>
                            </p:childTnLst>
                          </p:cTn>
                        </p:par>
                        <p:par>
                          <p:cTn id="34" fill="hold">
                            <p:stCondLst>
                              <p:cond delay="0"/>
                            </p:stCondLst>
                            <p:childTnLst>
                              <p:par>
                                <p:cTn id="35" presetID="2" presetClass="entr" presetSubtype="4"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childTnLst>
                                </p:cTn>
                              </p:par>
                            </p:childTnLst>
                          </p:cTn>
                        </p:par>
                        <p:par>
                          <p:cTn id="43" fill="hold">
                            <p:stCondLst>
                              <p:cond delay="0"/>
                            </p:stCondLst>
                            <p:childTnLst>
                              <p:par>
                                <p:cTn id="44" presetID="2" presetClass="entr" presetSubtype="4" fill="hold" nodeType="after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additive="base">
                                        <p:cTn id="46" dur="500" fill="hold"/>
                                        <p:tgtEl>
                                          <p:spTgt spid="11"/>
                                        </p:tgtEl>
                                        <p:attrNameLst>
                                          <p:attrName>ppt_x</p:attrName>
                                        </p:attrNameLst>
                                      </p:cBhvr>
                                      <p:tavLst>
                                        <p:tav tm="0">
                                          <p:val>
                                            <p:strVal val="#ppt_x"/>
                                          </p:val>
                                        </p:tav>
                                        <p:tav tm="100000">
                                          <p:val>
                                            <p:strVal val="#ppt_x"/>
                                          </p:val>
                                        </p:tav>
                                      </p:tavLst>
                                    </p:anim>
                                    <p:anim calcmode="lin" valueType="num">
                                      <p:cBhvr additive="base">
                                        <p:cTn id="4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818" y="31220"/>
            <a:ext cx="8229600" cy="776204"/>
          </a:xfrm>
        </p:spPr>
        <p:txBody>
          <a:bodyPr/>
          <a:lstStyle/>
          <a:p>
            <a:r>
              <a:rPr lang="en-US" dirty="0"/>
              <a:t>NAIP Acquisitions</a:t>
            </a:r>
          </a:p>
        </p:txBody>
      </p:sp>
      <p:sp>
        <p:nvSpPr>
          <p:cNvPr id="4" name="TextBox 3"/>
          <p:cNvSpPr txBox="1"/>
          <p:nvPr/>
        </p:nvSpPr>
        <p:spPr>
          <a:xfrm>
            <a:off x="609600" y="990600"/>
            <a:ext cx="6991822" cy="400110"/>
          </a:xfrm>
          <a:prstGeom prst="rect">
            <a:avLst/>
          </a:prstGeom>
          <a:noFill/>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effectLst/>
                <a:uLnTx/>
                <a:uFillTx/>
              </a:rPr>
              <a:t> </a:t>
            </a:r>
            <a:r>
              <a:rPr kumimoji="0" lang="en-US" sz="2000" b="0" i="0" u="none" strike="noStrike" kern="0" cap="none" spc="0" normalizeH="0" baseline="0" noProof="0" dirty="0">
                <a:ln>
                  <a:noFill/>
                </a:ln>
                <a:effectLst/>
                <a:uLnTx/>
                <a:uFillTx/>
              </a:rPr>
              <a:t>CONUS for each year of NAIP 2004- 2014</a:t>
            </a:r>
            <a:endParaRPr kumimoji="0" lang="en-US" sz="2000" b="1" i="0" u="none" strike="noStrike" kern="0" cap="none" spc="0" normalizeH="0" baseline="0" noProof="0" dirty="0">
              <a:ln>
                <a:noFill/>
              </a:ln>
              <a:effectLst/>
              <a:uLnTx/>
              <a:uFillTx/>
            </a:endParaRPr>
          </a:p>
        </p:txBody>
      </p:sp>
      <p:grpSp>
        <p:nvGrpSpPr>
          <p:cNvPr id="26" name="Group 25" descr="naip collection years"/>
          <p:cNvGrpSpPr/>
          <p:nvPr/>
        </p:nvGrpSpPr>
        <p:grpSpPr>
          <a:xfrm>
            <a:off x="661375" y="1694865"/>
            <a:ext cx="7687518" cy="4611414"/>
            <a:chOff x="661375" y="1694865"/>
            <a:chExt cx="7687518" cy="4611414"/>
          </a:xfrm>
        </p:grpSpPr>
        <p:sp>
          <p:nvSpPr>
            <p:cNvPr id="18" name="TextBox 17"/>
            <p:cNvSpPr txBox="1"/>
            <p:nvPr/>
          </p:nvSpPr>
          <p:spPr>
            <a:xfrm>
              <a:off x="2239012" y="5877380"/>
              <a:ext cx="805401" cy="400110"/>
            </a:xfrm>
            <a:prstGeom prst="rect">
              <a:avLst/>
            </a:prstGeom>
            <a:noFill/>
          </p:spPr>
          <p:txBody>
            <a:bodyPr wrap="square" rtlCol="0">
              <a:spAutoFit/>
            </a:bodyPr>
            <a:lstStyle/>
            <a:p>
              <a:pPr fontAlgn="base">
                <a:spcBef>
                  <a:spcPct val="0"/>
                </a:spcBef>
                <a:spcAft>
                  <a:spcPct val="0"/>
                </a:spcAft>
              </a:pPr>
              <a:r>
                <a:rPr lang="en-US" sz="2000" b="1" dirty="0"/>
                <a:t>2013</a:t>
              </a:r>
            </a:p>
          </p:txBody>
        </p:sp>
        <p:sp>
          <p:nvSpPr>
            <p:cNvPr id="22" name="TextBox 21"/>
            <p:cNvSpPr txBox="1"/>
            <p:nvPr/>
          </p:nvSpPr>
          <p:spPr>
            <a:xfrm>
              <a:off x="4670817" y="5906169"/>
              <a:ext cx="805401" cy="400110"/>
            </a:xfrm>
            <a:prstGeom prst="rect">
              <a:avLst/>
            </a:prstGeom>
            <a:noFill/>
          </p:spPr>
          <p:txBody>
            <a:bodyPr wrap="square" rtlCol="0">
              <a:spAutoFit/>
            </a:bodyPr>
            <a:lstStyle/>
            <a:p>
              <a:pPr fontAlgn="base">
                <a:spcBef>
                  <a:spcPct val="0"/>
                </a:spcBef>
                <a:spcAft>
                  <a:spcPct val="0"/>
                </a:spcAft>
              </a:pPr>
              <a:r>
                <a:rPr lang="en-US" sz="2000" b="1" dirty="0"/>
                <a:t>2014</a:t>
              </a:r>
            </a:p>
          </p:txBody>
        </p:sp>
        <p:pic>
          <p:nvPicPr>
            <p:cNvPr id="5" name="Picture 2" descr="NAI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81087" y="1711694"/>
              <a:ext cx="1716703" cy="99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descr="NAI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9036" y="1727242"/>
              <a:ext cx="1671796" cy="968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descr="NAI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1375" y="3156722"/>
              <a:ext cx="1703314" cy="986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descr="NAI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41565" y="3156722"/>
              <a:ext cx="1644662" cy="953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descr="NAIP"/>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29644" y="3171252"/>
              <a:ext cx="1619587" cy="938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4883787" y="2720004"/>
              <a:ext cx="1050056" cy="400110"/>
            </a:xfrm>
            <a:prstGeom prst="rect">
              <a:avLst/>
            </a:prstGeom>
            <a:noFill/>
          </p:spPr>
          <p:txBody>
            <a:bodyPr wrap="square" rtlCol="0">
              <a:spAutoFit/>
            </a:bodyPr>
            <a:lstStyle/>
            <a:p>
              <a:pPr fontAlgn="base">
                <a:spcBef>
                  <a:spcPct val="0"/>
                </a:spcBef>
                <a:spcAft>
                  <a:spcPct val="0"/>
                </a:spcAft>
              </a:pPr>
              <a:r>
                <a:rPr lang="en-US" sz="2000" b="1" dirty="0"/>
                <a:t>2007</a:t>
              </a:r>
            </a:p>
          </p:txBody>
        </p:sp>
        <p:sp>
          <p:nvSpPr>
            <p:cNvPr id="11" name="TextBox 10"/>
            <p:cNvSpPr txBox="1"/>
            <p:nvPr/>
          </p:nvSpPr>
          <p:spPr>
            <a:xfrm>
              <a:off x="6882233" y="2692082"/>
              <a:ext cx="805401" cy="400110"/>
            </a:xfrm>
            <a:prstGeom prst="rect">
              <a:avLst/>
            </a:prstGeom>
            <a:noFill/>
          </p:spPr>
          <p:txBody>
            <a:bodyPr wrap="square" rtlCol="0">
              <a:spAutoFit/>
            </a:bodyPr>
            <a:lstStyle/>
            <a:p>
              <a:pPr fontAlgn="base">
                <a:spcBef>
                  <a:spcPct val="0"/>
                </a:spcBef>
                <a:spcAft>
                  <a:spcPct val="0"/>
                </a:spcAft>
              </a:pPr>
              <a:r>
                <a:rPr lang="en-US" sz="2000" b="1" dirty="0"/>
                <a:t>2008</a:t>
              </a:r>
            </a:p>
          </p:txBody>
        </p:sp>
        <p:sp>
          <p:nvSpPr>
            <p:cNvPr id="12" name="TextBox 11"/>
            <p:cNvSpPr txBox="1"/>
            <p:nvPr/>
          </p:nvSpPr>
          <p:spPr>
            <a:xfrm>
              <a:off x="1121318" y="4125348"/>
              <a:ext cx="805401" cy="400110"/>
            </a:xfrm>
            <a:prstGeom prst="rect">
              <a:avLst/>
            </a:prstGeom>
            <a:noFill/>
          </p:spPr>
          <p:txBody>
            <a:bodyPr wrap="square" rtlCol="0">
              <a:spAutoFit/>
            </a:bodyPr>
            <a:lstStyle/>
            <a:p>
              <a:pPr fontAlgn="base">
                <a:spcBef>
                  <a:spcPct val="0"/>
                </a:spcBef>
                <a:spcAft>
                  <a:spcPct val="0"/>
                </a:spcAft>
              </a:pPr>
              <a:r>
                <a:rPr lang="en-US" sz="2000" b="1" dirty="0"/>
                <a:t>2009</a:t>
              </a:r>
            </a:p>
          </p:txBody>
        </p:sp>
        <p:pic>
          <p:nvPicPr>
            <p:cNvPr id="13" name="Picture 7" descr="NAIP"/>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05058" y="3189948"/>
              <a:ext cx="1614279" cy="93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3044413" y="4125349"/>
              <a:ext cx="805401" cy="400110"/>
            </a:xfrm>
            <a:prstGeom prst="rect">
              <a:avLst/>
            </a:prstGeom>
            <a:noFill/>
          </p:spPr>
          <p:txBody>
            <a:bodyPr wrap="square" rtlCol="0">
              <a:spAutoFit/>
            </a:bodyPr>
            <a:lstStyle/>
            <a:p>
              <a:pPr fontAlgn="base">
                <a:spcBef>
                  <a:spcPct val="0"/>
                </a:spcBef>
                <a:spcAft>
                  <a:spcPct val="0"/>
                </a:spcAft>
              </a:pPr>
              <a:r>
                <a:rPr lang="en-US" sz="2000" b="1" dirty="0"/>
                <a:t>2010</a:t>
              </a:r>
            </a:p>
          </p:txBody>
        </p:sp>
        <p:sp>
          <p:nvSpPr>
            <p:cNvPr id="15" name="TextBox 14"/>
            <p:cNvSpPr txBox="1"/>
            <p:nvPr/>
          </p:nvSpPr>
          <p:spPr>
            <a:xfrm>
              <a:off x="4883787" y="4109728"/>
              <a:ext cx="805401" cy="400110"/>
            </a:xfrm>
            <a:prstGeom prst="rect">
              <a:avLst/>
            </a:prstGeom>
            <a:noFill/>
          </p:spPr>
          <p:txBody>
            <a:bodyPr wrap="square" rtlCol="0">
              <a:spAutoFit/>
            </a:bodyPr>
            <a:lstStyle/>
            <a:p>
              <a:pPr fontAlgn="base">
                <a:spcBef>
                  <a:spcPct val="0"/>
                </a:spcBef>
                <a:spcAft>
                  <a:spcPct val="0"/>
                </a:spcAft>
              </a:pPr>
              <a:r>
                <a:rPr lang="en-US" sz="2000" b="1" dirty="0"/>
                <a:t>2011</a:t>
              </a:r>
            </a:p>
          </p:txBody>
        </p:sp>
        <p:sp>
          <p:nvSpPr>
            <p:cNvPr id="16" name="TextBox 15"/>
            <p:cNvSpPr txBox="1"/>
            <p:nvPr/>
          </p:nvSpPr>
          <p:spPr>
            <a:xfrm>
              <a:off x="6796021" y="4125347"/>
              <a:ext cx="805401" cy="400110"/>
            </a:xfrm>
            <a:prstGeom prst="rect">
              <a:avLst/>
            </a:prstGeom>
            <a:noFill/>
          </p:spPr>
          <p:txBody>
            <a:bodyPr wrap="square" rtlCol="0">
              <a:spAutoFit/>
            </a:bodyPr>
            <a:lstStyle/>
            <a:p>
              <a:pPr fontAlgn="base">
                <a:spcBef>
                  <a:spcPct val="0"/>
                </a:spcBef>
                <a:spcAft>
                  <a:spcPct val="0"/>
                </a:spcAft>
              </a:pPr>
              <a:r>
                <a:rPr lang="en-US" sz="2000" b="1" dirty="0"/>
                <a:t>2012</a:t>
              </a:r>
            </a:p>
          </p:txBody>
        </p:sp>
        <p:pic>
          <p:nvPicPr>
            <p:cNvPr id="17" name="Picture 8" descr="NAIP"/>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66955" y="4684659"/>
              <a:ext cx="2149219" cy="1245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8" descr="NAIP"/>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66572" y="1706054"/>
              <a:ext cx="1683321" cy="1006031"/>
            </a:xfrm>
            <a:prstGeom prst="rect">
              <a:avLst/>
            </a:prstGeom>
            <a:ln>
              <a:solidFill>
                <a:schemeClr val="accent1"/>
              </a:solidFill>
            </a:ln>
          </p:spPr>
        </p:pic>
        <p:sp>
          <p:nvSpPr>
            <p:cNvPr id="20" name="TextBox 19"/>
            <p:cNvSpPr txBox="1"/>
            <p:nvPr/>
          </p:nvSpPr>
          <p:spPr>
            <a:xfrm>
              <a:off x="3055455" y="2701117"/>
              <a:ext cx="1050056" cy="400110"/>
            </a:xfrm>
            <a:prstGeom prst="rect">
              <a:avLst/>
            </a:prstGeom>
            <a:noFill/>
          </p:spPr>
          <p:txBody>
            <a:bodyPr wrap="square" rtlCol="0">
              <a:spAutoFit/>
            </a:bodyPr>
            <a:lstStyle/>
            <a:p>
              <a:pPr fontAlgn="base">
                <a:spcBef>
                  <a:spcPct val="0"/>
                </a:spcBef>
                <a:spcAft>
                  <a:spcPct val="0"/>
                </a:spcAft>
              </a:pPr>
              <a:r>
                <a:rPr lang="en-US" sz="2000" b="1" dirty="0"/>
                <a:t>2005</a:t>
              </a:r>
            </a:p>
          </p:txBody>
        </p:sp>
        <p:pic>
          <p:nvPicPr>
            <p:cNvPr id="21" name="Picture 20" descr="NAIP"/>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55146" y="4684659"/>
              <a:ext cx="2036744" cy="1235963"/>
            </a:xfrm>
            <a:prstGeom prst="rect">
              <a:avLst/>
            </a:prstGeom>
            <a:ln>
              <a:solidFill>
                <a:schemeClr val="accent1"/>
              </a:solidFill>
            </a:ln>
          </p:spPr>
        </p:pic>
        <p:pic>
          <p:nvPicPr>
            <p:cNvPr id="23" name="Picture 22" descr="NAIP"/>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95228" y="1694865"/>
              <a:ext cx="1622717" cy="1011477"/>
            </a:xfrm>
            <a:prstGeom prst="rect">
              <a:avLst/>
            </a:prstGeom>
            <a:ln>
              <a:solidFill>
                <a:schemeClr val="accent1"/>
              </a:solidFill>
            </a:ln>
          </p:spPr>
        </p:pic>
        <p:sp>
          <p:nvSpPr>
            <p:cNvPr id="24" name="TextBox 23"/>
            <p:cNvSpPr txBox="1"/>
            <p:nvPr/>
          </p:nvSpPr>
          <p:spPr>
            <a:xfrm>
              <a:off x="1061646" y="2695345"/>
              <a:ext cx="1050056" cy="400110"/>
            </a:xfrm>
            <a:prstGeom prst="rect">
              <a:avLst/>
            </a:prstGeom>
            <a:noFill/>
          </p:spPr>
          <p:txBody>
            <a:bodyPr wrap="square" rtlCol="0">
              <a:spAutoFit/>
            </a:bodyPr>
            <a:lstStyle/>
            <a:p>
              <a:pPr fontAlgn="base">
                <a:spcBef>
                  <a:spcPct val="0"/>
                </a:spcBef>
                <a:spcAft>
                  <a:spcPct val="0"/>
                </a:spcAft>
              </a:pPr>
              <a:r>
                <a:rPr lang="en-US" sz="2000" b="1" dirty="0"/>
                <a:t>2004</a:t>
              </a:r>
            </a:p>
          </p:txBody>
        </p:sp>
        <p:sp>
          <p:nvSpPr>
            <p:cNvPr id="25" name="TextBox 24"/>
            <p:cNvSpPr txBox="1"/>
            <p:nvPr/>
          </p:nvSpPr>
          <p:spPr>
            <a:xfrm>
              <a:off x="6671383" y="5122212"/>
              <a:ext cx="1677510" cy="461665"/>
            </a:xfrm>
            <a:prstGeom prst="rect">
              <a:avLst/>
            </a:prstGeom>
            <a:noFill/>
          </p:spPr>
          <p:txBody>
            <a:bodyPr wrap="square" rtlCol="0">
              <a:spAutoFit/>
            </a:bodyPr>
            <a:lstStyle/>
            <a:p>
              <a:pPr fontAlgn="base">
                <a:spcBef>
                  <a:spcPct val="0"/>
                </a:spcBef>
                <a:spcAft>
                  <a:spcPct val="0"/>
                </a:spcAft>
              </a:pPr>
              <a:r>
                <a:rPr lang="en-US" sz="2400" b="1" dirty="0"/>
                <a:t>2015….</a:t>
              </a:r>
            </a:p>
          </p:txBody>
        </p:sp>
      </p:grpSp>
    </p:spTree>
    <p:extLst>
      <p:ext uri="{BB962C8B-B14F-4D97-AF65-F5344CB8AC3E}">
        <p14:creationId xmlns:p14="http://schemas.microsoft.com/office/powerpoint/2010/main" val="33815340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865"/>
            <a:ext cx="8229600" cy="990600"/>
          </a:xfrm>
        </p:spPr>
        <p:txBody>
          <a:bodyPr/>
          <a:lstStyle/>
          <a:p>
            <a:r>
              <a:rPr lang="en-US" dirty="0"/>
              <a:t>Other NAIP Sources</a:t>
            </a:r>
          </a:p>
        </p:txBody>
      </p:sp>
      <p:sp>
        <p:nvSpPr>
          <p:cNvPr id="3" name="Content Placeholder 2"/>
          <p:cNvSpPr>
            <a:spLocks noGrp="1"/>
          </p:cNvSpPr>
          <p:nvPr>
            <p:ph idx="1"/>
          </p:nvPr>
        </p:nvSpPr>
        <p:spPr>
          <a:xfrm>
            <a:off x="457200" y="1013058"/>
            <a:ext cx="8229600" cy="2720741"/>
          </a:xfrm>
        </p:spPr>
        <p:txBody>
          <a:bodyPr>
            <a:normAutofit/>
          </a:bodyPr>
          <a:lstStyle/>
          <a:p>
            <a:r>
              <a:rPr lang="en-US" sz="2800" dirty="0"/>
              <a:t>Aerial Photography Field Office is one of the nation’s largest aerial film libraries</a:t>
            </a:r>
            <a:endParaRPr lang="en-US" sz="2800" dirty="0">
              <a:hlinkClick r:id="rId3"/>
            </a:endParaRPr>
          </a:p>
          <a:p>
            <a:pPr lvl="1"/>
            <a:r>
              <a:rPr lang="en-US" sz="2400" b="1" dirty="0">
                <a:hlinkClick r:id="rId3"/>
              </a:rPr>
              <a:t>APFO website</a:t>
            </a:r>
            <a:endParaRPr lang="en-US" sz="2400" b="1" dirty="0"/>
          </a:p>
          <a:p>
            <a:pPr lvl="1"/>
            <a:r>
              <a:rPr lang="en-US" sz="2400" b="1" dirty="0">
                <a:hlinkClick r:id="rId4"/>
              </a:rPr>
              <a:t>Email: apfo.sales@slc.usda.gov</a:t>
            </a:r>
            <a:endParaRPr lang="en-US" sz="2400" b="1" dirty="0"/>
          </a:p>
          <a:p>
            <a:pPr lvl="1"/>
            <a:endParaRPr lang="en-US" dirty="0"/>
          </a:p>
          <a:p>
            <a:pPr marL="0" indent="0">
              <a:buNone/>
            </a:pPr>
            <a:endParaRPr lang="en-US" dirty="0"/>
          </a:p>
        </p:txBody>
      </p:sp>
      <p:pic>
        <p:nvPicPr>
          <p:cNvPr id="4" name="Picture 3" descr="APFO site"/>
          <p:cNvPicPr>
            <a:picLocks noChangeAspect="1"/>
          </p:cNvPicPr>
          <p:nvPr/>
        </p:nvPicPr>
        <p:blipFill rotWithShape="1">
          <a:blip r:embed="rId5"/>
          <a:srcRect r="-108" b="49450"/>
          <a:stretch/>
        </p:blipFill>
        <p:spPr>
          <a:xfrm>
            <a:off x="290945" y="3120588"/>
            <a:ext cx="8395855" cy="3202808"/>
          </a:xfrm>
          <a:prstGeom prst="rect">
            <a:avLst/>
          </a:prstGeom>
          <a:ln>
            <a:solidFill>
              <a:schemeClr val="tx1"/>
            </a:solidFill>
          </a:ln>
        </p:spPr>
      </p:pic>
    </p:spTree>
    <p:extLst>
      <p:ext uri="{BB962C8B-B14F-4D97-AF65-F5344CB8AC3E}">
        <p14:creationId xmlns:p14="http://schemas.microsoft.com/office/powerpoint/2010/main" val="17093226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86738"/>
            <a:ext cx="8229600" cy="990600"/>
          </a:xfrm>
        </p:spPr>
        <p:txBody>
          <a:bodyPr/>
          <a:lstStyle/>
          <a:p>
            <a:r>
              <a:rPr lang="en-US" dirty="0"/>
              <a:t>Other NAIP Sources</a:t>
            </a:r>
          </a:p>
        </p:txBody>
      </p:sp>
      <p:sp>
        <p:nvSpPr>
          <p:cNvPr id="3" name="Content Placeholder 2"/>
          <p:cNvSpPr>
            <a:spLocks noGrp="1"/>
          </p:cNvSpPr>
          <p:nvPr>
            <p:ph idx="1"/>
          </p:nvPr>
        </p:nvSpPr>
        <p:spPr>
          <a:xfrm>
            <a:off x="381000" y="762000"/>
            <a:ext cx="5730551" cy="3276600"/>
          </a:xfrm>
        </p:spPr>
        <p:txBody>
          <a:bodyPr>
            <a:normAutofit fontScale="32500" lnSpcReduction="20000"/>
          </a:bodyPr>
          <a:lstStyle/>
          <a:p>
            <a:r>
              <a:rPr lang="en-US" sz="8600" dirty="0" err="1">
                <a:hlinkClick r:id="rId3"/>
              </a:rPr>
              <a:t>GeoSpatial</a:t>
            </a:r>
            <a:r>
              <a:rPr lang="en-US" sz="8600" dirty="0">
                <a:hlinkClick r:id="rId3"/>
              </a:rPr>
              <a:t> Data Gateway website</a:t>
            </a:r>
            <a:endParaRPr lang="en-US" sz="8600" dirty="0"/>
          </a:p>
          <a:p>
            <a:pPr lvl="1">
              <a:spcBef>
                <a:spcPts val="1200"/>
              </a:spcBef>
              <a:spcAft>
                <a:spcPts val="1200"/>
              </a:spcAft>
              <a:buClr>
                <a:srgbClr val="455F51">
                  <a:lumMod val="75000"/>
                </a:srgbClr>
              </a:buClr>
            </a:pPr>
            <a:r>
              <a:rPr lang="en-US" sz="7000" dirty="0">
                <a:solidFill>
                  <a:prstClr val="black"/>
                </a:solidFill>
              </a:rPr>
              <a:t>Map library of high resolution vector and raster layers including </a:t>
            </a:r>
            <a:r>
              <a:rPr lang="en-US" sz="7000" b="1" dirty="0">
                <a:solidFill>
                  <a:prstClr val="black"/>
                </a:solidFill>
              </a:rPr>
              <a:t>NAIP</a:t>
            </a:r>
          </a:p>
          <a:p>
            <a:pPr lvl="1">
              <a:spcBef>
                <a:spcPts val="1200"/>
              </a:spcBef>
              <a:spcAft>
                <a:spcPts val="1200"/>
              </a:spcAft>
              <a:buClr>
                <a:srgbClr val="455F51">
                  <a:lumMod val="75000"/>
                </a:srgbClr>
              </a:buClr>
            </a:pPr>
            <a:r>
              <a:rPr lang="en-US" sz="7000" dirty="0">
                <a:solidFill>
                  <a:prstClr val="black"/>
                </a:solidFill>
              </a:rPr>
              <a:t>Search by county, state, place, or custom AOI</a:t>
            </a:r>
          </a:p>
          <a:p>
            <a:pPr lvl="1">
              <a:spcBef>
                <a:spcPts val="1200"/>
              </a:spcBef>
              <a:spcAft>
                <a:spcPts val="1200"/>
              </a:spcAft>
              <a:buClr>
                <a:srgbClr val="455F51">
                  <a:lumMod val="75000"/>
                </a:srgbClr>
              </a:buClr>
            </a:pPr>
            <a:r>
              <a:rPr lang="en-US" sz="7000" dirty="0">
                <a:solidFill>
                  <a:prstClr val="black"/>
                </a:solidFill>
              </a:rPr>
              <a:t>Download or shipped on media</a:t>
            </a:r>
          </a:p>
          <a:p>
            <a:pPr>
              <a:spcBef>
                <a:spcPts val="1200"/>
              </a:spcBef>
            </a:pPr>
            <a:endParaRPr lang="en-US" sz="11200" dirty="0"/>
          </a:p>
          <a:p>
            <a:pPr>
              <a:spcBef>
                <a:spcPts val="1200"/>
              </a:spcBef>
            </a:pPr>
            <a:endParaRPr lang="en-US" sz="11200" dirty="0"/>
          </a:p>
          <a:p>
            <a:pPr>
              <a:spcBef>
                <a:spcPts val="1200"/>
              </a:spcBef>
            </a:pPr>
            <a:endParaRPr lang="en-US" sz="9600" dirty="0"/>
          </a:p>
          <a:p>
            <a:endParaRPr lang="en-US" sz="12800" dirty="0"/>
          </a:p>
        </p:txBody>
      </p:sp>
      <p:pic>
        <p:nvPicPr>
          <p:cNvPr id="4" name="Picture 2" descr="Geospatial Data Gateway map layers"/>
          <p:cNvPicPr>
            <a:picLocks noChangeAspect="1" noChangeArrowheads="1"/>
          </p:cNvPicPr>
          <p:nvPr/>
        </p:nvPicPr>
        <p:blipFill rotWithShape="1">
          <a:blip r:embed="rId4">
            <a:extLst>
              <a:ext uri="{28A0092B-C50C-407E-A947-70E740481C1C}">
                <a14:useLocalDpi xmlns:a14="http://schemas.microsoft.com/office/drawing/2010/main" val="0"/>
              </a:ext>
            </a:extLst>
          </a:blip>
          <a:srcRect t="-1" b="23764"/>
          <a:stretch/>
        </p:blipFill>
        <p:spPr bwMode="auto">
          <a:xfrm>
            <a:off x="838200" y="3810000"/>
            <a:ext cx="7586738"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Geospatial Data Gateway site"/>
          <p:cNvPicPr>
            <a:picLocks noChangeAspect="1"/>
          </p:cNvPicPr>
          <p:nvPr/>
        </p:nvPicPr>
        <p:blipFill rotWithShape="1">
          <a:blip r:embed="rId5"/>
          <a:srcRect l="6819"/>
          <a:stretch/>
        </p:blipFill>
        <p:spPr>
          <a:xfrm>
            <a:off x="5706448" y="990600"/>
            <a:ext cx="3268824" cy="1884621"/>
          </a:xfrm>
          <a:prstGeom prst="rect">
            <a:avLst/>
          </a:prstGeom>
        </p:spPr>
      </p:pic>
    </p:spTree>
    <p:extLst>
      <p:ext uri="{BB962C8B-B14F-4D97-AF65-F5344CB8AC3E}">
        <p14:creationId xmlns:p14="http://schemas.microsoft.com/office/powerpoint/2010/main" val="407091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130"/>
            <a:ext cx="8229600" cy="990600"/>
          </a:xfrm>
        </p:spPr>
        <p:txBody>
          <a:bodyPr/>
          <a:lstStyle/>
          <a:p>
            <a:r>
              <a:rPr lang="en-US" dirty="0"/>
              <a:t>NAPP</a:t>
            </a:r>
          </a:p>
        </p:txBody>
      </p:sp>
      <p:sp>
        <p:nvSpPr>
          <p:cNvPr id="3" name="Content Placeholder 2"/>
          <p:cNvSpPr>
            <a:spLocks noGrp="1"/>
          </p:cNvSpPr>
          <p:nvPr>
            <p:ph idx="1"/>
          </p:nvPr>
        </p:nvSpPr>
        <p:spPr>
          <a:xfrm>
            <a:off x="152400" y="988903"/>
            <a:ext cx="5257800" cy="5325610"/>
          </a:xfrm>
        </p:spPr>
        <p:txBody>
          <a:bodyPr>
            <a:normAutofit fontScale="92500" lnSpcReduction="10000"/>
          </a:bodyPr>
          <a:lstStyle/>
          <a:p>
            <a:r>
              <a:rPr lang="en-US" dirty="0"/>
              <a:t>A little history…</a:t>
            </a:r>
          </a:p>
          <a:p>
            <a:pPr marL="0" indent="0">
              <a:buNone/>
            </a:pPr>
            <a:endParaRPr lang="en-US" dirty="0"/>
          </a:p>
          <a:p>
            <a:pPr lvl="1"/>
            <a:r>
              <a:rPr lang="en-US" dirty="0"/>
              <a:t>NARA (National Archives and Records Administration) for pre 1955 imagery</a:t>
            </a:r>
          </a:p>
          <a:p>
            <a:pPr lvl="1">
              <a:spcBef>
                <a:spcPts val="0"/>
              </a:spcBef>
            </a:pPr>
            <a:endParaRPr lang="en-US" dirty="0"/>
          </a:p>
          <a:p>
            <a:pPr lvl="1">
              <a:spcBef>
                <a:spcPts val="0"/>
              </a:spcBef>
            </a:pPr>
            <a:r>
              <a:rPr lang="en-US" dirty="0"/>
              <a:t>Pre 1980: B&amp;W images</a:t>
            </a:r>
          </a:p>
          <a:p>
            <a:pPr lvl="1">
              <a:spcBef>
                <a:spcPts val="0"/>
              </a:spcBef>
            </a:pPr>
            <a:endParaRPr lang="en-US" dirty="0"/>
          </a:p>
          <a:p>
            <a:pPr lvl="1">
              <a:spcBef>
                <a:spcPts val="0"/>
              </a:spcBef>
            </a:pPr>
            <a:r>
              <a:rPr lang="en-US" dirty="0"/>
              <a:t>NHAP (National High Altitude Photography)</a:t>
            </a:r>
          </a:p>
          <a:p>
            <a:pPr lvl="1">
              <a:spcBef>
                <a:spcPts val="0"/>
              </a:spcBef>
            </a:pPr>
            <a:endParaRPr lang="en-US" dirty="0"/>
          </a:p>
          <a:p>
            <a:pPr lvl="1">
              <a:spcBef>
                <a:spcPts val="0"/>
              </a:spcBef>
            </a:pPr>
            <a:r>
              <a:rPr lang="en-US" dirty="0"/>
              <a:t>NAPP (National Aerial Photography Program)</a:t>
            </a:r>
          </a:p>
        </p:txBody>
      </p:sp>
      <p:pic>
        <p:nvPicPr>
          <p:cNvPr id="4" name="Picture 3" descr="APFO vault"/>
          <p:cNvPicPr>
            <a:picLocks noChangeAspect="1"/>
          </p:cNvPicPr>
          <p:nvPr/>
        </p:nvPicPr>
        <p:blipFill>
          <a:blip r:embed="rId3"/>
          <a:stretch>
            <a:fillRect/>
          </a:stretch>
        </p:blipFill>
        <p:spPr>
          <a:xfrm>
            <a:off x="5486400" y="1524000"/>
            <a:ext cx="3429000" cy="3573010"/>
          </a:xfrm>
          <a:prstGeom prst="rect">
            <a:avLst/>
          </a:prstGeom>
          <a:ln>
            <a:solidFill>
              <a:schemeClr val="tx1"/>
            </a:solidFill>
          </a:ln>
        </p:spPr>
      </p:pic>
    </p:spTree>
    <p:extLst>
      <p:ext uri="{BB962C8B-B14F-4D97-AF65-F5344CB8AC3E}">
        <p14:creationId xmlns:p14="http://schemas.microsoft.com/office/powerpoint/2010/main" val="16864591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err="1"/>
              <a:t>NWSelect</a:t>
            </a:r>
            <a:endParaRPr lang="en-US" dirty="0"/>
          </a:p>
        </p:txBody>
      </p:sp>
      <p:sp>
        <p:nvSpPr>
          <p:cNvPr id="3" name="Content Placeholder 2"/>
          <p:cNvSpPr>
            <a:spLocks noGrp="1"/>
          </p:cNvSpPr>
          <p:nvPr>
            <p:ph idx="1"/>
          </p:nvPr>
        </p:nvSpPr>
        <p:spPr>
          <a:xfrm>
            <a:off x="457200" y="993648"/>
            <a:ext cx="8229600" cy="5178552"/>
          </a:xfrm>
        </p:spPr>
        <p:txBody>
          <a:bodyPr>
            <a:normAutofit/>
          </a:bodyPr>
          <a:lstStyle/>
          <a:p>
            <a:pPr>
              <a:spcAft>
                <a:spcPts val="1800"/>
              </a:spcAft>
            </a:pPr>
            <a:r>
              <a:rPr lang="en-US" sz="2800" dirty="0"/>
              <a:t>Nationwide Select</a:t>
            </a:r>
          </a:p>
          <a:p>
            <a:pPr>
              <a:spcAft>
                <a:spcPts val="1800"/>
              </a:spcAft>
            </a:pPr>
            <a:r>
              <a:rPr lang="en-US" sz="2800" dirty="0"/>
              <a:t>NAIP at largest scale</a:t>
            </a:r>
          </a:p>
          <a:p>
            <a:pPr>
              <a:spcAft>
                <a:spcPts val="1800"/>
              </a:spcAft>
            </a:pPr>
            <a:r>
              <a:rPr lang="en-US" sz="2800" dirty="0"/>
              <a:t>Landsat and MODIS at smaller scales</a:t>
            </a:r>
          </a:p>
        </p:txBody>
      </p:sp>
      <p:pic>
        <p:nvPicPr>
          <p:cNvPr id="4" name="Picture 3" descr="NWSelect imagery"/>
          <p:cNvPicPr>
            <a:picLocks noChangeAspect="1"/>
          </p:cNvPicPr>
          <p:nvPr/>
        </p:nvPicPr>
        <p:blipFill rotWithShape="1">
          <a:blip r:embed="rId3"/>
          <a:srcRect t="1769" r="12621" b="22102"/>
          <a:stretch/>
        </p:blipFill>
        <p:spPr>
          <a:xfrm>
            <a:off x="1143000" y="3200400"/>
            <a:ext cx="6858000" cy="3276600"/>
          </a:xfrm>
          <a:prstGeom prst="rect">
            <a:avLst/>
          </a:prstGeom>
          <a:ln>
            <a:solidFill>
              <a:schemeClr val="tx1"/>
            </a:solidFill>
          </a:ln>
        </p:spPr>
      </p:pic>
    </p:spTree>
    <p:extLst>
      <p:ext uri="{BB962C8B-B14F-4D97-AF65-F5344CB8AC3E}">
        <p14:creationId xmlns:p14="http://schemas.microsoft.com/office/powerpoint/2010/main" val="40779351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90600"/>
          </a:xfrm>
        </p:spPr>
        <p:txBody>
          <a:bodyPr>
            <a:normAutofit/>
          </a:bodyPr>
          <a:lstStyle/>
          <a:p>
            <a:r>
              <a:rPr lang="en-US" dirty="0"/>
              <a:t>Overview</a:t>
            </a:r>
          </a:p>
        </p:txBody>
      </p:sp>
      <p:sp>
        <p:nvSpPr>
          <p:cNvPr id="3" name="Content Placeholder 2"/>
          <p:cNvSpPr>
            <a:spLocks noGrp="1"/>
          </p:cNvSpPr>
          <p:nvPr>
            <p:ph idx="1"/>
          </p:nvPr>
        </p:nvSpPr>
        <p:spPr>
          <a:xfrm>
            <a:off x="457200" y="1219200"/>
            <a:ext cx="8229600" cy="5029200"/>
          </a:xfrm>
        </p:spPr>
        <p:txBody>
          <a:bodyPr>
            <a:normAutofit lnSpcReduction="10000"/>
          </a:bodyPr>
          <a:lstStyle/>
          <a:p>
            <a:r>
              <a:rPr lang="en-US" dirty="0"/>
              <a:t>Comparison of Image Services (IS) and the Raster Data Warehouse (RDW)</a:t>
            </a:r>
          </a:p>
          <a:p>
            <a:endParaRPr lang="en-US" dirty="0"/>
          </a:p>
          <a:p>
            <a:r>
              <a:rPr lang="en-US" dirty="0"/>
              <a:t>IS specifics</a:t>
            </a:r>
          </a:p>
          <a:p>
            <a:endParaRPr lang="en-US" dirty="0"/>
          </a:p>
          <a:p>
            <a:r>
              <a:rPr lang="en-US" dirty="0"/>
              <a:t>RDW specifics</a:t>
            </a:r>
          </a:p>
          <a:p>
            <a:pPr marL="0" indent="0">
              <a:buNone/>
            </a:pPr>
            <a:endParaRPr lang="en-US" dirty="0"/>
          </a:p>
          <a:p>
            <a:r>
              <a:rPr lang="en-US" dirty="0"/>
              <a:t>Demonstration: how to access, use, and add data to the servers</a:t>
            </a:r>
          </a:p>
          <a:p>
            <a:endParaRPr lang="en-US" dirty="0"/>
          </a:p>
          <a:p>
            <a:endParaRPr lang="en-US" dirty="0"/>
          </a:p>
        </p:txBody>
      </p:sp>
    </p:spTree>
    <p:extLst>
      <p:ext uri="{BB962C8B-B14F-4D97-AF65-F5344CB8AC3E}">
        <p14:creationId xmlns:p14="http://schemas.microsoft.com/office/powerpoint/2010/main" val="36913520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658" y="24938"/>
            <a:ext cx="8229600" cy="990600"/>
          </a:xfrm>
        </p:spPr>
        <p:txBody>
          <a:bodyPr/>
          <a:lstStyle/>
          <a:p>
            <a:r>
              <a:rPr lang="en-US" dirty="0"/>
              <a:t>Resource Photography </a:t>
            </a:r>
          </a:p>
        </p:txBody>
      </p:sp>
      <p:sp>
        <p:nvSpPr>
          <p:cNvPr id="4" name="TextBox 3"/>
          <p:cNvSpPr txBox="1"/>
          <p:nvPr/>
        </p:nvSpPr>
        <p:spPr>
          <a:xfrm>
            <a:off x="451658" y="914400"/>
            <a:ext cx="7549342" cy="707886"/>
          </a:xfrm>
          <a:prstGeom prst="rect">
            <a:avLst/>
          </a:prstGeom>
          <a:noFill/>
        </p:spPr>
        <p:txBody>
          <a:bodyPr wrap="square" rtlCol="0">
            <a:spAutoFit/>
          </a:bodyPr>
          <a:lstStyle/>
          <a:p>
            <a:r>
              <a:rPr lang="en-US" sz="2000" dirty="0">
                <a:latin typeface="Comic Sans MS" panose="030F0702030302020204" pitchFamily="66" charset="0"/>
              </a:rPr>
              <a:t> </a:t>
            </a:r>
            <a:r>
              <a:rPr lang="en-US" sz="2000" b="0" dirty="0">
                <a:latin typeface="Comic Sans MS" panose="030F0702030302020204" pitchFamily="66" charset="0"/>
              </a:rPr>
              <a:t>Resource and high resolution satellite – </a:t>
            </a:r>
          </a:p>
          <a:p>
            <a:r>
              <a:rPr lang="en-US" sz="2000" b="0" dirty="0">
                <a:latin typeface="Comic Sans MS" panose="030F0702030302020204" pitchFamily="66" charset="0"/>
              </a:rPr>
              <a:t>		</a:t>
            </a:r>
            <a:r>
              <a:rPr lang="en-US" sz="2000" b="0" dirty="0"/>
              <a:t>individual</a:t>
            </a:r>
            <a:r>
              <a:rPr lang="en-US" sz="2000" b="0" dirty="0">
                <a:latin typeface="Comic Sans MS" panose="030F0702030302020204" pitchFamily="66" charset="0"/>
              </a:rPr>
              <a:t> services by project</a:t>
            </a:r>
            <a:endParaRPr lang="en-US" sz="2000" dirty="0"/>
          </a:p>
        </p:txBody>
      </p:sp>
      <p:pic>
        <p:nvPicPr>
          <p:cNvPr id="5" name="Picture 4" descr="Resource Photography acquisition map"/>
          <p:cNvPicPr>
            <a:picLocks noChangeAspect="1"/>
          </p:cNvPicPr>
          <p:nvPr/>
        </p:nvPicPr>
        <p:blipFill>
          <a:blip r:embed="rId3"/>
          <a:stretch>
            <a:fillRect/>
          </a:stretch>
        </p:blipFill>
        <p:spPr>
          <a:xfrm>
            <a:off x="1527337" y="1676400"/>
            <a:ext cx="6873603" cy="4343400"/>
          </a:xfrm>
          <a:prstGeom prst="rect">
            <a:avLst/>
          </a:prstGeom>
        </p:spPr>
      </p:pic>
    </p:spTree>
    <p:extLst>
      <p:ext uri="{BB962C8B-B14F-4D97-AF65-F5344CB8AC3E}">
        <p14:creationId xmlns:p14="http://schemas.microsoft.com/office/powerpoint/2010/main" val="41513935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a:t>Terrain </a:t>
            </a:r>
          </a:p>
        </p:txBody>
      </p:sp>
      <p:sp>
        <p:nvSpPr>
          <p:cNvPr id="3" name="Content Placeholder 2"/>
          <p:cNvSpPr>
            <a:spLocks noGrp="1"/>
          </p:cNvSpPr>
          <p:nvPr>
            <p:ph idx="1"/>
          </p:nvPr>
        </p:nvSpPr>
        <p:spPr>
          <a:xfrm>
            <a:off x="457200" y="762000"/>
            <a:ext cx="4114800" cy="4800600"/>
          </a:xfrm>
        </p:spPr>
        <p:txBody>
          <a:bodyPr/>
          <a:lstStyle/>
          <a:p>
            <a:r>
              <a:rPr lang="en-US" sz="2800" dirty="0"/>
              <a:t>Lidar Derivatives:</a:t>
            </a:r>
          </a:p>
          <a:p>
            <a:pPr lvl="1"/>
            <a:r>
              <a:rPr lang="en-US" sz="2400" dirty="0"/>
              <a:t>Bare earth</a:t>
            </a:r>
          </a:p>
          <a:p>
            <a:pPr lvl="1"/>
            <a:r>
              <a:rPr lang="en-US" sz="2400" dirty="0"/>
              <a:t>Highest hit </a:t>
            </a:r>
            <a:r>
              <a:rPr lang="en-US" sz="2400" dirty="0" err="1"/>
              <a:t>hillshade</a:t>
            </a:r>
            <a:endParaRPr lang="en-US" sz="2400" dirty="0"/>
          </a:p>
          <a:p>
            <a:pPr lvl="1"/>
            <a:r>
              <a:rPr lang="en-US" sz="2400" dirty="0"/>
              <a:t>Bare earth </a:t>
            </a:r>
            <a:r>
              <a:rPr lang="en-US" sz="2400" dirty="0" err="1"/>
              <a:t>hillshade</a:t>
            </a:r>
            <a:endParaRPr lang="en-US" sz="2400" dirty="0"/>
          </a:p>
          <a:p>
            <a:pPr lvl="1"/>
            <a:r>
              <a:rPr lang="en-US" sz="2400" dirty="0"/>
              <a:t>Canopy height</a:t>
            </a:r>
          </a:p>
          <a:p>
            <a:pPr lvl="1"/>
            <a:r>
              <a:rPr lang="en-US" sz="2400" dirty="0"/>
              <a:t>Others….</a:t>
            </a:r>
          </a:p>
          <a:p>
            <a:pPr marL="274320" lvl="1" indent="0">
              <a:buNone/>
            </a:pPr>
            <a:r>
              <a:rPr lang="en-US" dirty="0"/>
              <a:t>  </a:t>
            </a:r>
            <a:endParaRPr lang="en-US" sz="2000" dirty="0"/>
          </a:p>
          <a:p>
            <a:endParaRPr lang="en-US" dirty="0"/>
          </a:p>
        </p:txBody>
      </p:sp>
      <p:pic>
        <p:nvPicPr>
          <p:cNvPr id="5" name="Picture 4" descr="Canopy height map"/>
          <p:cNvPicPr>
            <a:picLocks noChangeAspect="1"/>
          </p:cNvPicPr>
          <p:nvPr/>
        </p:nvPicPr>
        <p:blipFill>
          <a:blip r:embed="rId3"/>
          <a:stretch>
            <a:fillRect/>
          </a:stretch>
        </p:blipFill>
        <p:spPr>
          <a:xfrm>
            <a:off x="5562600" y="1028700"/>
            <a:ext cx="3309164" cy="4822430"/>
          </a:xfrm>
          <a:prstGeom prst="rect">
            <a:avLst/>
          </a:prstGeom>
        </p:spPr>
      </p:pic>
      <p:pic>
        <p:nvPicPr>
          <p:cNvPr id="4" name="Picture 3" descr="DEM"/>
          <p:cNvPicPr>
            <a:picLocks noChangeAspect="1"/>
          </p:cNvPicPr>
          <p:nvPr/>
        </p:nvPicPr>
        <p:blipFill>
          <a:blip r:embed="rId4"/>
          <a:stretch>
            <a:fillRect/>
          </a:stretch>
        </p:blipFill>
        <p:spPr>
          <a:xfrm>
            <a:off x="1143000" y="3581400"/>
            <a:ext cx="4037065" cy="2868782"/>
          </a:xfrm>
          <a:prstGeom prst="rect">
            <a:avLst/>
          </a:prstGeom>
        </p:spPr>
      </p:pic>
    </p:spTree>
    <p:extLst>
      <p:ext uri="{BB962C8B-B14F-4D97-AF65-F5344CB8AC3E}">
        <p14:creationId xmlns:p14="http://schemas.microsoft.com/office/powerpoint/2010/main" val="19563902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008" y="-24402"/>
            <a:ext cx="8229600" cy="990600"/>
          </a:xfrm>
        </p:spPr>
        <p:txBody>
          <a:bodyPr/>
          <a:lstStyle/>
          <a:p>
            <a:r>
              <a:rPr lang="en-US" dirty="0"/>
              <a:t>Image Services Overview Page</a:t>
            </a:r>
          </a:p>
        </p:txBody>
      </p:sp>
      <p:sp>
        <p:nvSpPr>
          <p:cNvPr id="3" name="Content Placeholder 2"/>
          <p:cNvSpPr>
            <a:spLocks noGrp="1"/>
          </p:cNvSpPr>
          <p:nvPr>
            <p:ph idx="1"/>
          </p:nvPr>
        </p:nvSpPr>
        <p:spPr>
          <a:xfrm>
            <a:off x="700963" y="838200"/>
            <a:ext cx="5117592" cy="2819400"/>
          </a:xfrm>
        </p:spPr>
        <p:txBody>
          <a:bodyPr/>
          <a:lstStyle/>
          <a:p>
            <a:pPr marL="0" lvl="0">
              <a:lnSpc>
                <a:spcPct val="115000"/>
              </a:lnSpc>
              <a:spcBef>
                <a:spcPts val="0"/>
              </a:spcBef>
              <a:spcAft>
                <a:spcPts val="1000"/>
              </a:spcAft>
              <a:buClr>
                <a:srgbClr val="455F51">
                  <a:lumMod val="75000"/>
                </a:srgbClr>
              </a:buClr>
            </a:pPr>
            <a:r>
              <a:rPr lang="en-US" sz="28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3"/>
              </a:rPr>
              <a:t>Image Services website</a:t>
            </a:r>
            <a:endParaRPr lang="en-US" sz="2800" u="sng"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a:p>
            <a:pPr lvl="1">
              <a:lnSpc>
                <a:spcPct val="115000"/>
              </a:lnSpc>
              <a:spcAft>
                <a:spcPts val="600"/>
              </a:spcAft>
            </a:pPr>
            <a:r>
              <a:rPr lang="en-US" sz="2400" dirty="0"/>
              <a:t>Important information regarding updates</a:t>
            </a:r>
          </a:p>
          <a:p>
            <a:pPr lvl="1">
              <a:lnSpc>
                <a:spcPct val="115000"/>
              </a:lnSpc>
              <a:spcAft>
                <a:spcPts val="600"/>
              </a:spcAft>
            </a:pPr>
            <a:r>
              <a:rPr lang="en-US" sz="2400" dirty="0"/>
              <a:t>Links to articles about using the services </a:t>
            </a:r>
          </a:p>
          <a:p>
            <a:pPr marL="274320" lvl="1">
              <a:lnSpc>
                <a:spcPct val="115000"/>
              </a:lnSpc>
              <a:spcBef>
                <a:spcPts val="0"/>
              </a:spcBef>
              <a:spcAft>
                <a:spcPts val="1000"/>
              </a:spcAft>
              <a:buClr>
                <a:srgbClr val="455F51">
                  <a:lumMod val="75000"/>
                </a:srgbClr>
              </a:buClr>
            </a:pPr>
            <a:endParaRPr lang="en-US" sz="2400" u="sng" dirty="0">
              <a:solidFill>
                <a:srgbClr val="0000FF"/>
              </a:solidFill>
              <a:latin typeface="Calibri" panose="020F0502020204030204" pitchFamily="34" charset="0"/>
              <a:cs typeface="Times New Roman" panose="02020603050405020304" pitchFamily="18" charset="0"/>
            </a:endParaRPr>
          </a:p>
        </p:txBody>
      </p:sp>
      <p:pic>
        <p:nvPicPr>
          <p:cNvPr id="5" name="Picture 4" descr="images services site"/>
          <p:cNvPicPr>
            <a:picLocks noChangeAspect="1"/>
          </p:cNvPicPr>
          <p:nvPr/>
        </p:nvPicPr>
        <p:blipFill>
          <a:blip r:embed="rId4"/>
          <a:stretch>
            <a:fillRect/>
          </a:stretch>
        </p:blipFill>
        <p:spPr>
          <a:xfrm>
            <a:off x="1447800" y="3585198"/>
            <a:ext cx="6019800" cy="2859865"/>
          </a:xfrm>
          <a:prstGeom prst="rect">
            <a:avLst/>
          </a:prstGeom>
          <a:ln>
            <a:solidFill>
              <a:schemeClr val="tx1"/>
            </a:solidFill>
          </a:ln>
        </p:spPr>
      </p:pic>
    </p:spTree>
    <p:extLst>
      <p:ext uri="{BB962C8B-B14F-4D97-AF65-F5344CB8AC3E}">
        <p14:creationId xmlns:p14="http://schemas.microsoft.com/office/powerpoint/2010/main" val="254816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0"/>
            <a:ext cx="8763000" cy="990600"/>
          </a:xfrm>
        </p:spPr>
        <p:txBody>
          <a:bodyPr>
            <a:normAutofit fontScale="90000"/>
          </a:bodyPr>
          <a:lstStyle/>
          <a:p>
            <a:r>
              <a:rPr lang="en-US" dirty="0"/>
              <a:t>Getting Your Data Hosted on Image Services</a:t>
            </a:r>
          </a:p>
        </p:txBody>
      </p:sp>
      <p:sp>
        <p:nvSpPr>
          <p:cNvPr id="6" name="Content Placeholder 2"/>
          <p:cNvSpPr txBox="1">
            <a:spLocks/>
          </p:cNvSpPr>
          <p:nvPr/>
        </p:nvSpPr>
        <p:spPr>
          <a:xfrm>
            <a:off x="474518" y="838200"/>
            <a:ext cx="8496300" cy="548640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tx2">
                  <a:lumMod val="75000"/>
                </a:schemeClr>
              </a:buClr>
              <a:buSzPct val="85000"/>
              <a:buFont typeface="Arial" pitchFamily="34" charset="0"/>
              <a:buChar char="•"/>
              <a:defRPr sz="3200" kern="1200">
                <a:solidFill>
                  <a:schemeClr val="tx1"/>
                </a:solidFill>
                <a:latin typeface="+mn-lt"/>
                <a:ea typeface="+mn-ea"/>
                <a:cs typeface="+mn-cs"/>
              </a:defRPr>
            </a:lvl1pPr>
            <a:lvl2pPr marL="457200" indent="-182880" algn="l" defTabSz="914400" rtl="0" eaLnBrk="1" latinLnBrk="0" hangingPunct="1">
              <a:spcBef>
                <a:spcPct val="20000"/>
              </a:spcBef>
              <a:buClr>
                <a:schemeClr val="accent4">
                  <a:lumMod val="75000"/>
                </a:schemeClr>
              </a:buClr>
              <a:buSzPct val="85000"/>
              <a:buFont typeface="Arial" pitchFamily="34" charset="0"/>
              <a:buChar char="•"/>
              <a:defRPr sz="2800" kern="1200">
                <a:solidFill>
                  <a:schemeClr val="tx1"/>
                </a:solidFill>
                <a:latin typeface="+mn-lt"/>
                <a:ea typeface="+mn-ea"/>
                <a:cs typeface="+mn-cs"/>
              </a:defRPr>
            </a:lvl2pPr>
            <a:lvl3pPr marL="731520" indent="-182880" algn="l" defTabSz="914400" rtl="0" eaLnBrk="1" latinLnBrk="0" hangingPunct="1">
              <a:spcBef>
                <a:spcPct val="20000"/>
              </a:spcBef>
              <a:buClr>
                <a:schemeClr val="bg2">
                  <a:lumMod val="50000"/>
                </a:schemeClr>
              </a:buClr>
              <a:buSzPct val="90000"/>
              <a:buFont typeface="Arial" pitchFamily="34" charset="0"/>
              <a:buChar char="•"/>
              <a:defRPr sz="2400" kern="1200">
                <a:solidFill>
                  <a:schemeClr val="tx1"/>
                </a:solidFill>
                <a:latin typeface="+mn-lt"/>
                <a:ea typeface="+mn-ea"/>
                <a:cs typeface="+mn-cs"/>
              </a:defRPr>
            </a:lvl3pPr>
            <a:lvl4pPr marL="1005840" indent="-182880" algn="l" defTabSz="914400" rtl="0" eaLnBrk="1" latinLnBrk="0" hangingPunct="1">
              <a:spcBef>
                <a:spcPct val="20000"/>
              </a:spcBef>
              <a:buClr>
                <a:schemeClr val="accent6">
                  <a:lumMod val="75000"/>
                </a:schemeClr>
              </a:buClr>
              <a:buFont typeface="Arial" pitchFamily="34" charset="0"/>
              <a:buChar char="•"/>
              <a:defRPr sz="20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8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lvl="1"/>
            <a:r>
              <a:rPr lang="en-US" dirty="0"/>
              <a:t>Before submitting a request, consider the following:</a:t>
            </a:r>
          </a:p>
          <a:p>
            <a:pPr lvl="2"/>
            <a:r>
              <a:rPr lang="en-US" sz="2800" dirty="0"/>
              <a:t>Make sure the service isn’t already published</a:t>
            </a:r>
          </a:p>
          <a:p>
            <a:pPr lvl="2"/>
            <a:r>
              <a:rPr lang="en-US" sz="2800" dirty="0"/>
              <a:t>Not all file formats, bit depths, or imagery types will be accepted</a:t>
            </a:r>
          </a:p>
          <a:p>
            <a:pPr lvl="2"/>
            <a:r>
              <a:rPr lang="en-US" sz="2800" dirty="0"/>
              <a:t>Single mosaic or tiled</a:t>
            </a:r>
          </a:p>
          <a:p>
            <a:pPr lvl="2"/>
            <a:r>
              <a:rPr lang="en-US" sz="2800" dirty="0"/>
              <a:t>Should already be fully processed</a:t>
            </a:r>
          </a:p>
          <a:p>
            <a:pPr lvl="3"/>
            <a:r>
              <a:rPr lang="en-US" sz="2400" dirty="0"/>
              <a:t>Color balanced </a:t>
            </a:r>
          </a:p>
          <a:p>
            <a:pPr lvl="3"/>
            <a:r>
              <a:rPr lang="en-US" sz="2400" dirty="0" err="1"/>
              <a:t>Orthocorrected</a:t>
            </a:r>
            <a:endParaRPr lang="en-US" sz="2400" dirty="0"/>
          </a:p>
          <a:p>
            <a:pPr lvl="3"/>
            <a:r>
              <a:rPr lang="en-US" sz="2400" dirty="0"/>
              <a:t>Other processing</a:t>
            </a:r>
          </a:p>
          <a:p>
            <a:pPr lvl="1"/>
            <a:r>
              <a:rPr lang="en-US" dirty="0"/>
              <a:t>Submit request to: </a:t>
            </a:r>
            <a:r>
              <a:rPr lang="en-US" dirty="0">
                <a:hlinkClick r:id="rId3"/>
              </a:rPr>
              <a:t>SM.FS.GTAC@usda.gov</a:t>
            </a:r>
            <a:endParaRPr lang="en-US" spc="-100" dirty="0">
              <a:solidFill>
                <a:schemeClr val="accent2"/>
              </a:solidFill>
            </a:endParaRPr>
          </a:p>
          <a:p>
            <a:pPr lvl="1"/>
            <a:endParaRPr lang="en-US" dirty="0"/>
          </a:p>
          <a:p>
            <a:endParaRPr lang="en-US" dirty="0"/>
          </a:p>
        </p:txBody>
      </p:sp>
    </p:spTree>
    <p:extLst>
      <p:ext uri="{BB962C8B-B14F-4D97-AF65-F5344CB8AC3E}">
        <p14:creationId xmlns:p14="http://schemas.microsoft.com/office/powerpoint/2010/main" val="41805495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25"/>
            <a:ext cx="8229600" cy="990600"/>
          </a:xfrm>
        </p:spPr>
        <p:txBody>
          <a:bodyPr/>
          <a:lstStyle/>
          <a:p>
            <a:r>
              <a:rPr lang="en-US" dirty="0"/>
              <a:t>Image Services vs. Map Services</a:t>
            </a:r>
          </a:p>
        </p:txBody>
      </p:sp>
      <p:sp>
        <p:nvSpPr>
          <p:cNvPr id="3" name="Content Placeholder 2"/>
          <p:cNvSpPr>
            <a:spLocks noGrp="1"/>
          </p:cNvSpPr>
          <p:nvPr>
            <p:ph idx="1"/>
          </p:nvPr>
        </p:nvSpPr>
        <p:spPr>
          <a:xfrm>
            <a:off x="457200" y="1447800"/>
            <a:ext cx="8229600" cy="1143000"/>
          </a:xfrm>
        </p:spPr>
        <p:txBody>
          <a:bodyPr/>
          <a:lstStyle/>
          <a:p>
            <a:endParaRPr lang="en-US" dirty="0"/>
          </a:p>
        </p:txBody>
      </p:sp>
      <p:pic>
        <p:nvPicPr>
          <p:cNvPr id="4" name="Picture 3" descr="Image Services vs. Map Services"/>
          <p:cNvPicPr>
            <a:picLocks noChangeAspect="1"/>
          </p:cNvPicPr>
          <p:nvPr/>
        </p:nvPicPr>
        <p:blipFill>
          <a:blip r:embed="rId3"/>
          <a:stretch>
            <a:fillRect/>
          </a:stretch>
        </p:blipFill>
        <p:spPr>
          <a:xfrm>
            <a:off x="307109" y="994425"/>
            <a:ext cx="8705504" cy="2247900"/>
          </a:xfrm>
          <a:prstGeom prst="rect">
            <a:avLst/>
          </a:prstGeom>
        </p:spPr>
      </p:pic>
      <p:grpSp>
        <p:nvGrpSpPr>
          <p:cNvPr id="8" name="Group 7" descr="RDW REST page"/>
          <p:cNvGrpSpPr/>
          <p:nvPr/>
        </p:nvGrpSpPr>
        <p:grpSpPr>
          <a:xfrm>
            <a:off x="307109" y="3429000"/>
            <a:ext cx="5562600" cy="2894445"/>
            <a:chOff x="4800600" y="2238375"/>
            <a:chExt cx="5162550" cy="2609850"/>
          </a:xfrm>
        </p:grpSpPr>
        <p:pic>
          <p:nvPicPr>
            <p:cNvPr id="5" name="Picture 4" descr="RDW Wildfire"/>
            <p:cNvPicPr>
              <a:picLocks noChangeAspect="1"/>
            </p:cNvPicPr>
            <p:nvPr/>
          </p:nvPicPr>
          <p:blipFill>
            <a:blip r:embed="rId4"/>
            <a:stretch>
              <a:fillRect/>
            </a:stretch>
          </p:blipFill>
          <p:spPr>
            <a:xfrm>
              <a:off x="4800600" y="2238375"/>
              <a:ext cx="5162550" cy="2609850"/>
            </a:xfrm>
            <a:prstGeom prst="rect">
              <a:avLst/>
            </a:prstGeom>
            <a:ln>
              <a:solidFill>
                <a:schemeClr val="tx1"/>
              </a:solidFill>
            </a:ln>
          </p:spPr>
        </p:pic>
        <p:sp>
          <p:nvSpPr>
            <p:cNvPr id="6" name="Rectangle 5"/>
            <p:cNvSpPr/>
            <p:nvPr/>
          </p:nvSpPr>
          <p:spPr>
            <a:xfrm>
              <a:off x="8839200" y="4238625"/>
              <a:ext cx="10668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descr="ArcCatalog folder"/>
          <p:cNvPicPr>
            <a:picLocks noChangeAspect="1"/>
          </p:cNvPicPr>
          <p:nvPr/>
        </p:nvPicPr>
        <p:blipFill rotWithShape="1">
          <a:blip r:embed="rId5"/>
          <a:srcRect b="1882"/>
          <a:stretch/>
        </p:blipFill>
        <p:spPr>
          <a:xfrm>
            <a:off x="6129003" y="3451464"/>
            <a:ext cx="2688629" cy="1647103"/>
          </a:xfrm>
          <a:prstGeom prst="rect">
            <a:avLst/>
          </a:prstGeom>
          <a:ln>
            <a:solidFill>
              <a:schemeClr val="tx1"/>
            </a:solidFill>
          </a:ln>
        </p:spPr>
      </p:pic>
      <p:grpSp>
        <p:nvGrpSpPr>
          <p:cNvPr id="12" name="Group 11" descr="image and map server icons"/>
          <p:cNvGrpSpPr/>
          <p:nvPr/>
        </p:nvGrpSpPr>
        <p:grpSpPr>
          <a:xfrm>
            <a:off x="6148053" y="5214721"/>
            <a:ext cx="2382022" cy="977532"/>
            <a:chOff x="6148053" y="5214721"/>
            <a:chExt cx="2382022" cy="977532"/>
          </a:xfrm>
        </p:grpSpPr>
        <p:pic>
          <p:nvPicPr>
            <p:cNvPr id="7" name="Picture 6" descr="server icons"/>
            <p:cNvPicPr>
              <a:picLocks noChangeAspect="1"/>
            </p:cNvPicPr>
            <p:nvPr/>
          </p:nvPicPr>
          <p:blipFill rotWithShape="1">
            <a:blip r:embed="rId6"/>
            <a:srcRect l="12500" t="13690" r="12500" b="4165"/>
            <a:stretch/>
          </p:blipFill>
          <p:spPr>
            <a:xfrm>
              <a:off x="6171950" y="5763524"/>
              <a:ext cx="428729" cy="428729"/>
            </a:xfrm>
            <a:prstGeom prst="rect">
              <a:avLst/>
            </a:prstGeom>
          </p:spPr>
        </p:pic>
        <p:pic>
          <p:nvPicPr>
            <p:cNvPr id="9" name="Picture 8" descr="image server"/>
            <p:cNvPicPr>
              <a:picLocks noChangeAspect="1"/>
            </p:cNvPicPr>
            <p:nvPr/>
          </p:nvPicPr>
          <p:blipFill rotWithShape="1">
            <a:blip r:embed="rId7"/>
            <a:srcRect l="5495" b="10389"/>
            <a:stretch/>
          </p:blipFill>
          <p:spPr>
            <a:xfrm>
              <a:off x="6148053" y="5214721"/>
              <a:ext cx="477022" cy="432649"/>
            </a:xfrm>
            <a:prstGeom prst="rect">
              <a:avLst/>
            </a:prstGeom>
          </p:spPr>
        </p:pic>
        <p:sp>
          <p:nvSpPr>
            <p:cNvPr id="11" name="TextBox 10"/>
            <p:cNvSpPr txBox="1"/>
            <p:nvPr/>
          </p:nvSpPr>
          <p:spPr>
            <a:xfrm>
              <a:off x="6625075" y="5246379"/>
              <a:ext cx="1905000" cy="369332"/>
            </a:xfrm>
            <a:prstGeom prst="rect">
              <a:avLst/>
            </a:prstGeom>
            <a:noFill/>
          </p:spPr>
          <p:txBody>
            <a:bodyPr wrap="square" rtlCol="0">
              <a:spAutoFit/>
            </a:bodyPr>
            <a:lstStyle/>
            <a:p>
              <a:r>
                <a:rPr lang="en-US" dirty="0"/>
                <a:t>= Image Service</a:t>
              </a:r>
            </a:p>
          </p:txBody>
        </p:sp>
        <p:sp>
          <p:nvSpPr>
            <p:cNvPr id="13" name="TextBox 12"/>
            <p:cNvSpPr txBox="1"/>
            <p:nvPr/>
          </p:nvSpPr>
          <p:spPr>
            <a:xfrm>
              <a:off x="6625075" y="5760603"/>
              <a:ext cx="1905000" cy="369332"/>
            </a:xfrm>
            <a:prstGeom prst="rect">
              <a:avLst/>
            </a:prstGeom>
            <a:noFill/>
          </p:spPr>
          <p:txBody>
            <a:bodyPr wrap="square" rtlCol="0">
              <a:spAutoFit/>
            </a:bodyPr>
            <a:lstStyle/>
            <a:p>
              <a:r>
                <a:rPr lang="en-US" dirty="0"/>
                <a:t>= Map Service</a:t>
              </a:r>
            </a:p>
          </p:txBody>
        </p:sp>
      </p:grpSp>
    </p:spTree>
    <p:extLst>
      <p:ext uri="{BB962C8B-B14F-4D97-AF65-F5344CB8AC3E}">
        <p14:creationId xmlns:p14="http://schemas.microsoft.com/office/powerpoint/2010/main" val="30472694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90600"/>
          </a:xfrm>
        </p:spPr>
        <p:txBody>
          <a:bodyPr/>
          <a:lstStyle/>
          <a:p>
            <a:r>
              <a:rPr lang="en-US" dirty="0"/>
              <a:t>What are Caches?</a:t>
            </a:r>
          </a:p>
        </p:txBody>
      </p:sp>
      <p:sp>
        <p:nvSpPr>
          <p:cNvPr id="3" name="Content Placeholder 2"/>
          <p:cNvSpPr>
            <a:spLocks noGrp="1"/>
          </p:cNvSpPr>
          <p:nvPr>
            <p:ph idx="1"/>
          </p:nvPr>
        </p:nvSpPr>
        <p:spPr>
          <a:xfrm>
            <a:off x="457200" y="1066800"/>
            <a:ext cx="8229600" cy="5029200"/>
          </a:xfrm>
        </p:spPr>
        <p:txBody>
          <a:bodyPr>
            <a:normAutofit lnSpcReduction="10000"/>
          </a:bodyPr>
          <a:lstStyle/>
          <a:p>
            <a:r>
              <a:rPr lang="en-US" dirty="0"/>
              <a:t>Similar to image pyramids for improving speed of image display </a:t>
            </a:r>
          </a:p>
          <a:p>
            <a:pPr lvl="1">
              <a:lnSpc>
                <a:spcPct val="200000"/>
              </a:lnSpc>
            </a:pPr>
            <a:r>
              <a:rPr lang="en-US" dirty="0" err="1"/>
              <a:t>a.k.a</a:t>
            </a:r>
            <a:r>
              <a:rPr lang="en-US" dirty="0"/>
              <a:t> </a:t>
            </a:r>
            <a:r>
              <a:rPr lang="en-US" b="1" dirty="0"/>
              <a:t>Static </a:t>
            </a:r>
            <a:r>
              <a:rPr lang="en-US" dirty="0"/>
              <a:t>map service</a:t>
            </a:r>
          </a:p>
          <a:p>
            <a:pPr lvl="1">
              <a:lnSpc>
                <a:spcPct val="200000"/>
              </a:lnSpc>
            </a:pPr>
            <a:r>
              <a:rPr lang="en-US" dirty="0"/>
              <a:t>Preprocessed tiles stored on your hard drive</a:t>
            </a:r>
          </a:p>
          <a:p>
            <a:pPr lvl="1">
              <a:lnSpc>
                <a:spcPct val="200000"/>
              </a:lnSpc>
            </a:pPr>
            <a:r>
              <a:rPr lang="en-US" dirty="0"/>
              <a:t>Meant for zooming and panning</a:t>
            </a:r>
          </a:p>
          <a:p>
            <a:pPr lvl="1">
              <a:spcBef>
                <a:spcPts val="2400"/>
              </a:spcBef>
            </a:pPr>
            <a:r>
              <a:rPr lang="en-US" dirty="0"/>
              <a:t>NOT for processing or detailed analysis (must switch to Dynamic mode to access raw data) </a:t>
            </a:r>
          </a:p>
        </p:txBody>
      </p:sp>
    </p:spTree>
    <p:extLst>
      <p:ext uri="{BB962C8B-B14F-4D97-AF65-F5344CB8AC3E}">
        <p14:creationId xmlns:p14="http://schemas.microsoft.com/office/powerpoint/2010/main" val="11118417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514600"/>
            <a:ext cx="8229600" cy="990600"/>
          </a:xfrm>
        </p:spPr>
        <p:txBody>
          <a:bodyPr>
            <a:noAutofit/>
          </a:bodyPr>
          <a:lstStyle/>
          <a:p>
            <a:r>
              <a:rPr lang="en-US" sz="6000" dirty="0"/>
              <a:t>Questions?</a:t>
            </a:r>
          </a:p>
        </p:txBody>
      </p:sp>
    </p:spTree>
    <p:extLst>
      <p:ext uri="{BB962C8B-B14F-4D97-AF65-F5344CB8AC3E}">
        <p14:creationId xmlns:p14="http://schemas.microsoft.com/office/powerpoint/2010/main" val="5548793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90600"/>
          </a:xfrm>
        </p:spPr>
        <p:txBody>
          <a:bodyPr>
            <a:normAutofit/>
          </a:bodyPr>
          <a:lstStyle/>
          <a:p>
            <a:r>
              <a:rPr lang="en-US" dirty="0"/>
              <a:t>Raster Data Warehouse Overview</a:t>
            </a:r>
          </a:p>
        </p:txBody>
      </p:sp>
      <p:sp>
        <p:nvSpPr>
          <p:cNvPr id="3" name="Content Placeholder 2"/>
          <p:cNvSpPr>
            <a:spLocks noGrp="1"/>
          </p:cNvSpPr>
          <p:nvPr>
            <p:ph idx="1"/>
          </p:nvPr>
        </p:nvSpPr>
        <p:spPr>
          <a:xfrm>
            <a:off x="228600" y="1066800"/>
            <a:ext cx="8686800" cy="5324475"/>
          </a:xfrm>
        </p:spPr>
        <p:txBody>
          <a:bodyPr>
            <a:noAutofit/>
          </a:bodyPr>
          <a:lstStyle/>
          <a:p>
            <a:pPr lvl="1" indent="-342900">
              <a:spcAft>
                <a:spcPts val="1200"/>
              </a:spcAft>
            </a:pPr>
            <a:r>
              <a:rPr lang="en-US" sz="2400" dirty="0"/>
              <a:t>Part of the Enterprise Data Warehouse at the FS Kansas City Data Center</a:t>
            </a:r>
          </a:p>
          <a:p>
            <a:pPr lvl="1" indent="-342900">
              <a:spcAft>
                <a:spcPts val="1200"/>
              </a:spcAft>
            </a:pPr>
            <a:r>
              <a:rPr lang="en-US" sz="2400" dirty="0"/>
              <a:t>Intended for authoritative FS produced products (not raw data or imagery)</a:t>
            </a:r>
          </a:p>
          <a:p>
            <a:pPr lvl="1" indent="-342900">
              <a:spcAft>
                <a:spcPts val="1200"/>
              </a:spcAft>
            </a:pPr>
            <a:r>
              <a:rPr lang="en-US" sz="2400" dirty="0"/>
              <a:t>External (public) facing and internal (FS only) options</a:t>
            </a:r>
          </a:p>
          <a:p>
            <a:pPr lvl="1" indent="-342900">
              <a:spcAft>
                <a:spcPts val="1200"/>
              </a:spcAft>
            </a:pPr>
            <a:r>
              <a:rPr lang="en-US" sz="2400" dirty="0"/>
              <a:t>All data submitted reviewed by Content Governance board (same as EDW)</a:t>
            </a:r>
          </a:p>
          <a:p>
            <a:pPr lvl="1" indent="-342900">
              <a:spcAft>
                <a:spcPts val="1200"/>
              </a:spcAft>
            </a:pPr>
            <a:r>
              <a:rPr lang="en-US" sz="2400" dirty="0"/>
              <a:t>More information on </a:t>
            </a:r>
            <a:r>
              <a:rPr lang="en-US" sz="2400" dirty="0">
                <a:hlinkClick r:id="rId3"/>
              </a:rPr>
              <a:t>GTAC’s website</a:t>
            </a:r>
            <a:endParaRPr lang="en-US" sz="2400" dirty="0"/>
          </a:p>
        </p:txBody>
      </p:sp>
    </p:spTree>
    <p:extLst>
      <p:ext uri="{BB962C8B-B14F-4D97-AF65-F5344CB8AC3E}">
        <p14:creationId xmlns:p14="http://schemas.microsoft.com/office/powerpoint/2010/main" val="3391522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553"/>
            <a:ext cx="8229600" cy="990600"/>
          </a:xfrm>
        </p:spPr>
        <p:txBody>
          <a:bodyPr>
            <a:normAutofit/>
          </a:bodyPr>
          <a:lstStyle/>
          <a:p>
            <a:r>
              <a:rPr lang="en-US" dirty="0"/>
              <a:t>RDW – Folder Setup</a:t>
            </a:r>
          </a:p>
        </p:txBody>
      </p:sp>
      <p:sp>
        <p:nvSpPr>
          <p:cNvPr id="3" name="Content Placeholder 2"/>
          <p:cNvSpPr>
            <a:spLocks noGrp="1"/>
          </p:cNvSpPr>
          <p:nvPr>
            <p:ph idx="1"/>
          </p:nvPr>
        </p:nvSpPr>
        <p:spPr>
          <a:xfrm>
            <a:off x="-457200" y="518853"/>
            <a:ext cx="8750300" cy="5715000"/>
          </a:xfrm>
        </p:spPr>
        <p:txBody>
          <a:bodyPr>
            <a:normAutofit fontScale="92500"/>
          </a:bodyPr>
          <a:lstStyle/>
          <a:p>
            <a:pPr marL="0" indent="0">
              <a:buNone/>
            </a:pPr>
            <a:endParaRPr lang="en-US" sz="800" b="1" dirty="0">
              <a:latin typeface="Comic Sans MS" panose="030F0702030302020204" pitchFamily="66" charset="0"/>
            </a:endParaRPr>
          </a:p>
          <a:p>
            <a:pPr marL="1257300" lvl="2" indent="-457200">
              <a:lnSpc>
                <a:spcPct val="150000"/>
              </a:lnSpc>
            </a:pPr>
            <a:r>
              <a:rPr lang="en-US" dirty="0"/>
              <a:t>Folders contain continuous and thematic raster datasets</a:t>
            </a:r>
          </a:p>
          <a:p>
            <a:pPr marL="1531620" lvl="3" indent="-457200">
              <a:lnSpc>
                <a:spcPct val="150000"/>
              </a:lnSpc>
            </a:pPr>
            <a:r>
              <a:rPr lang="en-US" sz="1800" dirty="0"/>
              <a:t>Administration and Ownership</a:t>
            </a:r>
          </a:p>
          <a:p>
            <a:pPr marL="1531620" lvl="3" indent="-457200">
              <a:lnSpc>
                <a:spcPct val="150000"/>
              </a:lnSpc>
            </a:pPr>
            <a:r>
              <a:rPr lang="en-US" sz="1800" dirty="0"/>
              <a:t>Climate</a:t>
            </a:r>
          </a:p>
          <a:p>
            <a:pPr marL="1531620" lvl="3" indent="-457200">
              <a:lnSpc>
                <a:spcPct val="150000"/>
              </a:lnSpc>
            </a:pPr>
            <a:r>
              <a:rPr lang="en-US" sz="1800" dirty="0"/>
              <a:t>Engineering and Earth Science</a:t>
            </a:r>
          </a:p>
          <a:p>
            <a:pPr marL="1531620" lvl="3" indent="-457200">
              <a:lnSpc>
                <a:spcPct val="150000"/>
              </a:lnSpc>
            </a:pPr>
            <a:r>
              <a:rPr lang="en-US" sz="1800" dirty="0"/>
              <a:t>FHP Tree Species Metrics</a:t>
            </a:r>
          </a:p>
          <a:p>
            <a:pPr marL="1531620" lvl="3" indent="-457200">
              <a:lnSpc>
                <a:spcPct val="150000"/>
              </a:lnSpc>
            </a:pPr>
            <a:r>
              <a:rPr lang="en-US" sz="1800" dirty="0"/>
              <a:t>Forest Ecology</a:t>
            </a:r>
          </a:p>
          <a:p>
            <a:pPr marL="1531620" lvl="3" indent="-457200">
              <a:lnSpc>
                <a:spcPct val="150000"/>
              </a:lnSpc>
            </a:pPr>
            <a:r>
              <a:rPr lang="en-US" sz="1800" dirty="0"/>
              <a:t>Forest Health</a:t>
            </a:r>
          </a:p>
          <a:p>
            <a:pPr marL="1531620" lvl="3" indent="-457200">
              <a:lnSpc>
                <a:spcPct val="150000"/>
              </a:lnSpc>
            </a:pPr>
            <a:r>
              <a:rPr lang="en-US" sz="1800" dirty="0"/>
              <a:t>Inventory and Products</a:t>
            </a:r>
          </a:p>
          <a:p>
            <a:pPr marL="1531620" lvl="3" indent="-457200">
              <a:lnSpc>
                <a:spcPct val="150000"/>
              </a:lnSpc>
            </a:pPr>
            <a:r>
              <a:rPr lang="en-US" sz="1800" dirty="0"/>
              <a:t>Landscape and Wildlife</a:t>
            </a:r>
          </a:p>
          <a:p>
            <a:pPr marL="1531620" lvl="3" indent="-457200">
              <a:lnSpc>
                <a:spcPct val="150000"/>
              </a:lnSpc>
            </a:pPr>
            <a:r>
              <a:rPr lang="en-US" sz="1800" dirty="0"/>
              <a:t>Watershed</a:t>
            </a:r>
          </a:p>
          <a:p>
            <a:pPr marL="1531620" lvl="3" indent="-457200">
              <a:lnSpc>
                <a:spcPct val="150000"/>
              </a:lnSpc>
            </a:pPr>
            <a:r>
              <a:rPr lang="en-US" sz="1800" dirty="0"/>
              <a:t>Recreation</a:t>
            </a:r>
          </a:p>
          <a:p>
            <a:pPr marL="1531620" lvl="3" indent="-457200">
              <a:lnSpc>
                <a:spcPct val="150000"/>
              </a:lnSpc>
            </a:pPr>
            <a:r>
              <a:rPr lang="en-US" sz="1800" dirty="0"/>
              <a:t>Wildfire</a:t>
            </a:r>
          </a:p>
          <a:p>
            <a:endParaRPr lang="en-US" dirty="0"/>
          </a:p>
        </p:txBody>
      </p:sp>
      <p:pic>
        <p:nvPicPr>
          <p:cNvPr id="5" name="Picture 4" descr="Wildfire MTBS"/>
          <p:cNvPicPr>
            <a:picLocks noChangeAspect="1"/>
          </p:cNvPicPr>
          <p:nvPr/>
        </p:nvPicPr>
        <p:blipFill>
          <a:blip r:embed="rId3"/>
          <a:stretch>
            <a:fillRect/>
          </a:stretch>
        </p:blipFill>
        <p:spPr>
          <a:xfrm>
            <a:off x="2819400" y="4865236"/>
            <a:ext cx="4419600" cy="1600200"/>
          </a:xfrm>
          <a:prstGeom prst="rect">
            <a:avLst/>
          </a:prstGeom>
          <a:ln>
            <a:solidFill>
              <a:schemeClr val="accent1">
                <a:shade val="50000"/>
              </a:schemeClr>
            </a:solidFill>
          </a:ln>
        </p:spPr>
      </p:pic>
      <p:pic>
        <p:nvPicPr>
          <p:cNvPr id="6" name="Picture 5" descr="admin and ownership"/>
          <p:cNvPicPr>
            <a:picLocks noChangeAspect="1"/>
          </p:cNvPicPr>
          <p:nvPr/>
        </p:nvPicPr>
        <p:blipFill>
          <a:blip r:embed="rId4"/>
          <a:stretch>
            <a:fillRect/>
          </a:stretch>
        </p:blipFill>
        <p:spPr>
          <a:xfrm>
            <a:off x="4724400" y="1392052"/>
            <a:ext cx="4216555" cy="1428750"/>
          </a:xfrm>
          <a:prstGeom prst="rect">
            <a:avLst/>
          </a:prstGeom>
          <a:ln>
            <a:solidFill>
              <a:schemeClr val="accent1">
                <a:shade val="50000"/>
              </a:schemeClr>
            </a:solidFill>
          </a:ln>
        </p:spPr>
      </p:pic>
      <p:pic>
        <p:nvPicPr>
          <p:cNvPr id="7" name="Picture 6" descr="solar power potential"/>
          <p:cNvPicPr>
            <a:picLocks noChangeAspect="1"/>
          </p:cNvPicPr>
          <p:nvPr/>
        </p:nvPicPr>
        <p:blipFill rotWithShape="1">
          <a:blip r:embed="rId5"/>
          <a:srcRect r="7975"/>
          <a:stretch/>
        </p:blipFill>
        <p:spPr>
          <a:xfrm>
            <a:off x="3692371" y="3017614"/>
            <a:ext cx="5383396" cy="1616039"/>
          </a:xfrm>
          <a:prstGeom prst="rect">
            <a:avLst/>
          </a:prstGeom>
          <a:ln>
            <a:solidFill>
              <a:schemeClr val="accent1">
                <a:shade val="50000"/>
              </a:schemeClr>
            </a:solidFill>
          </a:ln>
        </p:spPr>
      </p:pic>
    </p:spTree>
    <p:extLst>
      <p:ext uri="{BB962C8B-B14F-4D97-AF65-F5344CB8AC3E}">
        <p14:creationId xmlns:p14="http://schemas.microsoft.com/office/powerpoint/2010/main" val="34689432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err="1"/>
              <a:t>RDW_AdminAndOwnership</a:t>
            </a:r>
            <a:endParaRPr lang="en-US" dirty="0"/>
          </a:p>
        </p:txBody>
      </p:sp>
      <p:sp>
        <p:nvSpPr>
          <p:cNvPr id="3" name="Content Placeholder 2"/>
          <p:cNvSpPr>
            <a:spLocks noGrp="1"/>
          </p:cNvSpPr>
          <p:nvPr>
            <p:ph idx="1"/>
          </p:nvPr>
        </p:nvSpPr>
        <p:spPr>
          <a:xfrm>
            <a:off x="609600" y="1013791"/>
            <a:ext cx="8229600" cy="1981200"/>
          </a:xfrm>
        </p:spPr>
        <p:txBody>
          <a:bodyPr>
            <a:normAutofit/>
          </a:bodyPr>
          <a:lstStyle/>
          <a:p>
            <a:r>
              <a:rPr lang="en-US" dirty="0"/>
              <a:t>Public/Private forest ownership data designed for national or regional scale analysis</a:t>
            </a:r>
          </a:p>
        </p:txBody>
      </p:sp>
      <p:pic>
        <p:nvPicPr>
          <p:cNvPr id="8" name="Picture 7" descr="public private ownership"/>
          <p:cNvPicPr>
            <a:picLocks noChangeAspect="1"/>
          </p:cNvPicPr>
          <p:nvPr/>
        </p:nvPicPr>
        <p:blipFill rotWithShape="1">
          <a:blip r:embed="rId3"/>
          <a:srcRect b="6542"/>
          <a:stretch/>
        </p:blipFill>
        <p:spPr>
          <a:xfrm>
            <a:off x="838200" y="2590800"/>
            <a:ext cx="7229475" cy="3810000"/>
          </a:xfrm>
          <a:prstGeom prst="rect">
            <a:avLst/>
          </a:prstGeom>
          <a:ln>
            <a:solidFill>
              <a:schemeClr val="tx1"/>
            </a:solidFill>
          </a:ln>
        </p:spPr>
      </p:pic>
    </p:spTree>
    <p:extLst>
      <p:ext uri="{BB962C8B-B14F-4D97-AF65-F5344CB8AC3E}">
        <p14:creationId xmlns:p14="http://schemas.microsoft.com/office/powerpoint/2010/main" val="32466723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870" y="0"/>
            <a:ext cx="8229600" cy="990600"/>
          </a:xfrm>
        </p:spPr>
        <p:txBody>
          <a:bodyPr>
            <a:noAutofit/>
          </a:bodyPr>
          <a:lstStyle/>
          <a:p>
            <a:r>
              <a:rPr lang="en-US" dirty="0"/>
              <a:t>IS and RDW Similarities</a:t>
            </a:r>
          </a:p>
        </p:txBody>
      </p:sp>
      <p:sp>
        <p:nvSpPr>
          <p:cNvPr id="3" name="Content Placeholder 2"/>
          <p:cNvSpPr>
            <a:spLocks noGrp="1"/>
          </p:cNvSpPr>
          <p:nvPr>
            <p:ph idx="1"/>
          </p:nvPr>
        </p:nvSpPr>
        <p:spPr>
          <a:xfrm>
            <a:off x="480178" y="973014"/>
            <a:ext cx="8229600" cy="5503985"/>
          </a:xfrm>
        </p:spPr>
        <p:txBody>
          <a:bodyPr>
            <a:normAutofit/>
          </a:bodyPr>
          <a:lstStyle/>
          <a:p>
            <a:pPr>
              <a:spcBef>
                <a:spcPts val="0"/>
              </a:spcBef>
            </a:pPr>
            <a:r>
              <a:rPr lang="en-US" sz="2800" dirty="0"/>
              <a:t>Both use ArcGIS for Server 10.X to serve data (image services or map services)</a:t>
            </a:r>
          </a:p>
          <a:p>
            <a:pPr marL="0" indent="0">
              <a:spcBef>
                <a:spcPts val="0"/>
              </a:spcBef>
              <a:buNone/>
            </a:pPr>
            <a:endParaRPr lang="en-US" sz="2800" dirty="0"/>
          </a:p>
          <a:p>
            <a:pPr>
              <a:spcBef>
                <a:spcPts val="0"/>
              </a:spcBef>
            </a:pPr>
            <a:r>
              <a:rPr lang="en-US" sz="2800" dirty="0"/>
              <a:t>REST endpoints available to developers</a:t>
            </a:r>
          </a:p>
          <a:p>
            <a:pPr>
              <a:spcBef>
                <a:spcPts val="0"/>
              </a:spcBef>
            </a:pPr>
            <a:endParaRPr lang="en-US" sz="2800" dirty="0"/>
          </a:p>
          <a:p>
            <a:pPr>
              <a:spcBef>
                <a:spcPts val="0"/>
              </a:spcBef>
            </a:pPr>
            <a:r>
              <a:rPr lang="en-US" sz="2800" dirty="0"/>
              <a:t>You can request data be added to both servers</a:t>
            </a:r>
          </a:p>
          <a:p>
            <a:pPr>
              <a:spcBef>
                <a:spcPts val="0"/>
              </a:spcBef>
            </a:pPr>
            <a:endParaRPr lang="en-US" sz="2800" dirty="0"/>
          </a:p>
          <a:p>
            <a:pPr>
              <a:spcBef>
                <a:spcPts val="0"/>
              </a:spcBef>
            </a:pPr>
            <a:r>
              <a:rPr lang="en-US" sz="2800" dirty="0"/>
              <a:t>Image processing functionality</a:t>
            </a:r>
          </a:p>
          <a:p>
            <a:pPr lvl="1">
              <a:spcBef>
                <a:spcPts val="600"/>
              </a:spcBef>
              <a:spcAft>
                <a:spcPts val="600"/>
              </a:spcAft>
            </a:pPr>
            <a:r>
              <a:rPr lang="en-US" sz="2400" dirty="0"/>
              <a:t>Raster function templates</a:t>
            </a:r>
          </a:p>
          <a:p>
            <a:pPr lvl="1">
              <a:spcBef>
                <a:spcPts val="600"/>
              </a:spcBef>
              <a:spcAft>
                <a:spcPts val="600"/>
              </a:spcAft>
            </a:pPr>
            <a:r>
              <a:rPr lang="en-US" sz="2400" dirty="0"/>
              <a:t>Pixel based processing functionality</a:t>
            </a:r>
          </a:p>
          <a:p>
            <a:pPr lvl="1">
              <a:spcBef>
                <a:spcPts val="600"/>
              </a:spcBef>
              <a:spcAft>
                <a:spcPts val="600"/>
              </a:spcAft>
            </a:pPr>
            <a:r>
              <a:rPr lang="en-US" sz="2400" dirty="0"/>
              <a:t>Analysis for discrete (categorical) and continuous raster datasets.</a:t>
            </a:r>
          </a:p>
          <a:p>
            <a:endParaRPr lang="en-US" sz="2400" dirty="0"/>
          </a:p>
          <a:p>
            <a:endParaRPr lang="en-US" sz="2400" dirty="0"/>
          </a:p>
          <a:p>
            <a:endParaRPr lang="en-US" sz="2400" dirty="0"/>
          </a:p>
          <a:p>
            <a:endParaRPr lang="en-US" dirty="0"/>
          </a:p>
        </p:txBody>
      </p:sp>
      <p:pic>
        <p:nvPicPr>
          <p:cNvPr id="4" name="Picture 3" descr="Iimage Analysis processing"/>
          <p:cNvPicPr>
            <a:picLocks noChangeAspect="1"/>
          </p:cNvPicPr>
          <p:nvPr/>
        </p:nvPicPr>
        <p:blipFill>
          <a:blip r:embed="rId3"/>
          <a:stretch>
            <a:fillRect/>
          </a:stretch>
        </p:blipFill>
        <p:spPr>
          <a:xfrm>
            <a:off x="6160954" y="3581400"/>
            <a:ext cx="2514600" cy="1941968"/>
          </a:xfrm>
          <a:prstGeom prst="rect">
            <a:avLst/>
          </a:prstGeom>
          <a:ln>
            <a:solidFill>
              <a:schemeClr val="accent1"/>
            </a:solidFill>
          </a:ln>
        </p:spPr>
      </p:pic>
    </p:spTree>
    <p:extLst>
      <p:ext uri="{BB962C8B-B14F-4D97-AF65-F5344CB8AC3E}">
        <p14:creationId xmlns:p14="http://schemas.microsoft.com/office/powerpoint/2010/main" val="10550382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584" y="-131064"/>
            <a:ext cx="8229600" cy="990600"/>
          </a:xfrm>
        </p:spPr>
        <p:txBody>
          <a:bodyPr/>
          <a:lstStyle/>
          <a:p>
            <a:r>
              <a:rPr lang="en-US" dirty="0" err="1"/>
              <a:t>RDW_Climate</a:t>
            </a:r>
            <a:endParaRPr lang="en-US" dirty="0"/>
          </a:p>
        </p:txBody>
      </p:sp>
      <p:sp>
        <p:nvSpPr>
          <p:cNvPr id="3" name="Content Placeholder 2"/>
          <p:cNvSpPr>
            <a:spLocks noGrp="1"/>
          </p:cNvSpPr>
          <p:nvPr>
            <p:ph idx="1"/>
          </p:nvPr>
        </p:nvSpPr>
        <p:spPr>
          <a:xfrm>
            <a:off x="469392" y="743009"/>
            <a:ext cx="8229600" cy="1295400"/>
          </a:xfrm>
        </p:spPr>
        <p:txBody>
          <a:bodyPr/>
          <a:lstStyle/>
          <a:p>
            <a:r>
              <a:rPr lang="en-US" dirty="0"/>
              <a:t>Precipitation 30 year normal </a:t>
            </a:r>
          </a:p>
        </p:txBody>
      </p:sp>
      <p:pic>
        <p:nvPicPr>
          <p:cNvPr id="4" name="Picture 3" descr="precipitation 30 year norm"/>
          <p:cNvPicPr>
            <a:picLocks noChangeAspect="1"/>
          </p:cNvPicPr>
          <p:nvPr/>
        </p:nvPicPr>
        <p:blipFill rotWithShape="1">
          <a:blip r:embed="rId3"/>
          <a:srcRect b="19072"/>
          <a:stretch/>
        </p:blipFill>
        <p:spPr>
          <a:xfrm>
            <a:off x="481584" y="1371600"/>
            <a:ext cx="7949873" cy="2057400"/>
          </a:xfrm>
          <a:prstGeom prst="rect">
            <a:avLst/>
          </a:prstGeom>
          <a:ln>
            <a:solidFill>
              <a:schemeClr val="tx1"/>
            </a:solidFill>
          </a:ln>
        </p:spPr>
      </p:pic>
      <p:pic>
        <p:nvPicPr>
          <p:cNvPr id="6" name="Picture 5" descr="min temp norm"/>
          <p:cNvPicPr>
            <a:picLocks noChangeAspect="1"/>
          </p:cNvPicPr>
          <p:nvPr/>
        </p:nvPicPr>
        <p:blipFill rotWithShape="1">
          <a:blip r:embed="rId4"/>
          <a:srcRect b="36207"/>
          <a:stretch/>
        </p:blipFill>
        <p:spPr>
          <a:xfrm>
            <a:off x="487680" y="4419659"/>
            <a:ext cx="7925489" cy="2057341"/>
          </a:xfrm>
          <a:prstGeom prst="rect">
            <a:avLst/>
          </a:prstGeom>
          <a:ln>
            <a:solidFill>
              <a:schemeClr val="tx1"/>
            </a:solidFill>
          </a:ln>
        </p:spPr>
      </p:pic>
      <p:sp>
        <p:nvSpPr>
          <p:cNvPr id="7" name="Content Placeholder 2"/>
          <p:cNvSpPr txBox="1">
            <a:spLocks/>
          </p:cNvSpPr>
          <p:nvPr/>
        </p:nvSpPr>
        <p:spPr>
          <a:xfrm>
            <a:off x="481584" y="3771959"/>
            <a:ext cx="8229600" cy="129540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tx2">
                  <a:lumMod val="75000"/>
                </a:schemeClr>
              </a:buClr>
              <a:buSzPct val="85000"/>
              <a:buFont typeface="Arial" pitchFamily="34" charset="0"/>
              <a:buChar char="•"/>
              <a:defRPr sz="3200" kern="1200">
                <a:solidFill>
                  <a:schemeClr val="tx1"/>
                </a:solidFill>
                <a:latin typeface="+mn-lt"/>
                <a:ea typeface="+mn-ea"/>
                <a:cs typeface="+mn-cs"/>
              </a:defRPr>
            </a:lvl1pPr>
            <a:lvl2pPr marL="457200" indent="-182880" algn="l" defTabSz="914400" rtl="0" eaLnBrk="1" latinLnBrk="0" hangingPunct="1">
              <a:spcBef>
                <a:spcPct val="20000"/>
              </a:spcBef>
              <a:buClr>
                <a:schemeClr val="accent4">
                  <a:lumMod val="75000"/>
                </a:schemeClr>
              </a:buClr>
              <a:buSzPct val="85000"/>
              <a:buFont typeface="Arial" pitchFamily="34" charset="0"/>
              <a:buChar char="•"/>
              <a:defRPr sz="2800" kern="1200">
                <a:solidFill>
                  <a:schemeClr val="tx1"/>
                </a:solidFill>
                <a:latin typeface="+mn-lt"/>
                <a:ea typeface="+mn-ea"/>
                <a:cs typeface="+mn-cs"/>
              </a:defRPr>
            </a:lvl2pPr>
            <a:lvl3pPr marL="731520" indent="-182880" algn="l" defTabSz="914400" rtl="0" eaLnBrk="1" latinLnBrk="0" hangingPunct="1">
              <a:spcBef>
                <a:spcPct val="20000"/>
              </a:spcBef>
              <a:buClr>
                <a:schemeClr val="bg2">
                  <a:lumMod val="50000"/>
                </a:schemeClr>
              </a:buClr>
              <a:buSzPct val="90000"/>
              <a:buFont typeface="Arial" pitchFamily="34" charset="0"/>
              <a:buChar char="•"/>
              <a:defRPr sz="2400" kern="1200">
                <a:solidFill>
                  <a:schemeClr val="tx1"/>
                </a:solidFill>
                <a:latin typeface="+mn-lt"/>
                <a:ea typeface="+mn-ea"/>
                <a:cs typeface="+mn-cs"/>
              </a:defRPr>
            </a:lvl3pPr>
            <a:lvl4pPr marL="1005840" indent="-182880" algn="l" defTabSz="914400" rtl="0" eaLnBrk="1" latinLnBrk="0" hangingPunct="1">
              <a:spcBef>
                <a:spcPct val="20000"/>
              </a:spcBef>
              <a:buClr>
                <a:schemeClr val="accent6">
                  <a:lumMod val="75000"/>
                </a:schemeClr>
              </a:buClr>
              <a:buFont typeface="Arial" pitchFamily="34" charset="0"/>
              <a:buChar char="•"/>
              <a:defRPr sz="20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8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US" dirty="0"/>
              <a:t>Minimum Temperature 30 year normal </a:t>
            </a:r>
          </a:p>
        </p:txBody>
      </p:sp>
    </p:spTree>
    <p:extLst>
      <p:ext uri="{BB962C8B-B14F-4D97-AF65-F5344CB8AC3E}">
        <p14:creationId xmlns:p14="http://schemas.microsoft.com/office/powerpoint/2010/main" val="22048860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90600"/>
          </a:xfrm>
        </p:spPr>
        <p:txBody>
          <a:bodyPr/>
          <a:lstStyle/>
          <a:p>
            <a:r>
              <a:rPr lang="en-US" dirty="0" err="1"/>
              <a:t>RDW_EngAndEarthScience</a:t>
            </a:r>
            <a:endParaRPr lang="en-US" dirty="0"/>
          </a:p>
        </p:txBody>
      </p:sp>
      <p:sp>
        <p:nvSpPr>
          <p:cNvPr id="3" name="Content Placeholder 2"/>
          <p:cNvSpPr>
            <a:spLocks noGrp="1"/>
          </p:cNvSpPr>
          <p:nvPr>
            <p:ph idx="1"/>
          </p:nvPr>
        </p:nvSpPr>
        <p:spPr>
          <a:xfrm>
            <a:off x="464526" y="1066800"/>
            <a:ext cx="8305800" cy="3352800"/>
          </a:xfrm>
        </p:spPr>
        <p:txBody>
          <a:bodyPr/>
          <a:lstStyle/>
          <a:p>
            <a:r>
              <a:rPr lang="en-US" dirty="0"/>
              <a:t>Data from the Argonne National Laboratory</a:t>
            </a:r>
          </a:p>
          <a:p>
            <a:pPr lvl="1"/>
            <a:r>
              <a:rPr lang="en-US" dirty="0"/>
              <a:t>Power potential layers</a:t>
            </a:r>
          </a:p>
          <a:p>
            <a:pPr lvl="2"/>
            <a:r>
              <a:rPr lang="en-US" dirty="0"/>
              <a:t>Biomass</a:t>
            </a:r>
          </a:p>
          <a:p>
            <a:pPr lvl="2"/>
            <a:r>
              <a:rPr lang="en-US" dirty="0"/>
              <a:t>Geothermal</a:t>
            </a:r>
          </a:p>
          <a:p>
            <a:pPr lvl="2"/>
            <a:r>
              <a:rPr lang="en-US" dirty="0"/>
              <a:t>Solar</a:t>
            </a:r>
          </a:p>
          <a:p>
            <a:pPr lvl="2"/>
            <a:r>
              <a:rPr lang="en-US" dirty="0"/>
              <a:t>Photovoltaic</a:t>
            </a:r>
          </a:p>
          <a:p>
            <a:pPr lvl="2"/>
            <a:r>
              <a:rPr lang="en-US" dirty="0"/>
              <a:t>Wind</a:t>
            </a:r>
          </a:p>
          <a:p>
            <a:pPr lvl="2"/>
            <a:endParaRPr lang="en-US" dirty="0"/>
          </a:p>
          <a:p>
            <a:pPr lvl="1"/>
            <a:endParaRPr lang="en-US" dirty="0"/>
          </a:p>
          <a:p>
            <a:pPr lvl="1"/>
            <a:endParaRPr lang="en-US" dirty="0"/>
          </a:p>
          <a:p>
            <a:endParaRPr lang="en-US" dirty="0"/>
          </a:p>
        </p:txBody>
      </p:sp>
      <p:pic>
        <p:nvPicPr>
          <p:cNvPr id="5" name="Picture 4" descr="power potential layers"/>
          <p:cNvPicPr>
            <a:picLocks noChangeAspect="1"/>
          </p:cNvPicPr>
          <p:nvPr/>
        </p:nvPicPr>
        <p:blipFill rotWithShape="1">
          <a:blip r:embed="rId3"/>
          <a:srcRect b="11148"/>
          <a:stretch/>
        </p:blipFill>
        <p:spPr>
          <a:xfrm>
            <a:off x="3505200" y="2209800"/>
            <a:ext cx="5181600" cy="4089813"/>
          </a:xfrm>
          <a:prstGeom prst="rect">
            <a:avLst/>
          </a:prstGeom>
          <a:ln>
            <a:solidFill>
              <a:schemeClr val="accent1"/>
            </a:solidFill>
          </a:ln>
        </p:spPr>
      </p:pic>
    </p:spTree>
    <p:extLst>
      <p:ext uri="{BB962C8B-B14F-4D97-AF65-F5344CB8AC3E}">
        <p14:creationId xmlns:p14="http://schemas.microsoft.com/office/powerpoint/2010/main" val="14714728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191"/>
            <a:ext cx="8229600" cy="990600"/>
          </a:xfrm>
        </p:spPr>
        <p:txBody>
          <a:bodyPr/>
          <a:lstStyle/>
          <a:p>
            <a:r>
              <a:rPr lang="en-US" dirty="0" err="1"/>
              <a:t>RDW_FHP_TreeSpeciesMetrics</a:t>
            </a:r>
            <a:endParaRPr lang="en-US" dirty="0"/>
          </a:p>
        </p:txBody>
      </p:sp>
      <p:sp>
        <p:nvSpPr>
          <p:cNvPr id="3" name="Content Placeholder 2"/>
          <p:cNvSpPr>
            <a:spLocks noGrp="1"/>
          </p:cNvSpPr>
          <p:nvPr>
            <p:ph idx="1"/>
          </p:nvPr>
        </p:nvSpPr>
        <p:spPr>
          <a:xfrm>
            <a:off x="647700" y="1044271"/>
            <a:ext cx="8229600" cy="1600200"/>
          </a:xfrm>
        </p:spPr>
        <p:txBody>
          <a:bodyPr/>
          <a:lstStyle/>
          <a:p>
            <a:r>
              <a:rPr lang="en-US" dirty="0"/>
              <a:t>Over 300 species</a:t>
            </a:r>
          </a:p>
        </p:txBody>
      </p:sp>
      <p:pic>
        <p:nvPicPr>
          <p:cNvPr id="4" name="Picture 3" descr="tree species metrics"/>
          <p:cNvPicPr>
            <a:picLocks noChangeAspect="1"/>
          </p:cNvPicPr>
          <p:nvPr/>
        </p:nvPicPr>
        <p:blipFill>
          <a:blip r:embed="rId3"/>
          <a:stretch>
            <a:fillRect/>
          </a:stretch>
        </p:blipFill>
        <p:spPr>
          <a:xfrm>
            <a:off x="838200" y="1828800"/>
            <a:ext cx="7848600" cy="4444764"/>
          </a:xfrm>
          <a:prstGeom prst="rect">
            <a:avLst/>
          </a:prstGeom>
          <a:ln>
            <a:solidFill>
              <a:schemeClr val="tx1"/>
            </a:solidFill>
          </a:ln>
        </p:spPr>
      </p:pic>
    </p:spTree>
    <p:extLst>
      <p:ext uri="{BB962C8B-B14F-4D97-AF65-F5344CB8AC3E}">
        <p14:creationId xmlns:p14="http://schemas.microsoft.com/office/powerpoint/2010/main" val="31413565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520" y="25400"/>
            <a:ext cx="8229600" cy="990600"/>
          </a:xfrm>
        </p:spPr>
        <p:txBody>
          <a:bodyPr/>
          <a:lstStyle/>
          <a:p>
            <a:r>
              <a:rPr lang="en-US" dirty="0" err="1"/>
              <a:t>RDW_ForestEcology</a:t>
            </a:r>
            <a:endParaRPr lang="en-US" dirty="0"/>
          </a:p>
        </p:txBody>
      </p:sp>
      <p:sp>
        <p:nvSpPr>
          <p:cNvPr id="3" name="Content Placeholder 2"/>
          <p:cNvSpPr>
            <a:spLocks noGrp="1"/>
          </p:cNvSpPr>
          <p:nvPr>
            <p:ph idx="1"/>
          </p:nvPr>
        </p:nvSpPr>
        <p:spPr>
          <a:xfrm>
            <a:off x="685800" y="1016000"/>
            <a:ext cx="4267200" cy="5257800"/>
          </a:xfrm>
        </p:spPr>
        <p:txBody>
          <a:bodyPr>
            <a:normAutofit/>
          </a:bodyPr>
          <a:lstStyle/>
          <a:p>
            <a:r>
              <a:rPr lang="en-US" dirty="0"/>
              <a:t>Forest carbon layers:</a:t>
            </a:r>
          </a:p>
          <a:p>
            <a:pPr lvl="1"/>
            <a:r>
              <a:rPr lang="en-US" dirty="0"/>
              <a:t>Above Ground</a:t>
            </a:r>
          </a:p>
          <a:p>
            <a:pPr lvl="1"/>
            <a:r>
              <a:rPr lang="en-US" dirty="0"/>
              <a:t>Below Ground</a:t>
            </a:r>
          </a:p>
          <a:p>
            <a:pPr lvl="1"/>
            <a:r>
              <a:rPr lang="en-US" dirty="0"/>
              <a:t>Dead Down</a:t>
            </a:r>
          </a:p>
          <a:p>
            <a:pPr lvl="1"/>
            <a:r>
              <a:rPr lang="en-US" dirty="0"/>
              <a:t>Forest Litter</a:t>
            </a:r>
          </a:p>
          <a:p>
            <a:pPr lvl="1"/>
            <a:r>
              <a:rPr lang="en-US" dirty="0"/>
              <a:t>Forest Soil</a:t>
            </a:r>
          </a:p>
          <a:p>
            <a:pPr lvl="1"/>
            <a:r>
              <a:rPr lang="en-US" dirty="0"/>
              <a:t>Standing Dead</a:t>
            </a:r>
          </a:p>
          <a:p>
            <a:pPr lvl="1"/>
            <a:r>
              <a:rPr lang="en-US" dirty="0"/>
              <a:t>Total Forest</a:t>
            </a:r>
          </a:p>
          <a:p>
            <a:pPr lvl="1"/>
            <a:r>
              <a:rPr lang="en-US" dirty="0"/>
              <a:t>Understory</a:t>
            </a:r>
          </a:p>
        </p:txBody>
      </p:sp>
      <p:pic>
        <p:nvPicPr>
          <p:cNvPr id="4" name="Picture 3" descr="above ground forest carbon"/>
          <p:cNvPicPr>
            <a:picLocks noChangeAspect="1"/>
          </p:cNvPicPr>
          <p:nvPr/>
        </p:nvPicPr>
        <p:blipFill rotWithShape="1">
          <a:blip r:embed="rId3"/>
          <a:srcRect b="6667"/>
          <a:stretch/>
        </p:blipFill>
        <p:spPr>
          <a:xfrm>
            <a:off x="4114800" y="2057400"/>
            <a:ext cx="4838700" cy="3359098"/>
          </a:xfrm>
          <a:prstGeom prst="rect">
            <a:avLst/>
          </a:prstGeom>
          <a:ln>
            <a:solidFill>
              <a:schemeClr val="tx1"/>
            </a:solidFill>
          </a:ln>
        </p:spPr>
      </p:pic>
    </p:spTree>
    <p:extLst>
      <p:ext uri="{BB962C8B-B14F-4D97-AF65-F5344CB8AC3E}">
        <p14:creationId xmlns:p14="http://schemas.microsoft.com/office/powerpoint/2010/main" val="23433300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948" y="38100"/>
            <a:ext cx="8229600" cy="990600"/>
          </a:xfrm>
        </p:spPr>
        <p:txBody>
          <a:bodyPr/>
          <a:lstStyle/>
          <a:p>
            <a:r>
              <a:rPr lang="en-US" dirty="0" err="1"/>
              <a:t>RDW_Wildfire</a:t>
            </a:r>
            <a:endParaRPr lang="en-US" dirty="0"/>
          </a:p>
        </p:txBody>
      </p:sp>
      <p:sp>
        <p:nvSpPr>
          <p:cNvPr id="3" name="Content Placeholder 2"/>
          <p:cNvSpPr>
            <a:spLocks noGrp="1"/>
          </p:cNvSpPr>
          <p:nvPr>
            <p:ph idx="1"/>
          </p:nvPr>
        </p:nvSpPr>
        <p:spPr>
          <a:xfrm>
            <a:off x="381000" y="1253987"/>
            <a:ext cx="3975652" cy="5070613"/>
          </a:xfrm>
        </p:spPr>
        <p:txBody>
          <a:bodyPr>
            <a:normAutofit/>
          </a:bodyPr>
          <a:lstStyle/>
          <a:p>
            <a:r>
              <a:rPr lang="en-US" dirty="0"/>
              <a:t>Data from the Monitoring Trends in Burn Severity (MTBS) project</a:t>
            </a:r>
          </a:p>
          <a:p>
            <a:endParaRPr lang="en-US" dirty="0"/>
          </a:p>
          <a:p>
            <a:endParaRPr lang="en-US" dirty="0"/>
          </a:p>
          <a:p>
            <a:r>
              <a:rPr lang="en-US" dirty="0"/>
              <a:t>Wildfire Hazard Potential </a:t>
            </a:r>
          </a:p>
          <a:p>
            <a:endParaRPr lang="en-US" dirty="0"/>
          </a:p>
          <a:p>
            <a:endParaRPr lang="en-US" dirty="0"/>
          </a:p>
        </p:txBody>
      </p:sp>
      <p:pic>
        <p:nvPicPr>
          <p:cNvPr id="8" name="Picture 7" descr="wildfire MTBS layer"/>
          <p:cNvPicPr>
            <a:picLocks noChangeAspect="1"/>
          </p:cNvPicPr>
          <p:nvPr/>
        </p:nvPicPr>
        <p:blipFill>
          <a:blip r:embed="rId3"/>
          <a:stretch>
            <a:fillRect/>
          </a:stretch>
        </p:blipFill>
        <p:spPr>
          <a:xfrm>
            <a:off x="4031974" y="1101587"/>
            <a:ext cx="4724400" cy="2518379"/>
          </a:xfrm>
          <a:prstGeom prst="rect">
            <a:avLst/>
          </a:prstGeom>
          <a:ln>
            <a:solidFill>
              <a:schemeClr val="tx1"/>
            </a:solidFill>
          </a:ln>
        </p:spPr>
      </p:pic>
      <p:pic>
        <p:nvPicPr>
          <p:cNvPr id="11" name="Picture 10" descr="wildfire hazard potential"/>
          <p:cNvPicPr>
            <a:picLocks noChangeAspect="1"/>
          </p:cNvPicPr>
          <p:nvPr/>
        </p:nvPicPr>
        <p:blipFill rotWithShape="1">
          <a:blip r:embed="rId4"/>
          <a:srcRect r="4487"/>
          <a:stretch/>
        </p:blipFill>
        <p:spPr>
          <a:xfrm>
            <a:off x="4022035" y="3772366"/>
            <a:ext cx="4724400" cy="2574133"/>
          </a:xfrm>
          <a:prstGeom prst="rect">
            <a:avLst/>
          </a:prstGeom>
          <a:ln>
            <a:solidFill>
              <a:schemeClr val="tx1"/>
            </a:solidFill>
          </a:ln>
        </p:spPr>
      </p:pic>
    </p:spTree>
    <p:extLst>
      <p:ext uri="{BB962C8B-B14F-4D97-AF65-F5344CB8AC3E}">
        <p14:creationId xmlns:p14="http://schemas.microsoft.com/office/powerpoint/2010/main" val="8681141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a:t>RDW SharePoint</a:t>
            </a:r>
          </a:p>
        </p:txBody>
      </p:sp>
      <p:sp>
        <p:nvSpPr>
          <p:cNvPr id="3" name="Content Placeholder 2"/>
          <p:cNvSpPr>
            <a:spLocks noGrp="1"/>
          </p:cNvSpPr>
          <p:nvPr>
            <p:ph idx="1"/>
          </p:nvPr>
        </p:nvSpPr>
        <p:spPr>
          <a:xfrm>
            <a:off x="457200" y="914400"/>
            <a:ext cx="8001000" cy="1752600"/>
          </a:xfrm>
        </p:spPr>
        <p:txBody>
          <a:bodyPr>
            <a:normAutofit/>
          </a:bodyPr>
          <a:lstStyle/>
          <a:p>
            <a:pPr lvl="0">
              <a:buClr>
                <a:srgbClr val="455F51">
                  <a:lumMod val="75000"/>
                </a:srgbClr>
              </a:buClr>
            </a:pPr>
            <a:r>
              <a:rPr lang="en-US" sz="2800" u="sng" dirty="0">
                <a:solidFill>
                  <a:prstClr val="black"/>
                </a:solidFill>
                <a:hlinkClick r:id="rId3"/>
              </a:rPr>
              <a:t>RDW </a:t>
            </a:r>
            <a:r>
              <a:rPr lang="en-US" sz="2800" u="sng" dirty="0" err="1">
                <a:solidFill>
                  <a:prstClr val="black"/>
                </a:solidFill>
                <a:hlinkClick r:id="rId3"/>
              </a:rPr>
              <a:t>Sharepoint</a:t>
            </a:r>
            <a:r>
              <a:rPr lang="en-US" sz="2800" u="sng" dirty="0">
                <a:solidFill>
                  <a:prstClr val="black"/>
                </a:solidFill>
                <a:hlinkClick r:id="rId3"/>
              </a:rPr>
              <a:t> website</a:t>
            </a:r>
            <a:endParaRPr lang="en-US" sz="2800" u="sng" dirty="0">
              <a:solidFill>
                <a:prstClr val="black"/>
              </a:solidFill>
            </a:endParaRPr>
          </a:p>
          <a:p>
            <a:pPr lvl="1">
              <a:buClr>
                <a:srgbClr val="455F51">
                  <a:lumMod val="75000"/>
                </a:srgbClr>
              </a:buClr>
            </a:pPr>
            <a:r>
              <a:rPr lang="en-US" sz="2400" dirty="0">
                <a:solidFill>
                  <a:prstClr val="black"/>
                </a:solidFill>
              </a:rPr>
              <a:t>Basic info about RDW</a:t>
            </a:r>
          </a:p>
          <a:p>
            <a:pPr lvl="1">
              <a:buClr>
                <a:srgbClr val="455F51">
                  <a:lumMod val="75000"/>
                </a:srgbClr>
              </a:buClr>
            </a:pPr>
            <a:r>
              <a:rPr lang="en-US" sz="2400" dirty="0">
                <a:solidFill>
                  <a:prstClr val="black"/>
                </a:solidFill>
              </a:rPr>
              <a:t>Links to all published RDW services</a:t>
            </a:r>
          </a:p>
          <a:p>
            <a:endParaRPr lang="en-US" dirty="0"/>
          </a:p>
        </p:txBody>
      </p:sp>
      <p:pic>
        <p:nvPicPr>
          <p:cNvPr id="6" name="Picture 5" descr="RDW page"/>
          <p:cNvPicPr>
            <a:picLocks noChangeAspect="1"/>
          </p:cNvPicPr>
          <p:nvPr/>
        </p:nvPicPr>
        <p:blipFill rotWithShape="1">
          <a:blip r:embed="rId4"/>
          <a:srcRect r="17493"/>
          <a:stretch/>
        </p:blipFill>
        <p:spPr>
          <a:xfrm>
            <a:off x="152400" y="2676293"/>
            <a:ext cx="5538419" cy="3352800"/>
          </a:xfrm>
          <a:prstGeom prst="rect">
            <a:avLst/>
          </a:prstGeom>
          <a:ln>
            <a:solidFill>
              <a:schemeClr val="tx1"/>
            </a:solidFill>
          </a:ln>
        </p:spPr>
      </p:pic>
      <p:pic>
        <p:nvPicPr>
          <p:cNvPr id="7" name="Picture 6" descr="RDW rest links"/>
          <p:cNvPicPr>
            <a:picLocks noChangeAspect="1"/>
          </p:cNvPicPr>
          <p:nvPr/>
        </p:nvPicPr>
        <p:blipFill rotWithShape="1">
          <a:blip r:embed="rId5"/>
          <a:srcRect r="14178"/>
          <a:stretch/>
        </p:blipFill>
        <p:spPr>
          <a:xfrm>
            <a:off x="6019800" y="2485793"/>
            <a:ext cx="2800350" cy="3733800"/>
          </a:xfrm>
          <a:prstGeom prst="rect">
            <a:avLst/>
          </a:prstGeom>
          <a:ln>
            <a:solidFill>
              <a:schemeClr val="tx1"/>
            </a:solidFill>
          </a:ln>
        </p:spPr>
      </p:pic>
    </p:spTree>
    <p:extLst>
      <p:ext uri="{BB962C8B-B14F-4D97-AF65-F5344CB8AC3E}">
        <p14:creationId xmlns:p14="http://schemas.microsoft.com/office/powerpoint/2010/main" val="16691062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5103"/>
            <a:ext cx="8839200" cy="990600"/>
          </a:xfrm>
        </p:spPr>
        <p:txBody>
          <a:bodyPr>
            <a:noAutofit/>
          </a:bodyPr>
          <a:lstStyle/>
          <a:p>
            <a:r>
              <a:rPr lang="en-US" dirty="0"/>
              <a:t>Getting Your Data Hosted on the RDW</a:t>
            </a:r>
          </a:p>
        </p:txBody>
      </p:sp>
      <p:sp>
        <p:nvSpPr>
          <p:cNvPr id="3" name="Content Placeholder 2"/>
          <p:cNvSpPr>
            <a:spLocks noGrp="1"/>
          </p:cNvSpPr>
          <p:nvPr>
            <p:ph idx="1"/>
          </p:nvPr>
        </p:nvSpPr>
        <p:spPr>
          <a:xfrm>
            <a:off x="240085" y="990599"/>
            <a:ext cx="5791200" cy="5562601"/>
          </a:xfrm>
        </p:spPr>
        <p:txBody>
          <a:bodyPr>
            <a:normAutofit/>
          </a:bodyPr>
          <a:lstStyle/>
          <a:p>
            <a:r>
              <a:rPr lang="en-US" dirty="0"/>
              <a:t>Data qualifications for RDW:</a:t>
            </a:r>
          </a:p>
          <a:p>
            <a:pPr marL="274320" lvl="1" indent="0">
              <a:buNone/>
            </a:pPr>
            <a:r>
              <a:rPr lang="en-US" dirty="0"/>
              <a:t>• </a:t>
            </a:r>
            <a:r>
              <a:rPr lang="en-US" sz="3200" dirty="0"/>
              <a:t>Supports the Forest Service mission</a:t>
            </a:r>
          </a:p>
          <a:p>
            <a:pPr marL="274320" lvl="1" indent="0">
              <a:buNone/>
            </a:pPr>
            <a:r>
              <a:rPr lang="en-US" sz="3200" dirty="0"/>
              <a:t>• Authoritative for the subject</a:t>
            </a:r>
          </a:p>
          <a:p>
            <a:pPr marL="274320" lvl="1" indent="0">
              <a:buNone/>
            </a:pPr>
            <a:r>
              <a:rPr lang="en-US" sz="3200" dirty="0"/>
              <a:t>• Has a multi-regional or national scope</a:t>
            </a:r>
          </a:p>
          <a:p>
            <a:pPr marL="274320" lvl="1" indent="0">
              <a:buNone/>
            </a:pPr>
            <a:r>
              <a:rPr lang="en-US" sz="3200" dirty="0"/>
              <a:t>• Well documented with metadata</a:t>
            </a:r>
          </a:p>
          <a:p>
            <a:pPr lvl="1"/>
            <a:r>
              <a:rPr lang="en-US" sz="3200" dirty="0"/>
              <a:t>Process to keep data current</a:t>
            </a:r>
          </a:p>
          <a:p>
            <a:pPr lvl="1"/>
            <a:endParaRPr lang="en-US" dirty="0"/>
          </a:p>
          <a:p>
            <a:pPr marL="274320" lvl="1" indent="0">
              <a:buNone/>
            </a:pPr>
            <a:endParaRPr lang="en-US" dirty="0"/>
          </a:p>
          <a:p>
            <a:pPr lvl="1"/>
            <a:endParaRPr lang="en-US" dirty="0"/>
          </a:p>
        </p:txBody>
      </p:sp>
      <p:pic>
        <p:nvPicPr>
          <p:cNvPr id="6" name="Picture 5" descr="national scope"/>
          <p:cNvPicPr>
            <a:picLocks noChangeAspect="1"/>
          </p:cNvPicPr>
          <p:nvPr/>
        </p:nvPicPr>
        <p:blipFill>
          <a:blip r:embed="rId3"/>
          <a:stretch>
            <a:fillRect/>
          </a:stretch>
        </p:blipFill>
        <p:spPr>
          <a:xfrm>
            <a:off x="5334000" y="3276599"/>
            <a:ext cx="3657600" cy="2170175"/>
          </a:xfrm>
          <a:prstGeom prst="rect">
            <a:avLst/>
          </a:prstGeom>
        </p:spPr>
      </p:pic>
    </p:spTree>
    <p:extLst>
      <p:ext uri="{BB962C8B-B14F-4D97-AF65-F5344CB8AC3E}">
        <p14:creationId xmlns:p14="http://schemas.microsoft.com/office/powerpoint/2010/main" val="39567883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568" y="0"/>
            <a:ext cx="8229600" cy="990600"/>
          </a:xfrm>
        </p:spPr>
        <p:txBody>
          <a:bodyPr/>
          <a:lstStyle/>
          <a:p>
            <a:r>
              <a:rPr lang="en-US" dirty="0"/>
              <a:t>RDW Data Hosting Process</a:t>
            </a:r>
          </a:p>
        </p:txBody>
      </p:sp>
      <p:sp>
        <p:nvSpPr>
          <p:cNvPr id="3" name="Content Placeholder 2"/>
          <p:cNvSpPr>
            <a:spLocks noGrp="1"/>
          </p:cNvSpPr>
          <p:nvPr>
            <p:ph idx="1"/>
          </p:nvPr>
        </p:nvSpPr>
        <p:spPr>
          <a:xfrm>
            <a:off x="228600" y="914400"/>
            <a:ext cx="8839200" cy="5334000"/>
          </a:xfrm>
        </p:spPr>
        <p:txBody>
          <a:bodyPr>
            <a:normAutofit/>
          </a:bodyPr>
          <a:lstStyle/>
          <a:p>
            <a:pPr marL="514350" indent="-514350">
              <a:spcAft>
                <a:spcPts val="1200"/>
              </a:spcAft>
              <a:buFont typeface="+mj-lt"/>
              <a:buAutoNum type="arabicPeriod"/>
            </a:pPr>
            <a:r>
              <a:rPr lang="en-US" sz="2400" dirty="0">
                <a:hlinkClick r:id="rId3"/>
              </a:rPr>
              <a:t>Download and Complete the Content Request Form</a:t>
            </a:r>
            <a:endParaRPr lang="en-US" sz="2400" dirty="0"/>
          </a:p>
          <a:p>
            <a:pPr marL="514350" indent="-514350">
              <a:spcAft>
                <a:spcPts val="1200"/>
              </a:spcAft>
              <a:buFont typeface="+mj-lt"/>
              <a:buAutoNum type="arabicPeriod"/>
            </a:pPr>
            <a:r>
              <a:rPr lang="en-US" sz="2400" dirty="0"/>
              <a:t>Submit to </a:t>
            </a:r>
            <a:r>
              <a:rPr lang="en-US" sz="2400" dirty="0">
                <a:hlinkClick r:id="rId4"/>
              </a:rPr>
              <a:t>SM.FS.data@usda.gov</a:t>
            </a:r>
            <a:endParaRPr lang="en-US" sz="2400" dirty="0"/>
          </a:p>
          <a:p>
            <a:pPr marL="514350" indent="-514350">
              <a:spcAft>
                <a:spcPts val="1200"/>
              </a:spcAft>
              <a:buFont typeface="+mj-lt"/>
              <a:buAutoNum type="arabicPeriod"/>
            </a:pPr>
            <a:r>
              <a:rPr lang="en-US" sz="2400" dirty="0"/>
              <a:t>Meet with Content Governance Board</a:t>
            </a:r>
          </a:p>
          <a:p>
            <a:pPr marL="514350" indent="-514350">
              <a:spcAft>
                <a:spcPts val="1200"/>
              </a:spcAft>
              <a:buFont typeface="+mj-lt"/>
              <a:buAutoNum type="arabicPeriod"/>
            </a:pPr>
            <a:r>
              <a:rPr lang="en-US" sz="2400" dirty="0"/>
              <a:t>Transfer Data to RDW</a:t>
            </a:r>
          </a:p>
          <a:p>
            <a:pPr lvl="2"/>
            <a:r>
              <a:rPr lang="en-US" sz="1600" dirty="0"/>
              <a:t>NAS</a:t>
            </a:r>
          </a:p>
          <a:p>
            <a:pPr lvl="2"/>
            <a:r>
              <a:rPr lang="en-US" sz="1600" dirty="0"/>
              <a:t>FTP</a:t>
            </a:r>
          </a:p>
          <a:p>
            <a:pPr lvl="2"/>
            <a:r>
              <a:rPr lang="en-US" sz="1600" dirty="0"/>
              <a:t>Portable Hard Drive</a:t>
            </a:r>
          </a:p>
          <a:p>
            <a:pPr marL="457200" indent="-457200">
              <a:buFont typeface="+mj-lt"/>
              <a:buAutoNum type="arabicPeriod"/>
            </a:pPr>
            <a:r>
              <a:rPr lang="en-US" sz="2400" dirty="0"/>
              <a:t>Follow-up call with RDW staff</a:t>
            </a:r>
          </a:p>
        </p:txBody>
      </p:sp>
      <p:pic>
        <p:nvPicPr>
          <p:cNvPr id="6" name="Picture 5" descr="EDW content request"/>
          <p:cNvPicPr>
            <a:picLocks noChangeAspect="1"/>
          </p:cNvPicPr>
          <p:nvPr/>
        </p:nvPicPr>
        <p:blipFill rotWithShape="1">
          <a:blip r:embed="rId5"/>
          <a:srcRect b="33588"/>
          <a:stretch/>
        </p:blipFill>
        <p:spPr>
          <a:xfrm>
            <a:off x="1083205" y="4724400"/>
            <a:ext cx="7172325" cy="1657350"/>
          </a:xfrm>
          <a:prstGeom prst="rect">
            <a:avLst/>
          </a:prstGeom>
          <a:ln>
            <a:solidFill>
              <a:schemeClr val="tx1"/>
            </a:solidFill>
          </a:ln>
        </p:spPr>
      </p:pic>
    </p:spTree>
    <p:extLst>
      <p:ext uri="{BB962C8B-B14F-4D97-AF65-F5344CB8AC3E}">
        <p14:creationId xmlns:p14="http://schemas.microsoft.com/office/powerpoint/2010/main" val="26768068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76200"/>
            <a:ext cx="8229600" cy="990600"/>
          </a:xfrm>
        </p:spPr>
        <p:txBody>
          <a:bodyPr/>
          <a:lstStyle/>
          <a:p>
            <a:r>
              <a:rPr lang="en-US" dirty="0"/>
              <a:t>data.gov &amp; geoplatform.gov</a:t>
            </a:r>
          </a:p>
        </p:txBody>
      </p:sp>
      <p:pic>
        <p:nvPicPr>
          <p:cNvPr id="4" name="Picture 3"/>
          <p:cNvPicPr>
            <a:picLocks noChangeAspect="1"/>
          </p:cNvPicPr>
          <p:nvPr/>
        </p:nvPicPr>
        <p:blipFill rotWithShape="1">
          <a:blip r:embed="rId3"/>
          <a:srcRect b="42592"/>
          <a:stretch/>
        </p:blipFill>
        <p:spPr>
          <a:xfrm>
            <a:off x="342900" y="1676400"/>
            <a:ext cx="6553200" cy="2500425"/>
          </a:xfrm>
          <a:prstGeom prst="rect">
            <a:avLst/>
          </a:prstGeom>
          <a:ln>
            <a:solidFill>
              <a:schemeClr val="accent1"/>
            </a:solidFill>
          </a:ln>
        </p:spPr>
      </p:pic>
      <p:pic>
        <p:nvPicPr>
          <p:cNvPr id="5" name="Picture 4"/>
          <p:cNvPicPr>
            <a:picLocks noChangeAspect="1"/>
          </p:cNvPicPr>
          <p:nvPr/>
        </p:nvPicPr>
        <p:blipFill rotWithShape="1">
          <a:blip r:embed="rId4"/>
          <a:srcRect b="35814"/>
          <a:stretch/>
        </p:blipFill>
        <p:spPr>
          <a:xfrm>
            <a:off x="2032079" y="3962400"/>
            <a:ext cx="6799501" cy="2362200"/>
          </a:xfrm>
          <a:prstGeom prst="rect">
            <a:avLst/>
          </a:prstGeom>
          <a:ln>
            <a:solidFill>
              <a:schemeClr val="accent1"/>
            </a:solidFill>
          </a:ln>
        </p:spPr>
      </p:pic>
      <p:sp>
        <p:nvSpPr>
          <p:cNvPr id="6" name="Content Placeholder 2"/>
          <p:cNvSpPr txBox="1">
            <a:spLocks/>
          </p:cNvSpPr>
          <p:nvPr/>
        </p:nvSpPr>
        <p:spPr>
          <a:xfrm>
            <a:off x="373380" y="990600"/>
            <a:ext cx="8458200" cy="68580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tx2">
                  <a:lumMod val="75000"/>
                </a:schemeClr>
              </a:buClr>
              <a:buSzPct val="85000"/>
              <a:buFont typeface="Arial" pitchFamily="34" charset="0"/>
              <a:buChar char="•"/>
              <a:defRPr sz="3200" kern="1200">
                <a:solidFill>
                  <a:schemeClr val="tx1"/>
                </a:solidFill>
                <a:latin typeface="+mn-lt"/>
                <a:ea typeface="+mn-ea"/>
                <a:cs typeface="+mn-cs"/>
              </a:defRPr>
            </a:lvl1pPr>
            <a:lvl2pPr marL="457200" indent="-182880" algn="l" defTabSz="914400" rtl="0" eaLnBrk="1" latinLnBrk="0" hangingPunct="1">
              <a:spcBef>
                <a:spcPct val="20000"/>
              </a:spcBef>
              <a:buClr>
                <a:schemeClr val="accent4">
                  <a:lumMod val="75000"/>
                </a:schemeClr>
              </a:buClr>
              <a:buSzPct val="85000"/>
              <a:buFont typeface="Arial" pitchFamily="34" charset="0"/>
              <a:buChar char="•"/>
              <a:defRPr sz="2800" kern="1200">
                <a:solidFill>
                  <a:schemeClr val="tx1"/>
                </a:solidFill>
                <a:latin typeface="+mn-lt"/>
                <a:ea typeface="+mn-ea"/>
                <a:cs typeface="+mn-cs"/>
              </a:defRPr>
            </a:lvl2pPr>
            <a:lvl3pPr marL="731520" indent="-182880" algn="l" defTabSz="914400" rtl="0" eaLnBrk="1" latinLnBrk="0" hangingPunct="1">
              <a:spcBef>
                <a:spcPct val="20000"/>
              </a:spcBef>
              <a:buClr>
                <a:schemeClr val="bg2">
                  <a:lumMod val="50000"/>
                </a:schemeClr>
              </a:buClr>
              <a:buSzPct val="90000"/>
              <a:buFont typeface="Arial" pitchFamily="34" charset="0"/>
              <a:buChar char="•"/>
              <a:defRPr sz="2400" kern="1200">
                <a:solidFill>
                  <a:schemeClr val="tx1"/>
                </a:solidFill>
                <a:latin typeface="+mn-lt"/>
                <a:ea typeface="+mn-ea"/>
                <a:cs typeface="+mn-cs"/>
              </a:defRPr>
            </a:lvl3pPr>
            <a:lvl4pPr marL="1005840" indent="-182880" algn="l" defTabSz="914400" rtl="0" eaLnBrk="1" latinLnBrk="0" hangingPunct="1">
              <a:spcBef>
                <a:spcPct val="20000"/>
              </a:spcBef>
              <a:buClr>
                <a:schemeClr val="accent6">
                  <a:lumMod val="75000"/>
                </a:schemeClr>
              </a:buClr>
              <a:buFont typeface="Arial" pitchFamily="34" charset="0"/>
              <a:buChar char="•"/>
              <a:defRPr sz="20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8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spcAft>
                <a:spcPts val="1200"/>
              </a:spcAft>
            </a:pPr>
            <a:r>
              <a:rPr lang="en-US" dirty="0"/>
              <a:t>Other public facing outlets for RDW data</a:t>
            </a:r>
          </a:p>
        </p:txBody>
      </p:sp>
    </p:spTree>
    <p:extLst>
      <p:ext uri="{BB962C8B-B14F-4D97-AF65-F5344CB8AC3E}">
        <p14:creationId xmlns:p14="http://schemas.microsoft.com/office/powerpoint/2010/main" val="23797390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48B47-A2F3-4D5C-B433-FF99ADA8553D}"/>
              </a:ext>
            </a:extLst>
          </p:cNvPr>
          <p:cNvSpPr>
            <a:spLocks noGrp="1"/>
          </p:cNvSpPr>
          <p:nvPr>
            <p:ph type="title"/>
          </p:nvPr>
        </p:nvSpPr>
        <p:spPr>
          <a:xfrm>
            <a:off x="484517" y="0"/>
            <a:ext cx="8229600" cy="990600"/>
          </a:xfrm>
        </p:spPr>
        <p:txBody>
          <a:bodyPr/>
          <a:lstStyle/>
          <a:p>
            <a:r>
              <a:rPr lang="en-US" dirty="0" err="1"/>
              <a:t>FSGeodata</a:t>
            </a:r>
            <a:r>
              <a:rPr lang="en-US" dirty="0"/>
              <a:t> Clearinghouse</a:t>
            </a:r>
          </a:p>
        </p:txBody>
      </p:sp>
      <p:pic>
        <p:nvPicPr>
          <p:cNvPr id="3" name="Picture 2" descr="fs geodata clearinghouse">
            <a:extLst>
              <a:ext uri="{FF2B5EF4-FFF2-40B4-BE49-F238E27FC236}">
                <a16:creationId xmlns:a16="http://schemas.microsoft.com/office/drawing/2014/main" id="{27165F3C-F5DD-4C63-A31D-CA15AE61EA38}"/>
              </a:ext>
            </a:extLst>
          </p:cNvPr>
          <p:cNvPicPr>
            <a:picLocks noChangeAspect="1"/>
          </p:cNvPicPr>
          <p:nvPr/>
        </p:nvPicPr>
        <p:blipFill rotWithShape="1">
          <a:blip r:embed="rId2"/>
          <a:srcRect b="23965"/>
          <a:stretch/>
        </p:blipFill>
        <p:spPr>
          <a:xfrm>
            <a:off x="711409" y="2408207"/>
            <a:ext cx="8002708" cy="3857406"/>
          </a:xfrm>
          <a:prstGeom prst="rect">
            <a:avLst/>
          </a:prstGeom>
        </p:spPr>
      </p:pic>
      <p:sp>
        <p:nvSpPr>
          <p:cNvPr id="5" name="Content Placeholder 4">
            <a:extLst>
              <a:ext uri="{FF2B5EF4-FFF2-40B4-BE49-F238E27FC236}">
                <a16:creationId xmlns:a16="http://schemas.microsoft.com/office/drawing/2014/main" id="{B84617D2-EE06-48D0-9E24-697B0F968421}"/>
              </a:ext>
            </a:extLst>
          </p:cNvPr>
          <p:cNvSpPr>
            <a:spLocks noGrp="1"/>
          </p:cNvSpPr>
          <p:nvPr>
            <p:ph idx="1"/>
          </p:nvPr>
        </p:nvSpPr>
        <p:spPr>
          <a:xfrm>
            <a:off x="484517" y="1000664"/>
            <a:ext cx="8229600" cy="1361536"/>
          </a:xfrm>
        </p:spPr>
        <p:txBody>
          <a:bodyPr>
            <a:normAutofit fontScale="92500" lnSpcReduction="10000"/>
          </a:bodyPr>
          <a:lstStyle/>
          <a:p>
            <a:r>
              <a:rPr lang="en-US" dirty="0"/>
              <a:t>Download datasets including national forest type, biomass, and post-fire vegetation conditions</a:t>
            </a:r>
          </a:p>
        </p:txBody>
      </p:sp>
    </p:spTree>
    <p:extLst>
      <p:ext uri="{BB962C8B-B14F-4D97-AF65-F5344CB8AC3E}">
        <p14:creationId xmlns:p14="http://schemas.microsoft.com/office/powerpoint/2010/main" val="5478381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7585"/>
            <a:ext cx="8382000" cy="990600"/>
          </a:xfrm>
        </p:spPr>
        <p:txBody>
          <a:bodyPr>
            <a:noAutofit/>
          </a:bodyPr>
          <a:lstStyle/>
          <a:p>
            <a:r>
              <a:rPr lang="en-US" dirty="0"/>
              <a:t>Image Services and RDW Differences</a:t>
            </a:r>
          </a:p>
        </p:txBody>
      </p:sp>
      <p:sp>
        <p:nvSpPr>
          <p:cNvPr id="3" name="Content Placeholder 2"/>
          <p:cNvSpPr>
            <a:spLocks noGrp="1"/>
          </p:cNvSpPr>
          <p:nvPr>
            <p:ph idx="1"/>
          </p:nvPr>
        </p:nvSpPr>
        <p:spPr>
          <a:xfrm>
            <a:off x="457200" y="1066800"/>
            <a:ext cx="8229600" cy="5181600"/>
          </a:xfrm>
        </p:spPr>
        <p:txBody>
          <a:bodyPr/>
          <a:lstStyle/>
          <a:p>
            <a:pPr lvl="1" indent="-342900">
              <a:spcAft>
                <a:spcPts val="1200"/>
              </a:spcAft>
              <a:buClr>
                <a:srgbClr val="029676">
                  <a:lumMod val="75000"/>
                </a:srgbClr>
              </a:buClr>
            </a:pPr>
            <a:r>
              <a:rPr lang="en-US" dirty="0">
                <a:solidFill>
                  <a:prstClr val="black"/>
                </a:solidFill>
              </a:rPr>
              <a:t>IS accepts wide range of products; RDW only authoritative rasters</a:t>
            </a:r>
          </a:p>
          <a:p>
            <a:pPr lvl="1" indent="-342900">
              <a:spcAft>
                <a:spcPts val="1200"/>
              </a:spcAft>
              <a:buClr>
                <a:srgbClr val="029676">
                  <a:lumMod val="75000"/>
                </a:srgbClr>
              </a:buClr>
            </a:pPr>
            <a:r>
              <a:rPr lang="en-US" dirty="0">
                <a:solidFill>
                  <a:prstClr val="black"/>
                </a:solidFill>
              </a:rPr>
              <a:t>IS takes lidar derived raster products; not yet at RDW</a:t>
            </a:r>
          </a:p>
          <a:p>
            <a:pPr lvl="1" indent="-342900">
              <a:spcAft>
                <a:spcPts val="1200"/>
              </a:spcAft>
              <a:buClr>
                <a:srgbClr val="029676">
                  <a:lumMod val="75000"/>
                </a:srgbClr>
              </a:buClr>
            </a:pPr>
            <a:r>
              <a:rPr lang="en-US" dirty="0">
                <a:solidFill>
                  <a:prstClr val="black"/>
                </a:solidFill>
              </a:rPr>
              <a:t>RDW faces both </a:t>
            </a:r>
            <a:r>
              <a:rPr lang="en-US" u="sng" dirty="0">
                <a:solidFill>
                  <a:prstClr val="black"/>
                </a:solidFill>
              </a:rPr>
              <a:t>external</a:t>
            </a:r>
            <a:r>
              <a:rPr lang="en-US" dirty="0">
                <a:solidFill>
                  <a:prstClr val="black"/>
                </a:solidFill>
              </a:rPr>
              <a:t> and </a:t>
            </a:r>
            <a:r>
              <a:rPr lang="en-US" u="sng" dirty="0">
                <a:solidFill>
                  <a:prstClr val="black"/>
                </a:solidFill>
              </a:rPr>
              <a:t>internal</a:t>
            </a:r>
            <a:r>
              <a:rPr lang="en-US" dirty="0">
                <a:solidFill>
                  <a:prstClr val="black"/>
                </a:solidFill>
              </a:rPr>
              <a:t>; IS only faces </a:t>
            </a:r>
            <a:r>
              <a:rPr lang="en-US" u="sng" dirty="0">
                <a:solidFill>
                  <a:prstClr val="black"/>
                </a:solidFill>
              </a:rPr>
              <a:t>internal</a:t>
            </a:r>
          </a:p>
          <a:p>
            <a:pPr lvl="1" indent="-342900">
              <a:spcAft>
                <a:spcPts val="1200"/>
              </a:spcAft>
              <a:buClr>
                <a:srgbClr val="029676">
                  <a:lumMod val="75000"/>
                </a:srgbClr>
              </a:buClr>
            </a:pPr>
            <a:r>
              <a:rPr lang="en-US" dirty="0">
                <a:solidFill>
                  <a:prstClr val="black"/>
                </a:solidFill>
              </a:rPr>
              <a:t>Adding data to RDW is more complicated than for IS</a:t>
            </a:r>
          </a:p>
          <a:p>
            <a:pPr lvl="1" indent="-342900">
              <a:lnSpc>
                <a:spcPct val="150000"/>
              </a:lnSpc>
              <a:spcAft>
                <a:spcPts val="1200"/>
              </a:spcAft>
              <a:buClr>
                <a:srgbClr val="029676">
                  <a:lumMod val="75000"/>
                </a:srgbClr>
              </a:buClr>
            </a:pPr>
            <a:endParaRPr lang="en-US" sz="2400" u="sng" dirty="0">
              <a:solidFill>
                <a:prstClr val="black"/>
              </a:solidFill>
            </a:endParaRPr>
          </a:p>
          <a:p>
            <a:pPr lvl="1" indent="-342900">
              <a:spcAft>
                <a:spcPts val="1200"/>
              </a:spcAft>
              <a:buClr>
                <a:srgbClr val="029676">
                  <a:lumMod val="75000"/>
                </a:srgbClr>
              </a:buClr>
            </a:pPr>
            <a:endParaRPr lang="en-US" sz="2400" u="sng" dirty="0">
              <a:solidFill>
                <a:prstClr val="black"/>
              </a:solidFill>
            </a:endParaRPr>
          </a:p>
          <a:p>
            <a:pPr lvl="1" indent="-342900">
              <a:lnSpc>
                <a:spcPct val="150000"/>
              </a:lnSpc>
              <a:buClr>
                <a:srgbClr val="029676">
                  <a:lumMod val="75000"/>
                </a:srgbClr>
              </a:buClr>
            </a:pPr>
            <a:endParaRPr lang="en-US" sz="2400" u="sng" dirty="0">
              <a:solidFill>
                <a:prstClr val="black"/>
              </a:solidFill>
            </a:endParaRPr>
          </a:p>
          <a:p>
            <a:pPr lvl="1" indent="-342900">
              <a:lnSpc>
                <a:spcPct val="150000"/>
              </a:lnSpc>
              <a:buClr>
                <a:srgbClr val="029676">
                  <a:lumMod val="75000"/>
                </a:srgbClr>
              </a:buClr>
            </a:pPr>
            <a:endParaRPr lang="en-US" sz="2400" dirty="0">
              <a:solidFill>
                <a:prstClr val="black"/>
              </a:solidFill>
            </a:endParaRPr>
          </a:p>
          <a:p>
            <a:pPr lvl="1" indent="-342900">
              <a:lnSpc>
                <a:spcPct val="150000"/>
              </a:lnSpc>
              <a:buClr>
                <a:srgbClr val="029676">
                  <a:lumMod val="75000"/>
                </a:srgbClr>
              </a:buClr>
            </a:pPr>
            <a:endParaRPr lang="en-US" sz="2400" dirty="0">
              <a:solidFill>
                <a:prstClr val="black"/>
              </a:solidFill>
            </a:endParaRPr>
          </a:p>
          <a:p>
            <a:endParaRPr lang="en-US" dirty="0"/>
          </a:p>
        </p:txBody>
      </p:sp>
    </p:spTree>
    <p:extLst>
      <p:ext uri="{BB962C8B-B14F-4D97-AF65-F5344CB8AC3E}">
        <p14:creationId xmlns:p14="http://schemas.microsoft.com/office/powerpoint/2010/main" val="22029849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1914"/>
            <a:ext cx="9101496" cy="990600"/>
          </a:xfrm>
        </p:spPr>
        <p:txBody>
          <a:bodyPr>
            <a:normAutofit/>
          </a:bodyPr>
          <a:lstStyle/>
          <a:p>
            <a:r>
              <a:rPr lang="en-US" dirty="0"/>
              <a:t>Access IS and RDW Server in Arc</a:t>
            </a:r>
          </a:p>
        </p:txBody>
      </p:sp>
      <p:sp>
        <p:nvSpPr>
          <p:cNvPr id="3" name="Content Placeholder 2"/>
          <p:cNvSpPr>
            <a:spLocks noGrp="1"/>
          </p:cNvSpPr>
          <p:nvPr>
            <p:ph idx="1"/>
          </p:nvPr>
        </p:nvSpPr>
        <p:spPr>
          <a:xfrm>
            <a:off x="8283" y="383386"/>
            <a:ext cx="6307827" cy="6234402"/>
          </a:xfrm>
        </p:spPr>
        <p:txBody>
          <a:bodyPr>
            <a:normAutofit fontScale="77500" lnSpcReduction="20000"/>
          </a:bodyPr>
          <a:lstStyle/>
          <a:p>
            <a:pPr marL="0" marR="0" indent="0">
              <a:lnSpc>
                <a:spcPct val="115000"/>
              </a:lnSpc>
              <a:spcBef>
                <a:spcPts val="0"/>
              </a:spcBef>
              <a:spcAft>
                <a:spcPts val="1000"/>
              </a:spcAft>
              <a:buNone/>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600"/>
              </a:spcBef>
              <a:spcAft>
                <a:spcPts val="600"/>
              </a:spcAft>
              <a:buFont typeface="+mj-lt"/>
              <a:buAutoNum type="arabicPeriod"/>
            </a:pPr>
            <a:r>
              <a:rPr lang="en-US" sz="3100" dirty="0">
                <a:latin typeface="Calibri" panose="020F0502020204030204" pitchFamily="34" charset="0"/>
                <a:ea typeface="Calibri" panose="020F0502020204030204" pitchFamily="34" charset="0"/>
                <a:cs typeface="Times New Roman" panose="02020603050405020304" pitchFamily="18" charset="0"/>
              </a:rPr>
              <a:t>Go to “</a:t>
            </a:r>
            <a:r>
              <a:rPr lang="en-US" sz="3100" b="1" dirty="0">
                <a:latin typeface="Calibri" panose="020F0502020204030204" pitchFamily="34" charset="0"/>
                <a:ea typeface="Calibri" panose="020F0502020204030204" pitchFamily="34" charset="0"/>
                <a:cs typeface="Times New Roman" panose="02020603050405020304" pitchFamily="18" charset="0"/>
              </a:rPr>
              <a:t>Add Data</a:t>
            </a:r>
            <a:r>
              <a:rPr lang="en-US" sz="3100" dirty="0">
                <a:latin typeface="Calibri" panose="020F0502020204030204" pitchFamily="34" charset="0"/>
                <a:ea typeface="Calibri" panose="020F0502020204030204" pitchFamily="34" charset="0"/>
                <a:cs typeface="Times New Roman" panose="02020603050405020304" pitchFamily="18" charset="0"/>
              </a:rPr>
              <a:t>”, click on the ”</a:t>
            </a:r>
            <a:r>
              <a:rPr lang="en-US" sz="3100" b="1" dirty="0">
                <a:latin typeface="Calibri" panose="020F0502020204030204" pitchFamily="34" charset="0"/>
                <a:ea typeface="Calibri" panose="020F0502020204030204" pitchFamily="34" charset="0"/>
                <a:cs typeface="Times New Roman" panose="02020603050405020304" pitchFamily="18" charset="0"/>
              </a:rPr>
              <a:t>Look in</a:t>
            </a:r>
            <a:r>
              <a:rPr lang="en-US" sz="3100" dirty="0">
                <a:latin typeface="Calibri" panose="020F0502020204030204" pitchFamily="34" charset="0"/>
                <a:ea typeface="Calibri" panose="020F0502020204030204" pitchFamily="34" charset="0"/>
                <a:cs typeface="Times New Roman" panose="02020603050405020304" pitchFamily="18" charset="0"/>
              </a:rPr>
              <a:t>”  drop down, and select “</a:t>
            </a:r>
            <a:r>
              <a:rPr lang="en-US" sz="3100" b="1" dirty="0">
                <a:latin typeface="Calibri" panose="020F0502020204030204" pitchFamily="34" charset="0"/>
                <a:ea typeface="Calibri" panose="020F0502020204030204" pitchFamily="34" charset="0"/>
                <a:cs typeface="Times New Roman" panose="02020603050405020304" pitchFamily="18" charset="0"/>
              </a:rPr>
              <a:t>GIS Servers</a:t>
            </a:r>
            <a:r>
              <a:rPr lang="en-US" sz="3100" dirty="0">
                <a:latin typeface="Calibri" panose="020F0502020204030204" pitchFamily="34" charset="0"/>
                <a:ea typeface="Calibri" panose="020F0502020204030204" pitchFamily="34" charset="0"/>
                <a:cs typeface="Times New Roman" panose="02020603050405020304" pitchFamily="18" charset="0"/>
              </a:rPr>
              <a:t>”</a:t>
            </a:r>
          </a:p>
          <a:p>
            <a:pPr marL="342900" marR="0" lvl="0" indent="-342900">
              <a:lnSpc>
                <a:spcPct val="120000"/>
              </a:lnSpc>
              <a:spcBef>
                <a:spcPts val="600"/>
              </a:spcBef>
              <a:spcAft>
                <a:spcPts val="600"/>
              </a:spcAft>
              <a:buFont typeface="+mj-lt"/>
              <a:buAutoNum type="arabicPeriod"/>
            </a:pPr>
            <a:r>
              <a:rPr lang="en-US" sz="3100" dirty="0">
                <a:latin typeface="Calibri" panose="020F0502020204030204" pitchFamily="34" charset="0"/>
                <a:ea typeface="Calibri" panose="020F0502020204030204" pitchFamily="34" charset="0"/>
                <a:cs typeface="Times New Roman" panose="02020603050405020304" pitchFamily="18" charset="0"/>
              </a:rPr>
              <a:t>Double click on “</a:t>
            </a:r>
            <a:r>
              <a:rPr lang="en-US" sz="3100" b="1" dirty="0">
                <a:latin typeface="Calibri" panose="020F0502020204030204" pitchFamily="34" charset="0"/>
                <a:ea typeface="Calibri" panose="020F0502020204030204" pitchFamily="34" charset="0"/>
                <a:cs typeface="Times New Roman" panose="02020603050405020304" pitchFamily="18" charset="0"/>
              </a:rPr>
              <a:t>Add ArcGIS Server</a:t>
            </a:r>
            <a:r>
              <a:rPr lang="en-US" sz="3100" dirty="0">
                <a:latin typeface="Calibri" panose="020F0502020204030204" pitchFamily="34" charset="0"/>
                <a:ea typeface="Calibri" panose="020F0502020204030204" pitchFamily="34" charset="0"/>
                <a:cs typeface="Times New Roman" panose="02020603050405020304" pitchFamily="18" charset="0"/>
              </a:rPr>
              <a:t>” and press “</a:t>
            </a:r>
            <a:r>
              <a:rPr lang="en-US" sz="3100" b="1" dirty="0">
                <a:latin typeface="Calibri" panose="020F0502020204030204" pitchFamily="34" charset="0"/>
                <a:ea typeface="Calibri" panose="020F0502020204030204" pitchFamily="34" charset="0"/>
                <a:cs typeface="Times New Roman" panose="02020603050405020304" pitchFamily="18" charset="0"/>
              </a:rPr>
              <a:t>Add</a:t>
            </a:r>
            <a:r>
              <a:rPr lang="en-US" sz="3100" dirty="0">
                <a:latin typeface="Calibri" panose="020F0502020204030204" pitchFamily="34" charset="0"/>
                <a:ea typeface="Calibri" panose="020F0502020204030204" pitchFamily="34" charset="0"/>
                <a:cs typeface="Times New Roman" panose="02020603050405020304" pitchFamily="18" charset="0"/>
              </a:rPr>
              <a:t>”</a:t>
            </a:r>
          </a:p>
          <a:p>
            <a:pPr marL="342900" marR="0" lvl="0" indent="-342900">
              <a:lnSpc>
                <a:spcPct val="120000"/>
              </a:lnSpc>
              <a:spcBef>
                <a:spcPts val="600"/>
              </a:spcBef>
              <a:spcAft>
                <a:spcPts val="600"/>
              </a:spcAft>
              <a:buFont typeface="+mj-lt"/>
              <a:buAutoNum type="arabicPeriod"/>
            </a:pPr>
            <a:r>
              <a:rPr lang="en-US" sz="3100" dirty="0">
                <a:latin typeface="Calibri" panose="020F0502020204030204" pitchFamily="34" charset="0"/>
                <a:ea typeface="Calibri" panose="020F0502020204030204" pitchFamily="34" charset="0"/>
                <a:cs typeface="Times New Roman" panose="02020603050405020304" pitchFamily="18" charset="0"/>
              </a:rPr>
              <a:t>Ensure “</a:t>
            </a:r>
            <a:r>
              <a:rPr lang="en-US" sz="3100" b="1" dirty="0">
                <a:latin typeface="Calibri" panose="020F0502020204030204" pitchFamily="34" charset="0"/>
                <a:ea typeface="Calibri" panose="020F0502020204030204" pitchFamily="34" charset="0"/>
                <a:cs typeface="Times New Roman" panose="02020603050405020304" pitchFamily="18" charset="0"/>
              </a:rPr>
              <a:t>Use GIS services</a:t>
            </a:r>
            <a:r>
              <a:rPr lang="en-US" sz="3100" dirty="0">
                <a:latin typeface="Calibri" panose="020F0502020204030204" pitchFamily="34" charset="0"/>
                <a:ea typeface="Calibri" panose="020F0502020204030204" pitchFamily="34" charset="0"/>
                <a:cs typeface="Times New Roman" panose="02020603050405020304" pitchFamily="18" charset="0"/>
              </a:rPr>
              <a:t>” is selected and click on </a:t>
            </a:r>
            <a:r>
              <a:rPr lang="en-US" sz="3100" b="1" dirty="0">
                <a:latin typeface="Calibri" panose="020F0502020204030204" pitchFamily="34" charset="0"/>
                <a:ea typeface="Calibri" panose="020F0502020204030204" pitchFamily="34" charset="0"/>
                <a:cs typeface="Times New Roman" panose="02020603050405020304" pitchFamily="18" charset="0"/>
              </a:rPr>
              <a:t>Next</a:t>
            </a:r>
            <a:r>
              <a:rPr lang="en-US" sz="3100" dirty="0">
                <a:latin typeface="Calibri" panose="020F0502020204030204" pitchFamily="34" charset="0"/>
                <a:ea typeface="Calibri" panose="020F0502020204030204" pitchFamily="34" charset="0"/>
                <a:cs typeface="Times New Roman" panose="02020603050405020304" pitchFamily="18" charset="0"/>
              </a:rPr>
              <a:t>.</a:t>
            </a:r>
            <a:r>
              <a:rPr lang="en-US" sz="3100" b="1" dirty="0">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20000"/>
              </a:lnSpc>
              <a:spcBef>
                <a:spcPts val="600"/>
              </a:spcBef>
              <a:spcAft>
                <a:spcPts val="600"/>
              </a:spcAft>
              <a:buFont typeface="+mj-lt"/>
              <a:buAutoNum type="arabicPeriod"/>
            </a:pPr>
            <a:r>
              <a:rPr lang="en-US" sz="3100" dirty="0">
                <a:latin typeface="Calibri" panose="020F0502020204030204" pitchFamily="34" charset="0"/>
                <a:ea typeface="Calibri" panose="020F0502020204030204" pitchFamily="34" charset="0"/>
                <a:cs typeface="Times New Roman" panose="02020603050405020304" pitchFamily="18" charset="0"/>
              </a:rPr>
              <a:t>In the </a:t>
            </a:r>
            <a:r>
              <a:rPr lang="en-US" sz="3100" b="1" dirty="0">
                <a:latin typeface="Calibri" panose="020F0502020204030204" pitchFamily="34" charset="0"/>
                <a:ea typeface="Calibri" panose="020F0502020204030204" pitchFamily="34" charset="0"/>
                <a:cs typeface="Times New Roman" panose="02020603050405020304" pitchFamily="18" charset="0"/>
              </a:rPr>
              <a:t>Server URL </a:t>
            </a:r>
            <a:r>
              <a:rPr lang="en-US" sz="3100" dirty="0">
                <a:latin typeface="Calibri" panose="020F0502020204030204" pitchFamily="34" charset="0"/>
                <a:ea typeface="Calibri" panose="020F0502020204030204" pitchFamily="34" charset="0"/>
                <a:cs typeface="Times New Roman" panose="02020603050405020304" pitchFamily="18" charset="0"/>
              </a:rPr>
              <a:t>field, type in one of the following addresses:</a:t>
            </a:r>
          </a:p>
          <a:p>
            <a:pPr lvl="1">
              <a:lnSpc>
                <a:spcPct val="120000"/>
              </a:lnSpc>
              <a:spcBef>
                <a:spcPts val="600"/>
              </a:spcBef>
              <a:spcAft>
                <a:spcPts val="600"/>
              </a:spcAft>
            </a:pPr>
            <a:r>
              <a:rPr lang="en-US" sz="2100" dirty="0">
                <a:latin typeface="Calibri" panose="020F0502020204030204" pitchFamily="34" charset="0"/>
                <a:ea typeface="Calibri" panose="020F0502020204030204" pitchFamily="34" charset="0"/>
                <a:cs typeface="Times New Roman" panose="02020603050405020304" pitchFamily="18" charset="0"/>
              </a:rPr>
              <a:t>Image Services: </a:t>
            </a:r>
            <a:r>
              <a:rPr lang="en-US" sz="2100" b="1" dirty="0">
                <a:latin typeface="Calibri" panose="020F0502020204030204" pitchFamily="34" charset="0"/>
                <a:ea typeface="Calibri" panose="020F0502020204030204" pitchFamily="34" charset="0"/>
                <a:cs typeface="Times New Roman" panose="02020603050405020304" pitchFamily="18" charset="0"/>
              </a:rPr>
              <a:t>https://image-services-gtac.fs.usda.gov/arcgis</a:t>
            </a:r>
          </a:p>
          <a:p>
            <a:pPr lvl="1">
              <a:lnSpc>
                <a:spcPct val="120000"/>
              </a:lnSpc>
              <a:spcBef>
                <a:spcPts val="600"/>
              </a:spcBef>
              <a:spcAft>
                <a:spcPts val="600"/>
              </a:spcAft>
            </a:pPr>
            <a:r>
              <a:rPr lang="en-US" sz="2100" dirty="0">
                <a:latin typeface="Calibri" panose="020F0502020204030204" pitchFamily="34" charset="0"/>
                <a:ea typeface="Calibri" panose="020F0502020204030204" pitchFamily="34" charset="0"/>
                <a:cs typeface="Times New Roman" panose="02020603050405020304" pitchFamily="18" charset="0"/>
              </a:rPr>
              <a:t>Internal RDW Map: </a:t>
            </a:r>
            <a:r>
              <a:rPr lang="en-US" sz="2100" b="1" dirty="0">
                <a:latin typeface="Calibri" panose="020F0502020204030204" pitchFamily="34" charset="0"/>
                <a:ea typeface="Calibri" panose="020F0502020204030204" pitchFamily="34" charset="0"/>
                <a:cs typeface="Times New Roman" panose="02020603050405020304" pitchFamily="18" charset="0"/>
              </a:rPr>
              <a:t>https://apps.fs.usda.gov/arcn/services</a:t>
            </a:r>
          </a:p>
          <a:p>
            <a:pPr lvl="1">
              <a:lnSpc>
                <a:spcPct val="120000"/>
              </a:lnSpc>
              <a:spcBef>
                <a:spcPts val="600"/>
              </a:spcBef>
              <a:spcAft>
                <a:spcPts val="600"/>
              </a:spcAft>
            </a:pPr>
            <a:r>
              <a:rPr lang="en-US" sz="2100" dirty="0">
                <a:latin typeface="Calibri" panose="020F0502020204030204" pitchFamily="34" charset="0"/>
                <a:ea typeface="Calibri" panose="020F0502020204030204" pitchFamily="34" charset="0"/>
                <a:cs typeface="Times New Roman" panose="02020603050405020304" pitchFamily="18" charset="0"/>
              </a:rPr>
              <a:t>Internal RDW Raster: </a:t>
            </a:r>
            <a:r>
              <a:rPr lang="en-US" sz="2100" b="1" dirty="0">
                <a:latin typeface="Calibri" panose="020F0502020204030204" pitchFamily="34" charset="0"/>
                <a:ea typeface="Calibri" panose="020F0502020204030204" pitchFamily="34" charset="0"/>
                <a:cs typeface="Times New Roman" panose="02020603050405020304" pitchFamily="18" charset="0"/>
              </a:rPr>
              <a:t>https://apps.fs.usda.gov/fsgisn01/services</a:t>
            </a:r>
          </a:p>
          <a:p>
            <a:pPr lvl="1">
              <a:lnSpc>
                <a:spcPct val="120000"/>
              </a:lnSpc>
              <a:spcBef>
                <a:spcPts val="600"/>
              </a:spcBef>
              <a:spcAft>
                <a:spcPts val="600"/>
              </a:spcAft>
            </a:pPr>
            <a:r>
              <a:rPr lang="en-US" sz="2100" dirty="0">
                <a:latin typeface="Calibri" panose="020F0502020204030204" pitchFamily="34" charset="0"/>
                <a:ea typeface="Calibri" panose="020F0502020204030204" pitchFamily="34" charset="0"/>
                <a:cs typeface="Times New Roman" panose="02020603050405020304" pitchFamily="18" charset="0"/>
              </a:rPr>
              <a:t>External RDW Map: </a:t>
            </a:r>
            <a:r>
              <a:rPr lang="en-US" sz="2100" b="1" dirty="0">
                <a:latin typeface="Calibri" panose="020F0502020204030204" pitchFamily="34" charset="0"/>
                <a:ea typeface="Calibri" panose="020F0502020204030204" pitchFamily="34" charset="0"/>
                <a:cs typeface="Times New Roman" panose="02020603050405020304" pitchFamily="18" charset="0"/>
              </a:rPr>
              <a:t>https://apps.fs.usda.gov/arcx/services</a:t>
            </a:r>
          </a:p>
          <a:p>
            <a:pPr lvl="1">
              <a:lnSpc>
                <a:spcPct val="120000"/>
              </a:lnSpc>
              <a:spcBef>
                <a:spcPts val="600"/>
              </a:spcBef>
              <a:spcAft>
                <a:spcPts val="600"/>
              </a:spcAft>
            </a:pPr>
            <a:r>
              <a:rPr lang="en-US" sz="2100" dirty="0">
                <a:latin typeface="Calibri" panose="020F0502020204030204" pitchFamily="34" charset="0"/>
                <a:ea typeface="Calibri" panose="020F0502020204030204" pitchFamily="34" charset="0"/>
                <a:cs typeface="Times New Roman" panose="02020603050405020304" pitchFamily="18" charset="0"/>
              </a:rPr>
              <a:t>External RDW Raster: </a:t>
            </a:r>
            <a:r>
              <a:rPr lang="en-US" sz="2100" b="1" dirty="0">
                <a:latin typeface="Calibri" panose="020F0502020204030204" pitchFamily="34" charset="0"/>
                <a:ea typeface="Calibri" panose="020F0502020204030204" pitchFamily="34" charset="0"/>
                <a:cs typeface="Times New Roman" panose="02020603050405020304" pitchFamily="18" charset="0"/>
              </a:rPr>
              <a:t>https://apps.fs.usda.gov/fsgisx01/services</a:t>
            </a:r>
          </a:p>
          <a:p>
            <a:pPr lvl="1">
              <a:lnSpc>
                <a:spcPct val="120000"/>
              </a:lnSpc>
              <a:spcBef>
                <a:spcPts val="600"/>
              </a:spcBef>
              <a:spcAft>
                <a:spcPts val="600"/>
              </a:spcAft>
            </a:pPr>
            <a:endParaRPr lang="en-US" sz="2100" dirty="0">
              <a:latin typeface="Calibri" panose="020F0502020204030204" pitchFamily="34" charset="0"/>
              <a:ea typeface="Calibri" panose="020F0502020204030204" pitchFamily="34" charset="0"/>
              <a:cs typeface="Times New Roman" panose="02020603050405020304" pitchFamily="18" charset="0"/>
            </a:endParaRPr>
          </a:p>
          <a:p>
            <a:pPr lvl="1">
              <a:lnSpc>
                <a:spcPct val="120000"/>
              </a:lnSpc>
              <a:spcBef>
                <a:spcPts val="600"/>
              </a:spcBef>
              <a:spcAft>
                <a:spcPts val="600"/>
              </a:spcAft>
            </a:pPr>
            <a:endParaRPr lang="en-US" sz="2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Server URL field"/>
          <p:cNvPicPr>
            <a:picLocks noChangeAspect="1"/>
          </p:cNvPicPr>
          <p:nvPr/>
        </p:nvPicPr>
        <p:blipFill>
          <a:blip r:embed="rId3"/>
          <a:stretch>
            <a:fillRect/>
          </a:stretch>
        </p:blipFill>
        <p:spPr>
          <a:xfrm>
            <a:off x="5943600" y="3105223"/>
            <a:ext cx="3060773" cy="860144"/>
          </a:xfrm>
          <a:prstGeom prst="rect">
            <a:avLst/>
          </a:prstGeom>
          <a:ln>
            <a:solidFill>
              <a:schemeClr val="tx1"/>
            </a:solidFill>
          </a:ln>
        </p:spPr>
      </p:pic>
      <p:pic>
        <p:nvPicPr>
          <p:cNvPr id="5" name="Picture 4" descr="internal RDW arccatalog"/>
          <p:cNvPicPr>
            <a:picLocks noChangeAspect="1"/>
          </p:cNvPicPr>
          <p:nvPr/>
        </p:nvPicPr>
        <p:blipFill>
          <a:blip r:embed="rId4"/>
          <a:stretch>
            <a:fillRect/>
          </a:stretch>
        </p:blipFill>
        <p:spPr>
          <a:xfrm>
            <a:off x="6376972" y="4439884"/>
            <a:ext cx="2655379" cy="1832096"/>
          </a:xfrm>
          <a:prstGeom prst="rect">
            <a:avLst/>
          </a:prstGeom>
          <a:ln>
            <a:solidFill>
              <a:schemeClr val="tx1"/>
            </a:solidFill>
          </a:ln>
        </p:spPr>
      </p:pic>
      <p:pic>
        <p:nvPicPr>
          <p:cNvPr id="6" name="Picture 5" descr="add data dialog"/>
          <p:cNvPicPr>
            <a:picLocks noChangeAspect="1"/>
          </p:cNvPicPr>
          <p:nvPr/>
        </p:nvPicPr>
        <p:blipFill>
          <a:blip r:embed="rId5"/>
          <a:stretch>
            <a:fillRect/>
          </a:stretch>
        </p:blipFill>
        <p:spPr>
          <a:xfrm>
            <a:off x="6324392" y="843732"/>
            <a:ext cx="2679981" cy="1726850"/>
          </a:xfrm>
          <a:prstGeom prst="rect">
            <a:avLst/>
          </a:prstGeom>
          <a:ln>
            <a:solidFill>
              <a:schemeClr val="tx1"/>
            </a:solidFill>
          </a:ln>
        </p:spPr>
      </p:pic>
    </p:spTree>
    <p:extLst>
      <p:ext uri="{BB962C8B-B14F-4D97-AF65-F5344CB8AC3E}">
        <p14:creationId xmlns:p14="http://schemas.microsoft.com/office/powerpoint/2010/main" val="9299487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160"/>
            <a:ext cx="8763000" cy="990600"/>
          </a:xfrm>
        </p:spPr>
        <p:txBody>
          <a:bodyPr/>
          <a:lstStyle/>
          <a:p>
            <a:r>
              <a:rPr lang="en-US" dirty="0"/>
              <a:t>Access IS &amp; RDW Outside of ArcGIS</a:t>
            </a:r>
          </a:p>
        </p:txBody>
      </p:sp>
      <p:sp>
        <p:nvSpPr>
          <p:cNvPr id="3" name="Content Placeholder 2"/>
          <p:cNvSpPr>
            <a:spLocks noGrp="1"/>
          </p:cNvSpPr>
          <p:nvPr>
            <p:ph idx="1"/>
          </p:nvPr>
        </p:nvSpPr>
        <p:spPr>
          <a:xfrm>
            <a:off x="517297" y="789106"/>
            <a:ext cx="8229600" cy="3935294"/>
          </a:xfrm>
        </p:spPr>
        <p:txBody>
          <a:bodyPr>
            <a:normAutofit/>
          </a:bodyPr>
          <a:lstStyle/>
          <a:p>
            <a:r>
              <a:rPr lang="en-US" sz="2800" dirty="0"/>
              <a:t>Server REST pages</a:t>
            </a:r>
          </a:p>
          <a:p>
            <a:pPr lvl="1">
              <a:spcBef>
                <a:spcPts val="1800"/>
              </a:spcBef>
              <a:spcAft>
                <a:spcPts val="1800"/>
              </a:spcAft>
            </a:pPr>
            <a:r>
              <a:rPr lang="en-US" sz="2000" dirty="0"/>
              <a:t>REST: </a:t>
            </a:r>
            <a:r>
              <a:rPr lang="en-US" sz="2000" dirty="0" err="1"/>
              <a:t>REpresentational</a:t>
            </a:r>
            <a:r>
              <a:rPr lang="en-US" sz="2000" dirty="0"/>
              <a:t> State Transfer (type of web service)</a:t>
            </a:r>
          </a:p>
          <a:p>
            <a:pPr lvl="1">
              <a:spcBef>
                <a:spcPts val="1800"/>
              </a:spcBef>
              <a:spcAft>
                <a:spcPts val="1800"/>
              </a:spcAft>
            </a:pPr>
            <a:r>
              <a:rPr lang="en-US" sz="2000" dirty="0"/>
              <a:t>Most basic way to access the server data  </a:t>
            </a:r>
          </a:p>
          <a:p>
            <a:pPr lvl="1">
              <a:spcBef>
                <a:spcPts val="1800"/>
              </a:spcBef>
              <a:spcAft>
                <a:spcPts val="1800"/>
              </a:spcAft>
            </a:pPr>
            <a:r>
              <a:rPr lang="en-US" sz="2000" dirty="0"/>
              <a:t>Pages include service descriptions and metadata</a:t>
            </a:r>
          </a:p>
          <a:p>
            <a:pPr lvl="1">
              <a:spcBef>
                <a:spcPts val="1800"/>
              </a:spcBef>
              <a:spcAft>
                <a:spcPts val="1800"/>
              </a:spcAft>
            </a:pPr>
            <a:r>
              <a:rPr lang="en-US" sz="2000" dirty="0"/>
              <a:t>Various way to view data including Google Earth and AGOL</a:t>
            </a:r>
          </a:p>
          <a:p>
            <a:endParaRPr lang="en-US" dirty="0"/>
          </a:p>
        </p:txBody>
      </p:sp>
      <p:pic>
        <p:nvPicPr>
          <p:cNvPr id="4" name="Picture 3" descr="RDW rest page"/>
          <p:cNvPicPr>
            <a:picLocks noChangeAspect="1"/>
          </p:cNvPicPr>
          <p:nvPr/>
        </p:nvPicPr>
        <p:blipFill rotWithShape="1">
          <a:blip r:embed="rId3"/>
          <a:srcRect b="24023"/>
          <a:stretch/>
        </p:blipFill>
        <p:spPr>
          <a:xfrm>
            <a:off x="152400" y="4213143"/>
            <a:ext cx="3562843" cy="2094666"/>
          </a:xfrm>
          <a:prstGeom prst="rect">
            <a:avLst/>
          </a:prstGeom>
          <a:ln>
            <a:solidFill>
              <a:schemeClr val="tx1"/>
            </a:solidFill>
          </a:ln>
        </p:spPr>
      </p:pic>
      <p:pic>
        <p:nvPicPr>
          <p:cNvPr id="5" name="Picture 4" descr="RDW climate page"/>
          <p:cNvPicPr>
            <a:picLocks noChangeAspect="1"/>
          </p:cNvPicPr>
          <p:nvPr/>
        </p:nvPicPr>
        <p:blipFill rotWithShape="1">
          <a:blip r:embed="rId4"/>
          <a:srcRect b="39097"/>
          <a:stretch/>
        </p:blipFill>
        <p:spPr>
          <a:xfrm>
            <a:off x="3865945" y="4724400"/>
            <a:ext cx="5278055" cy="1568541"/>
          </a:xfrm>
          <a:prstGeom prst="rect">
            <a:avLst/>
          </a:prstGeom>
          <a:ln>
            <a:solidFill>
              <a:schemeClr val="tx1"/>
            </a:solidFill>
          </a:ln>
        </p:spPr>
      </p:pic>
    </p:spTree>
    <p:extLst>
      <p:ext uri="{BB962C8B-B14F-4D97-AF65-F5344CB8AC3E}">
        <p14:creationId xmlns:p14="http://schemas.microsoft.com/office/powerpoint/2010/main" val="21877933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9268"/>
            <a:ext cx="8229600" cy="990600"/>
          </a:xfrm>
        </p:spPr>
        <p:txBody>
          <a:bodyPr>
            <a:normAutofit/>
          </a:bodyPr>
          <a:lstStyle/>
          <a:p>
            <a:r>
              <a:rPr lang="en-US" dirty="0"/>
              <a:t>Access IS and RDW in AGOL</a:t>
            </a:r>
          </a:p>
        </p:txBody>
      </p:sp>
      <p:sp>
        <p:nvSpPr>
          <p:cNvPr id="3" name="Content Placeholder 2"/>
          <p:cNvSpPr>
            <a:spLocks noGrp="1"/>
          </p:cNvSpPr>
          <p:nvPr>
            <p:ph idx="1"/>
          </p:nvPr>
        </p:nvSpPr>
        <p:spPr>
          <a:xfrm>
            <a:off x="685800" y="853340"/>
            <a:ext cx="4724400" cy="4267200"/>
          </a:xfrm>
        </p:spPr>
        <p:txBody>
          <a:bodyPr>
            <a:normAutofit/>
          </a:bodyPr>
          <a:lstStyle/>
          <a:p>
            <a:r>
              <a:rPr lang="en-US" sz="2800" dirty="0">
                <a:hlinkClick r:id="rId3" action="ppaction://hlinkfile"/>
              </a:rPr>
              <a:t>ArcGIS Online (AGOL)</a:t>
            </a:r>
            <a:endParaRPr lang="en-US" sz="2800" dirty="0"/>
          </a:p>
          <a:p>
            <a:pPr lvl="1">
              <a:spcBef>
                <a:spcPts val="600"/>
              </a:spcBef>
              <a:spcAft>
                <a:spcPts val="600"/>
              </a:spcAft>
            </a:pPr>
            <a:r>
              <a:rPr lang="en-US" sz="2400" dirty="0"/>
              <a:t>Cloud based </a:t>
            </a:r>
            <a:r>
              <a:rPr lang="en-US" sz="2400" dirty="0" err="1"/>
              <a:t>WebGIS</a:t>
            </a:r>
            <a:endParaRPr lang="en-US" sz="2400" dirty="0"/>
          </a:p>
          <a:p>
            <a:pPr lvl="1">
              <a:spcBef>
                <a:spcPts val="600"/>
              </a:spcBef>
              <a:spcAft>
                <a:spcPts val="600"/>
              </a:spcAft>
            </a:pPr>
            <a:r>
              <a:rPr lang="en-US" sz="2400" dirty="0"/>
              <a:t>Share maps, apps, data, </a:t>
            </a:r>
            <a:r>
              <a:rPr lang="en-US" sz="2400" dirty="0" err="1"/>
              <a:t>etc</a:t>
            </a:r>
            <a:r>
              <a:rPr lang="en-US" sz="2400" dirty="0"/>
              <a:t>…</a:t>
            </a:r>
          </a:p>
          <a:p>
            <a:pPr lvl="1">
              <a:spcBef>
                <a:spcPts val="600"/>
              </a:spcBef>
              <a:spcAft>
                <a:spcPts val="600"/>
              </a:spcAft>
            </a:pPr>
            <a:r>
              <a:rPr lang="en-US" sz="2400" dirty="0"/>
              <a:t>Doesn’t work well with Chrome</a:t>
            </a:r>
          </a:p>
          <a:p>
            <a:pPr lvl="1">
              <a:spcBef>
                <a:spcPts val="1200"/>
              </a:spcBef>
              <a:spcAft>
                <a:spcPts val="2400"/>
              </a:spcAft>
            </a:pPr>
            <a:r>
              <a:rPr lang="en-US" sz="2400" dirty="0"/>
              <a:t>Must </a:t>
            </a:r>
            <a:r>
              <a:rPr lang="en-US" sz="2400" dirty="0">
                <a:hlinkClick r:id="rId4"/>
              </a:rPr>
              <a:t>setup account</a:t>
            </a:r>
            <a:r>
              <a:rPr lang="en-US" sz="2400" dirty="0"/>
              <a:t>:</a:t>
            </a:r>
          </a:p>
          <a:p>
            <a:endParaRPr lang="en-US" dirty="0"/>
          </a:p>
          <a:p>
            <a:endParaRPr lang="en-US" dirty="0"/>
          </a:p>
          <a:p>
            <a:endParaRPr lang="en-US" dirty="0"/>
          </a:p>
        </p:txBody>
      </p:sp>
      <p:pic>
        <p:nvPicPr>
          <p:cNvPr id="6" name="Picture 5" descr="USFS AGOL page"/>
          <p:cNvPicPr>
            <a:picLocks noChangeAspect="1"/>
          </p:cNvPicPr>
          <p:nvPr/>
        </p:nvPicPr>
        <p:blipFill rotWithShape="1">
          <a:blip r:embed="rId5"/>
          <a:srcRect l="82" b="13707"/>
          <a:stretch/>
        </p:blipFill>
        <p:spPr>
          <a:xfrm>
            <a:off x="5029200" y="1143000"/>
            <a:ext cx="3857797" cy="2580099"/>
          </a:xfrm>
          <a:prstGeom prst="rect">
            <a:avLst/>
          </a:prstGeom>
          <a:ln>
            <a:solidFill>
              <a:schemeClr val="tx1"/>
            </a:solidFill>
          </a:ln>
        </p:spPr>
      </p:pic>
      <p:pic>
        <p:nvPicPr>
          <p:cNvPr id="4" name="Picture 3" descr="account request page"/>
          <p:cNvPicPr>
            <a:picLocks noChangeAspect="1"/>
          </p:cNvPicPr>
          <p:nvPr/>
        </p:nvPicPr>
        <p:blipFill rotWithShape="1">
          <a:blip r:embed="rId6"/>
          <a:srcRect b="1461"/>
          <a:stretch/>
        </p:blipFill>
        <p:spPr>
          <a:xfrm>
            <a:off x="1600200" y="4204921"/>
            <a:ext cx="6248400" cy="2272079"/>
          </a:xfrm>
          <a:prstGeom prst="rect">
            <a:avLst/>
          </a:prstGeom>
          <a:ln>
            <a:solidFill>
              <a:schemeClr val="tx1"/>
            </a:solidFill>
          </a:ln>
        </p:spPr>
      </p:pic>
    </p:spTree>
    <p:extLst>
      <p:ext uri="{BB962C8B-B14F-4D97-AF65-F5344CB8AC3E}">
        <p14:creationId xmlns:p14="http://schemas.microsoft.com/office/powerpoint/2010/main" val="28775225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1500"/>
            <a:ext cx="8229600" cy="990600"/>
          </a:xfrm>
        </p:spPr>
        <p:txBody>
          <a:bodyPr/>
          <a:lstStyle/>
          <a:p>
            <a:r>
              <a:rPr lang="en-US" dirty="0"/>
              <a:t>Access IS and RDW in AGOL</a:t>
            </a:r>
          </a:p>
        </p:txBody>
      </p:sp>
      <p:pic>
        <p:nvPicPr>
          <p:cNvPr id="4" name="Content Placeholder 3" descr="search for layers menu"/>
          <p:cNvPicPr>
            <a:picLocks noGrp="1" noChangeAspect="1"/>
          </p:cNvPicPr>
          <p:nvPr>
            <p:ph idx="1"/>
          </p:nvPr>
        </p:nvPicPr>
        <p:blipFill rotWithShape="1">
          <a:blip r:embed="rId3"/>
          <a:srcRect r="22434" b="17898"/>
          <a:stretch/>
        </p:blipFill>
        <p:spPr>
          <a:xfrm>
            <a:off x="4367546" y="3299322"/>
            <a:ext cx="4553430" cy="2455850"/>
          </a:xfrm>
          <a:prstGeom prst="rect">
            <a:avLst/>
          </a:prstGeom>
          <a:ln>
            <a:solidFill>
              <a:schemeClr val="tx1"/>
            </a:solidFill>
          </a:ln>
        </p:spPr>
      </p:pic>
      <p:sp>
        <p:nvSpPr>
          <p:cNvPr id="5" name="Content Placeholder 2"/>
          <p:cNvSpPr txBox="1">
            <a:spLocks/>
          </p:cNvSpPr>
          <p:nvPr/>
        </p:nvSpPr>
        <p:spPr>
          <a:xfrm>
            <a:off x="691376" y="829100"/>
            <a:ext cx="8229600" cy="426720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tx2">
                  <a:lumMod val="75000"/>
                </a:schemeClr>
              </a:buClr>
              <a:buSzPct val="85000"/>
              <a:buFont typeface="Arial" pitchFamily="34" charset="0"/>
              <a:buChar char="•"/>
              <a:defRPr sz="3200" kern="1200">
                <a:solidFill>
                  <a:schemeClr val="tx1"/>
                </a:solidFill>
                <a:latin typeface="+mn-lt"/>
                <a:ea typeface="+mn-ea"/>
                <a:cs typeface="+mn-cs"/>
              </a:defRPr>
            </a:lvl1pPr>
            <a:lvl2pPr marL="457200" indent="-182880" algn="l" defTabSz="914400" rtl="0" eaLnBrk="1" latinLnBrk="0" hangingPunct="1">
              <a:spcBef>
                <a:spcPct val="20000"/>
              </a:spcBef>
              <a:buClr>
                <a:schemeClr val="accent4">
                  <a:lumMod val="75000"/>
                </a:schemeClr>
              </a:buClr>
              <a:buSzPct val="85000"/>
              <a:buFont typeface="Arial" pitchFamily="34" charset="0"/>
              <a:buChar char="•"/>
              <a:defRPr sz="2800" kern="1200">
                <a:solidFill>
                  <a:schemeClr val="tx1"/>
                </a:solidFill>
                <a:latin typeface="+mn-lt"/>
                <a:ea typeface="+mn-ea"/>
                <a:cs typeface="+mn-cs"/>
              </a:defRPr>
            </a:lvl2pPr>
            <a:lvl3pPr marL="731520" indent="-182880" algn="l" defTabSz="914400" rtl="0" eaLnBrk="1" latinLnBrk="0" hangingPunct="1">
              <a:spcBef>
                <a:spcPct val="20000"/>
              </a:spcBef>
              <a:buClr>
                <a:schemeClr val="bg2">
                  <a:lumMod val="50000"/>
                </a:schemeClr>
              </a:buClr>
              <a:buSzPct val="90000"/>
              <a:buFont typeface="Arial" pitchFamily="34" charset="0"/>
              <a:buChar char="•"/>
              <a:defRPr sz="2400" kern="1200">
                <a:solidFill>
                  <a:schemeClr val="tx1"/>
                </a:solidFill>
                <a:latin typeface="+mn-lt"/>
                <a:ea typeface="+mn-ea"/>
                <a:cs typeface="+mn-cs"/>
              </a:defRPr>
            </a:lvl3pPr>
            <a:lvl4pPr marL="1005840" indent="-182880" algn="l" defTabSz="914400" rtl="0" eaLnBrk="1" latinLnBrk="0" hangingPunct="1">
              <a:spcBef>
                <a:spcPct val="20000"/>
              </a:spcBef>
              <a:buClr>
                <a:schemeClr val="accent6">
                  <a:lumMod val="75000"/>
                </a:schemeClr>
              </a:buClr>
              <a:buFont typeface="Arial" pitchFamily="34" charset="0"/>
              <a:buChar char="•"/>
              <a:defRPr sz="20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8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US" sz="2400" dirty="0"/>
              <a:t>AGOL already has small collection of NAIP</a:t>
            </a:r>
          </a:p>
          <a:p>
            <a:pPr lvl="1"/>
            <a:r>
              <a:rPr lang="en-US" sz="2000" dirty="0"/>
              <a:t>Can’t change band combo</a:t>
            </a:r>
          </a:p>
          <a:p>
            <a:r>
              <a:rPr lang="en-US" sz="2400" dirty="0"/>
              <a:t>Add servers in AGOL</a:t>
            </a:r>
          </a:p>
          <a:p>
            <a:pPr lvl="1"/>
            <a:r>
              <a:rPr lang="en-US" sz="2000" dirty="0"/>
              <a:t>In the Map menu, click </a:t>
            </a:r>
            <a:r>
              <a:rPr lang="en-US" sz="2000" b="1" dirty="0"/>
              <a:t>Add </a:t>
            </a:r>
            <a:r>
              <a:rPr lang="en-US" sz="2000" dirty="0"/>
              <a:t>| </a:t>
            </a:r>
            <a:r>
              <a:rPr lang="en-US" sz="2000" b="1" dirty="0"/>
              <a:t>Search for Layers</a:t>
            </a:r>
          </a:p>
          <a:p>
            <a:pPr lvl="1"/>
            <a:r>
              <a:rPr lang="en-US" sz="2000" dirty="0"/>
              <a:t>In: </a:t>
            </a:r>
            <a:r>
              <a:rPr lang="en-US" sz="2000" b="1" dirty="0"/>
              <a:t>A GIS server</a:t>
            </a:r>
            <a:endParaRPr lang="en-US" dirty="0"/>
          </a:p>
          <a:p>
            <a:endParaRPr lang="en-US" dirty="0"/>
          </a:p>
        </p:txBody>
      </p:sp>
      <p:pic>
        <p:nvPicPr>
          <p:cNvPr id="6" name="Picture 5" descr="add data menu"/>
          <p:cNvPicPr>
            <a:picLocks noChangeAspect="1"/>
          </p:cNvPicPr>
          <p:nvPr/>
        </p:nvPicPr>
        <p:blipFill rotWithShape="1">
          <a:blip r:embed="rId4"/>
          <a:srcRect l="61001" t="33072" r="29249" b="49299"/>
          <a:stretch/>
        </p:blipFill>
        <p:spPr>
          <a:xfrm>
            <a:off x="9293" y="3038464"/>
            <a:ext cx="4006950" cy="2716708"/>
          </a:xfrm>
          <a:prstGeom prst="rect">
            <a:avLst/>
          </a:prstGeom>
          <a:ln>
            <a:solidFill>
              <a:schemeClr val="tx1"/>
            </a:solidFill>
          </a:ln>
        </p:spPr>
      </p:pic>
    </p:spTree>
    <p:extLst>
      <p:ext uri="{BB962C8B-B14F-4D97-AF65-F5344CB8AC3E}">
        <p14:creationId xmlns:p14="http://schemas.microsoft.com/office/powerpoint/2010/main" val="27811142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a:t>USGS Elevation Data</a:t>
            </a:r>
          </a:p>
        </p:txBody>
      </p:sp>
      <p:sp>
        <p:nvSpPr>
          <p:cNvPr id="3" name="Content Placeholder 2"/>
          <p:cNvSpPr>
            <a:spLocks noGrp="1"/>
          </p:cNvSpPr>
          <p:nvPr>
            <p:ph idx="1"/>
          </p:nvPr>
        </p:nvSpPr>
        <p:spPr>
          <a:xfrm>
            <a:off x="457200" y="977590"/>
            <a:ext cx="8229600" cy="2514600"/>
          </a:xfrm>
        </p:spPr>
        <p:txBody>
          <a:bodyPr/>
          <a:lstStyle/>
          <a:p>
            <a:r>
              <a:rPr lang="en-US" dirty="0"/>
              <a:t>Image Services no longer has CONUS elevation</a:t>
            </a:r>
          </a:p>
          <a:p>
            <a:r>
              <a:rPr lang="en-US" dirty="0"/>
              <a:t>Instead use USGS 3DEP service:  </a:t>
            </a:r>
            <a:r>
              <a:rPr lang="en-US" sz="2000" dirty="0">
                <a:hlinkClick r:id="rId3"/>
              </a:rPr>
              <a:t>https://elevation.nationalmap.gov/arcgis/rest/services</a:t>
            </a:r>
            <a:endParaRPr lang="en-US" sz="2000" dirty="0"/>
          </a:p>
        </p:txBody>
      </p:sp>
      <p:pic>
        <p:nvPicPr>
          <p:cNvPr id="5" name="Picture 4" descr="3DEP service"/>
          <p:cNvPicPr>
            <a:picLocks noChangeAspect="1"/>
          </p:cNvPicPr>
          <p:nvPr/>
        </p:nvPicPr>
        <p:blipFill rotWithShape="1">
          <a:blip r:embed="rId4"/>
          <a:srcRect l="54167" t="12667" r="24166" b="58000"/>
          <a:stretch/>
        </p:blipFill>
        <p:spPr>
          <a:xfrm>
            <a:off x="571500" y="2971800"/>
            <a:ext cx="8001000" cy="3385038"/>
          </a:xfrm>
          <a:prstGeom prst="rect">
            <a:avLst/>
          </a:prstGeom>
        </p:spPr>
      </p:pic>
    </p:spTree>
    <p:extLst>
      <p:ext uri="{BB962C8B-B14F-4D97-AF65-F5344CB8AC3E}">
        <p14:creationId xmlns:p14="http://schemas.microsoft.com/office/powerpoint/2010/main" val="11834643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661" y="-152400"/>
            <a:ext cx="8229600" cy="990600"/>
          </a:xfrm>
        </p:spPr>
        <p:txBody>
          <a:bodyPr/>
          <a:lstStyle/>
          <a:p>
            <a:r>
              <a:rPr lang="en-US" dirty="0"/>
              <a:t> Summary of Links</a:t>
            </a:r>
          </a:p>
        </p:txBody>
      </p:sp>
      <p:sp>
        <p:nvSpPr>
          <p:cNvPr id="3" name="Content Placeholder 2"/>
          <p:cNvSpPr>
            <a:spLocks noGrp="1"/>
          </p:cNvSpPr>
          <p:nvPr>
            <p:ph idx="1"/>
          </p:nvPr>
        </p:nvSpPr>
        <p:spPr>
          <a:xfrm>
            <a:off x="126460" y="321822"/>
            <a:ext cx="8991600" cy="6231378"/>
          </a:xfrm>
        </p:spPr>
        <p:txBody>
          <a:bodyPr>
            <a:normAutofit fontScale="92500" lnSpcReduction="10000"/>
          </a:bodyPr>
          <a:lstStyle/>
          <a:p>
            <a:pPr marL="0" indent="0">
              <a:buNone/>
            </a:pPr>
            <a:endParaRPr lang="en-US" dirty="0"/>
          </a:p>
          <a:p>
            <a:pPr>
              <a:lnSpc>
                <a:spcPct val="150000"/>
              </a:lnSpc>
            </a:pPr>
            <a:r>
              <a:rPr lang="en-US" sz="1400" dirty="0"/>
              <a:t>RDW </a:t>
            </a:r>
            <a:r>
              <a:rPr lang="en-US" sz="1400" dirty="0" err="1"/>
              <a:t>sharepoint</a:t>
            </a:r>
            <a:r>
              <a:rPr lang="en-US" sz="1400" dirty="0"/>
              <a:t>: </a:t>
            </a:r>
            <a:r>
              <a:rPr lang="en-US" sz="1400" dirty="0">
                <a:hlinkClick r:id="rId3"/>
              </a:rPr>
              <a:t>https://usdagcc.sharepoint.com/sites/fs-cio-edwts/SitePages/RDW.aspx</a:t>
            </a:r>
            <a:endParaRPr lang="en-US" sz="1400" dirty="0"/>
          </a:p>
          <a:p>
            <a:pPr>
              <a:lnSpc>
                <a:spcPct val="150000"/>
              </a:lnSpc>
            </a:pPr>
            <a:r>
              <a:rPr lang="en-US" sz="1400" dirty="0"/>
              <a:t>Internal RDW Map: </a:t>
            </a:r>
            <a:r>
              <a:rPr lang="en-US" sz="1400" dirty="0">
                <a:hlinkClick r:id="rId4"/>
              </a:rPr>
              <a:t>https://apps.fs.usda.gov/arcn/rest/services</a:t>
            </a:r>
            <a:endParaRPr lang="en-US" sz="1400" dirty="0"/>
          </a:p>
          <a:p>
            <a:pPr>
              <a:lnSpc>
                <a:spcPct val="150000"/>
              </a:lnSpc>
            </a:pPr>
            <a:r>
              <a:rPr lang="en-US" sz="1400" dirty="0"/>
              <a:t>Internal RDW Raster: </a:t>
            </a:r>
            <a:r>
              <a:rPr lang="en-US" sz="1400" dirty="0">
                <a:hlinkClick r:id="rId5"/>
              </a:rPr>
              <a:t>https://apps.fs.usda.gov/fsgisn01/rest/services</a:t>
            </a:r>
            <a:endParaRPr lang="en-US" sz="1400" dirty="0"/>
          </a:p>
          <a:p>
            <a:pPr>
              <a:lnSpc>
                <a:spcPct val="150000"/>
              </a:lnSpc>
            </a:pPr>
            <a:r>
              <a:rPr lang="en-US" sz="1400" dirty="0"/>
              <a:t>External RDW Map: </a:t>
            </a:r>
            <a:r>
              <a:rPr lang="en-US" sz="1400" dirty="0">
                <a:hlinkClick r:id="rId6"/>
              </a:rPr>
              <a:t>https://apps.fs.usda.gov/arcx/rest/services</a:t>
            </a:r>
            <a:endParaRPr lang="en-US" sz="1400" dirty="0"/>
          </a:p>
          <a:p>
            <a:pPr>
              <a:lnSpc>
                <a:spcPct val="150000"/>
              </a:lnSpc>
            </a:pPr>
            <a:r>
              <a:rPr lang="en-US" sz="1400" dirty="0"/>
              <a:t>External RDW Raster: </a:t>
            </a:r>
            <a:r>
              <a:rPr lang="en-US" sz="1400" dirty="0">
                <a:hlinkClick r:id="rId7"/>
              </a:rPr>
              <a:t>https://apps.fs.usda.gov/fsgisx01/rest/services</a:t>
            </a:r>
            <a:endParaRPr lang="en-US" sz="1400" dirty="0"/>
          </a:p>
          <a:p>
            <a:pPr>
              <a:lnSpc>
                <a:spcPct val="150000"/>
              </a:lnSpc>
            </a:pPr>
            <a:r>
              <a:rPr lang="en-US" sz="1400" dirty="0" err="1"/>
              <a:t>FSGeodata</a:t>
            </a:r>
            <a:r>
              <a:rPr lang="en-US" sz="1400" dirty="0"/>
              <a:t> Clearinghouse: </a:t>
            </a:r>
            <a:r>
              <a:rPr lang="en-US" sz="1400" dirty="0">
                <a:hlinkClick r:id="rId8"/>
              </a:rPr>
              <a:t>https://data.fs.usda.gov/geodata/rastergateway/index.php</a:t>
            </a:r>
            <a:endParaRPr lang="en-US" sz="1800" dirty="0"/>
          </a:p>
          <a:p>
            <a:pPr>
              <a:lnSpc>
                <a:spcPct val="150000"/>
              </a:lnSpc>
            </a:pPr>
            <a:endParaRPr lang="en-US" sz="1400" dirty="0"/>
          </a:p>
          <a:p>
            <a:pPr>
              <a:lnSpc>
                <a:spcPct val="150000"/>
              </a:lnSpc>
            </a:pPr>
            <a:r>
              <a:rPr lang="en-US" sz="1400" dirty="0"/>
              <a:t>Image Services: </a:t>
            </a:r>
            <a:r>
              <a:rPr lang="en-US" sz="1400" dirty="0">
                <a:hlinkClick r:id="rId9"/>
              </a:rPr>
              <a:t>https://image-services-gtac.fs.usda.gov/arcgis</a:t>
            </a:r>
            <a:endParaRPr lang="en-US" sz="1400" dirty="0"/>
          </a:p>
          <a:p>
            <a:pPr>
              <a:lnSpc>
                <a:spcPct val="150000"/>
              </a:lnSpc>
            </a:pPr>
            <a:r>
              <a:rPr lang="en-US" sz="1400" dirty="0"/>
              <a:t>Image Services website: </a:t>
            </a:r>
            <a:r>
              <a:rPr lang="en-US" sz="1400" dirty="0">
                <a:hlinkClick r:id="rId10"/>
              </a:rPr>
              <a:t>https://apps.fs.usda.gov/gtac/products#imageservices</a:t>
            </a:r>
            <a:endParaRPr lang="en-US" sz="1400" dirty="0"/>
          </a:p>
          <a:p>
            <a:pPr>
              <a:lnSpc>
                <a:spcPct val="150000"/>
              </a:lnSpc>
            </a:pPr>
            <a:r>
              <a:rPr lang="en-US" sz="1400" dirty="0"/>
              <a:t>Image Services data addition requests: </a:t>
            </a:r>
            <a:r>
              <a:rPr lang="en-US" sz="1400" dirty="0">
                <a:hlinkClick r:id="rId11"/>
              </a:rPr>
              <a:t>SM.FS.GTAC@usda.gov</a:t>
            </a:r>
            <a:endParaRPr lang="en-US" sz="1400" dirty="0"/>
          </a:p>
          <a:p>
            <a:pPr>
              <a:lnSpc>
                <a:spcPct val="150000"/>
              </a:lnSpc>
            </a:pPr>
            <a:r>
              <a:rPr lang="en-US" sz="1400" dirty="0"/>
              <a:t>Image Services REST page: </a:t>
            </a:r>
            <a:r>
              <a:rPr lang="en-US" sz="1400" dirty="0">
                <a:hlinkClick r:id="rId12"/>
              </a:rPr>
              <a:t>https://image-services-gtac.fs.usda.gov/arcgis/rest/services</a:t>
            </a:r>
            <a:endParaRPr lang="en-US" sz="1400" dirty="0"/>
          </a:p>
          <a:p>
            <a:pPr>
              <a:lnSpc>
                <a:spcPct val="150000"/>
              </a:lnSpc>
            </a:pPr>
            <a:endParaRPr lang="en-US" sz="1400" dirty="0"/>
          </a:p>
          <a:p>
            <a:pPr>
              <a:lnSpc>
                <a:spcPct val="150000"/>
              </a:lnSpc>
            </a:pPr>
            <a:r>
              <a:rPr lang="en-US" sz="1400" dirty="0"/>
              <a:t>AGOL: </a:t>
            </a:r>
            <a:r>
              <a:rPr lang="en-US" sz="1400" dirty="0">
                <a:hlinkClick r:id="rId13" action="ppaction://hlinkfile"/>
              </a:rPr>
              <a:t>usfs.maps.arcgis.com</a:t>
            </a:r>
            <a:endParaRPr lang="en-US" sz="1400" dirty="0"/>
          </a:p>
          <a:p>
            <a:pPr>
              <a:lnSpc>
                <a:spcPct val="150000"/>
              </a:lnSpc>
            </a:pPr>
            <a:r>
              <a:rPr lang="en-US" sz="1400" dirty="0"/>
              <a:t>AGOL account setup: </a:t>
            </a:r>
            <a:r>
              <a:rPr lang="en-US" sz="1400" u="sng" dirty="0">
                <a:hlinkClick r:id="rId14"/>
              </a:rPr>
              <a:t>https://apps.fs.usda.gov/gtac-tools/AGOL/request_access.php</a:t>
            </a:r>
            <a:endParaRPr lang="en-US" sz="1400" dirty="0"/>
          </a:p>
          <a:p>
            <a:pPr>
              <a:lnSpc>
                <a:spcPct val="150000"/>
              </a:lnSpc>
            </a:pPr>
            <a:r>
              <a:rPr lang="en-US" sz="1400" dirty="0"/>
              <a:t>APFO: </a:t>
            </a:r>
            <a:r>
              <a:rPr lang="en-US" sz="1400" dirty="0">
                <a:hlinkClick r:id="rId15"/>
              </a:rPr>
              <a:t>https://www.fsa.usda.gov/programs-and-services/aerial-photography/</a:t>
            </a:r>
            <a:endParaRPr lang="en-US" sz="1400" dirty="0"/>
          </a:p>
          <a:p>
            <a:pPr>
              <a:lnSpc>
                <a:spcPct val="150000"/>
              </a:lnSpc>
            </a:pPr>
            <a:r>
              <a:rPr lang="en-US" sz="1400" dirty="0" err="1"/>
              <a:t>GeoSpatial</a:t>
            </a:r>
            <a:r>
              <a:rPr lang="en-US" sz="1400" dirty="0"/>
              <a:t> Data Gateway: </a:t>
            </a:r>
            <a:r>
              <a:rPr lang="en-US" sz="1400" dirty="0">
                <a:hlinkClick r:id="rId16"/>
              </a:rPr>
              <a:t>https://gdg.sc.egov.usda.gov/</a:t>
            </a:r>
            <a:endParaRPr lang="en-US" sz="1400" dirty="0"/>
          </a:p>
          <a:p>
            <a:pPr>
              <a:lnSpc>
                <a:spcPct val="150000"/>
              </a:lnSpc>
            </a:pPr>
            <a:r>
              <a:rPr lang="en-US" sz="1400" dirty="0"/>
              <a:t>USGS CONUS elevation data: </a:t>
            </a:r>
            <a:r>
              <a:rPr lang="en-US" sz="1400" dirty="0">
                <a:hlinkClick r:id="rId17"/>
              </a:rPr>
              <a:t>https://elevation.nationalmap.gov/arcgis/rest/services</a:t>
            </a:r>
            <a:endParaRPr lang="en-US" sz="1400" dirty="0"/>
          </a:p>
          <a:p>
            <a:pPr marL="0" indent="0">
              <a:buNone/>
            </a:pPr>
            <a:endParaRPr lang="en-US" dirty="0"/>
          </a:p>
        </p:txBody>
      </p:sp>
    </p:spTree>
    <p:extLst>
      <p:ext uri="{BB962C8B-B14F-4D97-AF65-F5344CB8AC3E}">
        <p14:creationId xmlns:p14="http://schemas.microsoft.com/office/powerpoint/2010/main" val="13137147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508" y="-152400"/>
            <a:ext cx="8229600" cy="990600"/>
          </a:xfrm>
        </p:spPr>
        <p:txBody>
          <a:bodyPr>
            <a:normAutofit/>
          </a:bodyPr>
          <a:lstStyle/>
          <a:p>
            <a:r>
              <a:rPr lang="en-US" dirty="0"/>
              <a:t>FS Image Services</a:t>
            </a:r>
          </a:p>
        </p:txBody>
      </p:sp>
      <p:sp>
        <p:nvSpPr>
          <p:cNvPr id="3" name="Content Placeholder 2"/>
          <p:cNvSpPr>
            <a:spLocks noGrp="1"/>
          </p:cNvSpPr>
          <p:nvPr>
            <p:ph idx="1"/>
          </p:nvPr>
        </p:nvSpPr>
        <p:spPr>
          <a:xfrm>
            <a:off x="479581" y="363682"/>
            <a:ext cx="8229600" cy="5410200"/>
          </a:xfrm>
        </p:spPr>
        <p:txBody>
          <a:bodyPr>
            <a:noAutofit/>
          </a:bodyPr>
          <a:lstStyle/>
          <a:p>
            <a:pPr marL="114300" lvl="1" indent="0">
              <a:spcAft>
                <a:spcPts val="1200"/>
              </a:spcAft>
              <a:buNone/>
            </a:pPr>
            <a:endParaRPr lang="en-US" dirty="0"/>
          </a:p>
          <a:p>
            <a:pPr lvl="1" indent="-342900">
              <a:spcAft>
                <a:spcPts val="1200"/>
              </a:spcAft>
            </a:pPr>
            <a:r>
              <a:rPr lang="en-US" dirty="0"/>
              <a:t>Largely used for viewing and backdrop analysis</a:t>
            </a:r>
          </a:p>
          <a:p>
            <a:pPr lvl="1" indent="-342900">
              <a:spcAft>
                <a:spcPts val="1200"/>
              </a:spcAft>
            </a:pPr>
            <a:r>
              <a:rPr lang="en-US" dirty="0"/>
              <a:t>Accepts all imagery products (airborne, satellite, scanned georeferenced, etc.)</a:t>
            </a:r>
          </a:p>
          <a:p>
            <a:pPr lvl="1" indent="-342900">
              <a:spcAft>
                <a:spcPts val="1200"/>
              </a:spcAft>
            </a:pPr>
            <a:r>
              <a:rPr lang="en-US" dirty="0"/>
              <a:t>Includes </a:t>
            </a:r>
            <a:r>
              <a:rPr lang="en-US" dirty="0" err="1"/>
              <a:t>eTopo</a:t>
            </a:r>
            <a:r>
              <a:rPr lang="en-US" dirty="0"/>
              <a:t> and </a:t>
            </a:r>
            <a:r>
              <a:rPr lang="en-US" dirty="0" err="1"/>
              <a:t>FSTopo</a:t>
            </a:r>
            <a:endParaRPr lang="en-US" dirty="0"/>
          </a:p>
          <a:p>
            <a:pPr lvl="1" indent="-342900">
              <a:spcAft>
                <a:spcPts val="1200"/>
              </a:spcAft>
            </a:pPr>
            <a:r>
              <a:rPr lang="en-US" dirty="0"/>
              <a:t>Submittal requests</a:t>
            </a:r>
          </a:p>
          <a:p>
            <a:pPr lvl="1" indent="-342900">
              <a:spcAft>
                <a:spcPts val="1200"/>
              </a:spcAft>
            </a:pPr>
            <a:r>
              <a:rPr lang="en-US" dirty="0"/>
              <a:t>Internal facing only</a:t>
            </a:r>
            <a:endParaRPr lang="en-US" dirty="0">
              <a:solidFill>
                <a:prstClr val="black"/>
              </a:solidFill>
            </a:endParaRPr>
          </a:p>
          <a:p>
            <a:pPr lvl="1" indent="-342900">
              <a:lnSpc>
                <a:spcPct val="150000"/>
              </a:lnSpc>
            </a:pPr>
            <a:endParaRPr lang="en-US" sz="2400" dirty="0"/>
          </a:p>
        </p:txBody>
      </p:sp>
      <p:pic>
        <p:nvPicPr>
          <p:cNvPr id="4" name="Picture 3" descr="eTOPO"/>
          <p:cNvPicPr>
            <a:picLocks noChangeAspect="1"/>
          </p:cNvPicPr>
          <p:nvPr/>
        </p:nvPicPr>
        <p:blipFill>
          <a:blip r:embed="rId3"/>
          <a:stretch>
            <a:fillRect/>
          </a:stretch>
        </p:blipFill>
        <p:spPr>
          <a:xfrm>
            <a:off x="5486400" y="3276600"/>
            <a:ext cx="3436620" cy="3124200"/>
          </a:xfrm>
          <a:prstGeom prst="rect">
            <a:avLst/>
          </a:prstGeom>
          <a:ln>
            <a:solidFill>
              <a:schemeClr val="accent1"/>
            </a:solidFill>
          </a:ln>
        </p:spPr>
      </p:pic>
    </p:spTree>
    <p:extLst>
      <p:ext uri="{BB962C8B-B14F-4D97-AF65-F5344CB8AC3E}">
        <p14:creationId xmlns:p14="http://schemas.microsoft.com/office/powerpoint/2010/main" val="3136045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585"/>
            <a:ext cx="8229600" cy="990600"/>
          </a:xfrm>
        </p:spPr>
        <p:txBody>
          <a:bodyPr/>
          <a:lstStyle/>
          <a:p>
            <a:r>
              <a:rPr lang="en-US" dirty="0"/>
              <a:t>FS Image Services</a:t>
            </a:r>
          </a:p>
        </p:txBody>
      </p:sp>
      <p:sp>
        <p:nvSpPr>
          <p:cNvPr id="3" name="Content Placeholder 2"/>
          <p:cNvSpPr>
            <a:spLocks noGrp="1"/>
          </p:cNvSpPr>
          <p:nvPr>
            <p:ph idx="1"/>
          </p:nvPr>
        </p:nvSpPr>
        <p:spPr>
          <a:xfrm>
            <a:off x="304800" y="914400"/>
            <a:ext cx="7239000" cy="5029200"/>
          </a:xfrm>
        </p:spPr>
        <p:txBody>
          <a:bodyPr/>
          <a:lstStyle/>
          <a:p>
            <a:r>
              <a:rPr lang="en-US" dirty="0"/>
              <a:t>Image Services are a GIS Service</a:t>
            </a:r>
          </a:p>
          <a:p>
            <a:pPr lvl="1"/>
            <a:r>
              <a:rPr lang="en-US" dirty="0"/>
              <a:t>Current high-resolution datasets</a:t>
            </a:r>
          </a:p>
          <a:p>
            <a:pPr lvl="1"/>
            <a:r>
              <a:rPr lang="en-US" dirty="0"/>
              <a:t>Quick, easy access without storing your own data</a:t>
            </a:r>
          </a:p>
          <a:p>
            <a:pPr lvl="1"/>
            <a:r>
              <a:rPr lang="en-US" dirty="0"/>
              <a:t>Widely available to Forest Service</a:t>
            </a:r>
          </a:p>
          <a:p>
            <a:pPr lvl="1"/>
            <a:r>
              <a:rPr lang="en-US" dirty="0"/>
              <a:t>Preprocessed data</a:t>
            </a:r>
          </a:p>
          <a:p>
            <a:pPr lvl="1"/>
            <a:r>
              <a:rPr lang="en-US" dirty="0"/>
              <a:t>NOT for advanced processing</a:t>
            </a:r>
          </a:p>
          <a:p>
            <a:pPr lvl="1"/>
            <a:r>
              <a:rPr lang="en-US" dirty="0"/>
              <a:t>NOT for spectral analysis </a:t>
            </a:r>
          </a:p>
          <a:p>
            <a:endParaRPr lang="en-US" dirty="0"/>
          </a:p>
        </p:txBody>
      </p:sp>
      <p:pic>
        <p:nvPicPr>
          <p:cNvPr id="5" name="Picture 4" descr="DEM and canopy height"/>
          <p:cNvPicPr>
            <a:picLocks noChangeAspect="1"/>
          </p:cNvPicPr>
          <p:nvPr/>
        </p:nvPicPr>
        <p:blipFill>
          <a:blip r:embed="rId3"/>
          <a:stretch>
            <a:fillRect/>
          </a:stretch>
        </p:blipFill>
        <p:spPr>
          <a:xfrm>
            <a:off x="5638800" y="3666737"/>
            <a:ext cx="3429000" cy="2305344"/>
          </a:xfrm>
          <a:prstGeom prst="rect">
            <a:avLst/>
          </a:prstGeom>
          <a:ln>
            <a:solidFill>
              <a:schemeClr val="tx1"/>
            </a:solidFill>
          </a:ln>
        </p:spPr>
      </p:pic>
    </p:spTree>
    <p:extLst>
      <p:ext uri="{BB962C8B-B14F-4D97-AF65-F5344CB8AC3E}">
        <p14:creationId xmlns:p14="http://schemas.microsoft.com/office/powerpoint/2010/main" val="21274309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855"/>
            <a:ext cx="8229600" cy="990600"/>
          </a:xfrm>
        </p:spPr>
        <p:txBody>
          <a:bodyPr>
            <a:normAutofit/>
          </a:bodyPr>
          <a:lstStyle/>
          <a:p>
            <a:r>
              <a:rPr lang="en-US" sz="3600" dirty="0"/>
              <a:t>FS Image Services – Folder Setup</a:t>
            </a:r>
          </a:p>
        </p:txBody>
      </p:sp>
      <p:sp>
        <p:nvSpPr>
          <p:cNvPr id="3" name="Content Placeholder 2"/>
          <p:cNvSpPr>
            <a:spLocks noGrp="1"/>
          </p:cNvSpPr>
          <p:nvPr>
            <p:ph idx="1"/>
          </p:nvPr>
        </p:nvSpPr>
        <p:spPr>
          <a:xfrm>
            <a:off x="0" y="1004455"/>
            <a:ext cx="8229600" cy="5029200"/>
          </a:xfrm>
        </p:spPr>
        <p:txBody>
          <a:bodyPr>
            <a:normAutofit lnSpcReduction="10000"/>
          </a:bodyPr>
          <a:lstStyle/>
          <a:p>
            <a:pPr marL="1257300" lvl="2" indent="-457200">
              <a:lnSpc>
                <a:spcPct val="150000"/>
              </a:lnSpc>
            </a:pPr>
            <a:r>
              <a:rPr lang="en-US" sz="2800" dirty="0"/>
              <a:t>Forest Visitor Maps</a:t>
            </a:r>
          </a:p>
          <a:p>
            <a:pPr marL="1257300" lvl="2" indent="-457200">
              <a:lnSpc>
                <a:spcPct val="150000"/>
              </a:lnSpc>
            </a:pPr>
            <a:r>
              <a:rPr lang="en-US" sz="2800" dirty="0"/>
              <a:t>Maps</a:t>
            </a:r>
          </a:p>
          <a:p>
            <a:pPr marL="1257300" lvl="2" indent="-457200">
              <a:lnSpc>
                <a:spcPct val="150000"/>
              </a:lnSpc>
            </a:pPr>
            <a:r>
              <a:rPr lang="en-US" sz="2800" dirty="0"/>
              <a:t>NAIP</a:t>
            </a:r>
          </a:p>
          <a:p>
            <a:pPr marL="1257300" lvl="2" indent="-457200">
              <a:lnSpc>
                <a:spcPct val="150000"/>
              </a:lnSpc>
            </a:pPr>
            <a:r>
              <a:rPr lang="en-US" sz="2800" dirty="0"/>
              <a:t>NAPP</a:t>
            </a:r>
          </a:p>
          <a:p>
            <a:pPr marL="1257300" lvl="2" indent="-457200">
              <a:lnSpc>
                <a:spcPct val="150000"/>
              </a:lnSpc>
            </a:pPr>
            <a:r>
              <a:rPr lang="en-US" sz="2800" dirty="0" err="1"/>
              <a:t>NWSelect</a:t>
            </a:r>
            <a:endParaRPr lang="en-US" sz="2800" dirty="0"/>
          </a:p>
          <a:p>
            <a:pPr marL="1257300" lvl="2" indent="-457200">
              <a:lnSpc>
                <a:spcPct val="150000"/>
              </a:lnSpc>
            </a:pPr>
            <a:r>
              <a:rPr lang="en-US" sz="2800" dirty="0"/>
              <a:t>Resource Photography</a:t>
            </a:r>
          </a:p>
          <a:p>
            <a:pPr marL="1257300" lvl="2" indent="-457200">
              <a:lnSpc>
                <a:spcPct val="150000"/>
              </a:lnSpc>
            </a:pPr>
            <a:r>
              <a:rPr lang="en-US" sz="2800" dirty="0"/>
              <a:t>Terrain</a:t>
            </a:r>
          </a:p>
          <a:p>
            <a:endParaRPr lang="en-US" dirty="0"/>
          </a:p>
        </p:txBody>
      </p:sp>
      <p:pic>
        <p:nvPicPr>
          <p:cNvPr id="5" name="Picture 4" descr="image services"/>
          <p:cNvPicPr>
            <a:picLocks noChangeAspect="1"/>
          </p:cNvPicPr>
          <p:nvPr/>
        </p:nvPicPr>
        <p:blipFill rotWithShape="1">
          <a:blip r:embed="rId2"/>
          <a:srcRect l="70435" t="16647" r="3479" b="10760"/>
          <a:stretch/>
        </p:blipFill>
        <p:spPr>
          <a:xfrm>
            <a:off x="5410200" y="838200"/>
            <a:ext cx="3429000" cy="5600700"/>
          </a:xfrm>
          <a:prstGeom prst="rect">
            <a:avLst/>
          </a:prstGeom>
          <a:ln>
            <a:solidFill>
              <a:schemeClr val="tx1"/>
            </a:solidFill>
          </a:ln>
        </p:spPr>
      </p:pic>
    </p:spTree>
    <p:extLst>
      <p:ext uri="{BB962C8B-B14F-4D97-AF65-F5344CB8AC3E}">
        <p14:creationId xmlns:p14="http://schemas.microsoft.com/office/powerpoint/2010/main" val="31443200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
            <a:ext cx="8229600" cy="990600"/>
          </a:xfrm>
        </p:spPr>
        <p:txBody>
          <a:bodyPr/>
          <a:lstStyle/>
          <a:p>
            <a:r>
              <a:rPr lang="en-US" dirty="0"/>
              <a:t>Forest Visitor Maps</a:t>
            </a:r>
          </a:p>
        </p:txBody>
      </p:sp>
      <p:sp>
        <p:nvSpPr>
          <p:cNvPr id="3" name="Content Placeholder 2"/>
          <p:cNvSpPr>
            <a:spLocks noGrp="1"/>
          </p:cNvSpPr>
          <p:nvPr>
            <p:ph idx="1"/>
          </p:nvPr>
        </p:nvSpPr>
        <p:spPr>
          <a:xfrm>
            <a:off x="228600" y="1005840"/>
            <a:ext cx="8915400" cy="1173480"/>
          </a:xfrm>
        </p:spPr>
        <p:txBody>
          <a:bodyPr>
            <a:normAutofit/>
          </a:bodyPr>
          <a:lstStyle/>
          <a:p>
            <a:pPr marL="0" indent="0">
              <a:buNone/>
            </a:pPr>
            <a:r>
              <a:rPr lang="en-US" dirty="0"/>
              <a:t>Check if your region’s visitor map is up to date.</a:t>
            </a:r>
          </a:p>
          <a:p>
            <a:pPr lvl="1"/>
            <a:r>
              <a:rPr lang="en-US" dirty="0"/>
              <a:t>Work with your Regional GIS Coordinator to update</a:t>
            </a:r>
          </a:p>
          <a:p>
            <a:endParaRPr lang="en-US" dirty="0"/>
          </a:p>
          <a:p>
            <a:endParaRPr lang="en-US" dirty="0"/>
          </a:p>
        </p:txBody>
      </p:sp>
      <p:pic>
        <p:nvPicPr>
          <p:cNvPr id="4" name="Picture 3" descr="Forest Visitor Map"/>
          <p:cNvPicPr>
            <a:picLocks noChangeAspect="1"/>
          </p:cNvPicPr>
          <p:nvPr/>
        </p:nvPicPr>
        <p:blipFill rotWithShape="1">
          <a:blip r:embed="rId3"/>
          <a:srcRect l="1" r="1017"/>
          <a:stretch/>
        </p:blipFill>
        <p:spPr>
          <a:xfrm>
            <a:off x="1905000" y="2286000"/>
            <a:ext cx="5639491" cy="4178953"/>
          </a:xfrm>
          <a:prstGeom prst="rect">
            <a:avLst/>
          </a:prstGeom>
          <a:ln>
            <a:solidFill>
              <a:schemeClr val="tx1"/>
            </a:solidFill>
          </a:ln>
        </p:spPr>
      </p:pic>
    </p:spTree>
    <p:extLst>
      <p:ext uri="{BB962C8B-B14F-4D97-AF65-F5344CB8AC3E}">
        <p14:creationId xmlns:p14="http://schemas.microsoft.com/office/powerpoint/2010/main" val="22371393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65"/>
            <a:ext cx="8229600" cy="990600"/>
          </a:xfrm>
        </p:spPr>
        <p:txBody>
          <a:bodyPr/>
          <a:lstStyle/>
          <a:p>
            <a:r>
              <a:rPr lang="en-US" dirty="0"/>
              <a:t>Maps CONUS - </a:t>
            </a:r>
            <a:r>
              <a:rPr lang="en-US" dirty="0" err="1"/>
              <a:t>eTOPO</a:t>
            </a:r>
            <a:endParaRPr lang="en-US" dirty="0"/>
          </a:p>
        </p:txBody>
      </p:sp>
      <p:sp>
        <p:nvSpPr>
          <p:cNvPr id="3" name="Content Placeholder 2"/>
          <p:cNvSpPr>
            <a:spLocks noGrp="1"/>
          </p:cNvSpPr>
          <p:nvPr>
            <p:ph idx="1"/>
          </p:nvPr>
        </p:nvSpPr>
        <p:spPr>
          <a:xfrm>
            <a:off x="457200" y="762000"/>
            <a:ext cx="8229600" cy="1905000"/>
          </a:xfrm>
        </p:spPr>
        <p:txBody>
          <a:bodyPr>
            <a:normAutofit lnSpcReduction="10000"/>
          </a:bodyPr>
          <a:lstStyle/>
          <a:p>
            <a:pPr marL="0" indent="0">
              <a:buNone/>
            </a:pPr>
            <a:endParaRPr lang="en-US" sz="2800" dirty="0"/>
          </a:p>
          <a:p>
            <a:pPr lvl="1"/>
            <a:r>
              <a:rPr lang="en-US" dirty="0"/>
              <a:t>USGS DRGs (digital raster graphics)</a:t>
            </a:r>
          </a:p>
          <a:p>
            <a:pPr lvl="1"/>
            <a:r>
              <a:rPr lang="en-US" dirty="0"/>
              <a:t>Green tint = forest</a:t>
            </a:r>
          </a:p>
          <a:p>
            <a:pPr lvl="1"/>
            <a:r>
              <a:rPr lang="en-US" dirty="0"/>
              <a:t>1:24,000; 1:100,000; 1:250,000</a:t>
            </a:r>
          </a:p>
          <a:p>
            <a:endParaRPr lang="en-US" sz="2800" dirty="0"/>
          </a:p>
        </p:txBody>
      </p:sp>
      <p:pic>
        <p:nvPicPr>
          <p:cNvPr id="4" name="Picture 3" descr="eTOPO"/>
          <p:cNvPicPr>
            <a:picLocks noChangeAspect="1"/>
          </p:cNvPicPr>
          <p:nvPr/>
        </p:nvPicPr>
        <p:blipFill rotWithShape="1">
          <a:blip r:embed="rId3"/>
          <a:srcRect b="31690"/>
          <a:stretch/>
        </p:blipFill>
        <p:spPr>
          <a:xfrm>
            <a:off x="457200" y="2971800"/>
            <a:ext cx="8297540" cy="3200400"/>
          </a:xfrm>
          <a:prstGeom prst="rect">
            <a:avLst/>
          </a:prstGeom>
          <a:solidFill>
            <a:schemeClr val="bg1"/>
          </a:solidFill>
          <a:ln>
            <a:solidFill>
              <a:schemeClr val="tx1"/>
            </a:solidFill>
          </a:ln>
        </p:spPr>
      </p:pic>
    </p:spTree>
    <p:extLst>
      <p:ext uri="{BB962C8B-B14F-4D97-AF65-F5344CB8AC3E}">
        <p14:creationId xmlns:p14="http://schemas.microsoft.com/office/powerpoint/2010/main" val="187925622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FC477136-C34A-49F3-87F1-965A3D268D67}">
  <ds:schemaRefs>
    <ds:schemaRef ds:uri="ESRI.ArcGIS.Mapping.OfficeIntegration.PowerPointInfo"/>
  </ds:schemaRefs>
</ds:datastoreItem>
</file>

<file path=customXml/itemProps10.xml><?xml version="1.0" encoding="utf-8"?>
<ds:datastoreItem xmlns:ds="http://schemas.openxmlformats.org/officeDocument/2006/customXml" ds:itemID="{763A7077-5622-4421-84C8-3E22205B149E}">
  <ds:schemaRefs>
    <ds:schemaRef ds:uri="ESRI.ArcGIS.Mapping.OfficeIntegration.PowerPointInfo"/>
  </ds:schemaRefs>
</ds:datastoreItem>
</file>

<file path=customXml/itemProps11.xml><?xml version="1.0" encoding="utf-8"?>
<ds:datastoreItem xmlns:ds="http://schemas.openxmlformats.org/officeDocument/2006/customXml" ds:itemID="{9C45D465-3C55-4B05-B5B0-B72FFBFECE89}">
  <ds:schemaRefs>
    <ds:schemaRef ds:uri="ESRI.ArcGIS.Mapping.OfficeIntegration.PowerPointInfo"/>
  </ds:schemaRefs>
</ds:datastoreItem>
</file>

<file path=customXml/itemProps12.xml><?xml version="1.0" encoding="utf-8"?>
<ds:datastoreItem xmlns:ds="http://schemas.openxmlformats.org/officeDocument/2006/customXml" ds:itemID="{A52C052E-EE28-4A0C-B43C-30C876411E7B}">
  <ds:schemaRefs>
    <ds:schemaRef ds:uri="ESRI.ArcGIS.Mapping.OfficeIntegration.PowerPointInfo"/>
  </ds:schemaRefs>
</ds:datastoreItem>
</file>

<file path=customXml/itemProps2.xml><?xml version="1.0" encoding="utf-8"?>
<ds:datastoreItem xmlns:ds="http://schemas.openxmlformats.org/officeDocument/2006/customXml" ds:itemID="{AD704CCD-C5CA-4958-A4AA-86F861BA12CD}">
  <ds:schemaRefs>
    <ds:schemaRef ds:uri="ESRI.ArcGIS.Mapping.OfficeIntegration.PowerPointInfo"/>
  </ds:schemaRefs>
</ds:datastoreItem>
</file>

<file path=customXml/itemProps3.xml><?xml version="1.0" encoding="utf-8"?>
<ds:datastoreItem xmlns:ds="http://schemas.openxmlformats.org/officeDocument/2006/customXml" ds:itemID="{475C6C5E-9434-4CEA-BD1B-CA57ADE25448}">
  <ds:schemaRefs>
    <ds:schemaRef ds:uri="ESRI.ArcGIS.Mapping.OfficeIntegration.PowerPointInfo"/>
  </ds:schemaRefs>
</ds:datastoreItem>
</file>

<file path=customXml/itemProps4.xml><?xml version="1.0" encoding="utf-8"?>
<ds:datastoreItem xmlns:ds="http://schemas.openxmlformats.org/officeDocument/2006/customXml" ds:itemID="{B5828DB7-A16C-4CA8-9A6B-BC3AFF9F6516}">
  <ds:schemaRefs>
    <ds:schemaRef ds:uri="ESRI.ArcGIS.Mapping.OfficeIntegration.PowerPointInfo"/>
  </ds:schemaRefs>
</ds:datastoreItem>
</file>

<file path=customXml/itemProps5.xml><?xml version="1.0" encoding="utf-8"?>
<ds:datastoreItem xmlns:ds="http://schemas.openxmlformats.org/officeDocument/2006/customXml" ds:itemID="{B4A9C166-BD48-4217-A5FD-CF00E0A1AA7D}">
  <ds:schemaRefs>
    <ds:schemaRef ds:uri="ESRI.ArcGIS.Mapping.OfficeIntegration.PowerPointInfo"/>
  </ds:schemaRefs>
</ds:datastoreItem>
</file>

<file path=customXml/itemProps6.xml><?xml version="1.0" encoding="utf-8"?>
<ds:datastoreItem xmlns:ds="http://schemas.openxmlformats.org/officeDocument/2006/customXml" ds:itemID="{0ADC328D-39F3-4C3F-91ED-09D6760A1147}">
  <ds:schemaRefs>
    <ds:schemaRef ds:uri="ESRI.ArcGIS.Mapping.OfficeIntegration.PowerPointInfo"/>
  </ds:schemaRefs>
</ds:datastoreItem>
</file>

<file path=customXml/itemProps7.xml><?xml version="1.0" encoding="utf-8"?>
<ds:datastoreItem xmlns:ds="http://schemas.openxmlformats.org/officeDocument/2006/customXml" ds:itemID="{F2ED15C2-F718-46C6-BD10-B8E51B7B3832}">
  <ds:schemaRefs>
    <ds:schemaRef ds:uri="ESRI.ArcGIS.Mapping.OfficeIntegration.PowerPointInfo"/>
  </ds:schemaRefs>
</ds:datastoreItem>
</file>

<file path=customXml/itemProps8.xml><?xml version="1.0" encoding="utf-8"?>
<ds:datastoreItem xmlns:ds="http://schemas.openxmlformats.org/officeDocument/2006/customXml" ds:itemID="{42DA8CCC-8FB1-40FD-A10C-35C218F9B1DE}">
  <ds:schemaRefs>
    <ds:schemaRef ds:uri="ESRI.ArcGIS.Mapping.OfficeIntegration.PowerPointInfo"/>
  </ds:schemaRefs>
</ds:datastoreItem>
</file>

<file path=customXml/itemProps9.xml><?xml version="1.0" encoding="utf-8"?>
<ds:datastoreItem xmlns:ds="http://schemas.openxmlformats.org/officeDocument/2006/customXml" ds:itemID="{E1CDF8B1-9229-4493-BFFD-81163C71315E}">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Clarity</Template>
  <TotalTime>34423</TotalTime>
  <Words>4496</Words>
  <Application>Microsoft Office PowerPoint</Application>
  <PresentationFormat>On-screen Show (4:3)</PresentationFormat>
  <Paragraphs>430</Paragraphs>
  <Slides>45</Slides>
  <Notes>41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45</vt:i4>
      </vt:variant>
    </vt:vector>
  </HeadingPairs>
  <TitlesOfParts>
    <vt:vector size="49" baseType="lpstr">
      <vt:lpstr>Arial</vt:lpstr>
      <vt:lpstr>Calibri</vt:lpstr>
      <vt:lpstr>Comic Sans MS</vt:lpstr>
      <vt:lpstr>Clarity</vt:lpstr>
      <vt:lpstr>Raster Data in the RDW and FS Image Services</vt:lpstr>
      <vt:lpstr>Overview</vt:lpstr>
      <vt:lpstr>IS and RDW Similarities</vt:lpstr>
      <vt:lpstr>Image Services and RDW Differences</vt:lpstr>
      <vt:lpstr>FS Image Services</vt:lpstr>
      <vt:lpstr>FS Image Services</vt:lpstr>
      <vt:lpstr>FS Image Services – Folder Setup</vt:lpstr>
      <vt:lpstr>Forest Visitor Maps</vt:lpstr>
      <vt:lpstr>Maps CONUS - eTOPO</vt:lpstr>
      <vt:lpstr>Maps CONUS - PBS_GeoTiff</vt:lpstr>
      <vt:lpstr>Maps CONUS - NLCD</vt:lpstr>
      <vt:lpstr>Maps CONUS - TCC</vt:lpstr>
      <vt:lpstr>NAIP</vt:lpstr>
      <vt:lpstr>How can NAIP be useful to you?</vt:lpstr>
      <vt:lpstr>NAIP Acquisitions</vt:lpstr>
      <vt:lpstr>Other NAIP Sources</vt:lpstr>
      <vt:lpstr>Other NAIP Sources</vt:lpstr>
      <vt:lpstr>NAPP</vt:lpstr>
      <vt:lpstr>NWSelect</vt:lpstr>
      <vt:lpstr>Resource Photography </vt:lpstr>
      <vt:lpstr>Terrain </vt:lpstr>
      <vt:lpstr>Image Services Overview Page</vt:lpstr>
      <vt:lpstr>Getting Your Data Hosted on Image Services</vt:lpstr>
      <vt:lpstr>Image Services vs. Map Services</vt:lpstr>
      <vt:lpstr>What are Caches?</vt:lpstr>
      <vt:lpstr>Questions?</vt:lpstr>
      <vt:lpstr>Raster Data Warehouse Overview</vt:lpstr>
      <vt:lpstr>RDW – Folder Setup</vt:lpstr>
      <vt:lpstr>RDW_AdminAndOwnership</vt:lpstr>
      <vt:lpstr>RDW_Climate</vt:lpstr>
      <vt:lpstr>RDW_EngAndEarthScience</vt:lpstr>
      <vt:lpstr>RDW_FHP_TreeSpeciesMetrics</vt:lpstr>
      <vt:lpstr>RDW_ForestEcology</vt:lpstr>
      <vt:lpstr>RDW_Wildfire</vt:lpstr>
      <vt:lpstr>RDW SharePoint</vt:lpstr>
      <vt:lpstr>Getting Your Data Hosted on the RDW</vt:lpstr>
      <vt:lpstr>RDW Data Hosting Process</vt:lpstr>
      <vt:lpstr>data.gov &amp; geoplatform.gov</vt:lpstr>
      <vt:lpstr>FSGeodata Clearinghouse</vt:lpstr>
      <vt:lpstr>Access IS and RDW Server in Arc</vt:lpstr>
      <vt:lpstr>Access IS &amp; RDW Outside of ArcGIS</vt:lpstr>
      <vt:lpstr>Access IS and RDW in AGOL</vt:lpstr>
      <vt:lpstr>Access IS and RDW in AGOL</vt:lpstr>
      <vt:lpstr>USGS Elevation Data</vt:lpstr>
      <vt:lpstr> Summary of Links</vt:lpstr>
    </vt:vector>
  </TitlesOfParts>
  <Company>Forest Service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USDA Forest Service</dc:creator>
  <cp:lastModifiedBy>Hammond, Mark - FS, SALT LAKE CITY, UT</cp:lastModifiedBy>
  <cp:revision>483</cp:revision>
  <dcterms:created xsi:type="dcterms:W3CDTF">2015-04-03T20:09:37Z</dcterms:created>
  <dcterms:modified xsi:type="dcterms:W3CDTF">2020-03-26T14:28:21Z</dcterms:modified>
</cp:coreProperties>
</file>