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8"/>
  </p:sldMasterIdLst>
  <p:notesMasterIdLst>
    <p:notesMasterId r:id="rId79"/>
  </p:notesMasterIdLst>
  <p:sldIdLst>
    <p:sldId id="256" r:id="rId9"/>
    <p:sldId id="257" r:id="rId10"/>
    <p:sldId id="258" r:id="rId11"/>
    <p:sldId id="343" r:id="rId12"/>
    <p:sldId id="344" r:id="rId13"/>
    <p:sldId id="274" r:id="rId14"/>
    <p:sldId id="275" r:id="rId15"/>
    <p:sldId id="276" r:id="rId16"/>
    <p:sldId id="277" r:id="rId17"/>
    <p:sldId id="278" r:id="rId18"/>
    <p:sldId id="279" r:id="rId19"/>
    <p:sldId id="280" r:id="rId20"/>
    <p:sldId id="281" r:id="rId21"/>
    <p:sldId id="282" r:id="rId22"/>
    <p:sldId id="283" r:id="rId23"/>
    <p:sldId id="284" r:id="rId24"/>
    <p:sldId id="285" r:id="rId25"/>
    <p:sldId id="286" r:id="rId26"/>
    <p:sldId id="337" r:id="rId27"/>
    <p:sldId id="338" r:id="rId28"/>
    <p:sldId id="339" r:id="rId29"/>
    <p:sldId id="290" r:id="rId30"/>
    <p:sldId id="291" r:id="rId31"/>
    <p:sldId id="287" r:id="rId32"/>
    <p:sldId id="288" r:id="rId33"/>
    <p:sldId id="289" r:id="rId34"/>
    <p:sldId id="340" r:id="rId35"/>
    <p:sldId id="341" r:id="rId36"/>
    <p:sldId id="342" r:id="rId37"/>
    <p:sldId id="292" r:id="rId38"/>
    <p:sldId id="294" r:id="rId39"/>
    <p:sldId id="295" r:id="rId40"/>
    <p:sldId id="296" r:id="rId41"/>
    <p:sldId id="297" r:id="rId42"/>
    <p:sldId id="298" r:id="rId43"/>
    <p:sldId id="259" r:id="rId44"/>
    <p:sldId id="260" r:id="rId45"/>
    <p:sldId id="261" r:id="rId46"/>
    <p:sldId id="262" r:id="rId47"/>
    <p:sldId id="263" r:id="rId48"/>
    <p:sldId id="264" r:id="rId49"/>
    <p:sldId id="265" r:id="rId50"/>
    <p:sldId id="266" r:id="rId51"/>
    <p:sldId id="267" r:id="rId52"/>
    <p:sldId id="268" r:id="rId53"/>
    <p:sldId id="269" r:id="rId54"/>
    <p:sldId id="270" r:id="rId55"/>
    <p:sldId id="271" r:id="rId56"/>
    <p:sldId id="272" r:id="rId57"/>
    <p:sldId id="273" r:id="rId58"/>
    <p:sldId id="300" r:id="rId59"/>
    <p:sldId id="318" r:id="rId60"/>
    <p:sldId id="301" r:id="rId61"/>
    <p:sldId id="335" r:id="rId62"/>
    <p:sldId id="305" r:id="rId63"/>
    <p:sldId id="309" r:id="rId64"/>
    <p:sldId id="310" r:id="rId65"/>
    <p:sldId id="336" r:id="rId66"/>
    <p:sldId id="321" r:id="rId67"/>
    <p:sldId id="322" r:id="rId68"/>
    <p:sldId id="323" r:id="rId69"/>
    <p:sldId id="325" r:id="rId70"/>
    <p:sldId id="327" r:id="rId71"/>
    <p:sldId id="334" r:id="rId72"/>
    <p:sldId id="329" r:id="rId73"/>
    <p:sldId id="333" r:id="rId74"/>
    <p:sldId id="346" r:id="rId75"/>
    <p:sldId id="347" r:id="rId76"/>
    <p:sldId id="348" r:id="rId77"/>
    <p:sldId id="350" r:id="rId7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77B1"/>
    <a:srgbClr val="B12D4E"/>
    <a:srgbClr val="B169A4"/>
    <a:srgbClr val="4EC977"/>
    <a:srgbClr val="7D450D"/>
    <a:srgbClr val="952846"/>
    <a:srgbClr val="0167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24" autoAdjust="0"/>
    <p:restoredTop sz="83022" autoAdjust="0"/>
  </p:normalViewPr>
  <p:slideViewPr>
    <p:cSldViewPr>
      <p:cViewPr varScale="1">
        <p:scale>
          <a:sx n="52" d="100"/>
          <a:sy n="52" d="100"/>
        </p:scale>
        <p:origin x="784"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notesMaster" Target="notesMasters/notesMaster1.xml"/><Relationship Id="rId5" Type="http://schemas.openxmlformats.org/officeDocument/2006/relationships/customXml" Target="../customXml/item5.xml"/><Relationship Id="rId61" Type="http://schemas.openxmlformats.org/officeDocument/2006/relationships/slide" Target="slides/slide53.xml"/><Relationship Id="rId82" Type="http://schemas.openxmlformats.org/officeDocument/2006/relationships/theme" Target="theme/theme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1.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customXml" Target="../customXml/item7.xml"/><Relationship Id="rId71" Type="http://schemas.openxmlformats.org/officeDocument/2006/relationships/slide" Target="slides/slide63.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419347-2FC6-4E09-8ED8-1356F5CB827B}" type="datetimeFigureOut">
              <a:rPr lang="en-US" smtClean="0"/>
              <a:t>4/1/2021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677DFD-5BCC-4242-A676-A458A6A44556}" type="slidenum">
              <a:rPr lang="en-US" smtClean="0"/>
              <a:t>‹#›</a:t>
            </a:fld>
            <a:endParaRPr lang="en-US"/>
          </a:p>
        </p:txBody>
      </p:sp>
    </p:spTree>
    <p:extLst>
      <p:ext uri="{BB962C8B-B14F-4D97-AF65-F5344CB8AC3E}">
        <p14:creationId xmlns:p14="http://schemas.microsoft.com/office/powerpoint/2010/main" val="19358821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677DFD-5BCC-4242-A676-A458A6A44556}" type="slidenum">
              <a:rPr lang="en-US" smtClean="0"/>
              <a:t>3</a:t>
            </a:fld>
            <a:endParaRPr lang="en-US"/>
          </a:p>
        </p:txBody>
      </p:sp>
    </p:spTree>
    <p:extLst>
      <p:ext uri="{BB962C8B-B14F-4D97-AF65-F5344CB8AC3E}">
        <p14:creationId xmlns:p14="http://schemas.microsoft.com/office/powerpoint/2010/main" val="8429661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look at the map unit chart types. Here we can graph the data ranges for each polygon within map unit 102 for percent slope. There is a little mark where 15% slope (the high range cutoff) occurs. So 1/3 the map unit polygons for this particular map unit have a mean higher than the high range cutoff.</a:t>
            </a:r>
          </a:p>
          <a:p>
            <a:endParaRPr lang="en-US" dirty="0"/>
          </a:p>
        </p:txBody>
      </p:sp>
      <p:sp>
        <p:nvSpPr>
          <p:cNvPr id="4" name="Slide Number Placeholder 3"/>
          <p:cNvSpPr>
            <a:spLocks noGrp="1"/>
          </p:cNvSpPr>
          <p:nvPr>
            <p:ph type="sldNum" sz="quarter" idx="10"/>
          </p:nvPr>
        </p:nvSpPr>
        <p:spPr/>
        <p:txBody>
          <a:bodyPr/>
          <a:lstStyle/>
          <a:p>
            <a:fld id="{91677DFD-5BCC-4242-A676-A458A6A44556}" type="slidenum">
              <a:rPr lang="en-US" smtClean="0"/>
              <a:t>41</a:t>
            </a:fld>
            <a:endParaRPr lang="en-US"/>
          </a:p>
        </p:txBody>
      </p:sp>
    </p:spTree>
    <p:extLst>
      <p:ext uri="{BB962C8B-B14F-4D97-AF65-F5344CB8AC3E}">
        <p14:creationId xmlns:p14="http://schemas.microsoft.com/office/powerpoint/2010/main" val="3755001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polygon feature ID 2569.  It has an average of 54 % slopes within the polygon, that is way off our max value of 15% slopes. </a:t>
            </a:r>
          </a:p>
          <a:p>
            <a:endParaRPr lang="en-US" dirty="0"/>
          </a:p>
        </p:txBody>
      </p:sp>
      <p:sp>
        <p:nvSpPr>
          <p:cNvPr id="4" name="Slide Number Placeholder 3"/>
          <p:cNvSpPr>
            <a:spLocks noGrp="1"/>
          </p:cNvSpPr>
          <p:nvPr>
            <p:ph type="sldNum" sz="quarter" idx="10"/>
          </p:nvPr>
        </p:nvSpPr>
        <p:spPr/>
        <p:txBody>
          <a:bodyPr/>
          <a:lstStyle/>
          <a:p>
            <a:fld id="{91677DFD-5BCC-4242-A676-A458A6A44556}" type="slidenum">
              <a:rPr lang="en-US" smtClean="0"/>
              <a:t>42</a:t>
            </a:fld>
            <a:endParaRPr lang="en-US"/>
          </a:p>
        </p:txBody>
      </p:sp>
    </p:spTree>
    <p:extLst>
      <p:ext uri="{BB962C8B-B14F-4D97-AF65-F5344CB8AC3E}">
        <p14:creationId xmlns:p14="http://schemas.microsoft.com/office/powerpoint/2010/main" val="31722137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map unit 102, feature 3330. Here, the average percent slopes appears to be a little more reasonable. But lets take a closer look.</a:t>
            </a:r>
          </a:p>
          <a:p>
            <a:endParaRPr lang="en-US" dirty="0"/>
          </a:p>
        </p:txBody>
      </p:sp>
      <p:sp>
        <p:nvSpPr>
          <p:cNvPr id="4" name="Slide Number Placeholder 3"/>
          <p:cNvSpPr>
            <a:spLocks noGrp="1"/>
          </p:cNvSpPr>
          <p:nvPr>
            <p:ph type="sldNum" sz="quarter" idx="10"/>
          </p:nvPr>
        </p:nvSpPr>
        <p:spPr/>
        <p:txBody>
          <a:bodyPr/>
          <a:lstStyle/>
          <a:p>
            <a:fld id="{91677DFD-5BCC-4242-A676-A458A6A44556}" type="slidenum">
              <a:rPr lang="en-US" smtClean="0"/>
              <a:t>43</a:t>
            </a:fld>
            <a:endParaRPr lang="en-US"/>
          </a:p>
        </p:txBody>
      </p:sp>
    </p:spTree>
    <p:extLst>
      <p:ext uri="{BB962C8B-B14F-4D97-AF65-F5344CB8AC3E}">
        <p14:creationId xmlns:p14="http://schemas.microsoft.com/office/powerpoint/2010/main" val="2437301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two polygons with a percent slope layer under them. You can see feature 3330 looks as expected, but feature 2569 has very high slopes. </a:t>
            </a:r>
          </a:p>
          <a:p>
            <a:endParaRPr lang="en-US" dirty="0"/>
          </a:p>
        </p:txBody>
      </p:sp>
      <p:sp>
        <p:nvSpPr>
          <p:cNvPr id="4" name="Slide Number Placeholder 3"/>
          <p:cNvSpPr>
            <a:spLocks noGrp="1"/>
          </p:cNvSpPr>
          <p:nvPr>
            <p:ph type="sldNum" sz="quarter" idx="10"/>
          </p:nvPr>
        </p:nvSpPr>
        <p:spPr/>
        <p:txBody>
          <a:bodyPr/>
          <a:lstStyle/>
          <a:p>
            <a:fld id="{91677DFD-5BCC-4242-A676-A458A6A44556}" type="slidenum">
              <a:rPr lang="en-US" smtClean="0"/>
              <a:t>44</a:t>
            </a:fld>
            <a:endParaRPr lang="en-US"/>
          </a:p>
        </p:txBody>
      </p:sp>
    </p:spTree>
    <p:extLst>
      <p:ext uri="{BB962C8B-B14F-4D97-AF65-F5344CB8AC3E}">
        <p14:creationId xmlns:p14="http://schemas.microsoft.com/office/powerpoint/2010/main" val="31139925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tabular stats for feature 3330</a:t>
            </a:r>
          </a:p>
          <a:p>
            <a:endParaRPr lang="en-US" dirty="0"/>
          </a:p>
        </p:txBody>
      </p:sp>
      <p:sp>
        <p:nvSpPr>
          <p:cNvPr id="4" name="Slide Number Placeholder 3"/>
          <p:cNvSpPr>
            <a:spLocks noGrp="1"/>
          </p:cNvSpPr>
          <p:nvPr>
            <p:ph type="sldNum" sz="quarter" idx="10"/>
          </p:nvPr>
        </p:nvSpPr>
        <p:spPr/>
        <p:txBody>
          <a:bodyPr/>
          <a:lstStyle/>
          <a:p>
            <a:fld id="{91677DFD-5BCC-4242-A676-A458A6A44556}" type="slidenum">
              <a:rPr lang="en-US" smtClean="0"/>
              <a:t>45</a:t>
            </a:fld>
            <a:endParaRPr lang="en-US"/>
          </a:p>
        </p:txBody>
      </p:sp>
    </p:spTree>
    <p:extLst>
      <p:ext uri="{BB962C8B-B14F-4D97-AF65-F5344CB8AC3E}">
        <p14:creationId xmlns:p14="http://schemas.microsoft.com/office/powerpoint/2010/main" val="23149460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tabular stats for feature 2569 </a:t>
            </a:r>
          </a:p>
          <a:p>
            <a:endParaRPr lang="en-US" dirty="0"/>
          </a:p>
        </p:txBody>
      </p:sp>
      <p:sp>
        <p:nvSpPr>
          <p:cNvPr id="4" name="Slide Number Placeholder 3"/>
          <p:cNvSpPr>
            <a:spLocks noGrp="1"/>
          </p:cNvSpPr>
          <p:nvPr>
            <p:ph type="sldNum" sz="quarter" idx="10"/>
          </p:nvPr>
        </p:nvSpPr>
        <p:spPr/>
        <p:txBody>
          <a:bodyPr/>
          <a:lstStyle/>
          <a:p>
            <a:fld id="{91677DFD-5BCC-4242-A676-A458A6A44556}" type="slidenum">
              <a:rPr lang="en-US" smtClean="0"/>
              <a:t>46</a:t>
            </a:fld>
            <a:endParaRPr lang="en-US"/>
          </a:p>
        </p:txBody>
      </p:sp>
    </p:spTree>
    <p:extLst>
      <p:ext uri="{BB962C8B-B14F-4D97-AF65-F5344CB8AC3E}">
        <p14:creationId xmlns:p14="http://schemas.microsoft.com/office/powerpoint/2010/main" val="19028578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compare a bar graph of map unit 102 (pink) to feature 2569 (blue). I have also normalized the data because the cell count for the overall map unit is much higher than the cell count for just one polygon. These two shapes don’t match at all. There may be a mistake</a:t>
            </a:r>
          </a:p>
        </p:txBody>
      </p:sp>
      <p:sp>
        <p:nvSpPr>
          <p:cNvPr id="4" name="Slide Number Placeholder 3"/>
          <p:cNvSpPr>
            <a:spLocks noGrp="1"/>
          </p:cNvSpPr>
          <p:nvPr>
            <p:ph type="sldNum" sz="quarter" idx="10"/>
          </p:nvPr>
        </p:nvSpPr>
        <p:spPr/>
        <p:txBody>
          <a:bodyPr/>
          <a:lstStyle/>
          <a:p>
            <a:fld id="{91677DFD-5BCC-4242-A676-A458A6A44556}" type="slidenum">
              <a:rPr lang="en-US" smtClean="0"/>
              <a:t>47</a:t>
            </a:fld>
            <a:endParaRPr lang="en-US"/>
          </a:p>
        </p:txBody>
      </p:sp>
    </p:spTree>
    <p:extLst>
      <p:ext uri="{BB962C8B-B14F-4D97-AF65-F5344CB8AC3E}">
        <p14:creationId xmlns:p14="http://schemas.microsoft.com/office/powerpoint/2010/main" val="11970527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now lets compare map unit 102 (pink) with feature 2569 (blue) and feature 3330 (green) with a normalized line graph. I think it is easy to conclude that polygon 2569 in map unit 102 will need further inspection. Most likely this polygon was simply attributed with the incorrect map unit symbol and could be quickly changed to a more appropriate map unit symbol. </a:t>
            </a:r>
          </a:p>
          <a:p>
            <a:endParaRPr lang="en-US" dirty="0"/>
          </a:p>
        </p:txBody>
      </p:sp>
      <p:sp>
        <p:nvSpPr>
          <p:cNvPr id="4" name="Slide Number Placeholder 3"/>
          <p:cNvSpPr>
            <a:spLocks noGrp="1"/>
          </p:cNvSpPr>
          <p:nvPr>
            <p:ph type="sldNum" sz="quarter" idx="10"/>
          </p:nvPr>
        </p:nvSpPr>
        <p:spPr/>
        <p:txBody>
          <a:bodyPr/>
          <a:lstStyle/>
          <a:p>
            <a:fld id="{91677DFD-5BCC-4242-A676-A458A6A44556}" type="slidenum">
              <a:rPr lang="en-US" smtClean="0"/>
              <a:t>48</a:t>
            </a:fld>
            <a:endParaRPr lang="en-US"/>
          </a:p>
        </p:txBody>
      </p:sp>
    </p:spTree>
    <p:extLst>
      <p:ext uri="{BB962C8B-B14F-4D97-AF65-F5344CB8AC3E}">
        <p14:creationId xmlns:p14="http://schemas.microsoft.com/office/powerpoint/2010/main" val="37447785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quick peek at elevation in map unit 102. Only 4% of polygons &gt; than the high value of 1128 ft. This isn’t too bad and they are relatively close to the cutoff so they are ok. </a:t>
            </a:r>
          </a:p>
          <a:p>
            <a:endParaRPr lang="en-US" dirty="0"/>
          </a:p>
        </p:txBody>
      </p:sp>
      <p:sp>
        <p:nvSpPr>
          <p:cNvPr id="4" name="Slide Number Placeholder 3"/>
          <p:cNvSpPr>
            <a:spLocks noGrp="1"/>
          </p:cNvSpPr>
          <p:nvPr>
            <p:ph type="sldNum" sz="quarter" idx="10"/>
          </p:nvPr>
        </p:nvSpPr>
        <p:spPr/>
        <p:txBody>
          <a:bodyPr/>
          <a:lstStyle/>
          <a:p>
            <a:fld id="{91677DFD-5BCC-4242-A676-A458A6A44556}" type="slidenum">
              <a:rPr lang="en-US" smtClean="0"/>
              <a:t>49</a:t>
            </a:fld>
            <a:endParaRPr lang="en-US"/>
          </a:p>
        </p:txBody>
      </p:sp>
    </p:spTree>
    <p:extLst>
      <p:ext uri="{BB962C8B-B14F-4D97-AF65-F5344CB8AC3E}">
        <p14:creationId xmlns:p14="http://schemas.microsoft.com/office/powerpoint/2010/main" val="39332878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I have one more quick case study to show you.  This one is about a soil monitoring unit analysis for a NEPA disturbance assessment.</a:t>
            </a:r>
          </a:p>
        </p:txBody>
      </p:sp>
      <p:sp>
        <p:nvSpPr>
          <p:cNvPr id="4" name="Slide Number Placeholder 3"/>
          <p:cNvSpPr>
            <a:spLocks noGrp="1"/>
          </p:cNvSpPr>
          <p:nvPr>
            <p:ph type="sldNum" sz="quarter" idx="10"/>
          </p:nvPr>
        </p:nvSpPr>
        <p:spPr/>
        <p:txBody>
          <a:bodyPr/>
          <a:lstStyle/>
          <a:p>
            <a:fld id="{91677DFD-5BCC-4242-A676-A458A6A44556}" type="slidenum">
              <a:rPr lang="en-US" smtClean="0"/>
              <a:t>51</a:t>
            </a:fld>
            <a:endParaRPr lang="en-US"/>
          </a:p>
        </p:txBody>
      </p:sp>
    </p:spTree>
    <p:extLst>
      <p:ext uri="{BB962C8B-B14F-4D97-AF65-F5344CB8AC3E}">
        <p14:creationId xmlns:p14="http://schemas.microsoft.com/office/powerpoint/2010/main" val="1168823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560601-2F01-49F5-8809-A86FCF24BE7E}" type="slidenum">
              <a:rPr lang="en-US" smtClean="0"/>
              <a:t>4</a:t>
            </a:fld>
            <a:endParaRPr lang="en-US"/>
          </a:p>
        </p:txBody>
      </p:sp>
    </p:spTree>
    <p:extLst>
      <p:ext uri="{BB962C8B-B14F-4D97-AF65-F5344CB8AC3E}">
        <p14:creationId xmlns:p14="http://schemas.microsoft.com/office/powerpoint/2010/main" val="8225164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toolkit’s radial graph makes it easy to compare the aspect distributions of several </a:t>
            </a:r>
            <a:r>
              <a:rPr lang="en-US" dirty="0" err="1"/>
              <a:t>subwatersheds</a:t>
            </a:r>
            <a:r>
              <a:rPr lang="en-US" dirty="0"/>
              <a:t>.  We can quickly identify the unique and similar aspect values of these areas. For example, the Indian </a:t>
            </a:r>
            <a:r>
              <a:rPr lang="en-US" dirty="0" err="1"/>
              <a:t>subwatershed</a:t>
            </a:r>
            <a:r>
              <a:rPr lang="en-US" dirty="0"/>
              <a:t> has almost twice as much south and southwest facing terrain as the Lick </a:t>
            </a:r>
            <a:r>
              <a:rPr lang="en-US" dirty="0" err="1"/>
              <a:t>subwatershed</a:t>
            </a:r>
            <a:r>
              <a:rPr lang="en-US" dirty="0"/>
              <a:t>.  Consequently, Indian likely has more sun and wind exposed terrain than Lick and that can have significant implications for fire risk, vegetation composition, and calculating spring run-off. </a:t>
            </a:r>
          </a:p>
        </p:txBody>
      </p:sp>
      <p:sp>
        <p:nvSpPr>
          <p:cNvPr id="4" name="Slide Number Placeholder 3"/>
          <p:cNvSpPr>
            <a:spLocks noGrp="1"/>
          </p:cNvSpPr>
          <p:nvPr>
            <p:ph type="sldNum" sz="quarter" idx="10"/>
          </p:nvPr>
        </p:nvSpPr>
        <p:spPr/>
        <p:txBody>
          <a:bodyPr/>
          <a:lstStyle/>
          <a:p>
            <a:fld id="{91677DFD-5BCC-4242-A676-A458A6A44556}" type="slidenum">
              <a:rPr lang="en-US" smtClean="0"/>
              <a:t>52</a:t>
            </a:fld>
            <a:endParaRPr lang="en-US"/>
          </a:p>
        </p:txBody>
      </p:sp>
    </p:spTree>
    <p:extLst>
      <p:ext uri="{BB962C8B-B14F-4D97-AF65-F5344CB8AC3E}">
        <p14:creationId xmlns:p14="http://schemas.microsoft.com/office/powerpoint/2010/main" val="25919194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toolkit’s radial graph makes it easy to compare the aspect distributions of several </a:t>
            </a:r>
            <a:r>
              <a:rPr lang="en-US" dirty="0" err="1"/>
              <a:t>subwatersheds</a:t>
            </a:r>
            <a:r>
              <a:rPr lang="en-US" dirty="0"/>
              <a:t>.  We can quickly identify the unique and similar aspect values of these areas. For example, the Indian </a:t>
            </a:r>
            <a:r>
              <a:rPr lang="en-US" dirty="0" err="1"/>
              <a:t>subwatershed</a:t>
            </a:r>
            <a:r>
              <a:rPr lang="en-US" dirty="0"/>
              <a:t> has almost twice as much south and southwest facing terrain as the Lick </a:t>
            </a:r>
            <a:r>
              <a:rPr lang="en-US" dirty="0" err="1"/>
              <a:t>subwatershed</a:t>
            </a:r>
            <a:r>
              <a:rPr lang="en-US" dirty="0"/>
              <a:t>.  Consequently, Indian likely has more sun and wind exposed terrain than Lick and that can have significant implications for fire risk, vegetation composition, and calculating spring run-off. </a:t>
            </a:r>
          </a:p>
        </p:txBody>
      </p:sp>
      <p:sp>
        <p:nvSpPr>
          <p:cNvPr id="4" name="Slide Number Placeholder 3"/>
          <p:cNvSpPr>
            <a:spLocks noGrp="1"/>
          </p:cNvSpPr>
          <p:nvPr>
            <p:ph type="sldNum" sz="quarter" idx="10"/>
          </p:nvPr>
        </p:nvSpPr>
        <p:spPr/>
        <p:txBody>
          <a:bodyPr/>
          <a:lstStyle/>
          <a:p>
            <a:fld id="{91677DFD-5BCC-4242-A676-A458A6A44556}" type="slidenum">
              <a:rPr lang="en-US" smtClean="0"/>
              <a:t>53</a:t>
            </a:fld>
            <a:endParaRPr lang="en-US"/>
          </a:p>
        </p:txBody>
      </p:sp>
    </p:spTree>
    <p:extLst>
      <p:ext uri="{BB962C8B-B14F-4D97-AF65-F5344CB8AC3E}">
        <p14:creationId xmlns:p14="http://schemas.microsoft.com/office/powerpoint/2010/main" val="14369763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how all the landform assemblages are classified in the project area.   Dissected Escarpments and </a:t>
            </a:r>
            <a:r>
              <a:rPr lang="en-US" dirty="0" err="1"/>
              <a:t>Benchy</a:t>
            </a:r>
            <a:r>
              <a:rPr lang="en-US" dirty="0"/>
              <a:t> Plateau Slopes make up nearly half of the area.   Knowing the size, distribution, and characteristics of these landforms is critical for understanding the distribution of soil types in the area. </a:t>
            </a:r>
          </a:p>
        </p:txBody>
      </p:sp>
      <p:sp>
        <p:nvSpPr>
          <p:cNvPr id="4" name="Slide Number Placeholder 3"/>
          <p:cNvSpPr>
            <a:spLocks noGrp="1"/>
          </p:cNvSpPr>
          <p:nvPr>
            <p:ph type="sldNum" sz="quarter" idx="10"/>
          </p:nvPr>
        </p:nvSpPr>
        <p:spPr/>
        <p:txBody>
          <a:bodyPr/>
          <a:lstStyle/>
          <a:p>
            <a:fld id="{91677DFD-5BCC-4242-A676-A458A6A44556}" type="slidenum">
              <a:rPr lang="en-US" smtClean="0"/>
              <a:t>54</a:t>
            </a:fld>
            <a:endParaRPr lang="en-US"/>
          </a:p>
        </p:txBody>
      </p:sp>
    </p:spTree>
    <p:extLst>
      <p:ext uri="{BB962C8B-B14F-4D97-AF65-F5344CB8AC3E}">
        <p14:creationId xmlns:p14="http://schemas.microsoft.com/office/powerpoint/2010/main" val="35240612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toolkit was used to analyze the slope gradient distribution of these landforms. It is readily apparent that the </a:t>
            </a:r>
            <a:r>
              <a:rPr lang="en-US" dirty="0" err="1"/>
              <a:t>Benchy</a:t>
            </a:r>
            <a:r>
              <a:rPr lang="en-US" dirty="0"/>
              <a:t> Plateau Slopes landform contributes the most dominant slope gradient of about 10-15 percent. </a:t>
            </a:r>
          </a:p>
        </p:txBody>
      </p:sp>
      <p:sp>
        <p:nvSpPr>
          <p:cNvPr id="4" name="Slide Number Placeholder 3"/>
          <p:cNvSpPr>
            <a:spLocks noGrp="1"/>
          </p:cNvSpPr>
          <p:nvPr>
            <p:ph type="sldNum" sz="quarter" idx="10"/>
          </p:nvPr>
        </p:nvSpPr>
        <p:spPr/>
        <p:txBody>
          <a:bodyPr/>
          <a:lstStyle/>
          <a:p>
            <a:fld id="{91677DFD-5BCC-4242-A676-A458A6A44556}" type="slidenum">
              <a:rPr lang="en-US" smtClean="0"/>
              <a:t>55</a:t>
            </a:fld>
            <a:endParaRPr lang="en-US"/>
          </a:p>
        </p:txBody>
      </p:sp>
    </p:spTree>
    <p:extLst>
      <p:ext uri="{BB962C8B-B14F-4D97-AF65-F5344CB8AC3E}">
        <p14:creationId xmlns:p14="http://schemas.microsoft.com/office/powerpoint/2010/main" val="12659802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Map Unit Analysis mode was used for a more detailed analysis of each polygon’s slope values within the unit.  Some of the polygons have a drastically large range of slope values than the majority.  Those outlier polygons might need to be reclassified with a different unit to achieve better accuracy in the analysis. </a:t>
            </a:r>
          </a:p>
        </p:txBody>
      </p:sp>
      <p:sp>
        <p:nvSpPr>
          <p:cNvPr id="4" name="Slide Number Placeholder 3"/>
          <p:cNvSpPr>
            <a:spLocks noGrp="1"/>
          </p:cNvSpPr>
          <p:nvPr>
            <p:ph type="sldNum" sz="quarter" idx="10"/>
          </p:nvPr>
        </p:nvSpPr>
        <p:spPr/>
        <p:txBody>
          <a:bodyPr/>
          <a:lstStyle/>
          <a:p>
            <a:fld id="{91677DFD-5BCC-4242-A676-A458A6A44556}" type="slidenum">
              <a:rPr lang="en-US" smtClean="0"/>
              <a:t>56</a:t>
            </a:fld>
            <a:endParaRPr lang="en-US"/>
          </a:p>
        </p:txBody>
      </p:sp>
    </p:spTree>
    <p:extLst>
      <p:ext uri="{BB962C8B-B14F-4D97-AF65-F5344CB8AC3E}">
        <p14:creationId xmlns:p14="http://schemas.microsoft.com/office/powerpoint/2010/main" val="33235439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a:t>
            </a:r>
            <a:r>
              <a:rPr lang="en-US" dirty="0" err="1"/>
              <a:t>Benchy</a:t>
            </a:r>
            <a:r>
              <a:rPr lang="en-US" dirty="0"/>
              <a:t> Plateau landform unit we see there is a polygon on the right side here that is an obvious outlier. Maybe</a:t>
            </a:r>
            <a:r>
              <a:rPr lang="en-US" baseline="0" dirty="0"/>
              <a:t> it doesn’t </a:t>
            </a:r>
            <a:r>
              <a:rPr lang="en-US" dirty="0"/>
              <a:t>belong with this unit? </a:t>
            </a:r>
          </a:p>
        </p:txBody>
      </p:sp>
      <p:sp>
        <p:nvSpPr>
          <p:cNvPr id="4" name="Slide Number Placeholder 3"/>
          <p:cNvSpPr>
            <a:spLocks noGrp="1"/>
          </p:cNvSpPr>
          <p:nvPr>
            <p:ph type="sldNum" sz="quarter" idx="10"/>
          </p:nvPr>
        </p:nvSpPr>
        <p:spPr/>
        <p:txBody>
          <a:bodyPr/>
          <a:lstStyle/>
          <a:p>
            <a:fld id="{91677DFD-5BCC-4242-A676-A458A6A44556}" type="slidenum">
              <a:rPr lang="en-US" smtClean="0"/>
              <a:t>57</a:t>
            </a:fld>
            <a:endParaRPr lang="en-US"/>
          </a:p>
        </p:txBody>
      </p:sp>
    </p:spTree>
    <p:extLst>
      <p:ext uri="{BB962C8B-B14F-4D97-AF65-F5344CB8AC3E}">
        <p14:creationId xmlns:p14="http://schemas.microsoft.com/office/powerpoint/2010/main" val="26127409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see how the toolkit was used for a soil water deficit analysis of the same project area.  This analysis was done for the National Forest Management Act.</a:t>
            </a:r>
          </a:p>
        </p:txBody>
      </p:sp>
      <p:sp>
        <p:nvSpPr>
          <p:cNvPr id="4" name="Slide Number Placeholder 3"/>
          <p:cNvSpPr>
            <a:spLocks noGrp="1"/>
          </p:cNvSpPr>
          <p:nvPr>
            <p:ph type="sldNum" sz="quarter" idx="10"/>
          </p:nvPr>
        </p:nvSpPr>
        <p:spPr/>
        <p:txBody>
          <a:bodyPr/>
          <a:lstStyle/>
          <a:p>
            <a:fld id="{91677DFD-5BCC-4242-A676-A458A6A44556}" type="slidenum">
              <a:rPr lang="en-US" smtClean="0"/>
              <a:t>58</a:t>
            </a:fld>
            <a:endParaRPr lang="en-US"/>
          </a:p>
        </p:txBody>
      </p:sp>
    </p:spTree>
    <p:extLst>
      <p:ext uri="{BB962C8B-B14F-4D97-AF65-F5344CB8AC3E}">
        <p14:creationId xmlns:p14="http://schemas.microsoft.com/office/powerpoint/2010/main" val="17516275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the North Fork of Hornet Creek graph we see that the distribution of deficit values is skewed towards more arid.</a:t>
            </a:r>
          </a:p>
        </p:txBody>
      </p:sp>
      <p:sp>
        <p:nvSpPr>
          <p:cNvPr id="4" name="Slide Number Placeholder 3"/>
          <p:cNvSpPr>
            <a:spLocks noGrp="1"/>
          </p:cNvSpPr>
          <p:nvPr>
            <p:ph type="sldNum" sz="quarter" idx="10"/>
          </p:nvPr>
        </p:nvSpPr>
        <p:spPr/>
        <p:txBody>
          <a:bodyPr/>
          <a:lstStyle/>
          <a:p>
            <a:fld id="{91677DFD-5BCC-4242-A676-A458A6A44556}" type="slidenum">
              <a:rPr lang="en-US" smtClean="0"/>
              <a:t>59</a:t>
            </a:fld>
            <a:endParaRPr lang="en-US"/>
          </a:p>
        </p:txBody>
      </p:sp>
    </p:spTree>
    <p:extLst>
      <p:ext uri="{BB962C8B-B14F-4D97-AF65-F5344CB8AC3E}">
        <p14:creationId xmlns:p14="http://schemas.microsoft.com/office/powerpoint/2010/main" val="30203464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in Lick Creek, which contains 31% percent of the project area, the values are skewed towards less arid. </a:t>
            </a:r>
          </a:p>
        </p:txBody>
      </p:sp>
      <p:sp>
        <p:nvSpPr>
          <p:cNvPr id="4" name="Slide Number Placeholder 3"/>
          <p:cNvSpPr>
            <a:spLocks noGrp="1"/>
          </p:cNvSpPr>
          <p:nvPr>
            <p:ph type="sldNum" sz="quarter" idx="10"/>
          </p:nvPr>
        </p:nvSpPr>
        <p:spPr/>
        <p:txBody>
          <a:bodyPr/>
          <a:lstStyle/>
          <a:p>
            <a:fld id="{91677DFD-5BCC-4242-A676-A458A6A44556}" type="slidenum">
              <a:rPr lang="en-US" smtClean="0"/>
              <a:t>60</a:t>
            </a:fld>
            <a:endParaRPr lang="en-US"/>
          </a:p>
        </p:txBody>
      </p:sp>
    </p:spTree>
    <p:extLst>
      <p:ext uri="{BB962C8B-B14F-4D97-AF65-F5344CB8AC3E}">
        <p14:creationId xmlns:p14="http://schemas.microsoft.com/office/powerpoint/2010/main" val="42335366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toolkit graph allowed quick identification of multiple distinct soil-water-climate habitats.  So in Bear Creek we see there are 4 of these distinct habitats. </a:t>
            </a:r>
          </a:p>
        </p:txBody>
      </p:sp>
      <p:sp>
        <p:nvSpPr>
          <p:cNvPr id="4" name="Slide Number Placeholder 3"/>
          <p:cNvSpPr>
            <a:spLocks noGrp="1"/>
          </p:cNvSpPr>
          <p:nvPr>
            <p:ph type="sldNum" sz="quarter" idx="10"/>
          </p:nvPr>
        </p:nvSpPr>
        <p:spPr/>
        <p:txBody>
          <a:bodyPr/>
          <a:lstStyle/>
          <a:p>
            <a:fld id="{91677DFD-5BCC-4242-A676-A458A6A44556}" type="slidenum">
              <a:rPr lang="en-US" smtClean="0"/>
              <a:t>61</a:t>
            </a:fld>
            <a:endParaRPr lang="en-US"/>
          </a:p>
        </p:txBody>
      </p:sp>
    </p:spTree>
    <p:extLst>
      <p:ext uri="{BB962C8B-B14F-4D97-AF65-F5344CB8AC3E}">
        <p14:creationId xmlns:p14="http://schemas.microsoft.com/office/powerpoint/2010/main" val="1535842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677DFD-5BCC-4242-A676-A458A6A44556}" type="slidenum">
              <a:rPr lang="en-US" smtClean="0"/>
              <a:t>27</a:t>
            </a:fld>
            <a:endParaRPr lang="en-US"/>
          </a:p>
        </p:txBody>
      </p:sp>
    </p:spTree>
    <p:extLst>
      <p:ext uri="{BB962C8B-B14F-4D97-AF65-F5344CB8AC3E}">
        <p14:creationId xmlns:p14="http://schemas.microsoft.com/office/powerpoint/2010/main" val="31283013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comparing two units on the same graph we see how much of these two </a:t>
            </a:r>
            <a:r>
              <a:rPr lang="en-US" dirty="0" err="1"/>
              <a:t>subwatersheds</a:t>
            </a:r>
            <a:r>
              <a:rPr lang="en-US" dirty="0"/>
              <a:t> had the same soil-water-climate habitat characteristics. </a:t>
            </a:r>
          </a:p>
        </p:txBody>
      </p:sp>
      <p:sp>
        <p:nvSpPr>
          <p:cNvPr id="4" name="Slide Number Placeholder 3"/>
          <p:cNvSpPr>
            <a:spLocks noGrp="1"/>
          </p:cNvSpPr>
          <p:nvPr>
            <p:ph type="sldNum" sz="quarter" idx="10"/>
          </p:nvPr>
        </p:nvSpPr>
        <p:spPr/>
        <p:txBody>
          <a:bodyPr/>
          <a:lstStyle/>
          <a:p>
            <a:fld id="{91677DFD-5BCC-4242-A676-A458A6A44556}" type="slidenum">
              <a:rPr lang="en-US" smtClean="0"/>
              <a:t>62</a:t>
            </a:fld>
            <a:endParaRPr lang="en-US"/>
          </a:p>
        </p:txBody>
      </p:sp>
    </p:spTree>
    <p:extLst>
      <p:ext uri="{BB962C8B-B14F-4D97-AF65-F5344CB8AC3E}">
        <p14:creationId xmlns:p14="http://schemas.microsoft.com/office/powerpoint/2010/main" val="26640022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Lick Creek and North Fork of Hornet Creek shared less common deficit values than Bear and Indian.  Understanding how the soil water deficits compared across the project was important for making forest management decisions. </a:t>
            </a:r>
          </a:p>
        </p:txBody>
      </p:sp>
      <p:sp>
        <p:nvSpPr>
          <p:cNvPr id="4" name="Slide Number Placeholder 3"/>
          <p:cNvSpPr>
            <a:spLocks noGrp="1"/>
          </p:cNvSpPr>
          <p:nvPr>
            <p:ph type="sldNum" sz="quarter" idx="10"/>
          </p:nvPr>
        </p:nvSpPr>
        <p:spPr/>
        <p:txBody>
          <a:bodyPr/>
          <a:lstStyle/>
          <a:p>
            <a:fld id="{91677DFD-5BCC-4242-A676-A458A6A44556}" type="slidenum">
              <a:rPr lang="en-US" smtClean="0"/>
              <a:t>63</a:t>
            </a:fld>
            <a:endParaRPr lang="en-US"/>
          </a:p>
        </p:txBody>
      </p:sp>
    </p:spTree>
    <p:extLst>
      <p:ext uri="{BB962C8B-B14F-4D97-AF65-F5344CB8AC3E}">
        <p14:creationId xmlns:p14="http://schemas.microsoft.com/office/powerpoint/2010/main" val="16018667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finally, let’s see how the toolkit was used for Potential Vegetation Group polygon validation based on soil water deficit outliers.  This analysis is based on the 20 year mean evapotranspiration deficit.  This deficit index is calculated as the difference between actual and potential evapotranspiration and is directly controlled by soil thickness and water holding capacity. </a:t>
            </a:r>
          </a:p>
        </p:txBody>
      </p:sp>
      <p:sp>
        <p:nvSpPr>
          <p:cNvPr id="4" name="Slide Number Placeholder 3"/>
          <p:cNvSpPr>
            <a:spLocks noGrp="1"/>
          </p:cNvSpPr>
          <p:nvPr>
            <p:ph type="sldNum" sz="quarter" idx="10"/>
          </p:nvPr>
        </p:nvSpPr>
        <p:spPr/>
        <p:txBody>
          <a:bodyPr/>
          <a:lstStyle/>
          <a:p>
            <a:fld id="{91677DFD-5BCC-4242-A676-A458A6A44556}" type="slidenum">
              <a:rPr lang="en-US" smtClean="0"/>
              <a:t>64</a:t>
            </a:fld>
            <a:endParaRPr lang="en-US"/>
          </a:p>
        </p:txBody>
      </p:sp>
    </p:spTree>
    <p:extLst>
      <p:ext uri="{BB962C8B-B14F-4D97-AF65-F5344CB8AC3E}">
        <p14:creationId xmlns:p14="http://schemas.microsoft.com/office/powerpoint/2010/main" val="39431101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summary is intended to aid timber inventory and planning by sorting PVG groups along the Huckleberry ET gradient, and locating PVG polygons that occur outside the range (±~2 SD) of the mean 20 year ET deficit. Accordingly, PVG polygons identified here may be in significant disagreement with the soil-driven biotic potential that dominates that site. These polygons may be prioritized for NFMA field validation, and as a tool for evaluating the PVG model. The first polygon on each list is the most severe outlier, followed by the 2nd most severe, 3rd, etc.</a:t>
            </a:r>
          </a:p>
          <a:p>
            <a:endParaRPr lang="en-US" dirty="0"/>
          </a:p>
        </p:txBody>
      </p:sp>
      <p:sp>
        <p:nvSpPr>
          <p:cNvPr id="4" name="Slide Number Placeholder 3"/>
          <p:cNvSpPr>
            <a:spLocks noGrp="1"/>
          </p:cNvSpPr>
          <p:nvPr>
            <p:ph type="sldNum" sz="quarter" idx="10"/>
          </p:nvPr>
        </p:nvSpPr>
        <p:spPr/>
        <p:txBody>
          <a:bodyPr/>
          <a:lstStyle/>
          <a:p>
            <a:fld id="{91677DFD-5BCC-4242-A676-A458A6A44556}" type="slidenum">
              <a:rPr lang="en-US" smtClean="0"/>
              <a:t>65</a:t>
            </a:fld>
            <a:endParaRPr lang="en-US"/>
          </a:p>
        </p:txBody>
      </p:sp>
    </p:spTree>
    <p:extLst>
      <p:ext uri="{BB962C8B-B14F-4D97-AF65-F5344CB8AC3E}">
        <p14:creationId xmlns:p14="http://schemas.microsoft.com/office/powerpoint/2010/main" val="39870151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Comparing</a:t>
            </a:r>
            <a:r>
              <a:rPr lang="en-US" baseline="0" dirty="0"/>
              <a:t> potential vegetation groups in feature space can help us decide if the groups should be combined or divided into more groups.  By looking at this graph, we might decide PVGs 6 and 7 have similar enough soil-water deficit values that they can be combined into one PVG.   Or if a PVG has a wide enough range of deficit values it might be best to divide it into two or more PVGs.   </a:t>
            </a:r>
            <a:endParaRPr lang="en-US" dirty="0"/>
          </a:p>
        </p:txBody>
      </p:sp>
      <p:sp>
        <p:nvSpPr>
          <p:cNvPr id="4" name="Slide Number Placeholder 3"/>
          <p:cNvSpPr>
            <a:spLocks noGrp="1"/>
          </p:cNvSpPr>
          <p:nvPr>
            <p:ph type="sldNum" sz="quarter" idx="10"/>
          </p:nvPr>
        </p:nvSpPr>
        <p:spPr/>
        <p:txBody>
          <a:bodyPr/>
          <a:lstStyle/>
          <a:p>
            <a:fld id="{91677DFD-5BCC-4242-A676-A458A6A44556}" type="slidenum">
              <a:rPr lang="en-US" smtClean="0"/>
              <a:t>66</a:t>
            </a:fld>
            <a:endParaRPr lang="en-US"/>
          </a:p>
        </p:txBody>
      </p:sp>
    </p:spTree>
    <p:extLst>
      <p:ext uri="{BB962C8B-B14F-4D97-AF65-F5344CB8AC3E}">
        <p14:creationId xmlns:p14="http://schemas.microsoft.com/office/powerpoint/2010/main" val="940782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677DFD-5BCC-4242-A676-A458A6A44556}" type="slidenum">
              <a:rPr lang="en-US" smtClean="0"/>
              <a:t>33</a:t>
            </a:fld>
            <a:endParaRPr lang="en-US"/>
          </a:p>
        </p:txBody>
      </p:sp>
    </p:spTree>
    <p:extLst>
      <p:ext uri="{BB962C8B-B14F-4D97-AF65-F5344CB8AC3E}">
        <p14:creationId xmlns:p14="http://schemas.microsoft.com/office/powerpoint/2010/main" val="1269777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brief example of one way the TEUI Toolkit could be used to validate existing mapping. It could be an update to an existing survey or part of the progressive correlation of an initial survey. For this example, we will look at survey area MT634, Kootenai National Forest in Montana. This is just one way to use the tool, you can find your own methods as well. </a:t>
            </a:r>
          </a:p>
          <a:p>
            <a:endParaRPr lang="en-US" dirty="0"/>
          </a:p>
        </p:txBody>
      </p:sp>
      <p:sp>
        <p:nvSpPr>
          <p:cNvPr id="4" name="Slide Number Placeholder 3"/>
          <p:cNvSpPr>
            <a:spLocks noGrp="1"/>
          </p:cNvSpPr>
          <p:nvPr>
            <p:ph type="sldNum" sz="quarter" idx="10"/>
          </p:nvPr>
        </p:nvSpPr>
        <p:spPr/>
        <p:txBody>
          <a:bodyPr/>
          <a:lstStyle/>
          <a:p>
            <a:fld id="{91677DFD-5BCC-4242-A676-A458A6A44556}" type="slidenum">
              <a:rPr lang="en-US" smtClean="0"/>
              <a:t>36</a:t>
            </a:fld>
            <a:endParaRPr lang="en-US"/>
          </a:p>
        </p:txBody>
      </p:sp>
    </p:spTree>
    <p:extLst>
      <p:ext uri="{BB962C8B-B14F-4D97-AF65-F5344CB8AC3E}">
        <p14:creationId xmlns:p14="http://schemas.microsoft.com/office/powerpoint/2010/main" val="3537612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Survey Area MT634 is located in USFS Region 1</a:t>
            </a:r>
          </a:p>
          <a:p>
            <a:endParaRPr lang="en-US" dirty="0"/>
          </a:p>
        </p:txBody>
      </p:sp>
      <p:sp>
        <p:nvSpPr>
          <p:cNvPr id="4" name="Slide Number Placeholder 3"/>
          <p:cNvSpPr>
            <a:spLocks noGrp="1"/>
          </p:cNvSpPr>
          <p:nvPr>
            <p:ph type="sldNum" sz="quarter" idx="10"/>
          </p:nvPr>
        </p:nvSpPr>
        <p:spPr/>
        <p:txBody>
          <a:bodyPr/>
          <a:lstStyle/>
          <a:p>
            <a:fld id="{91677DFD-5BCC-4242-A676-A458A6A44556}" type="slidenum">
              <a:rPr lang="en-US" smtClean="0"/>
              <a:t>37</a:t>
            </a:fld>
            <a:endParaRPr lang="en-US"/>
          </a:p>
        </p:txBody>
      </p:sp>
    </p:spTree>
    <p:extLst>
      <p:ext uri="{BB962C8B-B14F-4D97-AF65-F5344CB8AC3E}">
        <p14:creationId xmlns:p14="http://schemas.microsoft.com/office/powerpoint/2010/main" val="3840702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Right up against the Canadian border</a:t>
            </a:r>
          </a:p>
          <a:p>
            <a:endParaRPr lang="en-US" dirty="0"/>
          </a:p>
        </p:txBody>
      </p:sp>
      <p:sp>
        <p:nvSpPr>
          <p:cNvPr id="4" name="Slide Number Placeholder 3"/>
          <p:cNvSpPr>
            <a:spLocks noGrp="1"/>
          </p:cNvSpPr>
          <p:nvPr>
            <p:ph type="sldNum" sz="quarter" idx="10"/>
          </p:nvPr>
        </p:nvSpPr>
        <p:spPr/>
        <p:txBody>
          <a:bodyPr/>
          <a:lstStyle/>
          <a:p>
            <a:fld id="{91677DFD-5BCC-4242-A676-A458A6A44556}" type="slidenum">
              <a:rPr lang="en-US" smtClean="0"/>
              <a:t>38</a:t>
            </a:fld>
            <a:endParaRPr lang="en-US"/>
          </a:p>
        </p:txBody>
      </p:sp>
    </p:spTree>
    <p:extLst>
      <p:ext uri="{BB962C8B-B14F-4D97-AF65-F5344CB8AC3E}">
        <p14:creationId xmlns:p14="http://schemas.microsoft.com/office/powerpoint/2010/main" val="1181859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brief descriptions of the survey</a:t>
            </a:r>
          </a:p>
          <a:p>
            <a:endParaRPr lang="en-US" dirty="0"/>
          </a:p>
        </p:txBody>
      </p:sp>
      <p:sp>
        <p:nvSpPr>
          <p:cNvPr id="4" name="Slide Number Placeholder 3"/>
          <p:cNvSpPr>
            <a:spLocks noGrp="1"/>
          </p:cNvSpPr>
          <p:nvPr>
            <p:ph type="sldNum" sz="quarter" idx="10"/>
          </p:nvPr>
        </p:nvSpPr>
        <p:spPr/>
        <p:txBody>
          <a:bodyPr/>
          <a:lstStyle/>
          <a:p>
            <a:fld id="{91677DFD-5BCC-4242-A676-A458A6A44556}" type="slidenum">
              <a:rPr lang="en-US" smtClean="0"/>
              <a:t>39</a:t>
            </a:fld>
            <a:endParaRPr lang="en-US"/>
          </a:p>
        </p:txBody>
      </p:sp>
    </p:spTree>
    <p:extLst>
      <p:ext uri="{BB962C8B-B14F-4D97-AF65-F5344CB8AC3E}">
        <p14:creationId xmlns:p14="http://schemas.microsoft.com/office/powerpoint/2010/main" val="144917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this example is just a random map unit in the list. Here is some background information, these data represent the range in terrain properties for the map unit. So we percent slope and elevation:  _l is the low value, _r is the representative (close to average) value, and _h is the high value. </a:t>
            </a:r>
          </a:p>
          <a:p>
            <a:endParaRPr lang="en-US" dirty="0"/>
          </a:p>
        </p:txBody>
      </p:sp>
      <p:sp>
        <p:nvSpPr>
          <p:cNvPr id="4" name="Slide Number Placeholder 3"/>
          <p:cNvSpPr>
            <a:spLocks noGrp="1"/>
          </p:cNvSpPr>
          <p:nvPr>
            <p:ph type="sldNum" sz="quarter" idx="10"/>
          </p:nvPr>
        </p:nvSpPr>
        <p:spPr/>
        <p:txBody>
          <a:bodyPr/>
          <a:lstStyle/>
          <a:p>
            <a:fld id="{91677DFD-5BCC-4242-A676-A458A6A44556}" type="slidenum">
              <a:rPr lang="en-US" smtClean="0"/>
              <a:t>40</a:t>
            </a:fld>
            <a:endParaRPr lang="en-US"/>
          </a:p>
        </p:txBody>
      </p:sp>
    </p:spTree>
    <p:extLst>
      <p:ext uri="{BB962C8B-B14F-4D97-AF65-F5344CB8AC3E}">
        <p14:creationId xmlns:p14="http://schemas.microsoft.com/office/powerpoint/2010/main" val="41217716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0" y="0"/>
            <a:ext cx="9144000" cy="1208827"/>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1828800"/>
            <a:ext cx="7848600" cy="1927225"/>
          </a:xfrm>
        </p:spPr>
        <p:txBody>
          <a:bodyPr anchor="b">
            <a:noAutofit/>
          </a:bodyPr>
          <a:lstStyle>
            <a:lvl1pPr algn="r">
              <a:defRPr sz="5400" cap="none"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685800" y="3962400"/>
            <a:ext cx="7848600" cy="1752600"/>
          </a:xfrm>
        </p:spPr>
        <p:txBody>
          <a:bodyPr/>
          <a:lstStyle>
            <a:lvl1pPr marL="0" indent="0" algn="r">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cxnSp>
        <p:nvCxnSpPr>
          <p:cNvPr id="8" name="Straight Connector 7"/>
          <p:cNvCxnSpPr/>
          <p:nvPr/>
        </p:nvCxnSpPr>
        <p:spPr>
          <a:xfrm>
            <a:off x="685800" y="3808412"/>
            <a:ext cx="7848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533400"/>
            <a:ext cx="3838575" cy="555146"/>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90600"/>
          </a:xfrm>
        </p:spPr>
        <p:txBody>
          <a:bodyPr/>
          <a:lstStyle>
            <a:lvl1pPr algn="ctr">
              <a:defRPr/>
            </a:lvl1pPr>
          </a:lstStyle>
          <a:p>
            <a:r>
              <a:rPr lang="en-US" dirty="0"/>
              <a:t>Click to edit Master title style</a:t>
            </a:r>
          </a:p>
        </p:txBody>
      </p:sp>
      <p:sp>
        <p:nvSpPr>
          <p:cNvPr id="3" name="Content Placeholder 2"/>
          <p:cNvSpPr>
            <a:spLocks noGrp="1"/>
          </p:cNvSpPr>
          <p:nvPr>
            <p:ph idx="1"/>
          </p:nvPr>
        </p:nvSpPr>
        <p:spPr>
          <a:xfrm>
            <a:off x="457200" y="1447800"/>
            <a:ext cx="8229600" cy="5029200"/>
          </a:xfrm>
        </p:spPr>
        <p:txBody>
          <a:bodyPr>
            <a:normAutofit/>
          </a:bodyPr>
          <a:lstStyle>
            <a:lvl1pPr>
              <a:buClr>
                <a:schemeClr val="tx2">
                  <a:lumMod val="75000"/>
                </a:schemeClr>
              </a:buClr>
              <a:defRPr sz="3200"/>
            </a:lvl1pPr>
            <a:lvl2pPr>
              <a:buClr>
                <a:schemeClr val="accent4">
                  <a:lumMod val="75000"/>
                </a:schemeClr>
              </a:buClr>
              <a:defRPr sz="2800"/>
            </a:lvl2pPr>
            <a:lvl3pPr>
              <a:buClr>
                <a:schemeClr val="bg2">
                  <a:lumMod val="50000"/>
                </a:schemeClr>
              </a:buClr>
              <a:defRPr sz="2400"/>
            </a:lvl3pPr>
            <a:lvl4pPr>
              <a:buClr>
                <a:schemeClr val="accent6">
                  <a:lumMod val="75000"/>
                </a:schemeClr>
              </a:buClr>
              <a:defRPr sz="20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90600"/>
          </a:xfrm>
        </p:spPr>
        <p:txBody>
          <a:bodyPr/>
          <a:lstStyle/>
          <a:p>
            <a:r>
              <a:rPr lang="en-US"/>
              <a:t>Click to edit Master title style</a:t>
            </a:r>
          </a:p>
        </p:txBody>
      </p:sp>
      <p:sp>
        <p:nvSpPr>
          <p:cNvPr id="3" name="Content Placeholder 2"/>
          <p:cNvSpPr>
            <a:spLocks noGrp="1"/>
          </p:cNvSpPr>
          <p:nvPr>
            <p:ph sz="half" idx="1"/>
          </p:nvPr>
        </p:nvSpPr>
        <p:spPr>
          <a:xfrm>
            <a:off x="457200" y="1447800"/>
            <a:ext cx="4038600" cy="49438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447800"/>
            <a:ext cx="4038600" cy="49438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90600"/>
          </a:xfrm>
        </p:spPr>
        <p:txBody>
          <a:bodyPr/>
          <a:lstStyle/>
          <a:p>
            <a:r>
              <a:rPr lang="en-US"/>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4"/>
            <a:ext cx="2133600" cy="365125"/>
          </a:xfrm>
          <a:prstGeom prst="rect">
            <a:avLst/>
          </a:prstGeom>
        </p:spPr>
        <p:txBody>
          <a:bodyPr/>
          <a:lstStyle/>
          <a:p>
            <a:fld id="{C17A8BE3-B60F-4C2A-B7DA-D1D97453BA81}" type="datetimeFigureOut">
              <a:rPr lang="en-US" smtClean="0">
                <a:solidFill>
                  <a:srgbClr val="EEECE1">
                    <a:lumMod val="90000"/>
                  </a:srgbClr>
                </a:solidFill>
              </a:rPr>
              <a:pPr/>
              <a:t>4/1/2021</a:t>
            </a:fld>
            <a:endParaRPr lang="en-US">
              <a:solidFill>
                <a:srgbClr val="EEECE1">
                  <a:lumMod val="90000"/>
                </a:srgbClr>
              </a:solidFill>
            </a:endParaRPr>
          </a:p>
        </p:txBody>
      </p:sp>
      <p:sp>
        <p:nvSpPr>
          <p:cNvPr id="3" name="Footer Placeholder 2"/>
          <p:cNvSpPr>
            <a:spLocks noGrp="1"/>
          </p:cNvSpPr>
          <p:nvPr>
            <p:ph type="ftr" sz="quarter" idx="11"/>
          </p:nvPr>
        </p:nvSpPr>
        <p:spPr>
          <a:xfrm>
            <a:off x="3124200" y="6356354"/>
            <a:ext cx="2895600" cy="365125"/>
          </a:xfrm>
          <a:prstGeom prst="rect">
            <a:avLst/>
          </a:prstGeom>
        </p:spPr>
        <p:txBody>
          <a:bodyPr/>
          <a:lstStyle/>
          <a:p>
            <a:endParaRPr lang="en-US">
              <a:solidFill>
                <a:srgbClr val="EEECE1">
                  <a:lumMod val="90000"/>
                </a:srgbClr>
              </a:solidFill>
            </a:endParaRPr>
          </a:p>
        </p:txBody>
      </p:sp>
      <p:sp>
        <p:nvSpPr>
          <p:cNvPr id="4" name="Slide Number Placeholder 3"/>
          <p:cNvSpPr>
            <a:spLocks noGrp="1"/>
          </p:cNvSpPr>
          <p:nvPr>
            <p:ph type="sldNum" sz="quarter" idx="12"/>
          </p:nvPr>
        </p:nvSpPr>
        <p:spPr>
          <a:xfrm>
            <a:off x="6553200" y="6356354"/>
            <a:ext cx="2133600" cy="365125"/>
          </a:xfrm>
          <a:prstGeom prst="rect">
            <a:avLst/>
          </a:prstGeom>
        </p:spPr>
        <p:txBody>
          <a:bodyPr/>
          <a:lstStyle/>
          <a:p>
            <a:fld id="{A52589CB-7341-47B2-98BF-EB2AAB6A1D11}" type="slidenum">
              <a:rPr lang="en-US" smtClean="0">
                <a:solidFill>
                  <a:srgbClr val="EEECE1">
                    <a:lumMod val="90000"/>
                  </a:srgbClr>
                </a:solidFill>
              </a:rPr>
              <a:pPr/>
              <a:t>‹#›</a:t>
            </a:fld>
            <a:endParaRPr lang="en-US">
              <a:solidFill>
                <a:srgbClr val="EEECE1">
                  <a:lumMod val="90000"/>
                </a:srgbClr>
              </a:solidFill>
            </a:endParaRPr>
          </a:p>
        </p:txBody>
      </p:sp>
    </p:spTree>
    <p:extLst>
      <p:ext uri="{BB962C8B-B14F-4D97-AF65-F5344CB8AC3E}">
        <p14:creationId xmlns:p14="http://schemas.microsoft.com/office/powerpoint/2010/main" val="55704772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400"/>
            <a:ext cx="8229600" cy="9906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524000"/>
            <a:ext cx="8229600" cy="4953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6553200"/>
            <a:ext cx="9144000" cy="327882"/>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5" name="TextBox 4"/>
          <p:cNvSpPr txBox="1"/>
          <p:nvPr userDrawn="1"/>
        </p:nvSpPr>
        <p:spPr>
          <a:xfrm>
            <a:off x="496225" y="6681151"/>
            <a:ext cx="1865975" cy="215444"/>
          </a:xfrm>
          <a:prstGeom prst="rect">
            <a:avLst/>
          </a:prstGeom>
          <a:noFill/>
        </p:spPr>
        <p:txBody>
          <a:bodyPr wrap="square" rtlCol="0">
            <a:spAutoFit/>
          </a:bodyPr>
          <a:lstStyle/>
          <a:p>
            <a:pPr algn="l"/>
            <a:r>
              <a:rPr lang="en-US" sz="800" b="1" i="1" dirty="0">
                <a:solidFill>
                  <a:schemeClr val="bg1"/>
                </a:solidFill>
              </a:rPr>
              <a:t>Forest Service</a:t>
            </a:r>
          </a:p>
        </p:txBody>
      </p:sp>
      <p:pic>
        <p:nvPicPr>
          <p:cNvPr id="6" name="Picture 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28600" y="6584950"/>
            <a:ext cx="265249" cy="294427"/>
          </a:xfrm>
          <a:prstGeom prst="rect">
            <a:avLst/>
          </a:prstGeom>
        </p:spPr>
      </p:pic>
    </p:spTree>
  </p:cSld>
  <p:clrMap bg1="lt1" tx1="dk1" bg2="lt2" tx2="dk2" accent1="accent1" accent2="accent2" accent3="accent3" accent4="accent4" accent5="accent5" accent6="accent6" hlink="hlink" folHlink="folHlink"/>
  <p:sldLayoutIdLst>
    <p:sldLayoutId id="2147483961" r:id="rId1"/>
    <p:sldLayoutId id="2147483962" r:id="rId2"/>
    <p:sldLayoutId id="2147483964" r:id="rId3"/>
    <p:sldLayoutId id="2147483966" r:id="rId4"/>
    <p:sldLayoutId id="2147483967" r:id="rId5"/>
  </p:sldLayoutIdLst>
  <p:hf sldNum="0" hdr="0" ftr="0" dt="0"/>
  <p:txStyles>
    <p:titleStyle>
      <a:lvl1pPr algn="ctr" defTabSz="914400" rtl="0" eaLnBrk="1" latinLnBrk="0" hangingPunct="1">
        <a:spcBef>
          <a:spcPct val="0"/>
        </a:spcBef>
        <a:buNone/>
        <a:defRPr sz="4000" kern="1200" spc="-100" baseline="0">
          <a:solidFill>
            <a:schemeClr val="accent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sm.fs.geotraining@usda.gov"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jpe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2.jpeg"/><Relationship Id="rId18" Type="http://schemas.openxmlformats.org/officeDocument/2006/relationships/image" Target="../media/image47.png"/><Relationship Id="rId3" Type="http://schemas.openxmlformats.org/officeDocument/2006/relationships/image" Target="../media/image32.png"/><Relationship Id="rId7" Type="http://schemas.openxmlformats.org/officeDocument/2006/relationships/image" Target="../media/image36.jpeg"/><Relationship Id="rId12" Type="http://schemas.openxmlformats.org/officeDocument/2006/relationships/image" Target="../media/image41.jpeg"/><Relationship Id="rId17" Type="http://schemas.openxmlformats.org/officeDocument/2006/relationships/image" Target="../media/image46.png"/><Relationship Id="rId2" Type="http://schemas.openxmlformats.org/officeDocument/2006/relationships/image" Target="../media/image31.png"/><Relationship Id="rId16"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jpeg"/><Relationship Id="rId5" Type="http://schemas.openxmlformats.org/officeDocument/2006/relationships/image" Target="../media/image34.jpeg"/><Relationship Id="rId15" Type="http://schemas.openxmlformats.org/officeDocument/2006/relationships/image" Target="../media/image44.jpeg"/><Relationship Id="rId10" Type="http://schemas.openxmlformats.org/officeDocument/2006/relationships/image" Target="../media/image39.png"/><Relationship Id="rId4" Type="http://schemas.openxmlformats.org/officeDocument/2006/relationships/image" Target="../media/image33.jpeg"/><Relationship Id="rId9" Type="http://schemas.openxmlformats.org/officeDocument/2006/relationships/image" Target="../media/image38.jpeg"/><Relationship Id="rId14"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32.png"/><Relationship Id="rId18" Type="http://schemas.openxmlformats.org/officeDocument/2006/relationships/image" Target="../media/image67.jpeg"/><Relationship Id="rId3" Type="http://schemas.openxmlformats.org/officeDocument/2006/relationships/image" Target="../media/image37.jpeg"/><Relationship Id="rId7" Type="http://schemas.openxmlformats.org/officeDocument/2006/relationships/image" Target="../media/image41.jpeg"/><Relationship Id="rId12" Type="http://schemas.openxmlformats.org/officeDocument/2006/relationships/image" Target="../media/image31.png"/><Relationship Id="rId17" Type="http://schemas.openxmlformats.org/officeDocument/2006/relationships/image" Target="../media/image66.jpeg"/><Relationship Id="rId2" Type="http://schemas.openxmlformats.org/officeDocument/2006/relationships/image" Target="../media/image36.jpeg"/><Relationship Id="rId16"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40.jpeg"/><Relationship Id="rId11" Type="http://schemas.openxmlformats.org/officeDocument/2006/relationships/image" Target="../media/image45.jpeg"/><Relationship Id="rId5" Type="http://schemas.openxmlformats.org/officeDocument/2006/relationships/image" Target="../media/image39.png"/><Relationship Id="rId15" Type="http://schemas.openxmlformats.org/officeDocument/2006/relationships/image" Target="../media/image34.jpeg"/><Relationship Id="rId10" Type="http://schemas.openxmlformats.org/officeDocument/2006/relationships/image" Target="../media/image44.jpeg"/><Relationship Id="rId4" Type="http://schemas.openxmlformats.org/officeDocument/2006/relationships/image" Target="../media/image38.jpeg"/><Relationship Id="rId9" Type="http://schemas.openxmlformats.org/officeDocument/2006/relationships/image" Target="../media/image43.jpeg"/><Relationship Id="rId14" Type="http://schemas.openxmlformats.org/officeDocument/2006/relationships/image" Target="../media/image33.jpeg"/></Relationships>
</file>

<file path=ppt/slides/_rels/slide29.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18" Type="http://schemas.openxmlformats.org/officeDocument/2006/relationships/image" Target="../media/image82.png"/><Relationship Id="rId3" Type="http://schemas.openxmlformats.org/officeDocument/2006/relationships/image" Target="../media/image37.jpeg"/><Relationship Id="rId21" Type="http://schemas.openxmlformats.org/officeDocument/2006/relationships/image" Target="../media/image85.png"/><Relationship Id="rId7" Type="http://schemas.openxmlformats.org/officeDocument/2006/relationships/image" Target="../media/image71.png"/><Relationship Id="rId12" Type="http://schemas.openxmlformats.org/officeDocument/2006/relationships/image" Target="../media/image76.png"/><Relationship Id="rId17" Type="http://schemas.openxmlformats.org/officeDocument/2006/relationships/image" Target="../media/image81.png"/><Relationship Id="rId2" Type="http://schemas.openxmlformats.org/officeDocument/2006/relationships/image" Target="../media/image68.png"/><Relationship Id="rId16" Type="http://schemas.openxmlformats.org/officeDocument/2006/relationships/image" Target="../media/image80.png"/><Relationship Id="rId20"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39.png"/><Relationship Id="rId15" Type="http://schemas.openxmlformats.org/officeDocument/2006/relationships/image" Target="../media/image79.png"/><Relationship Id="rId10" Type="http://schemas.openxmlformats.org/officeDocument/2006/relationships/image" Target="../media/image74.jpeg"/><Relationship Id="rId19" Type="http://schemas.openxmlformats.org/officeDocument/2006/relationships/image" Target="../media/image83.jpeg"/><Relationship Id="rId4" Type="http://schemas.openxmlformats.org/officeDocument/2006/relationships/image" Target="../media/image69.png"/><Relationship Id="rId9" Type="http://schemas.openxmlformats.org/officeDocument/2006/relationships/image" Target="../media/image73.png"/><Relationship Id="rId14" Type="http://schemas.openxmlformats.org/officeDocument/2006/relationships/image" Target="../media/image78.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120.png"/></Relationships>
</file>

<file path=ppt/slides/_rels/slide6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hyperlink" Target="mailto:sm.fs.geotraining@usda.gov"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hyperlink" Target="https://usda-servicedesk.fed.onbmc.com/arsys/forms/onbmc-s.fed.onbmc.com/SRS:ServiceRequestConsole/Default+Administrator+View/?mode=submit&amp;F303900000=4&amp;F303900900=SRHA4R4ID9BUNAO23PKW33QDYT5OAS&amp;F303906700=0&amp;F303902000=0&amp;F303902100=0&amp;cacheid=aeff8f18"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usdagcc.sharepoint.com/sites/fs-gtac-tus/SitePages/Home.aspx" TargetMode="External"/><Relationship Id="rId2" Type="http://schemas.openxmlformats.org/officeDocument/2006/relationships/image" Target="../media/image12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3174" y="1219200"/>
            <a:ext cx="7848600" cy="1927225"/>
          </a:xfrm>
        </p:spPr>
        <p:txBody>
          <a:bodyPr/>
          <a:lstStyle/>
          <a:p>
            <a:pPr algn="ctr"/>
            <a:r>
              <a:rPr lang="en-US" dirty="0"/>
              <a:t>TEUI Geospatial Toolkit</a:t>
            </a:r>
          </a:p>
        </p:txBody>
      </p:sp>
      <p:sp>
        <p:nvSpPr>
          <p:cNvPr id="3" name="Subtitle 2"/>
          <p:cNvSpPr>
            <a:spLocks noGrp="1"/>
          </p:cNvSpPr>
          <p:nvPr>
            <p:ph type="subTitle" idx="1"/>
          </p:nvPr>
        </p:nvSpPr>
        <p:spPr/>
        <p:txBody>
          <a:bodyPr>
            <a:normAutofit fontScale="70000" lnSpcReduction="20000"/>
          </a:bodyPr>
          <a:lstStyle/>
          <a:p>
            <a:r>
              <a:rPr lang="en-US" sz="2800" b="1" dirty="0"/>
              <a:t>Mark Hammond</a:t>
            </a:r>
          </a:p>
          <a:p>
            <a:r>
              <a:rPr lang="en-US" dirty="0"/>
              <a:t>Remote Sensing Specialist / Trainer</a:t>
            </a:r>
          </a:p>
          <a:p>
            <a:r>
              <a:rPr lang="en-US" dirty="0" err="1"/>
              <a:t>RedCastle</a:t>
            </a:r>
            <a:r>
              <a:rPr lang="en-US" dirty="0"/>
              <a:t> Resources Inc., working onsite at</a:t>
            </a:r>
          </a:p>
          <a:p>
            <a:r>
              <a:rPr lang="en-US" dirty="0"/>
              <a:t>Geospatial Technology and Applications Center (GTAC)</a:t>
            </a:r>
          </a:p>
          <a:p>
            <a:r>
              <a:rPr lang="en-US" dirty="0"/>
              <a:t>(801) 975-3497</a:t>
            </a:r>
          </a:p>
          <a:p>
            <a:r>
              <a:rPr lang="en-US" dirty="0">
                <a:hlinkClick r:id="rId2"/>
              </a:rPr>
              <a:t>mark.hammond@usda.gov</a:t>
            </a:r>
            <a:endParaRPr lang="en-US" dirty="0"/>
          </a:p>
        </p:txBody>
      </p:sp>
    </p:spTree>
    <p:extLst>
      <p:ext uri="{BB962C8B-B14F-4D97-AF65-F5344CB8AC3E}">
        <p14:creationId xmlns:p14="http://schemas.microsoft.com/office/powerpoint/2010/main" val="19094835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does the Toolkit NOT do?</a:t>
            </a:r>
          </a:p>
        </p:txBody>
      </p:sp>
      <p:sp>
        <p:nvSpPr>
          <p:cNvPr id="4" name="TextBox 3"/>
          <p:cNvSpPr txBox="1"/>
          <p:nvPr/>
        </p:nvSpPr>
        <p:spPr>
          <a:xfrm>
            <a:off x="783259" y="1600200"/>
            <a:ext cx="7766870" cy="1569660"/>
          </a:xfrm>
          <a:prstGeom prst="rect">
            <a:avLst/>
          </a:prstGeom>
          <a:noFill/>
        </p:spPr>
        <p:txBody>
          <a:bodyPr wrap="none" rtlCol="0">
            <a:spAutoFit/>
          </a:bodyPr>
          <a:lstStyle/>
          <a:p>
            <a:pPr marL="285750" indent="-285750">
              <a:buFont typeface="Arial" panose="020B0604020202020204" pitchFamily="34" charset="0"/>
              <a:buChar char="•"/>
            </a:pPr>
            <a:r>
              <a:rPr lang="en-US" sz="2400" u="sng" dirty="0">
                <a:latin typeface="Lato" panose="020F0502020204030203" pitchFamily="34" charset="0"/>
              </a:rPr>
              <a:t>Not</a:t>
            </a:r>
            <a:r>
              <a:rPr lang="en-US" sz="2400" dirty="0">
                <a:latin typeface="Lato" panose="020F0502020204030203" pitchFamily="34" charset="0"/>
              </a:rPr>
              <a:t> a true digital soil mapping (DSM) tool*</a:t>
            </a:r>
          </a:p>
          <a:p>
            <a:pPr marL="285750" indent="-285750">
              <a:buFont typeface="Arial" panose="020B0604020202020204" pitchFamily="34" charset="0"/>
              <a:buChar char="•"/>
            </a:pPr>
            <a:r>
              <a:rPr lang="en-US" sz="2400" dirty="0">
                <a:latin typeface="Lato" panose="020F0502020204030203" pitchFamily="34" charset="0"/>
              </a:rPr>
              <a:t>The toolkit does not….</a:t>
            </a:r>
          </a:p>
          <a:p>
            <a:pPr marL="742950" lvl="1" indent="-285750">
              <a:buFont typeface="Arial" panose="020B0604020202020204" pitchFamily="34" charset="0"/>
              <a:buChar char="•"/>
            </a:pPr>
            <a:r>
              <a:rPr lang="en-US" sz="2400" dirty="0">
                <a:latin typeface="Lato" panose="020F0502020204030203" pitchFamily="34" charset="0"/>
              </a:rPr>
              <a:t>predict soil properties or classes on the landscape</a:t>
            </a:r>
          </a:p>
          <a:p>
            <a:pPr marL="742950" lvl="1" indent="-285750">
              <a:buFont typeface="Arial" panose="020B0604020202020204" pitchFamily="34" charset="0"/>
              <a:buChar char="•"/>
            </a:pPr>
            <a:r>
              <a:rPr lang="en-US" sz="2400" dirty="0">
                <a:latin typeface="Lato" panose="020F0502020204030203" pitchFamily="34" charset="0"/>
              </a:rPr>
              <a:t>provide estimates of uncertainty </a:t>
            </a:r>
          </a:p>
        </p:txBody>
      </p:sp>
      <p:pic>
        <p:nvPicPr>
          <p:cNvPr id="5" name="Picture 4"/>
          <p:cNvPicPr>
            <a:picLocks noChangeAspect="1"/>
          </p:cNvPicPr>
          <p:nvPr/>
        </p:nvPicPr>
        <p:blipFill>
          <a:blip r:embed="rId2"/>
          <a:stretch>
            <a:fillRect/>
          </a:stretch>
        </p:blipFill>
        <p:spPr>
          <a:xfrm>
            <a:off x="2286000" y="3657600"/>
            <a:ext cx="4761389" cy="2121592"/>
          </a:xfrm>
          <a:prstGeom prst="rect">
            <a:avLst/>
          </a:prstGeom>
        </p:spPr>
      </p:pic>
    </p:spTree>
    <p:extLst>
      <p:ext uri="{BB962C8B-B14F-4D97-AF65-F5344CB8AC3E}">
        <p14:creationId xmlns:p14="http://schemas.microsoft.com/office/powerpoint/2010/main" val="32595535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Toolkit does not develop pre-maps!</a:t>
            </a:r>
          </a:p>
        </p:txBody>
      </p:sp>
      <p:pic>
        <p:nvPicPr>
          <p:cNvPr id="4" name="Picture 3"/>
          <p:cNvPicPr>
            <a:picLocks noChangeAspect="1"/>
          </p:cNvPicPr>
          <p:nvPr/>
        </p:nvPicPr>
        <p:blipFill>
          <a:blip r:embed="rId2"/>
          <a:stretch>
            <a:fillRect/>
          </a:stretch>
        </p:blipFill>
        <p:spPr>
          <a:xfrm>
            <a:off x="654853" y="1600200"/>
            <a:ext cx="8009087" cy="3505200"/>
          </a:xfrm>
          <a:prstGeom prst="rect">
            <a:avLst/>
          </a:prstGeom>
        </p:spPr>
      </p:pic>
    </p:spTree>
    <p:extLst>
      <p:ext uri="{BB962C8B-B14F-4D97-AF65-F5344CB8AC3E}">
        <p14:creationId xmlns:p14="http://schemas.microsoft.com/office/powerpoint/2010/main" val="25730888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 GTAC can do that for you! </a:t>
            </a:r>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522" t="22167" r="27687" b="32048"/>
          <a:stretch/>
        </p:blipFill>
        <p:spPr bwMode="auto">
          <a:xfrm>
            <a:off x="582708" y="1600200"/>
            <a:ext cx="7978584"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07572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277" y="182863"/>
            <a:ext cx="8229600" cy="990600"/>
          </a:xfrm>
        </p:spPr>
        <p:txBody>
          <a:bodyPr/>
          <a:lstStyle/>
          <a:p>
            <a:r>
              <a:rPr lang="en-US" dirty="0"/>
              <a:t>TEUI Toolkit History </a:t>
            </a:r>
          </a:p>
        </p:txBody>
      </p:sp>
      <p:grpSp>
        <p:nvGrpSpPr>
          <p:cNvPr id="4" name="Group 3"/>
          <p:cNvGrpSpPr/>
          <p:nvPr/>
        </p:nvGrpSpPr>
        <p:grpSpPr>
          <a:xfrm>
            <a:off x="609600" y="1448395"/>
            <a:ext cx="6400800" cy="4659953"/>
            <a:chOff x="609600" y="1448395"/>
            <a:chExt cx="6400800" cy="4659953"/>
          </a:xfrm>
        </p:grpSpPr>
        <p:grpSp>
          <p:nvGrpSpPr>
            <p:cNvPr id="5" name="Group 4"/>
            <p:cNvGrpSpPr/>
            <p:nvPr/>
          </p:nvGrpSpPr>
          <p:grpSpPr>
            <a:xfrm>
              <a:off x="609600" y="1448395"/>
              <a:ext cx="2209800" cy="545748"/>
              <a:chOff x="609600" y="1448395"/>
              <a:chExt cx="2209800" cy="545748"/>
            </a:xfrm>
          </p:grpSpPr>
          <p:sp>
            <p:nvSpPr>
              <p:cNvPr id="21" name="Pentagon 20"/>
              <p:cNvSpPr/>
              <p:nvPr/>
            </p:nvSpPr>
            <p:spPr bwMode="auto">
              <a:xfrm>
                <a:off x="609600" y="1448395"/>
                <a:ext cx="2209800" cy="545748"/>
              </a:xfrm>
              <a:prstGeom prst="homePlate">
                <a:avLst/>
              </a:prstGeom>
              <a:noFill/>
              <a:ln w="44450" cap="flat" cmpd="sng" algn="ctr">
                <a:solidFill>
                  <a:srgbClr val="FFFF00"/>
                </a:solidFill>
                <a:prstDash val="solid"/>
                <a:round/>
                <a:headEnd type="none" w="med" len="med"/>
                <a:tailEnd type="none" w="med" len="med"/>
              </a:ln>
              <a:effectLst/>
              <a:scene3d>
                <a:camera prst="orthographicFront"/>
                <a:lightRig rig="threePt" dir="t"/>
              </a:scene3d>
              <a:sp3d>
                <a:bevelT w="19050"/>
                <a:bevelB w="12700"/>
              </a:sp3d>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effectLst/>
                  <a:latin typeface="Lato" panose="020F0502020204030203" pitchFamily="34" charset="0"/>
                </a:endParaRPr>
              </a:p>
            </p:txBody>
          </p:sp>
          <p:sp>
            <p:nvSpPr>
              <p:cNvPr id="22" name="TextBox 21"/>
              <p:cNvSpPr txBox="1"/>
              <p:nvPr/>
            </p:nvSpPr>
            <p:spPr>
              <a:xfrm>
                <a:off x="717963" y="1519535"/>
                <a:ext cx="1834156" cy="461665"/>
              </a:xfrm>
              <a:prstGeom prst="rect">
                <a:avLst/>
              </a:prstGeom>
              <a:noFill/>
            </p:spPr>
            <p:txBody>
              <a:bodyPr wrap="none" rtlCol="0">
                <a:spAutoFit/>
              </a:bodyPr>
              <a:lstStyle/>
              <a:p>
                <a:r>
                  <a:rPr lang="en-US" sz="2400" dirty="0">
                    <a:latin typeface="Lato" panose="020F0502020204030203" pitchFamily="34" charset="0"/>
                  </a:rPr>
                  <a:t>2001 - 2003</a:t>
                </a:r>
              </a:p>
            </p:txBody>
          </p:sp>
        </p:grpSp>
        <p:grpSp>
          <p:nvGrpSpPr>
            <p:cNvPr id="6" name="Group 5"/>
            <p:cNvGrpSpPr/>
            <p:nvPr/>
          </p:nvGrpSpPr>
          <p:grpSpPr>
            <a:xfrm>
              <a:off x="1447800" y="2209800"/>
              <a:ext cx="2209800" cy="545748"/>
              <a:chOff x="1582944" y="2209800"/>
              <a:chExt cx="2209800" cy="545748"/>
            </a:xfrm>
          </p:grpSpPr>
          <p:sp>
            <p:nvSpPr>
              <p:cNvPr id="19" name="Pentagon 18"/>
              <p:cNvSpPr/>
              <p:nvPr/>
            </p:nvSpPr>
            <p:spPr bwMode="auto">
              <a:xfrm>
                <a:off x="1582944" y="2209800"/>
                <a:ext cx="2209800" cy="545748"/>
              </a:xfrm>
              <a:prstGeom prst="homePlate">
                <a:avLst/>
              </a:prstGeom>
              <a:noFill/>
              <a:ln w="44450" cap="flat" cmpd="sng" algn="ctr">
                <a:solidFill>
                  <a:srgbClr val="0066FF"/>
                </a:solidFill>
                <a:prstDash val="solid"/>
                <a:round/>
                <a:headEnd type="none" w="med" len="med"/>
                <a:tailEnd type="none" w="med" len="med"/>
              </a:ln>
              <a:effectLst/>
              <a:scene3d>
                <a:camera prst="orthographicFront"/>
                <a:lightRig rig="threePt" dir="t"/>
              </a:scene3d>
              <a:sp3d>
                <a:bevelT w="19050"/>
                <a:bevelB w="12700"/>
              </a:sp3d>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effectLst/>
                  <a:latin typeface="Lato" panose="020F0502020204030203" pitchFamily="34" charset="0"/>
                </a:endParaRPr>
              </a:p>
            </p:txBody>
          </p:sp>
          <p:sp>
            <p:nvSpPr>
              <p:cNvPr id="20" name="TextBox 19"/>
              <p:cNvSpPr txBox="1"/>
              <p:nvPr/>
            </p:nvSpPr>
            <p:spPr>
              <a:xfrm>
                <a:off x="2070591" y="2286000"/>
                <a:ext cx="901209" cy="461665"/>
              </a:xfrm>
              <a:prstGeom prst="rect">
                <a:avLst/>
              </a:prstGeom>
              <a:noFill/>
            </p:spPr>
            <p:txBody>
              <a:bodyPr wrap="none" rtlCol="0">
                <a:spAutoFit/>
              </a:bodyPr>
              <a:lstStyle/>
              <a:p>
                <a:r>
                  <a:rPr lang="en-US" sz="2400" dirty="0">
                    <a:latin typeface="Lato" panose="020F0502020204030203" pitchFamily="34" charset="0"/>
                  </a:rPr>
                  <a:t>2004</a:t>
                </a:r>
              </a:p>
            </p:txBody>
          </p:sp>
        </p:grpSp>
        <p:grpSp>
          <p:nvGrpSpPr>
            <p:cNvPr id="7" name="Group 6"/>
            <p:cNvGrpSpPr/>
            <p:nvPr/>
          </p:nvGrpSpPr>
          <p:grpSpPr>
            <a:xfrm>
              <a:off x="3962400" y="4724400"/>
              <a:ext cx="2209800" cy="545748"/>
              <a:chOff x="5724589" y="4724400"/>
              <a:chExt cx="2209800" cy="545748"/>
            </a:xfrm>
          </p:grpSpPr>
          <p:sp>
            <p:nvSpPr>
              <p:cNvPr id="17" name="Pentagon 16"/>
              <p:cNvSpPr/>
              <p:nvPr/>
            </p:nvSpPr>
            <p:spPr bwMode="auto">
              <a:xfrm>
                <a:off x="5724589" y="4724400"/>
                <a:ext cx="2209800" cy="545748"/>
              </a:xfrm>
              <a:prstGeom prst="homePlate">
                <a:avLst/>
              </a:prstGeom>
              <a:noFill/>
              <a:ln w="44450" cap="flat" cmpd="sng" algn="ctr">
                <a:solidFill>
                  <a:srgbClr val="7030A0"/>
                </a:solidFill>
                <a:prstDash val="solid"/>
                <a:round/>
                <a:headEnd type="none" w="med" len="med"/>
                <a:tailEnd type="none" w="med" len="med"/>
              </a:ln>
              <a:effectLst/>
              <a:scene3d>
                <a:camera prst="orthographicFront"/>
                <a:lightRig rig="threePt" dir="t"/>
              </a:scene3d>
              <a:sp3d>
                <a:bevelT w="19050"/>
                <a:bevelB w="12700"/>
              </a:sp3d>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effectLst/>
                  <a:latin typeface="Lato" panose="020F0502020204030203" pitchFamily="34" charset="0"/>
                </a:endParaRPr>
              </a:p>
            </p:txBody>
          </p:sp>
          <p:sp>
            <p:nvSpPr>
              <p:cNvPr id="18" name="TextBox 17"/>
              <p:cNvSpPr txBox="1"/>
              <p:nvPr/>
            </p:nvSpPr>
            <p:spPr>
              <a:xfrm>
                <a:off x="6248400" y="4796135"/>
                <a:ext cx="902811" cy="461665"/>
              </a:xfrm>
              <a:prstGeom prst="rect">
                <a:avLst/>
              </a:prstGeom>
              <a:noFill/>
            </p:spPr>
            <p:txBody>
              <a:bodyPr wrap="none" rtlCol="0">
                <a:spAutoFit/>
              </a:bodyPr>
              <a:lstStyle/>
              <a:p>
                <a:r>
                  <a:rPr lang="en-US" sz="2400" dirty="0">
                    <a:latin typeface="Lato" panose="020F0502020204030203" pitchFamily="34" charset="0"/>
                  </a:rPr>
                  <a:t>2010</a:t>
                </a:r>
              </a:p>
            </p:txBody>
          </p:sp>
        </p:grpSp>
        <p:grpSp>
          <p:nvGrpSpPr>
            <p:cNvPr id="8" name="Group 7"/>
            <p:cNvGrpSpPr/>
            <p:nvPr/>
          </p:nvGrpSpPr>
          <p:grpSpPr>
            <a:xfrm>
              <a:off x="4800600" y="5562600"/>
              <a:ext cx="2209800" cy="545748"/>
              <a:chOff x="6568584" y="5562600"/>
              <a:chExt cx="2209800" cy="545748"/>
            </a:xfrm>
          </p:grpSpPr>
          <p:sp>
            <p:nvSpPr>
              <p:cNvPr id="15" name="TextBox 14"/>
              <p:cNvSpPr txBox="1"/>
              <p:nvPr/>
            </p:nvSpPr>
            <p:spPr>
              <a:xfrm>
                <a:off x="7098189" y="5634335"/>
                <a:ext cx="902811" cy="461665"/>
              </a:xfrm>
              <a:prstGeom prst="rect">
                <a:avLst/>
              </a:prstGeom>
              <a:noFill/>
            </p:spPr>
            <p:txBody>
              <a:bodyPr wrap="none" rtlCol="0">
                <a:spAutoFit/>
              </a:bodyPr>
              <a:lstStyle/>
              <a:p>
                <a:r>
                  <a:rPr lang="en-US" sz="2400" dirty="0">
                    <a:latin typeface="Lato" panose="020F0502020204030203" pitchFamily="34" charset="0"/>
                  </a:rPr>
                  <a:t>2013</a:t>
                </a:r>
              </a:p>
            </p:txBody>
          </p:sp>
          <p:sp>
            <p:nvSpPr>
              <p:cNvPr id="16" name="Pentagon 15"/>
              <p:cNvSpPr/>
              <p:nvPr/>
            </p:nvSpPr>
            <p:spPr bwMode="auto">
              <a:xfrm>
                <a:off x="6568584" y="5562600"/>
                <a:ext cx="2209800" cy="545748"/>
              </a:xfrm>
              <a:prstGeom prst="homePlate">
                <a:avLst/>
              </a:prstGeom>
              <a:noFill/>
              <a:ln w="44450" cap="flat" cmpd="sng" algn="ctr">
                <a:solidFill>
                  <a:srgbClr val="FFC000"/>
                </a:solidFill>
                <a:prstDash val="solid"/>
                <a:round/>
                <a:headEnd type="none" w="med" len="med"/>
                <a:tailEnd type="none" w="med" len="med"/>
              </a:ln>
              <a:effectLst/>
              <a:scene3d>
                <a:camera prst="orthographicFront"/>
                <a:lightRig rig="threePt" dir="t"/>
              </a:scene3d>
              <a:sp3d>
                <a:bevelT w="19050"/>
                <a:bevelB w="12700"/>
              </a:sp3d>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effectLst/>
                  <a:latin typeface="Lato" panose="020F0502020204030203" pitchFamily="34" charset="0"/>
                </a:endParaRPr>
              </a:p>
            </p:txBody>
          </p:sp>
        </p:grpSp>
        <p:grpSp>
          <p:nvGrpSpPr>
            <p:cNvPr id="9" name="Group 8"/>
            <p:cNvGrpSpPr/>
            <p:nvPr/>
          </p:nvGrpSpPr>
          <p:grpSpPr>
            <a:xfrm>
              <a:off x="3124200" y="3886200"/>
              <a:ext cx="2209800" cy="545748"/>
              <a:chOff x="4339734" y="3886200"/>
              <a:chExt cx="2209800" cy="545748"/>
            </a:xfrm>
          </p:grpSpPr>
          <p:sp>
            <p:nvSpPr>
              <p:cNvPr id="13" name="Pentagon 12"/>
              <p:cNvSpPr/>
              <p:nvPr/>
            </p:nvSpPr>
            <p:spPr bwMode="auto">
              <a:xfrm>
                <a:off x="4339734" y="3886200"/>
                <a:ext cx="2209800" cy="545748"/>
              </a:xfrm>
              <a:prstGeom prst="homePlate">
                <a:avLst/>
              </a:prstGeom>
              <a:noFill/>
              <a:ln w="44450" cap="flat" cmpd="sng" algn="ctr">
                <a:solidFill>
                  <a:srgbClr val="FF0000"/>
                </a:solidFill>
                <a:prstDash val="solid"/>
                <a:round/>
                <a:headEnd type="none" w="med" len="med"/>
                <a:tailEnd type="none" w="med" len="med"/>
              </a:ln>
              <a:effectLst/>
              <a:scene3d>
                <a:camera prst="orthographicFront"/>
                <a:lightRig rig="threePt" dir="t"/>
              </a:scene3d>
              <a:sp3d>
                <a:bevelT w="19050"/>
                <a:bevelB w="12700"/>
              </a:sp3d>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effectLst/>
                  <a:latin typeface="Lato" panose="020F0502020204030203" pitchFamily="34" charset="0"/>
                </a:endParaRPr>
              </a:p>
            </p:txBody>
          </p:sp>
          <p:sp>
            <p:nvSpPr>
              <p:cNvPr id="14" name="TextBox 13"/>
              <p:cNvSpPr txBox="1"/>
              <p:nvPr/>
            </p:nvSpPr>
            <p:spPr>
              <a:xfrm>
                <a:off x="4876800" y="3957935"/>
                <a:ext cx="902811" cy="461665"/>
              </a:xfrm>
              <a:prstGeom prst="rect">
                <a:avLst/>
              </a:prstGeom>
              <a:noFill/>
            </p:spPr>
            <p:txBody>
              <a:bodyPr wrap="none" rtlCol="0">
                <a:spAutoFit/>
              </a:bodyPr>
              <a:lstStyle/>
              <a:p>
                <a:r>
                  <a:rPr lang="en-US" sz="2400" dirty="0">
                    <a:latin typeface="Lato" panose="020F0502020204030203" pitchFamily="34" charset="0"/>
                  </a:rPr>
                  <a:t>2008</a:t>
                </a:r>
              </a:p>
            </p:txBody>
          </p:sp>
        </p:grpSp>
        <p:grpSp>
          <p:nvGrpSpPr>
            <p:cNvPr id="10" name="Group 9"/>
            <p:cNvGrpSpPr/>
            <p:nvPr/>
          </p:nvGrpSpPr>
          <p:grpSpPr>
            <a:xfrm>
              <a:off x="2286000" y="3048000"/>
              <a:ext cx="2209800" cy="545748"/>
              <a:chOff x="2697369" y="3048000"/>
              <a:chExt cx="2209800" cy="545748"/>
            </a:xfrm>
          </p:grpSpPr>
          <p:sp>
            <p:nvSpPr>
              <p:cNvPr id="11" name="Pentagon 10"/>
              <p:cNvSpPr/>
              <p:nvPr/>
            </p:nvSpPr>
            <p:spPr bwMode="auto">
              <a:xfrm>
                <a:off x="2697369" y="3048000"/>
                <a:ext cx="2209800" cy="545748"/>
              </a:xfrm>
              <a:prstGeom prst="homePlate">
                <a:avLst/>
              </a:prstGeom>
              <a:noFill/>
              <a:ln w="44450" cap="flat" cmpd="sng" algn="ctr">
                <a:solidFill>
                  <a:srgbClr val="92D050"/>
                </a:solidFill>
                <a:prstDash val="solid"/>
                <a:round/>
                <a:headEnd type="none" w="med" len="med"/>
                <a:tailEnd type="none" w="med" len="med"/>
              </a:ln>
              <a:effectLst/>
              <a:scene3d>
                <a:camera prst="orthographicFront"/>
                <a:lightRig rig="threePt" dir="t"/>
              </a:scene3d>
              <a:sp3d>
                <a:bevelT w="19050"/>
                <a:bevelB w="12700"/>
              </a:sp3d>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effectLst/>
                  <a:latin typeface="Lato" panose="020F0502020204030203" pitchFamily="34" charset="0"/>
                </a:endParaRPr>
              </a:p>
            </p:txBody>
          </p:sp>
          <p:sp>
            <p:nvSpPr>
              <p:cNvPr id="12" name="TextBox 11"/>
              <p:cNvSpPr txBox="1"/>
              <p:nvPr/>
            </p:nvSpPr>
            <p:spPr>
              <a:xfrm>
                <a:off x="2819400" y="3119735"/>
                <a:ext cx="1829347" cy="461665"/>
              </a:xfrm>
              <a:prstGeom prst="rect">
                <a:avLst/>
              </a:prstGeom>
              <a:noFill/>
            </p:spPr>
            <p:txBody>
              <a:bodyPr wrap="none" rtlCol="0">
                <a:spAutoFit/>
              </a:bodyPr>
              <a:lstStyle/>
              <a:p>
                <a:r>
                  <a:rPr lang="en-US" sz="2400" dirty="0">
                    <a:latin typeface="Lato" panose="020F0502020204030203" pitchFamily="34" charset="0"/>
                  </a:rPr>
                  <a:t>2004 - 2007</a:t>
                </a:r>
              </a:p>
            </p:txBody>
          </p:sp>
        </p:grpSp>
      </p:grpSp>
      <p:sp>
        <p:nvSpPr>
          <p:cNvPr id="23" name="TextBox 22"/>
          <p:cNvSpPr txBox="1"/>
          <p:nvPr/>
        </p:nvSpPr>
        <p:spPr>
          <a:xfrm>
            <a:off x="2895600" y="1519535"/>
            <a:ext cx="5131533" cy="461665"/>
          </a:xfrm>
          <a:prstGeom prst="rect">
            <a:avLst/>
          </a:prstGeom>
          <a:noFill/>
        </p:spPr>
        <p:txBody>
          <a:bodyPr wrap="none" rtlCol="0">
            <a:spAutoFit/>
          </a:bodyPr>
          <a:lstStyle/>
          <a:p>
            <a:r>
              <a:rPr lang="en-US" sz="2400" dirty="0">
                <a:latin typeface="Lato" panose="020F0502020204030203" pitchFamily="34" charset="0"/>
              </a:rPr>
              <a:t>Developed as a set of Erdas models</a:t>
            </a:r>
          </a:p>
        </p:txBody>
      </p:sp>
      <p:sp>
        <p:nvSpPr>
          <p:cNvPr id="24" name="TextBox 23"/>
          <p:cNvSpPr txBox="1"/>
          <p:nvPr/>
        </p:nvSpPr>
        <p:spPr>
          <a:xfrm>
            <a:off x="3736274" y="2209800"/>
            <a:ext cx="2793329" cy="461665"/>
          </a:xfrm>
          <a:prstGeom prst="rect">
            <a:avLst/>
          </a:prstGeom>
          <a:noFill/>
        </p:spPr>
        <p:txBody>
          <a:bodyPr wrap="none" rtlCol="0">
            <a:spAutoFit/>
          </a:bodyPr>
          <a:lstStyle/>
          <a:p>
            <a:r>
              <a:rPr lang="en-US" sz="2400" dirty="0">
                <a:latin typeface="Lato" panose="020F0502020204030203" pitchFamily="34" charset="0"/>
              </a:rPr>
              <a:t>Migrated to ArcGIS</a:t>
            </a:r>
          </a:p>
        </p:txBody>
      </p:sp>
      <p:sp>
        <p:nvSpPr>
          <p:cNvPr id="25" name="TextBox 24"/>
          <p:cNvSpPr txBox="1"/>
          <p:nvPr/>
        </p:nvSpPr>
        <p:spPr>
          <a:xfrm>
            <a:off x="4564077" y="3136208"/>
            <a:ext cx="1811714" cy="461665"/>
          </a:xfrm>
          <a:prstGeom prst="rect">
            <a:avLst/>
          </a:prstGeom>
          <a:noFill/>
        </p:spPr>
        <p:txBody>
          <a:bodyPr wrap="none" rtlCol="0">
            <a:spAutoFit/>
          </a:bodyPr>
          <a:lstStyle/>
          <a:p>
            <a:r>
              <a:rPr lang="en-US" sz="2400" dirty="0">
                <a:latin typeface="Lato" panose="020F0502020204030203" pitchFamily="34" charset="0"/>
              </a:rPr>
              <a:t>I-Cubed era</a:t>
            </a:r>
          </a:p>
        </p:txBody>
      </p:sp>
      <p:sp>
        <p:nvSpPr>
          <p:cNvPr id="26" name="TextBox 25"/>
          <p:cNvSpPr txBox="1"/>
          <p:nvPr/>
        </p:nvSpPr>
        <p:spPr>
          <a:xfrm>
            <a:off x="5389022" y="3943945"/>
            <a:ext cx="1393330" cy="461665"/>
          </a:xfrm>
          <a:prstGeom prst="rect">
            <a:avLst/>
          </a:prstGeom>
          <a:noFill/>
        </p:spPr>
        <p:txBody>
          <a:bodyPr wrap="none" rtlCol="0">
            <a:spAutoFit/>
          </a:bodyPr>
          <a:lstStyle/>
          <a:p>
            <a:r>
              <a:rPr lang="en-US" sz="2400" dirty="0">
                <a:latin typeface="Lato" panose="020F0502020204030203" pitchFamily="34" charset="0"/>
              </a:rPr>
              <a:t>TEUI 3.2</a:t>
            </a:r>
          </a:p>
        </p:txBody>
      </p:sp>
      <p:sp>
        <p:nvSpPr>
          <p:cNvPr id="27" name="TextBox 26"/>
          <p:cNvSpPr txBox="1"/>
          <p:nvPr/>
        </p:nvSpPr>
        <p:spPr>
          <a:xfrm>
            <a:off x="6233016" y="4812608"/>
            <a:ext cx="1391728" cy="461665"/>
          </a:xfrm>
          <a:prstGeom prst="rect">
            <a:avLst/>
          </a:prstGeom>
          <a:noFill/>
        </p:spPr>
        <p:txBody>
          <a:bodyPr wrap="none" rtlCol="0">
            <a:spAutoFit/>
          </a:bodyPr>
          <a:lstStyle/>
          <a:p>
            <a:r>
              <a:rPr lang="en-US" sz="2400" dirty="0">
                <a:latin typeface="Lato" panose="020F0502020204030203" pitchFamily="34" charset="0"/>
              </a:rPr>
              <a:t>TEUI 4.1</a:t>
            </a:r>
          </a:p>
        </p:txBody>
      </p:sp>
      <p:sp>
        <p:nvSpPr>
          <p:cNvPr id="28" name="TextBox 27"/>
          <p:cNvSpPr txBox="1"/>
          <p:nvPr/>
        </p:nvSpPr>
        <p:spPr>
          <a:xfrm>
            <a:off x="7077959" y="5680501"/>
            <a:ext cx="1393330" cy="461665"/>
          </a:xfrm>
          <a:prstGeom prst="rect">
            <a:avLst/>
          </a:prstGeom>
          <a:noFill/>
        </p:spPr>
        <p:txBody>
          <a:bodyPr wrap="none" rtlCol="0">
            <a:spAutoFit/>
          </a:bodyPr>
          <a:lstStyle/>
          <a:p>
            <a:r>
              <a:rPr lang="en-US" sz="2400" dirty="0">
                <a:latin typeface="Lato" panose="020F0502020204030203" pitchFamily="34" charset="0"/>
              </a:rPr>
              <a:t>TEUI 5.0</a:t>
            </a:r>
          </a:p>
        </p:txBody>
      </p:sp>
      <p:cxnSp>
        <p:nvCxnSpPr>
          <p:cNvPr id="29" name="Straight Connector 28"/>
          <p:cNvCxnSpPr/>
          <p:nvPr/>
        </p:nvCxnSpPr>
        <p:spPr bwMode="auto">
          <a:xfrm>
            <a:off x="3048000" y="5428891"/>
            <a:ext cx="5257800" cy="0"/>
          </a:xfrm>
          <a:prstGeom prst="line">
            <a:avLst/>
          </a:prstGeom>
          <a:solidFill>
            <a:schemeClr val="accent1"/>
          </a:solidFill>
          <a:ln w="22225" cap="flat" cmpd="sng" algn="ctr">
            <a:solidFill>
              <a:schemeClr val="bg1"/>
            </a:solidFill>
            <a:prstDash val="sysDash"/>
            <a:round/>
            <a:headEnd type="none" w="med" len="med"/>
            <a:tailEnd type="none" w="med" len="med"/>
          </a:ln>
          <a:effectLst/>
        </p:spPr>
      </p:cxnSp>
    </p:spTree>
    <p:extLst>
      <p:ext uri="{BB962C8B-B14F-4D97-AF65-F5344CB8AC3E}">
        <p14:creationId xmlns:p14="http://schemas.microsoft.com/office/powerpoint/2010/main" val="6599842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GTAC TEUI Program</a:t>
            </a:r>
          </a:p>
        </p:txBody>
      </p:sp>
      <p:grpSp>
        <p:nvGrpSpPr>
          <p:cNvPr id="4" name="Group 3"/>
          <p:cNvGrpSpPr/>
          <p:nvPr/>
        </p:nvGrpSpPr>
        <p:grpSpPr>
          <a:xfrm>
            <a:off x="2514600" y="1905000"/>
            <a:ext cx="1981200" cy="1752600"/>
            <a:chOff x="533400" y="2514600"/>
            <a:chExt cx="1981200" cy="1752600"/>
          </a:xfrm>
        </p:grpSpPr>
        <p:sp>
          <p:nvSpPr>
            <p:cNvPr id="5" name="Rectangle 4"/>
            <p:cNvSpPr/>
            <p:nvPr/>
          </p:nvSpPr>
          <p:spPr bwMode="auto">
            <a:xfrm>
              <a:off x="533400" y="2514600"/>
              <a:ext cx="1981200" cy="1752600"/>
            </a:xfrm>
            <a:prstGeom prst="rect">
              <a:avLst/>
            </a:prstGeom>
            <a:noFill/>
            <a:ln w="44450" cap="flat" cmpd="sng" algn="ctr">
              <a:solidFill>
                <a:srgbClr val="FFFF00"/>
              </a:solidFill>
              <a:prstDash val="solid"/>
              <a:round/>
              <a:headEnd type="none" w="med" len="med"/>
              <a:tailEnd type="none" w="med" len="med"/>
            </a:ln>
            <a:effectLst/>
            <a:scene3d>
              <a:camera prst="orthographicFront"/>
              <a:lightRig rig="threePt" dir="t"/>
            </a:scene3d>
            <a:sp3d>
              <a:bevelT w="12700"/>
              <a:bevelB w="12700"/>
            </a:sp3d>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effectLst/>
                <a:latin typeface="Arial" charset="0"/>
              </a:endParaRPr>
            </a:p>
          </p:txBody>
        </p:sp>
        <p:sp>
          <p:nvSpPr>
            <p:cNvPr id="6" name="TextBox 5"/>
            <p:cNvSpPr txBox="1"/>
            <p:nvPr/>
          </p:nvSpPr>
          <p:spPr>
            <a:xfrm>
              <a:off x="533400" y="2929235"/>
              <a:ext cx="1981200" cy="923330"/>
            </a:xfrm>
            <a:prstGeom prst="rect">
              <a:avLst/>
            </a:prstGeom>
            <a:noFill/>
          </p:spPr>
          <p:txBody>
            <a:bodyPr wrap="square" rtlCol="0">
              <a:spAutoFit/>
            </a:bodyPr>
            <a:lstStyle/>
            <a:p>
              <a:pPr algn="ctr"/>
              <a:r>
                <a:rPr lang="en-US" dirty="0"/>
                <a:t>Software development </a:t>
              </a:r>
            </a:p>
            <a:p>
              <a:pPr algn="ctr"/>
              <a:r>
                <a:rPr lang="en-US" dirty="0"/>
                <a:t>and maintenance </a:t>
              </a:r>
            </a:p>
          </p:txBody>
        </p:sp>
      </p:grpSp>
      <p:grpSp>
        <p:nvGrpSpPr>
          <p:cNvPr id="7" name="Group 6"/>
          <p:cNvGrpSpPr/>
          <p:nvPr/>
        </p:nvGrpSpPr>
        <p:grpSpPr>
          <a:xfrm>
            <a:off x="4648200" y="1905000"/>
            <a:ext cx="1981200" cy="1752600"/>
            <a:chOff x="2667000" y="2514600"/>
            <a:chExt cx="1981200" cy="1752600"/>
          </a:xfrm>
        </p:grpSpPr>
        <p:sp>
          <p:nvSpPr>
            <p:cNvPr id="8" name="Rectangle 7"/>
            <p:cNvSpPr/>
            <p:nvPr/>
          </p:nvSpPr>
          <p:spPr bwMode="auto">
            <a:xfrm>
              <a:off x="2667000" y="2514600"/>
              <a:ext cx="1981200" cy="1752600"/>
            </a:xfrm>
            <a:prstGeom prst="rect">
              <a:avLst/>
            </a:prstGeom>
            <a:noFill/>
            <a:ln w="44450" cap="flat" cmpd="sng" algn="ctr">
              <a:solidFill>
                <a:srgbClr val="0066FF"/>
              </a:solidFill>
              <a:prstDash val="solid"/>
              <a:round/>
              <a:headEnd type="none" w="med" len="med"/>
              <a:tailEnd type="none" w="med" len="med"/>
            </a:ln>
            <a:effectLst/>
            <a:scene3d>
              <a:camera prst="orthographicFront"/>
              <a:lightRig rig="threePt" dir="t"/>
            </a:scene3d>
            <a:sp3d>
              <a:bevelT w="12700"/>
              <a:bevelB w="12700"/>
            </a:sp3d>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effectLst/>
                <a:latin typeface="Arial" charset="0"/>
              </a:endParaRPr>
            </a:p>
          </p:txBody>
        </p:sp>
        <p:sp>
          <p:nvSpPr>
            <p:cNvPr id="9" name="TextBox 8"/>
            <p:cNvSpPr txBox="1"/>
            <p:nvPr/>
          </p:nvSpPr>
          <p:spPr>
            <a:xfrm>
              <a:off x="2667000" y="3048000"/>
              <a:ext cx="1981200" cy="646331"/>
            </a:xfrm>
            <a:prstGeom prst="rect">
              <a:avLst/>
            </a:prstGeom>
            <a:noFill/>
          </p:spPr>
          <p:txBody>
            <a:bodyPr wrap="square" rtlCol="0">
              <a:spAutoFit/>
            </a:bodyPr>
            <a:lstStyle/>
            <a:p>
              <a:pPr algn="ctr"/>
              <a:r>
                <a:rPr lang="en-US" dirty="0"/>
                <a:t>Geospatial data provisioning</a:t>
              </a:r>
            </a:p>
          </p:txBody>
        </p:sp>
      </p:grpSp>
      <p:grpSp>
        <p:nvGrpSpPr>
          <p:cNvPr id="10" name="Group 9"/>
          <p:cNvGrpSpPr/>
          <p:nvPr/>
        </p:nvGrpSpPr>
        <p:grpSpPr>
          <a:xfrm>
            <a:off x="2514600" y="3810000"/>
            <a:ext cx="1981200" cy="1752600"/>
            <a:chOff x="4800600" y="2505075"/>
            <a:chExt cx="1981200" cy="1752600"/>
          </a:xfrm>
        </p:grpSpPr>
        <p:sp>
          <p:nvSpPr>
            <p:cNvPr id="11" name="Rectangle 10"/>
            <p:cNvSpPr/>
            <p:nvPr/>
          </p:nvSpPr>
          <p:spPr bwMode="auto">
            <a:xfrm>
              <a:off x="4800600" y="2505075"/>
              <a:ext cx="1981200" cy="1752600"/>
            </a:xfrm>
            <a:prstGeom prst="rect">
              <a:avLst/>
            </a:prstGeom>
            <a:noFill/>
            <a:ln w="44450" cap="flat" cmpd="sng" algn="ctr">
              <a:solidFill>
                <a:srgbClr val="92D050"/>
              </a:solidFill>
              <a:prstDash val="solid"/>
              <a:round/>
              <a:headEnd type="none" w="med" len="med"/>
              <a:tailEnd type="none" w="med" len="med"/>
            </a:ln>
            <a:effectLst/>
            <a:scene3d>
              <a:camera prst="orthographicFront"/>
              <a:lightRig rig="threePt" dir="t"/>
            </a:scene3d>
            <a:sp3d>
              <a:bevelT w="12700"/>
              <a:bevelB w="12700"/>
            </a:sp3d>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effectLst/>
                <a:latin typeface="Arial" charset="0"/>
              </a:endParaRPr>
            </a:p>
          </p:txBody>
        </p:sp>
        <p:sp>
          <p:nvSpPr>
            <p:cNvPr id="12" name="TextBox 11"/>
            <p:cNvSpPr txBox="1"/>
            <p:nvPr/>
          </p:nvSpPr>
          <p:spPr>
            <a:xfrm>
              <a:off x="4800600" y="2667000"/>
              <a:ext cx="1981200" cy="1200329"/>
            </a:xfrm>
            <a:prstGeom prst="rect">
              <a:avLst/>
            </a:prstGeom>
            <a:noFill/>
          </p:spPr>
          <p:txBody>
            <a:bodyPr wrap="square" rtlCol="0">
              <a:spAutoFit/>
            </a:bodyPr>
            <a:lstStyle/>
            <a:p>
              <a:pPr algn="ctr"/>
              <a:endParaRPr lang="en-US" dirty="0"/>
            </a:p>
            <a:p>
              <a:pPr algn="ctr"/>
              <a:r>
                <a:rPr lang="en-US" dirty="0"/>
                <a:t>Help desk </a:t>
              </a:r>
            </a:p>
            <a:p>
              <a:pPr algn="ctr"/>
              <a:r>
                <a:rPr lang="en-US" dirty="0"/>
                <a:t>Tech support</a:t>
              </a:r>
            </a:p>
            <a:p>
              <a:pPr algn="ctr"/>
              <a:r>
                <a:rPr lang="en-US" dirty="0"/>
                <a:t>Project support</a:t>
              </a:r>
            </a:p>
          </p:txBody>
        </p:sp>
      </p:grpSp>
      <p:grpSp>
        <p:nvGrpSpPr>
          <p:cNvPr id="13" name="Group 12"/>
          <p:cNvGrpSpPr/>
          <p:nvPr/>
        </p:nvGrpSpPr>
        <p:grpSpPr>
          <a:xfrm>
            <a:off x="4657725" y="3819525"/>
            <a:ext cx="1981200" cy="1752600"/>
            <a:chOff x="6934200" y="2514600"/>
            <a:chExt cx="1981200" cy="1752600"/>
          </a:xfrm>
        </p:grpSpPr>
        <p:sp>
          <p:nvSpPr>
            <p:cNvPr id="14" name="Rectangle 13"/>
            <p:cNvSpPr/>
            <p:nvPr/>
          </p:nvSpPr>
          <p:spPr bwMode="auto">
            <a:xfrm>
              <a:off x="6934200" y="2514600"/>
              <a:ext cx="1981200" cy="1752600"/>
            </a:xfrm>
            <a:prstGeom prst="rect">
              <a:avLst/>
            </a:prstGeom>
            <a:noFill/>
            <a:ln w="44450" cap="flat" cmpd="sng" algn="ctr">
              <a:solidFill>
                <a:srgbClr val="FF0000"/>
              </a:solidFill>
              <a:prstDash val="solid"/>
              <a:round/>
              <a:headEnd type="none" w="med" len="med"/>
              <a:tailEnd type="none" w="med" len="med"/>
            </a:ln>
            <a:effectLst/>
            <a:scene3d>
              <a:camera prst="orthographicFront"/>
              <a:lightRig rig="threePt" dir="t"/>
            </a:scene3d>
            <a:sp3d>
              <a:bevelT w="12700"/>
              <a:bevelB w="12700"/>
            </a:sp3d>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effectLst/>
                <a:latin typeface="Arial" charset="0"/>
              </a:endParaRPr>
            </a:p>
          </p:txBody>
        </p:sp>
        <p:sp>
          <p:nvSpPr>
            <p:cNvPr id="15" name="TextBox 14"/>
            <p:cNvSpPr txBox="1"/>
            <p:nvPr/>
          </p:nvSpPr>
          <p:spPr>
            <a:xfrm>
              <a:off x="6934200" y="3195935"/>
              <a:ext cx="1981200" cy="369332"/>
            </a:xfrm>
            <a:prstGeom prst="rect">
              <a:avLst/>
            </a:prstGeom>
            <a:noFill/>
          </p:spPr>
          <p:txBody>
            <a:bodyPr wrap="square" rtlCol="0">
              <a:spAutoFit/>
            </a:bodyPr>
            <a:lstStyle/>
            <a:p>
              <a:pPr algn="ctr"/>
              <a:r>
                <a:rPr lang="en-US" dirty="0"/>
                <a:t> Outreach </a:t>
              </a:r>
            </a:p>
          </p:txBody>
        </p:sp>
      </p:grpSp>
      <p:sp>
        <p:nvSpPr>
          <p:cNvPr id="16" name="Rectangle 15"/>
          <p:cNvSpPr/>
          <p:nvPr/>
        </p:nvSpPr>
        <p:spPr bwMode="auto">
          <a:xfrm>
            <a:off x="2247900" y="1685925"/>
            <a:ext cx="4648200" cy="4114800"/>
          </a:xfrm>
          <a:prstGeom prst="rect">
            <a:avLst/>
          </a:prstGeom>
          <a:noFill/>
          <a:ln w="73025" cap="flat" cmpd="sng" algn="ctr">
            <a:solidFill>
              <a:schemeClr val="bg1"/>
            </a:solidFill>
            <a:prstDash val="solid"/>
            <a:round/>
            <a:headEnd type="none" w="med" len="med"/>
            <a:tailEnd type="none" w="med" len="med"/>
          </a:ln>
          <a:effectLst/>
          <a:scene3d>
            <a:camera prst="orthographicFront"/>
            <a:lightRig rig="threePt" dir="t"/>
          </a:scene3d>
          <a:sp3d>
            <a:bevelT w="19050"/>
            <a:bevelB w="19050"/>
          </a:sp3d>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effectLst/>
              <a:latin typeface="Arial" charset="0"/>
            </a:endParaRPr>
          </a:p>
        </p:txBody>
      </p:sp>
    </p:spTree>
    <p:extLst>
      <p:ext uri="{BB962C8B-B14F-4D97-AF65-F5344CB8AC3E}">
        <p14:creationId xmlns:p14="http://schemas.microsoft.com/office/powerpoint/2010/main" val="4673782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7323"/>
            <a:ext cx="8229600" cy="990600"/>
          </a:xfrm>
        </p:spPr>
        <p:txBody>
          <a:bodyPr/>
          <a:lstStyle/>
          <a:p>
            <a:r>
              <a:rPr lang="en-US" dirty="0"/>
              <a:t>Vision for Toolkit</a:t>
            </a:r>
          </a:p>
        </p:txBody>
      </p:sp>
      <p:pic>
        <p:nvPicPr>
          <p:cNvPr id="4" name="Picture 2" descr="C:\Documents and Settings\robertvaughan\My Documents\Downloads\1322496114_package_network.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201445" y="3200400"/>
            <a:ext cx="990600" cy="990600"/>
          </a:xfrm>
          <a:prstGeom prst="rect">
            <a:avLst/>
          </a:prstGeom>
          <a:noFill/>
        </p:spPr>
      </p:pic>
      <p:pic>
        <p:nvPicPr>
          <p:cNvPr id="5" name="Picture 4" descr="C:\Documents and Settings\robertvaughan\My Documents\Downloads\1322496270_language skills.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39445" y="3429000"/>
            <a:ext cx="609600" cy="609600"/>
          </a:xfrm>
          <a:prstGeom prst="rect">
            <a:avLst/>
          </a:prstGeom>
          <a:noFill/>
        </p:spPr>
      </p:pic>
      <p:pic>
        <p:nvPicPr>
          <p:cNvPr id="6" name="Picture 13" descr="C:\Documents and Settings\robertvaughan\My Documents\Downloads\1322496720_gnumeric.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92045" y="3429000"/>
            <a:ext cx="609600" cy="609600"/>
          </a:xfrm>
          <a:prstGeom prst="rect">
            <a:avLst/>
          </a:prstGeom>
          <a:noFill/>
        </p:spPr>
      </p:pic>
      <p:sp>
        <p:nvSpPr>
          <p:cNvPr id="7" name="Oval 6"/>
          <p:cNvSpPr/>
          <p:nvPr/>
        </p:nvSpPr>
        <p:spPr bwMode="auto">
          <a:xfrm>
            <a:off x="3287045" y="2819400"/>
            <a:ext cx="2743200" cy="1905000"/>
          </a:xfrm>
          <a:prstGeom prst="ellipse">
            <a:avLst/>
          </a:prstGeom>
          <a:noFill/>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Tw Cen MT" pitchFamily="34" charset="0"/>
            </a:endParaRPr>
          </a:p>
        </p:txBody>
      </p:sp>
      <p:cxnSp>
        <p:nvCxnSpPr>
          <p:cNvPr id="8" name="Straight Connector 7"/>
          <p:cNvCxnSpPr/>
          <p:nvPr/>
        </p:nvCxnSpPr>
        <p:spPr bwMode="auto">
          <a:xfrm>
            <a:off x="5400421" y="4686300"/>
            <a:ext cx="224769" cy="378536"/>
          </a:xfrm>
          <a:prstGeom prst="line">
            <a:avLst/>
          </a:prstGeom>
          <a:solidFill>
            <a:schemeClr val="accent1"/>
          </a:solidFill>
          <a:ln w="25400" cap="flat" cmpd="sng" algn="ctr">
            <a:solidFill>
              <a:schemeClr val="bg1"/>
            </a:solidFill>
            <a:prstDash val="sysDash"/>
            <a:round/>
            <a:headEnd type="none" w="med" len="med"/>
            <a:tailEnd type="none" w="med" len="med"/>
          </a:ln>
          <a:effectLst/>
        </p:spPr>
      </p:cxnSp>
      <p:cxnSp>
        <p:nvCxnSpPr>
          <p:cNvPr id="9" name="Straight Connector 8"/>
          <p:cNvCxnSpPr>
            <a:stCxn id="7" idx="6"/>
            <a:endCxn id="21" idx="1"/>
          </p:cNvCxnSpPr>
          <p:nvPr/>
        </p:nvCxnSpPr>
        <p:spPr bwMode="auto">
          <a:xfrm>
            <a:off x="6030245" y="3771900"/>
            <a:ext cx="685800" cy="247134"/>
          </a:xfrm>
          <a:prstGeom prst="line">
            <a:avLst/>
          </a:prstGeom>
          <a:solidFill>
            <a:schemeClr val="accent1"/>
          </a:solidFill>
          <a:ln w="25400" cap="flat" cmpd="sng" algn="ctr">
            <a:solidFill>
              <a:schemeClr val="bg1"/>
            </a:solidFill>
            <a:prstDash val="sysDash"/>
            <a:round/>
            <a:headEnd type="none" w="med" len="med"/>
            <a:tailEnd type="none" w="med" len="med"/>
          </a:ln>
          <a:effectLst/>
        </p:spPr>
      </p:cxnSp>
      <p:cxnSp>
        <p:nvCxnSpPr>
          <p:cNvPr id="10" name="Straight Connector 9"/>
          <p:cNvCxnSpPr>
            <a:stCxn id="7" idx="7"/>
            <a:endCxn id="23" idx="1"/>
          </p:cNvCxnSpPr>
          <p:nvPr/>
        </p:nvCxnSpPr>
        <p:spPr bwMode="auto">
          <a:xfrm flipV="1">
            <a:off x="5628512" y="2095500"/>
            <a:ext cx="935133" cy="1002881"/>
          </a:xfrm>
          <a:prstGeom prst="line">
            <a:avLst/>
          </a:prstGeom>
          <a:solidFill>
            <a:schemeClr val="accent1"/>
          </a:solidFill>
          <a:ln w="25400" cap="flat" cmpd="sng" algn="ctr">
            <a:solidFill>
              <a:schemeClr val="bg1"/>
            </a:solidFill>
            <a:prstDash val="sysDash"/>
            <a:round/>
            <a:headEnd type="none" w="med" len="med"/>
            <a:tailEnd type="none" w="med" len="med"/>
          </a:ln>
          <a:effectLst/>
        </p:spPr>
      </p:cxnSp>
      <p:cxnSp>
        <p:nvCxnSpPr>
          <p:cNvPr id="11" name="Straight Connector 10"/>
          <p:cNvCxnSpPr/>
          <p:nvPr/>
        </p:nvCxnSpPr>
        <p:spPr bwMode="auto">
          <a:xfrm flipH="1" flipV="1">
            <a:off x="3134645" y="2209800"/>
            <a:ext cx="609600" cy="762000"/>
          </a:xfrm>
          <a:prstGeom prst="line">
            <a:avLst/>
          </a:prstGeom>
          <a:solidFill>
            <a:schemeClr val="accent1"/>
          </a:solidFill>
          <a:ln w="25400" cap="flat" cmpd="sng" algn="ctr">
            <a:solidFill>
              <a:schemeClr val="bg1"/>
            </a:solidFill>
            <a:prstDash val="sysDash"/>
            <a:round/>
            <a:headEnd type="none" w="med" len="med"/>
            <a:tailEnd type="none" w="med" len="med"/>
          </a:ln>
          <a:effectLst/>
        </p:spPr>
      </p:cxnSp>
      <p:cxnSp>
        <p:nvCxnSpPr>
          <p:cNvPr id="12" name="Straight Connector 11"/>
          <p:cNvCxnSpPr>
            <a:endCxn id="15" idx="3"/>
          </p:cNvCxnSpPr>
          <p:nvPr/>
        </p:nvCxnSpPr>
        <p:spPr bwMode="auto">
          <a:xfrm flipH="1" flipV="1">
            <a:off x="2823550" y="3881797"/>
            <a:ext cx="432613" cy="13670"/>
          </a:xfrm>
          <a:prstGeom prst="line">
            <a:avLst/>
          </a:prstGeom>
          <a:solidFill>
            <a:schemeClr val="accent1"/>
          </a:solidFill>
          <a:ln w="25400" cap="flat" cmpd="sng" algn="ctr">
            <a:solidFill>
              <a:schemeClr val="bg1"/>
            </a:solidFill>
            <a:prstDash val="sysDash"/>
            <a:round/>
            <a:headEnd type="none" w="med" len="med"/>
            <a:tailEnd type="none" w="med" len="med"/>
          </a:ln>
          <a:effectLst/>
        </p:spPr>
      </p:cxnSp>
      <p:sp>
        <p:nvSpPr>
          <p:cNvPr id="13" name="TextBox 12"/>
          <p:cNvSpPr txBox="1"/>
          <p:nvPr/>
        </p:nvSpPr>
        <p:spPr>
          <a:xfrm>
            <a:off x="3975865" y="4114800"/>
            <a:ext cx="1424556" cy="369332"/>
          </a:xfrm>
          <a:prstGeom prst="rect">
            <a:avLst/>
          </a:prstGeom>
          <a:noFill/>
        </p:spPr>
        <p:txBody>
          <a:bodyPr wrap="none" rtlCol="0">
            <a:spAutoFit/>
          </a:bodyPr>
          <a:lstStyle/>
          <a:p>
            <a:r>
              <a:rPr lang="en-US" b="0" dirty="0">
                <a:latin typeface="Tw Cen MT" pitchFamily="34" charset="0"/>
              </a:rPr>
              <a:t>Toolkit Engine</a:t>
            </a:r>
          </a:p>
        </p:txBody>
      </p:sp>
      <p:grpSp>
        <p:nvGrpSpPr>
          <p:cNvPr id="14" name="Group 13"/>
          <p:cNvGrpSpPr/>
          <p:nvPr/>
        </p:nvGrpSpPr>
        <p:grpSpPr>
          <a:xfrm>
            <a:off x="1814438" y="3488097"/>
            <a:ext cx="1149674" cy="1425584"/>
            <a:chOff x="2597688" y="5334000"/>
            <a:chExt cx="1149674" cy="1425584"/>
          </a:xfrm>
        </p:grpSpPr>
        <p:pic>
          <p:nvPicPr>
            <p:cNvPr id="15" name="Picture 3" descr="C:\Documents and Settings\robertvaughan\My Documents\Downloads\1322496181_CompizConfig.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819400" y="5334000"/>
              <a:ext cx="787400" cy="787400"/>
            </a:xfrm>
            <a:prstGeom prst="rect">
              <a:avLst/>
            </a:prstGeom>
            <a:noFill/>
          </p:spPr>
        </p:pic>
        <p:sp>
          <p:nvSpPr>
            <p:cNvPr id="16" name="TextBox 15"/>
            <p:cNvSpPr txBox="1"/>
            <p:nvPr/>
          </p:nvSpPr>
          <p:spPr>
            <a:xfrm>
              <a:off x="2597688" y="6113253"/>
              <a:ext cx="1149674" cy="646331"/>
            </a:xfrm>
            <a:prstGeom prst="rect">
              <a:avLst/>
            </a:prstGeom>
            <a:noFill/>
          </p:spPr>
          <p:txBody>
            <a:bodyPr wrap="none" rtlCol="0">
              <a:spAutoFit/>
            </a:bodyPr>
            <a:lstStyle/>
            <a:p>
              <a:pPr algn="ctr"/>
              <a:r>
                <a:rPr lang="en-US" b="0" dirty="0">
                  <a:latin typeface="Tw Cen MT" pitchFamily="34" charset="0"/>
                </a:rPr>
                <a:t>Data prep</a:t>
              </a:r>
            </a:p>
            <a:p>
              <a:pPr algn="ctr"/>
              <a:r>
                <a:rPr lang="en-US" b="0" dirty="0">
                  <a:latin typeface="Tw Cen MT" pitchFamily="34" charset="0"/>
                </a:rPr>
                <a:t> Utilities</a:t>
              </a:r>
            </a:p>
          </p:txBody>
        </p:sp>
      </p:grpSp>
      <p:grpSp>
        <p:nvGrpSpPr>
          <p:cNvPr id="17" name="Group 16"/>
          <p:cNvGrpSpPr/>
          <p:nvPr/>
        </p:nvGrpSpPr>
        <p:grpSpPr>
          <a:xfrm>
            <a:off x="4959485" y="4927979"/>
            <a:ext cx="1954574" cy="1436132"/>
            <a:chOff x="5681614" y="5105400"/>
            <a:chExt cx="2080374" cy="1436132"/>
          </a:xfrm>
        </p:grpSpPr>
        <p:pic>
          <p:nvPicPr>
            <p:cNvPr id="18" name="Picture 6" descr="C:\Documents and Settings\robertvaughan\My Documents\Downloads\1322496326_layers_grass.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019800" y="5105400"/>
              <a:ext cx="1219200" cy="1219200"/>
            </a:xfrm>
            <a:prstGeom prst="rect">
              <a:avLst/>
            </a:prstGeom>
            <a:noFill/>
          </p:spPr>
        </p:pic>
        <p:sp>
          <p:nvSpPr>
            <p:cNvPr id="19" name="TextBox 18"/>
            <p:cNvSpPr txBox="1"/>
            <p:nvPr/>
          </p:nvSpPr>
          <p:spPr>
            <a:xfrm>
              <a:off x="5681614" y="6172200"/>
              <a:ext cx="2080374" cy="369332"/>
            </a:xfrm>
            <a:prstGeom prst="rect">
              <a:avLst/>
            </a:prstGeom>
            <a:noFill/>
          </p:spPr>
          <p:txBody>
            <a:bodyPr wrap="none" rtlCol="0">
              <a:spAutoFit/>
            </a:bodyPr>
            <a:lstStyle/>
            <a:p>
              <a:r>
                <a:rPr lang="en-US" b="0" dirty="0">
                  <a:latin typeface="Tw Cen MT" pitchFamily="34" charset="0"/>
                </a:rPr>
                <a:t>Soil Survey Module</a:t>
              </a:r>
            </a:p>
          </p:txBody>
        </p:sp>
      </p:grpSp>
      <p:grpSp>
        <p:nvGrpSpPr>
          <p:cNvPr id="20" name="Group 19"/>
          <p:cNvGrpSpPr/>
          <p:nvPr/>
        </p:nvGrpSpPr>
        <p:grpSpPr>
          <a:xfrm>
            <a:off x="6347704" y="3511034"/>
            <a:ext cx="1710084" cy="1359932"/>
            <a:chOff x="6489659" y="3276600"/>
            <a:chExt cx="1710084" cy="1359932"/>
          </a:xfrm>
        </p:grpSpPr>
        <p:pic>
          <p:nvPicPr>
            <p:cNvPr id="21" name="Picture 12" descr="C:\Documents and Settings\robertvaughan\My Documents\Downloads\1322496680_report.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858000" y="3276600"/>
              <a:ext cx="1016000" cy="1016000"/>
            </a:xfrm>
            <a:prstGeom prst="rect">
              <a:avLst/>
            </a:prstGeom>
            <a:noFill/>
          </p:spPr>
        </p:pic>
        <p:sp>
          <p:nvSpPr>
            <p:cNvPr id="22" name="TextBox 21"/>
            <p:cNvSpPr txBox="1"/>
            <p:nvPr/>
          </p:nvSpPr>
          <p:spPr>
            <a:xfrm>
              <a:off x="6489659" y="4267200"/>
              <a:ext cx="1710084" cy="369332"/>
            </a:xfrm>
            <a:prstGeom prst="rect">
              <a:avLst/>
            </a:prstGeom>
            <a:noFill/>
          </p:spPr>
          <p:txBody>
            <a:bodyPr wrap="none" rtlCol="0">
              <a:spAutoFit/>
            </a:bodyPr>
            <a:lstStyle/>
            <a:p>
              <a:r>
                <a:rPr lang="en-US" b="0" dirty="0">
                  <a:latin typeface="Tw Cen MT" pitchFamily="34" charset="0"/>
                </a:rPr>
                <a:t>Statistics Reports</a:t>
              </a:r>
            </a:p>
          </p:txBody>
        </p:sp>
      </p:grpSp>
      <p:pic>
        <p:nvPicPr>
          <p:cNvPr id="23" name="Picture 9" descr="C:\Documents and Settings\robertvaughan\My Documents\Downloads\1322496490_text-x-log.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563645" y="1600200"/>
            <a:ext cx="990600" cy="990600"/>
          </a:xfrm>
          <a:prstGeom prst="rect">
            <a:avLst/>
          </a:prstGeom>
          <a:noFill/>
        </p:spPr>
      </p:pic>
      <p:sp>
        <p:nvSpPr>
          <p:cNvPr id="24" name="TextBox 23"/>
          <p:cNvSpPr txBox="1"/>
          <p:nvPr/>
        </p:nvSpPr>
        <p:spPr>
          <a:xfrm>
            <a:off x="6137190" y="2514600"/>
            <a:ext cx="2129108" cy="369332"/>
          </a:xfrm>
          <a:prstGeom prst="rect">
            <a:avLst/>
          </a:prstGeom>
          <a:noFill/>
        </p:spPr>
        <p:txBody>
          <a:bodyPr wrap="none" rtlCol="0">
            <a:spAutoFit/>
          </a:bodyPr>
          <a:lstStyle/>
          <a:p>
            <a:r>
              <a:rPr lang="en-US" b="0" dirty="0">
                <a:latin typeface="Tw Cen MT" pitchFamily="34" charset="0"/>
              </a:rPr>
              <a:t>Data Mining Module </a:t>
            </a:r>
          </a:p>
        </p:txBody>
      </p:sp>
      <p:sp>
        <p:nvSpPr>
          <p:cNvPr id="25" name="TextBox 24"/>
          <p:cNvSpPr txBox="1"/>
          <p:nvPr/>
        </p:nvSpPr>
        <p:spPr>
          <a:xfrm>
            <a:off x="1994458" y="2180897"/>
            <a:ext cx="1182217" cy="923330"/>
          </a:xfrm>
          <a:prstGeom prst="rect">
            <a:avLst/>
          </a:prstGeom>
          <a:noFill/>
        </p:spPr>
        <p:txBody>
          <a:bodyPr wrap="square" rtlCol="0">
            <a:spAutoFit/>
          </a:bodyPr>
          <a:lstStyle/>
          <a:p>
            <a:pPr algn="ctr"/>
            <a:r>
              <a:rPr lang="en-US" b="0" dirty="0">
                <a:latin typeface="Tw Cen MT" pitchFamily="34" charset="0"/>
              </a:rPr>
              <a:t>Lidar product tools</a:t>
            </a:r>
          </a:p>
        </p:txBody>
      </p:sp>
      <p:pic>
        <p:nvPicPr>
          <p:cNvPr id="26" name="Picture 10" descr="C:\Documents and Settings\robertvaughan\My Documents\Downloads\1322496533_Box_Green.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176675" y="5064836"/>
            <a:ext cx="889000" cy="889000"/>
          </a:xfrm>
          <a:prstGeom prst="rect">
            <a:avLst/>
          </a:prstGeom>
          <a:noFill/>
        </p:spPr>
      </p:pic>
      <p:sp>
        <p:nvSpPr>
          <p:cNvPr id="27" name="TextBox 26"/>
          <p:cNvSpPr txBox="1"/>
          <p:nvPr/>
        </p:nvSpPr>
        <p:spPr>
          <a:xfrm>
            <a:off x="2982025" y="5899540"/>
            <a:ext cx="1292341" cy="369332"/>
          </a:xfrm>
          <a:prstGeom prst="rect">
            <a:avLst/>
          </a:prstGeom>
          <a:noFill/>
        </p:spPr>
        <p:txBody>
          <a:bodyPr wrap="none" rtlCol="0">
            <a:spAutoFit/>
          </a:bodyPr>
          <a:lstStyle/>
          <a:p>
            <a:r>
              <a:rPr lang="en-US" b="0" dirty="0">
                <a:latin typeface="Tw Cen MT" pitchFamily="34" charset="0"/>
              </a:rPr>
              <a:t>ESD Module</a:t>
            </a:r>
          </a:p>
        </p:txBody>
      </p:sp>
      <p:sp>
        <p:nvSpPr>
          <p:cNvPr id="28" name="TextBox 27"/>
          <p:cNvSpPr txBox="1"/>
          <p:nvPr/>
        </p:nvSpPr>
        <p:spPr>
          <a:xfrm>
            <a:off x="3352319" y="5369636"/>
            <a:ext cx="551754" cy="369332"/>
          </a:xfrm>
          <a:prstGeom prst="rect">
            <a:avLst/>
          </a:prstGeom>
          <a:noFill/>
        </p:spPr>
        <p:txBody>
          <a:bodyPr wrap="none" rtlCol="0">
            <a:spAutoFit/>
          </a:bodyPr>
          <a:lstStyle/>
          <a:p>
            <a:r>
              <a:rPr lang="en-US" dirty="0">
                <a:latin typeface="Tw Cen MT" pitchFamily="34" charset="0"/>
              </a:rPr>
              <a:t>ESD</a:t>
            </a:r>
          </a:p>
        </p:txBody>
      </p:sp>
      <p:pic>
        <p:nvPicPr>
          <p:cNvPr id="29" name="Picture 14" descr="C:\Documents and Settings\robertvaughan\My Documents\Downloads\1322497299_Layers.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078543" y="1066800"/>
            <a:ext cx="1219200" cy="1219200"/>
          </a:xfrm>
          <a:prstGeom prst="rect">
            <a:avLst/>
          </a:prstGeom>
          <a:noFill/>
        </p:spPr>
      </p:pic>
      <p:sp>
        <p:nvSpPr>
          <p:cNvPr id="30" name="TextBox 29"/>
          <p:cNvSpPr txBox="1"/>
          <p:nvPr/>
        </p:nvSpPr>
        <p:spPr>
          <a:xfrm>
            <a:off x="4043377" y="2133600"/>
            <a:ext cx="1329210" cy="369332"/>
          </a:xfrm>
          <a:prstGeom prst="rect">
            <a:avLst/>
          </a:prstGeom>
          <a:noFill/>
        </p:spPr>
        <p:txBody>
          <a:bodyPr wrap="none" rtlCol="0">
            <a:spAutoFit/>
          </a:bodyPr>
          <a:lstStyle/>
          <a:p>
            <a:r>
              <a:rPr lang="en-US" b="0" dirty="0">
                <a:latin typeface="Tw Cen MT" pitchFamily="34" charset="0"/>
              </a:rPr>
              <a:t>TEUI Module</a:t>
            </a:r>
          </a:p>
        </p:txBody>
      </p:sp>
      <p:cxnSp>
        <p:nvCxnSpPr>
          <p:cNvPr id="31" name="Straight Connector 30"/>
          <p:cNvCxnSpPr/>
          <p:nvPr/>
        </p:nvCxnSpPr>
        <p:spPr bwMode="auto">
          <a:xfrm flipV="1">
            <a:off x="4678762" y="2476319"/>
            <a:ext cx="2635" cy="334549"/>
          </a:xfrm>
          <a:prstGeom prst="line">
            <a:avLst/>
          </a:prstGeom>
          <a:solidFill>
            <a:schemeClr val="accent1"/>
          </a:solidFill>
          <a:ln w="25400" cap="flat" cmpd="sng" algn="ctr">
            <a:solidFill>
              <a:schemeClr val="bg1"/>
            </a:solidFill>
            <a:prstDash val="sysDash"/>
            <a:round/>
            <a:headEnd type="none" w="med" len="med"/>
            <a:tailEnd type="none" w="med" len="med"/>
          </a:ln>
          <a:effectLst/>
        </p:spPr>
      </p:cxnSp>
      <p:cxnSp>
        <p:nvCxnSpPr>
          <p:cNvPr id="32" name="Straight Connector 31"/>
          <p:cNvCxnSpPr/>
          <p:nvPr/>
        </p:nvCxnSpPr>
        <p:spPr bwMode="auto">
          <a:xfrm flipV="1">
            <a:off x="3747439" y="4724400"/>
            <a:ext cx="453926" cy="340436"/>
          </a:xfrm>
          <a:prstGeom prst="line">
            <a:avLst/>
          </a:prstGeom>
          <a:solidFill>
            <a:schemeClr val="accent1"/>
          </a:solidFill>
          <a:ln w="25400" cap="flat" cmpd="sng" algn="ctr">
            <a:solidFill>
              <a:schemeClr val="bg1"/>
            </a:solidFill>
            <a:prstDash val="sysDash"/>
            <a:round/>
            <a:headEnd type="none" w="med" len="med"/>
            <a:tailEnd type="none" w="med" len="med"/>
          </a:ln>
          <a:effectLst/>
        </p:spPr>
      </p:cxnSp>
      <p:sp>
        <p:nvSpPr>
          <p:cNvPr id="33" name="TextBox 32"/>
          <p:cNvSpPr txBox="1"/>
          <p:nvPr/>
        </p:nvSpPr>
        <p:spPr>
          <a:xfrm>
            <a:off x="3515645" y="3200400"/>
            <a:ext cx="463588" cy="261610"/>
          </a:xfrm>
          <a:prstGeom prst="rect">
            <a:avLst/>
          </a:prstGeom>
          <a:noFill/>
        </p:spPr>
        <p:txBody>
          <a:bodyPr wrap="none" rtlCol="0">
            <a:spAutoFit/>
          </a:bodyPr>
          <a:lstStyle/>
          <a:p>
            <a:r>
              <a:rPr lang="en-US" sz="1100" b="0" dirty="0">
                <a:latin typeface="Tw Cen MT" pitchFamily="34" charset="0"/>
              </a:rPr>
              <a:t>Data</a:t>
            </a:r>
          </a:p>
        </p:txBody>
      </p:sp>
      <p:sp>
        <p:nvSpPr>
          <p:cNvPr id="34" name="TextBox 33"/>
          <p:cNvSpPr txBox="1"/>
          <p:nvPr/>
        </p:nvSpPr>
        <p:spPr>
          <a:xfrm>
            <a:off x="5151913" y="3200400"/>
            <a:ext cx="657552" cy="261610"/>
          </a:xfrm>
          <a:prstGeom prst="rect">
            <a:avLst/>
          </a:prstGeom>
          <a:noFill/>
        </p:spPr>
        <p:txBody>
          <a:bodyPr wrap="none" rtlCol="0">
            <a:spAutoFit/>
          </a:bodyPr>
          <a:lstStyle/>
          <a:p>
            <a:r>
              <a:rPr lang="en-US" sz="1100" b="0" dirty="0">
                <a:latin typeface="Tw Cen MT" pitchFamily="34" charset="0"/>
              </a:rPr>
              <a:t>Statistics</a:t>
            </a:r>
          </a:p>
        </p:txBody>
      </p:sp>
      <p:pic>
        <p:nvPicPr>
          <p:cNvPr id="35" name="Picture 2" descr="http://blogs.evergreen.edu/eeon/files/2009/09/c4-lidar-take2.JP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150021" y="1215306"/>
            <a:ext cx="1311363" cy="953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6087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7522"/>
            <a:ext cx="8229600" cy="990600"/>
          </a:xfrm>
        </p:spPr>
        <p:txBody>
          <a:bodyPr/>
          <a:lstStyle/>
          <a:p>
            <a:r>
              <a:rPr lang="en-US" dirty="0"/>
              <a:t>Simple project setup</a:t>
            </a: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0" y="2212673"/>
            <a:ext cx="4343400" cy="2880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txBox="1">
            <a:spLocks/>
          </p:cNvSpPr>
          <p:nvPr/>
        </p:nvSpPr>
        <p:spPr bwMode="auto">
          <a:xfrm>
            <a:off x="997561" y="5486400"/>
            <a:ext cx="7606077"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u="sng">
                <a:solidFill>
                  <a:srgbClr val="FFFF99"/>
                </a:solidFill>
                <a:latin typeface="+mj-lt"/>
                <a:ea typeface="+mj-ea"/>
                <a:cs typeface="+mj-cs"/>
              </a:defRPr>
            </a:lvl1pPr>
            <a:lvl2pPr algn="ctr" rtl="0" eaLnBrk="0" fontAlgn="base" hangingPunct="0">
              <a:spcBef>
                <a:spcPct val="0"/>
              </a:spcBef>
              <a:spcAft>
                <a:spcPct val="0"/>
              </a:spcAft>
              <a:defRPr sz="3200" u="sng">
                <a:solidFill>
                  <a:srgbClr val="FFFF99"/>
                </a:solidFill>
                <a:latin typeface="Arial" charset="0"/>
              </a:defRPr>
            </a:lvl2pPr>
            <a:lvl3pPr algn="ctr" rtl="0" eaLnBrk="0" fontAlgn="base" hangingPunct="0">
              <a:spcBef>
                <a:spcPct val="0"/>
              </a:spcBef>
              <a:spcAft>
                <a:spcPct val="0"/>
              </a:spcAft>
              <a:defRPr sz="3200" u="sng">
                <a:solidFill>
                  <a:srgbClr val="FFFF99"/>
                </a:solidFill>
                <a:latin typeface="Arial" charset="0"/>
              </a:defRPr>
            </a:lvl3pPr>
            <a:lvl4pPr algn="ctr" rtl="0" eaLnBrk="0" fontAlgn="base" hangingPunct="0">
              <a:spcBef>
                <a:spcPct val="0"/>
              </a:spcBef>
              <a:spcAft>
                <a:spcPct val="0"/>
              </a:spcAft>
              <a:defRPr sz="3200" u="sng">
                <a:solidFill>
                  <a:srgbClr val="FFFF99"/>
                </a:solidFill>
                <a:latin typeface="Arial" charset="0"/>
              </a:defRPr>
            </a:lvl4pPr>
            <a:lvl5pPr algn="ctr" rtl="0" eaLnBrk="0" fontAlgn="base" hangingPunct="0">
              <a:spcBef>
                <a:spcPct val="0"/>
              </a:spcBef>
              <a:spcAft>
                <a:spcPct val="0"/>
              </a:spcAft>
              <a:defRPr sz="3200" u="sng">
                <a:solidFill>
                  <a:srgbClr val="FFFF99"/>
                </a:solidFill>
                <a:latin typeface="Arial" charset="0"/>
              </a:defRPr>
            </a:lvl5pPr>
            <a:lvl6pPr marL="457200" algn="ctr" rtl="0" fontAlgn="base">
              <a:spcBef>
                <a:spcPct val="0"/>
              </a:spcBef>
              <a:spcAft>
                <a:spcPct val="0"/>
              </a:spcAft>
              <a:defRPr sz="3200" u="sng">
                <a:solidFill>
                  <a:srgbClr val="FFFF99"/>
                </a:solidFill>
                <a:latin typeface="Arial" charset="0"/>
              </a:defRPr>
            </a:lvl6pPr>
            <a:lvl7pPr marL="914400" algn="ctr" rtl="0" fontAlgn="base">
              <a:spcBef>
                <a:spcPct val="0"/>
              </a:spcBef>
              <a:spcAft>
                <a:spcPct val="0"/>
              </a:spcAft>
              <a:defRPr sz="3200" u="sng">
                <a:solidFill>
                  <a:srgbClr val="FFFF99"/>
                </a:solidFill>
                <a:latin typeface="Arial" charset="0"/>
              </a:defRPr>
            </a:lvl7pPr>
            <a:lvl8pPr marL="1371600" algn="ctr" rtl="0" fontAlgn="base">
              <a:spcBef>
                <a:spcPct val="0"/>
              </a:spcBef>
              <a:spcAft>
                <a:spcPct val="0"/>
              </a:spcAft>
              <a:defRPr sz="3200" u="sng">
                <a:solidFill>
                  <a:srgbClr val="FFFF99"/>
                </a:solidFill>
                <a:latin typeface="Arial" charset="0"/>
              </a:defRPr>
            </a:lvl8pPr>
            <a:lvl9pPr marL="1828800" algn="ctr" rtl="0" fontAlgn="base">
              <a:spcBef>
                <a:spcPct val="0"/>
              </a:spcBef>
              <a:spcAft>
                <a:spcPct val="0"/>
              </a:spcAft>
              <a:defRPr sz="3200" u="sng">
                <a:solidFill>
                  <a:srgbClr val="FFFF99"/>
                </a:solidFill>
                <a:latin typeface="Arial" charset="0"/>
              </a:defRPr>
            </a:lvl9pPr>
          </a:lstStyle>
          <a:p>
            <a:pPr marL="285750" indent="-285750" algn="l">
              <a:buFont typeface="Arial" pitchFamily="34" charset="0"/>
              <a:buChar char="•"/>
            </a:pPr>
            <a:r>
              <a:rPr lang="en-US" sz="2400" u="none" kern="0" dirty="0">
                <a:solidFill>
                  <a:schemeClr val="tx1"/>
                </a:solidFill>
                <a:latin typeface="Lato" panose="020F0502020204030203" pitchFamily="34" charset="0"/>
              </a:rPr>
              <a:t>Select a new project location or an existing project</a:t>
            </a:r>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0063" y="2208359"/>
            <a:ext cx="3241688" cy="2884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a:stretch>
            <a:fillRect/>
          </a:stretch>
        </p:blipFill>
        <p:spPr>
          <a:xfrm>
            <a:off x="2782669" y="1471610"/>
            <a:ext cx="3578662" cy="402371"/>
          </a:xfrm>
          <a:prstGeom prst="rect">
            <a:avLst/>
          </a:prstGeom>
        </p:spPr>
      </p:pic>
    </p:spTree>
    <p:extLst>
      <p:ext uri="{BB962C8B-B14F-4D97-AF65-F5344CB8AC3E}">
        <p14:creationId xmlns:p14="http://schemas.microsoft.com/office/powerpoint/2010/main" val="3569330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256"/>
            <a:ext cx="8229600" cy="990600"/>
          </a:xfrm>
        </p:spPr>
        <p:txBody>
          <a:bodyPr/>
          <a:lstStyle/>
          <a:p>
            <a:r>
              <a:rPr lang="en-US" dirty="0"/>
              <a:t>Simple data management interface</a:t>
            </a:r>
          </a:p>
        </p:txBody>
      </p:sp>
      <p:sp>
        <p:nvSpPr>
          <p:cNvPr id="4" name="Title 1"/>
          <p:cNvSpPr txBox="1">
            <a:spLocks/>
          </p:cNvSpPr>
          <p:nvPr/>
        </p:nvSpPr>
        <p:spPr bwMode="auto">
          <a:xfrm>
            <a:off x="3073601" y="4492368"/>
            <a:ext cx="1905000" cy="1905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u="sng">
                <a:solidFill>
                  <a:srgbClr val="FFFF99"/>
                </a:solidFill>
                <a:latin typeface="+mj-lt"/>
                <a:ea typeface="+mj-ea"/>
                <a:cs typeface="+mj-cs"/>
              </a:defRPr>
            </a:lvl1pPr>
            <a:lvl2pPr algn="ctr" rtl="0" eaLnBrk="0" fontAlgn="base" hangingPunct="0">
              <a:spcBef>
                <a:spcPct val="0"/>
              </a:spcBef>
              <a:spcAft>
                <a:spcPct val="0"/>
              </a:spcAft>
              <a:defRPr sz="3200" u="sng">
                <a:solidFill>
                  <a:srgbClr val="FFFF99"/>
                </a:solidFill>
                <a:latin typeface="Arial" charset="0"/>
              </a:defRPr>
            </a:lvl2pPr>
            <a:lvl3pPr algn="ctr" rtl="0" eaLnBrk="0" fontAlgn="base" hangingPunct="0">
              <a:spcBef>
                <a:spcPct val="0"/>
              </a:spcBef>
              <a:spcAft>
                <a:spcPct val="0"/>
              </a:spcAft>
              <a:defRPr sz="3200" u="sng">
                <a:solidFill>
                  <a:srgbClr val="FFFF99"/>
                </a:solidFill>
                <a:latin typeface="Arial" charset="0"/>
              </a:defRPr>
            </a:lvl3pPr>
            <a:lvl4pPr algn="ctr" rtl="0" eaLnBrk="0" fontAlgn="base" hangingPunct="0">
              <a:spcBef>
                <a:spcPct val="0"/>
              </a:spcBef>
              <a:spcAft>
                <a:spcPct val="0"/>
              </a:spcAft>
              <a:defRPr sz="3200" u="sng">
                <a:solidFill>
                  <a:srgbClr val="FFFF99"/>
                </a:solidFill>
                <a:latin typeface="Arial" charset="0"/>
              </a:defRPr>
            </a:lvl4pPr>
            <a:lvl5pPr algn="ctr" rtl="0" eaLnBrk="0" fontAlgn="base" hangingPunct="0">
              <a:spcBef>
                <a:spcPct val="0"/>
              </a:spcBef>
              <a:spcAft>
                <a:spcPct val="0"/>
              </a:spcAft>
              <a:defRPr sz="3200" u="sng">
                <a:solidFill>
                  <a:srgbClr val="FFFF99"/>
                </a:solidFill>
                <a:latin typeface="Arial" charset="0"/>
              </a:defRPr>
            </a:lvl5pPr>
            <a:lvl6pPr marL="457200" algn="ctr" rtl="0" fontAlgn="base">
              <a:spcBef>
                <a:spcPct val="0"/>
              </a:spcBef>
              <a:spcAft>
                <a:spcPct val="0"/>
              </a:spcAft>
              <a:defRPr sz="3200" u="sng">
                <a:solidFill>
                  <a:srgbClr val="FFFF99"/>
                </a:solidFill>
                <a:latin typeface="Arial" charset="0"/>
              </a:defRPr>
            </a:lvl6pPr>
            <a:lvl7pPr marL="914400" algn="ctr" rtl="0" fontAlgn="base">
              <a:spcBef>
                <a:spcPct val="0"/>
              </a:spcBef>
              <a:spcAft>
                <a:spcPct val="0"/>
              </a:spcAft>
              <a:defRPr sz="3200" u="sng">
                <a:solidFill>
                  <a:srgbClr val="FFFF99"/>
                </a:solidFill>
                <a:latin typeface="Arial" charset="0"/>
              </a:defRPr>
            </a:lvl7pPr>
            <a:lvl8pPr marL="1371600" algn="ctr" rtl="0" fontAlgn="base">
              <a:spcBef>
                <a:spcPct val="0"/>
              </a:spcBef>
              <a:spcAft>
                <a:spcPct val="0"/>
              </a:spcAft>
              <a:defRPr sz="3200" u="sng">
                <a:solidFill>
                  <a:srgbClr val="FFFF99"/>
                </a:solidFill>
                <a:latin typeface="Arial" charset="0"/>
              </a:defRPr>
            </a:lvl8pPr>
            <a:lvl9pPr marL="1828800" algn="ctr" rtl="0" fontAlgn="base">
              <a:spcBef>
                <a:spcPct val="0"/>
              </a:spcBef>
              <a:spcAft>
                <a:spcPct val="0"/>
              </a:spcAft>
              <a:defRPr sz="3200" u="sng">
                <a:solidFill>
                  <a:srgbClr val="FFFF99"/>
                </a:solidFill>
                <a:latin typeface="Arial" charset="0"/>
              </a:defRPr>
            </a:lvl9pPr>
          </a:lstStyle>
          <a:p>
            <a:pPr algn="l"/>
            <a:r>
              <a:rPr lang="en-US" sz="2400" u="none" kern="0" dirty="0">
                <a:solidFill>
                  <a:schemeClr val="tx1"/>
                </a:solidFill>
                <a:latin typeface="Lato" panose="020F0502020204030203" pitchFamily="34" charset="0"/>
              </a:rPr>
              <a:t>Polygons</a:t>
            </a:r>
          </a:p>
          <a:p>
            <a:pPr algn="l"/>
            <a:endParaRPr lang="en-US" sz="500" u="none" kern="0" dirty="0">
              <a:solidFill>
                <a:schemeClr val="tx1"/>
              </a:solidFill>
              <a:latin typeface="Lato" panose="020F0502020204030203" pitchFamily="34" charset="0"/>
            </a:endParaRPr>
          </a:p>
          <a:p>
            <a:pPr algn="l"/>
            <a:r>
              <a:rPr lang="en-US" sz="2400" u="none" kern="0" dirty="0">
                <a:solidFill>
                  <a:schemeClr val="tx1"/>
                </a:solidFill>
                <a:latin typeface="Lato" panose="020F0502020204030203" pitchFamily="34" charset="0"/>
              </a:rPr>
              <a:t>Lines</a:t>
            </a:r>
          </a:p>
          <a:p>
            <a:pPr algn="l"/>
            <a:endParaRPr lang="en-US" sz="500" u="none" kern="0" dirty="0">
              <a:solidFill>
                <a:schemeClr val="tx1"/>
              </a:solidFill>
              <a:latin typeface="Lato" panose="020F0502020204030203" pitchFamily="34" charset="0"/>
            </a:endParaRPr>
          </a:p>
          <a:p>
            <a:pPr algn="l"/>
            <a:r>
              <a:rPr lang="en-US" sz="2400" u="none" kern="0" dirty="0">
                <a:solidFill>
                  <a:schemeClr val="tx1"/>
                </a:solidFill>
                <a:latin typeface="Lato" panose="020F0502020204030203" pitchFamily="34" charset="0"/>
              </a:rPr>
              <a:t>Points</a:t>
            </a:r>
          </a:p>
          <a:p>
            <a:pPr algn="l"/>
            <a:endParaRPr lang="en-US" sz="500" u="none" kern="0" dirty="0">
              <a:solidFill>
                <a:schemeClr val="tx1"/>
              </a:solidFill>
              <a:latin typeface="Lato" panose="020F0502020204030203" pitchFamily="34" charset="0"/>
            </a:endParaRPr>
          </a:p>
          <a:p>
            <a:pPr algn="l"/>
            <a:r>
              <a:rPr lang="en-US" sz="2400" u="none" kern="0" dirty="0">
                <a:solidFill>
                  <a:schemeClr val="tx1"/>
                </a:solidFill>
                <a:latin typeface="Lato" panose="020F0502020204030203" pitchFamily="34" charset="0"/>
              </a:rPr>
              <a:t>Raster</a:t>
            </a:r>
          </a:p>
        </p:txBody>
      </p:sp>
      <p:cxnSp>
        <p:nvCxnSpPr>
          <p:cNvPr id="6" name="Straight Connector 5"/>
          <p:cNvCxnSpPr/>
          <p:nvPr/>
        </p:nvCxnSpPr>
        <p:spPr bwMode="auto">
          <a:xfrm>
            <a:off x="4703601" y="4187568"/>
            <a:ext cx="0" cy="2209800"/>
          </a:xfrm>
          <a:prstGeom prst="line">
            <a:avLst/>
          </a:prstGeom>
          <a:ln w="28575">
            <a:solidFill>
              <a:schemeClr val="bg1"/>
            </a:solidFill>
            <a:prstDash val="dash"/>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7" name="Straight Connector 6"/>
          <p:cNvCxnSpPr/>
          <p:nvPr/>
        </p:nvCxnSpPr>
        <p:spPr bwMode="auto">
          <a:xfrm>
            <a:off x="2682337" y="4492368"/>
            <a:ext cx="4239364" cy="0"/>
          </a:xfrm>
          <a:prstGeom prst="line">
            <a:avLst/>
          </a:prstGeom>
          <a:solidFill>
            <a:schemeClr val="accent1"/>
          </a:solidFill>
          <a:ln w="25400" cap="flat" cmpd="sng" algn="ctr">
            <a:solidFill>
              <a:schemeClr val="bg1"/>
            </a:solidFill>
            <a:prstDash val="solid"/>
            <a:round/>
            <a:headEnd type="none" w="med" len="med"/>
            <a:tailEnd type="none" w="med" len="med"/>
          </a:ln>
          <a:effectLst/>
        </p:spPr>
      </p:cxnSp>
      <p:sp>
        <p:nvSpPr>
          <p:cNvPr id="8" name="Title 1"/>
          <p:cNvSpPr txBox="1">
            <a:spLocks/>
          </p:cNvSpPr>
          <p:nvPr/>
        </p:nvSpPr>
        <p:spPr bwMode="auto">
          <a:xfrm>
            <a:off x="2959301" y="3958968"/>
            <a:ext cx="19050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u="sng">
                <a:solidFill>
                  <a:srgbClr val="FFFF99"/>
                </a:solidFill>
                <a:latin typeface="+mj-lt"/>
                <a:ea typeface="+mj-ea"/>
                <a:cs typeface="+mj-cs"/>
              </a:defRPr>
            </a:lvl1pPr>
            <a:lvl2pPr algn="ctr" rtl="0" eaLnBrk="0" fontAlgn="base" hangingPunct="0">
              <a:spcBef>
                <a:spcPct val="0"/>
              </a:spcBef>
              <a:spcAft>
                <a:spcPct val="0"/>
              </a:spcAft>
              <a:defRPr sz="3200" u="sng">
                <a:solidFill>
                  <a:srgbClr val="FFFF99"/>
                </a:solidFill>
                <a:latin typeface="Arial" charset="0"/>
              </a:defRPr>
            </a:lvl2pPr>
            <a:lvl3pPr algn="ctr" rtl="0" eaLnBrk="0" fontAlgn="base" hangingPunct="0">
              <a:spcBef>
                <a:spcPct val="0"/>
              </a:spcBef>
              <a:spcAft>
                <a:spcPct val="0"/>
              </a:spcAft>
              <a:defRPr sz="3200" u="sng">
                <a:solidFill>
                  <a:srgbClr val="FFFF99"/>
                </a:solidFill>
                <a:latin typeface="Arial" charset="0"/>
              </a:defRPr>
            </a:lvl3pPr>
            <a:lvl4pPr algn="ctr" rtl="0" eaLnBrk="0" fontAlgn="base" hangingPunct="0">
              <a:spcBef>
                <a:spcPct val="0"/>
              </a:spcBef>
              <a:spcAft>
                <a:spcPct val="0"/>
              </a:spcAft>
              <a:defRPr sz="3200" u="sng">
                <a:solidFill>
                  <a:srgbClr val="FFFF99"/>
                </a:solidFill>
                <a:latin typeface="Arial" charset="0"/>
              </a:defRPr>
            </a:lvl4pPr>
            <a:lvl5pPr algn="ctr" rtl="0" eaLnBrk="0" fontAlgn="base" hangingPunct="0">
              <a:spcBef>
                <a:spcPct val="0"/>
              </a:spcBef>
              <a:spcAft>
                <a:spcPct val="0"/>
              </a:spcAft>
              <a:defRPr sz="3200" u="sng">
                <a:solidFill>
                  <a:srgbClr val="FFFF99"/>
                </a:solidFill>
                <a:latin typeface="Arial" charset="0"/>
              </a:defRPr>
            </a:lvl5pPr>
            <a:lvl6pPr marL="457200" algn="ctr" rtl="0" fontAlgn="base">
              <a:spcBef>
                <a:spcPct val="0"/>
              </a:spcBef>
              <a:spcAft>
                <a:spcPct val="0"/>
              </a:spcAft>
              <a:defRPr sz="3200" u="sng">
                <a:solidFill>
                  <a:srgbClr val="FFFF99"/>
                </a:solidFill>
                <a:latin typeface="Arial" charset="0"/>
              </a:defRPr>
            </a:lvl6pPr>
            <a:lvl7pPr marL="914400" algn="ctr" rtl="0" fontAlgn="base">
              <a:spcBef>
                <a:spcPct val="0"/>
              </a:spcBef>
              <a:spcAft>
                <a:spcPct val="0"/>
              </a:spcAft>
              <a:defRPr sz="3200" u="sng">
                <a:solidFill>
                  <a:srgbClr val="FFFF99"/>
                </a:solidFill>
                <a:latin typeface="Arial" charset="0"/>
              </a:defRPr>
            </a:lvl7pPr>
            <a:lvl8pPr marL="1371600" algn="ctr" rtl="0" fontAlgn="base">
              <a:spcBef>
                <a:spcPct val="0"/>
              </a:spcBef>
              <a:spcAft>
                <a:spcPct val="0"/>
              </a:spcAft>
              <a:defRPr sz="3200" u="sng">
                <a:solidFill>
                  <a:srgbClr val="FFFF99"/>
                </a:solidFill>
                <a:latin typeface="Arial" charset="0"/>
              </a:defRPr>
            </a:lvl8pPr>
            <a:lvl9pPr marL="1828800" algn="ctr" rtl="0" fontAlgn="base">
              <a:spcBef>
                <a:spcPct val="0"/>
              </a:spcBef>
              <a:spcAft>
                <a:spcPct val="0"/>
              </a:spcAft>
              <a:defRPr sz="3200" u="sng">
                <a:solidFill>
                  <a:srgbClr val="FFFF99"/>
                </a:solidFill>
                <a:latin typeface="Arial" charset="0"/>
              </a:defRPr>
            </a:lvl9pPr>
          </a:lstStyle>
          <a:p>
            <a:pPr algn="l"/>
            <a:r>
              <a:rPr lang="en-US" sz="2400" u="none" kern="0" dirty="0">
                <a:solidFill>
                  <a:schemeClr val="tx1"/>
                </a:solidFill>
                <a:latin typeface="Lato" panose="020F0502020204030203" pitchFamily="34" charset="0"/>
              </a:rPr>
              <a:t>“Zones”</a:t>
            </a:r>
          </a:p>
        </p:txBody>
      </p:sp>
      <p:sp>
        <p:nvSpPr>
          <p:cNvPr id="9" name="Title 1"/>
          <p:cNvSpPr txBox="1">
            <a:spLocks/>
          </p:cNvSpPr>
          <p:nvPr/>
        </p:nvSpPr>
        <p:spPr bwMode="auto">
          <a:xfrm>
            <a:off x="5339222" y="3958968"/>
            <a:ext cx="19050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u="sng">
                <a:solidFill>
                  <a:srgbClr val="FFFF99"/>
                </a:solidFill>
                <a:latin typeface="+mj-lt"/>
                <a:ea typeface="+mj-ea"/>
                <a:cs typeface="+mj-cs"/>
              </a:defRPr>
            </a:lvl1pPr>
            <a:lvl2pPr algn="ctr" rtl="0" eaLnBrk="0" fontAlgn="base" hangingPunct="0">
              <a:spcBef>
                <a:spcPct val="0"/>
              </a:spcBef>
              <a:spcAft>
                <a:spcPct val="0"/>
              </a:spcAft>
              <a:defRPr sz="3200" u="sng">
                <a:solidFill>
                  <a:srgbClr val="FFFF99"/>
                </a:solidFill>
                <a:latin typeface="Arial" charset="0"/>
              </a:defRPr>
            </a:lvl2pPr>
            <a:lvl3pPr algn="ctr" rtl="0" eaLnBrk="0" fontAlgn="base" hangingPunct="0">
              <a:spcBef>
                <a:spcPct val="0"/>
              </a:spcBef>
              <a:spcAft>
                <a:spcPct val="0"/>
              </a:spcAft>
              <a:defRPr sz="3200" u="sng">
                <a:solidFill>
                  <a:srgbClr val="FFFF99"/>
                </a:solidFill>
                <a:latin typeface="Arial" charset="0"/>
              </a:defRPr>
            </a:lvl3pPr>
            <a:lvl4pPr algn="ctr" rtl="0" eaLnBrk="0" fontAlgn="base" hangingPunct="0">
              <a:spcBef>
                <a:spcPct val="0"/>
              </a:spcBef>
              <a:spcAft>
                <a:spcPct val="0"/>
              </a:spcAft>
              <a:defRPr sz="3200" u="sng">
                <a:solidFill>
                  <a:srgbClr val="FFFF99"/>
                </a:solidFill>
                <a:latin typeface="Arial" charset="0"/>
              </a:defRPr>
            </a:lvl4pPr>
            <a:lvl5pPr algn="ctr" rtl="0" eaLnBrk="0" fontAlgn="base" hangingPunct="0">
              <a:spcBef>
                <a:spcPct val="0"/>
              </a:spcBef>
              <a:spcAft>
                <a:spcPct val="0"/>
              </a:spcAft>
              <a:defRPr sz="3200" u="sng">
                <a:solidFill>
                  <a:srgbClr val="FFFF99"/>
                </a:solidFill>
                <a:latin typeface="Arial" charset="0"/>
              </a:defRPr>
            </a:lvl5pPr>
            <a:lvl6pPr marL="457200" algn="ctr" rtl="0" fontAlgn="base">
              <a:spcBef>
                <a:spcPct val="0"/>
              </a:spcBef>
              <a:spcAft>
                <a:spcPct val="0"/>
              </a:spcAft>
              <a:defRPr sz="3200" u="sng">
                <a:solidFill>
                  <a:srgbClr val="FFFF99"/>
                </a:solidFill>
                <a:latin typeface="Arial" charset="0"/>
              </a:defRPr>
            </a:lvl6pPr>
            <a:lvl7pPr marL="914400" algn="ctr" rtl="0" fontAlgn="base">
              <a:spcBef>
                <a:spcPct val="0"/>
              </a:spcBef>
              <a:spcAft>
                <a:spcPct val="0"/>
              </a:spcAft>
              <a:defRPr sz="3200" u="sng">
                <a:solidFill>
                  <a:srgbClr val="FFFF99"/>
                </a:solidFill>
                <a:latin typeface="Arial" charset="0"/>
              </a:defRPr>
            </a:lvl7pPr>
            <a:lvl8pPr marL="1371600" algn="ctr" rtl="0" fontAlgn="base">
              <a:spcBef>
                <a:spcPct val="0"/>
              </a:spcBef>
              <a:spcAft>
                <a:spcPct val="0"/>
              </a:spcAft>
              <a:defRPr sz="3200" u="sng">
                <a:solidFill>
                  <a:srgbClr val="FFFF99"/>
                </a:solidFill>
                <a:latin typeface="Arial" charset="0"/>
              </a:defRPr>
            </a:lvl8pPr>
            <a:lvl9pPr marL="1828800" algn="ctr" rtl="0" fontAlgn="base">
              <a:spcBef>
                <a:spcPct val="0"/>
              </a:spcBef>
              <a:spcAft>
                <a:spcPct val="0"/>
              </a:spcAft>
              <a:defRPr sz="3200" u="sng">
                <a:solidFill>
                  <a:srgbClr val="FFFF99"/>
                </a:solidFill>
                <a:latin typeface="Arial" charset="0"/>
              </a:defRPr>
            </a:lvl9pPr>
          </a:lstStyle>
          <a:p>
            <a:pPr algn="l"/>
            <a:r>
              <a:rPr lang="en-US" sz="2400" u="none" kern="0" dirty="0">
                <a:solidFill>
                  <a:schemeClr val="tx1"/>
                </a:solidFill>
                <a:latin typeface="Lato" panose="020F0502020204030203" pitchFamily="34" charset="0"/>
              </a:rPr>
              <a:t>“Rasters”</a:t>
            </a:r>
          </a:p>
        </p:txBody>
      </p:sp>
      <p:sp>
        <p:nvSpPr>
          <p:cNvPr id="13" name="Freeform 12"/>
          <p:cNvSpPr/>
          <p:nvPr/>
        </p:nvSpPr>
        <p:spPr bwMode="auto">
          <a:xfrm>
            <a:off x="2559252" y="4568568"/>
            <a:ext cx="323849" cy="395287"/>
          </a:xfrm>
          <a:custGeom>
            <a:avLst/>
            <a:gdLst>
              <a:gd name="connsiteX0" fmla="*/ 323850 w 581025"/>
              <a:gd name="connsiteY0" fmla="*/ 0 h 657225"/>
              <a:gd name="connsiteX1" fmla="*/ 0 w 581025"/>
              <a:gd name="connsiteY1" fmla="*/ 247650 h 657225"/>
              <a:gd name="connsiteX2" fmla="*/ 85725 w 581025"/>
              <a:gd name="connsiteY2" fmla="*/ 657225 h 657225"/>
              <a:gd name="connsiteX3" fmla="*/ 542925 w 581025"/>
              <a:gd name="connsiteY3" fmla="*/ 657225 h 657225"/>
              <a:gd name="connsiteX4" fmla="*/ 581025 w 581025"/>
              <a:gd name="connsiteY4" fmla="*/ 457200 h 657225"/>
              <a:gd name="connsiteX5" fmla="*/ 314325 w 581025"/>
              <a:gd name="connsiteY5" fmla="*/ 381000 h 657225"/>
              <a:gd name="connsiteX6" fmla="*/ 323850 w 581025"/>
              <a:gd name="connsiteY6" fmla="*/ 0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1025" h="657225">
                <a:moveTo>
                  <a:pt x="323850" y="0"/>
                </a:moveTo>
                <a:lnTo>
                  <a:pt x="0" y="247650"/>
                </a:lnTo>
                <a:lnTo>
                  <a:pt x="85725" y="657225"/>
                </a:lnTo>
                <a:lnTo>
                  <a:pt x="542925" y="657225"/>
                </a:lnTo>
                <a:lnTo>
                  <a:pt x="581025" y="457200"/>
                </a:lnTo>
                <a:lnTo>
                  <a:pt x="314325" y="381000"/>
                </a:lnTo>
                <a:lnTo>
                  <a:pt x="323850" y="0"/>
                </a:lnTo>
                <a:close/>
              </a:path>
            </a:pathLst>
          </a:cu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effectLst/>
              <a:latin typeface="Arial" charset="0"/>
            </a:endParaRPr>
          </a:p>
        </p:txBody>
      </p:sp>
      <p:grpSp>
        <p:nvGrpSpPr>
          <p:cNvPr id="14" name="Group 13"/>
          <p:cNvGrpSpPr/>
          <p:nvPr/>
        </p:nvGrpSpPr>
        <p:grpSpPr>
          <a:xfrm>
            <a:off x="2275266" y="5101968"/>
            <a:ext cx="767862" cy="228600"/>
            <a:chOff x="3575538" y="3200400"/>
            <a:chExt cx="1148862" cy="381000"/>
          </a:xfrm>
        </p:grpSpPr>
        <p:cxnSp>
          <p:nvCxnSpPr>
            <p:cNvPr id="15" name="Straight Connector 14"/>
            <p:cNvCxnSpPr/>
            <p:nvPr/>
          </p:nvCxnSpPr>
          <p:spPr bwMode="auto">
            <a:xfrm flipV="1">
              <a:off x="3657600" y="3276600"/>
              <a:ext cx="457200" cy="228600"/>
            </a:xfrm>
            <a:prstGeom prst="line">
              <a:avLst/>
            </a:prstGeom>
            <a:solidFill>
              <a:schemeClr val="accent1"/>
            </a:solidFill>
            <a:ln w="25400" cap="flat" cmpd="sng" algn="ctr">
              <a:solidFill>
                <a:srgbClr val="3399FF"/>
              </a:solidFill>
              <a:prstDash val="solid"/>
              <a:round/>
              <a:headEnd type="none" w="med" len="med"/>
              <a:tailEnd type="none" w="med" len="med"/>
            </a:ln>
            <a:effectLst/>
          </p:spPr>
        </p:cxnSp>
        <p:cxnSp>
          <p:nvCxnSpPr>
            <p:cNvPr id="16" name="Straight Connector 15"/>
            <p:cNvCxnSpPr/>
            <p:nvPr/>
          </p:nvCxnSpPr>
          <p:spPr bwMode="auto">
            <a:xfrm>
              <a:off x="4114800" y="3276600"/>
              <a:ext cx="228600" cy="228600"/>
            </a:xfrm>
            <a:prstGeom prst="line">
              <a:avLst/>
            </a:prstGeom>
            <a:solidFill>
              <a:schemeClr val="accent1"/>
            </a:solidFill>
            <a:ln w="25400" cap="flat" cmpd="sng" algn="ctr">
              <a:solidFill>
                <a:srgbClr val="3399FF"/>
              </a:solidFill>
              <a:prstDash val="solid"/>
              <a:round/>
              <a:headEnd type="none" w="med" len="med"/>
              <a:tailEnd type="none" w="med" len="med"/>
            </a:ln>
            <a:effectLst/>
          </p:spPr>
        </p:cxnSp>
        <p:cxnSp>
          <p:nvCxnSpPr>
            <p:cNvPr id="17" name="Straight Connector 16"/>
            <p:cNvCxnSpPr/>
            <p:nvPr/>
          </p:nvCxnSpPr>
          <p:spPr bwMode="auto">
            <a:xfrm flipV="1">
              <a:off x="4343400" y="3276600"/>
              <a:ext cx="304800" cy="228600"/>
            </a:xfrm>
            <a:prstGeom prst="line">
              <a:avLst/>
            </a:prstGeom>
            <a:solidFill>
              <a:schemeClr val="accent1"/>
            </a:solidFill>
            <a:ln w="25400" cap="flat" cmpd="sng" algn="ctr">
              <a:solidFill>
                <a:srgbClr val="3399FF"/>
              </a:solidFill>
              <a:prstDash val="solid"/>
              <a:round/>
              <a:headEnd type="none" w="med" len="med"/>
              <a:tailEnd type="none" w="med" len="med"/>
            </a:ln>
            <a:effectLst/>
          </p:spPr>
        </p:cxnSp>
        <p:sp>
          <p:nvSpPr>
            <p:cNvPr id="18" name="Oval 17"/>
            <p:cNvSpPr/>
            <p:nvPr/>
          </p:nvSpPr>
          <p:spPr bwMode="auto">
            <a:xfrm>
              <a:off x="3575538" y="3429000"/>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effectLst/>
                <a:latin typeface="Arial" charset="0"/>
              </a:endParaRPr>
            </a:p>
          </p:txBody>
        </p:sp>
        <p:sp>
          <p:nvSpPr>
            <p:cNvPr id="19" name="Oval 18"/>
            <p:cNvSpPr/>
            <p:nvPr/>
          </p:nvSpPr>
          <p:spPr bwMode="auto">
            <a:xfrm>
              <a:off x="4038600" y="3200400"/>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effectLst/>
                <a:latin typeface="Arial" charset="0"/>
              </a:endParaRPr>
            </a:p>
          </p:txBody>
        </p:sp>
        <p:sp>
          <p:nvSpPr>
            <p:cNvPr id="20" name="Oval 19"/>
            <p:cNvSpPr/>
            <p:nvPr/>
          </p:nvSpPr>
          <p:spPr bwMode="auto">
            <a:xfrm>
              <a:off x="4267200" y="3429000"/>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effectLst/>
                <a:latin typeface="Arial" charset="0"/>
              </a:endParaRPr>
            </a:p>
          </p:txBody>
        </p:sp>
        <p:sp>
          <p:nvSpPr>
            <p:cNvPr id="21" name="Oval 20"/>
            <p:cNvSpPr/>
            <p:nvPr/>
          </p:nvSpPr>
          <p:spPr bwMode="auto">
            <a:xfrm>
              <a:off x="4572000" y="3200400"/>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effectLst/>
                <a:latin typeface="Arial" charset="0"/>
              </a:endParaRPr>
            </a:p>
          </p:txBody>
        </p:sp>
      </p:grpSp>
      <p:sp>
        <p:nvSpPr>
          <p:cNvPr id="22" name="Oval 21"/>
          <p:cNvSpPr/>
          <p:nvPr/>
        </p:nvSpPr>
        <p:spPr bwMode="auto">
          <a:xfrm>
            <a:off x="2578301" y="5559168"/>
            <a:ext cx="228600" cy="242887"/>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effectLst/>
              <a:latin typeface="Arial" charset="0"/>
            </a:endParaRPr>
          </a:p>
        </p:txBody>
      </p:sp>
      <p:grpSp>
        <p:nvGrpSpPr>
          <p:cNvPr id="23" name="Group 22"/>
          <p:cNvGrpSpPr/>
          <p:nvPr/>
        </p:nvGrpSpPr>
        <p:grpSpPr>
          <a:xfrm>
            <a:off x="2581767" y="6016368"/>
            <a:ext cx="281148" cy="304800"/>
            <a:chOff x="3578469" y="4267200"/>
            <a:chExt cx="1145931" cy="1371600"/>
          </a:xfrm>
        </p:grpSpPr>
        <p:sp>
          <p:nvSpPr>
            <p:cNvPr id="24" name="Rectangle 23"/>
            <p:cNvSpPr/>
            <p:nvPr/>
          </p:nvSpPr>
          <p:spPr bwMode="auto">
            <a:xfrm>
              <a:off x="4149968" y="4267200"/>
              <a:ext cx="574431" cy="685800"/>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effectLst/>
                <a:latin typeface="Arial" charset="0"/>
              </a:endParaRPr>
            </a:p>
          </p:txBody>
        </p:sp>
        <p:sp>
          <p:nvSpPr>
            <p:cNvPr id="25" name="Rectangle 24"/>
            <p:cNvSpPr/>
            <p:nvPr/>
          </p:nvSpPr>
          <p:spPr bwMode="auto">
            <a:xfrm>
              <a:off x="3578469" y="4267200"/>
              <a:ext cx="571499" cy="685800"/>
            </a:xfrm>
            <a:prstGeom prst="rect">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effectLst/>
                <a:latin typeface="Arial" charset="0"/>
              </a:endParaRPr>
            </a:p>
          </p:txBody>
        </p:sp>
        <p:sp>
          <p:nvSpPr>
            <p:cNvPr id="26" name="Rectangle 25"/>
            <p:cNvSpPr/>
            <p:nvPr/>
          </p:nvSpPr>
          <p:spPr bwMode="auto">
            <a:xfrm>
              <a:off x="4149969" y="4953000"/>
              <a:ext cx="574431" cy="685800"/>
            </a:xfrm>
            <a:prstGeom prst="rect">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effectLst/>
                <a:latin typeface="Arial" charset="0"/>
              </a:endParaRPr>
            </a:p>
          </p:txBody>
        </p:sp>
        <p:sp>
          <p:nvSpPr>
            <p:cNvPr id="27" name="Rectangle 26"/>
            <p:cNvSpPr/>
            <p:nvPr/>
          </p:nvSpPr>
          <p:spPr bwMode="auto">
            <a:xfrm>
              <a:off x="3578470" y="4953000"/>
              <a:ext cx="571499" cy="68580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effectLst/>
                <a:latin typeface="Arial" charset="0"/>
              </a:endParaRPr>
            </a:p>
          </p:txBody>
        </p:sp>
      </p:grpSp>
      <p:grpSp>
        <p:nvGrpSpPr>
          <p:cNvPr id="28" name="Group 27"/>
          <p:cNvGrpSpPr/>
          <p:nvPr/>
        </p:nvGrpSpPr>
        <p:grpSpPr>
          <a:xfrm>
            <a:off x="5346842" y="4280168"/>
            <a:ext cx="1430080" cy="2377818"/>
            <a:chOff x="5486399" y="4571999"/>
            <a:chExt cx="1144013" cy="2149219"/>
          </a:xfrm>
        </p:grpSpPr>
        <p:grpSp>
          <p:nvGrpSpPr>
            <p:cNvPr id="29" name="Group 35"/>
            <p:cNvGrpSpPr>
              <a:grpSpLocks noChangeAspect="1"/>
            </p:cNvGrpSpPr>
            <p:nvPr/>
          </p:nvGrpSpPr>
          <p:grpSpPr bwMode="auto">
            <a:xfrm>
              <a:off x="5486400" y="5257800"/>
              <a:ext cx="1143000" cy="1463418"/>
              <a:chOff x="336" y="-1152"/>
              <a:chExt cx="5069" cy="6490"/>
            </a:xfrm>
            <a:scene3d>
              <a:camera prst="orthographicFront">
                <a:rot lat="1800000" lon="18000000" rev="18000000"/>
              </a:camera>
              <a:lightRig rig="threePt" dir="t"/>
            </a:scene3d>
          </p:grpSpPr>
          <p:sp>
            <p:nvSpPr>
              <p:cNvPr id="46" name="AutoShape 34"/>
              <p:cNvSpPr>
                <a:spLocks noChangeAspect="1" noChangeArrowheads="1" noTextEdit="1"/>
              </p:cNvSpPr>
              <p:nvPr/>
            </p:nvSpPr>
            <p:spPr bwMode="auto">
              <a:xfrm>
                <a:off x="336" y="-1152"/>
                <a:ext cx="4981" cy="64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a:p>
            </p:txBody>
          </p:sp>
          <p:pic>
            <p:nvPicPr>
              <p:cNvPr id="47" name="Picture 36"/>
              <p:cNvPicPr>
                <a:picLocks noChangeAspect="1" noChangeArrowheads="1"/>
              </p:cNvPicPr>
              <p:nvPr/>
            </p:nvPicPr>
            <p:blipFill>
              <a:blip r:embed="rId2" cstate="screen"/>
              <a:srcRect/>
              <a:stretch>
                <a:fillRect/>
              </a:stretch>
            </p:blipFill>
            <p:spPr bwMode="auto">
              <a:xfrm>
                <a:off x="336" y="-1152"/>
                <a:ext cx="4980" cy="1344"/>
              </a:xfrm>
              <a:prstGeom prst="rect">
                <a:avLst/>
              </a:prstGeom>
              <a:noFill/>
              <a:ln w="9525">
                <a:noFill/>
                <a:miter lim="800000"/>
                <a:headEnd/>
                <a:tailEnd/>
              </a:ln>
            </p:spPr>
          </p:pic>
          <p:pic>
            <p:nvPicPr>
              <p:cNvPr id="48" name="Picture 37"/>
              <p:cNvPicPr>
                <a:picLocks noChangeAspect="1" noChangeArrowheads="1"/>
              </p:cNvPicPr>
              <p:nvPr/>
            </p:nvPicPr>
            <p:blipFill>
              <a:blip r:embed="rId3" cstate="screen"/>
              <a:srcRect/>
              <a:stretch>
                <a:fillRect/>
              </a:stretch>
            </p:blipFill>
            <p:spPr bwMode="auto">
              <a:xfrm>
                <a:off x="336" y="188"/>
                <a:ext cx="4980" cy="1344"/>
              </a:xfrm>
              <a:prstGeom prst="rect">
                <a:avLst/>
              </a:prstGeom>
              <a:noFill/>
              <a:ln w="9525">
                <a:noFill/>
                <a:miter lim="800000"/>
                <a:headEnd/>
                <a:tailEnd/>
              </a:ln>
            </p:spPr>
          </p:pic>
          <p:pic>
            <p:nvPicPr>
              <p:cNvPr id="49" name="Picture 38"/>
              <p:cNvPicPr>
                <a:picLocks noChangeAspect="1" noChangeArrowheads="1"/>
              </p:cNvPicPr>
              <p:nvPr/>
            </p:nvPicPr>
            <p:blipFill>
              <a:blip r:embed="rId4" cstate="screen"/>
              <a:srcRect/>
              <a:stretch>
                <a:fillRect/>
              </a:stretch>
            </p:blipFill>
            <p:spPr bwMode="auto">
              <a:xfrm>
                <a:off x="336" y="1529"/>
                <a:ext cx="4980" cy="1343"/>
              </a:xfrm>
              <a:prstGeom prst="rect">
                <a:avLst/>
              </a:prstGeom>
              <a:noFill/>
              <a:ln w="9525">
                <a:noFill/>
                <a:miter lim="800000"/>
                <a:headEnd/>
                <a:tailEnd/>
              </a:ln>
            </p:spPr>
          </p:pic>
          <p:pic>
            <p:nvPicPr>
              <p:cNvPr id="50" name="Picture 39"/>
              <p:cNvPicPr>
                <a:picLocks noChangeAspect="1" noChangeArrowheads="1"/>
              </p:cNvPicPr>
              <p:nvPr/>
            </p:nvPicPr>
            <p:blipFill>
              <a:blip r:embed="rId5" cstate="screen"/>
              <a:srcRect/>
              <a:stretch>
                <a:fillRect/>
              </a:stretch>
            </p:blipFill>
            <p:spPr bwMode="auto">
              <a:xfrm>
                <a:off x="336" y="2869"/>
                <a:ext cx="4980" cy="1344"/>
              </a:xfrm>
              <a:prstGeom prst="rect">
                <a:avLst/>
              </a:prstGeom>
              <a:noFill/>
              <a:ln w="9525">
                <a:noFill/>
                <a:miter lim="800000"/>
                <a:headEnd/>
                <a:tailEnd/>
              </a:ln>
            </p:spPr>
          </p:pic>
          <p:pic>
            <p:nvPicPr>
              <p:cNvPr id="51" name="Picture 40"/>
              <p:cNvPicPr>
                <a:picLocks noChangeAspect="1" noChangeArrowheads="1"/>
              </p:cNvPicPr>
              <p:nvPr/>
            </p:nvPicPr>
            <p:blipFill>
              <a:blip r:embed="rId6" cstate="screen"/>
              <a:srcRect/>
              <a:stretch>
                <a:fillRect/>
              </a:stretch>
            </p:blipFill>
            <p:spPr bwMode="auto">
              <a:xfrm>
                <a:off x="425" y="4209"/>
                <a:ext cx="4980" cy="1129"/>
              </a:xfrm>
              <a:prstGeom prst="rect">
                <a:avLst/>
              </a:prstGeom>
              <a:noFill/>
              <a:ln w="9525">
                <a:noFill/>
                <a:miter lim="800000"/>
                <a:headEnd/>
                <a:tailEnd/>
              </a:ln>
            </p:spPr>
          </p:pic>
          <p:sp>
            <p:nvSpPr>
              <p:cNvPr id="52" name="Rectangle 41"/>
              <p:cNvSpPr>
                <a:spLocks noChangeArrowheads="1"/>
              </p:cNvSpPr>
              <p:nvPr/>
            </p:nvSpPr>
            <p:spPr bwMode="auto">
              <a:xfrm>
                <a:off x="336" y="-1152"/>
                <a:ext cx="4979" cy="6486"/>
              </a:xfrm>
              <a:prstGeom prst="rect">
                <a:avLst/>
              </a:prstGeom>
              <a:noFill/>
              <a:ln w="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a:p>
            </p:txBody>
          </p:sp>
        </p:grpSp>
        <p:grpSp>
          <p:nvGrpSpPr>
            <p:cNvPr id="30" name="Group 5"/>
            <p:cNvGrpSpPr>
              <a:grpSpLocks noChangeAspect="1"/>
            </p:cNvGrpSpPr>
            <p:nvPr/>
          </p:nvGrpSpPr>
          <p:grpSpPr bwMode="auto">
            <a:xfrm>
              <a:off x="5505773" y="4953000"/>
              <a:ext cx="1109401" cy="1443302"/>
              <a:chOff x="1104" y="288"/>
              <a:chExt cx="2256" cy="2935"/>
            </a:xfrm>
            <a:scene3d>
              <a:camera prst="orthographicFront">
                <a:rot lat="2081487" lon="18140409" rev="18037876"/>
              </a:camera>
              <a:lightRig rig="threePt" dir="t"/>
            </a:scene3d>
          </p:grpSpPr>
          <p:sp>
            <p:nvSpPr>
              <p:cNvPr id="39" name="AutoShape 4"/>
              <p:cNvSpPr>
                <a:spLocks noChangeAspect="1" noChangeArrowheads="1" noTextEdit="1"/>
              </p:cNvSpPr>
              <p:nvPr/>
            </p:nvSpPr>
            <p:spPr bwMode="auto">
              <a:xfrm>
                <a:off x="1104" y="288"/>
                <a:ext cx="2256" cy="293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a:p>
            </p:txBody>
          </p:sp>
          <p:pic>
            <p:nvPicPr>
              <p:cNvPr id="40" name="Picture 6"/>
              <p:cNvPicPr>
                <a:picLocks noChangeAspect="1" noChangeArrowheads="1"/>
              </p:cNvPicPr>
              <p:nvPr/>
            </p:nvPicPr>
            <p:blipFill>
              <a:blip r:embed="rId7" cstate="screen">
                <a:lum bright="-22000"/>
              </a:blip>
              <a:srcRect/>
              <a:stretch>
                <a:fillRect/>
              </a:stretch>
            </p:blipFill>
            <p:spPr bwMode="auto">
              <a:xfrm>
                <a:off x="1104" y="288"/>
                <a:ext cx="2255" cy="608"/>
              </a:xfrm>
              <a:prstGeom prst="rect">
                <a:avLst/>
              </a:prstGeom>
              <a:noFill/>
              <a:ln w="9525">
                <a:noFill/>
                <a:miter lim="800000"/>
                <a:headEnd/>
                <a:tailEnd/>
              </a:ln>
            </p:spPr>
          </p:pic>
          <p:pic>
            <p:nvPicPr>
              <p:cNvPr id="41" name="Picture 7"/>
              <p:cNvPicPr>
                <a:picLocks noChangeAspect="1" noChangeArrowheads="1"/>
              </p:cNvPicPr>
              <p:nvPr/>
            </p:nvPicPr>
            <p:blipFill>
              <a:blip r:embed="rId8" cstate="screen">
                <a:lum bright="-22000"/>
              </a:blip>
              <a:srcRect/>
              <a:stretch>
                <a:fillRect/>
              </a:stretch>
            </p:blipFill>
            <p:spPr bwMode="auto">
              <a:xfrm>
                <a:off x="1104" y="894"/>
                <a:ext cx="2255" cy="608"/>
              </a:xfrm>
              <a:prstGeom prst="rect">
                <a:avLst/>
              </a:prstGeom>
              <a:noFill/>
              <a:ln w="9525">
                <a:noFill/>
                <a:miter lim="800000"/>
                <a:headEnd/>
                <a:tailEnd/>
              </a:ln>
            </p:spPr>
          </p:pic>
          <p:pic>
            <p:nvPicPr>
              <p:cNvPr id="42" name="Picture 8"/>
              <p:cNvPicPr>
                <a:picLocks noChangeAspect="1" noChangeArrowheads="1"/>
              </p:cNvPicPr>
              <p:nvPr/>
            </p:nvPicPr>
            <p:blipFill>
              <a:blip r:embed="rId9" cstate="screen">
                <a:lum bright="-22000"/>
              </a:blip>
              <a:srcRect/>
              <a:stretch>
                <a:fillRect/>
              </a:stretch>
            </p:blipFill>
            <p:spPr bwMode="auto">
              <a:xfrm>
                <a:off x="1104" y="1500"/>
                <a:ext cx="2255" cy="608"/>
              </a:xfrm>
              <a:prstGeom prst="rect">
                <a:avLst/>
              </a:prstGeom>
              <a:noFill/>
              <a:ln w="9525">
                <a:noFill/>
                <a:miter lim="800000"/>
                <a:headEnd/>
                <a:tailEnd/>
              </a:ln>
            </p:spPr>
          </p:pic>
          <p:pic>
            <p:nvPicPr>
              <p:cNvPr id="43" name="Picture 9"/>
              <p:cNvPicPr>
                <a:picLocks noChangeAspect="1" noChangeArrowheads="1"/>
              </p:cNvPicPr>
              <p:nvPr/>
            </p:nvPicPr>
            <p:blipFill>
              <a:blip r:embed="rId10" cstate="screen">
                <a:lum bright="-22000"/>
              </a:blip>
              <a:srcRect/>
              <a:stretch>
                <a:fillRect/>
              </a:stretch>
            </p:blipFill>
            <p:spPr bwMode="auto">
              <a:xfrm>
                <a:off x="1104" y="2106"/>
                <a:ext cx="2255" cy="608"/>
              </a:xfrm>
              <a:prstGeom prst="rect">
                <a:avLst/>
              </a:prstGeom>
              <a:noFill/>
              <a:ln w="9525">
                <a:noFill/>
                <a:miter lim="800000"/>
                <a:headEnd/>
                <a:tailEnd/>
              </a:ln>
            </p:spPr>
          </p:pic>
          <p:pic>
            <p:nvPicPr>
              <p:cNvPr id="44" name="Picture 10"/>
              <p:cNvPicPr>
                <a:picLocks noChangeAspect="1" noChangeArrowheads="1"/>
              </p:cNvPicPr>
              <p:nvPr/>
            </p:nvPicPr>
            <p:blipFill>
              <a:blip r:embed="rId11" cstate="screen">
                <a:lum bright="-22000"/>
              </a:blip>
              <a:srcRect/>
              <a:stretch>
                <a:fillRect/>
              </a:stretch>
            </p:blipFill>
            <p:spPr bwMode="auto">
              <a:xfrm>
                <a:off x="1104" y="2712"/>
                <a:ext cx="2255" cy="511"/>
              </a:xfrm>
              <a:prstGeom prst="rect">
                <a:avLst/>
              </a:prstGeom>
              <a:noFill/>
              <a:ln w="9525">
                <a:noFill/>
                <a:miter lim="800000"/>
                <a:headEnd/>
                <a:tailEnd/>
              </a:ln>
            </p:spPr>
          </p:pic>
          <p:sp>
            <p:nvSpPr>
              <p:cNvPr id="45" name="Rectangle 11"/>
              <p:cNvSpPr>
                <a:spLocks noChangeArrowheads="1"/>
              </p:cNvSpPr>
              <p:nvPr/>
            </p:nvSpPr>
            <p:spPr bwMode="auto">
              <a:xfrm>
                <a:off x="1104" y="288"/>
                <a:ext cx="2255" cy="2933"/>
              </a:xfrm>
              <a:prstGeom prst="rect">
                <a:avLst/>
              </a:prstGeom>
              <a:noFill/>
              <a:ln w="4">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a:p>
            </p:txBody>
          </p:sp>
        </p:grpSp>
        <p:grpSp>
          <p:nvGrpSpPr>
            <p:cNvPr id="31" name="Group 15"/>
            <p:cNvGrpSpPr>
              <a:grpSpLocks noChangeAspect="1"/>
            </p:cNvGrpSpPr>
            <p:nvPr/>
          </p:nvGrpSpPr>
          <p:grpSpPr bwMode="auto">
            <a:xfrm>
              <a:off x="5486399" y="4571999"/>
              <a:ext cx="1144013" cy="1489823"/>
              <a:chOff x="720" y="1104"/>
              <a:chExt cx="3027" cy="3942"/>
            </a:xfrm>
            <a:scene3d>
              <a:camera prst="orthographicFront">
                <a:rot lat="1800000" lon="18000000" rev="18000000"/>
              </a:camera>
              <a:lightRig rig="threePt" dir="t"/>
            </a:scene3d>
          </p:grpSpPr>
          <p:sp>
            <p:nvSpPr>
              <p:cNvPr id="32" name="AutoShape 14"/>
              <p:cNvSpPr>
                <a:spLocks noChangeAspect="1" noChangeArrowheads="1" noTextEdit="1"/>
              </p:cNvSpPr>
              <p:nvPr/>
            </p:nvSpPr>
            <p:spPr bwMode="auto">
              <a:xfrm>
                <a:off x="720" y="1104"/>
                <a:ext cx="3027" cy="394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a:p>
            </p:txBody>
          </p:sp>
          <p:pic>
            <p:nvPicPr>
              <p:cNvPr id="33" name="Picture 16"/>
              <p:cNvPicPr>
                <a:picLocks noChangeAspect="1" noChangeArrowheads="1"/>
              </p:cNvPicPr>
              <p:nvPr/>
            </p:nvPicPr>
            <p:blipFill>
              <a:blip r:embed="rId12" cstate="screen"/>
              <a:srcRect/>
              <a:stretch>
                <a:fillRect/>
              </a:stretch>
            </p:blipFill>
            <p:spPr bwMode="auto">
              <a:xfrm>
                <a:off x="720" y="1104"/>
                <a:ext cx="3026" cy="817"/>
              </a:xfrm>
              <a:prstGeom prst="rect">
                <a:avLst/>
              </a:prstGeom>
              <a:noFill/>
              <a:ln w="9525">
                <a:noFill/>
                <a:miter lim="800000"/>
                <a:headEnd/>
                <a:tailEnd/>
              </a:ln>
            </p:spPr>
          </p:pic>
          <p:pic>
            <p:nvPicPr>
              <p:cNvPr id="34" name="Picture 17"/>
              <p:cNvPicPr>
                <a:picLocks noChangeAspect="1" noChangeArrowheads="1"/>
              </p:cNvPicPr>
              <p:nvPr/>
            </p:nvPicPr>
            <p:blipFill>
              <a:blip r:embed="rId13" cstate="screen"/>
              <a:srcRect/>
              <a:stretch>
                <a:fillRect/>
              </a:stretch>
            </p:blipFill>
            <p:spPr bwMode="auto">
              <a:xfrm>
                <a:off x="720" y="1919"/>
                <a:ext cx="3026" cy="816"/>
              </a:xfrm>
              <a:prstGeom prst="rect">
                <a:avLst/>
              </a:prstGeom>
              <a:noFill/>
              <a:ln w="9525">
                <a:noFill/>
                <a:miter lim="800000"/>
                <a:headEnd/>
                <a:tailEnd/>
              </a:ln>
            </p:spPr>
          </p:pic>
          <p:pic>
            <p:nvPicPr>
              <p:cNvPr id="35" name="Picture 18"/>
              <p:cNvPicPr>
                <a:picLocks noChangeAspect="1" noChangeArrowheads="1"/>
              </p:cNvPicPr>
              <p:nvPr/>
            </p:nvPicPr>
            <p:blipFill>
              <a:blip r:embed="rId14" cstate="screen"/>
              <a:srcRect/>
              <a:stretch>
                <a:fillRect/>
              </a:stretch>
            </p:blipFill>
            <p:spPr bwMode="auto">
              <a:xfrm>
                <a:off x="720" y="2733"/>
                <a:ext cx="3026" cy="817"/>
              </a:xfrm>
              <a:prstGeom prst="rect">
                <a:avLst/>
              </a:prstGeom>
              <a:noFill/>
              <a:ln w="9525">
                <a:noFill/>
                <a:miter lim="800000"/>
                <a:headEnd/>
                <a:tailEnd/>
              </a:ln>
            </p:spPr>
          </p:pic>
          <p:pic>
            <p:nvPicPr>
              <p:cNvPr id="36" name="Picture 19"/>
              <p:cNvPicPr>
                <a:picLocks noChangeAspect="1" noChangeArrowheads="1"/>
              </p:cNvPicPr>
              <p:nvPr/>
            </p:nvPicPr>
            <p:blipFill>
              <a:blip r:embed="rId15" cstate="screen"/>
              <a:srcRect/>
              <a:stretch>
                <a:fillRect/>
              </a:stretch>
            </p:blipFill>
            <p:spPr bwMode="auto">
              <a:xfrm>
                <a:off x="720" y="3548"/>
                <a:ext cx="3026" cy="816"/>
              </a:xfrm>
              <a:prstGeom prst="rect">
                <a:avLst/>
              </a:prstGeom>
              <a:noFill/>
              <a:ln w="9525">
                <a:noFill/>
                <a:miter lim="800000"/>
                <a:headEnd/>
                <a:tailEnd/>
              </a:ln>
            </p:spPr>
          </p:pic>
          <p:pic>
            <p:nvPicPr>
              <p:cNvPr id="37" name="Picture 20"/>
              <p:cNvPicPr>
                <a:picLocks noChangeAspect="1" noChangeArrowheads="1"/>
              </p:cNvPicPr>
              <p:nvPr/>
            </p:nvPicPr>
            <p:blipFill>
              <a:blip r:embed="rId16" cstate="screen"/>
              <a:srcRect/>
              <a:stretch>
                <a:fillRect/>
              </a:stretch>
            </p:blipFill>
            <p:spPr bwMode="auto">
              <a:xfrm>
                <a:off x="720" y="4362"/>
                <a:ext cx="3026" cy="687"/>
              </a:xfrm>
              <a:prstGeom prst="rect">
                <a:avLst/>
              </a:prstGeom>
              <a:noFill/>
              <a:ln w="9525">
                <a:noFill/>
                <a:miter lim="800000"/>
                <a:headEnd/>
                <a:tailEnd/>
              </a:ln>
            </p:spPr>
          </p:pic>
          <p:sp>
            <p:nvSpPr>
              <p:cNvPr id="38" name="Rectangle 21"/>
              <p:cNvSpPr>
                <a:spLocks noChangeArrowheads="1"/>
              </p:cNvSpPr>
              <p:nvPr/>
            </p:nvSpPr>
            <p:spPr bwMode="auto">
              <a:xfrm>
                <a:off x="720" y="1104"/>
                <a:ext cx="3026" cy="3942"/>
              </a:xfrm>
              <a:prstGeom prst="rect">
                <a:avLst/>
              </a:prstGeom>
              <a:noFill/>
              <a:ln w="5">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a:p>
            </p:txBody>
          </p:sp>
        </p:grpSp>
      </p:grpSp>
      <p:grpSp>
        <p:nvGrpSpPr>
          <p:cNvPr id="53" name="Group 52"/>
          <p:cNvGrpSpPr/>
          <p:nvPr/>
        </p:nvGrpSpPr>
        <p:grpSpPr>
          <a:xfrm>
            <a:off x="2917157" y="798366"/>
            <a:ext cx="3572886" cy="401686"/>
            <a:chOff x="2877879" y="979670"/>
            <a:chExt cx="3572886" cy="401686"/>
          </a:xfrm>
        </p:grpSpPr>
        <p:pic>
          <p:nvPicPr>
            <p:cNvPr id="54" name="Picture 53"/>
            <p:cNvPicPr>
              <a:picLocks noChangeAspect="1"/>
            </p:cNvPicPr>
            <p:nvPr/>
          </p:nvPicPr>
          <p:blipFill rotWithShape="1">
            <a:blip r:embed="rId17"/>
            <a:srcRect l="38584" t="7541" r="46460" b="89812"/>
            <a:stretch/>
          </p:blipFill>
          <p:spPr>
            <a:xfrm>
              <a:off x="2877879" y="979670"/>
              <a:ext cx="3572886" cy="401686"/>
            </a:xfrm>
            <a:prstGeom prst="rect">
              <a:avLst/>
            </a:prstGeom>
          </p:spPr>
        </p:pic>
        <p:sp>
          <p:nvSpPr>
            <p:cNvPr id="55" name="Rectangle 54"/>
            <p:cNvSpPr/>
            <p:nvPr/>
          </p:nvSpPr>
          <p:spPr bwMode="auto">
            <a:xfrm>
              <a:off x="3316346" y="1034230"/>
              <a:ext cx="285897" cy="281529"/>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accent2">
                    <a:lumMod val="50000"/>
                  </a:schemeClr>
                </a:solidFill>
                <a:effectLst/>
                <a:latin typeface="Arial" charset="0"/>
              </a:endParaRPr>
            </a:p>
          </p:txBody>
        </p:sp>
      </p:grpSp>
      <p:pic>
        <p:nvPicPr>
          <p:cNvPr id="3" name="Picture 2" descr="manage data">
            <a:extLst>
              <a:ext uri="{FF2B5EF4-FFF2-40B4-BE49-F238E27FC236}">
                <a16:creationId xmlns:a16="http://schemas.microsoft.com/office/drawing/2014/main" id="{9B4B1944-A3E8-436A-B27E-0582EA4AE4FB}"/>
              </a:ext>
            </a:extLst>
          </p:cNvPr>
          <p:cNvPicPr>
            <a:picLocks noChangeAspect="1"/>
          </p:cNvPicPr>
          <p:nvPr/>
        </p:nvPicPr>
        <p:blipFill>
          <a:blip r:embed="rId18"/>
          <a:stretch>
            <a:fillRect/>
          </a:stretch>
        </p:blipFill>
        <p:spPr>
          <a:xfrm>
            <a:off x="1735334" y="1393002"/>
            <a:ext cx="5673332" cy="2598877"/>
          </a:xfrm>
          <a:prstGeom prst="rect">
            <a:avLst/>
          </a:prstGeom>
        </p:spPr>
      </p:pic>
    </p:spTree>
    <p:extLst>
      <p:ext uri="{BB962C8B-B14F-4D97-AF65-F5344CB8AC3E}">
        <p14:creationId xmlns:p14="http://schemas.microsoft.com/office/powerpoint/2010/main" val="41875044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90600"/>
          </a:xfrm>
        </p:spPr>
        <p:txBody>
          <a:bodyPr/>
          <a:lstStyle/>
          <a:p>
            <a:r>
              <a:rPr lang="en-US" dirty="0"/>
              <a:t>Flexible graph interfaces</a:t>
            </a:r>
          </a:p>
        </p:txBody>
      </p:sp>
      <p:pic>
        <p:nvPicPr>
          <p:cNvPr id="5" name="Picture 4"/>
          <p:cNvPicPr/>
          <p:nvPr/>
        </p:nvPicPr>
        <p:blipFill>
          <a:blip r:embed="rId2" cstate="screen">
            <a:extLst>
              <a:ext uri="{28A0092B-C50C-407E-A947-70E740481C1C}">
                <a14:useLocalDpi xmlns:a14="http://schemas.microsoft.com/office/drawing/2010/main"/>
              </a:ext>
            </a:extLst>
          </a:blip>
          <a:stretch>
            <a:fillRect/>
          </a:stretch>
        </p:blipFill>
        <p:spPr>
          <a:xfrm>
            <a:off x="3629025" y="2971800"/>
            <a:ext cx="5143500" cy="3200400"/>
          </a:xfrm>
          <a:prstGeom prst="rect">
            <a:avLst/>
          </a:prstGeom>
          <a:ln w="12700">
            <a:solidFill>
              <a:schemeClr val="bg1"/>
            </a:solidFill>
          </a:ln>
        </p:spPr>
      </p:pic>
      <p:grpSp>
        <p:nvGrpSpPr>
          <p:cNvPr id="8" name="Group 7"/>
          <p:cNvGrpSpPr/>
          <p:nvPr/>
        </p:nvGrpSpPr>
        <p:grpSpPr>
          <a:xfrm>
            <a:off x="2873188" y="1003624"/>
            <a:ext cx="3358963" cy="419615"/>
            <a:chOff x="3009394" y="1292989"/>
            <a:chExt cx="3572886" cy="401686"/>
          </a:xfrm>
        </p:grpSpPr>
        <p:pic>
          <p:nvPicPr>
            <p:cNvPr id="9" name="Picture 8"/>
            <p:cNvPicPr>
              <a:picLocks noChangeAspect="1"/>
            </p:cNvPicPr>
            <p:nvPr/>
          </p:nvPicPr>
          <p:blipFill rotWithShape="1">
            <a:blip r:embed="rId3"/>
            <a:srcRect l="38584" t="7541" r="46460" b="89812"/>
            <a:stretch/>
          </p:blipFill>
          <p:spPr>
            <a:xfrm>
              <a:off x="3009394" y="1292989"/>
              <a:ext cx="3572886" cy="401686"/>
            </a:xfrm>
            <a:prstGeom prst="rect">
              <a:avLst/>
            </a:prstGeom>
          </p:spPr>
        </p:pic>
        <p:sp>
          <p:nvSpPr>
            <p:cNvPr id="10" name="Rectangle 9"/>
            <p:cNvSpPr/>
            <p:nvPr/>
          </p:nvSpPr>
          <p:spPr bwMode="auto">
            <a:xfrm>
              <a:off x="3761448" y="1351599"/>
              <a:ext cx="285897" cy="281529"/>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accent2">
                    <a:lumMod val="50000"/>
                  </a:schemeClr>
                </a:solidFill>
                <a:effectLst/>
                <a:latin typeface="Arial" charset="0"/>
              </a:endParaRPr>
            </a:p>
          </p:txBody>
        </p:sp>
      </p:grpSp>
      <p:pic>
        <p:nvPicPr>
          <p:cNvPr id="4" name="Picture 3" descr="graph interface">
            <a:extLst>
              <a:ext uri="{FF2B5EF4-FFF2-40B4-BE49-F238E27FC236}">
                <a16:creationId xmlns:a16="http://schemas.microsoft.com/office/drawing/2014/main" id="{F7B9C4C7-B6E3-4FA8-A8B3-BE1DCF46D99D}"/>
              </a:ext>
            </a:extLst>
          </p:cNvPr>
          <p:cNvPicPr>
            <a:picLocks noChangeAspect="1"/>
          </p:cNvPicPr>
          <p:nvPr/>
        </p:nvPicPr>
        <p:blipFill>
          <a:blip r:embed="rId4"/>
          <a:stretch>
            <a:fillRect/>
          </a:stretch>
        </p:blipFill>
        <p:spPr>
          <a:xfrm>
            <a:off x="8238" y="1689551"/>
            <a:ext cx="6624478" cy="3837629"/>
          </a:xfrm>
          <a:prstGeom prst="rect">
            <a:avLst/>
          </a:prstGeom>
        </p:spPr>
      </p:pic>
    </p:spTree>
    <p:extLst>
      <p:ext uri="{BB962C8B-B14F-4D97-AF65-F5344CB8AC3E}">
        <p14:creationId xmlns:p14="http://schemas.microsoft.com/office/powerpoint/2010/main" val="23943234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326" y="-36639"/>
            <a:ext cx="8229600" cy="990600"/>
          </a:xfrm>
        </p:spPr>
        <p:txBody>
          <a:bodyPr/>
          <a:lstStyle/>
          <a:p>
            <a:r>
              <a:rPr lang="en-US" dirty="0"/>
              <a:t>New graphing features</a:t>
            </a:r>
          </a:p>
        </p:txBody>
      </p:sp>
      <p:pic>
        <p:nvPicPr>
          <p:cNvPr id="12" name="Picture 11" descr="graph interface">
            <a:extLst>
              <a:ext uri="{FF2B5EF4-FFF2-40B4-BE49-F238E27FC236}">
                <a16:creationId xmlns:a16="http://schemas.microsoft.com/office/drawing/2014/main" id="{053346EB-CB98-4771-977D-4CB1F2A6D0EC}"/>
              </a:ext>
            </a:extLst>
          </p:cNvPr>
          <p:cNvPicPr>
            <a:picLocks noChangeAspect="1"/>
          </p:cNvPicPr>
          <p:nvPr/>
        </p:nvPicPr>
        <p:blipFill>
          <a:blip r:embed="rId2"/>
          <a:stretch>
            <a:fillRect/>
          </a:stretch>
        </p:blipFill>
        <p:spPr>
          <a:xfrm>
            <a:off x="685800" y="1512642"/>
            <a:ext cx="7772400" cy="5042424"/>
          </a:xfrm>
          <a:prstGeom prst="rect">
            <a:avLst/>
          </a:prstGeom>
        </p:spPr>
      </p:pic>
      <p:sp>
        <p:nvSpPr>
          <p:cNvPr id="5" name="Rectangle 4"/>
          <p:cNvSpPr/>
          <p:nvPr/>
        </p:nvSpPr>
        <p:spPr>
          <a:xfrm>
            <a:off x="976935" y="3116523"/>
            <a:ext cx="1225471" cy="76967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989635" y="4096301"/>
            <a:ext cx="1877354" cy="11857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76935" y="5413631"/>
            <a:ext cx="1877354" cy="6061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2861683" y="953961"/>
            <a:ext cx="3572886" cy="401686"/>
            <a:chOff x="2861683" y="1155588"/>
            <a:chExt cx="3572886" cy="401686"/>
          </a:xfrm>
        </p:grpSpPr>
        <p:pic>
          <p:nvPicPr>
            <p:cNvPr id="8" name="Picture 7"/>
            <p:cNvPicPr>
              <a:picLocks noChangeAspect="1"/>
            </p:cNvPicPr>
            <p:nvPr/>
          </p:nvPicPr>
          <p:blipFill rotWithShape="1">
            <a:blip r:embed="rId3"/>
            <a:srcRect l="38584" t="7541" r="46460" b="89812"/>
            <a:stretch/>
          </p:blipFill>
          <p:spPr>
            <a:xfrm>
              <a:off x="2861683" y="1155588"/>
              <a:ext cx="3572886" cy="401686"/>
            </a:xfrm>
            <a:prstGeom prst="rect">
              <a:avLst/>
            </a:prstGeom>
          </p:spPr>
        </p:pic>
        <p:sp>
          <p:nvSpPr>
            <p:cNvPr id="9" name="Rectangle 8"/>
            <p:cNvSpPr/>
            <p:nvPr/>
          </p:nvSpPr>
          <p:spPr bwMode="auto">
            <a:xfrm>
              <a:off x="3613737" y="1214198"/>
              <a:ext cx="285897" cy="281529"/>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accent2">
                    <a:lumMod val="50000"/>
                  </a:schemeClr>
                </a:solidFill>
                <a:effectLst/>
                <a:latin typeface="Arial" charset="0"/>
              </a:endParaRPr>
            </a:p>
          </p:txBody>
        </p:sp>
      </p:grpSp>
    </p:spTree>
    <p:extLst>
      <p:ext uri="{BB962C8B-B14F-4D97-AF65-F5344CB8AC3E}">
        <p14:creationId xmlns:p14="http://schemas.microsoft.com/office/powerpoint/2010/main" val="218386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1"/>
          </p:nvPr>
        </p:nvSpPr>
        <p:spPr/>
        <p:txBody>
          <a:bodyPr/>
          <a:lstStyle/>
          <a:p>
            <a:pPr>
              <a:defRPr/>
            </a:pPr>
            <a:r>
              <a:rPr lang="en-US" sz="2800" dirty="0">
                <a:latin typeface="Verdana" pitchFamily="34" charset="0"/>
              </a:rPr>
              <a:t>This workshop is provided by:</a:t>
            </a:r>
          </a:p>
          <a:p>
            <a:pPr lvl="1">
              <a:defRPr/>
            </a:pPr>
            <a:r>
              <a:rPr lang="en-US" dirty="0">
                <a:latin typeface="Verdana" pitchFamily="34" charset="0"/>
              </a:rPr>
              <a:t>USDA Forest Service-Geospatial Technology and Applications Center (GTAC)</a:t>
            </a:r>
          </a:p>
          <a:p>
            <a:pPr>
              <a:defRPr/>
            </a:pPr>
            <a:r>
              <a:rPr lang="en-US" sz="2800" dirty="0">
                <a:latin typeface="Verdana" pitchFamily="34" charset="0"/>
              </a:rPr>
              <a:t>Introductory workshop</a:t>
            </a:r>
          </a:p>
          <a:p>
            <a:pPr>
              <a:defRPr/>
            </a:pPr>
            <a:r>
              <a:rPr lang="en-US" sz="2800" dirty="0">
                <a:latin typeface="Verdana" pitchFamily="34" charset="0"/>
              </a:rPr>
              <a:t>No previous experience with TEUI Toolkit required</a:t>
            </a:r>
          </a:p>
          <a:p>
            <a:pPr>
              <a:defRPr/>
            </a:pPr>
            <a:r>
              <a:rPr lang="en-US" sz="2800" dirty="0">
                <a:latin typeface="Verdana" pitchFamily="34" charset="0"/>
              </a:rPr>
              <a:t>Experience with ArcGIS will be helpful but not required</a:t>
            </a:r>
          </a:p>
        </p:txBody>
      </p:sp>
    </p:spTree>
    <p:extLst>
      <p:ext uri="{BB962C8B-B14F-4D97-AF65-F5344CB8AC3E}">
        <p14:creationId xmlns:p14="http://schemas.microsoft.com/office/powerpoint/2010/main" val="27930476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722"/>
            <a:ext cx="8229600" cy="990600"/>
          </a:xfrm>
        </p:spPr>
        <p:txBody>
          <a:bodyPr/>
          <a:lstStyle/>
          <a:p>
            <a:r>
              <a:rPr lang="en-US" dirty="0"/>
              <a:t>TEUI Lite </a:t>
            </a:r>
          </a:p>
        </p:txBody>
      </p:sp>
      <p:pic>
        <p:nvPicPr>
          <p:cNvPr id="5" name="Picture 4"/>
          <p:cNvPicPr>
            <a:picLocks noChangeAspect="1"/>
          </p:cNvPicPr>
          <p:nvPr/>
        </p:nvPicPr>
        <p:blipFill rotWithShape="1">
          <a:blip r:embed="rId2"/>
          <a:srcRect l="38584" t="7541" r="46460" b="89812"/>
          <a:stretch/>
        </p:blipFill>
        <p:spPr>
          <a:xfrm>
            <a:off x="2785557" y="781144"/>
            <a:ext cx="3572886" cy="401686"/>
          </a:xfrm>
          <a:prstGeom prst="rect">
            <a:avLst/>
          </a:prstGeom>
        </p:spPr>
      </p:pic>
      <p:sp>
        <p:nvSpPr>
          <p:cNvPr id="6" name="Rectangle 5"/>
          <p:cNvSpPr/>
          <p:nvPr/>
        </p:nvSpPr>
        <p:spPr bwMode="auto">
          <a:xfrm>
            <a:off x="3810000" y="832124"/>
            <a:ext cx="362097" cy="310876"/>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accent2">
                  <a:lumMod val="50000"/>
                </a:schemeClr>
              </a:solidFill>
              <a:effectLst/>
              <a:latin typeface="Arial" charset="0"/>
            </a:endParaRPr>
          </a:p>
        </p:txBody>
      </p:sp>
      <p:pic>
        <p:nvPicPr>
          <p:cNvPr id="7" name="Picture 6"/>
          <p:cNvPicPr>
            <a:picLocks noChangeAspect="1"/>
          </p:cNvPicPr>
          <p:nvPr/>
        </p:nvPicPr>
        <p:blipFill>
          <a:blip r:embed="rId3"/>
          <a:stretch>
            <a:fillRect/>
          </a:stretch>
        </p:blipFill>
        <p:spPr>
          <a:xfrm>
            <a:off x="651409" y="1447800"/>
            <a:ext cx="5805721" cy="3687605"/>
          </a:xfrm>
          <a:prstGeom prst="rect">
            <a:avLst/>
          </a:prstGeom>
        </p:spPr>
      </p:pic>
      <p:pic>
        <p:nvPicPr>
          <p:cNvPr id="3" name="Picture 2" descr="tuei lite tool">
            <a:extLst>
              <a:ext uri="{FF2B5EF4-FFF2-40B4-BE49-F238E27FC236}">
                <a16:creationId xmlns:a16="http://schemas.microsoft.com/office/drawing/2014/main" id="{079C0F75-3D98-4BC2-B1A2-679B1CBC889E}"/>
              </a:ext>
            </a:extLst>
          </p:cNvPr>
          <p:cNvPicPr>
            <a:picLocks noChangeAspect="1"/>
          </p:cNvPicPr>
          <p:nvPr/>
        </p:nvPicPr>
        <p:blipFill>
          <a:blip r:embed="rId4"/>
          <a:stretch>
            <a:fillRect/>
          </a:stretch>
        </p:blipFill>
        <p:spPr>
          <a:xfrm>
            <a:off x="3657601" y="2963386"/>
            <a:ext cx="5486400" cy="3552237"/>
          </a:xfrm>
          <a:prstGeom prst="rect">
            <a:avLst/>
          </a:prstGeom>
        </p:spPr>
      </p:pic>
    </p:spTree>
    <p:extLst>
      <p:ext uri="{BB962C8B-B14F-4D97-AF65-F5344CB8AC3E}">
        <p14:creationId xmlns:p14="http://schemas.microsoft.com/office/powerpoint/2010/main" val="33304035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76438" y="1498018"/>
            <a:ext cx="7451739" cy="3725870"/>
          </a:xfrm>
          <a:prstGeom prst="rect">
            <a:avLst/>
          </a:prstGeom>
        </p:spPr>
      </p:pic>
      <p:sp>
        <p:nvSpPr>
          <p:cNvPr id="2" name="Title 1"/>
          <p:cNvSpPr>
            <a:spLocks noGrp="1"/>
          </p:cNvSpPr>
          <p:nvPr>
            <p:ph type="title"/>
          </p:nvPr>
        </p:nvSpPr>
        <p:spPr>
          <a:xfrm>
            <a:off x="373405" y="-76200"/>
            <a:ext cx="8229600" cy="990600"/>
          </a:xfrm>
        </p:spPr>
        <p:txBody>
          <a:bodyPr/>
          <a:lstStyle/>
          <a:p>
            <a:r>
              <a:rPr lang="en-US" dirty="0"/>
              <a:t>Query Statistics Tool</a:t>
            </a:r>
          </a:p>
        </p:txBody>
      </p:sp>
      <p:pic>
        <p:nvPicPr>
          <p:cNvPr id="5" name="Picture 4"/>
          <p:cNvPicPr>
            <a:picLocks noChangeAspect="1"/>
          </p:cNvPicPr>
          <p:nvPr/>
        </p:nvPicPr>
        <p:blipFill rotWithShape="1">
          <a:blip r:embed="rId3"/>
          <a:srcRect l="12819" t="30962" r="74106" b="37470"/>
          <a:stretch/>
        </p:blipFill>
        <p:spPr>
          <a:xfrm>
            <a:off x="5105400" y="3810000"/>
            <a:ext cx="3277673" cy="2473122"/>
          </a:xfrm>
          <a:prstGeom prst="rect">
            <a:avLst/>
          </a:prstGeom>
        </p:spPr>
      </p:pic>
      <p:pic>
        <p:nvPicPr>
          <p:cNvPr id="7" name="Picture 6"/>
          <p:cNvPicPr>
            <a:picLocks noChangeAspect="1"/>
          </p:cNvPicPr>
          <p:nvPr/>
        </p:nvPicPr>
        <p:blipFill rotWithShape="1">
          <a:blip r:embed="rId4"/>
          <a:srcRect l="38584" t="7541" r="46460" b="89812"/>
          <a:stretch/>
        </p:blipFill>
        <p:spPr>
          <a:xfrm>
            <a:off x="2844711" y="864783"/>
            <a:ext cx="3572886" cy="401686"/>
          </a:xfrm>
          <a:prstGeom prst="rect">
            <a:avLst/>
          </a:prstGeom>
        </p:spPr>
      </p:pic>
      <p:sp>
        <p:nvSpPr>
          <p:cNvPr id="8" name="Rectangle 7"/>
          <p:cNvSpPr/>
          <p:nvPr/>
        </p:nvSpPr>
        <p:spPr bwMode="auto">
          <a:xfrm>
            <a:off x="4202308" y="914400"/>
            <a:ext cx="293492" cy="304800"/>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accent2">
                  <a:lumMod val="50000"/>
                </a:schemeClr>
              </a:solidFill>
              <a:effectLst/>
              <a:latin typeface="Arial" charset="0"/>
            </a:endParaRPr>
          </a:p>
        </p:txBody>
      </p:sp>
    </p:spTree>
    <p:extLst>
      <p:ext uri="{BB962C8B-B14F-4D97-AF65-F5344CB8AC3E}">
        <p14:creationId xmlns:p14="http://schemas.microsoft.com/office/powerpoint/2010/main" val="39840720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32"/>
            <a:ext cx="8229600" cy="801208"/>
          </a:xfrm>
        </p:spPr>
        <p:txBody>
          <a:bodyPr/>
          <a:lstStyle/>
          <a:p>
            <a:r>
              <a:rPr lang="en-US" dirty="0"/>
              <a:t>Export statistics</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579" y="1869343"/>
            <a:ext cx="5351027"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990600"/>
            <a:ext cx="2386524" cy="5519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3428998" y="4263630"/>
            <a:ext cx="5592187" cy="2246769"/>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Lato" panose="020F0502020204030203" pitchFamily="34" charset="0"/>
              </a:rPr>
              <a:t>Select… </a:t>
            </a:r>
          </a:p>
          <a:p>
            <a:pPr marL="742950" lvl="1" indent="-285750">
              <a:buFont typeface="Arial" panose="020B0604020202020204" pitchFamily="34" charset="0"/>
              <a:buChar char="•"/>
            </a:pPr>
            <a:r>
              <a:rPr lang="en-US" sz="2800" dirty="0">
                <a:latin typeface="Lato" panose="020F0502020204030203" pitchFamily="34" charset="0"/>
              </a:rPr>
              <a:t>polygon or map unit statistics</a:t>
            </a:r>
          </a:p>
          <a:p>
            <a:pPr marL="742950" lvl="1" indent="-285750">
              <a:buFont typeface="Arial" panose="020B0604020202020204" pitchFamily="34" charset="0"/>
              <a:buChar char="•"/>
            </a:pPr>
            <a:r>
              <a:rPr lang="en-US" sz="2800" dirty="0">
                <a:latin typeface="Lato" panose="020F0502020204030203" pitchFamily="34" charset="0"/>
              </a:rPr>
              <a:t>histograms?</a:t>
            </a:r>
          </a:p>
          <a:p>
            <a:pPr marL="742950" lvl="1" indent="-285750">
              <a:buFont typeface="Arial" panose="020B0604020202020204" pitchFamily="34" charset="0"/>
              <a:buChar char="•"/>
            </a:pPr>
            <a:r>
              <a:rPr lang="en-US" sz="2800" dirty="0">
                <a:latin typeface="Lato" panose="020F0502020204030203" pitchFamily="34" charset="0"/>
              </a:rPr>
              <a:t>raster layers and bands</a:t>
            </a:r>
          </a:p>
          <a:p>
            <a:pPr marL="742950" lvl="1" indent="-285750">
              <a:buFont typeface="Arial" panose="020B0604020202020204" pitchFamily="34" charset="0"/>
              <a:buChar char="•"/>
            </a:pPr>
            <a:r>
              <a:rPr lang="en-US" sz="2800" dirty="0">
                <a:latin typeface="Lato" panose="020F0502020204030203" pitchFamily="34" charset="0"/>
              </a:rPr>
              <a:t>type of statistic </a:t>
            </a:r>
          </a:p>
        </p:txBody>
      </p:sp>
      <p:grpSp>
        <p:nvGrpSpPr>
          <p:cNvPr id="10" name="Group 9"/>
          <p:cNvGrpSpPr/>
          <p:nvPr/>
        </p:nvGrpSpPr>
        <p:grpSpPr>
          <a:xfrm>
            <a:off x="4282520" y="1271163"/>
            <a:ext cx="3572886" cy="401686"/>
            <a:chOff x="4282520" y="1271163"/>
            <a:chExt cx="3572886" cy="401686"/>
          </a:xfrm>
        </p:grpSpPr>
        <p:pic>
          <p:nvPicPr>
            <p:cNvPr id="11" name="Picture 10"/>
            <p:cNvPicPr>
              <a:picLocks noChangeAspect="1"/>
            </p:cNvPicPr>
            <p:nvPr/>
          </p:nvPicPr>
          <p:blipFill rotWithShape="1">
            <a:blip r:embed="rId4"/>
            <a:srcRect l="38584" t="7541" r="46460" b="89812"/>
            <a:stretch/>
          </p:blipFill>
          <p:spPr>
            <a:xfrm>
              <a:off x="4282520" y="1271163"/>
              <a:ext cx="3572886" cy="401686"/>
            </a:xfrm>
            <a:prstGeom prst="rect">
              <a:avLst/>
            </a:prstGeom>
          </p:spPr>
        </p:pic>
        <p:sp>
          <p:nvSpPr>
            <p:cNvPr id="12" name="Rectangle 11"/>
            <p:cNvSpPr/>
            <p:nvPr/>
          </p:nvSpPr>
          <p:spPr bwMode="auto">
            <a:xfrm>
              <a:off x="5970075" y="1304699"/>
              <a:ext cx="285897" cy="281529"/>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accent2">
                    <a:lumMod val="50000"/>
                  </a:schemeClr>
                </a:solidFill>
                <a:effectLst/>
                <a:latin typeface="Arial" charset="0"/>
              </a:endParaRPr>
            </a:p>
          </p:txBody>
        </p:sp>
      </p:grpSp>
    </p:spTree>
    <p:extLst>
      <p:ext uri="{BB962C8B-B14F-4D97-AF65-F5344CB8AC3E}">
        <p14:creationId xmlns:p14="http://schemas.microsoft.com/office/powerpoint/2010/main" val="5711947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90600"/>
          </a:xfrm>
        </p:spPr>
        <p:txBody>
          <a:bodyPr/>
          <a:lstStyle/>
          <a:p>
            <a:r>
              <a:rPr lang="en-US" dirty="0"/>
              <a:t>Point-polygon map unit validation</a:t>
            </a:r>
          </a:p>
        </p:txBody>
      </p:sp>
      <p:pic>
        <p:nvPicPr>
          <p:cNvPr id="4" name="Picture 3"/>
          <p:cNvPicPr/>
          <p:nvPr/>
        </p:nvPicPr>
        <p:blipFill>
          <a:blip r:embed="rId2"/>
          <a:stretch>
            <a:fillRect/>
          </a:stretch>
        </p:blipFill>
        <p:spPr>
          <a:xfrm>
            <a:off x="2971800" y="2362200"/>
            <a:ext cx="5362575" cy="3114675"/>
          </a:xfrm>
          <a:prstGeom prst="rect">
            <a:avLst/>
          </a:prstGeom>
        </p:spPr>
      </p:pic>
      <p:sp>
        <p:nvSpPr>
          <p:cNvPr id="5" name="Oval 4"/>
          <p:cNvSpPr/>
          <p:nvPr/>
        </p:nvSpPr>
        <p:spPr bwMode="auto">
          <a:xfrm>
            <a:off x="838200" y="3005138"/>
            <a:ext cx="1600200" cy="15240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en-US" b="1" dirty="0">
                <a:latin typeface="Arial" charset="0"/>
              </a:rPr>
              <a:t>625</a:t>
            </a:r>
          </a:p>
        </p:txBody>
      </p:sp>
      <p:sp>
        <p:nvSpPr>
          <p:cNvPr id="6" name="Oval 5"/>
          <p:cNvSpPr/>
          <p:nvPr/>
        </p:nvSpPr>
        <p:spPr bwMode="auto">
          <a:xfrm>
            <a:off x="1600200" y="3767138"/>
            <a:ext cx="152400" cy="1524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effectLst/>
              <a:latin typeface="Arial" charset="0"/>
            </a:endParaRPr>
          </a:p>
        </p:txBody>
      </p:sp>
      <p:sp>
        <p:nvSpPr>
          <p:cNvPr id="7" name="TextBox 6"/>
          <p:cNvSpPr txBox="1"/>
          <p:nvPr/>
        </p:nvSpPr>
        <p:spPr>
          <a:xfrm>
            <a:off x="1752600" y="3678793"/>
            <a:ext cx="569387" cy="369332"/>
          </a:xfrm>
          <a:prstGeom prst="rect">
            <a:avLst/>
          </a:prstGeom>
          <a:noFill/>
        </p:spPr>
        <p:txBody>
          <a:bodyPr wrap="none" rtlCol="0">
            <a:spAutoFit/>
          </a:bodyPr>
          <a:lstStyle/>
          <a:p>
            <a:r>
              <a:rPr lang="en-US" b="1" dirty="0"/>
              <a:t>620</a:t>
            </a:r>
          </a:p>
        </p:txBody>
      </p:sp>
      <p:cxnSp>
        <p:nvCxnSpPr>
          <p:cNvPr id="8" name="Straight Connector 7"/>
          <p:cNvCxnSpPr/>
          <p:nvPr/>
        </p:nvCxnSpPr>
        <p:spPr bwMode="auto">
          <a:xfrm>
            <a:off x="1219200" y="3596759"/>
            <a:ext cx="0" cy="60960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9" name="Isosceles Triangle 8"/>
          <p:cNvSpPr/>
          <p:nvPr/>
        </p:nvSpPr>
        <p:spPr bwMode="auto">
          <a:xfrm rot="5400000">
            <a:off x="1164967" y="3650992"/>
            <a:ext cx="266700" cy="158234"/>
          </a:xfrm>
          <a:prstGeom prst="triangl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pic>
        <p:nvPicPr>
          <p:cNvPr id="13" name="Picture 12"/>
          <p:cNvPicPr>
            <a:picLocks noChangeAspect="1"/>
          </p:cNvPicPr>
          <p:nvPr/>
        </p:nvPicPr>
        <p:blipFill rotWithShape="1">
          <a:blip r:embed="rId3"/>
          <a:srcRect l="38584" t="7541" r="46460" b="89812"/>
          <a:stretch/>
        </p:blipFill>
        <p:spPr>
          <a:xfrm>
            <a:off x="3048000" y="1312167"/>
            <a:ext cx="3572886" cy="401686"/>
          </a:xfrm>
          <a:prstGeom prst="rect">
            <a:avLst/>
          </a:prstGeom>
        </p:spPr>
      </p:pic>
      <p:sp>
        <p:nvSpPr>
          <p:cNvPr id="14" name="Rectangle 13"/>
          <p:cNvSpPr/>
          <p:nvPr/>
        </p:nvSpPr>
        <p:spPr bwMode="auto">
          <a:xfrm>
            <a:off x="5029200" y="1371600"/>
            <a:ext cx="304800" cy="282821"/>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accent2">
                  <a:lumMod val="50000"/>
                </a:schemeClr>
              </a:solidFill>
              <a:effectLst/>
              <a:latin typeface="Arial" charset="0"/>
            </a:endParaRPr>
          </a:p>
        </p:txBody>
      </p:sp>
    </p:spTree>
    <p:extLst>
      <p:ext uri="{BB962C8B-B14F-4D97-AF65-F5344CB8AC3E}">
        <p14:creationId xmlns:p14="http://schemas.microsoft.com/office/powerpoint/2010/main" val="17190942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41"/>
            <a:ext cx="8229600" cy="990600"/>
          </a:xfrm>
        </p:spPr>
        <p:txBody>
          <a:bodyPr>
            <a:normAutofit fontScale="90000"/>
          </a:bodyPr>
          <a:lstStyle/>
          <a:p>
            <a:r>
              <a:rPr lang="en-US" dirty="0"/>
              <a:t>Conditioned </a:t>
            </a:r>
            <a:br>
              <a:rPr lang="en-US" dirty="0"/>
            </a:br>
            <a:r>
              <a:rPr lang="en-US" dirty="0" err="1"/>
              <a:t>latin</a:t>
            </a:r>
            <a:r>
              <a:rPr lang="en-US" dirty="0"/>
              <a:t> hypercube sampling (</a:t>
            </a:r>
            <a:r>
              <a:rPr lang="en-US" dirty="0" err="1"/>
              <a:t>cLHS</a:t>
            </a:r>
            <a:r>
              <a:rPr lang="en-US" dirty="0"/>
              <a:t>)</a:t>
            </a:r>
          </a:p>
        </p:txBody>
      </p:sp>
      <p:pic>
        <p:nvPicPr>
          <p:cNvPr id="5" name="Picture 4" descr="Full-size image (90 K)"/>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backgroundRemoval t="0" b="100000" l="0" r="99725"/>
                    </a14:imgEffect>
                  </a14:imgLayer>
                </a14:imgProps>
              </a:ext>
              <a:ext uri="{28A0092B-C50C-407E-A947-70E740481C1C}">
                <a14:useLocalDpi xmlns:a14="http://schemas.microsoft.com/office/drawing/2010/main"/>
              </a:ext>
            </a:extLst>
          </a:blip>
          <a:srcRect/>
          <a:stretch/>
        </p:blipFill>
        <p:spPr bwMode="auto">
          <a:xfrm>
            <a:off x="4657725" y="2743200"/>
            <a:ext cx="3038188" cy="2286988"/>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bwMode="auto">
          <a:xfrm>
            <a:off x="3810000" y="3731417"/>
            <a:ext cx="685800" cy="0"/>
          </a:xfrm>
          <a:prstGeom prst="straightConnector1">
            <a:avLst/>
          </a:prstGeom>
          <a:solidFill>
            <a:schemeClr val="accent1"/>
          </a:solidFill>
          <a:ln w="50800" cap="flat" cmpd="sng" algn="ctr">
            <a:solidFill>
              <a:srgbClr val="FFC000"/>
            </a:solidFill>
            <a:prstDash val="solid"/>
            <a:round/>
            <a:headEnd type="none" w="med" len="med"/>
            <a:tailEnd type="triangle" w="lg" len="lg"/>
          </a:ln>
          <a:effectLst/>
        </p:spPr>
      </p:cxnSp>
      <p:sp>
        <p:nvSpPr>
          <p:cNvPr id="7" name="TextBox 6"/>
          <p:cNvSpPr txBox="1"/>
          <p:nvPr/>
        </p:nvSpPr>
        <p:spPr>
          <a:xfrm>
            <a:off x="990600" y="5757061"/>
            <a:ext cx="7878785" cy="523220"/>
          </a:xfrm>
          <a:prstGeom prst="rect">
            <a:avLst/>
          </a:prstGeom>
          <a:noFill/>
        </p:spPr>
        <p:txBody>
          <a:bodyPr wrap="square" rtlCol="0">
            <a:spAutoFit/>
          </a:bodyPr>
          <a:lstStyle/>
          <a:p>
            <a:r>
              <a:rPr lang="en-US" sz="1400" dirty="0" err="1">
                <a:latin typeface="Lato" panose="020F0502020204030203" pitchFamily="34" charset="0"/>
              </a:rPr>
              <a:t>Minasny</a:t>
            </a:r>
            <a:r>
              <a:rPr lang="en-US" sz="1400" dirty="0">
                <a:latin typeface="Lato" panose="020F0502020204030203" pitchFamily="34" charset="0"/>
              </a:rPr>
              <a:t>, </a:t>
            </a:r>
            <a:r>
              <a:rPr lang="en-US" sz="1400" dirty="0" err="1">
                <a:latin typeface="Lato" panose="020F0502020204030203" pitchFamily="34" charset="0"/>
              </a:rPr>
              <a:t>Budiman</a:t>
            </a:r>
            <a:r>
              <a:rPr lang="en-US" sz="1400" dirty="0">
                <a:latin typeface="Lato" panose="020F0502020204030203" pitchFamily="34" charset="0"/>
              </a:rPr>
              <a:t>, and Alex B. </a:t>
            </a:r>
            <a:r>
              <a:rPr lang="en-US" sz="1400" dirty="0" err="1">
                <a:latin typeface="Lato" panose="020F0502020204030203" pitchFamily="34" charset="0"/>
              </a:rPr>
              <a:t>McBratney</a:t>
            </a:r>
            <a:r>
              <a:rPr lang="en-US" sz="1400" dirty="0">
                <a:latin typeface="Lato" panose="020F0502020204030203" pitchFamily="34" charset="0"/>
              </a:rPr>
              <a:t>. "A conditioned Latin hypercube method for sampling in the presence of ancillary information." </a:t>
            </a:r>
            <a:r>
              <a:rPr lang="en-US" sz="1400" i="1" dirty="0">
                <a:latin typeface="Lato" panose="020F0502020204030203" pitchFamily="34" charset="0"/>
              </a:rPr>
              <a:t>Computers &amp; Geosciences</a:t>
            </a:r>
            <a:r>
              <a:rPr lang="en-US" sz="1400" dirty="0">
                <a:latin typeface="Lato" panose="020F0502020204030203" pitchFamily="34" charset="0"/>
              </a:rPr>
              <a:t> 32.9 (2006): 1378-1388.</a:t>
            </a:r>
          </a:p>
        </p:txBody>
      </p:sp>
      <p:pic>
        <p:nvPicPr>
          <p:cNvPr id="8"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4400" y="2187244"/>
            <a:ext cx="2790495" cy="3189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2019823" y="1085214"/>
            <a:ext cx="5275803" cy="369332"/>
          </a:xfrm>
          <a:prstGeom prst="rect">
            <a:avLst/>
          </a:prstGeom>
          <a:noFill/>
        </p:spPr>
        <p:txBody>
          <a:bodyPr wrap="none" rtlCol="0">
            <a:spAutoFit/>
          </a:bodyPr>
          <a:lstStyle/>
          <a:p>
            <a:r>
              <a:rPr lang="en-US" dirty="0">
                <a:latin typeface="Lato" panose="020F0502020204030203" pitchFamily="34" charset="0"/>
              </a:rPr>
              <a:t>“Stratified random sampling without replacement”</a:t>
            </a:r>
          </a:p>
        </p:txBody>
      </p:sp>
      <p:pic>
        <p:nvPicPr>
          <p:cNvPr id="13" name="Picture 12"/>
          <p:cNvPicPr>
            <a:picLocks noChangeAspect="1"/>
          </p:cNvPicPr>
          <p:nvPr/>
        </p:nvPicPr>
        <p:blipFill rotWithShape="1">
          <a:blip r:embed="rId5"/>
          <a:srcRect l="16846" t="25015" r="73769" b="64154"/>
          <a:stretch/>
        </p:blipFill>
        <p:spPr>
          <a:xfrm>
            <a:off x="5410200" y="1517403"/>
            <a:ext cx="3073560" cy="1108499"/>
          </a:xfrm>
          <a:prstGeom prst="rect">
            <a:avLst/>
          </a:prstGeom>
        </p:spPr>
      </p:pic>
      <p:sp>
        <p:nvSpPr>
          <p:cNvPr id="3" name="Rectangle 2"/>
          <p:cNvSpPr/>
          <p:nvPr/>
        </p:nvSpPr>
        <p:spPr>
          <a:xfrm>
            <a:off x="6934200" y="1972307"/>
            <a:ext cx="1295400" cy="2091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14648571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lstStyle/>
          <a:p>
            <a:r>
              <a:rPr lang="en-US" dirty="0"/>
              <a:t>Connotative Legend Tool</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90600" y="1365504"/>
            <a:ext cx="3265671"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48200" y="2667000"/>
            <a:ext cx="4081463" cy="3459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698941" y="3733800"/>
            <a:ext cx="3810001" cy="1815882"/>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Lato" panose="020F0502020204030203" pitchFamily="34" charset="0"/>
              </a:rPr>
              <a:t>Develop a connotative legend</a:t>
            </a:r>
          </a:p>
          <a:p>
            <a:pPr marL="285750" indent="-285750">
              <a:buFont typeface="Arial" panose="020B0604020202020204" pitchFamily="34" charset="0"/>
              <a:buChar char="•"/>
            </a:pPr>
            <a:r>
              <a:rPr lang="en-US" sz="2800" dirty="0">
                <a:latin typeface="Lato" panose="020F0502020204030203" pitchFamily="34" charset="0"/>
              </a:rPr>
              <a:t>Evaluate existing map units</a:t>
            </a:r>
          </a:p>
        </p:txBody>
      </p:sp>
      <p:pic>
        <p:nvPicPr>
          <p:cNvPr id="9" name="Picture 8"/>
          <p:cNvPicPr>
            <a:picLocks noChangeAspect="1"/>
          </p:cNvPicPr>
          <p:nvPr/>
        </p:nvPicPr>
        <p:blipFill rotWithShape="1">
          <a:blip r:embed="rId4"/>
          <a:srcRect l="16846" t="25015" r="73769" b="64154"/>
          <a:stretch/>
        </p:blipFill>
        <p:spPr>
          <a:xfrm>
            <a:off x="5385812" y="1329900"/>
            <a:ext cx="3073560" cy="1108499"/>
          </a:xfrm>
          <a:prstGeom prst="rect">
            <a:avLst/>
          </a:prstGeom>
        </p:spPr>
      </p:pic>
      <p:sp>
        <p:nvSpPr>
          <p:cNvPr id="10" name="Rectangle 9"/>
          <p:cNvSpPr/>
          <p:nvPr/>
        </p:nvSpPr>
        <p:spPr bwMode="auto">
          <a:xfrm>
            <a:off x="6900618" y="1949950"/>
            <a:ext cx="228600" cy="228600"/>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accent2">
                  <a:lumMod val="50000"/>
                </a:schemeClr>
              </a:solidFill>
              <a:effectLst/>
              <a:latin typeface="Arial" charset="0"/>
            </a:endParaRPr>
          </a:p>
        </p:txBody>
      </p:sp>
    </p:spTree>
    <p:extLst>
      <p:ext uri="{BB962C8B-B14F-4D97-AF65-F5344CB8AC3E}">
        <p14:creationId xmlns:p14="http://schemas.microsoft.com/office/powerpoint/2010/main" val="21737848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a:t>Connotative Legend Tool </a:t>
            </a:r>
          </a:p>
        </p:txBody>
      </p:sp>
      <p:pic>
        <p:nvPicPr>
          <p:cNvPr id="13"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66800" y="891235"/>
            <a:ext cx="3173633" cy="56487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0" y="2667000"/>
            <a:ext cx="4119502" cy="2452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5" name="Elbow Connector 14"/>
          <p:cNvCxnSpPr/>
          <p:nvPr/>
        </p:nvCxnSpPr>
        <p:spPr bwMode="auto">
          <a:xfrm>
            <a:off x="4240433" y="1522552"/>
            <a:ext cx="1678751" cy="1153973"/>
          </a:xfrm>
          <a:prstGeom prst="bentConnector2">
            <a:avLst/>
          </a:prstGeom>
          <a:ln w="44450">
            <a:solidFill>
              <a:srgbClr val="FFC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bwMode="auto">
          <a:xfrm>
            <a:off x="7315200" y="3087014"/>
            <a:ext cx="1219200" cy="1713586"/>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pic>
        <p:nvPicPr>
          <p:cNvPr id="9" name="Picture 8"/>
          <p:cNvPicPr>
            <a:picLocks noChangeAspect="1"/>
          </p:cNvPicPr>
          <p:nvPr/>
        </p:nvPicPr>
        <p:blipFill rotWithShape="1">
          <a:blip r:embed="rId4"/>
          <a:srcRect l="16846" t="25015" r="73769" b="64154"/>
          <a:stretch/>
        </p:blipFill>
        <p:spPr>
          <a:xfrm>
            <a:off x="6019257" y="968302"/>
            <a:ext cx="3073560" cy="1108499"/>
          </a:xfrm>
          <a:prstGeom prst="rect">
            <a:avLst/>
          </a:prstGeom>
        </p:spPr>
      </p:pic>
      <p:sp>
        <p:nvSpPr>
          <p:cNvPr id="10" name="Rectangle 9"/>
          <p:cNvSpPr/>
          <p:nvPr/>
        </p:nvSpPr>
        <p:spPr>
          <a:xfrm>
            <a:off x="7533624" y="1619688"/>
            <a:ext cx="1305575" cy="2091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725166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8421"/>
            <a:ext cx="8229600" cy="990600"/>
          </a:xfrm>
        </p:spPr>
        <p:txBody>
          <a:bodyPr/>
          <a:lstStyle/>
          <a:p>
            <a:r>
              <a:rPr lang="en-US" dirty="0"/>
              <a:t>Climate Resampling Tools</a:t>
            </a:r>
          </a:p>
        </p:txBody>
      </p:sp>
      <p:pic>
        <p:nvPicPr>
          <p:cNvPr id="4" name="Picture 3"/>
          <p:cNvPicPr>
            <a:picLocks noChangeAspect="1"/>
          </p:cNvPicPr>
          <p:nvPr/>
        </p:nvPicPr>
        <p:blipFill>
          <a:blip r:embed="rId3"/>
          <a:stretch>
            <a:fillRect/>
          </a:stretch>
        </p:blipFill>
        <p:spPr>
          <a:xfrm>
            <a:off x="830572" y="1752600"/>
            <a:ext cx="3857625" cy="2857500"/>
          </a:xfrm>
          <a:prstGeom prst="rect">
            <a:avLst/>
          </a:prstGeom>
        </p:spPr>
      </p:pic>
      <p:pic>
        <p:nvPicPr>
          <p:cNvPr id="5" name="Picture 4"/>
          <p:cNvPicPr>
            <a:picLocks noChangeAspect="1"/>
          </p:cNvPicPr>
          <p:nvPr/>
        </p:nvPicPr>
        <p:blipFill rotWithShape="1">
          <a:blip r:embed="rId4"/>
          <a:srcRect l="16846" t="25015" r="73769" b="64154"/>
          <a:stretch/>
        </p:blipFill>
        <p:spPr>
          <a:xfrm>
            <a:off x="5435049" y="1454459"/>
            <a:ext cx="3073560" cy="1108499"/>
          </a:xfrm>
          <a:prstGeom prst="rect">
            <a:avLst/>
          </a:prstGeom>
        </p:spPr>
      </p:pic>
      <p:sp>
        <p:nvSpPr>
          <p:cNvPr id="6" name="Rectangle 5"/>
          <p:cNvSpPr/>
          <p:nvPr/>
        </p:nvSpPr>
        <p:spPr bwMode="auto">
          <a:xfrm>
            <a:off x="6928753" y="2257390"/>
            <a:ext cx="228600" cy="228600"/>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accent2">
                  <a:lumMod val="50000"/>
                </a:schemeClr>
              </a:solidFill>
              <a:effectLst/>
              <a:latin typeface="Arial" charset="0"/>
            </a:endParaRPr>
          </a:p>
        </p:txBody>
      </p:sp>
      <p:sp>
        <p:nvSpPr>
          <p:cNvPr id="3" name="TextBox 2"/>
          <p:cNvSpPr txBox="1"/>
          <p:nvPr/>
        </p:nvSpPr>
        <p:spPr>
          <a:xfrm>
            <a:off x="2370115" y="6172200"/>
            <a:ext cx="4403770" cy="369332"/>
          </a:xfrm>
          <a:prstGeom prst="rect">
            <a:avLst/>
          </a:prstGeom>
          <a:noFill/>
        </p:spPr>
        <p:txBody>
          <a:bodyPr wrap="none" rtlCol="0">
            <a:spAutoFit/>
          </a:bodyPr>
          <a:lstStyle/>
          <a:p>
            <a:r>
              <a:rPr lang="en-US" i="1" dirty="0">
                <a:solidFill>
                  <a:schemeClr val="accent2">
                    <a:lumMod val="50000"/>
                  </a:schemeClr>
                </a:solidFill>
              </a:rPr>
              <a:t>Method based on Zimmerman et al. 2001</a:t>
            </a:r>
          </a:p>
        </p:txBody>
      </p:sp>
      <p:sp>
        <p:nvSpPr>
          <p:cNvPr id="7" name="TextBox 6"/>
          <p:cNvSpPr txBox="1"/>
          <p:nvPr/>
        </p:nvSpPr>
        <p:spPr>
          <a:xfrm>
            <a:off x="5197639" y="3105238"/>
            <a:ext cx="3690827"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accent2">
                    <a:lumMod val="50000"/>
                  </a:schemeClr>
                </a:solidFill>
              </a:rPr>
              <a:t>Helpful when modelling</a:t>
            </a:r>
          </a:p>
          <a:p>
            <a:pPr marL="285750" indent="-285750">
              <a:buFont typeface="Arial" panose="020B0604020202020204" pitchFamily="34" charset="0"/>
              <a:buChar char="•"/>
            </a:pPr>
            <a:r>
              <a:rPr lang="en-US" sz="2400" dirty="0">
                <a:solidFill>
                  <a:schemeClr val="accent2">
                    <a:lumMod val="50000"/>
                  </a:schemeClr>
                </a:solidFill>
              </a:rPr>
              <a:t>Be aware of limitations</a:t>
            </a:r>
          </a:p>
          <a:p>
            <a:pPr marL="742950" lvl="1" indent="-285750">
              <a:buFont typeface="Arial" panose="020B0604020202020204" pitchFamily="34" charset="0"/>
              <a:buChar char="•"/>
            </a:pPr>
            <a:r>
              <a:rPr lang="en-US" sz="2400" dirty="0">
                <a:solidFill>
                  <a:schemeClr val="accent2">
                    <a:lumMod val="50000"/>
                  </a:schemeClr>
                </a:solidFill>
              </a:rPr>
              <a:t>Data is altered</a:t>
            </a:r>
          </a:p>
          <a:p>
            <a:pPr marL="742950" lvl="1" indent="-285750">
              <a:buFont typeface="Arial" panose="020B0604020202020204" pitchFamily="34" charset="0"/>
              <a:buChar char="•"/>
            </a:pPr>
            <a:r>
              <a:rPr lang="en-US" sz="2400" dirty="0">
                <a:solidFill>
                  <a:schemeClr val="accent2">
                    <a:lumMod val="50000"/>
                  </a:schemeClr>
                </a:solidFill>
              </a:rPr>
              <a:t>Scale may not be appropriate </a:t>
            </a:r>
          </a:p>
        </p:txBody>
      </p:sp>
    </p:spTree>
    <p:extLst>
      <p:ext uri="{BB962C8B-B14F-4D97-AF65-F5344CB8AC3E}">
        <p14:creationId xmlns:p14="http://schemas.microsoft.com/office/powerpoint/2010/main" val="2967154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7569"/>
            <a:ext cx="7924800" cy="609600"/>
          </a:xfrm>
        </p:spPr>
        <p:txBody>
          <a:bodyPr>
            <a:normAutofit fontScale="90000"/>
          </a:bodyPr>
          <a:lstStyle/>
          <a:p>
            <a:r>
              <a:rPr lang="en-US" sz="4000" dirty="0">
                <a:latin typeface="+mn-lt"/>
              </a:rPr>
              <a:t>How Climate Downscaling Works </a:t>
            </a:r>
          </a:p>
        </p:txBody>
      </p:sp>
      <p:grpSp>
        <p:nvGrpSpPr>
          <p:cNvPr id="28" name="Group 5"/>
          <p:cNvGrpSpPr>
            <a:grpSpLocks noChangeAspect="1"/>
          </p:cNvGrpSpPr>
          <p:nvPr/>
        </p:nvGrpSpPr>
        <p:grpSpPr bwMode="auto">
          <a:xfrm>
            <a:off x="1090130" y="2590800"/>
            <a:ext cx="1881670" cy="2448006"/>
            <a:chOff x="1104" y="288"/>
            <a:chExt cx="2256" cy="2935"/>
          </a:xfrm>
          <a:scene3d>
            <a:camera prst="orthographicFront">
              <a:rot lat="2081487" lon="18140409" rev="18037876"/>
            </a:camera>
            <a:lightRig rig="threePt" dir="t"/>
          </a:scene3d>
        </p:grpSpPr>
        <p:sp>
          <p:nvSpPr>
            <p:cNvPr id="29" name="AutoShape 4"/>
            <p:cNvSpPr>
              <a:spLocks noChangeAspect="1" noChangeArrowheads="1" noTextEdit="1"/>
            </p:cNvSpPr>
            <p:nvPr/>
          </p:nvSpPr>
          <p:spPr bwMode="auto">
            <a:xfrm>
              <a:off x="1104" y="288"/>
              <a:ext cx="2256" cy="293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a:solidFill>
                  <a:schemeClr val="accent2">
                    <a:lumMod val="50000"/>
                  </a:schemeClr>
                </a:solidFill>
              </a:endParaRPr>
            </a:p>
          </p:txBody>
        </p:sp>
        <p:pic>
          <p:nvPicPr>
            <p:cNvPr id="30" name="Picture 6"/>
            <p:cNvPicPr>
              <a:picLocks noChangeAspect="1" noChangeArrowheads="1"/>
            </p:cNvPicPr>
            <p:nvPr/>
          </p:nvPicPr>
          <p:blipFill>
            <a:blip r:embed="rId2" cstate="screen">
              <a:lum bright="-22000"/>
            </a:blip>
            <a:srcRect/>
            <a:stretch>
              <a:fillRect/>
            </a:stretch>
          </p:blipFill>
          <p:spPr bwMode="auto">
            <a:xfrm>
              <a:off x="1104" y="288"/>
              <a:ext cx="2255" cy="608"/>
            </a:xfrm>
            <a:prstGeom prst="rect">
              <a:avLst/>
            </a:prstGeom>
            <a:noFill/>
            <a:ln w="9525">
              <a:noFill/>
              <a:miter lim="800000"/>
              <a:headEnd/>
              <a:tailEnd/>
            </a:ln>
          </p:spPr>
        </p:pic>
        <p:pic>
          <p:nvPicPr>
            <p:cNvPr id="31" name="Picture 7"/>
            <p:cNvPicPr>
              <a:picLocks noChangeAspect="1" noChangeArrowheads="1"/>
            </p:cNvPicPr>
            <p:nvPr/>
          </p:nvPicPr>
          <p:blipFill>
            <a:blip r:embed="rId3" cstate="screen">
              <a:lum bright="-22000"/>
            </a:blip>
            <a:srcRect/>
            <a:stretch>
              <a:fillRect/>
            </a:stretch>
          </p:blipFill>
          <p:spPr bwMode="auto">
            <a:xfrm>
              <a:off x="1104" y="894"/>
              <a:ext cx="2255" cy="608"/>
            </a:xfrm>
            <a:prstGeom prst="rect">
              <a:avLst/>
            </a:prstGeom>
            <a:noFill/>
            <a:ln w="9525">
              <a:noFill/>
              <a:miter lim="800000"/>
              <a:headEnd/>
              <a:tailEnd/>
            </a:ln>
          </p:spPr>
        </p:pic>
        <p:pic>
          <p:nvPicPr>
            <p:cNvPr id="32" name="Picture 8"/>
            <p:cNvPicPr>
              <a:picLocks noChangeAspect="1" noChangeArrowheads="1"/>
            </p:cNvPicPr>
            <p:nvPr/>
          </p:nvPicPr>
          <p:blipFill>
            <a:blip r:embed="rId4" cstate="screen">
              <a:lum bright="-22000"/>
            </a:blip>
            <a:srcRect/>
            <a:stretch>
              <a:fillRect/>
            </a:stretch>
          </p:blipFill>
          <p:spPr bwMode="auto">
            <a:xfrm>
              <a:off x="1104" y="1500"/>
              <a:ext cx="2255" cy="608"/>
            </a:xfrm>
            <a:prstGeom prst="rect">
              <a:avLst/>
            </a:prstGeom>
            <a:noFill/>
            <a:ln w="9525">
              <a:noFill/>
              <a:miter lim="800000"/>
              <a:headEnd/>
              <a:tailEnd/>
            </a:ln>
          </p:spPr>
        </p:pic>
        <p:pic>
          <p:nvPicPr>
            <p:cNvPr id="33" name="Picture 9"/>
            <p:cNvPicPr>
              <a:picLocks noChangeAspect="1" noChangeArrowheads="1"/>
            </p:cNvPicPr>
            <p:nvPr/>
          </p:nvPicPr>
          <p:blipFill>
            <a:blip r:embed="rId5" cstate="screen">
              <a:lum bright="-22000"/>
            </a:blip>
            <a:srcRect/>
            <a:stretch>
              <a:fillRect/>
            </a:stretch>
          </p:blipFill>
          <p:spPr bwMode="auto">
            <a:xfrm>
              <a:off x="1104" y="2106"/>
              <a:ext cx="2255" cy="608"/>
            </a:xfrm>
            <a:prstGeom prst="rect">
              <a:avLst/>
            </a:prstGeom>
            <a:noFill/>
            <a:ln w="9525">
              <a:noFill/>
              <a:miter lim="800000"/>
              <a:headEnd/>
              <a:tailEnd/>
            </a:ln>
          </p:spPr>
        </p:pic>
        <p:pic>
          <p:nvPicPr>
            <p:cNvPr id="34" name="Picture 10"/>
            <p:cNvPicPr>
              <a:picLocks noChangeAspect="1" noChangeArrowheads="1"/>
            </p:cNvPicPr>
            <p:nvPr/>
          </p:nvPicPr>
          <p:blipFill>
            <a:blip r:embed="rId6" cstate="screen">
              <a:lum bright="-22000"/>
            </a:blip>
            <a:srcRect/>
            <a:stretch>
              <a:fillRect/>
            </a:stretch>
          </p:blipFill>
          <p:spPr bwMode="auto">
            <a:xfrm>
              <a:off x="1104" y="2712"/>
              <a:ext cx="2255" cy="511"/>
            </a:xfrm>
            <a:prstGeom prst="rect">
              <a:avLst/>
            </a:prstGeom>
            <a:noFill/>
            <a:ln w="9525">
              <a:noFill/>
              <a:miter lim="800000"/>
              <a:headEnd/>
              <a:tailEnd/>
            </a:ln>
          </p:spPr>
        </p:pic>
        <p:sp>
          <p:nvSpPr>
            <p:cNvPr id="35" name="Rectangle 11"/>
            <p:cNvSpPr>
              <a:spLocks noChangeArrowheads="1"/>
            </p:cNvSpPr>
            <p:nvPr/>
          </p:nvSpPr>
          <p:spPr bwMode="auto">
            <a:xfrm>
              <a:off x="1104" y="288"/>
              <a:ext cx="2255" cy="2933"/>
            </a:xfrm>
            <a:prstGeom prst="rect">
              <a:avLst/>
            </a:prstGeom>
            <a:noFill/>
            <a:ln w="4">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a:solidFill>
                  <a:schemeClr val="accent2">
                    <a:lumMod val="50000"/>
                  </a:schemeClr>
                </a:solidFill>
              </a:endParaRPr>
            </a:p>
          </p:txBody>
        </p:sp>
      </p:grpSp>
      <p:grpSp>
        <p:nvGrpSpPr>
          <p:cNvPr id="36" name="Group 15"/>
          <p:cNvGrpSpPr>
            <a:grpSpLocks noChangeAspect="1"/>
          </p:cNvGrpSpPr>
          <p:nvPr/>
        </p:nvGrpSpPr>
        <p:grpSpPr bwMode="auto">
          <a:xfrm>
            <a:off x="1066800" y="4038600"/>
            <a:ext cx="1940374" cy="2526909"/>
            <a:chOff x="720" y="1104"/>
            <a:chExt cx="3027" cy="3942"/>
          </a:xfrm>
          <a:scene3d>
            <a:camera prst="orthographicFront">
              <a:rot lat="1800000" lon="18000000" rev="18000000"/>
            </a:camera>
            <a:lightRig rig="threePt" dir="t"/>
          </a:scene3d>
        </p:grpSpPr>
        <p:sp>
          <p:nvSpPr>
            <p:cNvPr id="37" name="AutoShape 14"/>
            <p:cNvSpPr>
              <a:spLocks noChangeAspect="1" noChangeArrowheads="1" noTextEdit="1"/>
            </p:cNvSpPr>
            <p:nvPr/>
          </p:nvSpPr>
          <p:spPr bwMode="auto">
            <a:xfrm>
              <a:off x="720" y="1104"/>
              <a:ext cx="3027" cy="394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a:solidFill>
                  <a:schemeClr val="accent2">
                    <a:lumMod val="50000"/>
                  </a:schemeClr>
                </a:solidFill>
              </a:endParaRPr>
            </a:p>
          </p:txBody>
        </p:sp>
        <p:pic>
          <p:nvPicPr>
            <p:cNvPr id="38" name="Picture 16"/>
            <p:cNvPicPr>
              <a:picLocks noChangeAspect="1" noChangeArrowheads="1"/>
            </p:cNvPicPr>
            <p:nvPr/>
          </p:nvPicPr>
          <p:blipFill>
            <a:blip r:embed="rId7" cstate="screen"/>
            <a:srcRect/>
            <a:stretch>
              <a:fillRect/>
            </a:stretch>
          </p:blipFill>
          <p:spPr bwMode="auto">
            <a:xfrm>
              <a:off x="720" y="1104"/>
              <a:ext cx="3026" cy="817"/>
            </a:xfrm>
            <a:prstGeom prst="rect">
              <a:avLst/>
            </a:prstGeom>
            <a:noFill/>
            <a:ln w="9525">
              <a:noFill/>
              <a:miter lim="800000"/>
              <a:headEnd/>
              <a:tailEnd/>
            </a:ln>
          </p:spPr>
        </p:pic>
        <p:pic>
          <p:nvPicPr>
            <p:cNvPr id="39" name="Picture 17"/>
            <p:cNvPicPr>
              <a:picLocks noChangeAspect="1" noChangeArrowheads="1"/>
            </p:cNvPicPr>
            <p:nvPr/>
          </p:nvPicPr>
          <p:blipFill>
            <a:blip r:embed="rId8" cstate="screen"/>
            <a:srcRect/>
            <a:stretch>
              <a:fillRect/>
            </a:stretch>
          </p:blipFill>
          <p:spPr bwMode="auto">
            <a:xfrm>
              <a:off x="720" y="1919"/>
              <a:ext cx="3026" cy="816"/>
            </a:xfrm>
            <a:prstGeom prst="rect">
              <a:avLst/>
            </a:prstGeom>
            <a:noFill/>
            <a:ln w="9525">
              <a:noFill/>
              <a:miter lim="800000"/>
              <a:headEnd/>
              <a:tailEnd/>
            </a:ln>
          </p:spPr>
        </p:pic>
        <p:pic>
          <p:nvPicPr>
            <p:cNvPr id="40" name="Picture 18"/>
            <p:cNvPicPr>
              <a:picLocks noChangeAspect="1" noChangeArrowheads="1"/>
            </p:cNvPicPr>
            <p:nvPr/>
          </p:nvPicPr>
          <p:blipFill>
            <a:blip r:embed="rId9" cstate="screen"/>
            <a:srcRect/>
            <a:stretch>
              <a:fillRect/>
            </a:stretch>
          </p:blipFill>
          <p:spPr bwMode="auto">
            <a:xfrm>
              <a:off x="720" y="2733"/>
              <a:ext cx="3026" cy="817"/>
            </a:xfrm>
            <a:prstGeom prst="rect">
              <a:avLst/>
            </a:prstGeom>
            <a:noFill/>
            <a:ln w="9525">
              <a:noFill/>
              <a:miter lim="800000"/>
              <a:headEnd/>
              <a:tailEnd/>
            </a:ln>
          </p:spPr>
        </p:pic>
        <p:pic>
          <p:nvPicPr>
            <p:cNvPr id="41" name="Picture 19"/>
            <p:cNvPicPr>
              <a:picLocks noChangeAspect="1" noChangeArrowheads="1"/>
            </p:cNvPicPr>
            <p:nvPr/>
          </p:nvPicPr>
          <p:blipFill>
            <a:blip r:embed="rId10" cstate="screen"/>
            <a:srcRect/>
            <a:stretch>
              <a:fillRect/>
            </a:stretch>
          </p:blipFill>
          <p:spPr bwMode="auto">
            <a:xfrm>
              <a:off x="720" y="3548"/>
              <a:ext cx="3026" cy="816"/>
            </a:xfrm>
            <a:prstGeom prst="rect">
              <a:avLst/>
            </a:prstGeom>
            <a:noFill/>
            <a:ln w="9525">
              <a:noFill/>
              <a:miter lim="800000"/>
              <a:headEnd/>
              <a:tailEnd/>
            </a:ln>
          </p:spPr>
        </p:pic>
        <p:pic>
          <p:nvPicPr>
            <p:cNvPr id="42" name="Picture 20"/>
            <p:cNvPicPr>
              <a:picLocks noChangeAspect="1" noChangeArrowheads="1"/>
            </p:cNvPicPr>
            <p:nvPr/>
          </p:nvPicPr>
          <p:blipFill>
            <a:blip r:embed="rId11" cstate="screen"/>
            <a:srcRect/>
            <a:stretch>
              <a:fillRect/>
            </a:stretch>
          </p:blipFill>
          <p:spPr bwMode="auto">
            <a:xfrm>
              <a:off x="720" y="4362"/>
              <a:ext cx="3026" cy="687"/>
            </a:xfrm>
            <a:prstGeom prst="rect">
              <a:avLst/>
            </a:prstGeom>
            <a:noFill/>
            <a:ln w="9525">
              <a:noFill/>
              <a:miter lim="800000"/>
              <a:headEnd/>
              <a:tailEnd/>
            </a:ln>
          </p:spPr>
        </p:pic>
        <p:sp>
          <p:nvSpPr>
            <p:cNvPr id="43" name="Rectangle 21"/>
            <p:cNvSpPr>
              <a:spLocks noChangeArrowheads="1"/>
            </p:cNvSpPr>
            <p:nvPr/>
          </p:nvSpPr>
          <p:spPr bwMode="auto">
            <a:xfrm>
              <a:off x="720" y="1104"/>
              <a:ext cx="3026" cy="3942"/>
            </a:xfrm>
            <a:prstGeom prst="rect">
              <a:avLst/>
            </a:prstGeom>
            <a:noFill/>
            <a:ln w="5">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a:solidFill>
                  <a:schemeClr val="accent2">
                    <a:lumMod val="50000"/>
                  </a:schemeClr>
                </a:solidFill>
              </a:endParaRPr>
            </a:p>
          </p:txBody>
        </p:sp>
      </p:grpSp>
      <p:grpSp>
        <p:nvGrpSpPr>
          <p:cNvPr id="53" name="Group 35"/>
          <p:cNvGrpSpPr>
            <a:grpSpLocks noChangeAspect="1"/>
          </p:cNvGrpSpPr>
          <p:nvPr/>
        </p:nvGrpSpPr>
        <p:grpSpPr bwMode="auto">
          <a:xfrm>
            <a:off x="6400801" y="2133600"/>
            <a:ext cx="1905000" cy="2480591"/>
            <a:chOff x="336" y="-1152"/>
            <a:chExt cx="4981" cy="6486"/>
          </a:xfrm>
          <a:scene3d>
            <a:camera prst="orthographicFront">
              <a:rot lat="1800000" lon="18000000" rev="18000000"/>
            </a:camera>
            <a:lightRig rig="threePt" dir="t"/>
          </a:scene3d>
        </p:grpSpPr>
        <p:sp>
          <p:nvSpPr>
            <p:cNvPr id="54" name="AutoShape 34"/>
            <p:cNvSpPr>
              <a:spLocks noChangeAspect="1" noChangeArrowheads="1" noTextEdit="1"/>
            </p:cNvSpPr>
            <p:nvPr/>
          </p:nvSpPr>
          <p:spPr bwMode="auto">
            <a:xfrm>
              <a:off x="336" y="-1152"/>
              <a:ext cx="4981" cy="64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a:solidFill>
                  <a:schemeClr val="accent2">
                    <a:lumMod val="50000"/>
                  </a:schemeClr>
                </a:solidFill>
              </a:endParaRPr>
            </a:p>
          </p:txBody>
        </p:sp>
        <p:pic>
          <p:nvPicPr>
            <p:cNvPr id="55" name="Picture 36"/>
            <p:cNvPicPr>
              <a:picLocks noChangeAspect="1" noChangeArrowheads="1"/>
            </p:cNvPicPr>
            <p:nvPr/>
          </p:nvPicPr>
          <p:blipFill>
            <a:blip r:embed="rId12" cstate="screen"/>
            <a:srcRect/>
            <a:stretch>
              <a:fillRect/>
            </a:stretch>
          </p:blipFill>
          <p:spPr bwMode="auto">
            <a:xfrm>
              <a:off x="336" y="-1152"/>
              <a:ext cx="4980" cy="1344"/>
            </a:xfrm>
            <a:prstGeom prst="rect">
              <a:avLst/>
            </a:prstGeom>
            <a:noFill/>
            <a:ln w="9525">
              <a:noFill/>
              <a:miter lim="800000"/>
              <a:headEnd/>
              <a:tailEnd/>
            </a:ln>
          </p:spPr>
        </p:pic>
        <p:pic>
          <p:nvPicPr>
            <p:cNvPr id="56" name="Picture 37"/>
            <p:cNvPicPr>
              <a:picLocks noChangeAspect="1" noChangeArrowheads="1"/>
            </p:cNvPicPr>
            <p:nvPr/>
          </p:nvPicPr>
          <p:blipFill>
            <a:blip r:embed="rId13" cstate="screen"/>
            <a:srcRect/>
            <a:stretch>
              <a:fillRect/>
            </a:stretch>
          </p:blipFill>
          <p:spPr bwMode="auto">
            <a:xfrm>
              <a:off x="336" y="188"/>
              <a:ext cx="4980" cy="1344"/>
            </a:xfrm>
            <a:prstGeom prst="rect">
              <a:avLst/>
            </a:prstGeom>
            <a:noFill/>
            <a:ln w="9525">
              <a:noFill/>
              <a:miter lim="800000"/>
              <a:headEnd/>
              <a:tailEnd/>
            </a:ln>
          </p:spPr>
        </p:pic>
        <p:pic>
          <p:nvPicPr>
            <p:cNvPr id="57" name="Picture 38"/>
            <p:cNvPicPr>
              <a:picLocks noChangeAspect="1" noChangeArrowheads="1"/>
            </p:cNvPicPr>
            <p:nvPr/>
          </p:nvPicPr>
          <p:blipFill>
            <a:blip r:embed="rId14" cstate="screen"/>
            <a:srcRect/>
            <a:stretch>
              <a:fillRect/>
            </a:stretch>
          </p:blipFill>
          <p:spPr bwMode="auto">
            <a:xfrm>
              <a:off x="336" y="1529"/>
              <a:ext cx="4980" cy="1343"/>
            </a:xfrm>
            <a:prstGeom prst="rect">
              <a:avLst/>
            </a:prstGeom>
            <a:noFill/>
            <a:ln w="9525">
              <a:noFill/>
              <a:miter lim="800000"/>
              <a:headEnd/>
              <a:tailEnd/>
            </a:ln>
          </p:spPr>
        </p:pic>
        <p:pic>
          <p:nvPicPr>
            <p:cNvPr id="58" name="Picture 39"/>
            <p:cNvPicPr>
              <a:picLocks noChangeAspect="1" noChangeArrowheads="1"/>
            </p:cNvPicPr>
            <p:nvPr/>
          </p:nvPicPr>
          <p:blipFill>
            <a:blip r:embed="rId15" cstate="screen"/>
            <a:srcRect/>
            <a:stretch>
              <a:fillRect/>
            </a:stretch>
          </p:blipFill>
          <p:spPr bwMode="auto">
            <a:xfrm>
              <a:off x="336" y="2869"/>
              <a:ext cx="4980" cy="1344"/>
            </a:xfrm>
            <a:prstGeom prst="rect">
              <a:avLst/>
            </a:prstGeom>
            <a:noFill/>
            <a:ln w="9525">
              <a:noFill/>
              <a:miter lim="800000"/>
              <a:headEnd/>
              <a:tailEnd/>
            </a:ln>
          </p:spPr>
        </p:pic>
        <p:pic>
          <p:nvPicPr>
            <p:cNvPr id="59" name="Picture 40"/>
            <p:cNvPicPr>
              <a:picLocks noChangeAspect="1" noChangeArrowheads="1"/>
            </p:cNvPicPr>
            <p:nvPr/>
          </p:nvPicPr>
          <p:blipFill>
            <a:blip r:embed="rId16" cstate="screen"/>
            <a:srcRect/>
            <a:stretch>
              <a:fillRect/>
            </a:stretch>
          </p:blipFill>
          <p:spPr bwMode="auto">
            <a:xfrm>
              <a:off x="336" y="4209"/>
              <a:ext cx="4980" cy="1129"/>
            </a:xfrm>
            <a:prstGeom prst="rect">
              <a:avLst/>
            </a:prstGeom>
            <a:noFill/>
            <a:ln w="9525">
              <a:noFill/>
              <a:miter lim="800000"/>
              <a:headEnd/>
              <a:tailEnd/>
            </a:ln>
          </p:spPr>
        </p:pic>
        <p:sp>
          <p:nvSpPr>
            <p:cNvPr id="60" name="Rectangle 41"/>
            <p:cNvSpPr>
              <a:spLocks noChangeArrowheads="1"/>
            </p:cNvSpPr>
            <p:nvPr/>
          </p:nvSpPr>
          <p:spPr bwMode="auto">
            <a:xfrm>
              <a:off x="336" y="-1152"/>
              <a:ext cx="4979" cy="6486"/>
            </a:xfrm>
            <a:prstGeom prst="rect">
              <a:avLst/>
            </a:prstGeom>
            <a:noFill/>
            <a:ln w="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a:solidFill>
                  <a:schemeClr val="accent2">
                    <a:lumMod val="50000"/>
                  </a:schemeClr>
                </a:solidFill>
              </a:endParaRPr>
            </a:p>
          </p:txBody>
        </p:sp>
      </p:grpSp>
      <p:sp>
        <p:nvSpPr>
          <p:cNvPr id="61" name="TextBox 60"/>
          <p:cNvSpPr txBox="1"/>
          <p:nvPr/>
        </p:nvSpPr>
        <p:spPr>
          <a:xfrm>
            <a:off x="7253600" y="5943600"/>
            <a:ext cx="1519968" cy="369332"/>
          </a:xfrm>
          <a:prstGeom prst="rect">
            <a:avLst/>
          </a:prstGeom>
          <a:noFill/>
        </p:spPr>
        <p:txBody>
          <a:bodyPr wrap="none" rtlCol="0">
            <a:spAutoFit/>
          </a:bodyPr>
          <a:lstStyle/>
          <a:p>
            <a:pPr algn="ctr" fontAlgn="base">
              <a:spcBef>
                <a:spcPct val="0"/>
              </a:spcBef>
              <a:spcAft>
                <a:spcPct val="0"/>
              </a:spcAft>
            </a:pPr>
            <a:r>
              <a:rPr lang="en-US" dirty="0">
                <a:solidFill>
                  <a:schemeClr val="accent2">
                    <a:lumMod val="50000"/>
                  </a:schemeClr>
                </a:solidFill>
              </a:rPr>
              <a:t>Intercept= B</a:t>
            </a:r>
            <a:r>
              <a:rPr lang="en-US" baseline="-25000" dirty="0">
                <a:solidFill>
                  <a:schemeClr val="accent2">
                    <a:lumMod val="50000"/>
                  </a:schemeClr>
                </a:solidFill>
              </a:rPr>
              <a:t>1</a:t>
            </a:r>
            <a:endParaRPr lang="en-US" dirty="0">
              <a:solidFill>
                <a:schemeClr val="accent2">
                  <a:lumMod val="50000"/>
                </a:schemeClr>
              </a:solidFill>
            </a:endParaRPr>
          </a:p>
        </p:txBody>
      </p:sp>
      <p:sp>
        <p:nvSpPr>
          <p:cNvPr id="62" name="TextBox 61"/>
          <p:cNvSpPr txBox="1"/>
          <p:nvPr/>
        </p:nvSpPr>
        <p:spPr>
          <a:xfrm>
            <a:off x="6004629" y="4175334"/>
            <a:ext cx="2456122" cy="369332"/>
          </a:xfrm>
          <a:prstGeom prst="rect">
            <a:avLst/>
          </a:prstGeom>
          <a:noFill/>
        </p:spPr>
        <p:txBody>
          <a:bodyPr wrap="none" rtlCol="0">
            <a:spAutoFit/>
          </a:bodyPr>
          <a:lstStyle/>
          <a:p>
            <a:pPr algn="ctr" fontAlgn="base">
              <a:spcBef>
                <a:spcPct val="0"/>
              </a:spcBef>
              <a:spcAft>
                <a:spcPct val="0"/>
              </a:spcAft>
            </a:pPr>
            <a:r>
              <a:rPr lang="en-US" dirty="0">
                <a:solidFill>
                  <a:schemeClr val="accent2">
                    <a:lumMod val="50000"/>
                  </a:schemeClr>
                </a:solidFill>
              </a:rPr>
              <a:t>Lapse Rate/Slope= B</a:t>
            </a:r>
            <a:r>
              <a:rPr lang="en-US" baseline="-25000" dirty="0">
                <a:solidFill>
                  <a:schemeClr val="accent2">
                    <a:lumMod val="50000"/>
                  </a:schemeClr>
                </a:solidFill>
              </a:rPr>
              <a:t>0</a:t>
            </a:r>
            <a:endParaRPr lang="en-US" dirty="0">
              <a:solidFill>
                <a:schemeClr val="accent2">
                  <a:lumMod val="50000"/>
                </a:schemeClr>
              </a:solidFill>
            </a:endParaRPr>
          </a:p>
        </p:txBody>
      </p:sp>
      <p:cxnSp>
        <p:nvCxnSpPr>
          <p:cNvPr id="63" name="Straight Connector 62"/>
          <p:cNvCxnSpPr/>
          <p:nvPr/>
        </p:nvCxnSpPr>
        <p:spPr bwMode="auto">
          <a:xfrm rot="5400000">
            <a:off x="1066800" y="5191206"/>
            <a:ext cx="1371600" cy="0"/>
          </a:xfrm>
          <a:prstGeom prst="line">
            <a:avLst/>
          </a:prstGeom>
          <a:solidFill>
            <a:schemeClr val="accent1"/>
          </a:solidFill>
          <a:ln w="34925" cap="flat" cmpd="sng" algn="ctr">
            <a:solidFill>
              <a:srgbClr val="FF0000"/>
            </a:solidFill>
            <a:prstDash val="dashDot"/>
            <a:round/>
            <a:headEnd type="none" w="med" len="med"/>
            <a:tailEnd type="none" w="med" len="med"/>
          </a:ln>
          <a:effectLst/>
        </p:spPr>
      </p:cxnSp>
      <p:cxnSp>
        <p:nvCxnSpPr>
          <p:cNvPr id="64" name="Straight Connector 63"/>
          <p:cNvCxnSpPr/>
          <p:nvPr/>
        </p:nvCxnSpPr>
        <p:spPr bwMode="auto">
          <a:xfrm rot="5400000">
            <a:off x="-152400" y="4810206"/>
            <a:ext cx="1371600" cy="0"/>
          </a:xfrm>
          <a:prstGeom prst="line">
            <a:avLst/>
          </a:prstGeom>
          <a:solidFill>
            <a:schemeClr val="accent1"/>
          </a:solidFill>
          <a:ln w="34925" cap="flat" cmpd="sng" algn="ctr">
            <a:solidFill>
              <a:srgbClr val="FF0000"/>
            </a:solidFill>
            <a:prstDash val="dashDot"/>
            <a:round/>
            <a:headEnd type="none" w="med" len="med"/>
            <a:tailEnd type="none" w="med" len="med"/>
          </a:ln>
          <a:effectLst/>
        </p:spPr>
      </p:cxnSp>
      <p:sp>
        <p:nvSpPr>
          <p:cNvPr id="66" name="TextBox 65"/>
          <p:cNvSpPr txBox="1"/>
          <p:nvPr/>
        </p:nvSpPr>
        <p:spPr>
          <a:xfrm>
            <a:off x="381000" y="2401669"/>
            <a:ext cx="3653003" cy="646331"/>
          </a:xfrm>
          <a:prstGeom prst="rect">
            <a:avLst/>
          </a:prstGeom>
          <a:noFill/>
        </p:spPr>
        <p:txBody>
          <a:bodyPr wrap="square" rtlCol="0">
            <a:spAutoFit/>
          </a:bodyPr>
          <a:lstStyle/>
          <a:p>
            <a:pPr algn="ctr" fontAlgn="base">
              <a:spcBef>
                <a:spcPct val="0"/>
              </a:spcBef>
              <a:spcAft>
                <a:spcPct val="0"/>
              </a:spcAft>
            </a:pPr>
            <a:r>
              <a:rPr lang="en-US" dirty="0">
                <a:solidFill>
                  <a:schemeClr val="accent2">
                    <a:lumMod val="50000"/>
                  </a:schemeClr>
                </a:solidFill>
              </a:rPr>
              <a:t>Form linear regression between 1km Temp and 1km DEM layers</a:t>
            </a:r>
          </a:p>
        </p:txBody>
      </p:sp>
      <p:cxnSp>
        <p:nvCxnSpPr>
          <p:cNvPr id="67" name="Straight Connector 66"/>
          <p:cNvCxnSpPr/>
          <p:nvPr/>
        </p:nvCxnSpPr>
        <p:spPr bwMode="auto">
          <a:xfrm rot="5400000">
            <a:off x="2857500" y="4162506"/>
            <a:ext cx="1295400" cy="0"/>
          </a:xfrm>
          <a:prstGeom prst="line">
            <a:avLst/>
          </a:prstGeom>
          <a:solidFill>
            <a:schemeClr val="accent1"/>
          </a:solidFill>
          <a:ln w="34925" cap="flat" cmpd="sng" algn="ctr">
            <a:solidFill>
              <a:srgbClr val="FF0000"/>
            </a:solidFill>
            <a:prstDash val="dashDot"/>
            <a:round/>
            <a:headEnd type="none" w="med" len="med"/>
            <a:tailEnd type="none" w="med" len="med"/>
          </a:ln>
          <a:effectLst/>
        </p:spPr>
      </p:cxnSp>
      <p:grpSp>
        <p:nvGrpSpPr>
          <p:cNvPr id="92" name="Group 35"/>
          <p:cNvGrpSpPr>
            <a:grpSpLocks noChangeAspect="1"/>
          </p:cNvGrpSpPr>
          <p:nvPr/>
        </p:nvGrpSpPr>
        <p:grpSpPr bwMode="auto">
          <a:xfrm>
            <a:off x="6553200" y="4114800"/>
            <a:ext cx="1905000" cy="2480591"/>
            <a:chOff x="336" y="-1152"/>
            <a:chExt cx="4981" cy="6486"/>
          </a:xfrm>
          <a:scene3d>
            <a:camera prst="orthographicFront">
              <a:rot lat="1800000" lon="18000000" rev="18000000"/>
            </a:camera>
            <a:lightRig rig="threePt" dir="t"/>
          </a:scene3d>
        </p:grpSpPr>
        <p:sp>
          <p:nvSpPr>
            <p:cNvPr id="93" name="AutoShape 34"/>
            <p:cNvSpPr>
              <a:spLocks noChangeAspect="1" noChangeArrowheads="1" noTextEdit="1"/>
            </p:cNvSpPr>
            <p:nvPr/>
          </p:nvSpPr>
          <p:spPr bwMode="auto">
            <a:xfrm>
              <a:off x="336" y="-1152"/>
              <a:ext cx="4981" cy="64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a:solidFill>
                  <a:schemeClr val="accent2">
                    <a:lumMod val="50000"/>
                  </a:schemeClr>
                </a:solidFill>
              </a:endParaRPr>
            </a:p>
          </p:txBody>
        </p:sp>
        <p:pic>
          <p:nvPicPr>
            <p:cNvPr id="94" name="Picture 36"/>
            <p:cNvPicPr>
              <a:picLocks noChangeAspect="1" noChangeArrowheads="1"/>
            </p:cNvPicPr>
            <p:nvPr/>
          </p:nvPicPr>
          <p:blipFill>
            <a:blip r:embed="rId12" cstate="screen"/>
            <a:srcRect/>
            <a:stretch>
              <a:fillRect/>
            </a:stretch>
          </p:blipFill>
          <p:spPr bwMode="auto">
            <a:xfrm>
              <a:off x="336" y="-1152"/>
              <a:ext cx="4980" cy="1344"/>
            </a:xfrm>
            <a:prstGeom prst="rect">
              <a:avLst/>
            </a:prstGeom>
            <a:noFill/>
            <a:ln w="9525">
              <a:noFill/>
              <a:miter lim="800000"/>
              <a:headEnd/>
              <a:tailEnd/>
            </a:ln>
          </p:spPr>
        </p:pic>
        <p:pic>
          <p:nvPicPr>
            <p:cNvPr id="95" name="Picture 37"/>
            <p:cNvPicPr>
              <a:picLocks noChangeAspect="1" noChangeArrowheads="1"/>
            </p:cNvPicPr>
            <p:nvPr/>
          </p:nvPicPr>
          <p:blipFill>
            <a:blip r:embed="rId17" cstate="screen"/>
            <a:srcRect/>
            <a:stretch>
              <a:fillRect/>
            </a:stretch>
          </p:blipFill>
          <p:spPr bwMode="auto">
            <a:xfrm>
              <a:off x="336" y="188"/>
              <a:ext cx="4980" cy="1344"/>
            </a:xfrm>
            <a:prstGeom prst="rect">
              <a:avLst/>
            </a:prstGeom>
            <a:noFill/>
            <a:ln w="9525">
              <a:noFill/>
              <a:miter lim="800000"/>
              <a:headEnd/>
              <a:tailEnd/>
            </a:ln>
          </p:spPr>
        </p:pic>
        <p:pic>
          <p:nvPicPr>
            <p:cNvPr id="96" name="Picture 38"/>
            <p:cNvPicPr>
              <a:picLocks noChangeAspect="1" noChangeArrowheads="1"/>
            </p:cNvPicPr>
            <p:nvPr/>
          </p:nvPicPr>
          <p:blipFill>
            <a:blip r:embed="rId14" cstate="screen"/>
            <a:srcRect/>
            <a:stretch>
              <a:fillRect/>
            </a:stretch>
          </p:blipFill>
          <p:spPr bwMode="auto">
            <a:xfrm>
              <a:off x="336" y="1529"/>
              <a:ext cx="4980" cy="1343"/>
            </a:xfrm>
            <a:prstGeom prst="rect">
              <a:avLst/>
            </a:prstGeom>
            <a:noFill/>
            <a:ln w="9525">
              <a:noFill/>
              <a:miter lim="800000"/>
              <a:headEnd/>
              <a:tailEnd/>
            </a:ln>
          </p:spPr>
        </p:pic>
        <p:pic>
          <p:nvPicPr>
            <p:cNvPr id="97" name="Picture 39"/>
            <p:cNvPicPr>
              <a:picLocks noChangeAspect="1" noChangeArrowheads="1"/>
            </p:cNvPicPr>
            <p:nvPr/>
          </p:nvPicPr>
          <p:blipFill>
            <a:blip r:embed="rId15" cstate="screen"/>
            <a:srcRect/>
            <a:stretch>
              <a:fillRect/>
            </a:stretch>
          </p:blipFill>
          <p:spPr bwMode="auto">
            <a:xfrm>
              <a:off x="336" y="2869"/>
              <a:ext cx="4980" cy="1344"/>
            </a:xfrm>
            <a:prstGeom prst="rect">
              <a:avLst/>
            </a:prstGeom>
            <a:noFill/>
            <a:ln w="9525">
              <a:noFill/>
              <a:miter lim="800000"/>
              <a:headEnd/>
              <a:tailEnd/>
            </a:ln>
          </p:spPr>
        </p:pic>
        <p:pic>
          <p:nvPicPr>
            <p:cNvPr id="98" name="Picture 40"/>
            <p:cNvPicPr>
              <a:picLocks noChangeAspect="1" noChangeArrowheads="1"/>
            </p:cNvPicPr>
            <p:nvPr/>
          </p:nvPicPr>
          <p:blipFill>
            <a:blip r:embed="rId18" cstate="screen"/>
            <a:srcRect/>
            <a:stretch>
              <a:fillRect/>
            </a:stretch>
          </p:blipFill>
          <p:spPr bwMode="auto">
            <a:xfrm>
              <a:off x="336" y="4209"/>
              <a:ext cx="4980" cy="1129"/>
            </a:xfrm>
            <a:prstGeom prst="rect">
              <a:avLst/>
            </a:prstGeom>
            <a:noFill/>
            <a:ln w="9525">
              <a:noFill/>
              <a:miter lim="800000"/>
              <a:headEnd/>
              <a:tailEnd/>
            </a:ln>
          </p:spPr>
        </p:pic>
        <p:sp>
          <p:nvSpPr>
            <p:cNvPr id="99" name="Rectangle 41"/>
            <p:cNvSpPr>
              <a:spLocks noChangeArrowheads="1"/>
            </p:cNvSpPr>
            <p:nvPr/>
          </p:nvSpPr>
          <p:spPr bwMode="auto">
            <a:xfrm>
              <a:off x="336" y="-1152"/>
              <a:ext cx="4979" cy="6486"/>
            </a:xfrm>
            <a:prstGeom prst="rect">
              <a:avLst/>
            </a:prstGeom>
            <a:noFill/>
            <a:ln w="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a:solidFill>
                  <a:schemeClr val="accent2">
                    <a:lumMod val="50000"/>
                  </a:schemeClr>
                </a:solidFill>
              </a:endParaRPr>
            </a:p>
          </p:txBody>
        </p:sp>
      </p:grpSp>
      <p:cxnSp>
        <p:nvCxnSpPr>
          <p:cNvPr id="101" name="Straight Connector 100"/>
          <p:cNvCxnSpPr/>
          <p:nvPr/>
        </p:nvCxnSpPr>
        <p:spPr bwMode="auto">
          <a:xfrm rot="5400000">
            <a:off x="2247900" y="4314906"/>
            <a:ext cx="228600" cy="0"/>
          </a:xfrm>
          <a:prstGeom prst="line">
            <a:avLst/>
          </a:prstGeom>
          <a:solidFill>
            <a:schemeClr val="accent1"/>
          </a:solidFill>
          <a:ln w="34925" cap="flat" cmpd="sng" algn="ctr">
            <a:solidFill>
              <a:srgbClr val="FF0000"/>
            </a:solidFill>
            <a:prstDash val="dashDot"/>
            <a:round/>
            <a:headEnd type="none" w="med" len="med"/>
            <a:tailEnd type="none" w="med" len="med"/>
          </a:ln>
          <a:effectLst/>
        </p:spPr>
      </p:cxnSp>
      <p:sp>
        <p:nvSpPr>
          <p:cNvPr id="103" name="TextBox 102"/>
          <p:cNvSpPr txBox="1"/>
          <p:nvPr/>
        </p:nvSpPr>
        <p:spPr>
          <a:xfrm>
            <a:off x="3431331" y="3297874"/>
            <a:ext cx="1928734" cy="646331"/>
          </a:xfrm>
          <a:prstGeom prst="rect">
            <a:avLst/>
          </a:prstGeom>
          <a:noFill/>
        </p:spPr>
        <p:txBody>
          <a:bodyPr wrap="none" rtlCol="0">
            <a:spAutoFit/>
          </a:bodyPr>
          <a:lstStyle/>
          <a:p>
            <a:pPr algn="ctr" fontAlgn="base">
              <a:spcBef>
                <a:spcPct val="0"/>
              </a:spcBef>
              <a:spcAft>
                <a:spcPct val="0"/>
              </a:spcAft>
            </a:pPr>
            <a:r>
              <a:rPr lang="en-US" dirty="0">
                <a:solidFill>
                  <a:schemeClr val="accent2">
                    <a:lumMod val="50000"/>
                  </a:schemeClr>
                </a:solidFill>
              </a:rPr>
              <a:t>1km temperature</a:t>
            </a:r>
          </a:p>
          <a:p>
            <a:pPr algn="ctr" fontAlgn="base">
              <a:spcBef>
                <a:spcPct val="0"/>
              </a:spcBef>
              <a:spcAft>
                <a:spcPct val="0"/>
              </a:spcAft>
            </a:pPr>
            <a:r>
              <a:rPr lang="en-US" dirty="0">
                <a:solidFill>
                  <a:schemeClr val="accent2">
                    <a:lumMod val="50000"/>
                  </a:schemeClr>
                </a:solidFill>
              </a:rPr>
              <a:t>or  precipitation</a:t>
            </a:r>
          </a:p>
        </p:txBody>
      </p:sp>
      <p:sp>
        <p:nvSpPr>
          <p:cNvPr id="104" name="TextBox 103"/>
          <p:cNvSpPr txBox="1"/>
          <p:nvPr/>
        </p:nvSpPr>
        <p:spPr>
          <a:xfrm>
            <a:off x="3523692" y="4669474"/>
            <a:ext cx="1197765" cy="369332"/>
          </a:xfrm>
          <a:prstGeom prst="rect">
            <a:avLst/>
          </a:prstGeom>
          <a:noFill/>
        </p:spPr>
        <p:txBody>
          <a:bodyPr wrap="none" rtlCol="0">
            <a:spAutoFit/>
          </a:bodyPr>
          <a:lstStyle/>
          <a:p>
            <a:pPr algn="ctr" fontAlgn="base">
              <a:spcBef>
                <a:spcPct val="0"/>
              </a:spcBef>
              <a:spcAft>
                <a:spcPct val="0"/>
              </a:spcAft>
            </a:pPr>
            <a:r>
              <a:rPr lang="en-US" dirty="0">
                <a:solidFill>
                  <a:schemeClr val="accent2">
                    <a:lumMod val="50000"/>
                  </a:schemeClr>
                </a:solidFill>
              </a:rPr>
              <a:t>1km DEM</a:t>
            </a:r>
          </a:p>
        </p:txBody>
      </p:sp>
      <p:sp>
        <p:nvSpPr>
          <p:cNvPr id="108" name="U-Turn Arrow 107"/>
          <p:cNvSpPr/>
          <p:nvPr/>
        </p:nvSpPr>
        <p:spPr bwMode="auto">
          <a:xfrm>
            <a:off x="1828800" y="1371600"/>
            <a:ext cx="5867400" cy="877824"/>
          </a:xfrm>
          <a:prstGeom prst="utur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a:solidFill>
                <a:schemeClr val="accent2">
                  <a:lumMod val="75000"/>
                </a:schemeClr>
              </a:solidFill>
            </a:endParaRPr>
          </a:p>
        </p:txBody>
      </p:sp>
      <p:sp>
        <p:nvSpPr>
          <p:cNvPr id="46" name="TextBox 45"/>
          <p:cNvSpPr txBox="1"/>
          <p:nvPr/>
        </p:nvSpPr>
        <p:spPr>
          <a:xfrm>
            <a:off x="5886148" y="2133600"/>
            <a:ext cx="2890600" cy="369332"/>
          </a:xfrm>
          <a:prstGeom prst="rect">
            <a:avLst/>
          </a:prstGeom>
          <a:noFill/>
        </p:spPr>
        <p:txBody>
          <a:bodyPr wrap="none" rtlCol="0">
            <a:spAutoFit/>
          </a:bodyPr>
          <a:lstStyle/>
          <a:p>
            <a:pPr algn="ctr" fontAlgn="base">
              <a:spcBef>
                <a:spcPct val="0"/>
              </a:spcBef>
              <a:spcAft>
                <a:spcPct val="0"/>
              </a:spcAft>
            </a:pPr>
            <a:r>
              <a:rPr lang="en-US" dirty="0">
                <a:solidFill>
                  <a:schemeClr val="accent2">
                    <a:lumMod val="50000"/>
                  </a:schemeClr>
                </a:solidFill>
              </a:rPr>
              <a:t>Two new rasters produced</a:t>
            </a:r>
          </a:p>
        </p:txBody>
      </p:sp>
      <p:sp>
        <p:nvSpPr>
          <p:cNvPr id="47" name="Rounded Rectangle 46"/>
          <p:cNvSpPr/>
          <p:nvPr/>
        </p:nvSpPr>
        <p:spPr bwMode="auto">
          <a:xfrm>
            <a:off x="447675" y="2390775"/>
            <a:ext cx="3505200" cy="685800"/>
          </a:xfrm>
          <a:prstGeom prst="roundRect">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a:solidFill>
                <a:schemeClr val="accent2">
                  <a:lumMod val="50000"/>
                </a:schemeClr>
              </a:solidFill>
            </a:endParaRPr>
          </a:p>
        </p:txBody>
      </p:sp>
      <p:sp>
        <p:nvSpPr>
          <p:cNvPr id="48" name="Rounded Rectangle 47"/>
          <p:cNvSpPr/>
          <p:nvPr/>
        </p:nvSpPr>
        <p:spPr bwMode="auto">
          <a:xfrm>
            <a:off x="5943600" y="2133600"/>
            <a:ext cx="2895600" cy="381000"/>
          </a:xfrm>
          <a:prstGeom prst="roundRect">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a:solidFill>
                <a:schemeClr val="accent2">
                  <a:lumMod val="50000"/>
                </a:schemeClr>
              </a:solidFill>
            </a:endParaRPr>
          </a:p>
        </p:txBody>
      </p:sp>
    </p:spTree>
    <p:extLst>
      <p:ext uri="{BB962C8B-B14F-4D97-AF65-F5344CB8AC3E}">
        <p14:creationId xmlns:p14="http://schemas.microsoft.com/office/powerpoint/2010/main" val="37384498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
          <p:cNvGrpSpPr>
            <a:grpSpLocks noChangeAspect="1"/>
          </p:cNvGrpSpPr>
          <p:nvPr/>
        </p:nvGrpSpPr>
        <p:grpSpPr bwMode="auto">
          <a:xfrm>
            <a:off x="2225245" y="4171394"/>
            <a:ext cx="1881670" cy="2446338"/>
            <a:chOff x="1104" y="288"/>
            <a:chExt cx="2256" cy="2933"/>
          </a:xfrm>
          <a:scene3d>
            <a:camera prst="orthographicFront">
              <a:rot lat="20400000" lon="3000000" rev="7800000"/>
            </a:camera>
            <a:lightRig rig="threePt" dir="t"/>
          </a:scene3d>
        </p:grpSpPr>
        <p:sp>
          <p:nvSpPr>
            <p:cNvPr id="5" name="AutoShape 4"/>
            <p:cNvSpPr>
              <a:spLocks noChangeAspect="1" noChangeArrowheads="1" noTextEdit="1"/>
            </p:cNvSpPr>
            <p:nvPr/>
          </p:nvSpPr>
          <p:spPr bwMode="auto">
            <a:xfrm>
              <a:off x="1104" y="288"/>
              <a:ext cx="2256" cy="293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a:solidFill>
                  <a:schemeClr val="accent2">
                    <a:lumMod val="75000"/>
                  </a:schemeClr>
                </a:solidFill>
              </a:endParaRPr>
            </a:p>
          </p:txBody>
        </p:sp>
        <p:pic>
          <p:nvPicPr>
            <p:cNvPr id="6" name="Picture 6"/>
            <p:cNvPicPr>
              <a:picLocks noChangeAspect="1" noChangeArrowheads="1"/>
            </p:cNvPicPr>
            <p:nvPr/>
          </p:nvPicPr>
          <p:blipFill>
            <a:blip r:embed="rId2" cstate="screen">
              <a:lum bright="-22000"/>
            </a:blip>
            <a:srcRect/>
            <a:stretch>
              <a:fillRect/>
            </a:stretch>
          </p:blipFill>
          <p:spPr bwMode="auto">
            <a:xfrm>
              <a:off x="1104" y="288"/>
              <a:ext cx="2255" cy="608"/>
            </a:xfrm>
            <a:prstGeom prst="rect">
              <a:avLst/>
            </a:prstGeom>
            <a:noFill/>
            <a:ln w="9525">
              <a:noFill/>
              <a:miter lim="800000"/>
              <a:headEnd/>
              <a:tailEnd/>
            </a:ln>
          </p:spPr>
        </p:pic>
        <p:pic>
          <p:nvPicPr>
            <p:cNvPr id="7" name="Picture 7"/>
            <p:cNvPicPr>
              <a:picLocks noChangeAspect="1" noChangeArrowheads="1"/>
            </p:cNvPicPr>
            <p:nvPr/>
          </p:nvPicPr>
          <p:blipFill>
            <a:blip r:embed="rId3" cstate="screen">
              <a:lum bright="-22000"/>
            </a:blip>
            <a:srcRect/>
            <a:stretch>
              <a:fillRect/>
            </a:stretch>
          </p:blipFill>
          <p:spPr bwMode="auto">
            <a:xfrm>
              <a:off x="1104" y="894"/>
              <a:ext cx="2255" cy="608"/>
            </a:xfrm>
            <a:prstGeom prst="rect">
              <a:avLst/>
            </a:prstGeom>
            <a:noFill/>
            <a:ln w="9525">
              <a:noFill/>
              <a:miter lim="800000"/>
              <a:headEnd/>
              <a:tailEnd/>
            </a:ln>
          </p:spPr>
        </p:pic>
        <p:pic>
          <p:nvPicPr>
            <p:cNvPr id="8" name="Picture 8"/>
            <p:cNvPicPr>
              <a:picLocks noChangeAspect="1" noChangeArrowheads="1"/>
            </p:cNvPicPr>
            <p:nvPr/>
          </p:nvPicPr>
          <p:blipFill>
            <a:blip r:embed="rId4" cstate="screen">
              <a:lum bright="-22000"/>
            </a:blip>
            <a:srcRect/>
            <a:stretch>
              <a:fillRect/>
            </a:stretch>
          </p:blipFill>
          <p:spPr bwMode="auto">
            <a:xfrm>
              <a:off x="1104" y="1500"/>
              <a:ext cx="2255" cy="608"/>
            </a:xfrm>
            <a:prstGeom prst="rect">
              <a:avLst/>
            </a:prstGeom>
            <a:noFill/>
            <a:ln w="9525">
              <a:noFill/>
              <a:miter lim="800000"/>
              <a:headEnd/>
              <a:tailEnd/>
            </a:ln>
          </p:spPr>
        </p:pic>
        <p:pic>
          <p:nvPicPr>
            <p:cNvPr id="9" name="Picture 9"/>
            <p:cNvPicPr>
              <a:picLocks noChangeAspect="1" noChangeArrowheads="1"/>
            </p:cNvPicPr>
            <p:nvPr/>
          </p:nvPicPr>
          <p:blipFill>
            <a:blip r:embed="rId5" cstate="screen">
              <a:lum bright="-22000"/>
            </a:blip>
            <a:srcRect/>
            <a:stretch>
              <a:fillRect/>
            </a:stretch>
          </p:blipFill>
          <p:spPr bwMode="auto">
            <a:xfrm>
              <a:off x="1104" y="2106"/>
              <a:ext cx="2255" cy="608"/>
            </a:xfrm>
            <a:prstGeom prst="rect">
              <a:avLst/>
            </a:prstGeom>
            <a:noFill/>
            <a:ln w="9525">
              <a:noFill/>
              <a:miter lim="800000"/>
              <a:headEnd/>
              <a:tailEnd/>
            </a:ln>
          </p:spPr>
        </p:pic>
        <p:pic>
          <p:nvPicPr>
            <p:cNvPr id="10" name="Picture 10"/>
            <p:cNvPicPr>
              <a:picLocks noChangeAspect="1" noChangeArrowheads="1"/>
            </p:cNvPicPr>
            <p:nvPr/>
          </p:nvPicPr>
          <p:blipFill>
            <a:blip r:embed="rId6" cstate="screen">
              <a:lum bright="-22000"/>
            </a:blip>
            <a:srcRect/>
            <a:stretch>
              <a:fillRect/>
            </a:stretch>
          </p:blipFill>
          <p:spPr bwMode="auto">
            <a:xfrm>
              <a:off x="1104" y="2712"/>
              <a:ext cx="2255" cy="511"/>
            </a:xfrm>
            <a:prstGeom prst="rect">
              <a:avLst/>
            </a:prstGeom>
            <a:noFill/>
            <a:ln w="9525">
              <a:noFill/>
              <a:miter lim="800000"/>
              <a:headEnd/>
              <a:tailEnd/>
            </a:ln>
          </p:spPr>
        </p:pic>
        <p:sp>
          <p:nvSpPr>
            <p:cNvPr id="11" name="Rectangle 11"/>
            <p:cNvSpPr>
              <a:spLocks noChangeArrowheads="1"/>
            </p:cNvSpPr>
            <p:nvPr/>
          </p:nvSpPr>
          <p:spPr bwMode="auto">
            <a:xfrm>
              <a:off x="1104" y="288"/>
              <a:ext cx="2255" cy="2933"/>
            </a:xfrm>
            <a:prstGeom prst="rect">
              <a:avLst/>
            </a:prstGeom>
            <a:noFill/>
            <a:ln w="4">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a:solidFill>
                  <a:schemeClr val="accent2">
                    <a:lumMod val="75000"/>
                  </a:schemeClr>
                </a:solidFill>
              </a:endParaRPr>
            </a:p>
          </p:txBody>
        </p:sp>
      </p:grpSp>
      <p:sp>
        <p:nvSpPr>
          <p:cNvPr id="12" name="Title 1"/>
          <p:cNvSpPr txBox="1">
            <a:spLocks/>
          </p:cNvSpPr>
          <p:nvPr/>
        </p:nvSpPr>
        <p:spPr>
          <a:xfrm>
            <a:off x="607570" y="75342"/>
            <a:ext cx="7924800" cy="609600"/>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000" kern="1200" spc="-100" baseline="0">
                <a:solidFill>
                  <a:schemeClr val="accent2">
                    <a:lumMod val="75000"/>
                  </a:schemeClr>
                </a:solidFill>
                <a:latin typeface="+mj-lt"/>
                <a:ea typeface="+mj-ea"/>
                <a:cs typeface="+mj-cs"/>
              </a:defRPr>
            </a:lvl1pPr>
          </a:lstStyle>
          <a:p>
            <a:r>
              <a:rPr lang="en-US" dirty="0">
                <a:latin typeface="+mn-lt"/>
              </a:rPr>
              <a:t>New Climate Raster</a:t>
            </a:r>
          </a:p>
        </p:txBody>
      </p:sp>
      <p:grpSp>
        <p:nvGrpSpPr>
          <p:cNvPr id="13" name="Group 15"/>
          <p:cNvGrpSpPr>
            <a:grpSpLocks noChangeAspect="1"/>
          </p:cNvGrpSpPr>
          <p:nvPr/>
        </p:nvGrpSpPr>
        <p:grpSpPr bwMode="auto">
          <a:xfrm>
            <a:off x="2134426" y="1725944"/>
            <a:ext cx="2057400" cy="2679309"/>
            <a:chOff x="720" y="1104"/>
            <a:chExt cx="3027" cy="3942"/>
          </a:xfrm>
          <a:scene3d>
            <a:camera prst="orthographicFront">
              <a:rot lat="1800000" lon="18000000" rev="18000000"/>
            </a:camera>
            <a:lightRig rig="threePt" dir="t"/>
          </a:scene3d>
        </p:grpSpPr>
        <p:sp>
          <p:nvSpPr>
            <p:cNvPr id="14" name="AutoShape 14"/>
            <p:cNvSpPr>
              <a:spLocks noChangeAspect="1" noChangeArrowheads="1" noTextEdit="1"/>
            </p:cNvSpPr>
            <p:nvPr/>
          </p:nvSpPr>
          <p:spPr bwMode="auto">
            <a:xfrm>
              <a:off x="720" y="1104"/>
              <a:ext cx="3027" cy="394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a:solidFill>
                  <a:schemeClr val="accent2">
                    <a:lumMod val="50000"/>
                  </a:schemeClr>
                </a:solidFill>
              </a:endParaRPr>
            </a:p>
          </p:txBody>
        </p:sp>
        <p:pic>
          <p:nvPicPr>
            <p:cNvPr id="15" name="Picture 16"/>
            <p:cNvPicPr>
              <a:picLocks noChangeAspect="1" noChangeArrowheads="1"/>
            </p:cNvPicPr>
            <p:nvPr/>
          </p:nvPicPr>
          <p:blipFill>
            <a:blip r:embed="rId7" cstate="screen"/>
            <a:srcRect/>
            <a:stretch>
              <a:fillRect/>
            </a:stretch>
          </p:blipFill>
          <p:spPr bwMode="auto">
            <a:xfrm>
              <a:off x="720" y="1104"/>
              <a:ext cx="3026" cy="817"/>
            </a:xfrm>
            <a:prstGeom prst="rect">
              <a:avLst/>
            </a:prstGeom>
            <a:noFill/>
            <a:ln w="9525">
              <a:noFill/>
              <a:miter lim="800000"/>
              <a:headEnd/>
              <a:tailEnd/>
            </a:ln>
          </p:spPr>
        </p:pic>
        <p:pic>
          <p:nvPicPr>
            <p:cNvPr id="16" name="Picture 17"/>
            <p:cNvPicPr>
              <a:picLocks noChangeAspect="1" noChangeArrowheads="1"/>
            </p:cNvPicPr>
            <p:nvPr/>
          </p:nvPicPr>
          <p:blipFill>
            <a:blip r:embed="rId8" cstate="screen"/>
            <a:srcRect/>
            <a:stretch>
              <a:fillRect/>
            </a:stretch>
          </p:blipFill>
          <p:spPr bwMode="auto">
            <a:xfrm>
              <a:off x="720" y="1919"/>
              <a:ext cx="3026" cy="816"/>
            </a:xfrm>
            <a:prstGeom prst="rect">
              <a:avLst/>
            </a:prstGeom>
            <a:noFill/>
            <a:ln w="9525">
              <a:noFill/>
              <a:miter lim="800000"/>
              <a:headEnd/>
              <a:tailEnd/>
            </a:ln>
          </p:spPr>
        </p:pic>
        <p:pic>
          <p:nvPicPr>
            <p:cNvPr id="17" name="Picture 18"/>
            <p:cNvPicPr>
              <a:picLocks noChangeAspect="1" noChangeArrowheads="1"/>
            </p:cNvPicPr>
            <p:nvPr/>
          </p:nvPicPr>
          <p:blipFill>
            <a:blip r:embed="rId9" cstate="screen"/>
            <a:srcRect/>
            <a:stretch>
              <a:fillRect/>
            </a:stretch>
          </p:blipFill>
          <p:spPr bwMode="auto">
            <a:xfrm>
              <a:off x="720" y="2733"/>
              <a:ext cx="3026" cy="817"/>
            </a:xfrm>
            <a:prstGeom prst="rect">
              <a:avLst/>
            </a:prstGeom>
            <a:noFill/>
            <a:ln w="9525">
              <a:noFill/>
              <a:miter lim="800000"/>
              <a:headEnd/>
              <a:tailEnd/>
            </a:ln>
          </p:spPr>
        </p:pic>
        <p:pic>
          <p:nvPicPr>
            <p:cNvPr id="18" name="Picture 19"/>
            <p:cNvPicPr>
              <a:picLocks noChangeAspect="1" noChangeArrowheads="1"/>
            </p:cNvPicPr>
            <p:nvPr/>
          </p:nvPicPr>
          <p:blipFill>
            <a:blip r:embed="rId10" cstate="screen"/>
            <a:srcRect/>
            <a:stretch>
              <a:fillRect/>
            </a:stretch>
          </p:blipFill>
          <p:spPr bwMode="auto">
            <a:xfrm>
              <a:off x="720" y="3548"/>
              <a:ext cx="3026" cy="816"/>
            </a:xfrm>
            <a:prstGeom prst="rect">
              <a:avLst/>
            </a:prstGeom>
            <a:noFill/>
            <a:ln w="9525">
              <a:noFill/>
              <a:miter lim="800000"/>
              <a:headEnd/>
              <a:tailEnd/>
            </a:ln>
          </p:spPr>
        </p:pic>
        <p:pic>
          <p:nvPicPr>
            <p:cNvPr id="19" name="Picture 20"/>
            <p:cNvPicPr>
              <a:picLocks noChangeAspect="1" noChangeArrowheads="1"/>
            </p:cNvPicPr>
            <p:nvPr/>
          </p:nvPicPr>
          <p:blipFill>
            <a:blip r:embed="rId11" cstate="screen"/>
            <a:srcRect/>
            <a:stretch>
              <a:fillRect/>
            </a:stretch>
          </p:blipFill>
          <p:spPr bwMode="auto">
            <a:xfrm>
              <a:off x="720" y="4362"/>
              <a:ext cx="3026" cy="687"/>
            </a:xfrm>
            <a:prstGeom prst="rect">
              <a:avLst/>
            </a:prstGeom>
            <a:noFill/>
            <a:ln w="9525">
              <a:noFill/>
              <a:miter lim="800000"/>
              <a:headEnd/>
              <a:tailEnd/>
            </a:ln>
          </p:spPr>
        </p:pic>
        <p:sp>
          <p:nvSpPr>
            <p:cNvPr id="20" name="Rectangle 21"/>
            <p:cNvSpPr>
              <a:spLocks noChangeArrowheads="1"/>
            </p:cNvSpPr>
            <p:nvPr/>
          </p:nvSpPr>
          <p:spPr bwMode="auto">
            <a:xfrm>
              <a:off x="720" y="1104"/>
              <a:ext cx="3026" cy="3942"/>
            </a:xfrm>
            <a:prstGeom prst="rect">
              <a:avLst/>
            </a:prstGeom>
            <a:noFill/>
            <a:ln w="5">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a:solidFill>
                  <a:schemeClr val="accent2">
                    <a:lumMod val="50000"/>
                  </a:schemeClr>
                </a:solidFill>
              </a:endParaRPr>
            </a:p>
          </p:txBody>
        </p:sp>
      </p:grpSp>
      <p:sp>
        <p:nvSpPr>
          <p:cNvPr id="21" name="TextBox 20"/>
          <p:cNvSpPr txBox="1"/>
          <p:nvPr/>
        </p:nvSpPr>
        <p:spPr>
          <a:xfrm>
            <a:off x="4495800" y="4876800"/>
            <a:ext cx="3290015" cy="954107"/>
          </a:xfrm>
          <a:prstGeom prst="rect">
            <a:avLst/>
          </a:prstGeom>
          <a:noFill/>
        </p:spPr>
        <p:txBody>
          <a:bodyPr wrap="square" rtlCol="0">
            <a:spAutoFit/>
          </a:bodyPr>
          <a:lstStyle/>
          <a:p>
            <a:pPr algn="ctr" fontAlgn="base">
              <a:spcBef>
                <a:spcPct val="0"/>
              </a:spcBef>
              <a:spcAft>
                <a:spcPct val="0"/>
              </a:spcAft>
            </a:pPr>
            <a:r>
              <a:rPr lang="en-US" sz="2800" dirty="0">
                <a:solidFill>
                  <a:schemeClr val="accent2">
                    <a:lumMod val="50000"/>
                  </a:schemeClr>
                </a:solidFill>
              </a:rPr>
              <a:t>New 30m climate raster!</a:t>
            </a:r>
          </a:p>
        </p:txBody>
      </p:sp>
      <p:grpSp>
        <p:nvGrpSpPr>
          <p:cNvPr id="22" name="Group 35"/>
          <p:cNvGrpSpPr>
            <a:grpSpLocks noChangeAspect="1"/>
          </p:cNvGrpSpPr>
          <p:nvPr/>
        </p:nvGrpSpPr>
        <p:grpSpPr bwMode="auto">
          <a:xfrm>
            <a:off x="2175217" y="1143000"/>
            <a:ext cx="2020331" cy="2630770"/>
            <a:chOff x="336" y="-1152"/>
            <a:chExt cx="4981" cy="6486"/>
          </a:xfrm>
          <a:scene3d>
            <a:camera prst="orthographicFront">
              <a:rot lat="1800000" lon="18000000" rev="18000000"/>
            </a:camera>
            <a:lightRig rig="threePt" dir="t"/>
          </a:scene3d>
        </p:grpSpPr>
        <p:sp>
          <p:nvSpPr>
            <p:cNvPr id="23" name="AutoShape 34"/>
            <p:cNvSpPr>
              <a:spLocks noChangeAspect="1" noChangeArrowheads="1" noTextEdit="1"/>
            </p:cNvSpPr>
            <p:nvPr/>
          </p:nvSpPr>
          <p:spPr bwMode="auto">
            <a:xfrm>
              <a:off x="336" y="-1152"/>
              <a:ext cx="4981" cy="64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a:solidFill>
                  <a:schemeClr val="accent2">
                    <a:lumMod val="50000"/>
                  </a:schemeClr>
                </a:solidFill>
              </a:endParaRPr>
            </a:p>
          </p:txBody>
        </p:sp>
        <p:pic>
          <p:nvPicPr>
            <p:cNvPr id="24" name="Picture 36"/>
            <p:cNvPicPr>
              <a:picLocks noChangeAspect="1" noChangeArrowheads="1"/>
            </p:cNvPicPr>
            <p:nvPr/>
          </p:nvPicPr>
          <p:blipFill>
            <a:blip r:embed="rId12" cstate="screen"/>
            <a:srcRect/>
            <a:stretch>
              <a:fillRect/>
            </a:stretch>
          </p:blipFill>
          <p:spPr bwMode="auto">
            <a:xfrm>
              <a:off x="336" y="-1152"/>
              <a:ext cx="4980" cy="1344"/>
            </a:xfrm>
            <a:prstGeom prst="rect">
              <a:avLst/>
            </a:prstGeom>
            <a:noFill/>
            <a:ln w="9525">
              <a:noFill/>
              <a:miter lim="800000"/>
              <a:headEnd/>
              <a:tailEnd/>
            </a:ln>
          </p:spPr>
        </p:pic>
        <p:pic>
          <p:nvPicPr>
            <p:cNvPr id="25" name="Picture 37"/>
            <p:cNvPicPr>
              <a:picLocks noChangeAspect="1" noChangeArrowheads="1"/>
            </p:cNvPicPr>
            <p:nvPr/>
          </p:nvPicPr>
          <p:blipFill>
            <a:blip r:embed="rId13" cstate="screen"/>
            <a:srcRect/>
            <a:stretch>
              <a:fillRect/>
            </a:stretch>
          </p:blipFill>
          <p:spPr bwMode="auto">
            <a:xfrm>
              <a:off x="336" y="188"/>
              <a:ext cx="4980" cy="1344"/>
            </a:xfrm>
            <a:prstGeom prst="rect">
              <a:avLst/>
            </a:prstGeom>
            <a:noFill/>
            <a:ln w="9525">
              <a:noFill/>
              <a:miter lim="800000"/>
              <a:headEnd/>
              <a:tailEnd/>
            </a:ln>
          </p:spPr>
        </p:pic>
        <p:pic>
          <p:nvPicPr>
            <p:cNvPr id="26" name="Picture 38"/>
            <p:cNvPicPr>
              <a:picLocks noChangeAspect="1" noChangeArrowheads="1"/>
            </p:cNvPicPr>
            <p:nvPr/>
          </p:nvPicPr>
          <p:blipFill>
            <a:blip r:embed="rId14" cstate="screen"/>
            <a:srcRect/>
            <a:stretch>
              <a:fillRect/>
            </a:stretch>
          </p:blipFill>
          <p:spPr bwMode="auto">
            <a:xfrm>
              <a:off x="336" y="1529"/>
              <a:ext cx="4980" cy="1343"/>
            </a:xfrm>
            <a:prstGeom prst="rect">
              <a:avLst/>
            </a:prstGeom>
            <a:noFill/>
            <a:ln w="9525">
              <a:noFill/>
              <a:miter lim="800000"/>
              <a:headEnd/>
              <a:tailEnd/>
            </a:ln>
          </p:spPr>
        </p:pic>
        <p:pic>
          <p:nvPicPr>
            <p:cNvPr id="27" name="Picture 39"/>
            <p:cNvPicPr>
              <a:picLocks noChangeAspect="1" noChangeArrowheads="1"/>
            </p:cNvPicPr>
            <p:nvPr/>
          </p:nvPicPr>
          <p:blipFill>
            <a:blip r:embed="rId15" cstate="screen"/>
            <a:srcRect/>
            <a:stretch>
              <a:fillRect/>
            </a:stretch>
          </p:blipFill>
          <p:spPr bwMode="auto">
            <a:xfrm>
              <a:off x="336" y="2869"/>
              <a:ext cx="4980" cy="1344"/>
            </a:xfrm>
            <a:prstGeom prst="rect">
              <a:avLst/>
            </a:prstGeom>
            <a:noFill/>
            <a:ln w="9525">
              <a:noFill/>
              <a:miter lim="800000"/>
              <a:headEnd/>
              <a:tailEnd/>
            </a:ln>
          </p:spPr>
        </p:pic>
        <p:pic>
          <p:nvPicPr>
            <p:cNvPr id="28" name="Picture 40"/>
            <p:cNvPicPr>
              <a:picLocks noChangeAspect="1" noChangeArrowheads="1"/>
            </p:cNvPicPr>
            <p:nvPr/>
          </p:nvPicPr>
          <p:blipFill>
            <a:blip r:embed="rId16" cstate="screen"/>
            <a:srcRect/>
            <a:stretch>
              <a:fillRect/>
            </a:stretch>
          </p:blipFill>
          <p:spPr bwMode="auto">
            <a:xfrm>
              <a:off x="336" y="4209"/>
              <a:ext cx="4980" cy="1129"/>
            </a:xfrm>
            <a:prstGeom prst="rect">
              <a:avLst/>
            </a:prstGeom>
            <a:noFill/>
            <a:ln w="9525">
              <a:noFill/>
              <a:miter lim="800000"/>
              <a:headEnd/>
              <a:tailEnd/>
            </a:ln>
          </p:spPr>
        </p:pic>
        <p:sp>
          <p:nvSpPr>
            <p:cNvPr id="29" name="Rectangle 41"/>
            <p:cNvSpPr>
              <a:spLocks noChangeArrowheads="1"/>
            </p:cNvSpPr>
            <p:nvPr/>
          </p:nvSpPr>
          <p:spPr bwMode="auto">
            <a:xfrm>
              <a:off x="336" y="-1152"/>
              <a:ext cx="4979" cy="6486"/>
            </a:xfrm>
            <a:prstGeom prst="rect">
              <a:avLst/>
            </a:prstGeom>
            <a:noFill/>
            <a:ln w="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a:solidFill>
                  <a:schemeClr val="accent2">
                    <a:lumMod val="50000"/>
                  </a:schemeClr>
                </a:solidFill>
              </a:endParaRPr>
            </a:p>
          </p:txBody>
        </p:sp>
      </p:grpSp>
      <p:sp>
        <p:nvSpPr>
          <p:cNvPr id="30" name="TextBox 29"/>
          <p:cNvSpPr txBox="1"/>
          <p:nvPr/>
        </p:nvSpPr>
        <p:spPr>
          <a:xfrm>
            <a:off x="4720299" y="2514600"/>
            <a:ext cx="1563249" cy="369332"/>
          </a:xfrm>
          <a:prstGeom prst="rect">
            <a:avLst/>
          </a:prstGeom>
          <a:noFill/>
        </p:spPr>
        <p:txBody>
          <a:bodyPr wrap="none" rtlCol="0">
            <a:spAutoFit/>
          </a:bodyPr>
          <a:lstStyle/>
          <a:p>
            <a:pPr algn="ctr" fontAlgn="base">
              <a:spcBef>
                <a:spcPct val="0"/>
              </a:spcBef>
              <a:spcAft>
                <a:spcPct val="0"/>
              </a:spcAft>
            </a:pPr>
            <a:r>
              <a:rPr lang="en-US" dirty="0">
                <a:solidFill>
                  <a:schemeClr val="accent2">
                    <a:lumMod val="50000"/>
                  </a:schemeClr>
                </a:solidFill>
              </a:rPr>
              <a:t>30m DEM= X</a:t>
            </a:r>
          </a:p>
        </p:txBody>
      </p:sp>
      <p:sp>
        <p:nvSpPr>
          <p:cNvPr id="31" name="TextBox 30"/>
          <p:cNvSpPr txBox="1"/>
          <p:nvPr/>
        </p:nvSpPr>
        <p:spPr>
          <a:xfrm>
            <a:off x="4754796" y="1905000"/>
            <a:ext cx="1519968" cy="369332"/>
          </a:xfrm>
          <a:prstGeom prst="rect">
            <a:avLst/>
          </a:prstGeom>
          <a:noFill/>
        </p:spPr>
        <p:txBody>
          <a:bodyPr wrap="none" rtlCol="0">
            <a:spAutoFit/>
          </a:bodyPr>
          <a:lstStyle/>
          <a:p>
            <a:pPr algn="ctr" fontAlgn="base">
              <a:spcBef>
                <a:spcPct val="0"/>
              </a:spcBef>
              <a:spcAft>
                <a:spcPct val="0"/>
              </a:spcAft>
            </a:pPr>
            <a:r>
              <a:rPr lang="en-US" dirty="0">
                <a:solidFill>
                  <a:schemeClr val="accent2">
                    <a:lumMod val="50000"/>
                  </a:schemeClr>
                </a:solidFill>
              </a:rPr>
              <a:t>Intercept= B</a:t>
            </a:r>
            <a:r>
              <a:rPr lang="en-US" baseline="-25000" dirty="0">
                <a:solidFill>
                  <a:schemeClr val="accent2">
                    <a:lumMod val="50000"/>
                  </a:schemeClr>
                </a:solidFill>
              </a:rPr>
              <a:t>0</a:t>
            </a:r>
            <a:endParaRPr lang="en-US" dirty="0">
              <a:solidFill>
                <a:schemeClr val="accent2">
                  <a:lumMod val="50000"/>
                </a:schemeClr>
              </a:solidFill>
            </a:endParaRPr>
          </a:p>
        </p:txBody>
      </p:sp>
      <p:sp>
        <p:nvSpPr>
          <p:cNvPr id="32" name="TextBox 31"/>
          <p:cNvSpPr txBox="1"/>
          <p:nvPr/>
        </p:nvSpPr>
        <p:spPr>
          <a:xfrm>
            <a:off x="4667432" y="1143000"/>
            <a:ext cx="2520242" cy="369332"/>
          </a:xfrm>
          <a:prstGeom prst="rect">
            <a:avLst/>
          </a:prstGeom>
          <a:noFill/>
        </p:spPr>
        <p:txBody>
          <a:bodyPr wrap="none" rtlCol="0">
            <a:spAutoFit/>
          </a:bodyPr>
          <a:lstStyle/>
          <a:p>
            <a:pPr algn="ctr" fontAlgn="base">
              <a:spcBef>
                <a:spcPct val="0"/>
              </a:spcBef>
              <a:spcAft>
                <a:spcPct val="0"/>
              </a:spcAft>
            </a:pPr>
            <a:r>
              <a:rPr lang="en-US" dirty="0">
                <a:solidFill>
                  <a:schemeClr val="accent2">
                    <a:lumMod val="50000"/>
                  </a:schemeClr>
                </a:solidFill>
              </a:rPr>
              <a:t>Slope/Lapse Rate = B</a:t>
            </a:r>
            <a:r>
              <a:rPr lang="en-US" baseline="-25000" dirty="0">
                <a:solidFill>
                  <a:schemeClr val="accent2">
                    <a:lumMod val="50000"/>
                  </a:schemeClr>
                </a:solidFill>
              </a:rPr>
              <a:t>1</a:t>
            </a:r>
            <a:endParaRPr lang="en-US" dirty="0">
              <a:solidFill>
                <a:schemeClr val="accent2">
                  <a:lumMod val="50000"/>
                </a:schemeClr>
              </a:solidFill>
            </a:endParaRPr>
          </a:p>
        </p:txBody>
      </p:sp>
      <p:cxnSp>
        <p:nvCxnSpPr>
          <p:cNvPr id="33" name="Straight Connector 32"/>
          <p:cNvCxnSpPr/>
          <p:nvPr/>
        </p:nvCxnSpPr>
        <p:spPr bwMode="auto">
          <a:xfrm rot="5400000">
            <a:off x="4096576" y="2038350"/>
            <a:ext cx="1371600" cy="0"/>
          </a:xfrm>
          <a:prstGeom prst="line">
            <a:avLst/>
          </a:prstGeom>
          <a:solidFill>
            <a:schemeClr val="accent1"/>
          </a:solidFill>
          <a:ln w="34925" cap="flat" cmpd="sng" algn="ctr">
            <a:solidFill>
              <a:srgbClr val="FF0000"/>
            </a:solidFill>
            <a:prstDash val="dashDot"/>
            <a:round/>
            <a:headEnd type="none" w="med" len="med"/>
            <a:tailEnd type="none" w="med" len="med"/>
          </a:ln>
          <a:effectLst/>
        </p:spPr>
      </p:cxnSp>
      <p:cxnSp>
        <p:nvCxnSpPr>
          <p:cNvPr id="34" name="Straight Connector 33"/>
          <p:cNvCxnSpPr/>
          <p:nvPr/>
        </p:nvCxnSpPr>
        <p:spPr bwMode="auto">
          <a:xfrm rot="16200000" flipH="1">
            <a:off x="2150189" y="3139962"/>
            <a:ext cx="1316593" cy="23481"/>
          </a:xfrm>
          <a:prstGeom prst="line">
            <a:avLst/>
          </a:prstGeom>
          <a:solidFill>
            <a:schemeClr val="accent1"/>
          </a:solidFill>
          <a:ln w="34925" cap="flat" cmpd="sng" algn="ctr">
            <a:solidFill>
              <a:srgbClr val="FF0000"/>
            </a:solidFill>
            <a:prstDash val="dashDot"/>
            <a:round/>
            <a:headEnd type="none" w="med" len="med"/>
            <a:tailEnd type="none" w="med" len="med"/>
          </a:ln>
          <a:effectLst/>
        </p:spPr>
      </p:cxnSp>
      <p:sp>
        <p:nvSpPr>
          <p:cNvPr id="35" name="Down Arrow 34"/>
          <p:cNvSpPr/>
          <p:nvPr/>
        </p:nvSpPr>
        <p:spPr bwMode="auto">
          <a:xfrm>
            <a:off x="3596845" y="3493532"/>
            <a:ext cx="304800" cy="838200"/>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a:solidFill>
                <a:schemeClr val="accent2">
                  <a:lumMod val="50000"/>
                </a:schemeClr>
              </a:solidFill>
            </a:endParaRPr>
          </a:p>
        </p:txBody>
      </p:sp>
      <p:sp>
        <p:nvSpPr>
          <p:cNvPr id="36" name="TextBox 35"/>
          <p:cNvSpPr txBox="1"/>
          <p:nvPr/>
        </p:nvSpPr>
        <p:spPr>
          <a:xfrm>
            <a:off x="4053082" y="3810000"/>
            <a:ext cx="3457101" cy="379591"/>
          </a:xfrm>
          <a:prstGeom prst="rect">
            <a:avLst/>
          </a:prstGeom>
          <a:noFill/>
        </p:spPr>
        <p:txBody>
          <a:bodyPr wrap="none" rtlCol="0">
            <a:spAutoFit/>
          </a:bodyPr>
          <a:lstStyle/>
          <a:p>
            <a:pPr algn="ctr" fontAlgn="base">
              <a:spcBef>
                <a:spcPct val="0"/>
              </a:spcBef>
              <a:spcAft>
                <a:spcPct val="0"/>
              </a:spcAft>
            </a:pPr>
            <a:r>
              <a:rPr lang="en-US" dirty="0">
                <a:solidFill>
                  <a:schemeClr val="accent2">
                    <a:lumMod val="50000"/>
                  </a:schemeClr>
                </a:solidFill>
              </a:rPr>
              <a:t>Y (temp or </a:t>
            </a:r>
            <a:r>
              <a:rPr lang="en-US" dirty="0" err="1">
                <a:solidFill>
                  <a:schemeClr val="accent2">
                    <a:lumMod val="50000"/>
                  </a:schemeClr>
                </a:solidFill>
              </a:rPr>
              <a:t>precip</a:t>
            </a:r>
            <a:r>
              <a:rPr lang="en-US" dirty="0">
                <a:solidFill>
                  <a:schemeClr val="accent2">
                    <a:lumMod val="50000"/>
                  </a:schemeClr>
                </a:solidFill>
              </a:rPr>
              <a:t>) = B</a:t>
            </a:r>
            <a:r>
              <a:rPr lang="en-US" baseline="-25000" dirty="0">
                <a:solidFill>
                  <a:schemeClr val="accent2">
                    <a:lumMod val="50000"/>
                  </a:schemeClr>
                </a:solidFill>
              </a:rPr>
              <a:t>0</a:t>
            </a:r>
            <a:r>
              <a:rPr lang="en-US" dirty="0">
                <a:solidFill>
                  <a:schemeClr val="accent2">
                    <a:lumMod val="50000"/>
                  </a:schemeClr>
                </a:solidFill>
              </a:rPr>
              <a:t> + B</a:t>
            </a:r>
            <a:r>
              <a:rPr lang="en-US" baseline="-25000" dirty="0">
                <a:solidFill>
                  <a:schemeClr val="accent2">
                    <a:lumMod val="50000"/>
                  </a:schemeClr>
                </a:solidFill>
              </a:rPr>
              <a:t>1</a:t>
            </a:r>
            <a:r>
              <a:rPr lang="en-US" dirty="0">
                <a:solidFill>
                  <a:schemeClr val="accent2">
                    <a:lumMod val="50000"/>
                  </a:schemeClr>
                </a:solidFill>
              </a:rPr>
              <a:t> </a:t>
            </a:r>
            <a:r>
              <a:rPr lang="en-US" sz="2800" baseline="-25000" dirty="0">
                <a:solidFill>
                  <a:schemeClr val="accent2">
                    <a:lumMod val="50000"/>
                  </a:schemeClr>
                </a:solidFill>
              </a:rPr>
              <a:t>*</a:t>
            </a:r>
            <a:r>
              <a:rPr lang="en-US" dirty="0">
                <a:solidFill>
                  <a:schemeClr val="accent2">
                    <a:lumMod val="50000"/>
                  </a:schemeClr>
                </a:solidFill>
              </a:rPr>
              <a:t> X</a:t>
            </a:r>
          </a:p>
        </p:txBody>
      </p:sp>
      <p:cxnSp>
        <p:nvCxnSpPr>
          <p:cNvPr id="37" name="Straight Connector 36"/>
          <p:cNvCxnSpPr/>
          <p:nvPr/>
        </p:nvCxnSpPr>
        <p:spPr bwMode="auto">
          <a:xfrm rot="5400000">
            <a:off x="839026" y="2743200"/>
            <a:ext cx="1371600" cy="0"/>
          </a:xfrm>
          <a:prstGeom prst="line">
            <a:avLst/>
          </a:prstGeom>
          <a:solidFill>
            <a:schemeClr val="accent1"/>
          </a:solidFill>
          <a:ln w="34925" cap="flat" cmpd="sng" algn="ctr">
            <a:solidFill>
              <a:srgbClr val="FF0000"/>
            </a:solidFill>
            <a:prstDash val="dashDot"/>
            <a:round/>
            <a:headEnd type="none" w="med" len="med"/>
            <a:tailEnd type="none" w="med" len="med"/>
          </a:ln>
          <a:effectLst/>
        </p:spPr>
      </p:cxnSp>
      <p:grpSp>
        <p:nvGrpSpPr>
          <p:cNvPr id="38" name="Group 35"/>
          <p:cNvGrpSpPr>
            <a:grpSpLocks noChangeAspect="1"/>
          </p:cNvGrpSpPr>
          <p:nvPr/>
        </p:nvGrpSpPr>
        <p:grpSpPr bwMode="auto">
          <a:xfrm>
            <a:off x="2131585" y="369559"/>
            <a:ext cx="2034069" cy="2648658"/>
            <a:chOff x="336" y="-1152"/>
            <a:chExt cx="4981" cy="6486"/>
          </a:xfrm>
          <a:scene3d>
            <a:camera prst="orthographicFront">
              <a:rot lat="1800000" lon="18000000" rev="18000000"/>
            </a:camera>
            <a:lightRig rig="threePt" dir="t"/>
          </a:scene3d>
        </p:grpSpPr>
        <p:sp>
          <p:nvSpPr>
            <p:cNvPr id="39" name="AutoShape 34"/>
            <p:cNvSpPr>
              <a:spLocks noChangeAspect="1" noChangeArrowheads="1" noTextEdit="1"/>
            </p:cNvSpPr>
            <p:nvPr/>
          </p:nvSpPr>
          <p:spPr bwMode="auto">
            <a:xfrm>
              <a:off x="336" y="-1152"/>
              <a:ext cx="4981" cy="64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a:p>
          </p:txBody>
        </p:sp>
        <p:pic>
          <p:nvPicPr>
            <p:cNvPr id="40" name="Picture 36"/>
            <p:cNvPicPr>
              <a:picLocks noChangeAspect="1" noChangeArrowheads="1"/>
            </p:cNvPicPr>
            <p:nvPr/>
          </p:nvPicPr>
          <p:blipFill>
            <a:blip r:embed="rId17" cstate="screen"/>
            <a:srcRect/>
            <a:stretch>
              <a:fillRect/>
            </a:stretch>
          </p:blipFill>
          <p:spPr bwMode="auto">
            <a:xfrm>
              <a:off x="336" y="-1152"/>
              <a:ext cx="4980" cy="1344"/>
            </a:xfrm>
            <a:prstGeom prst="rect">
              <a:avLst/>
            </a:prstGeom>
            <a:noFill/>
            <a:ln w="9525">
              <a:noFill/>
              <a:miter lim="800000"/>
              <a:headEnd/>
              <a:tailEnd/>
            </a:ln>
          </p:spPr>
        </p:pic>
        <p:pic>
          <p:nvPicPr>
            <p:cNvPr id="41" name="Picture 37"/>
            <p:cNvPicPr>
              <a:picLocks noChangeAspect="1" noChangeArrowheads="1"/>
            </p:cNvPicPr>
            <p:nvPr/>
          </p:nvPicPr>
          <p:blipFill>
            <a:blip r:embed="rId18" cstate="screen"/>
            <a:srcRect/>
            <a:stretch>
              <a:fillRect/>
            </a:stretch>
          </p:blipFill>
          <p:spPr bwMode="auto">
            <a:xfrm>
              <a:off x="336" y="188"/>
              <a:ext cx="4980" cy="1344"/>
            </a:xfrm>
            <a:prstGeom prst="rect">
              <a:avLst/>
            </a:prstGeom>
            <a:noFill/>
            <a:ln w="9525">
              <a:noFill/>
              <a:miter lim="800000"/>
              <a:headEnd/>
              <a:tailEnd/>
            </a:ln>
          </p:spPr>
        </p:pic>
        <p:pic>
          <p:nvPicPr>
            <p:cNvPr id="42" name="Picture 38"/>
            <p:cNvPicPr>
              <a:picLocks noChangeAspect="1" noChangeArrowheads="1"/>
            </p:cNvPicPr>
            <p:nvPr/>
          </p:nvPicPr>
          <p:blipFill>
            <a:blip r:embed="rId19" cstate="screen"/>
            <a:srcRect/>
            <a:stretch>
              <a:fillRect/>
            </a:stretch>
          </p:blipFill>
          <p:spPr bwMode="auto">
            <a:xfrm>
              <a:off x="336" y="1529"/>
              <a:ext cx="4980" cy="1343"/>
            </a:xfrm>
            <a:prstGeom prst="rect">
              <a:avLst/>
            </a:prstGeom>
            <a:noFill/>
            <a:ln w="9525">
              <a:noFill/>
              <a:miter lim="800000"/>
              <a:headEnd/>
              <a:tailEnd/>
            </a:ln>
          </p:spPr>
        </p:pic>
        <p:pic>
          <p:nvPicPr>
            <p:cNvPr id="43" name="Picture 39"/>
            <p:cNvPicPr>
              <a:picLocks noChangeAspect="1" noChangeArrowheads="1"/>
            </p:cNvPicPr>
            <p:nvPr/>
          </p:nvPicPr>
          <p:blipFill>
            <a:blip r:embed="rId20" cstate="screen"/>
            <a:srcRect/>
            <a:stretch>
              <a:fillRect/>
            </a:stretch>
          </p:blipFill>
          <p:spPr bwMode="auto">
            <a:xfrm>
              <a:off x="336" y="2869"/>
              <a:ext cx="4980" cy="1344"/>
            </a:xfrm>
            <a:prstGeom prst="rect">
              <a:avLst/>
            </a:prstGeom>
            <a:noFill/>
            <a:ln w="9525">
              <a:noFill/>
              <a:miter lim="800000"/>
              <a:headEnd/>
              <a:tailEnd/>
            </a:ln>
          </p:spPr>
        </p:pic>
        <p:pic>
          <p:nvPicPr>
            <p:cNvPr id="44" name="Picture 40"/>
            <p:cNvPicPr>
              <a:picLocks noChangeAspect="1" noChangeArrowheads="1"/>
            </p:cNvPicPr>
            <p:nvPr/>
          </p:nvPicPr>
          <p:blipFill>
            <a:blip r:embed="rId21" cstate="screen"/>
            <a:srcRect/>
            <a:stretch>
              <a:fillRect/>
            </a:stretch>
          </p:blipFill>
          <p:spPr bwMode="auto">
            <a:xfrm>
              <a:off x="336" y="4209"/>
              <a:ext cx="4980" cy="1129"/>
            </a:xfrm>
            <a:prstGeom prst="rect">
              <a:avLst/>
            </a:prstGeom>
            <a:noFill/>
            <a:ln w="9525">
              <a:noFill/>
              <a:miter lim="800000"/>
              <a:headEnd/>
              <a:tailEnd/>
            </a:ln>
          </p:spPr>
        </p:pic>
        <p:sp>
          <p:nvSpPr>
            <p:cNvPr id="45" name="Rectangle 41"/>
            <p:cNvSpPr>
              <a:spLocks noChangeArrowheads="1"/>
            </p:cNvSpPr>
            <p:nvPr/>
          </p:nvSpPr>
          <p:spPr bwMode="auto">
            <a:xfrm>
              <a:off x="336" y="-1152"/>
              <a:ext cx="4979" cy="6486"/>
            </a:xfrm>
            <a:prstGeom prst="rect">
              <a:avLst/>
            </a:prstGeom>
            <a:noFill/>
            <a:ln w="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a:p>
          </p:txBody>
        </p:sp>
      </p:grpSp>
    </p:spTree>
    <p:extLst>
      <p:ext uri="{BB962C8B-B14F-4D97-AF65-F5344CB8AC3E}">
        <p14:creationId xmlns:p14="http://schemas.microsoft.com/office/powerpoint/2010/main" val="8938058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564" y="38047"/>
            <a:ext cx="8229600" cy="990600"/>
          </a:xfrm>
        </p:spPr>
        <p:txBody>
          <a:bodyPr/>
          <a:lstStyle/>
          <a:p>
            <a:r>
              <a:rPr lang="en-US" dirty="0"/>
              <a:t>Workshop Overview</a:t>
            </a:r>
          </a:p>
        </p:txBody>
      </p:sp>
      <p:sp>
        <p:nvSpPr>
          <p:cNvPr id="3" name="Content Placeholder 2"/>
          <p:cNvSpPr>
            <a:spLocks noGrp="1"/>
          </p:cNvSpPr>
          <p:nvPr>
            <p:ph idx="1"/>
          </p:nvPr>
        </p:nvSpPr>
        <p:spPr>
          <a:xfrm>
            <a:off x="444749" y="914400"/>
            <a:ext cx="8229600" cy="5486400"/>
          </a:xfrm>
        </p:spPr>
        <p:txBody>
          <a:bodyPr>
            <a:normAutofit fontScale="92500" lnSpcReduction="10000"/>
          </a:bodyPr>
          <a:lstStyle/>
          <a:p>
            <a:pPr marL="342900" lvl="0" indent="-342900" fontAlgn="base">
              <a:spcAft>
                <a:spcPct val="0"/>
              </a:spcAft>
              <a:buClrTx/>
              <a:buSzTx/>
              <a:buFontTx/>
              <a:buChar char="•"/>
              <a:defRPr/>
            </a:pPr>
            <a:r>
              <a:rPr lang="en-US" sz="2800" kern="0" dirty="0">
                <a:latin typeface="Verdana" pitchFamily="34" charset="0"/>
              </a:rPr>
              <a:t>Mixed Format</a:t>
            </a:r>
          </a:p>
          <a:p>
            <a:pPr marL="742950" lvl="1" indent="-285750" fontAlgn="base">
              <a:spcBef>
                <a:spcPct val="10000"/>
              </a:spcBef>
              <a:spcAft>
                <a:spcPct val="0"/>
              </a:spcAft>
              <a:buClrTx/>
              <a:buSzTx/>
              <a:buFontTx/>
              <a:buChar char="–"/>
              <a:defRPr/>
            </a:pPr>
            <a:endParaRPr lang="en-US" sz="2400" kern="0" dirty="0">
              <a:latin typeface="Verdana" pitchFamily="34" charset="0"/>
            </a:endParaRPr>
          </a:p>
          <a:p>
            <a:pPr marL="742950" lvl="1" indent="-285750" fontAlgn="base">
              <a:spcBef>
                <a:spcPct val="10000"/>
              </a:spcBef>
              <a:spcAft>
                <a:spcPct val="0"/>
              </a:spcAft>
              <a:buClrTx/>
              <a:buSzTx/>
              <a:buFontTx/>
              <a:buChar char="–"/>
              <a:defRPr/>
            </a:pPr>
            <a:r>
              <a:rPr lang="en-US" sz="2400" kern="0" dirty="0">
                <a:latin typeface="Verdana" pitchFamily="34" charset="0"/>
              </a:rPr>
              <a:t>10 am</a:t>
            </a:r>
          </a:p>
          <a:p>
            <a:pPr marL="1143000" lvl="2" indent="-228600" fontAlgn="base">
              <a:spcAft>
                <a:spcPct val="20000"/>
              </a:spcAft>
              <a:buClrTx/>
              <a:buSzTx/>
              <a:buFontTx/>
              <a:buChar char="•"/>
              <a:defRPr/>
            </a:pPr>
            <a:r>
              <a:rPr lang="en-US" sz="2000" kern="0" dirty="0">
                <a:latin typeface="Verdana" pitchFamily="34" charset="0"/>
              </a:rPr>
              <a:t>Overview</a:t>
            </a:r>
          </a:p>
          <a:p>
            <a:pPr marL="1143000" lvl="2" indent="-228600" fontAlgn="base">
              <a:spcAft>
                <a:spcPct val="20000"/>
              </a:spcAft>
              <a:buClrTx/>
              <a:buSzTx/>
              <a:buFontTx/>
              <a:buChar char="•"/>
              <a:defRPr/>
            </a:pPr>
            <a:r>
              <a:rPr lang="en-US" sz="2000" kern="0" dirty="0">
                <a:latin typeface="Verdana" pitchFamily="34" charset="0"/>
              </a:rPr>
              <a:t>Presentation about the toolkit history and functionality</a:t>
            </a:r>
          </a:p>
          <a:p>
            <a:pPr marL="1143000" lvl="2" indent="-228600" fontAlgn="base">
              <a:spcAft>
                <a:spcPct val="20000"/>
              </a:spcAft>
              <a:buClrTx/>
              <a:buSzTx/>
              <a:buFontTx/>
              <a:buChar char="•"/>
              <a:defRPr/>
            </a:pPr>
            <a:r>
              <a:rPr lang="en-US" sz="2000" kern="0" dirty="0">
                <a:latin typeface="Verdana" pitchFamily="34" charset="0"/>
              </a:rPr>
              <a:t>Exercises 1-3 demo</a:t>
            </a:r>
          </a:p>
          <a:p>
            <a:pPr marL="1143000" lvl="2" indent="-228600" fontAlgn="base">
              <a:spcAft>
                <a:spcPct val="20000"/>
              </a:spcAft>
              <a:buClrTx/>
              <a:buSzTx/>
              <a:buFontTx/>
              <a:buChar char="•"/>
              <a:defRPr/>
            </a:pPr>
            <a:r>
              <a:rPr lang="en-US" sz="2000" kern="0" dirty="0">
                <a:latin typeface="Verdana" pitchFamily="34" charset="0"/>
              </a:rPr>
              <a:t>Work on exercises</a:t>
            </a:r>
          </a:p>
          <a:p>
            <a:pPr marL="1143000" lvl="2" indent="-228600" fontAlgn="base">
              <a:spcAft>
                <a:spcPct val="20000"/>
              </a:spcAft>
              <a:buClrTx/>
              <a:buSzTx/>
              <a:buFontTx/>
              <a:buChar char="•"/>
              <a:defRPr/>
            </a:pPr>
            <a:r>
              <a:rPr lang="en-US" sz="2000" kern="0" dirty="0">
                <a:latin typeface="Verdana" pitchFamily="34" charset="0"/>
              </a:rPr>
              <a:t>Instructor available to provide assistance until 12:30 pm</a:t>
            </a:r>
          </a:p>
          <a:p>
            <a:pPr marL="742950" lvl="1" indent="-285750" fontAlgn="base">
              <a:spcBef>
                <a:spcPct val="10000"/>
              </a:spcBef>
              <a:spcAft>
                <a:spcPct val="0"/>
              </a:spcAft>
              <a:buClrTx/>
              <a:buSzTx/>
              <a:buFontTx/>
              <a:buChar char="–"/>
              <a:defRPr/>
            </a:pPr>
            <a:endParaRPr lang="en-US" sz="2400" kern="0" dirty="0">
              <a:latin typeface="Verdana" pitchFamily="34" charset="0"/>
            </a:endParaRPr>
          </a:p>
          <a:p>
            <a:pPr marL="742950" lvl="1" indent="-285750" fontAlgn="base">
              <a:spcBef>
                <a:spcPct val="10000"/>
              </a:spcBef>
              <a:spcAft>
                <a:spcPct val="0"/>
              </a:spcAft>
              <a:buClrTx/>
              <a:buSzTx/>
              <a:buFontTx/>
              <a:buChar char="–"/>
              <a:defRPr/>
            </a:pPr>
            <a:r>
              <a:rPr lang="en-US" sz="2400" kern="0" dirty="0">
                <a:latin typeface="Verdana" pitchFamily="34" charset="0"/>
              </a:rPr>
              <a:t>1:30 pm</a:t>
            </a:r>
          </a:p>
          <a:p>
            <a:pPr marL="1143000" lvl="2" indent="-228600">
              <a:spcBef>
                <a:spcPts val="480"/>
              </a:spcBef>
              <a:spcAft>
                <a:spcPts val="480"/>
              </a:spcAft>
              <a:buClrTx/>
              <a:buSzTx/>
              <a:buFontTx/>
              <a:buChar char="•"/>
              <a:defRPr/>
            </a:pPr>
            <a:r>
              <a:rPr lang="en-US" sz="2000" kern="0" dirty="0">
                <a:latin typeface="Verdana" pitchFamily="34" charset="0"/>
              </a:rPr>
              <a:t>Short presentation about case studies</a:t>
            </a:r>
          </a:p>
          <a:p>
            <a:pPr marL="1143000" lvl="2" indent="-228600" fontAlgn="base">
              <a:spcBef>
                <a:spcPts val="480"/>
              </a:spcBef>
              <a:spcAft>
                <a:spcPts val="480"/>
              </a:spcAft>
              <a:buClrTx/>
              <a:buSzTx/>
              <a:buFontTx/>
              <a:buChar char="•"/>
              <a:defRPr/>
            </a:pPr>
            <a:r>
              <a:rPr lang="en-US" sz="2000" kern="0" dirty="0">
                <a:latin typeface="Verdana" pitchFamily="34" charset="0"/>
              </a:rPr>
              <a:t>Exercises 4-6 demo</a:t>
            </a:r>
          </a:p>
          <a:p>
            <a:pPr marL="1143000" lvl="2" indent="-228600" fontAlgn="base">
              <a:spcBef>
                <a:spcPts val="480"/>
              </a:spcBef>
              <a:spcAft>
                <a:spcPts val="480"/>
              </a:spcAft>
              <a:buClrTx/>
              <a:buSzTx/>
              <a:buFontTx/>
              <a:buChar char="•"/>
              <a:defRPr/>
            </a:pPr>
            <a:r>
              <a:rPr lang="en-US" sz="2000" kern="0" dirty="0">
                <a:latin typeface="Verdana" pitchFamily="34" charset="0"/>
              </a:rPr>
              <a:t>Work on exercises</a:t>
            </a:r>
          </a:p>
          <a:p>
            <a:pPr marL="1143000" lvl="2" indent="-228600" fontAlgn="base">
              <a:spcBef>
                <a:spcPts val="480"/>
              </a:spcBef>
              <a:spcAft>
                <a:spcPts val="480"/>
              </a:spcAft>
              <a:buClrTx/>
              <a:buSzTx/>
              <a:buFontTx/>
              <a:buChar char="•"/>
              <a:defRPr/>
            </a:pPr>
            <a:r>
              <a:rPr lang="en-US" sz="2000" kern="0" dirty="0">
                <a:latin typeface="Verdana" pitchFamily="34" charset="0"/>
              </a:rPr>
              <a:t>Instructor available until 4 pm</a:t>
            </a:r>
          </a:p>
          <a:p>
            <a:endParaRPr lang="en-US" dirty="0"/>
          </a:p>
        </p:txBody>
      </p:sp>
      <p:pic>
        <p:nvPicPr>
          <p:cNvPr id="4" name="Picture 3"/>
          <p:cNvPicPr>
            <a:picLocks noChangeAspect="1"/>
          </p:cNvPicPr>
          <p:nvPr/>
        </p:nvPicPr>
        <p:blipFill>
          <a:blip r:embed="rId3"/>
          <a:stretch>
            <a:fillRect/>
          </a:stretch>
        </p:blipFill>
        <p:spPr>
          <a:xfrm>
            <a:off x="4191000" y="3047947"/>
            <a:ext cx="3212870" cy="609653"/>
          </a:xfrm>
          <a:prstGeom prst="rect">
            <a:avLst/>
          </a:prstGeom>
        </p:spPr>
      </p:pic>
    </p:spTree>
    <p:extLst>
      <p:ext uri="{BB962C8B-B14F-4D97-AF65-F5344CB8AC3E}">
        <p14:creationId xmlns:p14="http://schemas.microsoft.com/office/powerpoint/2010/main" val="37661918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
            <a:ext cx="8229600" cy="990600"/>
          </a:xfrm>
        </p:spPr>
        <p:txBody>
          <a:bodyPr/>
          <a:lstStyle/>
          <a:p>
            <a:r>
              <a:rPr lang="en-US" dirty="0"/>
              <a:t>Stand-alone version</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14400" y="1728216"/>
            <a:ext cx="3393466" cy="1957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1789" r="46661" b="55674"/>
          <a:stretch/>
        </p:blipFill>
        <p:spPr bwMode="auto">
          <a:xfrm>
            <a:off x="837414" y="4278963"/>
            <a:ext cx="4724400" cy="1600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495012" y="2445588"/>
            <a:ext cx="2896387" cy="523220"/>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Lato" panose="020F0502020204030203" pitchFamily="34" charset="0"/>
              </a:rPr>
              <a:t>Command line</a:t>
            </a:r>
          </a:p>
        </p:txBody>
      </p:sp>
      <p:sp>
        <p:nvSpPr>
          <p:cNvPr id="7" name="TextBox 6"/>
          <p:cNvSpPr txBox="1"/>
          <p:nvPr/>
        </p:nvSpPr>
        <p:spPr>
          <a:xfrm>
            <a:off x="5638013" y="4817640"/>
            <a:ext cx="3352800" cy="523220"/>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Lato" panose="020F0502020204030203" pitchFamily="34" charset="0"/>
              </a:rPr>
              <a:t>Python, others…</a:t>
            </a:r>
          </a:p>
        </p:txBody>
      </p:sp>
      <p:sp>
        <p:nvSpPr>
          <p:cNvPr id="8" name="TextBox 7"/>
          <p:cNvSpPr txBox="1"/>
          <p:nvPr/>
        </p:nvSpPr>
        <p:spPr>
          <a:xfrm>
            <a:off x="3123412" y="1036320"/>
            <a:ext cx="2667787" cy="369332"/>
          </a:xfrm>
          <a:prstGeom prst="rect">
            <a:avLst/>
          </a:prstGeom>
          <a:noFill/>
        </p:spPr>
        <p:txBody>
          <a:bodyPr wrap="square" rtlCol="0">
            <a:spAutoFit/>
          </a:bodyPr>
          <a:lstStyle/>
          <a:p>
            <a:r>
              <a:rPr lang="en-US" i="1" dirty="0">
                <a:latin typeface="Lato" panose="020F0502020204030203" pitchFamily="34" charset="0"/>
              </a:rPr>
              <a:t>TEUI.Commandline.exe</a:t>
            </a:r>
          </a:p>
        </p:txBody>
      </p:sp>
    </p:spTree>
    <p:extLst>
      <p:ext uri="{BB962C8B-B14F-4D97-AF65-F5344CB8AC3E}">
        <p14:creationId xmlns:p14="http://schemas.microsoft.com/office/powerpoint/2010/main" val="42806527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67995" y="1652409"/>
            <a:ext cx="5126025"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19100" y="76200"/>
            <a:ext cx="8229600" cy="990600"/>
          </a:xfrm>
        </p:spPr>
        <p:txBody>
          <a:bodyPr/>
          <a:lstStyle/>
          <a:p>
            <a:r>
              <a:rPr lang="en-US" dirty="0"/>
              <a:t>Toolkit applications </a:t>
            </a:r>
          </a:p>
        </p:txBody>
      </p:sp>
      <p:sp>
        <p:nvSpPr>
          <p:cNvPr id="5" name="TextBox 4"/>
          <p:cNvSpPr txBox="1"/>
          <p:nvPr/>
        </p:nvSpPr>
        <p:spPr>
          <a:xfrm>
            <a:off x="5818071" y="1981200"/>
            <a:ext cx="2971800" cy="3539430"/>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Lato" panose="020F0502020204030203" pitchFamily="34" charset="0"/>
              </a:rPr>
              <a:t>Initial mapping </a:t>
            </a:r>
          </a:p>
          <a:p>
            <a:pPr marL="285750" indent="-285750">
              <a:buFont typeface="Arial" panose="020B0604020202020204" pitchFamily="34" charset="0"/>
              <a:buChar char="•"/>
            </a:pPr>
            <a:r>
              <a:rPr lang="en-US" sz="2800" dirty="0">
                <a:latin typeface="Lato" panose="020F0502020204030203" pitchFamily="34" charset="0"/>
              </a:rPr>
              <a:t>Updates</a:t>
            </a:r>
          </a:p>
          <a:p>
            <a:pPr marL="285750" indent="-285750">
              <a:buFont typeface="Arial" panose="020B0604020202020204" pitchFamily="34" charset="0"/>
              <a:buChar char="•"/>
            </a:pPr>
            <a:r>
              <a:rPr lang="en-US" sz="2800" dirty="0">
                <a:latin typeface="Lato" panose="020F0502020204030203" pitchFamily="34" charset="0"/>
              </a:rPr>
              <a:t>Map unit </a:t>
            </a:r>
          </a:p>
          <a:p>
            <a:pPr marL="742950" lvl="1" indent="-285750">
              <a:buFont typeface="Arial" panose="020B0604020202020204" pitchFamily="34" charset="0"/>
              <a:buChar char="•"/>
            </a:pPr>
            <a:r>
              <a:rPr lang="en-US" sz="2800" dirty="0">
                <a:latin typeface="Lato" panose="020F0502020204030203" pitchFamily="34" charset="0"/>
              </a:rPr>
              <a:t>design </a:t>
            </a:r>
          </a:p>
          <a:p>
            <a:pPr marL="742950" lvl="1" indent="-285750">
              <a:buFont typeface="Arial" panose="020B0604020202020204" pitchFamily="34" charset="0"/>
              <a:buChar char="•"/>
            </a:pPr>
            <a:r>
              <a:rPr lang="en-US" sz="2800" dirty="0">
                <a:latin typeface="Lato" panose="020F0502020204030203" pitchFamily="34" charset="0"/>
              </a:rPr>
              <a:t>validation</a:t>
            </a:r>
          </a:p>
          <a:p>
            <a:pPr marL="285750" indent="-285750">
              <a:buFont typeface="Arial" panose="020B0604020202020204" pitchFamily="34" charset="0"/>
              <a:buChar char="•"/>
            </a:pPr>
            <a:r>
              <a:rPr lang="en-US" sz="2800" dirty="0">
                <a:latin typeface="Lato" panose="020F0502020204030203" pitchFamily="34" charset="0"/>
              </a:rPr>
              <a:t>QA\QC</a:t>
            </a:r>
          </a:p>
          <a:p>
            <a:pPr marL="285750" indent="-285750">
              <a:buFont typeface="Arial" panose="020B0604020202020204" pitchFamily="34" charset="0"/>
              <a:buChar char="•"/>
            </a:pPr>
            <a:r>
              <a:rPr lang="en-US" sz="2800" dirty="0">
                <a:latin typeface="Lato" panose="020F0502020204030203" pitchFamily="34" charset="0"/>
              </a:rPr>
              <a:t>Documentation</a:t>
            </a:r>
          </a:p>
          <a:p>
            <a:pPr marL="285750" indent="-285750">
              <a:buFont typeface="Arial" panose="020B0604020202020204" pitchFamily="34" charset="0"/>
              <a:buChar char="•"/>
            </a:pPr>
            <a:endParaRPr lang="en-US" sz="2800" dirty="0">
              <a:latin typeface="Lato" panose="020F0502020204030203" pitchFamily="34" charset="0"/>
            </a:endParaRPr>
          </a:p>
        </p:txBody>
      </p:sp>
      <p:sp>
        <p:nvSpPr>
          <p:cNvPr id="6" name="Rectangle 5"/>
          <p:cNvSpPr/>
          <p:nvPr/>
        </p:nvSpPr>
        <p:spPr>
          <a:xfrm>
            <a:off x="5494020" y="1390799"/>
            <a:ext cx="3619902" cy="523220"/>
          </a:xfrm>
          <a:prstGeom prst="rect">
            <a:avLst/>
          </a:prstGeom>
        </p:spPr>
        <p:txBody>
          <a:bodyPr wrap="none">
            <a:spAutoFit/>
          </a:bodyPr>
          <a:lstStyle/>
          <a:p>
            <a:r>
              <a:rPr lang="en-US" sz="2800" u="sng" dirty="0">
                <a:latin typeface="Lato" panose="020F0502020204030203" pitchFamily="34" charset="0"/>
              </a:rPr>
              <a:t>TEUI and Soil Survey</a:t>
            </a:r>
          </a:p>
        </p:txBody>
      </p:sp>
      <p:sp>
        <p:nvSpPr>
          <p:cNvPr id="7" name="TextBox 6"/>
          <p:cNvSpPr txBox="1"/>
          <p:nvPr/>
        </p:nvSpPr>
        <p:spPr>
          <a:xfrm>
            <a:off x="1676400" y="5212853"/>
            <a:ext cx="2745560" cy="307777"/>
          </a:xfrm>
          <a:prstGeom prst="rect">
            <a:avLst/>
          </a:prstGeom>
          <a:noFill/>
        </p:spPr>
        <p:txBody>
          <a:bodyPr wrap="none" rtlCol="0">
            <a:spAutoFit/>
          </a:bodyPr>
          <a:lstStyle/>
          <a:p>
            <a:r>
              <a:rPr lang="en-US" sz="1400" dirty="0">
                <a:latin typeface="Lato" panose="020F0502020204030203" pitchFamily="34" charset="0"/>
              </a:rPr>
              <a:t>Bridger Teton NF TEUI (WY622)</a:t>
            </a:r>
          </a:p>
        </p:txBody>
      </p:sp>
    </p:spTree>
    <p:extLst>
      <p:ext uri="{BB962C8B-B14F-4D97-AF65-F5344CB8AC3E}">
        <p14:creationId xmlns:p14="http://schemas.microsoft.com/office/powerpoint/2010/main" val="1437228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a:t>Ecological Site Descriptions</a:t>
            </a:r>
          </a:p>
        </p:txBody>
      </p:sp>
      <p:pic>
        <p:nvPicPr>
          <p:cNvPr id="4" name="Picture 4" descr="http://www.ars.usda.gov/images/docs/18502_18697/InteragencyEcologicalSite.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410200" y="1371600"/>
            <a:ext cx="2620034" cy="371854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785883" y="1347213"/>
            <a:ext cx="4267200" cy="3695701"/>
            <a:chOff x="0" y="1371600"/>
            <a:chExt cx="6096000" cy="4914901"/>
          </a:xfrm>
        </p:grpSpPr>
        <p:sp>
          <p:nvSpPr>
            <p:cNvPr id="6" name="Rectangle 5"/>
            <p:cNvSpPr/>
            <p:nvPr/>
          </p:nvSpPr>
          <p:spPr bwMode="auto">
            <a:xfrm>
              <a:off x="0" y="1371600"/>
              <a:ext cx="6096000" cy="4914901"/>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pic>
          <p:nvPicPr>
            <p:cNvPr id="7" name="Picture 6" descr="http://www.landscapetoolbox.org/images/ecosite.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0487" y="1657349"/>
              <a:ext cx="5915025" cy="443865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318749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a:t>Free self-paced online training</a:t>
            </a:r>
          </a:p>
        </p:txBody>
      </p:sp>
      <p:sp>
        <p:nvSpPr>
          <p:cNvPr id="6" name="Rectangle 5"/>
          <p:cNvSpPr/>
          <p:nvPr/>
        </p:nvSpPr>
        <p:spPr>
          <a:xfrm>
            <a:off x="1295400" y="6248400"/>
            <a:ext cx="6858000" cy="276999"/>
          </a:xfrm>
          <a:prstGeom prst="rect">
            <a:avLst/>
          </a:prstGeom>
        </p:spPr>
        <p:txBody>
          <a:bodyPr wrap="square">
            <a:spAutoFit/>
          </a:bodyPr>
          <a:lstStyle/>
          <a:p>
            <a:pPr algn="ctr"/>
            <a:r>
              <a:rPr lang="en-US" sz="1200" dirty="0">
                <a:solidFill>
                  <a:schemeClr val="accent2">
                    <a:lumMod val="50000"/>
                  </a:schemeClr>
                </a:solidFill>
                <a:latin typeface="Lato" panose="020F0502020204030203" pitchFamily="34" charset="0"/>
              </a:rPr>
              <a:t>https://usfs-public.box.com/s/5qe7p8eyawyowezcreo2zyb1q10ov9e3</a:t>
            </a:r>
          </a:p>
        </p:txBody>
      </p:sp>
      <p:pic>
        <p:nvPicPr>
          <p:cNvPr id="4" name="Picture 3">
            <a:extLst>
              <a:ext uri="{FF2B5EF4-FFF2-40B4-BE49-F238E27FC236}">
                <a16:creationId xmlns:a16="http://schemas.microsoft.com/office/drawing/2014/main" id="{CCDD1B30-E474-4AC2-9EEE-EDC14A4F2E1B}"/>
              </a:ext>
            </a:extLst>
          </p:cNvPr>
          <p:cNvPicPr>
            <a:picLocks noChangeAspect="1"/>
          </p:cNvPicPr>
          <p:nvPr/>
        </p:nvPicPr>
        <p:blipFill>
          <a:blip r:embed="rId3"/>
          <a:stretch>
            <a:fillRect/>
          </a:stretch>
        </p:blipFill>
        <p:spPr>
          <a:xfrm>
            <a:off x="224252" y="852604"/>
            <a:ext cx="8695496" cy="5370396"/>
          </a:xfrm>
          <a:prstGeom prst="rect">
            <a:avLst/>
          </a:prstGeom>
        </p:spPr>
      </p:pic>
    </p:spTree>
    <p:extLst>
      <p:ext uri="{BB962C8B-B14F-4D97-AF65-F5344CB8AC3E}">
        <p14:creationId xmlns:p14="http://schemas.microsoft.com/office/powerpoint/2010/main" val="13777025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90600"/>
          </a:xfrm>
        </p:spPr>
        <p:txBody>
          <a:bodyPr/>
          <a:lstStyle/>
          <a:p>
            <a:r>
              <a:rPr lang="en-US" dirty="0"/>
              <a:t>Toolkit information and download</a:t>
            </a:r>
          </a:p>
        </p:txBody>
      </p:sp>
      <p:sp>
        <p:nvSpPr>
          <p:cNvPr id="5" name="TextBox 4"/>
          <p:cNvSpPr txBox="1"/>
          <p:nvPr/>
        </p:nvSpPr>
        <p:spPr>
          <a:xfrm>
            <a:off x="1905000" y="882134"/>
            <a:ext cx="5020605" cy="369332"/>
          </a:xfrm>
          <a:prstGeom prst="rect">
            <a:avLst/>
          </a:prstGeom>
          <a:noFill/>
        </p:spPr>
        <p:txBody>
          <a:bodyPr wrap="none" rtlCol="0">
            <a:spAutoFit/>
          </a:bodyPr>
          <a:lstStyle/>
          <a:p>
            <a:r>
              <a:rPr lang="en-US" dirty="0">
                <a:latin typeface="Lato" panose="020F0502020204030203" pitchFamily="34" charset="0"/>
              </a:rPr>
              <a:t>https://www.fs.usda.gov/about-agency/gtac/teui</a:t>
            </a:r>
          </a:p>
        </p:txBody>
      </p:sp>
      <p:pic>
        <p:nvPicPr>
          <p:cNvPr id="3" name="Picture 2">
            <a:extLst>
              <a:ext uri="{FF2B5EF4-FFF2-40B4-BE49-F238E27FC236}">
                <a16:creationId xmlns:a16="http://schemas.microsoft.com/office/drawing/2014/main" id="{2D4A1AA7-42E4-4DBD-BCE5-1D305368D795}"/>
              </a:ext>
            </a:extLst>
          </p:cNvPr>
          <p:cNvPicPr>
            <a:picLocks noChangeAspect="1"/>
          </p:cNvPicPr>
          <p:nvPr/>
        </p:nvPicPr>
        <p:blipFill>
          <a:blip r:embed="rId2"/>
          <a:stretch>
            <a:fillRect/>
          </a:stretch>
        </p:blipFill>
        <p:spPr>
          <a:xfrm>
            <a:off x="-3629" y="1676400"/>
            <a:ext cx="9144000" cy="3976589"/>
          </a:xfrm>
          <a:prstGeom prst="rect">
            <a:avLst/>
          </a:prstGeom>
        </p:spPr>
      </p:pic>
    </p:spTree>
    <p:extLst>
      <p:ext uri="{BB962C8B-B14F-4D97-AF65-F5344CB8AC3E}">
        <p14:creationId xmlns:p14="http://schemas.microsoft.com/office/powerpoint/2010/main" val="32745198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820" y="381000"/>
            <a:ext cx="8229600" cy="990600"/>
          </a:xfrm>
        </p:spPr>
        <p:txBody>
          <a:bodyPr>
            <a:normAutofit fontScale="90000"/>
          </a:bodyPr>
          <a:lstStyle/>
          <a:p>
            <a:r>
              <a:rPr lang="en-US" sz="5300" dirty="0"/>
              <a:t>TEUI Program Leaders</a:t>
            </a:r>
            <a:br>
              <a:rPr lang="en-US" dirty="0"/>
            </a:br>
            <a:endParaRPr lang="en-US" dirty="0"/>
          </a:p>
        </p:txBody>
      </p:sp>
      <p:sp>
        <p:nvSpPr>
          <p:cNvPr id="4" name="TextBox 3"/>
          <p:cNvSpPr txBox="1"/>
          <p:nvPr/>
        </p:nvSpPr>
        <p:spPr>
          <a:xfrm>
            <a:off x="762000" y="1600200"/>
            <a:ext cx="4008661" cy="2492990"/>
          </a:xfrm>
          <a:prstGeom prst="rect">
            <a:avLst/>
          </a:prstGeom>
          <a:noFill/>
        </p:spPr>
        <p:txBody>
          <a:bodyPr wrap="none" rtlCol="0">
            <a:spAutoFit/>
          </a:bodyPr>
          <a:lstStyle/>
          <a:p>
            <a:r>
              <a:rPr lang="en-US" u="sng" dirty="0"/>
              <a:t>For more information, contact:</a:t>
            </a:r>
          </a:p>
          <a:p>
            <a:endParaRPr lang="en-US" sz="1000" dirty="0"/>
          </a:p>
          <a:p>
            <a:endParaRPr lang="en-US" sz="1000" dirty="0"/>
          </a:p>
          <a:p>
            <a:r>
              <a:rPr lang="en-US" sz="1400" b="1" dirty="0"/>
              <a:t>Robert Vaughan</a:t>
            </a:r>
          </a:p>
          <a:p>
            <a:r>
              <a:rPr lang="en-US" sz="1200" dirty="0"/>
              <a:t>Soil Scientist</a:t>
            </a:r>
          </a:p>
          <a:p>
            <a:r>
              <a:rPr lang="en-US" sz="1200" i="1" dirty="0"/>
              <a:t>Remote Sensing/GIS Analyst</a:t>
            </a:r>
            <a:endParaRPr lang="en-US" sz="1200" dirty="0"/>
          </a:p>
          <a:p>
            <a:r>
              <a:rPr lang="en-US" sz="1200" i="1" dirty="0"/>
              <a:t>RedCastle Resources, Inc.</a:t>
            </a:r>
            <a:endParaRPr lang="en-US" sz="1200" dirty="0"/>
          </a:p>
          <a:p>
            <a:endParaRPr lang="en-US" sz="800" dirty="0"/>
          </a:p>
          <a:p>
            <a:r>
              <a:rPr lang="en-US" sz="1200" i="1" dirty="0"/>
              <a:t>Working remotely for:</a:t>
            </a:r>
          </a:p>
          <a:p>
            <a:r>
              <a:rPr lang="en-US" sz="1200" i="1" dirty="0"/>
              <a:t>USDA Forest Service </a:t>
            </a:r>
            <a:endParaRPr lang="en-US" sz="1200" dirty="0"/>
          </a:p>
          <a:p>
            <a:r>
              <a:rPr lang="en-US" sz="1200" i="1" dirty="0"/>
              <a:t>Geospatial Technology and Applications Center (GTAC) </a:t>
            </a:r>
            <a:endParaRPr lang="en-US" sz="1200" dirty="0"/>
          </a:p>
          <a:p>
            <a:r>
              <a:rPr lang="en-US" sz="1200" dirty="0"/>
              <a:t>Office\Mobile: (805) 440-2549</a:t>
            </a:r>
          </a:p>
          <a:p>
            <a:r>
              <a:rPr lang="en-US" sz="1200" dirty="0"/>
              <a:t>Email: robertvaughan@fs.fed.us</a:t>
            </a:r>
          </a:p>
        </p:txBody>
      </p:sp>
      <p:sp>
        <p:nvSpPr>
          <p:cNvPr id="5" name="TextBox 4"/>
          <p:cNvSpPr txBox="1"/>
          <p:nvPr/>
        </p:nvSpPr>
        <p:spPr>
          <a:xfrm>
            <a:off x="4579620" y="2209800"/>
            <a:ext cx="4298065" cy="1600438"/>
          </a:xfrm>
          <a:prstGeom prst="rect">
            <a:avLst/>
          </a:prstGeom>
          <a:noFill/>
        </p:spPr>
        <p:txBody>
          <a:bodyPr wrap="square" rtlCol="0">
            <a:spAutoFit/>
          </a:bodyPr>
          <a:lstStyle/>
          <a:p>
            <a:r>
              <a:rPr lang="en-US" sz="1400" b="1" dirty="0"/>
              <a:t>Kevin Megown</a:t>
            </a:r>
          </a:p>
          <a:p>
            <a:r>
              <a:rPr lang="en-US" sz="1200" dirty="0"/>
              <a:t>Resource Mapping, Inventory, </a:t>
            </a:r>
          </a:p>
          <a:p>
            <a:r>
              <a:rPr lang="en-US" sz="1200" dirty="0"/>
              <a:t>and Monitoring (RMIM) Program Leader</a:t>
            </a:r>
          </a:p>
          <a:p>
            <a:endParaRPr lang="en-US" sz="1200" i="1" dirty="0"/>
          </a:p>
          <a:p>
            <a:r>
              <a:rPr lang="en-US" sz="1200" i="1" dirty="0"/>
              <a:t>USDA Forest Service </a:t>
            </a:r>
            <a:endParaRPr lang="en-US" sz="1200" dirty="0"/>
          </a:p>
          <a:p>
            <a:r>
              <a:rPr lang="en-US" sz="1200" i="1" dirty="0"/>
              <a:t>Geospatial Technology and Applications Center(GTAC) </a:t>
            </a:r>
            <a:endParaRPr lang="en-US" sz="1200" dirty="0"/>
          </a:p>
          <a:p>
            <a:r>
              <a:rPr lang="en-US" sz="1200" dirty="0"/>
              <a:t>Office: (801) 975-3826</a:t>
            </a:r>
          </a:p>
          <a:p>
            <a:r>
              <a:rPr lang="en-US" sz="1200" dirty="0"/>
              <a:t>Email: kamegown@fs.fed.us</a:t>
            </a:r>
          </a:p>
        </p:txBody>
      </p:sp>
    </p:spTree>
    <p:extLst>
      <p:ext uri="{BB962C8B-B14F-4D97-AF65-F5344CB8AC3E}">
        <p14:creationId xmlns:p14="http://schemas.microsoft.com/office/powerpoint/2010/main" val="21448718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066800"/>
          </a:xfrm>
        </p:spPr>
        <p:txBody>
          <a:bodyPr>
            <a:normAutofit fontScale="90000"/>
          </a:bodyPr>
          <a:lstStyle/>
          <a:p>
            <a:r>
              <a:rPr lang="en-US" sz="4400" dirty="0"/>
              <a:t>Soil Survey Example</a:t>
            </a:r>
            <a:r>
              <a:rPr lang="en-US" sz="4900" dirty="0"/>
              <a:t> </a:t>
            </a:r>
            <a:br>
              <a:rPr lang="en-US" dirty="0"/>
            </a:br>
            <a:endParaRPr lang="en-US" dirty="0"/>
          </a:p>
        </p:txBody>
      </p:sp>
      <p:pic>
        <p:nvPicPr>
          <p:cNvPr id="4" name="Content Placeholder 3"/>
          <p:cNvPicPr>
            <a:picLocks noGrp="1" noChangeAspect="1"/>
          </p:cNvPicPr>
          <p:nvPr>
            <p:ph idx="1"/>
          </p:nvPr>
        </p:nvPicPr>
        <p:blipFill>
          <a:blip r:embed="rId3"/>
          <a:stretch>
            <a:fillRect/>
          </a:stretch>
        </p:blipFill>
        <p:spPr>
          <a:xfrm>
            <a:off x="266290" y="1295400"/>
            <a:ext cx="8420510" cy="3276600"/>
          </a:xfrm>
          <a:prstGeom prst="rect">
            <a:avLst/>
          </a:prstGeom>
        </p:spPr>
      </p:pic>
    </p:spTree>
    <p:extLst>
      <p:ext uri="{BB962C8B-B14F-4D97-AF65-F5344CB8AC3E}">
        <p14:creationId xmlns:p14="http://schemas.microsoft.com/office/powerpoint/2010/main" val="38597147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Soil Survey Example</a:t>
            </a:r>
          </a:p>
        </p:txBody>
      </p:sp>
      <p:pic>
        <p:nvPicPr>
          <p:cNvPr id="4" name="Content Placeholder 3"/>
          <p:cNvPicPr>
            <a:picLocks noGrp="1" noChangeAspect="1"/>
          </p:cNvPicPr>
          <p:nvPr>
            <p:ph idx="1"/>
          </p:nvPr>
        </p:nvPicPr>
        <p:blipFill>
          <a:blip r:embed="rId3"/>
          <a:stretch>
            <a:fillRect/>
          </a:stretch>
        </p:blipFill>
        <p:spPr>
          <a:xfrm>
            <a:off x="633642" y="1371600"/>
            <a:ext cx="7876715" cy="4572396"/>
          </a:xfrm>
          <a:prstGeom prst="rect">
            <a:avLst/>
          </a:prstGeom>
        </p:spPr>
      </p:pic>
    </p:spTree>
    <p:extLst>
      <p:ext uri="{BB962C8B-B14F-4D97-AF65-F5344CB8AC3E}">
        <p14:creationId xmlns:p14="http://schemas.microsoft.com/office/powerpoint/2010/main" val="18751105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Kootenai National Forest</a:t>
            </a:r>
            <a:br>
              <a:rPr lang="en-US" dirty="0"/>
            </a:br>
            <a:r>
              <a:rPr lang="en-US" dirty="0"/>
              <a:t>survey area mt634</a:t>
            </a:r>
          </a:p>
        </p:txBody>
      </p:sp>
      <p:pic>
        <p:nvPicPr>
          <p:cNvPr id="4" name="Content Placeholder 3"/>
          <p:cNvPicPr>
            <a:picLocks noGrp="1" noChangeAspect="1"/>
          </p:cNvPicPr>
          <p:nvPr>
            <p:ph idx="1"/>
          </p:nvPr>
        </p:nvPicPr>
        <p:blipFill>
          <a:blip r:embed="rId3"/>
          <a:stretch>
            <a:fillRect/>
          </a:stretch>
        </p:blipFill>
        <p:spPr>
          <a:xfrm>
            <a:off x="669848" y="1524000"/>
            <a:ext cx="8003275" cy="4724400"/>
          </a:xfrm>
          <a:prstGeom prst="rect">
            <a:avLst/>
          </a:prstGeom>
        </p:spPr>
      </p:pic>
    </p:spTree>
    <p:extLst>
      <p:ext uri="{BB962C8B-B14F-4D97-AF65-F5344CB8AC3E}">
        <p14:creationId xmlns:p14="http://schemas.microsoft.com/office/powerpoint/2010/main" val="35275724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0731"/>
            <a:ext cx="8229600" cy="990600"/>
          </a:xfrm>
        </p:spPr>
        <p:txBody>
          <a:bodyPr/>
          <a:lstStyle/>
          <a:p>
            <a:r>
              <a:rPr lang="en-US" dirty="0"/>
              <a:t>Kootenai National Forest</a:t>
            </a:r>
          </a:p>
        </p:txBody>
      </p:sp>
      <p:sp>
        <p:nvSpPr>
          <p:cNvPr id="3" name="Content Placeholder 2"/>
          <p:cNvSpPr>
            <a:spLocks noGrp="1"/>
          </p:cNvSpPr>
          <p:nvPr>
            <p:ph idx="1"/>
          </p:nvPr>
        </p:nvSpPr>
        <p:spPr>
          <a:xfrm>
            <a:off x="2802889" y="990600"/>
            <a:ext cx="3429000" cy="1905000"/>
          </a:xfrm>
        </p:spPr>
        <p:txBody>
          <a:bodyPr/>
          <a:lstStyle/>
          <a:p>
            <a:r>
              <a:rPr lang="en-US" dirty="0"/>
              <a:t>2,785,803 acres</a:t>
            </a:r>
          </a:p>
          <a:p>
            <a:r>
              <a:rPr lang="en-US" dirty="0"/>
              <a:t>5,221 polygons</a:t>
            </a:r>
          </a:p>
          <a:p>
            <a:r>
              <a:rPr lang="en-US" dirty="0"/>
              <a:t>91 map units</a:t>
            </a:r>
          </a:p>
          <a:p>
            <a:endParaRPr lang="en-US" dirty="0"/>
          </a:p>
        </p:txBody>
      </p:sp>
      <p:pic>
        <p:nvPicPr>
          <p:cNvPr id="4" name="Picture 3"/>
          <p:cNvPicPr>
            <a:picLocks noChangeAspect="1"/>
          </p:cNvPicPr>
          <p:nvPr/>
        </p:nvPicPr>
        <p:blipFill>
          <a:blip r:embed="rId3"/>
          <a:stretch>
            <a:fillRect/>
          </a:stretch>
        </p:blipFill>
        <p:spPr>
          <a:xfrm>
            <a:off x="1600200" y="2743200"/>
            <a:ext cx="5834378" cy="3664014"/>
          </a:xfrm>
          <a:prstGeom prst="rect">
            <a:avLst/>
          </a:prstGeom>
        </p:spPr>
      </p:pic>
    </p:spTree>
    <p:extLst>
      <p:ext uri="{BB962C8B-B14F-4D97-AF65-F5344CB8AC3E}">
        <p14:creationId xmlns:p14="http://schemas.microsoft.com/office/powerpoint/2010/main" val="2080119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828" y="124809"/>
            <a:ext cx="8229600" cy="990600"/>
          </a:xfrm>
        </p:spPr>
        <p:txBody>
          <a:bodyPr/>
          <a:lstStyle/>
          <a:p>
            <a:r>
              <a:rPr lang="en-US" dirty="0"/>
              <a:t>Housekeeping</a:t>
            </a:r>
          </a:p>
        </p:txBody>
      </p:sp>
      <p:sp>
        <p:nvSpPr>
          <p:cNvPr id="3" name="Content Placeholder 2"/>
          <p:cNvSpPr>
            <a:spLocks noGrp="1"/>
          </p:cNvSpPr>
          <p:nvPr>
            <p:ph idx="1"/>
          </p:nvPr>
        </p:nvSpPr>
        <p:spPr>
          <a:xfrm>
            <a:off x="-228600" y="838200"/>
            <a:ext cx="3429000" cy="4572000"/>
          </a:xfrm>
        </p:spPr>
        <p:txBody>
          <a:bodyPr>
            <a:normAutofit lnSpcReduction="10000"/>
          </a:bodyPr>
          <a:lstStyle/>
          <a:p>
            <a:pPr marL="0" indent="0">
              <a:buNone/>
            </a:pPr>
            <a:endParaRPr lang="en-US" dirty="0"/>
          </a:p>
          <a:p>
            <a:pPr lvl="1"/>
            <a:r>
              <a:rPr lang="en-US" dirty="0"/>
              <a:t>Question or comment?</a:t>
            </a:r>
          </a:p>
          <a:p>
            <a:pPr lvl="2"/>
            <a:r>
              <a:rPr lang="en-US" dirty="0"/>
              <a:t>Type it in chat</a:t>
            </a:r>
          </a:p>
          <a:p>
            <a:pPr lvl="2"/>
            <a:endParaRPr lang="en-US" dirty="0"/>
          </a:p>
          <a:p>
            <a:pPr lvl="1"/>
            <a:r>
              <a:rPr lang="en-US" dirty="0"/>
              <a:t>Closed Captioning available in the More Options menu</a:t>
            </a:r>
          </a:p>
        </p:txBody>
      </p:sp>
      <p:pic>
        <p:nvPicPr>
          <p:cNvPr id="6" name="Picture 5">
            <a:extLst>
              <a:ext uri="{FF2B5EF4-FFF2-40B4-BE49-F238E27FC236}">
                <a16:creationId xmlns:a16="http://schemas.microsoft.com/office/drawing/2014/main" id="{EC21A110-EDD1-46FD-B982-B2EAD55DEAA7}"/>
              </a:ext>
            </a:extLst>
          </p:cNvPr>
          <p:cNvPicPr>
            <a:picLocks noChangeAspect="1"/>
          </p:cNvPicPr>
          <p:nvPr/>
        </p:nvPicPr>
        <p:blipFill rotWithShape="1">
          <a:blip r:embed="rId3"/>
          <a:srcRect l="39167"/>
          <a:stretch/>
        </p:blipFill>
        <p:spPr>
          <a:xfrm>
            <a:off x="3329614" y="1100895"/>
            <a:ext cx="5562600" cy="5143500"/>
          </a:xfrm>
          <a:prstGeom prst="rect">
            <a:avLst/>
          </a:prstGeom>
        </p:spPr>
      </p:pic>
      <p:sp>
        <p:nvSpPr>
          <p:cNvPr id="7" name="Rectangle 6">
            <a:extLst>
              <a:ext uri="{FF2B5EF4-FFF2-40B4-BE49-F238E27FC236}">
                <a16:creationId xmlns:a16="http://schemas.microsoft.com/office/drawing/2014/main" id="{499F9C64-3D3D-486A-97EE-3CBE2BC26566}"/>
              </a:ext>
            </a:extLst>
          </p:cNvPr>
          <p:cNvSpPr/>
          <p:nvPr/>
        </p:nvSpPr>
        <p:spPr>
          <a:xfrm>
            <a:off x="5638800" y="1447800"/>
            <a:ext cx="5334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D674375-B02C-4D8D-BFB4-CA061E1EB0F5}"/>
              </a:ext>
            </a:extLst>
          </p:cNvPr>
          <p:cNvSpPr/>
          <p:nvPr/>
        </p:nvSpPr>
        <p:spPr>
          <a:xfrm>
            <a:off x="5791200" y="5410199"/>
            <a:ext cx="1600200" cy="34690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99988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Map Unit Symbol 102</a:t>
            </a:r>
          </a:p>
        </p:txBody>
      </p:sp>
      <p:sp>
        <p:nvSpPr>
          <p:cNvPr id="3" name="Content Placeholder 2"/>
          <p:cNvSpPr>
            <a:spLocks noGrp="1"/>
          </p:cNvSpPr>
          <p:nvPr>
            <p:ph idx="1"/>
          </p:nvPr>
        </p:nvSpPr>
        <p:spPr>
          <a:xfrm>
            <a:off x="3870569" y="1828800"/>
            <a:ext cx="4800600" cy="3276600"/>
          </a:xfrm>
        </p:spPr>
        <p:txBody>
          <a:bodyPr>
            <a:normAutofit/>
          </a:bodyPr>
          <a:lstStyle/>
          <a:p>
            <a:r>
              <a:rPr lang="en-US" sz="2800" b="1" dirty="0" err="1"/>
              <a:t>Slope_l</a:t>
            </a:r>
            <a:r>
              <a:rPr lang="en-US" sz="2800" dirty="0"/>
              <a:t> = 0% | </a:t>
            </a:r>
            <a:r>
              <a:rPr lang="en-US" sz="2800" b="1" dirty="0" err="1"/>
              <a:t>slope_r</a:t>
            </a:r>
            <a:r>
              <a:rPr lang="en-US" sz="2800" dirty="0"/>
              <a:t> = 8% | </a:t>
            </a:r>
            <a:r>
              <a:rPr lang="en-US" sz="2800" b="1" dirty="0" err="1"/>
              <a:t>slope_h</a:t>
            </a:r>
            <a:r>
              <a:rPr lang="en-US" sz="2800" dirty="0"/>
              <a:t> = 15%</a:t>
            </a:r>
          </a:p>
          <a:p>
            <a:r>
              <a:rPr lang="en-US" sz="2800" b="1" dirty="0" err="1"/>
              <a:t>Elev_l</a:t>
            </a:r>
            <a:r>
              <a:rPr lang="en-US" sz="2800" dirty="0"/>
              <a:t> = 610 </a:t>
            </a:r>
            <a:r>
              <a:rPr lang="en-US" sz="2800" dirty="0" err="1"/>
              <a:t>ft</a:t>
            </a:r>
            <a:r>
              <a:rPr lang="en-US" sz="2800" dirty="0"/>
              <a:t> | </a:t>
            </a:r>
            <a:r>
              <a:rPr lang="en-US" sz="2800" b="1" dirty="0" err="1"/>
              <a:t>elev_r</a:t>
            </a:r>
            <a:r>
              <a:rPr lang="en-US" sz="2800" dirty="0"/>
              <a:t> = 869 </a:t>
            </a:r>
            <a:r>
              <a:rPr lang="en-US" sz="2800" dirty="0" err="1"/>
              <a:t>ft</a:t>
            </a:r>
            <a:r>
              <a:rPr lang="en-US" sz="2800" dirty="0"/>
              <a:t> | </a:t>
            </a:r>
            <a:r>
              <a:rPr lang="en-US" sz="2800" b="1" dirty="0" err="1"/>
              <a:t>elev_h</a:t>
            </a:r>
            <a:r>
              <a:rPr lang="en-US" sz="2800" dirty="0"/>
              <a:t> = 1128 </a:t>
            </a:r>
            <a:r>
              <a:rPr lang="en-US" sz="2800" dirty="0" err="1"/>
              <a:t>ft</a:t>
            </a:r>
            <a:endParaRPr lang="en-US" sz="2800" dirty="0"/>
          </a:p>
          <a:p>
            <a:r>
              <a:rPr lang="en-US" sz="2800" b="1" dirty="0"/>
              <a:t>Acres </a:t>
            </a:r>
            <a:r>
              <a:rPr lang="en-US" sz="2800" dirty="0"/>
              <a:t>= 62,043 in SA mt643</a:t>
            </a:r>
          </a:p>
        </p:txBody>
      </p:sp>
      <p:pic>
        <p:nvPicPr>
          <p:cNvPr id="4" name="Picture 3"/>
          <p:cNvPicPr>
            <a:picLocks noChangeAspect="1"/>
          </p:cNvPicPr>
          <p:nvPr/>
        </p:nvPicPr>
        <p:blipFill>
          <a:blip r:embed="rId3"/>
          <a:stretch>
            <a:fillRect/>
          </a:stretch>
        </p:blipFill>
        <p:spPr>
          <a:xfrm>
            <a:off x="478692" y="1524000"/>
            <a:ext cx="3316511" cy="4426080"/>
          </a:xfrm>
          <a:prstGeom prst="rect">
            <a:avLst/>
          </a:prstGeom>
        </p:spPr>
      </p:pic>
    </p:spTree>
    <p:extLst>
      <p:ext uri="{BB962C8B-B14F-4D97-AF65-F5344CB8AC3E}">
        <p14:creationId xmlns:p14="http://schemas.microsoft.com/office/powerpoint/2010/main" val="40600400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28600"/>
            <a:ext cx="8229600" cy="990600"/>
          </a:xfrm>
        </p:spPr>
        <p:txBody>
          <a:bodyPr>
            <a:normAutofit fontScale="90000"/>
          </a:bodyPr>
          <a:lstStyle/>
          <a:p>
            <a:r>
              <a:rPr lang="en-US" dirty="0"/>
              <a:t>Map unit 102 </a:t>
            </a:r>
            <a:br>
              <a:rPr lang="en-US" dirty="0"/>
            </a:br>
            <a:r>
              <a:rPr lang="en-US" sz="3100" dirty="0"/>
              <a:t>Map unit percent slope by feature</a:t>
            </a:r>
            <a:br>
              <a:rPr lang="en-US" dirty="0"/>
            </a:br>
            <a:endParaRPr lang="en-US" dirty="0"/>
          </a:p>
        </p:txBody>
      </p:sp>
      <p:pic>
        <p:nvPicPr>
          <p:cNvPr id="6" name="Content Placeholder 5"/>
          <p:cNvPicPr>
            <a:picLocks noGrp="1" noChangeAspect="1"/>
          </p:cNvPicPr>
          <p:nvPr>
            <p:ph idx="1"/>
          </p:nvPr>
        </p:nvPicPr>
        <p:blipFill>
          <a:blip r:embed="rId3"/>
          <a:stretch>
            <a:fillRect/>
          </a:stretch>
        </p:blipFill>
        <p:spPr>
          <a:xfrm>
            <a:off x="746428" y="1219200"/>
            <a:ext cx="7651143" cy="4365114"/>
          </a:xfrm>
          <a:prstGeom prst="rect">
            <a:avLst/>
          </a:prstGeom>
        </p:spPr>
      </p:pic>
      <p:sp>
        <p:nvSpPr>
          <p:cNvPr id="7" name="TextBox 6"/>
          <p:cNvSpPr txBox="1"/>
          <p:nvPr/>
        </p:nvSpPr>
        <p:spPr>
          <a:xfrm>
            <a:off x="2209800" y="5791200"/>
            <a:ext cx="4384534" cy="369332"/>
          </a:xfrm>
          <a:prstGeom prst="rect">
            <a:avLst/>
          </a:prstGeom>
          <a:noFill/>
        </p:spPr>
        <p:txBody>
          <a:bodyPr wrap="none" rtlCol="0">
            <a:spAutoFit/>
          </a:bodyPr>
          <a:lstStyle/>
          <a:p>
            <a:r>
              <a:rPr lang="en-US" dirty="0">
                <a:latin typeface="Muli" panose="020B0604020202020204" charset="0"/>
              </a:rPr>
              <a:t>Roughly 1/3 of mu polygons slope &gt; 15%</a:t>
            </a:r>
          </a:p>
        </p:txBody>
      </p:sp>
    </p:spTree>
    <p:extLst>
      <p:ext uri="{BB962C8B-B14F-4D97-AF65-F5344CB8AC3E}">
        <p14:creationId xmlns:p14="http://schemas.microsoft.com/office/powerpoint/2010/main" val="13272165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 102 feature 2569</a:t>
            </a:r>
          </a:p>
        </p:txBody>
      </p:sp>
      <p:pic>
        <p:nvPicPr>
          <p:cNvPr id="4" name="Content Placeholder 3"/>
          <p:cNvPicPr>
            <a:picLocks noGrp="1" noChangeAspect="1"/>
          </p:cNvPicPr>
          <p:nvPr>
            <p:ph idx="1"/>
          </p:nvPr>
        </p:nvPicPr>
        <p:blipFill>
          <a:blip r:embed="rId3"/>
          <a:stretch>
            <a:fillRect/>
          </a:stretch>
        </p:blipFill>
        <p:spPr>
          <a:xfrm>
            <a:off x="496471" y="1447800"/>
            <a:ext cx="8151058" cy="4883319"/>
          </a:xfrm>
          <a:prstGeom prst="rect">
            <a:avLst/>
          </a:prstGeom>
        </p:spPr>
      </p:pic>
    </p:spTree>
    <p:extLst>
      <p:ext uri="{BB962C8B-B14F-4D97-AF65-F5344CB8AC3E}">
        <p14:creationId xmlns:p14="http://schemas.microsoft.com/office/powerpoint/2010/main" val="41932915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 102 feature 3330</a:t>
            </a:r>
          </a:p>
        </p:txBody>
      </p:sp>
      <p:pic>
        <p:nvPicPr>
          <p:cNvPr id="4" name="Content Placeholder 3"/>
          <p:cNvPicPr>
            <a:picLocks noGrp="1" noChangeAspect="1"/>
          </p:cNvPicPr>
          <p:nvPr>
            <p:ph idx="1"/>
          </p:nvPr>
        </p:nvPicPr>
        <p:blipFill>
          <a:blip r:embed="rId3"/>
          <a:stretch>
            <a:fillRect/>
          </a:stretch>
        </p:blipFill>
        <p:spPr>
          <a:xfrm>
            <a:off x="533050" y="1295400"/>
            <a:ext cx="8077900" cy="4761389"/>
          </a:xfrm>
          <a:prstGeom prst="rect">
            <a:avLst/>
          </a:prstGeom>
        </p:spPr>
      </p:pic>
    </p:spTree>
    <p:extLst>
      <p:ext uri="{BB962C8B-B14F-4D97-AF65-F5344CB8AC3E}">
        <p14:creationId xmlns:p14="http://schemas.microsoft.com/office/powerpoint/2010/main" val="23591461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take a closer look</a:t>
            </a:r>
          </a:p>
        </p:txBody>
      </p:sp>
      <p:pic>
        <p:nvPicPr>
          <p:cNvPr id="4" name="Content Placeholder 3"/>
          <p:cNvPicPr>
            <a:picLocks noGrp="1" noChangeAspect="1"/>
          </p:cNvPicPr>
          <p:nvPr>
            <p:ph idx="1"/>
          </p:nvPr>
        </p:nvPicPr>
        <p:blipFill>
          <a:blip r:embed="rId3"/>
          <a:stretch>
            <a:fillRect/>
          </a:stretch>
        </p:blipFill>
        <p:spPr>
          <a:xfrm>
            <a:off x="457200" y="1447800"/>
            <a:ext cx="8357732" cy="4572000"/>
          </a:xfrm>
          <a:prstGeom prst="rect">
            <a:avLst/>
          </a:prstGeom>
        </p:spPr>
      </p:pic>
    </p:spTree>
    <p:extLst>
      <p:ext uri="{BB962C8B-B14F-4D97-AF65-F5344CB8AC3E}">
        <p14:creationId xmlns:p14="http://schemas.microsoft.com/office/powerpoint/2010/main" val="33101105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Feature 3330</a:t>
            </a:r>
          </a:p>
        </p:txBody>
      </p:sp>
      <p:pic>
        <p:nvPicPr>
          <p:cNvPr id="4" name="Content Placeholder 3"/>
          <p:cNvPicPr>
            <a:picLocks noGrp="1" noChangeAspect="1"/>
          </p:cNvPicPr>
          <p:nvPr>
            <p:ph idx="1"/>
          </p:nvPr>
        </p:nvPicPr>
        <p:blipFill>
          <a:blip r:embed="rId3"/>
          <a:stretch>
            <a:fillRect/>
          </a:stretch>
        </p:blipFill>
        <p:spPr>
          <a:xfrm>
            <a:off x="304799" y="1312984"/>
            <a:ext cx="8629367" cy="4097215"/>
          </a:xfrm>
          <a:prstGeom prst="rect">
            <a:avLst/>
          </a:prstGeom>
        </p:spPr>
      </p:pic>
    </p:spTree>
    <p:extLst>
      <p:ext uri="{BB962C8B-B14F-4D97-AF65-F5344CB8AC3E}">
        <p14:creationId xmlns:p14="http://schemas.microsoft.com/office/powerpoint/2010/main" val="20117115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Feature 2569 </a:t>
            </a:r>
          </a:p>
        </p:txBody>
      </p:sp>
      <p:pic>
        <p:nvPicPr>
          <p:cNvPr id="4" name="Content Placeholder 3"/>
          <p:cNvPicPr>
            <a:picLocks noGrp="1" noChangeAspect="1"/>
          </p:cNvPicPr>
          <p:nvPr>
            <p:ph idx="1"/>
          </p:nvPr>
        </p:nvPicPr>
        <p:blipFill>
          <a:blip r:embed="rId3"/>
          <a:stretch>
            <a:fillRect/>
          </a:stretch>
        </p:blipFill>
        <p:spPr>
          <a:xfrm>
            <a:off x="228600" y="1600200"/>
            <a:ext cx="8689114" cy="3733800"/>
          </a:xfrm>
          <a:prstGeom prst="rect">
            <a:avLst/>
          </a:prstGeom>
        </p:spPr>
      </p:pic>
    </p:spTree>
    <p:extLst>
      <p:ext uri="{BB962C8B-B14F-4D97-AF65-F5344CB8AC3E}">
        <p14:creationId xmlns:p14="http://schemas.microsoft.com/office/powerpoint/2010/main" val="20739508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90600"/>
          </a:xfrm>
        </p:spPr>
        <p:txBody>
          <a:bodyPr>
            <a:normAutofit fontScale="90000"/>
          </a:bodyPr>
          <a:lstStyle/>
          <a:p>
            <a:r>
              <a:rPr lang="de-DE" dirty="0"/>
              <a:t>mu 102 feature 2569 vs mu 102!</a:t>
            </a:r>
            <a:br>
              <a:rPr lang="de-DE" dirty="0"/>
            </a:br>
            <a:r>
              <a:rPr lang="en-US" sz="2700" dirty="0"/>
              <a:t>mu 102 | feature 2569 | bar graph</a:t>
            </a:r>
            <a:br>
              <a:rPr lang="en-US" dirty="0"/>
            </a:br>
            <a:endParaRPr lang="en-US" dirty="0"/>
          </a:p>
        </p:txBody>
      </p:sp>
      <p:pic>
        <p:nvPicPr>
          <p:cNvPr id="4" name="Content Placeholder 3"/>
          <p:cNvPicPr>
            <a:picLocks noGrp="1" noChangeAspect="1"/>
          </p:cNvPicPr>
          <p:nvPr>
            <p:ph idx="1"/>
          </p:nvPr>
        </p:nvPicPr>
        <p:blipFill>
          <a:blip r:embed="rId3"/>
          <a:stretch>
            <a:fillRect/>
          </a:stretch>
        </p:blipFill>
        <p:spPr>
          <a:xfrm>
            <a:off x="304800" y="1350108"/>
            <a:ext cx="8534400" cy="4734838"/>
          </a:xfrm>
          <a:prstGeom prst="rect">
            <a:avLst/>
          </a:prstGeom>
        </p:spPr>
      </p:pic>
    </p:spTree>
    <p:extLst>
      <p:ext uri="{BB962C8B-B14F-4D97-AF65-F5344CB8AC3E}">
        <p14:creationId xmlns:p14="http://schemas.microsoft.com/office/powerpoint/2010/main" val="35847999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632" y="304800"/>
            <a:ext cx="8229600" cy="990600"/>
          </a:xfrm>
        </p:spPr>
        <p:txBody>
          <a:bodyPr>
            <a:normAutofit fontScale="90000"/>
          </a:bodyPr>
          <a:lstStyle/>
          <a:p>
            <a:r>
              <a:rPr lang="en-US" dirty="0"/>
              <a:t>MU 102 feature 2569 needs review!</a:t>
            </a:r>
            <a:br>
              <a:rPr lang="en-US" dirty="0"/>
            </a:br>
            <a:r>
              <a:rPr lang="en-US" sz="2700" dirty="0"/>
              <a:t>mu 102 | feature 2569 | feature 3330 | line graph</a:t>
            </a:r>
            <a:br>
              <a:rPr lang="en-US" dirty="0"/>
            </a:br>
            <a:endParaRPr lang="en-US" dirty="0"/>
          </a:p>
        </p:txBody>
      </p:sp>
      <p:pic>
        <p:nvPicPr>
          <p:cNvPr id="4" name="Content Placeholder 3"/>
          <p:cNvPicPr>
            <a:picLocks noGrp="1" noChangeAspect="1"/>
          </p:cNvPicPr>
          <p:nvPr>
            <p:ph idx="1"/>
          </p:nvPr>
        </p:nvPicPr>
        <p:blipFill>
          <a:blip r:embed="rId3"/>
          <a:stretch>
            <a:fillRect/>
          </a:stretch>
        </p:blipFill>
        <p:spPr>
          <a:xfrm>
            <a:off x="228600" y="1295400"/>
            <a:ext cx="8659519" cy="4800600"/>
          </a:xfrm>
          <a:prstGeom prst="rect">
            <a:avLst/>
          </a:prstGeom>
        </p:spPr>
      </p:pic>
    </p:spTree>
    <p:extLst>
      <p:ext uri="{BB962C8B-B14F-4D97-AF65-F5344CB8AC3E}">
        <p14:creationId xmlns:p14="http://schemas.microsoft.com/office/powerpoint/2010/main" val="34720445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 102 elevation</a:t>
            </a:r>
          </a:p>
        </p:txBody>
      </p:sp>
      <p:pic>
        <p:nvPicPr>
          <p:cNvPr id="5" name="Content Placeholder 4"/>
          <p:cNvPicPr>
            <a:picLocks noGrp="1" noChangeAspect="1"/>
          </p:cNvPicPr>
          <p:nvPr>
            <p:ph idx="1"/>
          </p:nvPr>
        </p:nvPicPr>
        <p:blipFill>
          <a:blip r:embed="rId3"/>
          <a:stretch>
            <a:fillRect/>
          </a:stretch>
        </p:blipFill>
        <p:spPr>
          <a:xfrm>
            <a:off x="208195" y="1295400"/>
            <a:ext cx="8727609" cy="4786923"/>
          </a:xfrm>
          <a:prstGeom prst="rect">
            <a:avLst/>
          </a:prstGeom>
        </p:spPr>
      </p:pic>
    </p:spTree>
    <p:extLst>
      <p:ext uri="{BB962C8B-B14F-4D97-AF65-F5344CB8AC3E}">
        <p14:creationId xmlns:p14="http://schemas.microsoft.com/office/powerpoint/2010/main" val="5125539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Format &amp; Learning Styles</a:t>
            </a:r>
          </a:p>
        </p:txBody>
      </p:sp>
      <p:sp>
        <p:nvSpPr>
          <p:cNvPr id="3" name="Content Placeholder 2"/>
          <p:cNvSpPr>
            <a:spLocks noGrp="1"/>
          </p:cNvSpPr>
          <p:nvPr>
            <p:ph idx="1"/>
          </p:nvPr>
        </p:nvSpPr>
        <p:spPr/>
        <p:txBody>
          <a:bodyPr>
            <a:normAutofit/>
          </a:bodyPr>
          <a:lstStyle/>
          <a:p>
            <a:r>
              <a:rPr lang="en-US" sz="2800" dirty="0"/>
              <a:t>Many different learning styles: visual, auditory, kinesthetic, etc.</a:t>
            </a:r>
          </a:p>
          <a:p>
            <a:r>
              <a:rPr lang="en-US" sz="2800" dirty="0"/>
              <a:t>Webinar format seeks to address a variety of learning styles</a:t>
            </a:r>
          </a:p>
          <a:p>
            <a:pPr lvl="1"/>
            <a:r>
              <a:rPr lang="en-US" sz="2000" dirty="0"/>
              <a:t>PPTs, live demonstrations, step-by-step exercises</a:t>
            </a:r>
          </a:p>
          <a:p>
            <a:pPr lvl="1"/>
            <a:r>
              <a:rPr lang="en-US" sz="2000" dirty="0"/>
              <a:t>Content may be repetitive for some people</a:t>
            </a:r>
          </a:p>
          <a:p>
            <a:pPr lvl="1"/>
            <a:r>
              <a:rPr lang="en-US" sz="2000" dirty="0"/>
              <a:t>Feel free skip formats that don’t serve your learning style</a:t>
            </a:r>
          </a:p>
        </p:txBody>
      </p:sp>
      <p:pic>
        <p:nvPicPr>
          <p:cNvPr id="1026" name="Picture 2" descr="photograph of three toy monkeys. one monkey covers its eyes, one monkey covers its ears, one monkey covers its mouth."/>
          <p:cNvPicPr>
            <a:picLocks noChangeAspect="1" noChangeArrowheads="1"/>
          </p:cNvPicPr>
          <p:nvPr/>
        </p:nvPicPr>
        <p:blipFill rotWithShape="1">
          <a:blip r:embed="rId2">
            <a:extLst>
              <a:ext uri="{28A0092B-C50C-407E-A947-70E740481C1C}">
                <a14:useLocalDpi xmlns:a14="http://schemas.microsoft.com/office/drawing/2010/main" val="0"/>
              </a:ext>
            </a:extLst>
          </a:blip>
          <a:srcRect l="2000" t="28970" r="2000" b="25453"/>
          <a:stretch/>
        </p:blipFill>
        <p:spPr bwMode="auto">
          <a:xfrm>
            <a:off x="1724025" y="4673282"/>
            <a:ext cx="5695950" cy="1803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6013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Take home message</a:t>
            </a:r>
          </a:p>
        </p:txBody>
      </p:sp>
      <p:sp>
        <p:nvSpPr>
          <p:cNvPr id="3" name="Content Placeholder 2"/>
          <p:cNvSpPr>
            <a:spLocks noGrp="1"/>
          </p:cNvSpPr>
          <p:nvPr>
            <p:ph idx="1"/>
          </p:nvPr>
        </p:nvSpPr>
        <p:spPr/>
        <p:txBody>
          <a:bodyPr/>
          <a:lstStyle/>
          <a:p>
            <a:r>
              <a:rPr lang="en-US" dirty="0"/>
              <a:t>Toolkit can be useful for finding outliers in both initial and existing surveys</a:t>
            </a:r>
          </a:p>
          <a:p>
            <a:endParaRPr lang="en-US" dirty="0"/>
          </a:p>
          <a:p>
            <a:r>
              <a:rPr lang="en-US" dirty="0"/>
              <a:t>Toolkit won’t tell you what is bad, it leaves it up to you, the expert.</a:t>
            </a:r>
          </a:p>
          <a:p>
            <a:endParaRPr lang="en-US" dirty="0"/>
          </a:p>
        </p:txBody>
      </p:sp>
    </p:spTree>
    <p:extLst>
      <p:ext uri="{BB962C8B-B14F-4D97-AF65-F5344CB8AC3E}">
        <p14:creationId xmlns:p14="http://schemas.microsoft.com/office/powerpoint/2010/main" val="32596849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ctrTitle"/>
          </p:nvPr>
        </p:nvSpPr>
        <p:spPr>
          <a:xfrm>
            <a:off x="1447800" y="1295400"/>
            <a:ext cx="6858000" cy="691573"/>
          </a:xfrm>
        </p:spPr>
        <p:txBody>
          <a:bodyPr anchor="t">
            <a:noAutofit/>
          </a:bodyPr>
          <a:lstStyle/>
          <a:p>
            <a:pPr>
              <a:lnSpc>
                <a:spcPct val="114000"/>
              </a:lnSpc>
            </a:pPr>
            <a:r>
              <a:rPr lang="en-US" sz="4800" dirty="0"/>
              <a:t>Soil Monitoring Unit analysis for NEPA disturbance assessments</a:t>
            </a:r>
            <a:endParaRPr lang="en-US" sz="3600" dirty="0"/>
          </a:p>
        </p:txBody>
      </p:sp>
      <p:sp>
        <p:nvSpPr>
          <p:cNvPr id="4" name="Title 1"/>
          <p:cNvSpPr txBox="1">
            <a:spLocks/>
          </p:cNvSpPr>
          <p:nvPr/>
        </p:nvSpPr>
        <p:spPr>
          <a:xfrm>
            <a:off x="152400" y="6096000"/>
            <a:ext cx="8610600" cy="691573"/>
          </a:xfrm>
          <a:prstGeom prst="rect">
            <a:avLst/>
          </a:prstGeom>
        </p:spPr>
        <p:txBody>
          <a:bodyPr vert="horz" lIns="91440" tIns="45720" rIns="91440" bIns="45720" rtlCol="0" anchor="t">
            <a:noAutofit/>
          </a:bodyPr>
          <a:lstStyle>
            <a:lvl1pPr algn="r" defTabSz="914400" rtl="0" eaLnBrk="1" latinLnBrk="0" hangingPunct="1">
              <a:spcBef>
                <a:spcPct val="0"/>
              </a:spcBef>
              <a:buNone/>
              <a:defRPr sz="5400" kern="1200" cap="none" spc="-100" baseline="0">
                <a:solidFill>
                  <a:schemeClr val="tx1"/>
                </a:solidFill>
                <a:latin typeface="+mj-lt"/>
                <a:ea typeface="+mj-ea"/>
                <a:cs typeface="+mj-cs"/>
              </a:defRPr>
            </a:lvl1pPr>
          </a:lstStyle>
          <a:p>
            <a:pPr>
              <a:lnSpc>
                <a:spcPct val="114000"/>
              </a:lnSpc>
            </a:pPr>
            <a:r>
              <a:rPr lang="en-US" sz="2000" dirty="0"/>
              <a:t>Case study provided by Samuel Prentice- CFLRP Soil Scientist on the Payette NF</a:t>
            </a:r>
          </a:p>
        </p:txBody>
      </p:sp>
    </p:spTree>
    <p:extLst>
      <p:ext uri="{BB962C8B-B14F-4D97-AF65-F5344CB8AC3E}">
        <p14:creationId xmlns:p14="http://schemas.microsoft.com/office/powerpoint/2010/main" val="855594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6162"/>
            <a:ext cx="8839199" cy="646331"/>
          </a:xfrm>
          <a:prstGeom prst="rect">
            <a:avLst/>
          </a:prstGeom>
          <a:noFill/>
        </p:spPr>
        <p:txBody>
          <a:bodyPr wrap="square" rtlCol="0">
            <a:spAutoFit/>
          </a:bodyPr>
          <a:lstStyle/>
          <a:p>
            <a:pPr algn="ctr"/>
            <a:r>
              <a:rPr lang="en-US" sz="3600" b="1" dirty="0"/>
              <a:t>Huckleberry Project Area- Payette NF</a:t>
            </a:r>
          </a:p>
        </p:txBody>
      </p:sp>
      <p:sp>
        <p:nvSpPr>
          <p:cNvPr id="4" name="TextBox 3"/>
          <p:cNvSpPr txBox="1"/>
          <p:nvPr/>
        </p:nvSpPr>
        <p:spPr>
          <a:xfrm>
            <a:off x="2893636" y="6096000"/>
            <a:ext cx="3280528" cy="461665"/>
          </a:xfrm>
          <a:prstGeom prst="rect">
            <a:avLst/>
          </a:prstGeom>
          <a:noFill/>
        </p:spPr>
        <p:txBody>
          <a:bodyPr wrap="square" rtlCol="0">
            <a:spAutoFit/>
          </a:bodyPr>
          <a:lstStyle/>
          <a:p>
            <a:pPr algn="ctr"/>
            <a:r>
              <a:rPr lang="en-US" sz="2400" b="1" dirty="0"/>
              <a:t>NHD </a:t>
            </a:r>
            <a:r>
              <a:rPr lang="en-US" sz="2400" b="1" dirty="0" err="1"/>
              <a:t>Subwatersheds</a:t>
            </a:r>
            <a:r>
              <a:rPr lang="en-US" sz="2400" b="1" dirty="0"/>
              <a:t> </a:t>
            </a:r>
            <a:endParaRPr lang="en-US"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stretch>
            <a:fillRect/>
          </a:stretch>
        </p:blipFill>
        <p:spPr>
          <a:xfrm>
            <a:off x="2514600" y="713733"/>
            <a:ext cx="4038600" cy="5370075"/>
          </a:xfrm>
          <a:prstGeom prst="rect">
            <a:avLst/>
          </a:prstGeom>
        </p:spPr>
      </p:pic>
    </p:spTree>
    <p:extLst>
      <p:ext uri="{BB962C8B-B14F-4D97-AF65-F5344CB8AC3E}">
        <p14:creationId xmlns:p14="http://schemas.microsoft.com/office/powerpoint/2010/main" val="10400822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33400" y="1371515"/>
            <a:ext cx="8077200" cy="5143500"/>
          </a:xfrm>
          <a:prstGeom prst="rect">
            <a:avLst/>
          </a:prstGeom>
        </p:spPr>
      </p:pic>
      <p:sp>
        <p:nvSpPr>
          <p:cNvPr id="2" name="TextBox 1"/>
          <p:cNvSpPr txBox="1"/>
          <p:nvPr/>
        </p:nvSpPr>
        <p:spPr>
          <a:xfrm>
            <a:off x="6932929" y="5090710"/>
            <a:ext cx="1270000" cy="507831"/>
          </a:xfrm>
          <a:prstGeom prst="rect">
            <a:avLst/>
          </a:prstGeom>
          <a:noFill/>
        </p:spPr>
        <p:txBody>
          <a:bodyPr wrap="square" rtlCol="0">
            <a:spAutoFit/>
          </a:bodyPr>
          <a:lstStyle/>
          <a:p>
            <a:pPr algn="ctr"/>
            <a:r>
              <a:rPr lang="en-US" sz="2700" b="1" dirty="0">
                <a:solidFill>
                  <a:srgbClr val="1877B1"/>
                </a:solidFill>
              </a:rPr>
              <a:t>Bear</a:t>
            </a:r>
          </a:p>
        </p:txBody>
      </p:sp>
      <p:sp>
        <p:nvSpPr>
          <p:cNvPr id="5" name="TextBox 4"/>
          <p:cNvSpPr txBox="1"/>
          <p:nvPr/>
        </p:nvSpPr>
        <p:spPr>
          <a:xfrm>
            <a:off x="7086600" y="4461623"/>
            <a:ext cx="1270000" cy="507831"/>
          </a:xfrm>
          <a:prstGeom prst="rect">
            <a:avLst/>
          </a:prstGeom>
          <a:noFill/>
        </p:spPr>
        <p:txBody>
          <a:bodyPr wrap="square" rtlCol="0">
            <a:spAutoFit/>
          </a:bodyPr>
          <a:lstStyle/>
          <a:p>
            <a:pPr algn="ctr"/>
            <a:r>
              <a:rPr lang="en-US" sz="2700" b="1" dirty="0">
                <a:solidFill>
                  <a:srgbClr val="B12D4E"/>
                </a:solidFill>
              </a:rPr>
              <a:t>Indian</a:t>
            </a:r>
          </a:p>
        </p:txBody>
      </p:sp>
      <p:sp>
        <p:nvSpPr>
          <p:cNvPr id="6" name="TextBox 5"/>
          <p:cNvSpPr txBox="1"/>
          <p:nvPr/>
        </p:nvSpPr>
        <p:spPr>
          <a:xfrm>
            <a:off x="6902449" y="3689350"/>
            <a:ext cx="1270000" cy="507831"/>
          </a:xfrm>
          <a:prstGeom prst="rect">
            <a:avLst/>
          </a:prstGeom>
          <a:noFill/>
          <a:ln>
            <a:noFill/>
          </a:ln>
        </p:spPr>
        <p:txBody>
          <a:bodyPr wrap="square" rtlCol="0">
            <a:spAutoFit/>
          </a:bodyPr>
          <a:lstStyle/>
          <a:p>
            <a:pPr algn="ctr"/>
            <a:r>
              <a:rPr lang="en-US" sz="2700" b="1" dirty="0">
                <a:solidFill>
                  <a:srgbClr val="4EC977"/>
                </a:solidFill>
              </a:rPr>
              <a:t>Lick</a:t>
            </a:r>
          </a:p>
        </p:txBody>
      </p:sp>
      <p:cxnSp>
        <p:nvCxnSpPr>
          <p:cNvPr id="11" name="Straight Arrow Connector 10"/>
          <p:cNvCxnSpPr/>
          <p:nvPr/>
        </p:nvCxnSpPr>
        <p:spPr>
          <a:xfrm flipH="1" flipV="1">
            <a:off x="5715001" y="4724400"/>
            <a:ext cx="1460499" cy="13166"/>
          </a:xfrm>
          <a:prstGeom prst="straightConnector1">
            <a:avLst/>
          </a:prstGeom>
          <a:ln w="38100">
            <a:solidFill>
              <a:srgbClr val="B12D4E"/>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5791200" y="5344626"/>
            <a:ext cx="1384300" cy="11542"/>
          </a:xfrm>
          <a:prstGeom prst="straightConnector1">
            <a:avLst/>
          </a:prstGeom>
          <a:ln w="38100">
            <a:solidFill>
              <a:srgbClr val="1877B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33400" y="1371515"/>
            <a:ext cx="2273505" cy="1061829"/>
          </a:xfrm>
          <a:prstGeom prst="rect">
            <a:avLst/>
          </a:prstGeom>
          <a:noFill/>
        </p:spPr>
        <p:txBody>
          <a:bodyPr wrap="square" rtlCol="0">
            <a:spAutoFit/>
          </a:bodyPr>
          <a:lstStyle/>
          <a:p>
            <a:pPr algn="ctr"/>
            <a:r>
              <a:rPr lang="en-US" sz="2100" b="1" dirty="0">
                <a:solidFill>
                  <a:srgbClr val="EEECE1">
                    <a:lumMod val="90000"/>
                  </a:srgbClr>
                </a:solidFill>
              </a:rPr>
              <a:t>Aspect Distribution by Watershed</a:t>
            </a:r>
          </a:p>
        </p:txBody>
      </p:sp>
      <p:cxnSp>
        <p:nvCxnSpPr>
          <p:cNvPr id="7" name="Straight Arrow Connector 6"/>
          <p:cNvCxnSpPr/>
          <p:nvPr/>
        </p:nvCxnSpPr>
        <p:spPr>
          <a:xfrm flipH="1">
            <a:off x="5162550" y="3931724"/>
            <a:ext cx="2012950" cy="0"/>
          </a:xfrm>
          <a:prstGeom prst="straightConnector1">
            <a:avLst/>
          </a:prstGeom>
          <a:ln w="38100">
            <a:solidFill>
              <a:srgbClr val="4EC97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96363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1611" y="533400"/>
            <a:ext cx="9092389" cy="5257800"/>
          </a:xfrm>
          <a:prstGeom prst="rect">
            <a:avLst/>
          </a:prstGeom>
        </p:spPr>
      </p:pic>
    </p:spTree>
    <p:extLst>
      <p:ext uri="{BB962C8B-B14F-4D97-AF65-F5344CB8AC3E}">
        <p14:creationId xmlns:p14="http://schemas.microsoft.com/office/powerpoint/2010/main" val="42043086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0" y="1295400"/>
            <a:ext cx="9132221" cy="5143500"/>
          </a:xfrm>
          <a:prstGeom prst="rect">
            <a:avLst/>
          </a:prstGeom>
        </p:spPr>
      </p:pic>
      <p:sp>
        <p:nvSpPr>
          <p:cNvPr id="4" name="TextBox 3"/>
          <p:cNvSpPr txBox="1"/>
          <p:nvPr/>
        </p:nvSpPr>
        <p:spPr>
          <a:xfrm>
            <a:off x="3864113" y="5723751"/>
            <a:ext cx="1986618" cy="300082"/>
          </a:xfrm>
          <a:prstGeom prst="rect">
            <a:avLst/>
          </a:prstGeom>
          <a:solidFill>
            <a:schemeClr val="tx1"/>
          </a:solidFill>
        </p:spPr>
        <p:txBody>
          <a:bodyPr wrap="square" rtlCol="0">
            <a:spAutoFit/>
          </a:bodyPr>
          <a:lstStyle/>
          <a:p>
            <a:pPr algn="ctr"/>
            <a:r>
              <a:rPr lang="en-US" sz="1350" b="1" dirty="0">
                <a:solidFill>
                  <a:schemeClr val="bg1">
                    <a:lumMod val="95000"/>
                  </a:schemeClr>
                </a:solidFill>
              </a:rPr>
              <a:t>Slope %</a:t>
            </a:r>
          </a:p>
        </p:txBody>
      </p:sp>
      <p:graphicFrame>
        <p:nvGraphicFramePr>
          <p:cNvPr id="5" name="Table 4"/>
          <p:cNvGraphicFramePr>
            <a:graphicFrameLocks noGrp="1"/>
          </p:cNvGraphicFramePr>
          <p:nvPr>
            <p:extLst>
              <p:ext uri="{D42A27DB-BD31-4B8C-83A1-F6EECF244321}">
                <p14:modId xmlns:p14="http://schemas.microsoft.com/office/powerpoint/2010/main" val="1781174682"/>
              </p:ext>
            </p:extLst>
          </p:nvPr>
        </p:nvGraphicFramePr>
        <p:xfrm>
          <a:off x="2714460" y="2590800"/>
          <a:ext cx="4981740" cy="1674495"/>
        </p:xfrm>
        <a:graphic>
          <a:graphicData uri="http://schemas.openxmlformats.org/drawingml/2006/table">
            <a:tbl>
              <a:tblPr>
                <a:tableStyleId>{5C22544A-7EE6-4342-B048-85BDC9FD1C3A}</a:tableStyleId>
              </a:tblPr>
              <a:tblGrid>
                <a:gridCol w="4981740">
                  <a:extLst>
                    <a:ext uri="{9D8B030D-6E8A-4147-A177-3AD203B41FA5}">
                      <a16:colId xmlns:a16="http://schemas.microsoft.com/office/drawing/2014/main" val="20000"/>
                    </a:ext>
                  </a:extLst>
                </a:gridCol>
              </a:tblGrid>
              <a:tr h="308610">
                <a:tc>
                  <a:txBody>
                    <a:bodyPr/>
                    <a:lstStyle/>
                    <a:p>
                      <a:pPr algn="l" fontAlgn="b"/>
                      <a:r>
                        <a:rPr lang="en-US" sz="1500" b="1" u="none" strike="noStrike" dirty="0">
                          <a:solidFill>
                            <a:schemeClr val="accent6"/>
                          </a:solidFill>
                          <a:effectLst/>
                        </a:rPr>
                        <a:t>Dissected Escarpments </a:t>
                      </a:r>
                      <a:r>
                        <a:rPr lang="en-US" sz="1200" b="1" u="none" strike="noStrike" dirty="0">
                          <a:solidFill>
                            <a:schemeClr val="accent6"/>
                          </a:solidFill>
                          <a:effectLst/>
                        </a:rPr>
                        <a:t>(MU 132)</a:t>
                      </a:r>
                      <a:endParaRPr lang="en-US" sz="1200" b="1" i="0" u="none" strike="noStrike" dirty="0">
                        <a:solidFill>
                          <a:schemeClr val="accent6"/>
                        </a:solidFill>
                        <a:effectLst/>
                        <a:latin typeface="Calibri" panose="020F0502020204030204" pitchFamily="34" charset="0"/>
                      </a:endParaRPr>
                    </a:p>
                  </a:txBody>
                  <a:tcPr marL="205740"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308610">
                <a:tc>
                  <a:txBody>
                    <a:bodyPr/>
                    <a:lstStyle/>
                    <a:p>
                      <a:pPr marL="0" marR="0" lvl="0" indent="0" algn="l" defTabSz="685800" rtl="0" eaLnBrk="1" fontAlgn="b" latinLnBrk="0" hangingPunct="1">
                        <a:lnSpc>
                          <a:spcPct val="100000"/>
                        </a:lnSpc>
                        <a:spcBef>
                          <a:spcPts val="0"/>
                        </a:spcBef>
                        <a:spcAft>
                          <a:spcPts val="0"/>
                        </a:spcAft>
                        <a:buClrTx/>
                        <a:buSzTx/>
                        <a:buFontTx/>
                        <a:buNone/>
                        <a:tabLst/>
                        <a:defRPr/>
                      </a:pPr>
                      <a:r>
                        <a:rPr lang="en-US" sz="1500" b="1" u="none" strike="noStrike" dirty="0" err="1">
                          <a:solidFill>
                            <a:srgbClr val="7D450D"/>
                          </a:solidFill>
                          <a:effectLst/>
                        </a:rPr>
                        <a:t>Benchy</a:t>
                      </a:r>
                      <a:r>
                        <a:rPr lang="en-US" sz="1500" b="1" u="none" strike="noStrike" dirty="0">
                          <a:solidFill>
                            <a:srgbClr val="7D450D"/>
                          </a:solidFill>
                          <a:effectLst/>
                        </a:rPr>
                        <a:t> Plateau Slopes </a:t>
                      </a:r>
                      <a:r>
                        <a:rPr lang="en-US" sz="1200" b="1" u="none" strike="noStrike" dirty="0">
                          <a:solidFill>
                            <a:srgbClr val="7D450D"/>
                          </a:solidFill>
                          <a:effectLst/>
                        </a:rPr>
                        <a:t>(MU 134) – least steep</a:t>
                      </a:r>
                      <a:endParaRPr lang="en-US" sz="1200" b="1" i="0" u="none" strike="noStrike" dirty="0">
                        <a:solidFill>
                          <a:srgbClr val="7D450D"/>
                        </a:solidFill>
                        <a:effectLst/>
                        <a:latin typeface="Calibri" panose="020F0502020204030204" pitchFamily="34" charset="0"/>
                      </a:endParaRPr>
                    </a:p>
                  </a:txBody>
                  <a:tcPr marL="205740"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1"/>
                  </a:ext>
                </a:extLst>
              </a:tr>
              <a:tr h="440055">
                <a:tc>
                  <a:txBody>
                    <a:bodyPr/>
                    <a:lstStyle/>
                    <a:p>
                      <a:pPr algn="l" fontAlgn="b"/>
                      <a:r>
                        <a:rPr lang="en-US" sz="1500" b="1" u="none" strike="noStrike" dirty="0">
                          <a:solidFill>
                            <a:srgbClr val="FFFF00"/>
                          </a:solidFill>
                          <a:effectLst/>
                        </a:rPr>
                        <a:t>Dissected Mountain Slope Land </a:t>
                      </a:r>
                      <a:r>
                        <a:rPr lang="en-US" sz="1400" b="1" u="none" strike="noStrike" dirty="0">
                          <a:solidFill>
                            <a:srgbClr val="FFFF00"/>
                          </a:solidFill>
                          <a:effectLst/>
                        </a:rPr>
                        <a:t>(MU 120) -</a:t>
                      </a:r>
                      <a:r>
                        <a:rPr lang="en-US" sz="1400" b="1" u="none" strike="noStrike" baseline="0" dirty="0">
                          <a:solidFill>
                            <a:srgbClr val="FFFF00"/>
                          </a:solidFill>
                          <a:effectLst/>
                        </a:rPr>
                        <a:t> steepest</a:t>
                      </a:r>
                      <a:endParaRPr lang="en-US" sz="1400" b="1" i="0" u="none" strike="noStrike" dirty="0">
                        <a:solidFill>
                          <a:srgbClr val="FFFF00"/>
                        </a:solidFill>
                        <a:effectLst/>
                        <a:latin typeface="Calibri" panose="020F0502020204030204" pitchFamily="34" charset="0"/>
                      </a:endParaRPr>
                    </a:p>
                  </a:txBody>
                  <a:tcPr marL="205740"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2"/>
                  </a:ext>
                </a:extLst>
              </a:tr>
              <a:tr h="308610">
                <a:tc>
                  <a:txBody>
                    <a:bodyPr/>
                    <a:lstStyle/>
                    <a:p>
                      <a:pPr algn="l" fontAlgn="b"/>
                      <a:r>
                        <a:rPr lang="en-US" sz="1500" b="1" u="none" strike="noStrike" dirty="0">
                          <a:solidFill>
                            <a:srgbClr val="00B050"/>
                          </a:solidFill>
                          <a:effectLst/>
                        </a:rPr>
                        <a:t>Dissected Dip Slope Land </a:t>
                      </a:r>
                      <a:r>
                        <a:rPr lang="en-US" sz="1400" b="1" u="none" strike="noStrike" dirty="0">
                          <a:solidFill>
                            <a:srgbClr val="00B050"/>
                          </a:solidFill>
                          <a:effectLst/>
                        </a:rPr>
                        <a:t>(MU 131)</a:t>
                      </a:r>
                      <a:endParaRPr lang="en-US" sz="1400" b="1" i="0" u="none" strike="noStrike" dirty="0">
                        <a:solidFill>
                          <a:srgbClr val="00B050"/>
                        </a:solidFill>
                        <a:effectLst/>
                        <a:latin typeface="Calibri" panose="020F0502020204030204" pitchFamily="34" charset="0"/>
                      </a:endParaRPr>
                    </a:p>
                  </a:txBody>
                  <a:tcPr marL="205740"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3"/>
                  </a:ext>
                </a:extLst>
              </a:tr>
              <a:tr h="308610">
                <a:tc>
                  <a:txBody>
                    <a:bodyPr/>
                    <a:lstStyle/>
                    <a:p>
                      <a:pPr marL="0" marR="0" lvl="0" indent="0" algn="l" defTabSz="685800" rtl="0" eaLnBrk="1" fontAlgn="b" latinLnBrk="0" hangingPunct="1">
                        <a:lnSpc>
                          <a:spcPct val="100000"/>
                        </a:lnSpc>
                        <a:spcBef>
                          <a:spcPts val="0"/>
                        </a:spcBef>
                        <a:spcAft>
                          <a:spcPts val="0"/>
                        </a:spcAft>
                        <a:buClrTx/>
                        <a:buSzTx/>
                        <a:buFontTx/>
                        <a:buNone/>
                        <a:tabLst/>
                        <a:defRPr/>
                      </a:pPr>
                      <a:r>
                        <a:rPr lang="en-US" sz="1500" b="1" u="none" strike="noStrike" dirty="0" err="1">
                          <a:solidFill>
                            <a:srgbClr val="952846"/>
                          </a:solidFill>
                          <a:effectLst/>
                        </a:rPr>
                        <a:t>Cryoplanated</a:t>
                      </a:r>
                      <a:r>
                        <a:rPr lang="en-US" sz="1500" b="1" u="none" strike="noStrike" dirty="0">
                          <a:solidFill>
                            <a:srgbClr val="952846"/>
                          </a:solidFill>
                          <a:effectLst/>
                        </a:rPr>
                        <a:t> Ridgeland</a:t>
                      </a:r>
                      <a:r>
                        <a:rPr lang="en-US" sz="1500" b="1" i="0" u="none" strike="noStrike" baseline="0" dirty="0">
                          <a:solidFill>
                            <a:srgbClr val="952846"/>
                          </a:solidFill>
                          <a:effectLst/>
                          <a:latin typeface="Calibri" panose="020F0502020204030204" pitchFamily="34" charset="0"/>
                        </a:rPr>
                        <a:t> </a:t>
                      </a:r>
                      <a:r>
                        <a:rPr lang="en-US" sz="1400" b="1" i="0" u="none" strike="noStrike" baseline="0" dirty="0">
                          <a:solidFill>
                            <a:srgbClr val="952846"/>
                          </a:solidFill>
                          <a:effectLst/>
                          <a:latin typeface="Calibri" panose="020F0502020204030204" pitchFamily="34" charset="0"/>
                        </a:rPr>
                        <a:t>(MU 109)</a:t>
                      </a:r>
                      <a:endParaRPr lang="en-US" sz="1500" b="1" i="0" u="none" strike="noStrike" dirty="0">
                        <a:solidFill>
                          <a:srgbClr val="952846"/>
                        </a:solidFill>
                        <a:effectLst/>
                        <a:latin typeface="Calibri" panose="020F0502020204030204" pitchFamily="34" charset="0"/>
                      </a:endParaRPr>
                    </a:p>
                  </a:txBody>
                  <a:tcPr marL="205740"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4"/>
                  </a:ext>
                </a:extLst>
              </a:tr>
            </a:tbl>
          </a:graphicData>
        </a:graphic>
      </p:graphicFrame>
      <p:sp>
        <p:nvSpPr>
          <p:cNvPr id="7" name="TextBox 6"/>
          <p:cNvSpPr txBox="1"/>
          <p:nvPr/>
        </p:nvSpPr>
        <p:spPr>
          <a:xfrm>
            <a:off x="1600200" y="1676400"/>
            <a:ext cx="6228827" cy="738664"/>
          </a:xfrm>
          <a:prstGeom prst="rect">
            <a:avLst/>
          </a:prstGeom>
          <a:noFill/>
        </p:spPr>
        <p:txBody>
          <a:bodyPr wrap="square" rtlCol="0">
            <a:spAutoFit/>
          </a:bodyPr>
          <a:lstStyle/>
          <a:p>
            <a:pPr algn="ctr"/>
            <a:r>
              <a:rPr lang="en-US" sz="2100" b="1" dirty="0">
                <a:solidFill>
                  <a:schemeClr val="bg2">
                    <a:lumMod val="90000"/>
                  </a:schemeClr>
                </a:solidFill>
              </a:rPr>
              <a:t>Huckleberry Landform Assemblages (LFA)</a:t>
            </a:r>
          </a:p>
          <a:p>
            <a:pPr algn="ctr"/>
            <a:r>
              <a:rPr lang="en-US" sz="2100" b="1" dirty="0">
                <a:solidFill>
                  <a:schemeClr val="bg2">
                    <a:lumMod val="90000"/>
                  </a:schemeClr>
                </a:solidFill>
              </a:rPr>
              <a:t>Slope gradient distribution</a:t>
            </a:r>
          </a:p>
        </p:txBody>
      </p:sp>
    </p:spTree>
    <p:extLst>
      <p:ext uri="{BB962C8B-B14F-4D97-AF65-F5344CB8AC3E}">
        <p14:creationId xmlns:p14="http://schemas.microsoft.com/office/powerpoint/2010/main" val="10876462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2000" y="1295400"/>
            <a:ext cx="7950994" cy="5143439"/>
          </a:xfrm>
          <a:prstGeom prst="rect">
            <a:avLst/>
          </a:prstGeom>
        </p:spPr>
      </p:pic>
      <p:sp>
        <p:nvSpPr>
          <p:cNvPr id="3" name="TextBox 2"/>
          <p:cNvSpPr txBox="1"/>
          <p:nvPr/>
        </p:nvSpPr>
        <p:spPr>
          <a:xfrm>
            <a:off x="1676400" y="1309939"/>
            <a:ext cx="6504041" cy="415498"/>
          </a:xfrm>
          <a:prstGeom prst="rect">
            <a:avLst/>
          </a:prstGeom>
          <a:noFill/>
        </p:spPr>
        <p:txBody>
          <a:bodyPr wrap="square" rtlCol="0">
            <a:spAutoFit/>
          </a:bodyPr>
          <a:lstStyle/>
          <a:p>
            <a:pPr algn="ctr" fontAlgn="b"/>
            <a:r>
              <a:rPr lang="en-US" sz="2100" b="1" dirty="0">
                <a:solidFill>
                  <a:schemeClr val="bg2">
                    <a:lumMod val="90000"/>
                  </a:schemeClr>
                </a:solidFill>
              </a:rPr>
              <a:t>Monitoring Units - Dissected Escarpments </a:t>
            </a:r>
            <a:r>
              <a:rPr lang="en-US" sz="1500" b="1" dirty="0">
                <a:solidFill>
                  <a:schemeClr val="bg2">
                    <a:lumMod val="90000"/>
                  </a:schemeClr>
                </a:solidFill>
              </a:rPr>
              <a:t>(MU 132)</a:t>
            </a:r>
            <a:endParaRPr lang="en-US" sz="1500" b="1" dirty="0">
              <a:solidFill>
                <a:schemeClr val="bg2">
                  <a:lumMod val="90000"/>
                </a:schemeClr>
              </a:solidFill>
              <a:latin typeface="Calibri" panose="020F0502020204030204" pitchFamily="34" charset="0"/>
            </a:endParaRPr>
          </a:p>
        </p:txBody>
      </p:sp>
      <p:sp>
        <p:nvSpPr>
          <p:cNvPr id="4" name="TextBox 3"/>
          <p:cNvSpPr txBox="1"/>
          <p:nvPr/>
        </p:nvSpPr>
        <p:spPr>
          <a:xfrm rot="16200000">
            <a:off x="-29542" y="3470211"/>
            <a:ext cx="1213753" cy="369332"/>
          </a:xfrm>
          <a:prstGeom prst="rect">
            <a:avLst/>
          </a:prstGeom>
          <a:solidFill>
            <a:schemeClr val="tx1"/>
          </a:solidFill>
        </p:spPr>
        <p:txBody>
          <a:bodyPr wrap="square" rtlCol="0">
            <a:spAutoFit/>
          </a:bodyPr>
          <a:lstStyle/>
          <a:p>
            <a:pPr algn="ctr"/>
            <a:r>
              <a:rPr lang="en-US" b="1" dirty="0">
                <a:solidFill>
                  <a:schemeClr val="bg1">
                    <a:lumMod val="95000"/>
                  </a:schemeClr>
                </a:solidFill>
              </a:rPr>
              <a:t>Slope %</a:t>
            </a:r>
          </a:p>
        </p:txBody>
      </p:sp>
      <p:sp>
        <p:nvSpPr>
          <p:cNvPr id="23" name="TextBox 22"/>
          <p:cNvSpPr txBox="1"/>
          <p:nvPr/>
        </p:nvSpPr>
        <p:spPr>
          <a:xfrm>
            <a:off x="1352725" y="2155474"/>
            <a:ext cx="933275" cy="276999"/>
          </a:xfrm>
          <a:prstGeom prst="rect">
            <a:avLst/>
          </a:prstGeom>
          <a:noFill/>
        </p:spPr>
        <p:txBody>
          <a:bodyPr wrap="square" rtlCol="0">
            <a:spAutoFit/>
          </a:bodyPr>
          <a:lstStyle/>
          <a:p>
            <a:r>
              <a:rPr lang="en-US" sz="1200" dirty="0">
                <a:solidFill>
                  <a:srgbClr val="CC3300"/>
                </a:solidFill>
              </a:rPr>
              <a:t>SAMPLED</a:t>
            </a:r>
          </a:p>
        </p:txBody>
      </p:sp>
      <p:cxnSp>
        <p:nvCxnSpPr>
          <p:cNvPr id="24" name="Straight Arrow Connector 23"/>
          <p:cNvCxnSpPr/>
          <p:nvPr/>
        </p:nvCxnSpPr>
        <p:spPr>
          <a:xfrm flipV="1">
            <a:off x="1289807" y="2112553"/>
            <a:ext cx="1" cy="339755"/>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grpSp>
        <p:nvGrpSpPr>
          <p:cNvPr id="5" name="Group 4"/>
          <p:cNvGrpSpPr/>
          <p:nvPr/>
        </p:nvGrpSpPr>
        <p:grpSpPr>
          <a:xfrm>
            <a:off x="1352725" y="5334000"/>
            <a:ext cx="6495259" cy="339755"/>
            <a:chOff x="1176556" y="4909132"/>
            <a:chExt cx="6495259" cy="339755"/>
          </a:xfrm>
        </p:grpSpPr>
        <p:cxnSp>
          <p:nvCxnSpPr>
            <p:cNvPr id="6" name="Straight Arrow Connector 5"/>
            <p:cNvCxnSpPr/>
            <p:nvPr/>
          </p:nvCxnSpPr>
          <p:spPr>
            <a:xfrm flipV="1">
              <a:off x="1176556" y="4909132"/>
              <a:ext cx="1" cy="339755"/>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8" name="Straight Arrow Connector 7"/>
            <p:cNvCxnSpPr/>
            <p:nvPr/>
          </p:nvCxnSpPr>
          <p:spPr>
            <a:xfrm flipV="1">
              <a:off x="2448537" y="4909132"/>
              <a:ext cx="1" cy="339755"/>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9" name="Straight Arrow Connector 8"/>
            <p:cNvCxnSpPr/>
            <p:nvPr/>
          </p:nvCxnSpPr>
          <p:spPr>
            <a:xfrm flipV="1">
              <a:off x="2621661" y="4909132"/>
              <a:ext cx="1" cy="339755"/>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10" name="Straight Arrow Connector 9"/>
            <p:cNvCxnSpPr/>
            <p:nvPr/>
          </p:nvCxnSpPr>
          <p:spPr>
            <a:xfrm flipV="1">
              <a:off x="3172087" y="4909132"/>
              <a:ext cx="1" cy="339755"/>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p:nvPr/>
          </p:nvCxnSpPr>
          <p:spPr>
            <a:xfrm flipV="1">
              <a:off x="3711182" y="4909132"/>
              <a:ext cx="1" cy="339755"/>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12" name="Straight Arrow Connector 11"/>
            <p:cNvCxnSpPr/>
            <p:nvPr/>
          </p:nvCxnSpPr>
          <p:spPr>
            <a:xfrm flipV="1">
              <a:off x="3538057" y="4909132"/>
              <a:ext cx="1" cy="339755"/>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13" name="Straight Arrow Connector 12"/>
            <p:cNvCxnSpPr/>
            <p:nvPr/>
          </p:nvCxnSpPr>
          <p:spPr>
            <a:xfrm flipV="1">
              <a:off x="4071807" y="4909132"/>
              <a:ext cx="1" cy="339755"/>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14" name="Straight Arrow Connector 13"/>
            <p:cNvCxnSpPr/>
            <p:nvPr/>
          </p:nvCxnSpPr>
          <p:spPr>
            <a:xfrm flipV="1">
              <a:off x="6046668" y="4909132"/>
              <a:ext cx="1" cy="339755"/>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15" name="Straight Arrow Connector 14"/>
            <p:cNvCxnSpPr/>
            <p:nvPr/>
          </p:nvCxnSpPr>
          <p:spPr>
            <a:xfrm flipV="1">
              <a:off x="5873543" y="4909132"/>
              <a:ext cx="1" cy="339755"/>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16" name="Straight Arrow Connector 15"/>
            <p:cNvCxnSpPr/>
            <p:nvPr/>
          </p:nvCxnSpPr>
          <p:spPr>
            <a:xfrm flipV="1">
              <a:off x="5682051" y="4909132"/>
              <a:ext cx="1" cy="339755"/>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17" name="Straight Arrow Connector 16"/>
            <p:cNvCxnSpPr/>
            <p:nvPr/>
          </p:nvCxnSpPr>
          <p:spPr>
            <a:xfrm flipV="1">
              <a:off x="5333301" y="4909132"/>
              <a:ext cx="1" cy="339755"/>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18" name="Straight Arrow Connector 17"/>
            <p:cNvCxnSpPr/>
            <p:nvPr/>
          </p:nvCxnSpPr>
          <p:spPr>
            <a:xfrm flipV="1">
              <a:off x="4432431" y="4909132"/>
              <a:ext cx="1" cy="339755"/>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19" name="Straight Arrow Connector 18"/>
            <p:cNvCxnSpPr/>
            <p:nvPr/>
          </p:nvCxnSpPr>
          <p:spPr>
            <a:xfrm flipV="1">
              <a:off x="6770964" y="4909132"/>
              <a:ext cx="1" cy="339755"/>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20" name="Straight Arrow Connector 19"/>
            <p:cNvCxnSpPr/>
            <p:nvPr/>
          </p:nvCxnSpPr>
          <p:spPr>
            <a:xfrm flipV="1">
              <a:off x="6950382" y="4909132"/>
              <a:ext cx="1" cy="339755"/>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21" name="Straight Arrow Connector 20"/>
            <p:cNvCxnSpPr/>
            <p:nvPr/>
          </p:nvCxnSpPr>
          <p:spPr>
            <a:xfrm flipV="1">
              <a:off x="7129799" y="4909132"/>
              <a:ext cx="1" cy="339755"/>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22" name="Straight Arrow Connector 21"/>
            <p:cNvCxnSpPr/>
            <p:nvPr/>
          </p:nvCxnSpPr>
          <p:spPr>
            <a:xfrm flipV="1">
              <a:off x="7671814" y="4909132"/>
              <a:ext cx="1" cy="339755"/>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25" name="Straight Arrow Connector 24"/>
            <p:cNvCxnSpPr/>
            <p:nvPr/>
          </p:nvCxnSpPr>
          <p:spPr>
            <a:xfrm flipV="1">
              <a:off x="4791285" y="4909132"/>
              <a:ext cx="1" cy="339755"/>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26" name="Straight Arrow Connector 25"/>
            <p:cNvCxnSpPr/>
            <p:nvPr/>
          </p:nvCxnSpPr>
          <p:spPr>
            <a:xfrm flipV="1">
              <a:off x="1368048" y="4909132"/>
              <a:ext cx="1" cy="339755"/>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27" name="Straight Arrow Connector 26"/>
            <p:cNvCxnSpPr/>
            <p:nvPr/>
          </p:nvCxnSpPr>
          <p:spPr>
            <a:xfrm flipV="1">
              <a:off x="2986886" y="4909132"/>
              <a:ext cx="1" cy="339755"/>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28" name="Straight Arrow Connector 27"/>
            <p:cNvCxnSpPr/>
            <p:nvPr/>
          </p:nvCxnSpPr>
          <p:spPr>
            <a:xfrm flipV="1">
              <a:off x="2261037" y="4909132"/>
              <a:ext cx="1" cy="339755"/>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3981276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84861" y="1319721"/>
            <a:ext cx="7610727" cy="5021511"/>
          </a:xfrm>
          <a:prstGeom prst="rect">
            <a:avLst/>
          </a:prstGeom>
        </p:spPr>
      </p:pic>
      <p:sp>
        <p:nvSpPr>
          <p:cNvPr id="3" name="TextBox 2"/>
          <p:cNvSpPr txBox="1"/>
          <p:nvPr/>
        </p:nvSpPr>
        <p:spPr>
          <a:xfrm>
            <a:off x="1681056" y="1319721"/>
            <a:ext cx="6472344" cy="415498"/>
          </a:xfrm>
          <a:prstGeom prst="rect">
            <a:avLst/>
          </a:prstGeom>
          <a:noFill/>
        </p:spPr>
        <p:txBody>
          <a:bodyPr wrap="square" rtlCol="0">
            <a:spAutoFit/>
          </a:bodyPr>
          <a:lstStyle/>
          <a:p>
            <a:pPr algn="ctr"/>
            <a:r>
              <a:rPr lang="en-US" sz="2100" b="1" dirty="0">
                <a:solidFill>
                  <a:schemeClr val="bg2">
                    <a:lumMod val="90000"/>
                  </a:schemeClr>
                </a:solidFill>
              </a:rPr>
              <a:t>Monitoring Units - </a:t>
            </a:r>
            <a:r>
              <a:rPr lang="en-US" sz="2100" b="1" dirty="0" err="1">
                <a:solidFill>
                  <a:schemeClr val="bg2">
                    <a:lumMod val="90000"/>
                  </a:schemeClr>
                </a:solidFill>
              </a:rPr>
              <a:t>Benchy</a:t>
            </a:r>
            <a:r>
              <a:rPr lang="en-US" sz="2100" b="1" dirty="0">
                <a:solidFill>
                  <a:schemeClr val="bg2">
                    <a:lumMod val="90000"/>
                  </a:schemeClr>
                </a:solidFill>
              </a:rPr>
              <a:t> Plateau Slopes </a:t>
            </a:r>
            <a:r>
              <a:rPr lang="en-US" sz="1500" b="1" dirty="0">
                <a:solidFill>
                  <a:schemeClr val="bg2">
                    <a:lumMod val="90000"/>
                  </a:schemeClr>
                </a:solidFill>
              </a:rPr>
              <a:t>(MU 134) </a:t>
            </a:r>
            <a:endParaRPr lang="en-US" sz="2100" b="1" dirty="0">
              <a:solidFill>
                <a:schemeClr val="bg2">
                  <a:lumMod val="90000"/>
                </a:schemeClr>
              </a:solidFill>
            </a:endParaRPr>
          </a:p>
        </p:txBody>
      </p:sp>
      <p:sp>
        <p:nvSpPr>
          <p:cNvPr id="4" name="TextBox 3"/>
          <p:cNvSpPr txBox="1"/>
          <p:nvPr/>
        </p:nvSpPr>
        <p:spPr>
          <a:xfrm rot="16200000">
            <a:off x="28695" y="3434833"/>
            <a:ext cx="1142999" cy="369332"/>
          </a:xfrm>
          <a:prstGeom prst="rect">
            <a:avLst/>
          </a:prstGeom>
          <a:solidFill>
            <a:schemeClr val="tx1"/>
          </a:solidFill>
        </p:spPr>
        <p:txBody>
          <a:bodyPr wrap="square" rtlCol="0">
            <a:spAutoFit/>
          </a:bodyPr>
          <a:lstStyle/>
          <a:p>
            <a:pPr algn="ctr"/>
            <a:r>
              <a:rPr lang="en-US" b="1" dirty="0">
                <a:solidFill>
                  <a:schemeClr val="bg1">
                    <a:lumMod val="95000"/>
                  </a:schemeClr>
                </a:solidFill>
              </a:rPr>
              <a:t>Slope %</a:t>
            </a:r>
          </a:p>
        </p:txBody>
      </p:sp>
      <p:sp>
        <p:nvSpPr>
          <p:cNvPr id="14" name="TextBox 13"/>
          <p:cNvSpPr txBox="1"/>
          <p:nvPr/>
        </p:nvSpPr>
        <p:spPr>
          <a:xfrm>
            <a:off x="1428928" y="2155474"/>
            <a:ext cx="933272" cy="276999"/>
          </a:xfrm>
          <a:prstGeom prst="rect">
            <a:avLst/>
          </a:prstGeom>
          <a:noFill/>
        </p:spPr>
        <p:txBody>
          <a:bodyPr wrap="square" rtlCol="0">
            <a:spAutoFit/>
          </a:bodyPr>
          <a:lstStyle/>
          <a:p>
            <a:r>
              <a:rPr lang="en-US" sz="1200" dirty="0">
                <a:solidFill>
                  <a:srgbClr val="CC3300"/>
                </a:solidFill>
              </a:rPr>
              <a:t>SAMPLED</a:t>
            </a:r>
          </a:p>
        </p:txBody>
      </p:sp>
      <p:cxnSp>
        <p:nvCxnSpPr>
          <p:cNvPr id="15" name="Straight Arrow Connector 14"/>
          <p:cNvCxnSpPr/>
          <p:nvPr/>
        </p:nvCxnSpPr>
        <p:spPr>
          <a:xfrm flipV="1">
            <a:off x="1366010" y="2112553"/>
            <a:ext cx="1" cy="339755"/>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grpSp>
        <p:nvGrpSpPr>
          <p:cNvPr id="2" name="Group 1"/>
          <p:cNvGrpSpPr/>
          <p:nvPr/>
        </p:nvGrpSpPr>
        <p:grpSpPr>
          <a:xfrm>
            <a:off x="1564535" y="5562600"/>
            <a:ext cx="6705385" cy="339755"/>
            <a:chOff x="1569510" y="5141926"/>
            <a:chExt cx="6705385" cy="339755"/>
          </a:xfrm>
        </p:grpSpPr>
        <p:cxnSp>
          <p:nvCxnSpPr>
            <p:cNvPr id="6" name="Straight Arrow Connector 5"/>
            <p:cNvCxnSpPr/>
            <p:nvPr/>
          </p:nvCxnSpPr>
          <p:spPr>
            <a:xfrm flipV="1">
              <a:off x="5204380" y="5141926"/>
              <a:ext cx="1" cy="339755"/>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7" name="Straight Arrow Connector 6"/>
            <p:cNvCxnSpPr/>
            <p:nvPr/>
          </p:nvCxnSpPr>
          <p:spPr>
            <a:xfrm flipV="1">
              <a:off x="2689780" y="5141926"/>
              <a:ext cx="1" cy="339755"/>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8" name="Straight Arrow Connector 7"/>
            <p:cNvCxnSpPr/>
            <p:nvPr/>
          </p:nvCxnSpPr>
          <p:spPr>
            <a:xfrm flipV="1">
              <a:off x="3806803" y="5141926"/>
              <a:ext cx="1" cy="339755"/>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9" name="Straight Arrow Connector 8"/>
            <p:cNvCxnSpPr/>
            <p:nvPr/>
          </p:nvCxnSpPr>
          <p:spPr>
            <a:xfrm flipV="1">
              <a:off x="5064103" y="5141926"/>
              <a:ext cx="1" cy="339755"/>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10" name="Straight Arrow Connector 9"/>
            <p:cNvCxnSpPr/>
            <p:nvPr/>
          </p:nvCxnSpPr>
          <p:spPr>
            <a:xfrm flipV="1">
              <a:off x="4367912" y="5141926"/>
              <a:ext cx="1" cy="339755"/>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p:nvPr/>
          </p:nvCxnSpPr>
          <p:spPr>
            <a:xfrm flipV="1">
              <a:off x="8274894" y="5141926"/>
              <a:ext cx="1" cy="339755"/>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12" name="Straight Arrow Connector 11"/>
            <p:cNvCxnSpPr/>
            <p:nvPr/>
          </p:nvCxnSpPr>
          <p:spPr>
            <a:xfrm flipV="1">
              <a:off x="5760294" y="5141926"/>
              <a:ext cx="1" cy="339755"/>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13" name="Straight Arrow Connector 12"/>
            <p:cNvCxnSpPr/>
            <p:nvPr/>
          </p:nvCxnSpPr>
          <p:spPr>
            <a:xfrm flipV="1">
              <a:off x="5342060" y="5141926"/>
              <a:ext cx="1" cy="339755"/>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16" name="Straight Arrow Connector 15"/>
            <p:cNvCxnSpPr/>
            <p:nvPr/>
          </p:nvCxnSpPr>
          <p:spPr>
            <a:xfrm flipV="1">
              <a:off x="1843787" y="5141926"/>
              <a:ext cx="1" cy="339755"/>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17" name="Straight Arrow Connector 16"/>
            <p:cNvCxnSpPr/>
            <p:nvPr/>
          </p:nvCxnSpPr>
          <p:spPr>
            <a:xfrm flipV="1">
              <a:off x="2262021" y="5141926"/>
              <a:ext cx="1" cy="339755"/>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18" name="Straight Arrow Connector 17"/>
            <p:cNvCxnSpPr/>
            <p:nvPr/>
          </p:nvCxnSpPr>
          <p:spPr>
            <a:xfrm flipV="1">
              <a:off x="5622614" y="5141926"/>
              <a:ext cx="1" cy="339755"/>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19" name="Straight Arrow Connector 18"/>
            <p:cNvCxnSpPr/>
            <p:nvPr/>
          </p:nvCxnSpPr>
          <p:spPr>
            <a:xfrm flipV="1">
              <a:off x="8000833" y="5141926"/>
              <a:ext cx="1" cy="339755"/>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20" name="Straight Arrow Connector 19"/>
            <p:cNvCxnSpPr/>
            <p:nvPr/>
          </p:nvCxnSpPr>
          <p:spPr>
            <a:xfrm flipV="1">
              <a:off x="1569510" y="5141926"/>
              <a:ext cx="1" cy="339755"/>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21" name="Straight Arrow Connector 20"/>
            <p:cNvCxnSpPr/>
            <p:nvPr/>
          </p:nvCxnSpPr>
          <p:spPr>
            <a:xfrm flipV="1">
              <a:off x="6598926" y="5141926"/>
              <a:ext cx="1" cy="339755"/>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23" name="Straight Arrow Connector 22"/>
            <p:cNvCxnSpPr/>
            <p:nvPr/>
          </p:nvCxnSpPr>
          <p:spPr>
            <a:xfrm flipV="1">
              <a:off x="7024521" y="5141926"/>
              <a:ext cx="1" cy="339755"/>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24" name="Straight Arrow Connector 23"/>
            <p:cNvCxnSpPr/>
            <p:nvPr/>
          </p:nvCxnSpPr>
          <p:spPr>
            <a:xfrm flipV="1">
              <a:off x="7857331" y="5141926"/>
              <a:ext cx="1" cy="339755"/>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25" name="Straight Arrow Connector 24"/>
            <p:cNvCxnSpPr/>
            <p:nvPr/>
          </p:nvCxnSpPr>
          <p:spPr>
            <a:xfrm flipV="1">
              <a:off x="7720300" y="5141926"/>
              <a:ext cx="1" cy="339755"/>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26" name="Straight Arrow Connector 25"/>
            <p:cNvCxnSpPr/>
            <p:nvPr/>
          </p:nvCxnSpPr>
          <p:spPr>
            <a:xfrm flipV="1">
              <a:off x="6185889" y="5141926"/>
              <a:ext cx="1" cy="339755"/>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27" name="Straight Arrow Connector 26"/>
            <p:cNvCxnSpPr/>
            <p:nvPr/>
          </p:nvCxnSpPr>
          <p:spPr>
            <a:xfrm flipV="1">
              <a:off x="6331049" y="5141926"/>
              <a:ext cx="1" cy="339755"/>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28" name="Straight Arrow Connector 27"/>
            <p:cNvCxnSpPr/>
            <p:nvPr/>
          </p:nvCxnSpPr>
          <p:spPr>
            <a:xfrm flipV="1">
              <a:off x="2116980" y="5141926"/>
              <a:ext cx="1" cy="339755"/>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5778959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6200" y="-533400"/>
            <a:ext cx="8915400" cy="1877437"/>
          </a:xfrm>
          <a:prstGeom prst="rect">
            <a:avLst/>
          </a:prstGeom>
          <a:noFill/>
        </p:spPr>
        <p:txBody>
          <a:bodyPr wrap="square" rtlCol="0">
            <a:spAutoFit/>
          </a:bodyPr>
          <a:lstStyle/>
          <a:p>
            <a:pPr algn="ctr"/>
            <a:endParaRPr lang="en-US" sz="4400" b="1" dirty="0"/>
          </a:p>
          <a:p>
            <a:pPr algn="ctr"/>
            <a:r>
              <a:rPr lang="en-US" sz="3600" b="1" dirty="0"/>
              <a:t>Annual Soil-Water Deficit (mm) analysis for NFMA</a:t>
            </a:r>
          </a:p>
        </p:txBody>
      </p:sp>
      <p:pic>
        <p:nvPicPr>
          <p:cNvPr id="7" name="Picture 6"/>
          <p:cNvPicPr>
            <a:picLocks noChangeAspect="1"/>
          </p:cNvPicPr>
          <p:nvPr/>
        </p:nvPicPr>
        <p:blipFill>
          <a:blip r:embed="rId3"/>
          <a:stretch>
            <a:fillRect/>
          </a:stretch>
        </p:blipFill>
        <p:spPr>
          <a:xfrm>
            <a:off x="2628900" y="1310509"/>
            <a:ext cx="3810000" cy="5194040"/>
          </a:xfrm>
          <a:prstGeom prst="rect">
            <a:avLst/>
          </a:prstGeom>
        </p:spPr>
      </p:pic>
    </p:spTree>
    <p:extLst>
      <p:ext uri="{BB962C8B-B14F-4D97-AF65-F5344CB8AC3E}">
        <p14:creationId xmlns:p14="http://schemas.microsoft.com/office/powerpoint/2010/main" val="8137732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57409" y="0"/>
            <a:ext cx="8781143" cy="6858000"/>
          </a:xfrm>
          <a:prstGeom prst="rect">
            <a:avLst/>
          </a:prstGeom>
        </p:spPr>
      </p:pic>
      <p:sp>
        <p:nvSpPr>
          <p:cNvPr id="3" name="TextBox 2"/>
          <p:cNvSpPr txBox="1"/>
          <p:nvPr/>
        </p:nvSpPr>
        <p:spPr>
          <a:xfrm>
            <a:off x="5203596" y="190919"/>
            <a:ext cx="3849970" cy="1077218"/>
          </a:xfrm>
          <a:prstGeom prst="rect">
            <a:avLst/>
          </a:prstGeom>
          <a:noFill/>
        </p:spPr>
        <p:txBody>
          <a:bodyPr wrap="square" rtlCol="0">
            <a:spAutoFit/>
          </a:bodyPr>
          <a:lstStyle/>
          <a:p>
            <a:pPr algn="ctr"/>
            <a:r>
              <a:rPr lang="en-US" sz="2800" b="1" dirty="0">
                <a:solidFill>
                  <a:schemeClr val="bg1"/>
                </a:solidFill>
              </a:rPr>
              <a:t>North Fork Hornet Creek</a:t>
            </a:r>
          </a:p>
          <a:p>
            <a:pPr algn="ctr"/>
            <a:r>
              <a:rPr lang="en-US" sz="2000" b="1" dirty="0">
                <a:solidFill>
                  <a:schemeClr val="bg1"/>
                </a:solidFill>
              </a:rPr>
              <a:t>(upper ~2/3)</a:t>
            </a:r>
          </a:p>
          <a:p>
            <a:pPr algn="ctr"/>
            <a:r>
              <a:rPr lang="en-US" sz="1600" b="1" dirty="0">
                <a:solidFill>
                  <a:schemeClr val="bg1"/>
                </a:solidFill>
              </a:rPr>
              <a:t>21% of project area</a:t>
            </a:r>
          </a:p>
        </p:txBody>
      </p:sp>
      <p:sp>
        <p:nvSpPr>
          <p:cNvPr id="5" name="Right Arrow 4"/>
          <p:cNvSpPr/>
          <p:nvPr/>
        </p:nvSpPr>
        <p:spPr>
          <a:xfrm>
            <a:off x="1524000" y="5943600"/>
            <a:ext cx="7257578" cy="669520"/>
          </a:xfrm>
          <a:prstGeom prst="rightArrow">
            <a:avLst>
              <a:gd name="adj1" fmla="val 36993"/>
              <a:gd name="adj2" fmla="val 50000"/>
            </a:avLst>
          </a:prstGeom>
          <a:gradFill flip="none" rotWithShape="1">
            <a:gsLst>
              <a:gs pos="1000">
                <a:srgbClr val="FF0000"/>
              </a:gs>
              <a:gs pos="34000">
                <a:schemeClr val="accent6">
                  <a:lumMod val="75000"/>
                </a:schemeClr>
              </a:gs>
              <a:gs pos="98000">
                <a:schemeClr val="accent1">
                  <a:lumMod val="20000"/>
                  <a:lumOff val="80000"/>
                </a:schemeClr>
              </a:gs>
              <a:gs pos="66000">
                <a:schemeClr val="accent6">
                  <a:lumMod val="20000"/>
                  <a:lumOff val="8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INCREASING ECOSYSTEM ARIDITY</a:t>
            </a:r>
          </a:p>
        </p:txBody>
      </p:sp>
    </p:spTree>
    <p:extLst>
      <p:ext uri="{BB962C8B-B14F-4D97-AF65-F5344CB8AC3E}">
        <p14:creationId xmlns:p14="http://schemas.microsoft.com/office/powerpoint/2010/main" val="16658777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86313"/>
            <a:ext cx="8229600" cy="990600"/>
          </a:xfrm>
        </p:spPr>
        <p:txBody>
          <a:bodyPr>
            <a:normAutofit fontScale="90000"/>
          </a:bodyPr>
          <a:lstStyle/>
          <a:p>
            <a:r>
              <a:rPr lang="en-US" sz="4900" dirty="0"/>
              <a:t>Today’s Topics</a:t>
            </a:r>
            <a:br>
              <a:rPr lang="en-US" dirty="0"/>
            </a:br>
            <a:endParaRPr lang="en-US" dirty="0"/>
          </a:p>
        </p:txBody>
      </p:sp>
      <p:sp>
        <p:nvSpPr>
          <p:cNvPr id="19" name="Rectangle 18"/>
          <p:cNvSpPr/>
          <p:nvPr/>
        </p:nvSpPr>
        <p:spPr>
          <a:xfrm>
            <a:off x="6362700" y="3710796"/>
            <a:ext cx="2286000" cy="707886"/>
          </a:xfrm>
          <a:prstGeom prst="rect">
            <a:avLst/>
          </a:prstGeom>
        </p:spPr>
        <p:txBody>
          <a:bodyPr wrap="square">
            <a:spAutoFit/>
          </a:bodyPr>
          <a:lstStyle/>
          <a:p>
            <a:pPr algn="ctr"/>
            <a:r>
              <a:rPr lang="en-US" sz="2000" dirty="0">
                <a:latin typeface="Lato" panose="020F0502020204030203" pitchFamily="34" charset="0"/>
              </a:rPr>
              <a:t>Toolkit Case Studies</a:t>
            </a:r>
          </a:p>
        </p:txBody>
      </p:sp>
      <p:sp>
        <p:nvSpPr>
          <p:cNvPr id="20" name="Rectangle 19"/>
          <p:cNvSpPr/>
          <p:nvPr/>
        </p:nvSpPr>
        <p:spPr>
          <a:xfrm>
            <a:off x="828798" y="3635101"/>
            <a:ext cx="2368629" cy="707886"/>
          </a:xfrm>
          <a:prstGeom prst="rect">
            <a:avLst/>
          </a:prstGeom>
        </p:spPr>
        <p:txBody>
          <a:bodyPr wrap="square">
            <a:spAutoFit/>
          </a:bodyPr>
          <a:lstStyle/>
          <a:p>
            <a:pPr algn="ctr"/>
            <a:r>
              <a:rPr lang="en-US" sz="2000" dirty="0">
                <a:latin typeface="Lato" panose="020F0502020204030203" pitchFamily="34" charset="0"/>
              </a:rPr>
              <a:t>TEUI and Toolkit history</a:t>
            </a:r>
          </a:p>
        </p:txBody>
      </p:sp>
      <p:sp>
        <p:nvSpPr>
          <p:cNvPr id="21" name="Rectangle 20"/>
          <p:cNvSpPr/>
          <p:nvPr/>
        </p:nvSpPr>
        <p:spPr>
          <a:xfrm>
            <a:off x="3935262" y="3710796"/>
            <a:ext cx="1741638" cy="707886"/>
          </a:xfrm>
          <a:prstGeom prst="rect">
            <a:avLst/>
          </a:prstGeom>
        </p:spPr>
        <p:txBody>
          <a:bodyPr wrap="square">
            <a:spAutoFit/>
          </a:bodyPr>
          <a:lstStyle/>
          <a:p>
            <a:pPr algn="ctr"/>
            <a:r>
              <a:rPr lang="en-US" sz="2000" dirty="0">
                <a:latin typeface="Lato" panose="020F0502020204030203" pitchFamily="34" charset="0"/>
              </a:rPr>
              <a:t>TEUI Toolkit 5.8 software</a:t>
            </a:r>
          </a:p>
        </p:txBody>
      </p:sp>
      <p:grpSp>
        <p:nvGrpSpPr>
          <p:cNvPr id="22" name="Group 21"/>
          <p:cNvGrpSpPr/>
          <p:nvPr/>
        </p:nvGrpSpPr>
        <p:grpSpPr>
          <a:xfrm>
            <a:off x="6515100" y="1918259"/>
            <a:ext cx="1743558" cy="1640137"/>
            <a:chOff x="6105042" y="4760663"/>
            <a:chExt cx="1743558" cy="1640137"/>
          </a:xfrm>
        </p:grpSpPr>
        <p:pic>
          <p:nvPicPr>
            <p:cNvPr id="23"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910" t="17812" r="28413" b="13155"/>
            <a:stretch/>
          </p:blipFill>
          <p:spPr bwMode="auto">
            <a:xfrm>
              <a:off x="6105042" y="4760663"/>
              <a:ext cx="1743558" cy="1640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6506179" y="5038091"/>
              <a:ext cx="902811" cy="369332"/>
            </a:xfrm>
            <a:prstGeom prst="rect">
              <a:avLst/>
            </a:prstGeom>
            <a:noFill/>
          </p:spPr>
          <p:txBody>
            <a:bodyPr wrap="none" rtlCol="0">
              <a:spAutoFit/>
            </a:bodyPr>
            <a:lstStyle/>
            <a:p>
              <a:r>
                <a:rPr lang="en-US" b="1" dirty="0">
                  <a:latin typeface="Lato" panose="020F0502020204030203" pitchFamily="34" charset="0"/>
                </a:rPr>
                <a:t>MT634</a:t>
              </a:r>
            </a:p>
          </p:txBody>
        </p:sp>
        <p:sp>
          <p:nvSpPr>
            <p:cNvPr id="25" name="Rectangle 24"/>
            <p:cNvSpPr/>
            <p:nvPr/>
          </p:nvSpPr>
          <p:spPr>
            <a:xfrm>
              <a:off x="6506179" y="5366912"/>
              <a:ext cx="939681" cy="246221"/>
            </a:xfrm>
            <a:prstGeom prst="rect">
              <a:avLst/>
            </a:prstGeom>
          </p:spPr>
          <p:txBody>
            <a:bodyPr wrap="none">
              <a:spAutoFit/>
            </a:bodyPr>
            <a:lstStyle/>
            <a:p>
              <a:r>
                <a:rPr lang="en-US" sz="1000" b="1" dirty="0">
                  <a:latin typeface="Lato" panose="020F0502020204030203" pitchFamily="34" charset="0"/>
                </a:rPr>
                <a:t>Kootenai NF</a:t>
              </a:r>
            </a:p>
          </p:txBody>
        </p:sp>
      </p:grpSp>
      <p:pic>
        <p:nvPicPr>
          <p:cNvPr id="26" name="Picture 25" descr="http://www.nrcs.usda.gov/Internet/FSE_MEDIA/nrcseprd3298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553" y="1958196"/>
            <a:ext cx="2303874" cy="149175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90631" y="1981200"/>
            <a:ext cx="2367269" cy="1501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8" name="Straight Connector 27"/>
          <p:cNvCxnSpPr/>
          <p:nvPr/>
        </p:nvCxnSpPr>
        <p:spPr bwMode="auto">
          <a:xfrm>
            <a:off x="6289813" y="1918259"/>
            <a:ext cx="0" cy="3011737"/>
          </a:xfrm>
          <a:prstGeom prst="line">
            <a:avLst/>
          </a:prstGeom>
          <a:solidFill>
            <a:schemeClr val="accent1"/>
          </a:solidFill>
          <a:ln w="25400" cap="flat" cmpd="sng" algn="ctr">
            <a:solidFill>
              <a:schemeClr val="bg1"/>
            </a:solidFill>
            <a:prstDash val="dash"/>
            <a:round/>
            <a:headEnd type="none" w="med" len="med"/>
            <a:tailEnd type="none" w="med" len="med"/>
          </a:ln>
          <a:effectLst/>
        </p:spPr>
      </p:cxnSp>
      <p:sp>
        <p:nvSpPr>
          <p:cNvPr id="29" name="TextBox 28"/>
          <p:cNvSpPr txBox="1"/>
          <p:nvPr/>
        </p:nvSpPr>
        <p:spPr>
          <a:xfrm>
            <a:off x="7015557" y="4592930"/>
            <a:ext cx="800219" cy="369332"/>
          </a:xfrm>
          <a:prstGeom prst="rect">
            <a:avLst/>
          </a:prstGeom>
          <a:noFill/>
        </p:spPr>
        <p:txBody>
          <a:bodyPr wrap="none" rtlCol="0">
            <a:spAutoFit/>
          </a:bodyPr>
          <a:lstStyle/>
          <a:p>
            <a:r>
              <a:rPr lang="en-US" dirty="0">
                <a:latin typeface="Lato" panose="020F0502020204030203" pitchFamily="34" charset="0"/>
              </a:rPr>
              <a:t>Part 2</a:t>
            </a:r>
          </a:p>
        </p:txBody>
      </p:sp>
      <p:sp>
        <p:nvSpPr>
          <p:cNvPr id="30" name="TextBox 29"/>
          <p:cNvSpPr txBox="1"/>
          <p:nvPr/>
        </p:nvSpPr>
        <p:spPr>
          <a:xfrm>
            <a:off x="3122004" y="4560664"/>
            <a:ext cx="800219" cy="369332"/>
          </a:xfrm>
          <a:prstGeom prst="rect">
            <a:avLst/>
          </a:prstGeom>
          <a:noFill/>
        </p:spPr>
        <p:txBody>
          <a:bodyPr wrap="none" rtlCol="0">
            <a:spAutoFit/>
          </a:bodyPr>
          <a:lstStyle/>
          <a:p>
            <a:r>
              <a:rPr lang="en-US" dirty="0">
                <a:latin typeface="Lato" panose="020F0502020204030203" pitchFamily="34" charset="0"/>
              </a:rPr>
              <a:t>Part 1</a:t>
            </a:r>
          </a:p>
        </p:txBody>
      </p:sp>
    </p:spTree>
    <p:extLst>
      <p:ext uri="{BB962C8B-B14F-4D97-AF65-F5344CB8AC3E}">
        <p14:creationId xmlns:p14="http://schemas.microsoft.com/office/powerpoint/2010/main" val="41353294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89095" y="0"/>
            <a:ext cx="8765810" cy="6858000"/>
          </a:xfrm>
          <a:prstGeom prst="rect">
            <a:avLst/>
          </a:prstGeom>
        </p:spPr>
      </p:pic>
      <p:sp>
        <p:nvSpPr>
          <p:cNvPr id="3" name="TextBox 2"/>
          <p:cNvSpPr txBox="1"/>
          <p:nvPr/>
        </p:nvSpPr>
        <p:spPr>
          <a:xfrm>
            <a:off x="5677320" y="190919"/>
            <a:ext cx="3376246" cy="800219"/>
          </a:xfrm>
          <a:prstGeom prst="rect">
            <a:avLst/>
          </a:prstGeom>
          <a:noFill/>
        </p:spPr>
        <p:txBody>
          <a:bodyPr wrap="square" rtlCol="0">
            <a:spAutoFit/>
          </a:bodyPr>
          <a:lstStyle/>
          <a:p>
            <a:pPr algn="ctr"/>
            <a:r>
              <a:rPr lang="en-US" sz="2800" b="1" dirty="0">
                <a:solidFill>
                  <a:schemeClr val="bg1"/>
                </a:solidFill>
              </a:rPr>
              <a:t>Lick Creek</a:t>
            </a:r>
          </a:p>
          <a:p>
            <a:pPr algn="ctr"/>
            <a:r>
              <a:rPr lang="en-US" b="1" dirty="0">
                <a:solidFill>
                  <a:schemeClr val="bg1"/>
                </a:solidFill>
              </a:rPr>
              <a:t>31% of project area</a:t>
            </a:r>
          </a:p>
        </p:txBody>
      </p:sp>
    </p:spTree>
    <p:extLst>
      <p:ext uri="{BB962C8B-B14F-4D97-AF65-F5344CB8AC3E}">
        <p14:creationId xmlns:p14="http://schemas.microsoft.com/office/powerpoint/2010/main" val="30971764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7097" y="0"/>
            <a:ext cx="8751357" cy="6858000"/>
          </a:xfrm>
          <a:prstGeom prst="rect">
            <a:avLst/>
          </a:prstGeom>
        </p:spPr>
      </p:pic>
      <p:sp>
        <p:nvSpPr>
          <p:cNvPr id="3" name="TextBox 2"/>
          <p:cNvSpPr txBox="1"/>
          <p:nvPr/>
        </p:nvSpPr>
        <p:spPr>
          <a:xfrm>
            <a:off x="5677320" y="190919"/>
            <a:ext cx="3376246" cy="1077218"/>
          </a:xfrm>
          <a:prstGeom prst="rect">
            <a:avLst/>
          </a:prstGeom>
          <a:noFill/>
        </p:spPr>
        <p:txBody>
          <a:bodyPr wrap="square" rtlCol="0">
            <a:spAutoFit/>
          </a:bodyPr>
          <a:lstStyle/>
          <a:p>
            <a:pPr algn="ctr"/>
            <a:r>
              <a:rPr lang="en-US" sz="2800" b="1" dirty="0">
                <a:solidFill>
                  <a:schemeClr val="bg1"/>
                </a:solidFill>
              </a:rPr>
              <a:t>Bear Creek</a:t>
            </a:r>
          </a:p>
          <a:p>
            <a:pPr algn="ctr"/>
            <a:r>
              <a:rPr lang="en-US" sz="2000" b="1" dirty="0">
                <a:solidFill>
                  <a:schemeClr val="bg1"/>
                </a:solidFill>
              </a:rPr>
              <a:t>(upper ~2/3)</a:t>
            </a:r>
          </a:p>
          <a:p>
            <a:pPr algn="ctr"/>
            <a:r>
              <a:rPr lang="en-US" sz="1600" b="1" dirty="0">
                <a:solidFill>
                  <a:schemeClr val="bg1"/>
                </a:solidFill>
              </a:rPr>
              <a:t>21% of project area</a:t>
            </a:r>
          </a:p>
        </p:txBody>
      </p:sp>
      <p:sp>
        <p:nvSpPr>
          <p:cNvPr id="5" name="TextBox 4"/>
          <p:cNvSpPr txBox="1"/>
          <p:nvPr/>
        </p:nvSpPr>
        <p:spPr>
          <a:xfrm>
            <a:off x="88918" y="323833"/>
            <a:ext cx="2163831" cy="1355283"/>
          </a:xfrm>
          <a:prstGeom prst="rect">
            <a:avLst/>
          </a:prstGeom>
          <a:solidFill>
            <a:schemeClr val="tx1"/>
          </a:solidFill>
          <a:ln>
            <a:solidFill>
              <a:schemeClr val="bg1">
                <a:lumMod val="50000"/>
              </a:schemeClr>
            </a:solidFill>
          </a:ln>
        </p:spPr>
        <p:txBody>
          <a:bodyPr wrap="square" rtlCol="0">
            <a:spAutoFit/>
          </a:bodyPr>
          <a:lstStyle/>
          <a:p>
            <a:pPr algn="ctr"/>
            <a:r>
              <a:rPr lang="en-US" sz="2000" b="1" dirty="0">
                <a:solidFill>
                  <a:schemeClr val="bg1"/>
                </a:solidFill>
              </a:rPr>
              <a:t>Multiple distinct</a:t>
            </a:r>
          </a:p>
          <a:p>
            <a:pPr algn="ctr"/>
            <a:r>
              <a:rPr lang="en-US" sz="2000" b="1" dirty="0">
                <a:solidFill>
                  <a:schemeClr val="bg1"/>
                </a:solidFill>
              </a:rPr>
              <a:t>soil-water-climate</a:t>
            </a:r>
          </a:p>
          <a:p>
            <a:pPr algn="ctr"/>
            <a:r>
              <a:rPr lang="en-US" sz="2000" b="1" dirty="0">
                <a:solidFill>
                  <a:schemeClr val="bg1"/>
                </a:solidFill>
              </a:rPr>
              <a:t>habitats</a:t>
            </a:r>
          </a:p>
        </p:txBody>
      </p:sp>
      <p:cxnSp>
        <p:nvCxnSpPr>
          <p:cNvPr id="6" name="Straight Arrow Connector 5"/>
          <p:cNvCxnSpPr/>
          <p:nvPr/>
        </p:nvCxnSpPr>
        <p:spPr>
          <a:xfrm>
            <a:off x="2235816" y="1602902"/>
            <a:ext cx="4600413" cy="1270927"/>
          </a:xfrm>
          <a:prstGeom prst="straightConnector1">
            <a:avLst/>
          </a:prstGeom>
          <a:ln w="31750">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252749" y="1066800"/>
            <a:ext cx="2412593" cy="291851"/>
          </a:xfrm>
          <a:prstGeom prst="straightConnector1">
            <a:avLst/>
          </a:prstGeom>
          <a:ln w="31750">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2227357" y="1279574"/>
            <a:ext cx="679129" cy="275856"/>
          </a:xfrm>
          <a:prstGeom prst="straightConnector1">
            <a:avLst/>
          </a:prstGeom>
          <a:ln w="31750">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235816" y="1578996"/>
            <a:ext cx="3441504" cy="260690"/>
          </a:xfrm>
          <a:prstGeom prst="straightConnector1">
            <a:avLst/>
          </a:prstGeom>
          <a:ln w="31750">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81572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3548" y="0"/>
            <a:ext cx="8736904" cy="6858000"/>
          </a:xfrm>
          <a:prstGeom prst="rect">
            <a:avLst/>
          </a:prstGeom>
        </p:spPr>
      </p:pic>
      <p:sp>
        <p:nvSpPr>
          <p:cNvPr id="5" name="TextBox 4"/>
          <p:cNvSpPr txBox="1"/>
          <p:nvPr/>
        </p:nvSpPr>
        <p:spPr>
          <a:xfrm>
            <a:off x="307101" y="866860"/>
            <a:ext cx="1451082" cy="830997"/>
          </a:xfrm>
          <a:prstGeom prst="rect">
            <a:avLst/>
          </a:prstGeom>
          <a:noFill/>
        </p:spPr>
        <p:txBody>
          <a:bodyPr wrap="square" rtlCol="0">
            <a:spAutoFit/>
          </a:bodyPr>
          <a:lstStyle/>
          <a:p>
            <a:pPr algn="ctr"/>
            <a:r>
              <a:rPr lang="en-US" sz="2400" b="1" dirty="0">
                <a:solidFill>
                  <a:schemeClr val="bg1"/>
                </a:solidFill>
              </a:rPr>
              <a:t>Bear Creek</a:t>
            </a:r>
            <a:endParaRPr lang="en-US" b="1" dirty="0">
              <a:solidFill>
                <a:schemeClr val="bg1"/>
              </a:solidFill>
            </a:endParaRPr>
          </a:p>
        </p:txBody>
      </p:sp>
      <p:cxnSp>
        <p:nvCxnSpPr>
          <p:cNvPr id="7" name="Straight Arrow Connector 6"/>
          <p:cNvCxnSpPr/>
          <p:nvPr/>
        </p:nvCxnSpPr>
        <p:spPr>
          <a:xfrm>
            <a:off x="1502228" y="1572671"/>
            <a:ext cx="419903" cy="277900"/>
          </a:xfrm>
          <a:prstGeom prst="straightConnector1">
            <a:avLst/>
          </a:prstGeom>
          <a:ln w="31750">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5938156" y="3167743"/>
            <a:ext cx="1332142" cy="1153886"/>
          </a:xfrm>
          <a:prstGeom prst="straightConnector1">
            <a:avLst/>
          </a:prstGeom>
          <a:ln w="31750">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3552431" y="1850571"/>
            <a:ext cx="1944938" cy="2862943"/>
          </a:xfrm>
          <a:prstGeom prst="straightConnector1">
            <a:avLst/>
          </a:prstGeom>
          <a:ln w="31750">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006070" y="666375"/>
            <a:ext cx="3526971" cy="1107996"/>
          </a:xfrm>
          <a:prstGeom prst="rect">
            <a:avLst/>
          </a:prstGeom>
          <a:noFill/>
        </p:spPr>
        <p:txBody>
          <a:bodyPr wrap="square" rtlCol="0">
            <a:spAutoFit/>
          </a:bodyPr>
          <a:lstStyle/>
          <a:p>
            <a:pPr algn="ctr"/>
            <a:r>
              <a:rPr lang="en-US" sz="2200" b="1" dirty="0">
                <a:solidFill>
                  <a:schemeClr val="bg1"/>
                </a:solidFill>
              </a:rPr>
              <a:t>Overlap of Bear Creek </a:t>
            </a:r>
          </a:p>
          <a:p>
            <a:pPr algn="ctr"/>
            <a:r>
              <a:rPr lang="en-US" sz="2200" b="1" dirty="0">
                <a:solidFill>
                  <a:schemeClr val="bg1"/>
                </a:solidFill>
              </a:rPr>
              <a:t>and Indian Creek </a:t>
            </a:r>
          </a:p>
          <a:p>
            <a:pPr algn="ctr"/>
            <a:r>
              <a:rPr lang="en-US" sz="2200" b="1" dirty="0">
                <a:solidFill>
                  <a:schemeClr val="bg1"/>
                </a:solidFill>
              </a:rPr>
              <a:t>in soil-water-climate space</a:t>
            </a:r>
          </a:p>
        </p:txBody>
      </p:sp>
      <p:sp>
        <p:nvSpPr>
          <p:cNvPr id="24" name="TextBox 23"/>
          <p:cNvSpPr txBox="1"/>
          <p:nvPr/>
        </p:nvSpPr>
        <p:spPr>
          <a:xfrm>
            <a:off x="6968781" y="2413512"/>
            <a:ext cx="1402333" cy="830997"/>
          </a:xfrm>
          <a:prstGeom prst="rect">
            <a:avLst/>
          </a:prstGeom>
          <a:noFill/>
        </p:spPr>
        <p:txBody>
          <a:bodyPr wrap="square" rtlCol="0">
            <a:spAutoFit/>
          </a:bodyPr>
          <a:lstStyle/>
          <a:p>
            <a:pPr algn="ctr"/>
            <a:r>
              <a:rPr lang="en-US" sz="2400" b="1" dirty="0">
                <a:solidFill>
                  <a:schemeClr val="bg1"/>
                </a:solidFill>
              </a:rPr>
              <a:t>Indian Creek</a:t>
            </a:r>
            <a:endParaRPr lang="en-US" sz="1600" b="1" dirty="0">
              <a:solidFill>
                <a:schemeClr val="bg1"/>
              </a:solidFill>
            </a:endParaRPr>
          </a:p>
        </p:txBody>
      </p:sp>
    </p:spTree>
    <p:extLst>
      <p:ext uri="{BB962C8B-B14F-4D97-AF65-F5344CB8AC3E}">
        <p14:creationId xmlns:p14="http://schemas.microsoft.com/office/powerpoint/2010/main" val="25086748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2336" y="0"/>
            <a:ext cx="8795657" cy="6858000"/>
          </a:xfrm>
          <a:prstGeom prst="rect">
            <a:avLst/>
          </a:prstGeom>
        </p:spPr>
      </p:pic>
      <p:sp>
        <p:nvSpPr>
          <p:cNvPr id="5" name="TextBox 4"/>
          <p:cNvSpPr txBox="1"/>
          <p:nvPr/>
        </p:nvSpPr>
        <p:spPr>
          <a:xfrm>
            <a:off x="1722706" y="2005394"/>
            <a:ext cx="1451082" cy="461665"/>
          </a:xfrm>
          <a:prstGeom prst="rect">
            <a:avLst/>
          </a:prstGeom>
          <a:noFill/>
        </p:spPr>
        <p:txBody>
          <a:bodyPr wrap="square" rtlCol="0">
            <a:spAutoFit/>
          </a:bodyPr>
          <a:lstStyle/>
          <a:p>
            <a:pPr algn="ctr"/>
            <a:r>
              <a:rPr lang="en-US" sz="2400" b="1" dirty="0">
                <a:solidFill>
                  <a:schemeClr val="bg1"/>
                </a:solidFill>
              </a:rPr>
              <a:t>Lick Creek</a:t>
            </a:r>
            <a:endParaRPr lang="en-US" b="1" dirty="0">
              <a:solidFill>
                <a:schemeClr val="bg1"/>
              </a:solidFill>
            </a:endParaRPr>
          </a:p>
        </p:txBody>
      </p:sp>
      <p:cxnSp>
        <p:nvCxnSpPr>
          <p:cNvPr id="7" name="Straight Arrow Connector 6"/>
          <p:cNvCxnSpPr/>
          <p:nvPr/>
        </p:nvCxnSpPr>
        <p:spPr>
          <a:xfrm>
            <a:off x="3304354" y="2481943"/>
            <a:ext cx="742739" cy="529969"/>
          </a:xfrm>
          <a:prstGeom prst="straightConnector1">
            <a:avLst/>
          </a:prstGeom>
          <a:ln w="31750">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6593430" y="1788890"/>
            <a:ext cx="457985" cy="415499"/>
          </a:xfrm>
          <a:prstGeom prst="straightConnector1">
            <a:avLst/>
          </a:prstGeom>
          <a:ln w="31750">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920393" y="690847"/>
            <a:ext cx="2071689" cy="1138773"/>
          </a:xfrm>
          <a:prstGeom prst="rect">
            <a:avLst/>
          </a:prstGeom>
          <a:noFill/>
        </p:spPr>
        <p:txBody>
          <a:bodyPr wrap="square" rtlCol="0">
            <a:spAutoFit/>
          </a:bodyPr>
          <a:lstStyle/>
          <a:p>
            <a:pPr algn="ctr"/>
            <a:r>
              <a:rPr lang="en-US" sz="2400" b="1" dirty="0">
                <a:solidFill>
                  <a:schemeClr val="bg1"/>
                </a:solidFill>
              </a:rPr>
              <a:t>North Fork Hornet Creek</a:t>
            </a:r>
          </a:p>
          <a:p>
            <a:pPr algn="ctr"/>
            <a:r>
              <a:rPr lang="en-US" b="1" dirty="0">
                <a:solidFill>
                  <a:schemeClr val="bg1"/>
                </a:solidFill>
              </a:rPr>
              <a:t>(upper ~2/3)</a:t>
            </a:r>
            <a:endParaRPr lang="en-US" sz="1200" b="1" dirty="0">
              <a:solidFill>
                <a:schemeClr val="bg1"/>
              </a:solidFill>
            </a:endParaRPr>
          </a:p>
        </p:txBody>
      </p:sp>
      <p:sp>
        <p:nvSpPr>
          <p:cNvPr id="9" name="TextBox 8"/>
          <p:cNvSpPr txBox="1"/>
          <p:nvPr/>
        </p:nvSpPr>
        <p:spPr>
          <a:xfrm>
            <a:off x="7137140" y="2138696"/>
            <a:ext cx="1755128" cy="646331"/>
          </a:xfrm>
          <a:prstGeom prst="rect">
            <a:avLst/>
          </a:prstGeom>
          <a:noFill/>
        </p:spPr>
        <p:txBody>
          <a:bodyPr wrap="square" rtlCol="0">
            <a:spAutoFit/>
          </a:bodyPr>
          <a:lstStyle/>
          <a:p>
            <a:pPr algn="ctr"/>
            <a:r>
              <a:rPr lang="en-US" b="1" i="1" dirty="0">
                <a:solidFill>
                  <a:schemeClr val="bg2">
                    <a:lumMod val="90000"/>
                  </a:schemeClr>
                </a:solidFill>
              </a:rPr>
              <a:t> = relatively dry headwaters?</a:t>
            </a:r>
          </a:p>
        </p:txBody>
      </p:sp>
    </p:spTree>
    <p:extLst>
      <p:ext uri="{BB962C8B-B14F-4D97-AF65-F5344CB8AC3E}">
        <p14:creationId xmlns:p14="http://schemas.microsoft.com/office/powerpoint/2010/main" val="14017560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58200"/>
            <a:ext cx="9144000" cy="1077218"/>
          </a:xfrm>
          <a:prstGeom prst="rect">
            <a:avLst/>
          </a:prstGeom>
          <a:noFill/>
        </p:spPr>
        <p:txBody>
          <a:bodyPr wrap="square" rtlCol="0">
            <a:spAutoFit/>
          </a:bodyPr>
          <a:lstStyle/>
          <a:p>
            <a:pPr algn="ctr"/>
            <a:r>
              <a:rPr lang="en-US" sz="3200" b="1" dirty="0"/>
              <a:t>PVG Polygon Validation based on Soil-Water Deficit Outliers</a:t>
            </a:r>
          </a:p>
        </p:txBody>
      </p:sp>
      <p:grpSp>
        <p:nvGrpSpPr>
          <p:cNvPr id="5" name="Group 4"/>
          <p:cNvGrpSpPr/>
          <p:nvPr/>
        </p:nvGrpSpPr>
        <p:grpSpPr>
          <a:xfrm>
            <a:off x="652108" y="1483879"/>
            <a:ext cx="8043067" cy="4503524"/>
            <a:chOff x="685032" y="762001"/>
            <a:chExt cx="8043067" cy="4503524"/>
          </a:xfrm>
        </p:grpSpPr>
        <p:sp>
          <p:nvSpPr>
            <p:cNvPr id="3" name="TextBox 2"/>
            <p:cNvSpPr txBox="1"/>
            <p:nvPr/>
          </p:nvSpPr>
          <p:spPr>
            <a:xfrm>
              <a:off x="685032" y="4457612"/>
              <a:ext cx="3658368" cy="807913"/>
            </a:xfrm>
            <a:prstGeom prst="rect">
              <a:avLst/>
            </a:prstGeom>
            <a:noFill/>
          </p:spPr>
          <p:txBody>
            <a:bodyPr wrap="square" rtlCol="0">
              <a:spAutoFit/>
            </a:bodyPr>
            <a:lstStyle/>
            <a:p>
              <a:r>
                <a:rPr lang="en-US" b="1" dirty="0"/>
                <a:t>20 </a:t>
              </a:r>
              <a:r>
                <a:rPr lang="en-US" b="1" dirty="0" err="1"/>
                <a:t>yr</a:t>
              </a:r>
              <a:r>
                <a:rPr lang="en-US" b="1" dirty="0"/>
                <a:t> mean Evapotranspiration (ET) Deficit*</a:t>
              </a:r>
            </a:p>
            <a:p>
              <a:r>
                <a:rPr lang="en-US" sz="1050" b="1" i="1" dirty="0"/>
                <a:t>Z. Holden, USFS/UMT</a:t>
              </a:r>
              <a:endParaRPr lang="en-US" sz="1050" b="1" dirty="0"/>
            </a:p>
          </p:txBody>
        </p:sp>
        <p:sp>
          <p:nvSpPr>
            <p:cNvPr id="4" name="TextBox 3"/>
            <p:cNvSpPr txBox="1"/>
            <p:nvPr/>
          </p:nvSpPr>
          <p:spPr>
            <a:xfrm>
              <a:off x="4985144" y="4448087"/>
              <a:ext cx="3742955" cy="646331"/>
            </a:xfrm>
            <a:prstGeom prst="rect">
              <a:avLst/>
            </a:prstGeom>
            <a:noFill/>
          </p:spPr>
          <p:txBody>
            <a:bodyPr wrap="square" rtlCol="0">
              <a:spAutoFit/>
            </a:bodyPr>
            <a:lstStyle/>
            <a:p>
              <a:r>
                <a:rPr lang="en-US" b="1" dirty="0">
                  <a:latin typeface="+mj-lt"/>
                </a:rPr>
                <a:t>Potential Vegetation Groups (PVG)</a:t>
              </a:r>
            </a:p>
          </p:txBody>
        </p:sp>
        <p:pic>
          <p:nvPicPr>
            <p:cNvPr id="7" name="Picture 6"/>
            <p:cNvPicPr>
              <a:picLocks noChangeAspect="1"/>
            </p:cNvPicPr>
            <p:nvPr/>
          </p:nvPicPr>
          <p:blipFill>
            <a:blip r:embed="rId3"/>
            <a:stretch>
              <a:fillRect/>
            </a:stretch>
          </p:blipFill>
          <p:spPr>
            <a:xfrm>
              <a:off x="685032" y="762001"/>
              <a:ext cx="3486012" cy="3581400"/>
            </a:xfrm>
            <a:prstGeom prst="rect">
              <a:avLst/>
            </a:prstGeom>
          </p:spPr>
        </p:pic>
        <p:pic>
          <p:nvPicPr>
            <p:cNvPr id="8" name="Picture 7"/>
            <p:cNvPicPr>
              <a:picLocks noChangeAspect="1"/>
            </p:cNvPicPr>
            <p:nvPr/>
          </p:nvPicPr>
          <p:blipFill>
            <a:blip r:embed="rId4"/>
            <a:stretch>
              <a:fillRect/>
            </a:stretch>
          </p:blipFill>
          <p:spPr>
            <a:xfrm>
              <a:off x="4953000" y="762001"/>
              <a:ext cx="3547126" cy="3581399"/>
            </a:xfrm>
            <a:prstGeom prst="rect">
              <a:avLst/>
            </a:prstGeom>
          </p:spPr>
        </p:pic>
      </p:grpSp>
      <p:sp>
        <p:nvSpPr>
          <p:cNvPr id="9" name="TextBox 8"/>
          <p:cNvSpPr txBox="1"/>
          <p:nvPr/>
        </p:nvSpPr>
        <p:spPr>
          <a:xfrm>
            <a:off x="762000" y="6217935"/>
            <a:ext cx="8502651" cy="307777"/>
          </a:xfrm>
          <a:prstGeom prst="rect">
            <a:avLst/>
          </a:prstGeom>
          <a:noFill/>
        </p:spPr>
        <p:txBody>
          <a:bodyPr wrap="square" rtlCol="0">
            <a:spAutoFit/>
          </a:bodyPr>
          <a:lstStyle/>
          <a:p>
            <a:r>
              <a:rPr lang="en-US" sz="1400" dirty="0"/>
              <a:t>* ET deficit = actual - potential ET. Influenced by soil thickness and water holding capacity. </a:t>
            </a:r>
          </a:p>
        </p:txBody>
      </p:sp>
    </p:spTree>
    <p:extLst>
      <p:ext uri="{BB962C8B-B14F-4D97-AF65-F5344CB8AC3E}">
        <p14:creationId xmlns:p14="http://schemas.microsoft.com/office/powerpoint/2010/main" val="700207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1227177"/>
            <a:ext cx="1566583" cy="553998"/>
          </a:xfrm>
          <a:prstGeom prst="rect">
            <a:avLst/>
          </a:prstGeom>
          <a:noFill/>
        </p:spPr>
        <p:txBody>
          <a:bodyPr wrap="square" rtlCol="0">
            <a:spAutoFit/>
          </a:bodyPr>
          <a:lstStyle/>
          <a:p>
            <a:pPr algn="ctr"/>
            <a:r>
              <a:rPr lang="en-US" sz="3000" b="1" dirty="0"/>
              <a:t>PVG 2</a:t>
            </a:r>
          </a:p>
        </p:txBody>
      </p:sp>
      <p:graphicFrame>
        <p:nvGraphicFramePr>
          <p:cNvPr id="7" name="Table 6"/>
          <p:cNvGraphicFramePr>
            <a:graphicFrameLocks noGrp="1"/>
          </p:cNvGraphicFramePr>
          <p:nvPr>
            <p:extLst>
              <p:ext uri="{D42A27DB-BD31-4B8C-83A1-F6EECF244321}">
                <p14:modId xmlns:p14="http://schemas.microsoft.com/office/powerpoint/2010/main" val="119893177"/>
              </p:ext>
            </p:extLst>
          </p:nvPr>
        </p:nvGraphicFramePr>
        <p:xfrm>
          <a:off x="152400" y="1752600"/>
          <a:ext cx="2070848" cy="4137660"/>
        </p:xfrm>
        <a:graphic>
          <a:graphicData uri="http://schemas.openxmlformats.org/drawingml/2006/table">
            <a:tbl>
              <a:tblPr firstRow="1" bandRow="1">
                <a:tableStyleId>{073A0DAA-6AF3-43AB-8588-CEC1D06C72B9}</a:tableStyleId>
              </a:tblPr>
              <a:tblGrid>
                <a:gridCol w="1035424">
                  <a:extLst>
                    <a:ext uri="{9D8B030D-6E8A-4147-A177-3AD203B41FA5}">
                      <a16:colId xmlns:a16="http://schemas.microsoft.com/office/drawing/2014/main" val="20000"/>
                    </a:ext>
                  </a:extLst>
                </a:gridCol>
                <a:gridCol w="1035424">
                  <a:extLst>
                    <a:ext uri="{9D8B030D-6E8A-4147-A177-3AD203B41FA5}">
                      <a16:colId xmlns:a16="http://schemas.microsoft.com/office/drawing/2014/main" val="20001"/>
                    </a:ext>
                  </a:extLst>
                </a:gridCol>
              </a:tblGrid>
              <a:tr h="342900">
                <a:tc gridSpan="2">
                  <a:txBody>
                    <a:bodyPr/>
                    <a:lstStyle/>
                    <a:p>
                      <a:pPr algn="ctr"/>
                      <a:r>
                        <a:rPr lang="en-US" sz="1800" b="1" dirty="0"/>
                        <a:t>Polygon FID</a:t>
                      </a:r>
                      <a:endParaRPr lang="en-US" sz="1800" b="1" baseline="0" dirty="0"/>
                    </a:p>
                  </a:txBody>
                  <a:tcPr marL="68580" marR="68580" marT="34290" marB="34290"/>
                </a:tc>
                <a:tc hMerge="1">
                  <a:txBody>
                    <a:bodyPr/>
                    <a:lstStyle/>
                    <a:p>
                      <a:endParaRPr lang="en-US"/>
                    </a:p>
                  </a:txBody>
                  <a:tcPr/>
                </a:tc>
                <a:extLst>
                  <a:ext uri="{0D108BD9-81ED-4DB2-BD59-A6C34878D82A}">
                    <a16:rowId xmlns:a16="http://schemas.microsoft.com/office/drawing/2014/main" val="10000"/>
                  </a:ext>
                </a:extLst>
              </a:tr>
              <a:tr h="617220">
                <a:tc>
                  <a:txBody>
                    <a:bodyPr/>
                    <a:lstStyle/>
                    <a:p>
                      <a:pPr algn="ctr"/>
                      <a:r>
                        <a:rPr lang="en-US" sz="1200" b="1" dirty="0"/>
                        <a:t>Lower ET deficit range</a:t>
                      </a:r>
                    </a:p>
                  </a:txBody>
                  <a:tcPr marL="68580" marR="68580" marT="34290" marB="34290"/>
                </a:tc>
                <a:tc>
                  <a:txBody>
                    <a:bodyPr/>
                    <a:lstStyle/>
                    <a:p>
                      <a:pPr algn="ctr"/>
                      <a:r>
                        <a:rPr lang="en-US" sz="1200" b="1" dirty="0"/>
                        <a:t>Upper ET deficit range</a:t>
                      </a:r>
                    </a:p>
                  </a:txBody>
                  <a:tcPr marL="68580" marR="68580" marT="34290" marB="34290"/>
                </a:tc>
                <a:extLst>
                  <a:ext uri="{0D108BD9-81ED-4DB2-BD59-A6C34878D82A}">
                    <a16:rowId xmlns:a16="http://schemas.microsoft.com/office/drawing/2014/main" val="10001"/>
                  </a:ext>
                </a:extLst>
              </a:tr>
              <a:tr h="3177540">
                <a:tc>
                  <a:txBody>
                    <a:bodyPr/>
                    <a:lstStyle/>
                    <a:p>
                      <a:pPr algn="r"/>
                      <a:r>
                        <a:rPr lang="en-US" sz="1200" b="1" dirty="0"/>
                        <a:t>1374</a:t>
                      </a:r>
                    </a:p>
                    <a:p>
                      <a:pPr algn="r"/>
                      <a:r>
                        <a:rPr lang="en-US" sz="1200" b="1" dirty="0"/>
                        <a:t>1193</a:t>
                      </a:r>
                    </a:p>
                    <a:p>
                      <a:pPr algn="r"/>
                      <a:r>
                        <a:rPr lang="en-US" sz="1200" b="1" dirty="0"/>
                        <a:t>399</a:t>
                      </a:r>
                    </a:p>
                    <a:p>
                      <a:pPr algn="r"/>
                      <a:r>
                        <a:rPr lang="en-US" sz="1200" b="1" dirty="0"/>
                        <a:t>847</a:t>
                      </a:r>
                    </a:p>
                    <a:p>
                      <a:pPr algn="r"/>
                      <a:r>
                        <a:rPr lang="en-US" sz="1200" b="1" dirty="0"/>
                        <a:t>931</a:t>
                      </a:r>
                    </a:p>
                    <a:p>
                      <a:pPr algn="r"/>
                      <a:r>
                        <a:rPr lang="en-US" sz="1200" b="1" dirty="0"/>
                        <a:t>317</a:t>
                      </a:r>
                    </a:p>
                    <a:p>
                      <a:pPr algn="r"/>
                      <a:r>
                        <a:rPr lang="en-US" sz="1200" b="1" dirty="0"/>
                        <a:t>2170</a:t>
                      </a:r>
                    </a:p>
                    <a:p>
                      <a:pPr algn="r"/>
                      <a:r>
                        <a:rPr lang="en-US" sz="1200" b="1" dirty="0"/>
                        <a:t>110</a:t>
                      </a:r>
                    </a:p>
                    <a:p>
                      <a:pPr algn="r"/>
                      <a:r>
                        <a:rPr lang="en-US" sz="1200" b="1" dirty="0"/>
                        <a:t>1290</a:t>
                      </a:r>
                    </a:p>
                  </a:txBody>
                  <a:tcPr marL="68580" marR="68580" marT="34290" marB="34290"/>
                </a:tc>
                <a:tc>
                  <a:txBody>
                    <a:bodyPr/>
                    <a:lstStyle/>
                    <a:p>
                      <a:pPr algn="r"/>
                      <a:r>
                        <a:rPr lang="en-US" sz="1200" b="1" dirty="0"/>
                        <a:t>1330</a:t>
                      </a:r>
                    </a:p>
                    <a:p>
                      <a:pPr algn="r"/>
                      <a:r>
                        <a:rPr lang="en-US" sz="1200" b="1" dirty="0"/>
                        <a:t>421</a:t>
                      </a:r>
                    </a:p>
                    <a:p>
                      <a:pPr algn="r"/>
                      <a:r>
                        <a:rPr lang="en-US" sz="1200" b="1" dirty="0"/>
                        <a:t>1220</a:t>
                      </a:r>
                    </a:p>
                    <a:p>
                      <a:pPr algn="r"/>
                      <a:r>
                        <a:rPr lang="en-US" sz="1200" b="1" dirty="0"/>
                        <a:t>1304</a:t>
                      </a:r>
                    </a:p>
                    <a:p>
                      <a:pPr algn="r"/>
                      <a:r>
                        <a:rPr lang="en-US" sz="1200" b="1" dirty="0"/>
                        <a:t>1614</a:t>
                      </a:r>
                    </a:p>
                    <a:p>
                      <a:pPr algn="r"/>
                      <a:r>
                        <a:rPr lang="en-US" sz="1200" b="1" dirty="0"/>
                        <a:t>1304</a:t>
                      </a:r>
                    </a:p>
                    <a:p>
                      <a:pPr algn="r"/>
                      <a:r>
                        <a:rPr lang="en-US" sz="1200" b="1" dirty="0"/>
                        <a:t>78</a:t>
                      </a:r>
                    </a:p>
                    <a:p>
                      <a:pPr algn="r"/>
                      <a:r>
                        <a:rPr lang="en-US" sz="1200" b="1" dirty="0"/>
                        <a:t>961</a:t>
                      </a:r>
                    </a:p>
                    <a:p>
                      <a:pPr algn="r"/>
                      <a:r>
                        <a:rPr lang="en-US" sz="1200" b="1" dirty="0"/>
                        <a:t>1911</a:t>
                      </a:r>
                    </a:p>
                    <a:p>
                      <a:pPr algn="r"/>
                      <a:r>
                        <a:rPr lang="en-US" sz="1200" b="1" dirty="0"/>
                        <a:t>1491</a:t>
                      </a:r>
                    </a:p>
                    <a:p>
                      <a:pPr algn="r"/>
                      <a:r>
                        <a:rPr lang="en-US" sz="1200" b="1" dirty="0"/>
                        <a:t>1602</a:t>
                      </a:r>
                    </a:p>
                    <a:p>
                      <a:pPr algn="r"/>
                      <a:r>
                        <a:rPr lang="en-US" sz="1200" b="1" dirty="0"/>
                        <a:t>446</a:t>
                      </a:r>
                    </a:p>
                    <a:p>
                      <a:pPr algn="r"/>
                      <a:r>
                        <a:rPr lang="en-US" sz="1200" b="1" dirty="0"/>
                        <a:t>57</a:t>
                      </a:r>
                    </a:p>
                    <a:p>
                      <a:pPr algn="r"/>
                      <a:r>
                        <a:rPr lang="en-US" sz="1200" b="1" dirty="0"/>
                        <a:t>1597</a:t>
                      </a:r>
                    </a:p>
                    <a:p>
                      <a:pPr algn="r"/>
                      <a:r>
                        <a:rPr lang="en-US" sz="1200" b="1" dirty="0"/>
                        <a:t>1419</a:t>
                      </a:r>
                    </a:p>
                    <a:p>
                      <a:pPr algn="r"/>
                      <a:r>
                        <a:rPr lang="en-US" sz="1200" b="1" dirty="0"/>
                        <a:t>1930</a:t>
                      </a:r>
                    </a:p>
                    <a:p>
                      <a:pPr algn="r"/>
                      <a:r>
                        <a:rPr lang="en-US" sz="1200" b="1" dirty="0"/>
                        <a:t>1492</a:t>
                      </a:r>
                    </a:p>
                  </a:txBody>
                  <a:tcPr marL="68580" marR="68580" marT="34290" marB="34290"/>
                </a:tc>
                <a:extLst>
                  <a:ext uri="{0D108BD9-81ED-4DB2-BD59-A6C34878D82A}">
                    <a16:rowId xmlns:a16="http://schemas.microsoft.com/office/drawing/2014/main" val="10002"/>
                  </a:ext>
                </a:extLst>
              </a:tr>
            </a:tbl>
          </a:graphicData>
        </a:graphic>
      </p:graphicFrame>
      <p:pic>
        <p:nvPicPr>
          <p:cNvPr id="8" name="Picture 7"/>
          <p:cNvPicPr>
            <a:picLocks noChangeAspect="1"/>
          </p:cNvPicPr>
          <p:nvPr/>
        </p:nvPicPr>
        <p:blipFill>
          <a:blip r:embed="rId3"/>
          <a:stretch>
            <a:fillRect/>
          </a:stretch>
        </p:blipFill>
        <p:spPr>
          <a:xfrm>
            <a:off x="2561701" y="1316636"/>
            <a:ext cx="5972699" cy="4322164"/>
          </a:xfrm>
          <a:prstGeom prst="rect">
            <a:avLst/>
          </a:prstGeom>
        </p:spPr>
      </p:pic>
      <p:sp>
        <p:nvSpPr>
          <p:cNvPr id="6" name="TextBox 5"/>
          <p:cNvSpPr txBox="1"/>
          <p:nvPr/>
        </p:nvSpPr>
        <p:spPr>
          <a:xfrm>
            <a:off x="2438400" y="5638800"/>
            <a:ext cx="6629400" cy="923330"/>
          </a:xfrm>
          <a:prstGeom prst="rect">
            <a:avLst/>
          </a:prstGeom>
          <a:noFill/>
        </p:spPr>
        <p:txBody>
          <a:bodyPr wrap="square" rtlCol="0">
            <a:spAutoFit/>
          </a:bodyPr>
          <a:lstStyle/>
          <a:p>
            <a:r>
              <a:rPr lang="en-US" dirty="0"/>
              <a:t>Graph can aid timber inventory and planning by sorting PVGs and locating polygons that occur outside the range </a:t>
            </a:r>
            <a:r>
              <a:rPr lang="en-US" sz="1350" dirty="0"/>
              <a:t>(±~2 SD) </a:t>
            </a:r>
            <a:r>
              <a:rPr lang="en-US" dirty="0"/>
              <a:t>of the mean 20 year ET deficit. </a:t>
            </a:r>
          </a:p>
        </p:txBody>
      </p:sp>
    </p:spTree>
    <p:extLst>
      <p:ext uri="{BB962C8B-B14F-4D97-AF65-F5344CB8AC3E}">
        <p14:creationId xmlns:p14="http://schemas.microsoft.com/office/powerpoint/2010/main" val="16600791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64408" y="0"/>
            <a:ext cx="8615185" cy="6858000"/>
          </a:xfrm>
          <a:prstGeom prst="rect">
            <a:avLst/>
          </a:prstGeom>
        </p:spPr>
      </p:pic>
      <p:sp>
        <p:nvSpPr>
          <p:cNvPr id="3" name="TextBox 2"/>
          <p:cNvSpPr txBox="1"/>
          <p:nvPr/>
        </p:nvSpPr>
        <p:spPr>
          <a:xfrm rot="16200000">
            <a:off x="-1611245" y="2844492"/>
            <a:ext cx="3782368" cy="369332"/>
          </a:xfrm>
          <a:prstGeom prst="rect">
            <a:avLst/>
          </a:prstGeom>
          <a:solidFill>
            <a:schemeClr val="tx1"/>
          </a:solidFill>
        </p:spPr>
        <p:txBody>
          <a:bodyPr wrap="square" rtlCol="0">
            <a:spAutoFit/>
          </a:bodyPr>
          <a:lstStyle/>
          <a:p>
            <a:pPr algn="ctr"/>
            <a:r>
              <a:rPr lang="en-US" b="1" dirty="0">
                <a:solidFill>
                  <a:schemeClr val="bg1"/>
                </a:solidFill>
              </a:rPr>
              <a:t>Deficit (mm)</a:t>
            </a:r>
          </a:p>
        </p:txBody>
      </p:sp>
      <p:sp>
        <p:nvSpPr>
          <p:cNvPr id="5" name="TextBox 4"/>
          <p:cNvSpPr txBox="1"/>
          <p:nvPr/>
        </p:nvSpPr>
        <p:spPr>
          <a:xfrm>
            <a:off x="5497285" y="3293349"/>
            <a:ext cx="2881367" cy="830997"/>
          </a:xfrm>
          <a:prstGeom prst="rect">
            <a:avLst/>
          </a:prstGeom>
          <a:noFill/>
        </p:spPr>
        <p:txBody>
          <a:bodyPr wrap="square" rtlCol="0">
            <a:spAutoFit/>
          </a:bodyPr>
          <a:lstStyle/>
          <a:p>
            <a:pPr algn="ctr"/>
            <a:r>
              <a:rPr lang="en-US" sz="2000" b="1" dirty="0">
                <a:solidFill>
                  <a:schemeClr val="bg1"/>
                </a:solidFill>
              </a:rPr>
              <a:t>Warm, Dry Subalpine Fir</a:t>
            </a:r>
          </a:p>
          <a:p>
            <a:pPr algn="ctr"/>
            <a:r>
              <a:rPr lang="en-US" sz="1600" b="1" dirty="0">
                <a:solidFill>
                  <a:schemeClr val="bg1"/>
                </a:solidFill>
              </a:rPr>
              <a:t>PVG 7</a:t>
            </a:r>
          </a:p>
          <a:p>
            <a:pPr algn="ctr"/>
            <a:r>
              <a:rPr lang="en-US" sz="1200" b="1" dirty="0">
                <a:solidFill>
                  <a:schemeClr val="bg1"/>
                </a:solidFill>
              </a:rPr>
              <a:t>6% of project area</a:t>
            </a:r>
          </a:p>
        </p:txBody>
      </p:sp>
      <p:sp>
        <p:nvSpPr>
          <p:cNvPr id="6" name="TextBox 5"/>
          <p:cNvSpPr txBox="1"/>
          <p:nvPr/>
        </p:nvSpPr>
        <p:spPr>
          <a:xfrm>
            <a:off x="1693148" y="896647"/>
            <a:ext cx="3376246" cy="830997"/>
          </a:xfrm>
          <a:prstGeom prst="rect">
            <a:avLst/>
          </a:prstGeom>
          <a:noFill/>
        </p:spPr>
        <p:txBody>
          <a:bodyPr wrap="square" rtlCol="0">
            <a:spAutoFit/>
          </a:bodyPr>
          <a:lstStyle/>
          <a:p>
            <a:pPr algn="ctr"/>
            <a:r>
              <a:rPr lang="en-US" sz="2000" b="1" dirty="0">
                <a:solidFill>
                  <a:schemeClr val="bg1"/>
                </a:solidFill>
              </a:rPr>
              <a:t>Cool, Moist Grand Fir</a:t>
            </a:r>
          </a:p>
          <a:p>
            <a:pPr algn="ctr"/>
            <a:r>
              <a:rPr lang="en-US" sz="1600" b="1" dirty="0">
                <a:solidFill>
                  <a:schemeClr val="bg1"/>
                </a:solidFill>
              </a:rPr>
              <a:t>PVG 6</a:t>
            </a:r>
          </a:p>
          <a:p>
            <a:pPr algn="ctr"/>
            <a:r>
              <a:rPr lang="en-US" sz="1200" b="1" dirty="0">
                <a:solidFill>
                  <a:schemeClr val="bg1"/>
                </a:solidFill>
              </a:rPr>
              <a:t>25% of project area</a:t>
            </a:r>
          </a:p>
        </p:txBody>
      </p:sp>
      <p:sp>
        <p:nvSpPr>
          <p:cNvPr id="13" name="Rounded Rectangle 12"/>
          <p:cNvSpPr/>
          <p:nvPr/>
        </p:nvSpPr>
        <p:spPr>
          <a:xfrm rot="21055123">
            <a:off x="1280512" y="2506173"/>
            <a:ext cx="7392602" cy="205053"/>
          </a:xfrm>
          <a:prstGeom prst="roundRect">
            <a:avLst/>
          </a:prstGeom>
          <a:solidFill>
            <a:schemeClr val="accent1">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HOW SEPARATE/NEAR SHOULD THESE POLYGONS BE IN FEATURE SPACE?</a:t>
            </a:r>
          </a:p>
        </p:txBody>
      </p:sp>
    </p:spTree>
    <p:extLst>
      <p:ext uri="{BB962C8B-B14F-4D97-AF65-F5344CB8AC3E}">
        <p14:creationId xmlns:p14="http://schemas.microsoft.com/office/powerpoint/2010/main" val="40320002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0B47B-E22F-4B21-B532-2DDB22249758}"/>
              </a:ext>
            </a:extLst>
          </p:cNvPr>
          <p:cNvSpPr>
            <a:spLocks noGrp="1"/>
          </p:cNvSpPr>
          <p:nvPr>
            <p:ph type="title"/>
          </p:nvPr>
        </p:nvSpPr>
        <p:spPr/>
        <p:txBody>
          <a:bodyPr>
            <a:normAutofit/>
          </a:bodyPr>
          <a:lstStyle/>
          <a:p>
            <a:r>
              <a:rPr lang="en-US" dirty="0"/>
              <a:t>Geospatial Help Desk</a:t>
            </a:r>
          </a:p>
        </p:txBody>
      </p:sp>
      <p:sp>
        <p:nvSpPr>
          <p:cNvPr id="3" name="Content Placeholder 2">
            <a:extLst>
              <a:ext uri="{FF2B5EF4-FFF2-40B4-BE49-F238E27FC236}">
                <a16:creationId xmlns:a16="http://schemas.microsoft.com/office/drawing/2014/main" id="{D7E6DB1C-1C6A-4FF9-8D4A-80062E686FD3}"/>
              </a:ext>
            </a:extLst>
          </p:cNvPr>
          <p:cNvSpPr>
            <a:spLocks noGrp="1"/>
          </p:cNvSpPr>
          <p:nvPr>
            <p:ph idx="1"/>
          </p:nvPr>
        </p:nvSpPr>
        <p:spPr/>
        <p:txBody>
          <a:bodyPr/>
          <a:lstStyle/>
          <a:p>
            <a:r>
              <a:rPr lang="en-US" dirty="0"/>
              <a:t>Did you know that GTAC offers geospatial support through the Customer Help Desk?</a:t>
            </a:r>
          </a:p>
          <a:p>
            <a:pPr lvl="1"/>
            <a:r>
              <a:rPr lang="en-US" dirty="0"/>
              <a:t>Tickets first go to a Tier 1 Help Desk Agent</a:t>
            </a:r>
          </a:p>
          <a:p>
            <a:pPr lvl="1"/>
            <a:r>
              <a:rPr lang="en-US" dirty="0"/>
              <a:t>Tickets are then routed to a Tier 2 Agent who specializes in the area of your issue</a:t>
            </a:r>
          </a:p>
          <a:p>
            <a:r>
              <a:rPr lang="en-US" dirty="0"/>
              <a:t>Geospatial Tier 2 Agents work directly at GTAC</a:t>
            </a:r>
          </a:p>
          <a:p>
            <a:pPr lvl="1"/>
            <a:r>
              <a:rPr lang="en-US" dirty="0"/>
              <a:t>Bypass long wait times and contact us directly: </a:t>
            </a:r>
            <a:r>
              <a:rPr lang="en-US" dirty="0">
                <a:hlinkClick r:id="rId2"/>
              </a:rPr>
              <a:t>sm.fs.geotraining@usda.gov</a:t>
            </a:r>
            <a:endParaRPr lang="en-US" dirty="0"/>
          </a:p>
          <a:p>
            <a:pPr lvl="1"/>
            <a:endParaRPr lang="en-US" dirty="0"/>
          </a:p>
        </p:txBody>
      </p:sp>
    </p:spTree>
    <p:extLst>
      <p:ext uri="{BB962C8B-B14F-4D97-AF65-F5344CB8AC3E}">
        <p14:creationId xmlns:p14="http://schemas.microsoft.com/office/powerpoint/2010/main" val="17139527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8297A-A06D-4F16-BFD3-E980FA51AD3E}"/>
              </a:ext>
            </a:extLst>
          </p:cNvPr>
          <p:cNvSpPr>
            <a:spLocks noGrp="1"/>
          </p:cNvSpPr>
          <p:nvPr>
            <p:ph type="title"/>
          </p:nvPr>
        </p:nvSpPr>
        <p:spPr/>
        <p:txBody>
          <a:bodyPr/>
          <a:lstStyle/>
          <a:p>
            <a:r>
              <a:rPr lang="en-US" dirty="0"/>
              <a:t>GIS Help Desk</a:t>
            </a:r>
          </a:p>
        </p:txBody>
      </p:sp>
      <p:sp>
        <p:nvSpPr>
          <p:cNvPr id="3" name="Content Placeholder 2">
            <a:extLst>
              <a:ext uri="{FF2B5EF4-FFF2-40B4-BE49-F238E27FC236}">
                <a16:creationId xmlns:a16="http://schemas.microsoft.com/office/drawing/2014/main" id="{ADE8095B-E9B0-4867-B77C-344220356E09}"/>
              </a:ext>
            </a:extLst>
          </p:cNvPr>
          <p:cNvSpPr>
            <a:spLocks noGrp="1"/>
          </p:cNvSpPr>
          <p:nvPr>
            <p:ph idx="1"/>
          </p:nvPr>
        </p:nvSpPr>
        <p:spPr/>
        <p:txBody>
          <a:bodyPr>
            <a:normAutofit fontScale="85000" lnSpcReduction="10000"/>
          </a:bodyPr>
          <a:lstStyle/>
          <a:p>
            <a:r>
              <a:rPr lang="en-US" dirty="0"/>
              <a:t>3x </a:t>
            </a:r>
            <a:r>
              <a:rPr lang="en-US" b="1" dirty="0"/>
              <a:t>Tier 2 Agents</a:t>
            </a:r>
            <a:r>
              <a:rPr lang="en-US" dirty="0"/>
              <a:t> at GTAC</a:t>
            </a:r>
          </a:p>
          <a:p>
            <a:pPr lvl="1"/>
            <a:r>
              <a:rPr lang="en-US" dirty="0">
                <a:hlinkClick r:id="rId2"/>
              </a:rPr>
              <a:t>Submit a CHD request directly to the GIS Help Desk queue</a:t>
            </a:r>
            <a:endParaRPr lang="en-US" dirty="0"/>
          </a:p>
          <a:p>
            <a:pPr lvl="2"/>
            <a:r>
              <a:rPr lang="en-US" dirty="0"/>
              <a:t>Local GIS issues (desktop version of ArcMap, ArcGIS Pro, etc.)</a:t>
            </a:r>
          </a:p>
          <a:p>
            <a:pPr lvl="2"/>
            <a:r>
              <a:rPr lang="en-US" dirty="0"/>
              <a:t>Mobile GIS issues (GPS, Collector, Survey123, </a:t>
            </a:r>
            <a:r>
              <a:rPr lang="en-US" dirty="0" err="1"/>
              <a:t>Avenza</a:t>
            </a:r>
            <a:r>
              <a:rPr lang="en-US" dirty="0"/>
              <a:t>, etc.)</a:t>
            </a:r>
          </a:p>
          <a:p>
            <a:pPr lvl="2"/>
            <a:r>
              <a:rPr lang="en-US" dirty="0"/>
              <a:t>Data Center (Citrix users of ArcMap)</a:t>
            </a:r>
          </a:p>
          <a:p>
            <a:r>
              <a:rPr lang="en-US" dirty="0"/>
              <a:t>Topics: appropriate standards, recommended agency workflows, best practices, field data collection and management, standard and custom data dictionaries, data transfer, tile package creation and use, mobile GIS equipment recommendations based on use, etc.</a:t>
            </a:r>
          </a:p>
          <a:p>
            <a:r>
              <a:rPr lang="en-US" dirty="0"/>
              <a:t>Available 7 am to 6 pm Mountain Time</a:t>
            </a:r>
          </a:p>
        </p:txBody>
      </p:sp>
    </p:spTree>
    <p:extLst>
      <p:ext uri="{BB962C8B-B14F-4D97-AF65-F5344CB8AC3E}">
        <p14:creationId xmlns:p14="http://schemas.microsoft.com/office/powerpoint/2010/main" val="33995895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8297A-A06D-4F16-BFD3-E980FA51AD3E}"/>
              </a:ext>
            </a:extLst>
          </p:cNvPr>
          <p:cNvSpPr>
            <a:spLocks noGrp="1"/>
          </p:cNvSpPr>
          <p:nvPr>
            <p:ph type="title"/>
          </p:nvPr>
        </p:nvSpPr>
        <p:spPr/>
        <p:txBody>
          <a:bodyPr/>
          <a:lstStyle/>
          <a:p>
            <a:r>
              <a:rPr lang="en-US" dirty="0"/>
              <a:t>Remote Sensing Help Desk</a:t>
            </a:r>
          </a:p>
        </p:txBody>
      </p:sp>
      <p:sp>
        <p:nvSpPr>
          <p:cNvPr id="3" name="Content Placeholder 2">
            <a:extLst>
              <a:ext uri="{FF2B5EF4-FFF2-40B4-BE49-F238E27FC236}">
                <a16:creationId xmlns:a16="http://schemas.microsoft.com/office/drawing/2014/main" id="{ADE8095B-E9B0-4867-B77C-344220356E09}"/>
              </a:ext>
            </a:extLst>
          </p:cNvPr>
          <p:cNvSpPr>
            <a:spLocks noGrp="1"/>
          </p:cNvSpPr>
          <p:nvPr>
            <p:ph idx="1"/>
          </p:nvPr>
        </p:nvSpPr>
        <p:spPr/>
        <p:txBody>
          <a:bodyPr>
            <a:normAutofit fontScale="85000" lnSpcReduction="10000"/>
          </a:bodyPr>
          <a:lstStyle/>
          <a:p>
            <a:r>
              <a:rPr lang="en-US" dirty="0"/>
              <a:t>4x official </a:t>
            </a:r>
            <a:r>
              <a:rPr lang="en-US" b="1" dirty="0"/>
              <a:t>Tier 2 Agents </a:t>
            </a:r>
            <a:r>
              <a:rPr lang="en-US" dirty="0"/>
              <a:t>at GTAC, myriad Subject Matter Experts (SMEs)!</a:t>
            </a:r>
          </a:p>
          <a:p>
            <a:pPr lvl="1"/>
            <a:r>
              <a:rPr lang="en-US" dirty="0"/>
              <a:t>This is a funded service that we provide – you are not inconveniencing anyone by asking for help.</a:t>
            </a:r>
          </a:p>
          <a:p>
            <a:pPr lvl="1"/>
            <a:r>
              <a:rPr lang="en-US" dirty="0"/>
              <a:t>Contact SMEs directly, we’ll take care of the CHD ticket.</a:t>
            </a:r>
          </a:p>
          <a:p>
            <a:pPr lvl="1"/>
            <a:r>
              <a:rPr lang="en-US" dirty="0"/>
              <a:t>We have a whole office of SMEs at our disposal to help you resolve whatever issue you’re facing.</a:t>
            </a:r>
          </a:p>
          <a:p>
            <a:r>
              <a:rPr lang="en-US" dirty="0"/>
              <a:t>Topics: troubleshooting remote sensing software, lidar, radar, Google Earth Engine, modeling, geospatial scripting, photogrammetry, stereo viewing, change detection, segment generation / object-based image analysis (OBIA), raster geoprocessing, and more.</a:t>
            </a:r>
          </a:p>
        </p:txBody>
      </p:sp>
    </p:spTree>
    <p:extLst>
      <p:ext uri="{BB962C8B-B14F-4D97-AF65-F5344CB8AC3E}">
        <p14:creationId xmlns:p14="http://schemas.microsoft.com/office/powerpoint/2010/main" val="1761966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90600"/>
          </a:xfrm>
        </p:spPr>
        <p:txBody>
          <a:bodyPr>
            <a:normAutofit fontScale="90000"/>
          </a:bodyPr>
          <a:lstStyle/>
          <a:p>
            <a:r>
              <a:rPr lang="en-US" sz="4400" dirty="0"/>
              <a:t>Terrestrial Ecological Unit Inventory</a:t>
            </a:r>
            <a:br>
              <a:rPr lang="en-US" dirty="0"/>
            </a:br>
            <a:endParaRPr lang="en-US" dirty="0"/>
          </a:p>
        </p:txBody>
      </p:sp>
      <p:pic>
        <p:nvPicPr>
          <p:cNvPr id="5"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708258" y="1640139"/>
            <a:ext cx="3016642"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85800" y="2209800"/>
            <a:ext cx="4918842" cy="2677656"/>
          </a:xfrm>
          <a:prstGeom prst="rect">
            <a:avLst/>
          </a:prstGeom>
          <a:noFill/>
        </p:spPr>
        <p:txBody>
          <a:bodyPr wrap="square" rtlCol="0">
            <a:spAutoFit/>
          </a:bodyPr>
          <a:lstStyle/>
          <a:p>
            <a:r>
              <a:rPr lang="en-US" sz="2800" dirty="0">
                <a:latin typeface="Lato" panose="020F0502020204030203" pitchFamily="34" charset="0"/>
              </a:rPr>
              <a:t>The purpose of TEUI is to </a:t>
            </a:r>
            <a:r>
              <a:rPr lang="en-US" sz="2800" u="sng" dirty="0">
                <a:latin typeface="Lato" panose="020F0502020204030203" pitchFamily="34" charset="0"/>
              </a:rPr>
              <a:t>classify ecosystem types </a:t>
            </a:r>
            <a:r>
              <a:rPr lang="en-US" sz="2800" dirty="0">
                <a:latin typeface="Lato" panose="020F0502020204030203" pitchFamily="34" charset="0"/>
              </a:rPr>
              <a:t>and map land areas with </a:t>
            </a:r>
            <a:r>
              <a:rPr lang="en-US" sz="2800" u="sng" dirty="0">
                <a:latin typeface="Lato" panose="020F0502020204030203" pitchFamily="34" charset="0"/>
              </a:rPr>
              <a:t>similar capabilities and potentials for management </a:t>
            </a:r>
            <a:r>
              <a:rPr lang="en-US" sz="2800" dirty="0">
                <a:latin typeface="Lato" panose="020F0502020204030203" pitchFamily="34" charset="0"/>
              </a:rPr>
              <a:t>(Cleland et al. 1997) </a:t>
            </a:r>
          </a:p>
        </p:txBody>
      </p:sp>
      <p:sp>
        <p:nvSpPr>
          <p:cNvPr id="7" name="Rectangle 6"/>
          <p:cNvSpPr/>
          <p:nvPr/>
        </p:nvSpPr>
        <p:spPr>
          <a:xfrm>
            <a:off x="6127358" y="5639501"/>
            <a:ext cx="2178442" cy="307777"/>
          </a:xfrm>
          <a:prstGeom prst="rect">
            <a:avLst/>
          </a:prstGeom>
        </p:spPr>
        <p:txBody>
          <a:bodyPr wrap="square">
            <a:spAutoFit/>
          </a:bodyPr>
          <a:lstStyle/>
          <a:p>
            <a:r>
              <a:rPr lang="en-US" sz="1400" dirty="0" err="1">
                <a:latin typeface="Lato" panose="020F0502020204030203" pitchFamily="34" charset="0"/>
              </a:rPr>
              <a:t>Winthers</a:t>
            </a:r>
            <a:r>
              <a:rPr lang="en-US" sz="1400" dirty="0">
                <a:latin typeface="Lato" panose="020F0502020204030203" pitchFamily="34" charset="0"/>
              </a:rPr>
              <a:t>, E.,  et al. 2005</a:t>
            </a:r>
          </a:p>
        </p:txBody>
      </p:sp>
    </p:spTree>
    <p:extLst>
      <p:ext uri="{BB962C8B-B14F-4D97-AF65-F5344CB8AC3E}">
        <p14:creationId xmlns:p14="http://schemas.microsoft.com/office/powerpoint/2010/main" val="32051406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EEC0BE-4692-4EFB-BD55-AE4BD1A297EC}"/>
              </a:ext>
            </a:extLst>
          </p:cNvPr>
          <p:cNvPicPr>
            <a:picLocks noChangeAspect="1"/>
          </p:cNvPicPr>
          <p:nvPr/>
        </p:nvPicPr>
        <p:blipFill>
          <a:blip r:embed="rId2"/>
          <a:stretch>
            <a:fillRect/>
          </a:stretch>
        </p:blipFill>
        <p:spPr>
          <a:xfrm>
            <a:off x="381000" y="1371600"/>
            <a:ext cx="5319889" cy="4953000"/>
          </a:xfrm>
          <a:prstGeom prst="rect">
            <a:avLst/>
          </a:prstGeom>
        </p:spPr>
      </p:pic>
      <p:sp>
        <p:nvSpPr>
          <p:cNvPr id="2" name="Title 1">
            <a:extLst>
              <a:ext uri="{FF2B5EF4-FFF2-40B4-BE49-F238E27FC236}">
                <a16:creationId xmlns:a16="http://schemas.microsoft.com/office/drawing/2014/main" id="{AE2B4872-99D3-4ECF-8FA0-4E73CAF26A75}"/>
              </a:ext>
            </a:extLst>
          </p:cNvPr>
          <p:cNvSpPr>
            <a:spLocks noGrp="1"/>
          </p:cNvSpPr>
          <p:nvPr>
            <p:ph type="title"/>
          </p:nvPr>
        </p:nvSpPr>
        <p:spPr/>
        <p:txBody>
          <a:bodyPr/>
          <a:lstStyle/>
          <a:p>
            <a:r>
              <a:rPr lang="en-US" dirty="0">
                <a:hlinkClick r:id="rId3"/>
              </a:rPr>
              <a:t>Geospatial Training and Awareness</a:t>
            </a:r>
            <a:endParaRPr lang="en-US" dirty="0"/>
          </a:p>
        </p:txBody>
      </p:sp>
      <p:sp>
        <p:nvSpPr>
          <p:cNvPr id="6" name="Content Placeholder 5">
            <a:extLst>
              <a:ext uri="{FF2B5EF4-FFF2-40B4-BE49-F238E27FC236}">
                <a16:creationId xmlns:a16="http://schemas.microsoft.com/office/drawing/2014/main" id="{4C7FBE1B-0DE9-45FE-9237-ED5E2115A272}"/>
              </a:ext>
            </a:extLst>
          </p:cNvPr>
          <p:cNvSpPr>
            <a:spLocks noGrp="1"/>
          </p:cNvSpPr>
          <p:nvPr>
            <p:ph sz="half" idx="2"/>
          </p:nvPr>
        </p:nvSpPr>
        <p:spPr>
          <a:xfrm>
            <a:off x="5867400" y="1447800"/>
            <a:ext cx="2819400" cy="4943856"/>
          </a:xfrm>
        </p:spPr>
        <p:txBody>
          <a:bodyPr>
            <a:normAutofit fontScale="92500" lnSpcReduction="10000"/>
          </a:bodyPr>
          <a:lstStyle/>
          <a:p>
            <a:r>
              <a:rPr lang="en-US" dirty="0"/>
              <a:t>Sign-up for live webinars</a:t>
            </a:r>
          </a:p>
          <a:p>
            <a:pPr lvl="1"/>
            <a:r>
              <a:rPr lang="en-US" dirty="0"/>
              <a:t>Desktop GIS</a:t>
            </a:r>
          </a:p>
          <a:p>
            <a:pPr lvl="1"/>
            <a:r>
              <a:rPr lang="en-US" dirty="0"/>
              <a:t>Web GIS</a:t>
            </a:r>
          </a:p>
          <a:p>
            <a:pPr lvl="1"/>
            <a:r>
              <a:rPr lang="en-US" dirty="0"/>
              <a:t>Mobile GIS</a:t>
            </a:r>
          </a:p>
          <a:p>
            <a:pPr lvl="1"/>
            <a:r>
              <a:rPr lang="en-US" dirty="0"/>
              <a:t>Remote Sensing</a:t>
            </a:r>
          </a:p>
          <a:p>
            <a:r>
              <a:rPr lang="en-US" dirty="0"/>
              <a:t>Find self-paced training materials</a:t>
            </a:r>
          </a:p>
          <a:p>
            <a:r>
              <a:rPr lang="en-US" dirty="0"/>
              <a:t>Access to recorded webinars</a:t>
            </a:r>
          </a:p>
        </p:txBody>
      </p:sp>
    </p:spTree>
    <p:extLst>
      <p:ext uri="{BB962C8B-B14F-4D97-AF65-F5344CB8AC3E}">
        <p14:creationId xmlns:p14="http://schemas.microsoft.com/office/powerpoint/2010/main" val="36475069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90600"/>
          </a:xfrm>
        </p:spPr>
        <p:txBody>
          <a:bodyPr>
            <a:normAutofit fontScale="90000"/>
          </a:bodyPr>
          <a:lstStyle/>
          <a:p>
            <a:r>
              <a:rPr lang="en-US" sz="4900" dirty="0"/>
              <a:t>TEUI Geospatial Toolkit</a:t>
            </a:r>
            <a:br>
              <a:rPr lang="en-US" dirty="0"/>
            </a:br>
            <a:endParaRPr lang="en-US" dirty="0"/>
          </a:p>
        </p:txBody>
      </p:sp>
      <p:sp>
        <p:nvSpPr>
          <p:cNvPr id="4" name="Text Box 4"/>
          <p:cNvSpPr txBox="1">
            <a:spLocks noChangeArrowheads="1"/>
          </p:cNvSpPr>
          <p:nvPr/>
        </p:nvSpPr>
        <p:spPr bwMode="auto">
          <a:xfrm>
            <a:off x="838200" y="1676400"/>
            <a:ext cx="7696200" cy="830997"/>
          </a:xfrm>
          <a:prstGeom prst="rect">
            <a:avLst/>
          </a:prstGeom>
          <a:noFill/>
          <a:ln w="9525">
            <a:noFill/>
            <a:miter lim="800000"/>
            <a:headEnd/>
            <a:tailEnd/>
          </a:ln>
        </p:spPr>
        <p:txBody>
          <a:bodyPr wrap="square">
            <a:spAutoFit/>
          </a:bodyPr>
          <a:lstStyle/>
          <a:p>
            <a:pPr marL="57150" algn="l">
              <a:defRPr/>
            </a:pPr>
            <a:r>
              <a:rPr lang="en-US" sz="2400" b="0" i="1" dirty="0">
                <a:latin typeface="Lato" panose="020F0502020204030203" pitchFamily="34" charset="0"/>
              </a:rPr>
              <a:t>“An ArcGIS Add-In designed to facilitate and streamline the landscape mapping process.”</a:t>
            </a:r>
          </a:p>
        </p:txBody>
      </p:sp>
      <p:pic>
        <p:nvPicPr>
          <p:cNvPr id="5" name="Picture 4" descr="teui log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05100" y="2057400"/>
            <a:ext cx="3733800" cy="4176905"/>
          </a:xfrm>
          <a:prstGeom prst="rect">
            <a:avLst/>
          </a:prstGeom>
        </p:spPr>
      </p:pic>
    </p:spTree>
    <p:extLst>
      <p:ext uri="{BB962C8B-B14F-4D97-AF65-F5344CB8AC3E}">
        <p14:creationId xmlns:p14="http://schemas.microsoft.com/office/powerpoint/2010/main" val="27793319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does the Toolkit do?</a:t>
            </a:r>
          </a:p>
        </p:txBody>
      </p:sp>
      <p:pic>
        <p:nvPicPr>
          <p:cNvPr id="5" name="Picture 4"/>
          <p:cNvPicPr>
            <a:picLocks noChangeAspect="1"/>
          </p:cNvPicPr>
          <p:nvPr/>
        </p:nvPicPr>
        <p:blipFill>
          <a:blip r:embed="rId2"/>
          <a:stretch>
            <a:fillRect/>
          </a:stretch>
        </p:blipFill>
        <p:spPr>
          <a:xfrm>
            <a:off x="457200" y="1295400"/>
            <a:ext cx="7980356" cy="4621169"/>
          </a:xfrm>
          <a:prstGeom prst="rect">
            <a:avLst/>
          </a:prstGeom>
        </p:spPr>
      </p:pic>
      <p:pic>
        <p:nvPicPr>
          <p:cNvPr id="3" name="Picture 2" descr="graph interface">
            <a:extLst>
              <a:ext uri="{FF2B5EF4-FFF2-40B4-BE49-F238E27FC236}">
                <a16:creationId xmlns:a16="http://schemas.microsoft.com/office/drawing/2014/main" id="{F71F069A-E2FB-4D7F-888D-955E44E29B1C}"/>
              </a:ext>
            </a:extLst>
          </p:cNvPr>
          <p:cNvPicPr>
            <a:picLocks noChangeAspect="1"/>
          </p:cNvPicPr>
          <p:nvPr/>
        </p:nvPicPr>
        <p:blipFill>
          <a:blip r:embed="rId3"/>
          <a:stretch>
            <a:fillRect/>
          </a:stretch>
        </p:blipFill>
        <p:spPr>
          <a:xfrm>
            <a:off x="4724400" y="1905000"/>
            <a:ext cx="4419600" cy="2566219"/>
          </a:xfrm>
          <a:prstGeom prst="rect">
            <a:avLst/>
          </a:prstGeom>
        </p:spPr>
      </p:pic>
      <p:pic>
        <p:nvPicPr>
          <p:cNvPr id="4" name="Picture 3" descr="teui toolbar">
            <a:extLst>
              <a:ext uri="{FF2B5EF4-FFF2-40B4-BE49-F238E27FC236}">
                <a16:creationId xmlns:a16="http://schemas.microsoft.com/office/drawing/2014/main" id="{81C3DE15-EAE6-4D1E-89A9-C39EB46CAE60}"/>
              </a:ext>
            </a:extLst>
          </p:cNvPr>
          <p:cNvPicPr>
            <a:picLocks noChangeAspect="1"/>
          </p:cNvPicPr>
          <p:nvPr/>
        </p:nvPicPr>
        <p:blipFill>
          <a:blip r:embed="rId4"/>
          <a:stretch>
            <a:fillRect/>
          </a:stretch>
        </p:blipFill>
        <p:spPr>
          <a:xfrm>
            <a:off x="2514600" y="1295400"/>
            <a:ext cx="3886200" cy="460208"/>
          </a:xfrm>
          <a:prstGeom prst="rect">
            <a:avLst/>
          </a:prstGeom>
        </p:spPr>
      </p:pic>
    </p:spTree>
    <p:extLst>
      <p:ext uri="{BB962C8B-B14F-4D97-AF65-F5344CB8AC3E}">
        <p14:creationId xmlns:p14="http://schemas.microsoft.com/office/powerpoint/2010/main" val="142014559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0ADC328D-39F3-4C3F-91ED-09D6760A1147}">
  <ds:schemaRefs>
    <ds:schemaRef ds:uri="ESRI.ArcGIS.Mapping.OfficeIntegration.PowerPointInfo"/>
  </ds:schemaRefs>
</ds:datastoreItem>
</file>

<file path=customXml/itemProps2.xml><?xml version="1.0" encoding="utf-8"?>
<ds:datastoreItem xmlns:ds="http://schemas.openxmlformats.org/officeDocument/2006/customXml" ds:itemID="{763A7077-5622-4421-84C8-3E22205B149E}">
  <ds:schemaRefs>
    <ds:schemaRef ds:uri="ESRI.ArcGIS.Mapping.OfficeIntegration.PowerPointInfo"/>
  </ds:schemaRefs>
</ds:datastoreItem>
</file>

<file path=customXml/itemProps3.xml><?xml version="1.0" encoding="utf-8"?>
<ds:datastoreItem xmlns:ds="http://schemas.openxmlformats.org/officeDocument/2006/customXml" ds:itemID="{AD704CCD-C5CA-4958-A4AA-86F861BA12CD}">
  <ds:schemaRefs>
    <ds:schemaRef ds:uri="ESRI.ArcGIS.Mapping.OfficeIntegration.PowerPointInfo"/>
  </ds:schemaRefs>
</ds:datastoreItem>
</file>

<file path=customXml/itemProps4.xml><?xml version="1.0" encoding="utf-8"?>
<ds:datastoreItem xmlns:ds="http://schemas.openxmlformats.org/officeDocument/2006/customXml" ds:itemID="{9689D4C1-FCFD-4723-8EA6-98C78AC74EF6}">
  <ds:schemaRefs>
    <ds:schemaRef ds:uri="ESRI.ArcGIS.Mapping.OfficeIntegration.PowerPointInfo"/>
  </ds:schemaRefs>
</ds:datastoreItem>
</file>

<file path=customXml/itemProps5.xml><?xml version="1.0" encoding="utf-8"?>
<ds:datastoreItem xmlns:ds="http://schemas.openxmlformats.org/officeDocument/2006/customXml" ds:itemID="{F2ED15C2-F718-46C6-BD10-B8E51B7B3832}">
  <ds:schemaRefs>
    <ds:schemaRef ds:uri="ESRI.ArcGIS.Mapping.OfficeIntegration.PowerPointInfo"/>
  </ds:schemaRefs>
</ds:datastoreItem>
</file>

<file path=customXml/itemProps6.xml><?xml version="1.0" encoding="utf-8"?>
<ds:datastoreItem xmlns:ds="http://schemas.openxmlformats.org/officeDocument/2006/customXml" ds:itemID="{A52C052E-EE28-4A0C-B43C-30C876411E7B}">
  <ds:schemaRefs>
    <ds:schemaRef ds:uri="ESRI.ArcGIS.Mapping.OfficeIntegration.PowerPointInfo"/>
  </ds:schemaRefs>
</ds:datastoreItem>
</file>

<file path=customXml/itemProps7.xml><?xml version="1.0" encoding="utf-8"?>
<ds:datastoreItem xmlns:ds="http://schemas.openxmlformats.org/officeDocument/2006/customXml" ds:itemID="{42DA8CCC-8FB1-40FD-A10C-35C218F9B1DE}">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Clarity</Template>
  <TotalTime>5885</TotalTime>
  <Words>2951</Words>
  <Application>Microsoft Office PowerPoint</Application>
  <PresentationFormat>On-screen Show (4:3)</PresentationFormat>
  <Paragraphs>395</Paragraphs>
  <Slides>70</Slides>
  <Notes>34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70</vt:i4>
      </vt:variant>
    </vt:vector>
  </HeadingPairs>
  <TitlesOfParts>
    <vt:vector size="77" baseType="lpstr">
      <vt:lpstr>Arial</vt:lpstr>
      <vt:lpstr>Calibri</vt:lpstr>
      <vt:lpstr>Lato</vt:lpstr>
      <vt:lpstr>Muli</vt:lpstr>
      <vt:lpstr>Tw Cen MT</vt:lpstr>
      <vt:lpstr>Verdana</vt:lpstr>
      <vt:lpstr>Clarity</vt:lpstr>
      <vt:lpstr>TEUI Geospatial Toolkit</vt:lpstr>
      <vt:lpstr>Introduction</vt:lpstr>
      <vt:lpstr>Workshop Overview</vt:lpstr>
      <vt:lpstr>Housekeeping</vt:lpstr>
      <vt:lpstr>Course Format &amp; Learning Styles</vt:lpstr>
      <vt:lpstr>Today’s Topics </vt:lpstr>
      <vt:lpstr>Terrestrial Ecological Unit Inventory </vt:lpstr>
      <vt:lpstr>TEUI Geospatial Toolkit </vt:lpstr>
      <vt:lpstr>What does the Toolkit do?</vt:lpstr>
      <vt:lpstr>What does the Toolkit NOT do?</vt:lpstr>
      <vt:lpstr>The Toolkit does not develop pre-maps!</vt:lpstr>
      <vt:lpstr>But GTAC can do that for you! </vt:lpstr>
      <vt:lpstr>TEUI Toolkit History </vt:lpstr>
      <vt:lpstr>GTAC TEUI Program</vt:lpstr>
      <vt:lpstr>Vision for Toolkit</vt:lpstr>
      <vt:lpstr>Simple project setup</vt:lpstr>
      <vt:lpstr>Simple data management interface</vt:lpstr>
      <vt:lpstr>Flexible graph interfaces</vt:lpstr>
      <vt:lpstr>New graphing features</vt:lpstr>
      <vt:lpstr>TEUI Lite </vt:lpstr>
      <vt:lpstr>Query Statistics Tool</vt:lpstr>
      <vt:lpstr>Export statistics</vt:lpstr>
      <vt:lpstr>Point-polygon map unit validation</vt:lpstr>
      <vt:lpstr>Conditioned  latin hypercube sampling (cLHS)</vt:lpstr>
      <vt:lpstr>Connotative Legend Tool</vt:lpstr>
      <vt:lpstr>Connotative Legend Tool </vt:lpstr>
      <vt:lpstr>Climate Resampling Tools</vt:lpstr>
      <vt:lpstr>How Climate Downscaling Works </vt:lpstr>
      <vt:lpstr>PowerPoint Presentation</vt:lpstr>
      <vt:lpstr>Stand-alone version</vt:lpstr>
      <vt:lpstr>Toolkit applications </vt:lpstr>
      <vt:lpstr>Ecological Site Descriptions</vt:lpstr>
      <vt:lpstr>Free self-paced online training</vt:lpstr>
      <vt:lpstr>Toolkit information and download</vt:lpstr>
      <vt:lpstr>TEUI Program Leaders </vt:lpstr>
      <vt:lpstr>Soil Survey Example  </vt:lpstr>
      <vt:lpstr>Soil Survey Example</vt:lpstr>
      <vt:lpstr>Kootenai National Forest survey area mt634</vt:lpstr>
      <vt:lpstr>Kootenai National Forest</vt:lpstr>
      <vt:lpstr>Map Unit Symbol 102</vt:lpstr>
      <vt:lpstr>Map unit 102  Map unit percent slope by feature </vt:lpstr>
      <vt:lpstr>mu 102 feature 2569</vt:lpstr>
      <vt:lpstr>mu 102 feature 3330</vt:lpstr>
      <vt:lpstr>Let’s take a closer look</vt:lpstr>
      <vt:lpstr>Feature 3330</vt:lpstr>
      <vt:lpstr>Feature 2569 </vt:lpstr>
      <vt:lpstr>mu 102 feature 2569 vs mu 102! mu 102 | feature 2569 | bar graph </vt:lpstr>
      <vt:lpstr>MU 102 feature 2569 needs review! mu 102 | feature 2569 | feature 3330 | line graph </vt:lpstr>
      <vt:lpstr>MU 102 elevation</vt:lpstr>
      <vt:lpstr>Take home message</vt:lpstr>
      <vt:lpstr>Soil Monitoring Unit analysis for NEPA disturbance assessments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Geospatial Help Desk</vt:lpstr>
      <vt:lpstr>GIS Help Desk</vt:lpstr>
      <vt:lpstr>Remote Sensing Help Desk</vt:lpstr>
      <vt:lpstr>Geospatial Training and Awareness</vt:lpstr>
    </vt:vector>
  </TitlesOfParts>
  <Company>Forest Service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USDA Forest Service</dc:creator>
  <cp:lastModifiedBy>Hammond, Mark - FS, SALT LAKE CITY, UT</cp:lastModifiedBy>
  <cp:revision>104</cp:revision>
  <dcterms:created xsi:type="dcterms:W3CDTF">2015-04-03T20:09:37Z</dcterms:created>
  <dcterms:modified xsi:type="dcterms:W3CDTF">2021-04-01T23:07:37Z</dcterms:modified>
</cp:coreProperties>
</file>