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slides/slide310.xml" ContentType="application/vnd.openxmlformats-officedocument.presentationml.slide+xml"/>
  <Override PartName="/ppt/notesSlides/notesSlide210.xml" ContentType="application/vnd.openxmlformats-officedocument.presentationml.notesSlide+xml"/>
  <Override PartName="/ppt/slideLayouts/slideLayout20.xml" ContentType="application/vnd.openxmlformats-officedocument.presentationml.slideLayout+xml"/>
  <Override PartName="/ppt/notesMasters/notesMaster10.xml" ContentType="application/vnd.openxmlformats-officedocument.presentationml.notesMaster+xml"/>
  <Override PartName="/ppt/slideMasters/slideMaster10.xml" ContentType="application/vnd.openxmlformats-officedocument.presentationml.slideMaster+xml"/>
  <Override PartName="/ppt/theme/theme20.xml" ContentType="application/vnd.openxmlformats-officedocument.theme+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theme/theme10.xml" ContentType="application/vnd.openxmlformats-officedocument.theme+xml"/>
  <Override PartName="/ppt/slideLayouts/slideLayout4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27"/>
  </p:notesMasterIdLst>
  <p:sldIdLst>
    <p:sldId id="258" r:id="rId2"/>
    <p:sldId id="346" r:id="rId3"/>
    <p:sldId id="347" r:id="rId4"/>
    <p:sldId id="321" r:id="rId5"/>
    <p:sldId id="322" r:id="rId6"/>
    <p:sldId id="323" r:id="rId7"/>
    <p:sldId id="324" r:id="rId8"/>
    <p:sldId id="325" r:id="rId9"/>
    <p:sldId id="326" r:id="rId10"/>
    <p:sldId id="327" r:id="rId11"/>
    <p:sldId id="328" r:id="rId12"/>
    <p:sldId id="329" r:id="rId13"/>
    <p:sldId id="330" r:id="rId14"/>
    <p:sldId id="331" r:id="rId15"/>
    <p:sldId id="332" r:id="rId16"/>
    <p:sldId id="333" r:id="rId17"/>
    <p:sldId id="334" r:id="rId18"/>
    <p:sldId id="342" r:id="rId19"/>
    <p:sldId id="343" r:id="rId20"/>
    <p:sldId id="335" r:id="rId21"/>
    <p:sldId id="336" r:id="rId22"/>
    <p:sldId id="337" r:id="rId23"/>
    <p:sldId id="338" r:id="rId24"/>
    <p:sldId id="339" r:id="rId25"/>
    <p:sldId id="34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67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870" autoAdjust="0"/>
  </p:normalViewPr>
  <p:slideViewPr>
    <p:cSldViewPr>
      <p:cViewPr varScale="1">
        <p:scale>
          <a:sx n="49" d="100"/>
          <a:sy n="49" d="100"/>
        </p:scale>
        <p:origin x="728" y="3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_rels/notesMaster10.xml.rels><?xml version="1.0" encoding="UTF-8" standalone="yes"?>
<Relationships xmlns="http://schemas.openxmlformats.org/package/2006/relationships"><Relationship Id="rId1" Type="http://schemas.openxmlformats.org/officeDocument/2006/relationships/theme" Target="../theme/theme2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F98189-40EE-4BDE-B485-4754AF726DB8}" type="datetimeFigureOut">
              <a:rPr lang="en-US" smtClean="0"/>
              <a:t>1/3/2022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5F723E-7DA7-4F64-8C10-134F46466AD8}" type="slidenum">
              <a:rPr lang="en-US" smtClean="0"/>
              <a:t>‹#›</a:t>
            </a:fld>
            <a:endParaRPr lang="en-US"/>
          </a:p>
        </p:txBody>
      </p:sp>
    </p:spTree>
    <p:extLst>
      <p:ext uri="{BB962C8B-B14F-4D97-AF65-F5344CB8AC3E}">
        <p14:creationId xmlns:p14="http://schemas.microsoft.com/office/powerpoint/2010/main" val="28052401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Masters/notesMaster10.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9B6E8E-704C-492A-B0E5-F13F49B29BA2}" type="datetimeFigureOut">
              <a:rPr lang="en-US" smtClean="0"/>
              <a:t>5/25/2021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D09F58-B547-473F-9B41-A9E1DF6FAA11}" type="slidenum">
              <a:rPr lang="en-US" smtClean="0"/>
              <a:t>‹#›</a:t>
            </a:fld>
            <a:endParaRPr lang="en-US"/>
          </a:p>
        </p:txBody>
      </p:sp>
    </p:spTree>
    <p:extLst>
      <p:ext uri="{BB962C8B-B14F-4D97-AF65-F5344CB8AC3E}">
        <p14:creationId xmlns:p14="http://schemas.microsoft.com/office/powerpoint/2010/main" val="10315149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0.xml.rels><?xml version="1.0" encoding="UTF-8" standalone="yes"?>
<Relationships xmlns="http://schemas.openxmlformats.org/package/2006/relationships"><Relationship Id="rId2" Type="http://schemas.openxmlformats.org/officeDocument/2006/relationships/slide" Target="../slides/slide310.xml"/><Relationship Id="rId1" Type="http://schemas.openxmlformats.org/officeDocument/2006/relationships/notesMaster" Target="../notesMasters/notesMaster10.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2"/>
          <p:cNvSpPr>
            <a:spLocks noGrp="1" noRot="1" noChangeAspect="1" noChangeArrowheads="1" noTextEdit="1"/>
          </p:cNvSpPr>
          <p:nvPr>
            <p:ph type="sldImg"/>
          </p:nvPr>
        </p:nvSpPr>
        <p:spPr>
          <a:xfrm>
            <a:off x="2976563" y="550863"/>
            <a:ext cx="3646487" cy="2735262"/>
          </a:xfrm>
          <a:ln/>
        </p:spPr>
      </p:sp>
      <p:sp>
        <p:nvSpPr>
          <p:cNvPr id="13317" name="Rectangle 3"/>
          <p:cNvSpPr>
            <a:spLocks noGrp="1" noChangeArrowheads="1"/>
          </p:cNvSpPr>
          <p:nvPr>
            <p:ph type="body" idx="1"/>
          </p:nvPr>
        </p:nvSpPr>
        <p:spPr>
          <a:xfrm>
            <a:off x="960120" y="3425371"/>
            <a:ext cx="7680960" cy="3341189"/>
          </a:xfrm>
          <a:noFill/>
          <a:ln/>
        </p:spPr>
        <p:txBody>
          <a:bodyPr/>
          <a:lstStyle/>
          <a:p>
            <a:endParaRPr lang="en-US" dirty="0">
              <a:solidFill>
                <a:schemeClr val="hlink"/>
              </a:solidFill>
            </a:endParaRPr>
          </a:p>
        </p:txBody>
      </p:sp>
      <p:sp>
        <p:nvSpPr>
          <p:cNvPr id="3" name="Slide Number Placeholder 2"/>
          <p:cNvSpPr>
            <a:spLocks noGrp="1"/>
          </p:cNvSpPr>
          <p:nvPr>
            <p:ph type="sldNum" sz="quarter" idx="11"/>
          </p:nvPr>
        </p:nvSpPr>
        <p:spPr/>
        <p:txBody>
          <a:bodyPr/>
          <a:lstStyle/>
          <a:p>
            <a:fld id="{37B32522-E53F-49C3-A51E-EDEF27FBAC55}" type="slidenum">
              <a:rPr lang="en-US" smtClean="0"/>
              <a:t>1</a:t>
            </a:fld>
            <a:endParaRPr lang="en-US" dirty="0"/>
          </a:p>
        </p:txBody>
      </p:sp>
    </p:spTree>
    <p:extLst>
      <p:ext uri="{BB962C8B-B14F-4D97-AF65-F5344CB8AC3E}">
        <p14:creationId xmlns:p14="http://schemas.microsoft.com/office/powerpoint/2010/main" val="39216088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11"/>
          <p:cNvSpPr>
            <a:spLocks noGrp="1" noChangeArrowheads="1"/>
          </p:cNvSpPr>
          <p:nvPr>
            <p:ph type="ftr" sz="quarter" idx="4"/>
          </p:nvPr>
        </p:nvSpPr>
        <p:spPr>
          <a:noFill/>
        </p:spPr>
        <p:txBody>
          <a:bodyPr/>
          <a:lstStyle/>
          <a:p>
            <a:r>
              <a:rPr lang="en-US">
                <a:solidFill>
                  <a:prstClr val="black"/>
                </a:solidFill>
              </a:rPr>
              <a:t>Geodatabase Topology, ArcGIS v10.2.2</a:t>
            </a:r>
          </a:p>
        </p:txBody>
      </p:sp>
      <p:sp>
        <p:nvSpPr>
          <p:cNvPr id="51204" name="Rectangle 2"/>
          <p:cNvSpPr>
            <a:spLocks noGrp="1" noRot="1" noChangeAspect="1" noChangeArrowheads="1" noTextEdit="1"/>
          </p:cNvSpPr>
          <p:nvPr>
            <p:ph type="sldImg"/>
          </p:nvPr>
        </p:nvSpPr>
        <p:spPr>
          <a:xfrm>
            <a:off x="2976563" y="549275"/>
            <a:ext cx="3648075" cy="2736850"/>
          </a:xfrm>
          <a:ln/>
        </p:spPr>
      </p:sp>
      <p:sp>
        <p:nvSpPr>
          <p:cNvPr id="51205" name="Rectangle 3"/>
          <p:cNvSpPr>
            <a:spLocks noGrp="1" noChangeArrowheads="1"/>
          </p:cNvSpPr>
          <p:nvPr>
            <p:ph type="body" idx="1"/>
          </p:nvPr>
        </p:nvSpPr>
        <p:spPr>
          <a:xfrm>
            <a:off x="960120" y="3309257"/>
            <a:ext cx="7680960" cy="3657600"/>
          </a:xfrm>
          <a:noFill/>
          <a:ln/>
        </p:spPr>
        <p:txBody>
          <a:bodyPr/>
          <a:lstStyle/>
          <a:p>
            <a:pPr marL="0" lvl="1" algn="just">
              <a:spcBef>
                <a:spcPct val="0"/>
              </a:spcBef>
            </a:pPr>
            <a:r>
              <a:rPr lang="en-US" dirty="0"/>
              <a:t>ESRI </a:t>
            </a:r>
            <a:r>
              <a:rPr lang="en-US" b="0" dirty="0"/>
              <a:t>has 32 </a:t>
            </a:r>
            <a:r>
              <a:rPr lang="en-US" dirty="0"/>
              <a:t>topology rules that can be stored within a Topology layer.  </a:t>
            </a:r>
          </a:p>
          <a:p>
            <a:pPr marL="0" lvl="1" algn="just">
              <a:spcBef>
                <a:spcPct val="0"/>
              </a:spcBef>
            </a:pPr>
            <a:endParaRPr lang="en-US" dirty="0"/>
          </a:p>
          <a:p>
            <a:pPr marL="0" lvl="1" algn="just">
              <a:spcBef>
                <a:spcPct val="0"/>
              </a:spcBef>
            </a:pPr>
            <a:r>
              <a:rPr lang="en-US" dirty="0"/>
              <a:t>Rules</a:t>
            </a:r>
            <a:r>
              <a:rPr lang="en-US" baseline="0" dirty="0"/>
              <a:t> for polygons include: Must not overlap, Must not have gaps, Contains point, Contains one point, Must be covered by feature class of, Boundary must be covered by, Must not overlap with, Must be covered by, Area boundary must be covered by boundary of, Must cover each other and Must be larger than cluster tolerance.</a:t>
            </a:r>
          </a:p>
          <a:p>
            <a:pPr marL="0" lvl="1" algn="just">
              <a:spcBef>
                <a:spcPct val="0"/>
              </a:spcBef>
            </a:pPr>
            <a:endParaRPr lang="en-US" baseline="0" dirty="0"/>
          </a:p>
          <a:p>
            <a:pPr marL="0" lvl="1" algn="just">
              <a:spcBef>
                <a:spcPct val="0"/>
              </a:spcBef>
            </a:pPr>
            <a:r>
              <a:rPr lang="en-US" baseline="0" dirty="0"/>
              <a:t>Rules for points include: Must be coincident with, Must be disjoint, Must be covered by endpoint of, Point must be covered by line, Must be properly inside polygons, Must be covered by boundary of, </a:t>
            </a:r>
          </a:p>
          <a:p>
            <a:pPr marL="0" lvl="1" algn="just">
              <a:spcBef>
                <a:spcPct val="0"/>
              </a:spcBef>
            </a:pPr>
            <a:endParaRPr lang="en-US" baseline="0" dirty="0"/>
          </a:p>
          <a:p>
            <a:pPr marL="0" lvl="1" algn="just">
              <a:spcBef>
                <a:spcPct val="0"/>
              </a:spcBef>
            </a:pPr>
            <a:r>
              <a:rPr lang="en-US" baseline="0" dirty="0"/>
              <a:t>Rules for Lines include: Must be larger than cluster tolerance (which is also a rule for polygon features), Must not have dangles, Must not overlap, Must not intersect, Must not intersect with, Must not intersect or touch interior, Must not intersect or touch interior with and Must not overlap with.</a:t>
            </a:r>
          </a:p>
          <a:p>
            <a:pPr marL="0" lvl="1" algn="just">
              <a:spcBef>
                <a:spcPct val="0"/>
              </a:spcBef>
            </a:pPr>
            <a:endParaRPr lang="en-US" dirty="0"/>
          </a:p>
          <a:p>
            <a:pPr marL="0" lvl="1" algn="just">
              <a:spcBef>
                <a:spcPct val="0"/>
              </a:spcBef>
            </a:pPr>
            <a:r>
              <a:rPr lang="en-US" dirty="0"/>
              <a:t>The link</a:t>
            </a:r>
            <a:r>
              <a:rPr lang="en-US" baseline="0" dirty="0"/>
              <a:t> d here will take you to the Poster on this screen for details about each rule.</a:t>
            </a:r>
            <a:endParaRPr lang="en-US" dirty="0"/>
          </a:p>
        </p:txBody>
      </p:sp>
      <p:sp>
        <p:nvSpPr>
          <p:cNvPr id="2" name="Slide Number Placeholder 1"/>
          <p:cNvSpPr>
            <a:spLocks noGrp="1"/>
          </p:cNvSpPr>
          <p:nvPr>
            <p:ph type="sldNum" sz="quarter" idx="10"/>
          </p:nvPr>
        </p:nvSpPr>
        <p:spPr/>
        <p:txBody>
          <a:bodyPr/>
          <a:lstStyle/>
          <a:p>
            <a:fld id="{220E190F-E558-4453-9ECF-A5C95D865962}" type="slidenum">
              <a:rPr lang="en-US" smtClean="0">
                <a:solidFill>
                  <a:prstClr val="black"/>
                </a:solidFill>
              </a:rPr>
              <a:pPr/>
              <a:t>10</a:t>
            </a:fld>
            <a:endParaRPr lang="en-US">
              <a:solidFill>
                <a:prstClr val="black"/>
              </a:solidFill>
            </a:endParaRPr>
          </a:p>
        </p:txBody>
      </p:sp>
      <p:sp>
        <p:nvSpPr>
          <p:cNvPr id="3" name="Date Placeholder 2"/>
          <p:cNvSpPr>
            <a:spLocks noGrp="1"/>
          </p:cNvSpPr>
          <p:nvPr>
            <p:ph type="dt" idx="11"/>
          </p:nvPr>
        </p:nvSpPr>
        <p:spPr>
          <a:xfrm>
            <a:off x="5438775" y="0"/>
            <a:ext cx="4160838" cy="365125"/>
          </a:xfrm>
          <a:prstGeom prst="rect">
            <a:avLst/>
          </a:prstGeom>
        </p:spPr>
        <p:txBody>
          <a:bodyPr/>
          <a:lstStyle/>
          <a:p>
            <a:endParaRPr lang="en-US">
              <a:solidFill>
                <a:prstClr val="black"/>
              </a:solidFill>
            </a:endParaRPr>
          </a:p>
        </p:txBody>
      </p:sp>
    </p:spTree>
    <p:extLst>
      <p:ext uri="{BB962C8B-B14F-4D97-AF65-F5344CB8AC3E}">
        <p14:creationId xmlns:p14="http://schemas.microsoft.com/office/powerpoint/2010/main" val="19486931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11"/>
          <p:cNvSpPr>
            <a:spLocks noGrp="1" noChangeArrowheads="1"/>
          </p:cNvSpPr>
          <p:nvPr>
            <p:ph type="ftr" sz="quarter" idx="4"/>
          </p:nvPr>
        </p:nvSpPr>
        <p:spPr>
          <a:noFill/>
        </p:spPr>
        <p:txBody>
          <a:bodyPr/>
          <a:lstStyle/>
          <a:p>
            <a:r>
              <a:rPr lang="en-US">
                <a:solidFill>
                  <a:prstClr val="black"/>
                </a:solidFill>
              </a:rPr>
              <a:t>Geodatabase Topology, ArcGIS v10.2.2</a:t>
            </a:r>
          </a:p>
        </p:txBody>
      </p:sp>
      <p:sp>
        <p:nvSpPr>
          <p:cNvPr id="53252" name="Rectangle 2"/>
          <p:cNvSpPr>
            <a:spLocks noGrp="1" noRot="1" noChangeAspect="1" noChangeArrowheads="1" noTextEdit="1"/>
          </p:cNvSpPr>
          <p:nvPr>
            <p:ph type="sldImg"/>
          </p:nvPr>
        </p:nvSpPr>
        <p:spPr>
          <a:xfrm>
            <a:off x="2976563" y="549275"/>
            <a:ext cx="3648075" cy="2736850"/>
          </a:xfrm>
          <a:ln/>
        </p:spPr>
      </p:sp>
      <p:sp>
        <p:nvSpPr>
          <p:cNvPr id="53253" name="Rectangle 3"/>
          <p:cNvSpPr>
            <a:spLocks noGrp="1" noChangeArrowheads="1"/>
          </p:cNvSpPr>
          <p:nvPr>
            <p:ph type="body" idx="1"/>
          </p:nvPr>
        </p:nvSpPr>
        <p:spPr>
          <a:xfrm>
            <a:off x="960120" y="3309257"/>
            <a:ext cx="7680960" cy="3657600"/>
          </a:xfrm>
          <a:noFill/>
          <a:ln/>
        </p:spPr>
        <p:txBody>
          <a:bodyPr/>
          <a:lstStyle/>
          <a:p>
            <a:pPr marL="0" lvl="1" algn="just">
              <a:spcBef>
                <a:spcPct val="0"/>
              </a:spcBef>
            </a:pPr>
            <a:r>
              <a:rPr lang="en-US" dirty="0"/>
              <a:t>A topology rule automatically added by the software is “a feature must be larger than the Cluster Tolerance.” If a feature is not larger than a specified cluster tolerance,</a:t>
            </a:r>
            <a:r>
              <a:rPr lang="en-US" baseline="0" dirty="0"/>
              <a:t> </a:t>
            </a:r>
            <a:r>
              <a:rPr lang="en-US" dirty="0"/>
              <a:t>it is not considered a feature and it will be snapped to the closest feature within that Cluster Tolerance.  </a:t>
            </a:r>
          </a:p>
          <a:p>
            <a:pPr marL="0" lvl="1" algn="just">
              <a:spcBef>
                <a:spcPct val="0"/>
              </a:spcBef>
            </a:pPr>
            <a:endParaRPr lang="en-US" dirty="0"/>
          </a:p>
          <a:p>
            <a:pPr marL="0" lvl="1" algn="just">
              <a:spcBef>
                <a:spcPct val="0"/>
              </a:spcBef>
            </a:pPr>
            <a:r>
              <a:rPr lang="en-US" dirty="0"/>
              <a:t>The Cluster Tolerance is the maximum distance between vertices in which features are still considered coincident.  In other</a:t>
            </a:r>
            <a:r>
              <a:rPr lang="en-US" baseline="0" dirty="0"/>
              <a:t> words</a:t>
            </a:r>
            <a:r>
              <a:rPr lang="en-US" dirty="0"/>
              <a:t>, vertices that fall within the Cluster Tolerance are defined as coincident and are snapped together.  </a:t>
            </a:r>
            <a:r>
              <a:rPr lang="en-US" i="1" dirty="0"/>
              <a:t>This process is similar to ArcMap’s fuzzy tolerance.</a:t>
            </a:r>
            <a:r>
              <a:rPr lang="en-US" dirty="0"/>
              <a:t> </a:t>
            </a:r>
          </a:p>
          <a:p>
            <a:pPr marL="0" lvl="1" algn="just">
              <a:spcBef>
                <a:spcPct val="0"/>
              </a:spcBef>
            </a:pPr>
            <a:endParaRPr lang="en-US" dirty="0"/>
          </a:p>
          <a:p>
            <a:pPr marL="0" lvl="1" algn="just">
              <a:spcBef>
                <a:spcPct val="0"/>
              </a:spcBef>
            </a:pPr>
            <a:r>
              <a:rPr lang="en-US" dirty="0"/>
              <a:t>The Cluster Tolerance is a property of the Topology layer, and its value is defined when the Topology layer is created.  This value is normally less than the accuracy of the feature classes participating in the topology.  </a:t>
            </a:r>
          </a:p>
          <a:p>
            <a:pPr marL="0" lvl="1" algn="just">
              <a:spcBef>
                <a:spcPct val="0"/>
              </a:spcBef>
            </a:pPr>
            <a:endParaRPr lang="en-US" dirty="0"/>
          </a:p>
          <a:p>
            <a:pPr marL="0" lvl="1" algn="just">
              <a:spcBef>
                <a:spcPct val="0"/>
              </a:spcBef>
            </a:pPr>
            <a:r>
              <a:rPr lang="en-US" dirty="0"/>
              <a:t>If you encounter validation issues related to a Topology layer’s Cluster Tolerance, contact your district’s GIS Coordinator for assistance.</a:t>
            </a:r>
          </a:p>
        </p:txBody>
      </p:sp>
      <p:sp>
        <p:nvSpPr>
          <p:cNvPr id="2" name="Slide Number Placeholder 1"/>
          <p:cNvSpPr>
            <a:spLocks noGrp="1"/>
          </p:cNvSpPr>
          <p:nvPr>
            <p:ph type="sldNum" sz="quarter" idx="10"/>
          </p:nvPr>
        </p:nvSpPr>
        <p:spPr/>
        <p:txBody>
          <a:bodyPr/>
          <a:lstStyle/>
          <a:p>
            <a:fld id="{220E190F-E558-4453-9ECF-A5C95D865962}" type="slidenum">
              <a:rPr lang="en-US" smtClean="0">
                <a:solidFill>
                  <a:prstClr val="black"/>
                </a:solidFill>
              </a:rPr>
              <a:pPr/>
              <a:t>11</a:t>
            </a:fld>
            <a:endParaRPr lang="en-US">
              <a:solidFill>
                <a:prstClr val="black"/>
              </a:solidFill>
            </a:endParaRPr>
          </a:p>
        </p:txBody>
      </p:sp>
      <p:sp>
        <p:nvSpPr>
          <p:cNvPr id="3" name="Date Placeholder 2"/>
          <p:cNvSpPr>
            <a:spLocks noGrp="1"/>
          </p:cNvSpPr>
          <p:nvPr>
            <p:ph type="dt" idx="11"/>
          </p:nvPr>
        </p:nvSpPr>
        <p:spPr>
          <a:xfrm>
            <a:off x="5438775" y="0"/>
            <a:ext cx="4160838" cy="365125"/>
          </a:xfrm>
          <a:prstGeom prst="rect">
            <a:avLst/>
          </a:prstGeom>
        </p:spPr>
        <p:txBody>
          <a:bodyPr/>
          <a:lstStyle/>
          <a:p>
            <a:endParaRPr lang="en-US">
              <a:solidFill>
                <a:prstClr val="black"/>
              </a:solidFill>
            </a:endParaRPr>
          </a:p>
        </p:txBody>
      </p:sp>
    </p:spTree>
    <p:extLst>
      <p:ext uri="{BB962C8B-B14F-4D97-AF65-F5344CB8AC3E}">
        <p14:creationId xmlns:p14="http://schemas.microsoft.com/office/powerpoint/2010/main" val="37637422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11"/>
          <p:cNvSpPr>
            <a:spLocks noGrp="1" noChangeArrowheads="1"/>
          </p:cNvSpPr>
          <p:nvPr>
            <p:ph type="ftr" sz="quarter" idx="4"/>
          </p:nvPr>
        </p:nvSpPr>
        <p:spPr>
          <a:noFill/>
        </p:spPr>
        <p:txBody>
          <a:bodyPr/>
          <a:lstStyle/>
          <a:p>
            <a:r>
              <a:rPr lang="en-US">
                <a:solidFill>
                  <a:prstClr val="black"/>
                </a:solidFill>
              </a:rPr>
              <a:t>Geodatabase Topology, ArcGIS v10.2.2</a:t>
            </a:r>
          </a:p>
        </p:txBody>
      </p:sp>
      <p:sp>
        <p:nvSpPr>
          <p:cNvPr id="54276" name="Rectangle 2"/>
          <p:cNvSpPr>
            <a:spLocks noGrp="1" noRot="1" noChangeAspect="1" noChangeArrowheads="1" noTextEdit="1"/>
          </p:cNvSpPr>
          <p:nvPr>
            <p:ph type="sldImg"/>
          </p:nvPr>
        </p:nvSpPr>
        <p:spPr>
          <a:xfrm>
            <a:off x="3394075" y="522288"/>
            <a:ext cx="2754313" cy="2065337"/>
          </a:xfrm>
          <a:ln/>
        </p:spPr>
      </p:sp>
      <p:sp>
        <p:nvSpPr>
          <p:cNvPr id="54277" name="Rectangle 3"/>
          <p:cNvSpPr>
            <a:spLocks noGrp="1" noChangeArrowheads="1"/>
          </p:cNvSpPr>
          <p:nvPr>
            <p:ph type="body" idx="1"/>
          </p:nvPr>
        </p:nvSpPr>
        <p:spPr>
          <a:xfrm>
            <a:off x="1255797" y="2612572"/>
            <a:ext cx="7113968" cy="4165486"/>
          </a:xfrm>
          <a:noFill/>
          <a:ln/>
        </p:spPr>
        <p:txBody>
          <a:bodyPr/>
          <a:lstStyle/>
          <a:p>
            <a:pPr algn="just">
              <a:spcBef>
                <a:spcPct val="0"/>
              </a:spcBef>
            </a:pPr>
            <a:r>
              <a:rPr lang="en-US" dirty="0"/>
              <a:t>A couple</a:t>
            </a:r>
            <a:r>
              <a:rPr lang="en-US" baseline="0" dirty="0"/>
              <a:t> of i</a:t>
            </a:r>
            <a:r>
              <a:rPr lang="en-US" dirty="0"/>
              <a:t>ssues related to Cluster Tolerance snapping to keep in mind are:</a:t>
            </a:r>
          </a:p>
          <a:p>
            <a:pPr algn="just">
              <a:spcBef>
                <a:spcPct val="0"/>
              </a:spcBef>
            </a:pPr>
            <a:endParaRPr lang="en-US"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lvl="1" algn="just">
              <a:spcBef>
                <a:spcPct val="0"/>
              </a:spcBef>
            </a:pPr>
            <a:r>
              <a:rPr lang="en-US" dirty="0"/>
              <a:t>… when a cluster tolerance is too large, unintended vertices within the Cluster Tolerance are modified.  On the other hand, if the Cluster Tolerance is too small, it may not integrate vertices, and the validation process may yield errors.</a:t>
            </a:r>
          </a:p>
          <a:p>
            <a:pPr marL="0" lvl="1" algn="just">
              <a:spcBef>
                <a:spcPct val="0"/>
              </a:spcBef>
            </a:pPr>
            <a:endParaRPr lang="en-US"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lvl="1" algn="just">
              <a:spcBef>
                <a:spcPct val="0"/>
              </a:spcBef>
            </a:pPr>
            <a:r>
              <a:rPr lang="en-US" dirty="0"/>
              <a:t>This “snapping” process is referred to as “clustering.”  Prior to clustering, vertices may be inserted on the features to be moved.  This process is referred to as “cracking.”  Cracking does not split lines (which creates new features).  It simply inserts vertices.  Cracking also typically occurs at the intersection of topology edges.</a:t>
            </a:r>
          </a:p>
          <a:p>
            <a:pPr marL="0" lvl="1" algn="just">
              <a:spcBef>
                <a:spcPct val="0"/>
              </a:spcBef>
            </a:pPr>
            <a:endParaRPr lang="en-US" dirty="0"/>
          </a:p>
          <a:p>
            <a:pPr marL="0" lvl="1" algn="just">
              <a:spcBef>
                <a:spcPct val="0"/>
              </a:spcBef>
            </a:pPr>
            <a:r>
              <a:rPr lang="en-US" b="0" dirty="0"/>
              <a:t>Basically,</a:t>
            </a:r>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lvl="1" indent="0" algn="just">
              <a:spcBef>
                <a:spcPct val="0"/>
              </a:spcBef>
              <a:buFont typeface="+mj-lt"/>
              <a:buNone/>
            </a:pPr>
            <a:r>
              <a:rPr lang="en-US" dirty="0"/>
              <a:t>Before you validate, non-coincident features remain unsnapped.</a:t>
            </a:r>
          </a:p>
          <a:p>
            <a:pPr marL="0" marR="0" lvl="1" indent="0" algn="just" defTabSz="914400" rtl="0" eaLnBrk="1" fontAlgn="auto" latinLnBrk="0" hangingPunct="1">
              <a:lnSpc>
                <a:spcPct val="100000"/>
              </a:lnSpc>
              <a:spcBef>
                <a:spcPct val="0"/>
              </a:spcBef>
              <a:spcAft>
                <a:spcPts val="0"/>
              </a:spcAft>
              <a:buClrTx/>
              <a:buSzTx/>
              <a:buFont typeface="+mj-lt"/>
              <a:buNone/>
              <a:tabLst/>
              <a:defRPr/>
            </a:pPr>
            <a:endParaRPr lang="en-US" i="1" dirty="0"/>
          </a:p>
          <a:p>
            <a:pPr marL="0" marR="0" lvl="1" indent="0" algn="just" defTabSz="914400" rtl="0" eaLnBrk="1" fontAlgn="auto" latinLnBrk="0" hangingPunct="1">
              <a:lnSpc>
                <a:spcPct val="100000"/>
              </a:lnSpc>
              <a:spcBef>
                <a:spcPct val="0"/>
              </a:spcBef>
              <a:spcAft>
                <a:spcPts val="0"/>
              </a:spcAft>
              <a:buClrTx/>
              <a:buSzTx/>
              <a:buFont typeface="+mj-lt"/>
              <a:buNone/>
              <a:tabLst/>
              <a:defRPr/>
            </a:pPr>
            <a:r>
              <a:rPr lang="en-US" i="1" dirty="0"/>
              <a:t>**Animation**</a:t>
            </a:r>
          </a:p>
          <a:p>
            <a:pPr marL="0" lvl="1" indent="0" algn="just">
              <a:spcBef>
                <a:spcPct val="0"/>
              </a:spcBef>
              <a:buFont typeface="+mj-lt"/>
              <a:buNone/>
            </a:pPr>
            <a:r>
              <a:rPr lang="en-US" dirty="0"/>
              <a:t>During validation, if non-coincident features fall within the Cluster Tolerance, the software determines if any features need to be “cracked” with a vertex.</a:t>
            </a:r>
          </a:p>
          <a:p>
            <a:pPr marL="0" marR="0" lvl="1" indent="0" algn="just" defTabSz="914400" rtl="0" eaLnBrk="1" fontAlgn="auto" latinLnBrk="0" hangingPunct="1">
              <a:lnSpc>
                <a:spcPct val="100000"/>
              </a:lnSpc>
              <a:spcBef>
                <a:spcPct val="0"/>
              </a:spcBef>
              <a:spcAft>
                <a:spcPts val="0"/>
              </a:spcAft>
              <a:buClrTx/>
              <a:buSzTx/>
              <a:buFont typeface="+mj-lt"/>
              <a:buNone/>
              <a:tabLst/>
              <a:defRPr/>
            </a:pPr>
            <a:endParaRPr lang="en-US" i="1" dirty="0"/>
          </a:p>
          <a:p>
            <a:pPr marL="0" marR="0" lvl="1" indent="0" algn="just" defTabSz="914400" rtl="0" eaLnBrk="1" fontAlgn="auto" latinLnBrk="0" hangingPunct="1">
              <a:lnSpc>
                <a:spcPct val="100000"/>
              </a:lnSpc>
              <a:spcBef>
                <a:spcPct val="0"/>
              </a:spcBef>
              <a:spcAft>
                <a:spcPts val="0"/>
              </a:spcAft>
              <a:buClrTx/>
              <a:buSzTx/>
              <a:buFont typeface="+mj-lt"/>
              <a:buNone/>
              <a:tabLst/>
              <a:defRPr/>
            </a:pPr>
            <a:r>
              <a:rPr lang="en-US" i="1" dirty="0"/>
              <a:t>**Animation**</a:t>
            </a:r>
          </a:p>
          <a:p>
            <a:pPr marL="0" lvl="1" indent="0" algn="just">
              <a:spcBef>
                <a:spcPct val="0"/>
              </a:spcBef>
              <a:buFont typeface="+mj-lt"/>
              <a:buNone/>
            </a:pPr>
            <a:r>
              <a:rPr lang="en-US" dirty="0"/>
              <a:t>Then after cracking is complete, the remaining vertices within the Cluster Tolerance will be snapped</a:t>
            </a:r>
            <a:r>
              <a:rPr lang="en-US" baseline="0" dirty="0"/>
              <a:t> or clustered</a:t>
            </a:r>
            <a:r>
              <a:rPr lang="en-US" dirty="0"/>
              <a:t> to a coincident location.</a:t>
            </a:r>
          </a:p>
          <a:p>
            <a:pPr marL="0" lvl="1" algn="just">
              <a:spcBef>
                <a:spcPct val="0"/>
              </a:spcBef>
            </a:pPr>
            <a:endParaRPr lang="en-US"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marR="0" lvl="1" indent="0" algn="just" defTabSz="914400" rtl="0" eaLnBrk="1" fontAlgn="auto" latinLnBrk="0" hangingPunct="1">
              <a:lnSpc>
                <a:spcPct val="100000"/>
              </a:lnSpc>
              <a:spcBef>
                <a:spcPct val="0"/>
              </a:spcBef>
              <a:spcAft>
                <a:spcPts val="0"/>
              </a:spcAft>
              <a:buClrTx/>
              <a:buSzTx/>
              <a:buFontTx/>
              <a:buNone/>
              <a:tabLst/>
              <a:defRPr/>
            </a:pPr>
            <a:r>
              <a:rPr lang="en-US" dirty="0"/>
              <a:t>Note: Once you save your edits, the cracking process is irreversible. </a:t>
            </a:r>
          </a:p>
          <a:p>
            <a:pPr marL="0" lvl="1" algn="just">
              <a:spcBef>
                <a:spcPct val="0"/>
              </a:spcBef>
            </a:pPr>
            <a:endParaRPr lang="en-US" dirty="0"/>
          </a:p>
        </p:txBody>
      </p:sp>
      <p:sp>
        <p:nvSpPr>
          <p:cNvPr id="2" name="Slide Number Placeholder 1"/>
          <p:cNvSpPr>
            <a:spLocks noGrp="1"/>
          </p:cNvSpPr>
          <p:nvPr>
            <p:ph type="sldNum" sz="quarter" idx="10"/>
          </p:nvPr>
        </p:nvSpPr>
        <p:spPr/>
        <p:txBody>
          <a:bodyPr/>
          <a:lstStyle/>
          <a:p>
            <a:fld id="{220E190F-E558-4453-9ECF-A5C95D865962}" type="slidenum">
              <a:rPr lang="en-US" smtClean="0">
                <a:solidFill>
                  <a:prstClr val="black"/>
                </a:solidFill>
              </a:rPr>
              <a:pPr/>
              <a:t>12</a:t>
            </a:fld>
            <a:endParaRPr lang="en-US">
              <a:solidFill>
                <a:prstClr val="black"/>
              </a:solidFill>
            </a:endParaRPr>
          </a:p>
        </p:txBody>
      </p:sp>
      <p:sp>
        <p:nvSpPr>
          <p:cNvPr id="3" name="Date Placeholder 2"/>
          <p:cNvSpPr>
            <a:spLocks noGrp="1"/>
          </p:cNvSpPr>
          <p:nvPr>
            <p:ph type="dt" idx="11"/>
          </p:nvPr>
        </p:nvSpPr>
        <p:spPr>
          <a:xfrm>
            <a:off x="5438775" y="0"/>
            <a:ext cx="4160838" cy="365125"/>
          </a:xfrm>
          <a:prstGeom prst="rect">
            <a:avLst/>
          </a:prstGeom>
        </p:spPr>
        <p:txBody>
          <a:bodyPr/>
          <a:lstStyle/>
          <a:p>
            <a:endParaRPr lang="en-US">
              <a:solidFill>
                <a:prstClr val="black"/>
              </a:solidFill>
            </a:endParaRPr>
          </a:p>
        </p:txBody>
      </p:sp>
    </p:spTree>
    <p:extLst>
      <p:ext uri="{BB962C8B-B14F-4D97-AF65-F5344CB8AC3E}">
        <p14:creationId xmlns:p14="http://schemas.microsoft.com/office/powerpoint/2010/main" val="39109114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11"/>
          <p:cNvSpPr>
            <a:spLocks noGrp="1" noChangeArrowheads="1"/>
          </p:cNvSpPr>
          <p:nvPr>
            <p:ph type="ftr" sz="quarter" idx="4"/>
          </p:nvPr>
        </p:nvSpPr>
        <p:spPr>
          <a:noFill/>
        </p:spPr>
        <p:txBody>
          <a:bodyPr/>
          <a:lstStyle/>
          <a:p>
            <a:r>
              <a:rPr lang="en-US">
                <a:solidFill>
                  <a:prstClr val="black"/>
                </a:solidFill>
              </a:rPr>
              <a:t>Geodatabase Topology, ArcGIS v10.2.2</a:t>
            </a:r>
          </a:p>
        </p:txBody>
      </p:sp>
      <p:sp>
        <p:nvSpPr>
          <p:cNvPr id="55300" name="Rectangle 2"/>
          <p:cNvSpPr>
            <a:spLocks noGrp="1" noRot="1" noChangeAspect="1" noChangeArrowheads="1" noTextEdit="1"/>
          </p:cNvSpPr>
          <p:nvPr>
            <p:ph type="sldImg"/>
          </p:nvPr>
        </p:nvSpPr>
        <p:spPr>
          <a:xfrm>
            <a:off x="2976563" y="549275"/>
            <a:ext cx="3648075" cy="2736850"/>
          </a:xfrm>
          <a:ln/>
        </p:spPr>
      </p:sp>
      <p:sp>
        <p:nvSpPr>
          <p:cNvPr id="55301" name="Rectangle 3"/>
          <p:cNvSpPr>
            <a:spLocks noGrp="1" noChangeArrowheads="1"/>
          </p:cNvSpPr>
          <p:nvPr>
            <p:ph type="body" idx="1"/>
          </p:nvPr>
        </p:nvSpPr>
        <p:spPr>
          <a:xfrm>
            <a:off x="960120" y="3367314"/>
            <a:ext cx="7680960" cy="3599543"/>
          </a:xfrm>
          <a:noFill/>
          <a:ln/>
        </p:spPr>
        <p:txBody>
          <a:bodyPr/>
          <a:lstStyle/>
          <a:p>
            <a:pPr marL="0" lvl="1" algn="just">
              <a:spcBef>
                <a:spcPct val="0"/>
              </a:spcBef>
            </a:pPr>
            <a:r>
              <a:rPr lang="en-US" dirty="0"/>
              <a:t>In addition to rules and a cluster tolerance, the Topology layer also stores ranks.  When snapping the topology together during validation, ranks can be used to control which features are moved or snapped</a:t>
            </a:r>
            <a:r>
              <a:rPr lang="en-US" baseline="0" dirty="0"/>
              <a:t> to other features.</a:t>
            </a:r>
            <a:endParaRPr lang="en-US" dirty="0"/>
          </a:p>
          <a:p>
            <a:pPr marL="0" lvl="1" algn="just">
              <a:spcBef>
                <a:spcPct val="0"/>
              </a:spcBef>
            </a:pPr>
            <a:endParaRPr lang="en-US" dirty="0"/>
          </a:p>
          <a:p>
            <a:pPr marL="0" lvl="1" algn="just">
              <a:spcBef>
                <a:spcPct val="0"/>
              </a:spcBef>
            </a:pPr>
            <a:r>
              <a:rPr lang="en-US" dirty="0"/>
              <a:t>Data collected by Global Positioning System (GPS) would rank lower than a layer digitized from less accurate source. When two features from both datasets fall within the cluster tolerance, the lower–ranked features’ vertices will be snapped to the location of higher–ranked vertices.</a:t>
            </a:r>
          </a:p>
          <a:p>
            <a:pPr marL="0" lvl="1" algn="just">
              <a:spcBef>
                <a:spcPct val="0"/>
              </a:spcBef>
            </a:pPr>
            <a:endParaRPr lang="en-US" dirty="0"/>
          </a:p>
          <a:p>
            <a:pPr marL="0" lvl="1" algn="just">
              <a:spcBef>
                <a:spcPct val="0"/>
              </a:spcBef>
            </a:pPr>
            <a:r>
              <a:rPr lang="en-US" dirty="0"/>
              <a:t>As shown in this slide, you can display the ranks of coincident feature classes by opening the properties of the Topology layer, and activating the Feature Classes tab.</a:t>
            </a:r>
          </a:p>
          <a:p>
            <a:pPr marL="0" lvl="1" algn="just">
              <a:spcBef>
                <a:spcPct val="0"/>
              </a:spcBef>
            </a:pPr>
            <a:endParaRPr lang="en-US" dirty="0"/>
          </a:p>
          <a:p>
            <a:pPr marL="0" lvl="1" algn="just">
              <a:spcBef>
                <a:spcPct val="0"/>
              </a:spcBef>
            </a:pPr>
            <a:r>
              <a:rPr lang="en-US" dirty="0"/>
              <a:t>NOTE: A rank value applies to all features in a feature class.  You cannot “sub-rank” a single feature class based on its attributes.  For example, you cannot set ranks for features that are grouped by the accuracy of the source data used to create the features.</a:t>
            </a:r>
          </a:p>
        </p:txBody>
      </p:sp>
      <p:sp>
        <p:nvSpPr>
          <p:cNvPr id="2" name="Slide Number Placeholder 1"/>
          <p:cNvSpPr>
            <a:spLocks noGrp="1"/>
          </p:cNvSpPr>
          <p:nvPr>
            <p:ph type="sldNum" sz="quarter" idx="10"/>
          </p:nvPr>
        </p:nvSpPr>
        <p:spPr/>
        <p:txBody>
          <a:bodyPr/>
          <a:lstStyle/>
          <a:p>
            <a:fld id="{220E190F-E558-4453-9ECF-A5C95D865962}" type="slidenum">
              <a:rPr lang="en-US" smtClean="0">
                <a:solidFill>
                  <a:prstClr val="black"/>
                </a:solidFill>
              </a:rPr>
              <a:pPr/>
              <a:t>13</a:t>
            </a:fld>
            <a:endParaRPr lang="en-US">
              <a:solidFill>
                <a:prstClr val="black"/>
              </a:solidFill>
            </a:endParaRPr>
          </a:p>
        </p:txBody>
      </p:sp>
      <p:sp>
        <p:nvSpPr>
          <p:cNvPr id="3" name="Date Placeholder 2"/>
          <p:cNvSpPr>
            <a:spLocks noGrp="1"/>
          </p:cNvSpPr>
          <p:nvPr>
            <p:ph type="dt" idx="11"/>
          </p:nvPr>
        </p:nvSpPr>
        <p:spPr>
          <a:xfrm>
            <a:off x="5438775" y="0"/>
            <a:ext cx="4160838" cy="365125"/>
          </a:xfrm>
          <a:prstGeom prst="rect">
            <a:avLst/>
          </a:prstGeom>
        </p:spPr>
        <p:txBody>
          <a:bodyPr/>
          <a:lstStyle/>
          <a:p>
            <a:endParaRPr lang="en-US">
              <a:solidFill>
                <a:prstClr val="black"/>
              </a:solidFill>
            </a:endParaRPr>
          </a:p>
        </p:txBody>
      </p:sp>
    </p:spTree>
    <p:extLst>
      <p:ext uri="{BB962C8B-B14F-4D97-AF65-F5344CB8AC3E}">
        <p14:creationId xmlns:p14="http://schemas.microsoft.com/office/powerpoint/2010/main" val="27966380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11"/>
          <p:cNvSpPr>
            <a:spLocks noGrp="1" noChangeArrowheads="1"/>
          </p:cNvSpPr>
          <p:nvPr>
            <p:ph type="ftr" sz="quarter" idx="4"/>
          </p:nvPr>
        </p:nvSpPr>
        <p:spPr>
          <a:noFill/>
        </p:spPr>
        <p:txBody>
          <a:bodyPr/>
          <a:lstStyle/>
          <a:p>
            <a:r>
              <a:rPr lang="en-US">
                <a:solidFill>
                  <a:prstClr val="black"/>
                </a:solidFill>
              </a:rPr>
              <a:t>Geodatabase Topology, ArcGIS v10.2.2</a:t>
            </a:r>
          </a:p>
        </p:txBody>
      </p:sp>
      <p:sp>
        <p:nvSpPr>
          <p:cNvPr id="56324" name="Rectangle 2"/>
          <p:cNvSpPr>
            <a:spLocks noGrp="1" noRot="1" noChangeAspect="1" noChangeArrowheads="1" noTextEdit="1"/>
          </p:cNvSpPr>
          <p:nvPr>
            <p:ph type="sldImg"/>
          </p:nvPr>
        </p:nvSpPr>
        <p:spPr>
          <a:xfrm>
            <a:off x="2976563" y="549275"/>
            <a:ext cx="3648075" cy="2736850"/>
          </a:xfrm>
          <a:ln/>
        </p:spPr>
      </p:sp>
      <p:sp>
        <p:nvSpPr>
          <p:cNvPr id="56325" name="Rectangle 3"/>
          <p:cNvSpPr>
            <a:spLocks noGrp="1" noChangeArrowheads="1"/>
          </p:cNvSpPr>
          <p:nvPr>
            <p:ph type="body" idx="1"/>
          </p:nvPr>
        </p:nvSpPr>
        <p:spPr>
          <a:xfrm>
            <a:off x="960120" y="3367314"/>
            <a:ext cx="7680960" cy="3599543"/>
          </a:xfrm>
          <a:noFill/>
          <a:ln/>
        </p:spPr>
        <p:txBody>
          <a:bodyPr>
            <a:normAutofit/>
          </a:bodyPr>
          <a:lstStyle/>
          <a:p>
            <a:pPr marL="0" lvl="1" algn="just">
              <a:spcBef>
                <a:spcPct val="0"/>
              </a:spcBef>
            </a:pPr>
            <a:r>
              <a:rPr lang="en-US" dirty="0"/>
              <a:t>When editing either a topology, the tools from the Topology toolbar will be an integral part of your edit methodology.  </a:t>
            </a:r>
          </a:p>
          <a:p>
            <a:pPr marL="0" lvl="1" algn="just">
              <a:spcBef>
                <a:spcPct val="0"/>
              </a:spcBef>
            </a:pPr>
            <a:endParaRPr lang="en-US" dirty="0"/>
          </a:p>
          <a:p>
            <a:pPr marL="0" lvl="1" algn="just">
              <a:spcBef>
                <a:spcPct val="0"/>
              </a:spcBef>
            </a:pPr>
            <a:r>
              <a:rPr lang="en-US" dirty="0"/>
              <a:t>For example, when editing coincident features you will use the Topology Edit tool.  Once the edits are complete, you will confirm the updates have not violated topology rules by using one of the three Validation tools.  If topology errors exist, you can report and fix the errors with either the Fix Topology Edit tool or the Error Inspector tool.</a:t>
            </a:r>
          </a:p>
          <a:p>
            <a:pPr marL="0" lvl="1" algn="just">
              <a:spcBef>
                <a:spcPct val="0"/>
              </a:spcBef>
            </a:pPr>
            <a:endParaRPr lang="en-US" dirty="0"/>
          </a:p>
          <a:p>
            <a:pPr marL="0" lvl="1" algn="just">
              <a:spcBef>
                <a:spcPct val="0"/>
              </a:spcBef>
            </a:pPr>
            <a:r>
              <a:rPr lang="en-US" dirty="0"/>
              <a:t>Although not necessarily true in all cases, the use of the Topology toolbar is generally from left to right.  You first select a Topology layer to edit.  Then, use the Topology Edit tool for editing</a:t>
            </a:r>
            <a:r>
              <a:rPr lang="en-US" baseline="0" dirty="0"/>
              <a:t> or moving </a:t>
            </a:r>
            <a:r>
              <a:rPr lang="en-US" dirty="0"/>
              <a:t>topology elements.  And after the edits are done, you validate the changes. If topology errors occur, you can report the rule violations and attempt to fix the errors, or mark them as exceptions.</a:t>
            </a:r>
          </a:p>
        </p:txBody>
      </p:sp>
      <p:sp>
        <p:nvSpPr>
          <p:cNvPr id="2" name="Slide Number Placeholder 1"/>
          <p:cNvSpPr>
            <a:spLocks noGrp="1"/>
          </p:cNvSpPr>
          <p:nvPr>
            <p:ph type="sldNum" sz="quarter" idx="10"/>
          </p:nvPr>
        </p:nvSpPr>
        <p:spPr/>
        <p:txBody>
          <a:bodyPr/>
          <a:lstStyle/>
          <a:p>
            <a:fld id="{220E190F-E558-4453-9ECF-A5C95D865962}" type="slidenum">
              <a:rPr lang="en-US" smtClean="0">
                <a:solidFill>
                  <a:prstClr val="black"/>
                </a:solidFill>
              </a:rPr>
              <a:pPr/>
              <a:t>14</a:t>
            </a:fld>
            <a:endParaRPr lang="en-US">
              <a:solidFill>
                <a:prstClr val="black"/>
              </a:solidFill>
            </a:endParaRPr>
          </a:p>
        </p:txBody>
      </p:sp>
      <p:sp>
        <p:nvSpPr>
          <p:cNvPr id="3" name="Date Placeholder 2"/>
          <p:cNvSpPr>
            <a:spLocks noGrp="1"/>
          </p:cNvSpPr>
          <p:nvPr>
            <p:ph type="dt" idx="11"/>
          </p:nvPr>
        </p:nvSpPr>
        <p:spPr>
          <a:xfrm>
            <a:off x="5438775" y="0"/>
            <a:ext cx="4160838" cy="365125"/>
          </a:xfrm>
          <a:prstGeom prst="rect">
            <a:avLst/>
          </a:prstGeom>
        </p:spPr>
        <p:txBody>
          <a:bodyPr/>
          <a:lstStyle/>
          <a:p>
            <a:endParaRPr lang="en-US">
              <a:solidFill>
                <a:prstClr val="black"/>
              </a:solidFill>
            </a:endParaRPr>
          </a:p>
        </p:txBody>
      </p:sp>
    </p:spTree>
    <p:extLst>
      <p:ext uri="{BB962C8B-B14F-4D97-AF65-F5344CB8AC3E}">
        <p14:creationId xmlns:p14="http://schemas.microsoft.com/office/powerpoint/2010/main" val="14400573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11"/>
          <p:cNvSpPr>
            <a:spLocks noGrp="1" noChangeArrowheads="1"/>
          </p:cNvSpPr>
          <p:nvPr>
            <p:ph type="ftr" sz="quarter" idx="4"/>
          </p:nvPr>
        </p:nvSpPr>
        <p:spPr>
          <a:noFill/>
        </p:spPr>
        <p:txBody>
          <a:bodyPr/>
          <a:lstStyle/>
          <a:p>
            <a:r>
              <a:rPr lang="en-US">
                <a:solidFill>
                  <a:prstClr val="black"/>
                </a:solidFill>
              </a:rPr>
              <a:t>Geodatabase Topology, ArcGIS v10.2.2</a:t>
            </a:r>
          </a:p>
        </p:txBody>
      </p:sp>
      <p:sp>
        <p:nvSpPr>
          <p:cNvPr id="57348" name="Rectangle 2"/>
          <p:cNvSpPr>
            <a:spLocks noGrp="1" noRot="1" noChangeAspect="1" noChangeArrowheads="1" noTextEdit="1"/>
          </p:cNvSpPr>
          <p:nvPr>
            <p:ph type="sldImg"/>
          </p:nvPr>
        </p:nvSpPr>
        <p:spPr>
          <a:xfrm>
            <a:off x="2976563" y="549275"/>
            <a:ext cx="3648075" cy="2736850"/>
          </a:xfrm>
          <a:ln/>
        </p:spPr>
      </p:sp>
      <p:sp>
        <p:nvSpPr>
          <p:cNvPr id="57349" name="Rectangle 3"/>
          <p:cNvSpPr>
            <a:spLocks noGrp="1" noChangeArrowheads="1"/>
          </p:cNvSpPr>
          <p:nvPr>
            <p:ph type="body" idx="1"/>
          </p:nvPr>
        </p:nvSpPr>
        <p:spPr>
          <a:xfrm>
            <a:off x="960120" y="3425371"/>
            <a:ext cx="7680960" cy="3541486"/>
          </a:xfrm>
          <a:noFill/>
          <a:ln/>
        </p:spPr>
        <p:txBody>
          <a:bodyPr>
            <a:normAutofit/>
          </a:bodyPr>
          <a:lstStyle/>
          <a:p>
            <a:pPr marL="0" lvl="1" algn="just">
              <a:spcBef>
                <a:spcPct val="0"/>
              </a:spcBef>
            </a:pPr>
            <a:r>
              <a:rPr lang="en-US" dirty="0"/>
              <a:t>When you edit a </a:t>
            </a:r>
            <a:r>
              <a:rPr lang="en-US" dirty="0" err="1"/>
              <a:t>geodatabase’s</a:t>
            </a:r>
            <a:r>
              <a:rPr lang="en-US" dirty="0"/>
              <a:t> topology, you actually modify a feature edges, nodes or vertices</a:t>
            </a:r>
            <a:r>
              <a:rPr lang="en-US" baseline="0" dirty="0"/>
              <a:t> </a:t>
            </a:r>
            <a:r>
              <a:rPr lang="en-US" dirty="0"/>
              <a:t>using the Topology Edit tool.  </a:t>
            </a:r>
          </a:p>
          <a:p>
            <a:pPr marL="0" lvl="1" algn="just">
              <a:spcBef>
                <a:spcPct val="0"/>
              </a:spcBef>
            </a:pPr>
            <a:endParaRPr lang="en-US" dirty="0"/>
          </a:p>
          <a:p>
            <a:pPr marL="0" lvl="1" algn="just">
              <a:spcBef>
                <a:spcPct val="0"/>
              </a:spcBef>
            </a:pPr>
            <a:r>
              <a:rPr lang="en-US" dirty="0"/>
              <a:t>An edge defines a line or boundary of a polygon. A node defines the intersection of edges for polygon features or the endpoints of edges for line features. .  Vertices define the shape of an edge. </a:t>
            </a:r>
          </a:p>
          <a:p>
            <a:pPr marL="0" lvl="1" algn="just">
              <a:spcBef>
                <a:spcPct val="0"/>
              </a:spcBef>
            </a:pPr>
            <a:endParaRPr lang="en-US" dirty="0"/>
          </a:p>
          <a:p>
            <a:pPr marL="0" lvl="1" algn="just">
              <a:spcBef>
                <a:spcPct val="0"/>
              </a:spcBef>
            </a:pPr>
            <a:r>
              <a:rPr lang="en-US" dirty="0"/>
              <a:t>To select an edge or node, single click on the element with Topology Edit tool,</a:t>
            </a:r>
            <a:r>
              <a:rPr lang="en-US" baseline="0" dirty="0"/>
              <a:t> o</a:t>
            </a:r>
            <a:r>
              <a:rPr lang="en-US" dirty="0"/>
              <a:t>r, define a selection box.  Even if a topology element is not completely within the selection box, but still touches the box, then the entire topology element is still selected.  By holding down the N key, you can select nodes; and by holding down the E key selects only edges.</a:t>
            </a:r>
          </a:p>
          <a:p>
            <a:pPr marL="0" lvl="1" algn="just">
              <a:spcBef>
                <a:spcPct val="0"/>
              </a:spcBef>
            </a:pPr>
            <a:endParaRPr lang="en-US" dirty="0"/>
          </a:p>
          <a:p>
            <a:pPr marL="0" lvl="1" algn="just">
              <a:spcBef>
                <a:spcPct val="0"/>
              </a:spcBef>
            </a:pPr>
            <a:r>
              <a:rPr lang="en-US" dirty="0"/>
              <a:t>You can display vertices</a:t>
            </a:r>
            <a:r>
              <a:rPr lang="en-US" baseline="0" dirty="0"/>
              <a:t> by </a:t>
            </a:r>
            <a:r>
              <a:rPr lang="en-US" dirty="0"/>
              <a:t>double clicking an edge.  When editing a vertex, the Topology Edit tool has the same functionality as the Edit tool.  For example, holding down the mouse button allows you to move a vertex.  Or, right clicking opens a context menu applicable to vertex editing.</a:t>
            </a:r>
          </a:p>
          <a:p>
            <a:pPr marL="0" lvl="1" algn="just">
              <a:spcBef>
                <a:spcPct val="0"/>
              </a:spcBef>
            </a:pPr>
            <a:endParaRPr lang="en-US" dirty="0"/>
          </a:p>
          <a:p>
            <a:pPr marL="0" lvl="1" algn="just">
              <a:spcBef>
                <a:spcPct val="0"/>
              </a:spcBef>
            </a:pPr>
            <a:r>
              <a:rPr lang="en-US" dirty="0"/>
              <a:t>The Topology Edit tool is used to select and modify the nodes, edges, and vertices of existing features.  The tool does not actually select features; however, with a right click on a selected element, you can select associated features.  If you need to create new features, you</a:t>
            </a:r>
            <a:r>
              <a:rPr lang="en-US" baseline="0" dirty="0"/>
              <a:t> should use the </a:t>
            </a:r>
            <a:r>
              <a:rPr lang="en-US" dirty="0"/>
              <a:t>Sketch tool on the Edit toolbar. </a:t>
            </a:r>
          </a:p>
          <a:p>
            <a:pPr algn="just">
              <a:spcBef>
                <a:spcPct val="0"/>
              </a:spcBef>
            </a:pPr>
            <a:endParaRPr lang="en-US" b="0" dirty="0"/>
          </a:p>
        </p:txBody>
      </p:sp>
      <p:sp>
        <p:nvSpPr>
          <p:cNvPr id="2" name="Slide Number Placeholder 1"/>
          <p:cNvSpPr>
            <a:spLocks noGrp="1"/>
          </p:cNvSpPr>
          <p:nvPr>
            <p:ph type="sldNum" sz="quarter" idx="10"/>
          </p:nvPr>
        </p:nvSpPr>
        <p:spPr/>
        <p:txBody>
          <a:bodyPr/>
          <a:lstStyle/>
          <a:p>
            <a:fld id="{220E190F-E558-4453-9ECF-A5C95D865962}" type="slidenum">
              <a:rPr lang="en-US" smtClean="0">
                <a:solidFill>
                  <a:prstClr val="black"/>
                </a:solidFill>
              </a:rPr>
              <a:pPr/>
              <a:t>15</a:t>
            </a:fld>
            <a:endParaRPr lang="en-US">
              <a:solidFill>
                <a:prstClr val="black"/>
              </a:solidFill>
            </a:endParaRPr>
          </a:p>
        </p:txBody>
      </p:sp>
      <p:sp>
        <p:nvSpPr>
          <p:cNvPr id="3" name="Date Placeholder 2"/>
          <p:cNvSpPr>
            <a:spLocks noGrp="1"/>
          </p:cNvSpPr>
          <p:nvPr>
            <p:ph type="dt" idx="11"/>
          </p:nvPr>
        </p:nvSpPr>
        <p:spPr>
          <a:xfrm>
            <a:off x="5438775" y="0"/>
            <a:ext cx="4160838" cy="365125"/>
          </a:xfrm>
          <a:prstGeom prst="rect">
            <a:avLst/>
          </a:prstGeom>
        </p:spPr>
        <p:txBody>
          <a:bodyPr/>
          <a:lstStyle/>
          <a:p>
            <a:endParaRPr lang="en-US">
              <a:solidFill>
                <a:prstClr val="black"/>
              </a:solidFill>
            </a:endParaRPr>
          </a:p>
        </p:txBody>
      </p:sp>
    </p:spTree>
    <p:extLst>
      <p:ext uri="{BB962C8B-B14F-4D97-AF65-F5344CB8AC3E}">
        <p14:creationId xmlns:p14="http://schemas.microsoft.com/office/powerpoint/2010/main" val="5421041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1"/>
          <p:cNvSpPr>
            <a:spLocks noGrp="1" noChangeArrowheads="1"/>
          </p:cNvSpPr>
          <p:nvPr>
            <p:ph type="ftr" sz="quarter" idx="4"/>
          </p:nvPr>
        </p:nvSpPr>
        <p:spPr>
          <a:noFill/>
        </p:spPr>
        <p:txBody>
          <a:bodyPr/>
          <a:lstStyle/>
          <a:p>
            <a:r>
              <a:rPr lang="en-US">
                <a:solidFill>
                  <a:prstClr val="black"/>
                </a:solidFill>
              </a:rPr>
              <a:t>Geodatabase Topology, ArcGIS v10.2.2</a:t>
            </a:r>
          </a:p>
        </p:txBody>
      </p:sp>
      <p:sp>
        <p:nvSpPr>
          <p:cNvPr id="58372" name="Rectangle 2"/>
          <p:cNvSpPr>
            <a:spLocks noGrp="1" noRot="1" noChangeAspect="1" noChangeArrowheads="1" noTextEdit="1"/>
          </p:cNvSpPr>
          <p:nvPr>
            <p:ph type="sldImg"/>
          </p:nvPr>
        </p:nvSpPr>
        <p:spPr>
          <a:xfrm>
            <a:off x="2976563" y="549275"/>
            <a:ext cx="3648075" cy="2736850"/>
          </a:xfrm>
          <a:ln/>
        </p:spPr>
      </p:sp>
      <p:sp>
        <p:nvSpPr>
          <p:cNvPr id="58373" name="Rectangle 3"/>
          <p:cNvSpPr>
            <a:spLocks noGrp="1" noChangeArrowheads="1"/>
          </p:cNvSpPr>
          <p:nvPr>
            <p:ph type="body" idx="1"/>
          </p:nvPr>
        </p:nvSpPr>
        <p:spPr>
          <a:xfrm>
            <a:off x="960120" y="3309257"/>
            <a:ext cx="7680960" cy="3657600"/>
          </a:xfrm>
          <a:noFill/>
          <a:ln/>
        </p:spPr>
        <p:txBody>
          <a:bodyPr/>
          <a:lstStyle/>
          <a:p>
            <a:pPr marL="0" lvl="1" algn="just">
              <a:spcBef>
                <a:spcPct val="0"/>
              </a:spcBef>
            </a:pPr>
            <a:r>
              <a:rPr lang="en-US" dirty="0"/>
              <a:t>The moment you make a spatial edit or digitize a new feature, you create a Dirty Area.  Again, Dirty Areas represent features whose topologies have not been validated.  </a:t>
            </a:r>
          </a:p>
          <a:p>
            <a:pPr marL="0" lvl="1" algn="just">
              <a:spcBef>
                <a:spcPct val="0"/>
              </a:spcBef>
            </a:pPr>
            <a:endParaRPr lang="en-US" b="1" dirty="0"/>
          </a:p>
          <a:p>
            <a:pPr marL="0" lvl="1" algn="just">
              <a:spcBef>
                <a:spcPct val="0"/>
              </a:spcBef>
            </a:pPr>
            <a:r>
              <a:rPr lang="en-US" dirty="0"/>
              <a:t>There are three ways to validate a topology:</a:t>
            </a:r>
          </a:p>
          <a:p>
            <a:pPr marL="0" lvl="1" algn="just">
              <a:spcBef>
                <a:spcPct val="0"/>
              </a:spcBef>
            </a:pPr>
            <a:endParaRPr lang="en-US" b="1" dirty="0"/>
          </a:p>
          <a:p>
            <a:pPr marL="0" lvl="1" algn="just">
              <a:spcBef>
                <a:spcPct val="0"/>
              </a:spcBef>
            </a:pPr>
            <a:r>
              <a:rPr lang="en-US" b="0" dirty="0"/>
              <a:t>You</a:t>
            </a:r>
            <a:r>
              <a:rPr lang="en-US" b="0" baseline="0" dirty="0"/>
              <a:t> can validate a user specified selected area, the current extent displayed in the data view, or the entire topology.</a:t>
            </a:r>
          </a:p>
          <a:p>
            <a:pPr marL="0" lvl="1" algn="just">
              <a:spcBef>
                <a:spcPct val="0"/>
              </a:spcBef>
            </a:pPr>
            <a:endParaRPr lang="en-US" b="1" dirty="0"/>
          </a:p>
          <a:p>
            <a:pPr marL="0" lvl="1" algn="just">
              <a:spcBef>
                <a:spcPct val="0"/>
              </a:spcBef>
            </a:pPr>
            <a:r>
              <a:rPr lang="en-US" dirty="0"/>
              <a:t>Deciding when to validate topology is at your discretion.  However, your edits are incomplete until the Dirty Areas are validated, and any topology errors corrected.</a:t>
            </a:r>
          </a:p>
          <a:p>
            <a:pPr algn="just">
              <a:spcBef>
                <a:spcPct val="0"/>
              </a:spcBef>
            </a:pPr>
            <a:endParaRPr lang="en-US" b="0" dirty="0"/>
          </a:p>
        </p:txBody>
      </p:sp>
      <p:sp>
        <p:nvSpPr>
          <p:cNvPr id="2" name="Slide Number Placeholder 1"/>
          <p:cNvSpPr>
            <a:spLocks noGrp="1"/>
          </p:cNvSpPr>
          <p:nvPr>
            <p:ph type="sldNum" sz="quarter" idx="10"/>
          </p:nvPr>
        </p:nvSpPr>
        <p:spPr/>
        <p:txBody>
          <a:bodyPr/>
          <a:lstStyle/>
          <a:p>
            <a:fld id="{220E190F-E558-4453-9ECF-A5C95D865962}" type="slidenum">
              <a:rPr lang="en-US" smtClean="0">
                <a:solidFill>
                  <a:prstClr val="black"/>
                </a:solidFill>
              </a:rPr>
              <a:pPr/>
              <a:t>16</a:t>
            </a:fld>
            <a:endParaRPr lang="en-US">
              <a:solidFill>
                <a:prstClr val="black"/>
              </a:solidFill>
            </a:endParaRPr>
          </a:p>
        </p:txBody>
      </p:sp>
      <p:sp>
        <p:nvSpPr>
          <p:cNvPr id="3" name="Date Placeholder 2"/>
          <p:cNvSpPr>
            <a:spLocks noGrp="1"/>
          </p:cNvSpPr>
          <p:nvPr>
            <p:ph type="dt" idx="11"/>
          </p:nvPr>
        </p:nvSpPr>
        <p:spPr>
          <a:xfrm>
            <a:off x="5438775" y="0"/>
            <a:ext cx="4160838" cy="365125"/>
          </a:xfrm>
          <a:prstGeom prst="rect">
            <a:avLst/>
          </a:prstGeom>
        </p:spPr>
        <p:txBody>
          <a:bodyPr/>
          <a:lstStyle/>
          <a:p>
            <a:endParaRPr lang="en-US">
              <a:solidFill>
                <a:prstClr val="black"/>
              </a:solidFill>
            </a:endParaRPr>
          </a:p>
        </p:txBody>
      </p:sp>
    </p:spTree>
    <p:extLst>
      <p:ext uri="{BB962C8B-B14F-4D97-AF65-F5344CB8AC3E}">
        <p14:creationId xmlns:p14="http://schemas.microsoft.com/office/powerpoint/2010/main" val="14931604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11"/>
          <p:cNvSpPr>
            <a:spLocks noGrp="1" noChangeArrowheads="1"/>
          </p:cNvSpPr>
          <p:nvPr>
            <p:ph type="ftr" sz="quarter" idx="4"/>
          </p:nvPr>
        </p:nvSpPr>
        <p:spPr>
          <a:noFill/>
        </p:spPr>
        <p:txBody>
          <a:bodyPr/>
          <a:lstStyle/>
          <a:p>
            <a:r>
              <a:rPr lang="en-US">
                <a:solidFill>
                  <a:prstClr val="black"/>
                </a:solidFill>
              </a:rPr>
              <a:t>Geodatabase Topology, ArcGIS v10.2.2</a:t>
            </a:r>
          </a:p>
        </p:txBody>
      </p:sp>
      <p:sp>
        <p:nvSpPr>
          <p:cNvPr id="59396" name="Rectangle 2"/>
          <p:cNvSpPr>
            <a:spLocks noGrp="1" noRot="1" noChangeAspect="1" noChangeArrowheads="1" noTextEdit="1"/>
          </p:cNvSpPr>
          <p:nvPr>
            <p:ph type="sldImg"/>
          </p:nvPr>
        </p:nvSpPr>
        <p:spPr>
          <a:xfrm>
            <a:off x="2976563" y="549275"/>
            <a:ext cx="3648075" cy="2736850"/>
          </a:xfrm>
          <a:ln/>
        </p:spPr>
      </p:sp>
      <p:sp>
        <p:nvSpPr>
          <p:cNvPr id="59397" name="Rectangle 3"/>
          <p:cNvSpPr>
            <a:spLocks noGrp="1" noChangeArrowheads="1"/>
          </p:cNvSpPr>
          <p:nvPr>
            <p:ph type="body" idx="1"/>
          </p:nvPr>
        </p:nvSpPr>
        <p:spPr>
          <a:xfrm>
            <a:off x="960120" y="3309257"/>
            <a:ext cx="7680960" cy="3657600"/>
          </a:xfrm>
          <a:noFill/>
          <a:ln/>
        </p:spPr>
        <p:txBody>
          <a:bodyPr/>
          <a:lstStyle/>
          <a:p>
            <a:pPr marL="0" lvl="1" algn="just">
              <a:spcBef>
                <a:spcPct val="0"/>
              </a:spcBef>
            </a:pPr>
            <a:r>
              <a:rPr lang="en-US" dirty="0"/>
              <a:t>When features violate topology rules, an error symbol is created in the Topology layer.  The rule violated determines the geometry of the error symbol (whether it is a point, line, or polygon).</a:t>
            </a:r>
          </a:p>
          <a:p>
            <a:pPr marL="0" lvl="1" algn="just">
              <a:spcBef>
                <a:spcPct val="0"/>
              </a:spcBef>
            </a:pPr>
            <a:endParaRPr lang="en-US" b="1" dirty="0"/>
          </a:p>
          <a:p>
            <a:pPr marL="0" lvl="1" algn="just">
              <a:spcBef>
                <a:spcPct val="0"/>
              </a:spcBef>
            </a:pPr>
            <a:r>
              <a:rPr lang="en-US" dirty="0"/>
              <a:t>These two feature classes are supposed to be spatially identical.  They both participate in a topology where the areas from each feature class must not overlap with each other nor have any gaps with each other.  Edits to the VRM Managed feature class have left an overlap near</a:t>
            </a:r>
            <a:r>
              <a:rPr lang="en-US" baseline="0" dirty="0"/>
              <a:t> the top and </a:t>
            </a:r>
            <a:r>
              <a:rPr lang="en-US" dirty="0"/>
              <a:t>a gap near the bottom.</a:t>
            </a:r>
          </a:p>
          <a:p>
            <a:pPr marL="0" lvl="1" algn="just">
              <a:spcBef>
                <a:spcPct val="0"/>
              </a:spcBef>
            </a:pPr>
            <a:endParaRPr lang="en-US"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lvl="1" algn="just">
              <a:spcBef>
                <a:spcPct val="0"/>
              </a:spcBef>
              <a:buFontTx/>
              <a:buNone/>
            </a:pPr>
            <a:r>
              <a:rPr lang="en-US" dirty="0"/>
              <a:t>Because, the two feature classes overlay each other, the gap created from editing is obvious.  The edits also create Dirty Areas which must be validated.  </a:t>
            </a:r>
          </a:p>
          <a:p>
            <a:pPr marL="0" lvl="1" algn="just">
              <a:spcBef>
                <a:spcPct val="0"/>
              </a:spcBef>
              <a:buFontTx/>
              <a:buNone/>
            </a:pPr>
            <a:endParaRPr lang="en-US"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marR="0" lvl="1" indent="0" algn="just" defTabSz="914400" rtl="0" eaLnBrk="1" fontAlgn="auto" latinLnBrk="0" hangingPunct="1">
              <a:lnSpc>
                <a:spcPct val="100000"/>
              </a:lnSpc>
              <a:spcBef>
                <a:spcPct val="0"/>
              </a:spcBef>
              <a:spcAft>
                <a:spcPts val="0"/>
              </a:spcAft>
              <a:buClrTx/>
              <a:buSzTx/>
              <a:buFontTx/>
              <a:buNone/>
              <a:tabLst/>
              <a:defRPr/>
            </a:pPr>
            <a:r>
              <a:rPr lang="en-US" dirty="0"/>
              <a:t>After validation, two topology errors are shown (with red symbols).</a:t>
            </a:r>
          </a:p>
        </p:txBody>
      </p:sp>
      <p:sp>
        <p:nvSpPr>
          <p:cNvPr id="2" name="Slide Number Placeholder 1"/>
          <p:cNvSpPr>
            <a:spLocks noGrp="1"/>
          </p:cNvSpPr>
          <p:nvPr>
            <p:ph type="sldNum" sz="quarter" idx="10"/>
          </p:nvPr>
        </p:nvSpPr>
        <p:spPr/>
        <p:txBody>
          <a:bodyPr/>
          <a:lstStyle/>
          <a:p>
            <a:fld id="{220E190F-E558-4453-9ECF-A5C95D865962}" type="slidenum">
              <a:rPr lang="en-US" smtClean="0">
                <a:solidFill>
                  <a:prstClr val="black"/>
                </a:solidFill>
              </a:rPr>
              <a:pPr/>
              <a:t>17</a:t>
            </a:fld>
            <a:endParaRPr lang="en-US">
              <a:solidFill>
                <a:prstClr val="black"/>
              </a:solidFill>
            </a:endParaRPr>
          </a:p>
        </p:txBody>
      </p:sp>
      <p:sp>
        <p:nvSpPr>
          <p:cNvPr id="3" name="Date Placeholder 2"/>
          <p:cNvSpPr>
            <a:spLocks noGrp="1"/>
          </p:cNvSpPr>
          <p:nvPr>
            <p:ph type="dt" idx="11"/>
          </p:nvPr>
        </p:nvSpPr>
        <p:spPr>
          <a:xfrm>
            <a:off x="5438775" y="0"/>
            <a:ext cx="4160838" cy="365125"/>
          </a:xfrm>
          <a:prstGeom prst="rect">
            <a:avLst/>
          </a:prstGeom>
        </p:spPr>
        <p:txBody>
          <a:bodyPr/>
          <a:lstStyle/>
          <a:p>
            <a:endParaRPr lang="en-US">
              <a:solidFill>
                <a:prstClr val="black"/>
              </a:solidFill>
            </a:endParaRPr>
          </a:p>
        </p:txBody>
      </p:sp>
    </p:spTree>
    <p:extLst>
      <p:ext uri="{BB962C8B-B14F-4D97-AF65-F5344CB8AC3E}">
        <p14:creationId xmlns:p14="http://schemas.microsoft.com/office/powerpoint/2010/main" val="8252544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11"/>
          <p:cNvSpPr>
            <a:spLocks noGrp="1" noChangeArrowheads="1"/>
          </p:cNvSpPr>
          <p:nvPr>
            <p:ph type="ftr" sz="quarter" idx="4"/>
          </p:nvPr>
        </p:nvSpPr>
        <p:spPr>
          <a:noFill/>
        </p:spPr>
        <p:txBody>
          <a:bodyPr/>
          <a:lstStyle/>
          <a:p>
            <a:r>
              <a:rPr lang="en-US">
                <a:solidFill>
                  <a:prstClr val="black"/>
                </a:solidFill>
              </a:rPr>
              <a:t>Geodatabase Topology, ArcGIS v10.2.2</a:t>
            </a:r>
          </a:p>
        </p:txBody>
      </p:sp>
      <p:sp>
        <p:nvSpPr>
          <p:cNvPr id="59396" name="Rectangle 2"/>
          <p:cNvSpPr>
            <a:spLocks noGrp="1" noRot="1" noChangeAspect="1" noChangeArrowheads="1" noTextEdit="1"/>
          </p:cNvSpPr>
          <p:nvPr>
            <p:ph type="sldImg"/>
          </p:nvPr>
        </p:nvSpPr>
        <p:spPr>
          <a:xfrm>
            <a:off x="2976563" y="549275"/>
            <a:ext cx="3648075" cy="2736850"/>
          </a:xfrm>
          <a:ln/>
        </p:spPr>
      </p:sp>
      <p:sp>
        <p:nvSpPr>
          <p:cNvPr id="59397" name="Rectangle 3"/>
          <p:cNvSpPr>
            <a:spLocks noGrp="1" noChangeArrowheads="1"/>
          </p:cNvSpPr>
          <p:nvPr>
            <p:ph type="body" idx="1"/>
          </p:nvPr>
        </p:nvSpPr>
        <p:spPr>
          <a:xfrm>
            <a:off x="960120" y="3309257"/>
            <a:ext cx="7680960" cy="3657600"/>
          </a:xfrm>
          <a:noFill/>
          <a:ln/>
        </p:spPr>
        <p:txBody>
          <a:bodyPr/>
          <a:lstStyle/>
          <a:p>
            <a:pPr marL="0" lvl="1" algn="just">
              <a:spcBef>
                <a:spcPct val="0"/>
              </a:spcBef>
            </a:pPr>
            <a:r>
              <a:rPr lang="en-US" dirty="0"/>
              <a:t>When features violate topology rules, an error symbol is created in the Topology layer.  The rule violated determines the geometry of the error symbol (whether it is a point, line, or polygon).</a:t>
            </a:r>
          </a:p>
          <a:p>
            <a:pPr marL="0" lvl="1" algn="just">
              <a:spcBef>
                <a:spcPct val="0"/>
              </a:spcBef>
            </a:pPr>
            <a:endParaRPr lang="en-US" b="1" dirty="0"/>
          </a:p>
          <a:p>
            <a:pPr marL="0" lvl="1" algn="just">
              <a:spcBef>
                <a:spcPct val="0"/>
              </a:spcBef>
            </a:pPr>
            <a:r>
              <a:rPr lang="en-US" dirty="0"/>
              <a:t>These two feature classes are supposed to be spatially identical.  They both participate in a topology where the areas from each feature class must not overlap with each other nor have any gaps with each other.  Edits to the VRM Managed feature class have left an overlap near</a:t>
            </a:r>
            <a:r>
              <a:rPr lang="en-US" baseline="0" dirty="0"/>
              <a:t> the top and </a:t>
            </a:r>
            <a:r>
              <a:rPr lang="en-US" dirty="0"/>
              <a:t>a gap near the bottom.</a:t>
            </a:r>
          </a:p>
          <a:p>
            <a:pPr marL="0" lvl="1" algn="just">
              <a:spcBef>
                <a:spcPct val="0"/>
              </a:spcBef>
            </a:pPr>
            <a:endParaRPr lang="en-US"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lvl="1" algn="just">
              <a:spcBef>
                <a:spcPct val="0"/>
              </a:spcBef>
              <a:buFontTx/>
              <a:buNone/>
            </a:pPr>
            <a:r>
              <a:rPr lang="en-US" dirty="0"/>
              <a:t>Because, the two feature classes overlay each other, the gap created from editing is obvious.  The edits also create Dirty Areas which must be validated.  </a:t>
            </a:r>
          </a:p>
          <a:p>
            <a:pPr marL="0" lvl="1" algn="just">
              <a:spcBef>
                <a:spcPct val="0"/>
              </a:spcBef>
              <a:buFontTx/>
              <a:buNone/>
            </a:pPr>
            <a:endParaRPr lang="en-US"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marR="0" lvl="1" indent="0" algn="just" defTabSz="914400" rtl="0" eaLnBrk="1" fontAlgn="auto" latinLnBrk="0" hangingPunct="1">
              <a:lnSpc>
                <a:spcPct val="100000"/>
              </a:lnSpc>
              <a:spcBef>
                <a:spcPct val="0"/>
              </a:spcBef>
              <a:spcAft>
                <a:spcPts val="0"/>
              </a:spcAft>
              <a:buClrTx/>
              <a:buSzTx/>
              <a:buFontTx/>
              <a:buNone/>
              <a:tabLst/>
              <a:defRPr/>
            </a:pPr>
            <a:r>
              <a:rPr lang="en-US" dirty="0"/>
              <a:t>After validation, two topology errors are shown (with red symbols).</a:t>
            </a:r>
          </a:p>
        </p:txBody>
      </p:sp>
      <p:sp>
        <p:nvSpPr>
          <p:cNvPr id="2" name="Slide Number Placeholder 1"/>
          <p:cNvSpPr>
            <a:spLocks noGrp="1"/>
          </p:cNvSpPr>
          <p:nvPr>
            <p:ph type="sldNum" sz="quarter" idx="10"/>
          </p:nvPr>
        </p:nvSpPr>
        <p:spPr/>
        <p:txBody>
          <a:bodyPr/>
          <a:lstStyle/>
          <a:p>
            <a:fld id="{220E190F-E558-4453-9ECF-A5C95D865962}" type="slidenum">
              <a:rPr lang="en-US" smtClean="0">
                <a:solidFill>
                  <a:prstClr val="black"/>
                </a:solidFill>
              </a:rPr>
              <a:pPr/>
              <a:t>18</a:t>
            </a:fld>
            <a:endParaRPr lang="en-US">
              <a:solidFill>
                <a:prstClr val="black"/>
              </a:solidFill>
            </a:endParaRPr>
          </a:p>
        </p:txBody>
      </p:sp>
      <p:sp>
        <p:nvSpPr>
          <p:cNvPr id="3" name="Date Placeholder 2"/>
          <p:cNvSpPr>
            <a:spLocks noGrp="1"/>
          </p:cNvSpPr>
          <p:nvPr>
            <p:ph type="dt" idx="11"/>
          </p:nvPr>
        </p:nvSpPr>
        <p:spPr>
          <a:xfrm>
            <a:off x="5438775" y="0"/>
            <a:ext cx="4160838" cy="365125"/>
          </a:xfrm>
          <a:prstGeom prst="rect">
            <a:avLst/>
          </a:prstGeom>
        </p:spPr>
        <p:txBody>
          <a:bodyPr/>
          <a:lstStyle/>
          <a:p>
            <a:endParaRPr lang="en-US">
              <a:solidFill>
                <a:prstClr val="black"/>
              </a:solidFill>
            </a:endParaRPr>
          </a:p>
        </p:txBody>
      </p:sp>
    </p:spTree>
    <p:extLst>
      <p:ext uri="{BB962C8B-B14F-4D97-AF65-F5344CB8AC3E}">
        <p14:creationId xmlns:p14="http://schemas.microsoft.com/office/powerpoint/2010/main" val="37776921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11"/>
          <p:cNvSpPr>
            <a:spLocks noGrp="1" noChangeArrowheads="1"/>
          </p:cNvSpPr>
          <p:nvPr>
            <p:ph type="ftr" sz="quarter" idx="4"/>
          </p:nvPr>
        </p:nvSpPr>
        <p:spPr>
          <a:noFill/>
        </p:spPr>
        <p:txBody>
          <a:bodyPr/>
          <a:lstStyle/>
          <a:p>
            <a:r>
              <a:rPr lang="en-US">
                <a:solidFill>
                  <a:prstClr val="black"/>
                </a:solidFill>
              </a:rPr>
              <a:t>Geodatabase Topology, ArcGIS v10.2.2</a:t>
            </a:r>
          </a:p>
        </p:txBody>
      </p:sp>
      <p:sp>
        <p:nvSpPr>
          <p:cNvPr id="59396" name="Rectangle 2"/>
          <p:cNvSpPr>
            <a:spLocks noGrp="1" noRot="1" noChangeAspect="1" noChangeArrowheads="1" noTextEdit="1"/>
          </p:cNvSpPr>
          <p:nvPr>
            <p:ph type="sldImg"/>
          </p:nvPr>
        </p:nvSpPr>
        <p:spPr>
          <a:xfrm>
            <a:off x="2976563" y="549275"/>
            <a:ext cx="3648075" cy="2736850"/>
          </a:xfrm>
          <a:ln/>
        </p:spPr>
      </p:sp>
      <p:sp>
        <p:nvSpPr>
          <p:cNvPr id="59397" name="Rectangle 3"/>
          <p:cNvSpPr>
            <a:spLocks noGrp="1" noChangeArrowheads="1"/>
          </p:cNvSpPr>
          <p:nvPr>
            <p:ph type="body" idx="1"/>
          </p:nvPr>
        </p:nvSpPr>
        <p:spPr>
          <a:xfrm>
            <a:off x="960120" y="3309257"/>
            <a:ext cx="7680960" cy="3657600"/>
          </a:xfrm>
          <a:noFill/>
          <a:ln/>
        </p:spPr>
        <p:txBody>
          <a:bodyPr/>
          <a:lstStyle/>
          <a:p>
            <a:pPr marL="0" lvl="1" algn="just">
              <a:spcBef>
                <a:spcPct val="0"/>
              </a:spcBef>
            </a:pPr>
            <a:r>
              <a:rPr lang="en-US" dirty="0"/>
              <a:t>When features violate topology rules, an error symbol is created in the Topology layer.  The rule violated determines the geometry of the error symbol (whether it is a point, line, or polygon).</a:t>
            </a:r>
          </a:p>
          <a:p>
            <a:pPr marL="0" lvl="1" algn="just">
              <a:spcBef>
                <a:spcPct val="0"/>
              </a:spcBef>
            </a:pPr>
            <a:endParaRPr lang="en-US" b="1" dirty="0"/>
          </a:p>
          <a:p>
            <a:pPr marL="0" lvl="1" algn="just">
              <a:spcBef>
                <a:spcPct val="0"/>
              </a:spcBef>
            </a:pPr>
            <a:r>
              <a:rPr lang="en-US" dirty="0"/>
              <a:t>These two feature classes are supposed to be spatially identical.  They both participate in a topology where the areas from each feature class must not overlap with each other nor have any gaps with each other.  Edits to the VRM Managed feature class have left an overlap near</a:t>
            </a:r>
            <a:r>
              <a:rPr lang="en-US" baseline="0" dirty="0"/>
              <a:t> the top and </a:t>
            </a:r>
            <a:r>
              <a:rPr lang="en-US" dirty="0"/>
              <a:t>a gap near the bottom.</a:t>
            </a:r>
          </a:p>
          <a:p>
            <a:pPr marL="0" lvl="1" algn="just">
              <a:spcBef>
                <a:spcPct val="0"/>
              </a:spcBef>
            </a:pPr>
            <a:endParaRPr lang="en-US"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lvl="1" algn="just">
              <a:spcBef>
                <a:spcPct val="0"/>
              </a:spcBef>
              <a:buFontTx/>
              <a:buNone/>
            </a:pPr>
            <a:r>
              <a:rPr lang="en-US" dirty="0"/>
              <a:t>Because, the two feature classes overlay each other, the gap created from editing is obvious.  The edits also create Dirty Areas which must be validated.  </a:t>
            </a:r>
          </a:p>
          <a:p>
            <a:pPr marL="0" lvl="1" algn="just">
              <a:spcBef>
                <a:spcPct val="0"/>
              </a:spcBef>
              <a:buFontTx/>
              <a:buNone/>
            </a:pPr>
            <a:endParaRPr lang="en-US"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marR="0" lvl="1" indent="0" algn="just" defTabSz="914400" rtl="0" eaLnBrk="1" fontAlgn="auto" latinLnBrk="0" hangingPunct="1">
              <a:lnSpc>
                <a:spcPct val="100000"/>
              </a:lnSpc>
              <a:spcBef>
                <a:spcPct val="0"/>
              </a:spcBef>
              <a:spcAft>
                <a:spcPts val="0"/>
              </a:spcAft>
              <a:buClrTx/>
              <a:buSzTx/>
              <a:buFontTx/>
              <a:buNone/>
              <a:tabLst/>
              <a:defRPr/>
            </a:pPr>
            <a:r>
              <a:rPr lang="en-US" dirty="0"/>
              <a:t>After validation, two topology errors are shown (with red symbols).</a:t>
            </a:r>
          </a:p>
        </p:txBody>
      </p:sp>
      <p:sp>
        <p:nvSpPr>
          <p:cNvPr id="2" name="Slide Number Placeholder 1"/>
          <p:cNvSpPr>
            <a:spLocks noGrp="1"/>
          </p:cNvSpPr>
          <p:nvPr>
            <p:ph type="sldNum" sz="quarter" idx="10"/>
          </p:nvPr>
        </p:nvSpPr>
        <p:spPr/>
        <p:txBody>
          <a:bodyPr/>
          <a:lstStyle/>
          <a:p>
            <a:fld id="{220E190F-E558-4453-9ECF-A5C95D865962}" type="slidenum">
              <a:rPr lang="en-US" smtClean="0">
                <a:solidFill>
                  <a:prstClr val="black"/>
                </a:solidFill>
              </a:rPr>
              <a:pPr/>
              <a:t>19</a:t>
            </a:fld>
            <a:endParaRPr lang="en-US">
              <a:solidFill>
                <a:prstClr val="black"/>
              </a:solidFill>
            </a:endParaRPr>
          </a:p>
        </p:txBody>
      </p:sp>
      <p:sp>
        <p:nvSpPr>
          <p:cNvPr id="3" name="Date Placeholder 2"/>
          <p:cNvSpPr>
            <a:spLocks noGrp="1"/>
          </p:cNvSpPr>
          <p:nvPr>
            <p:ph type="dt" idx="11"/>
          </p:nvPr>
        </p:nvSpPr>
        <p:spPr>
          <a:xfrm>
            <a:off x="5438775" y="0"/>
            <a:ext cx="4160838" cy="365125"/>
          </a:xfrm>
          <a:prstGeom prst="rect">
            <a:avLst/>
          </a:prstGeom>
        </p:spPr>
        <p:txBody>
          <a:bodyPr/>
          <a:lstStyle/>
          <a:p>
            <a:endParaRPr lang="en-US">
              <a:solidFill>
                <a:prstClr val="black"/>
              </a:solidFill>
            </a:endParaRPr>
          </a:p>
        </p:txBody>
      </p:sp>
    </p:spTree>
    <p:extLst>
      <p:ext uri="{BB962C8B-B14F-4D97-AF65-F5344CB8AC3E}">
        <p14:creationId xmlns:p14="http://schemas.microsoft.com/office/powerpoint/2010/main" val="24278062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560601-2F01-49F5-8809-A86FCF24BE7E}" type="slidenum">
              <a:rPr lang="en-US" smtClean="0"/>
              <a:t>2</a:t>
            </a:fld>
            <a:endParaRPr lang="en-US"/>
          </a:p>
        </p:txBody>
      </p:sp>
    </p:spTree>
    <p:extLst>
      <p:ext uri="{BB962C8B-B14F-4D97-AF65-F5344CB8AC3E}">
        <p14:creationId xmlns:p14="http://schemas.microsoft.com/office/powerpoint/2010/main" val="8225164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11"/>
          <p:cNvSpPr>
            <a:spLocks noGrp="1" noChangeArrowheads="1"/>
          </p:cNvSpPr>
          <p:nvPr>
            <p:ph type="ftr" sz="quarter" idx="4"/>
          </p:nvPr>
        </p:nvSpPr>
        <p:spPr>
          <a:noFill/>
        </p:spPr>
        <p:txBody>
          <a:bodyPr/>
          <a:lstStyle/>
          <a:p>
            <a:r>
              <a:rPr lang="en-US">
                <a:solidFill>
                  <a:prstClr val="black"/>
                </a:solidFill>
              </a:rPr>
              <a:t>Geodatabase Topology, ArcGIS v10.2.2</a:t>
            </a:r>
          </a:p>
        </p:txBody>
      </p:sp>
      <p:sp>
        <p:nvSpPr>
          <p:cNvPr id="60420" name="Rectangle 2"/>
          <p:cNvSpPr>
            <a:spLocks noGrp="1" noRot="1" noChangeAspect="1" noChangeArrowheads="1" noTextEdit="1"/>
          </p:cNvSpPr>
          <p:nvPr>
            <p:ph type="sldImg"/>
          </p:nvPr>
        </p:nvSpPr>
        <p:spPr>
          <a:xfrm>
            <a:off x="3373438" y="522288"/>
            <a:ext cx="2695575" cy="2022475"/>
          </a:xfrm>
          <a:ln/>
        </p:spPr>
      </p:sp>
      <p:sp>
        <p:nvSpPr>
          <p:cNvPr id="60421" name="Rectangle 3"/>
          <p:cNvSpPr>
            <a:spLocks noGrp="1" noChangeArrowheads="1"/>
          </p:cNvSpPr>
          <p:nvPr>
            <p:ph type="body" idx="1"/>
          </p:nvPr>
        </p:nvSpPr>
        <p:spPr>
          <a:xfrm>
            <a:off x="960120" y="2612571"/>
            <a:ext cx="7680960" cy="4354286"/>
          </a:xfrm>
          <a:noFill/>
          <a:ln/>
        </p:spPr>
        <p:txBody>
          <a:bodyPr>
            <a:normAutofit fontScale="92500" lnSpcReduction="10000"/>
          </a:bodyPr>
          <a:lstStyle/>
          <a:p>
            <a:pPr marL="0" lvl="1" algn="just">
              <a:spcBef>
                <a:spcPct val="0"/>
              </a:spcBef>
            </a:pPr>
            <a:r>
              <a:rPr lang="en-US" dirty="0"/>
              <a:t>The Error Inspector is a “</a:t>
            </a:r>
            <a:r>
              <a:rPr lang="en-US" dirty="0" err="1"/>
              <a:t>dockable</a:t>
            </a:r>
            <a:r>
              <a:rPr lang="en-US" dirty="0"/>
              <a:t>” window that can be used to search, sort, and fix topology errors.</a:t>
            </a:r>
          </a:p>
          <a:p>
            <a:pPr marL="0" lvl="1" algn="just">
              <a:spcBef>
                <a:spcPct val="0"/>
              </a:spcBef>
            </a:pPr>
            <a:endParaRPr lang="en-US" dirty="0"/>
          </a:p>
          <a:p>
            <a:pPr marL="0" lvl="1" algn="just">
              <a:spcBef>
                <a:spcPct val="0"/>
              </a:spcBef>
            </a:pPr>
            <a:r>
              <a:rPr lang="en-US" dirty="0"/>
              <a:t>In the “Show” drop-down list, you can pick a topology rule instance to search.  You can further refine the search criteria using the check boxes directly below the list.  </a:t>
            </a:r>
          </a:p>
          <a:p>
            <a:pPr marL="0" lvl="1" algn="just">
              <a:spcBef>
                <a:spcPct val="0"/>
              </a:spcBef>
            </a:pPr>
            <a:endParaRPr lang="en-US" i="1" dirty="0"/>
          </a:p>
          <a:p>
            <a:pPr marL="0" lvl="1" algn="just">
              <a:spcBef>
                <a:spcPct val="0"/>
              </a:spcBef>
            </a:pPr>
            <a:r>
              <a:rPr lang="en-US" i="1" dirty="0"/>
              <a:t>Animation</a:t>
            </a:r>
          </a:p>
          <a:p>
            <a:pPr marL="0" lvl="1" algn="just">
              <a:spcBef>
                <a:spcPct val="0"/>
              </a:spcBef>
            </a:pPr>
            <a:r>
              <a:rPr lang="en-US" dirty="0"/>
              <a:t>If you want to search for exceptions only, uncheck “Errors” and check “Exceptions.”  You can narrow the search further by checking the “Visible Extent only” option.</a:t>
            </a:r>
          </a:p>
          <a:p>
            <a:pPr marL="0" lvl="1" algn="just">
              <a:spcBef>
                <a:spcPct val="0"/>
              </a:spcBef>
            </a:pPr>
            <a:endParaRPr lang="en-US" dirty="0"/>
          </a:p>
          <a:p>
            <a:pPr marL="0" lvl="1" algn="just">
              <a:spcBef>
                <a:spcPct val="0"/>
              </a:spcBef>
            </a:pPr>
            <a:r>
              <a:rPr lang="en-US" dirty="0"/>
              <a:t>Once the search criteria has been defined, click the “Search Now” button to find errors (and/or exceptions).  The total number of errors will be displayed to the right of the “Show” drop-down list, and the table will be populated with all of the errors.</a:t>
            </a:r>
          </a:p>
          <a:p>
            <a:pPr marL="0" lvl="1" algn="just">
              <a:spcBef>
                <a:spcPct val="0"/>
              </a:spcBef>
            </a:pPr>
            <a:endParaRPr lang="en-US" dirty="0"/>
          </a:p>
          <a:p>
            <a:pPr marL="0" lvl="1" algn="just">
              <a:spcBef>
                <a:spcPct val="0"/>
              </a:spcBef>
            </a:pPr>
            <a:r>
              <a:rPr lang="en-US" dirty="0"/>
              <a:t>If you single click on a column header (e.g., Rule Type), you can sort the errors.  The “Class 1” and “Class 2” columns list the feature classes that participate in the rule definition.  If you have rules between two feature classes or subtypes, then the “Class 2” field will be populated; otherwise, it remains blank.</a:t>
            </a:r>
          </a:p>
          <a:p>
            <a:pPr marL="0" lvl="1" algn="just">
              <a:spcBef>
                <a:spcPct val="0"/>
              </a:spcBef>
            </a:pPr>
            <a:endParaRPr lang="en-US" dirty="0"/>
          </a:p>
          <a:p>
            <a:pPr marL="0" lvl="1" algn="just">
              <a:spcBef>
                <a:spcPct val="0"/>
              </a:spcBef>
            </a:pPr>
            <a:r>
              <a:rPr lang="en-US" dirty="0"/>
              <a:t>If you single click on a row, it will flash the feature involved in generating the error.  </a:t>
            </a:r>
          </a:p>
          <a:p>
            <a:pPr marL="0" lvl="1" algn="just">
              <a:spcBef>
                <a:spcPct val="0"/>
              </a:spcBef>
            </a:pPr>
            <a:endParaRPr lang="en-US"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lvl="1" algn="just">
              <a:spcBef>
                <a:spcPct val="0"/>
              </a:spcBef>
            </a:pPr>
            <a:r>
              <a:rPr lang="en-US" dirty="0"/>
              <a:t>And if you select a row or rows in the table, the effect is the same as selecting the errors with the Fix Topology Error tool (see next slide).  In fact, errors that you select using the Fix Topology Error tool will populate the table.  As shown in the slide, the selection color for a highlighted topology error is black.   </a:t>
            </a:r>
          </a:p>
          <a:p>
            <a:pPr marL="0" lvl="1" algn="just">
              <a:spcBef>
                <a:spcPct val="0"/>
              </a:spcBef>
            </a:pPr>
            <a:endParaRPr lang="en-US" dirty="0"/>
          </a:p>
          <a:p>
            <a:pPr marL="0" lvl="1" algn="just">
              <a:spcBef>
                <a:spcPct val="0"/>
              </a:spcBef>
            </a:pPr>
            <a:r>
              <a:rPr lang="en-US" i="1" dirty="0"/>
              <a:t>Animation</a:t>
            </a:r>
          </a:p>
          <a:p>
            <a:pPr marL="0" lvl="1" algn="just">
              <a:spcBef>
                <a:spcPct val="0"/>
              </a:spcBef>
            </a:pPr>
            <a:r>
              <a:rPr lang="en-US" dirty="0"/>
              <a:t>You can then right click on the selected row, and use the topology-error context menu to manipulate the error (e.g., zoom/pan, fix, mark as an exception, etc.).</a:t>
            </a:r>
          </a:p>
          <a:p>
            <a:pPr marL="0" lvl="1" algn="just">
              <a:spcBef>
                <a:spcPct val="0"/>
              </a:spcBef>
            </a:pPr>
            <a:endParaRPr lang="en-US" dirty="0"/>
          </a:p>
          <a:p>
            <a:pPr marL="0" lvl="1" algn="just">
              <a:spcBef>
                <a:spcPct val="0"/>
              </a:spcBef>
            </a:pPr>
            <a:r>
              <a:rPr lang="en-US" dirty="0"/>
              <a:t>Note: The Fix Topology Error tool and Error Inspector are only available for features participating in </a:t>
            </a:r>
            <a:r>
              <a:rPr lang="en-US" dirty="0" err="1"/>
              <a:t>geodatabase</a:t>
            </a:r>
            <a:r>
              <a:rPr lang="en-US" dirty="0"/>
              <a:t> topology.</a:t>
            </a:r>
          </a:p>
        </p:txBody>
      </p:sp>
      <p:sp>
        <p:nvSpPr>
          <p:cNvPr id="2" name="Slide Number Placeholder 1"/>
          <p:cNvSpPr>
            <a:spLocks noGrp="1"/>
          </p:cNvSpPr>
          <p:nvPr>
            <p:ph type="sldNum" sz="quarter" idx="10"/>
          </p:nvPr>
        </p:nvSpPr>
        <p:spPr/>
        <p:txBody>
          <a:bodyPr/>
          <a:lstStyle/>
          <a:p>
            <a:fld id="{220E190F-E558-4453-9ECF-A5C95D865962}" type="slidenum">
              <a:rPr lang="en-US" smtClean="0">
                <a:solidFill>
                  <a:prstClr val="black"/>
                </a:solidFill>
              </a:rPr>
              <a:pPr/>
              <a:t>20</a:t>
            </a:fld>
            <a:endParaRPr lang="en-US">
              <a:solidFill>
                <a:prstClr val="black"/>
              </a:solidFill>
            </a:endParaRPr>
          </a:p>
        </p:txBody>
      </p:sp>
      <p:sp>
        <p:nvSpPr>
          <p:cNvPr id="3" name="Date Placeholder 2"/>
          <p:cNvSpPr>
            <a:spLocks noGrp="1"/>
          </p:cNvSpPr>
          <p:nvPr>
            <p:ph type="dt" idx="11"/>
          </p:nvPr>
        </p:nvSpPr>
        <p:spPr>
          <a:xfrm>
            <a:off x="5438775" y="0"/>
            <a:ext cx="4160838" cy="365125"/>
          </a:xfrm>
          <a:prstGeom prst="rect">
            <a:avLst/>
          </a:prstGeom>
        </p:spPr>
        <p:txBody>
          <a:bodyPr/>
          <a:lstStyle/>
          <a:p>
            <a:endParaRPr lang="en-US">
              <a:solidFill>
                <a:prstClr val="black"/>
              </a:solidFill>
            </a:endParaRPr>
          </a:p>
        </p:txBody>
      </p:sp>
    </p:spTree>
    <p:extLst>
      <p:ext uri="{BB962C8B-B14F-4D97-AF65-F5344CB8AC3E}">
        <p14:creationId xmlns:p14="http://schemas.microsoft.com/office/powerpoint/2010/main" val="7605700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11"/>
          <p:cNvSpPr>
            <a:spLocks noGrp="1" noChangeArrowheads="1"/>
          </p:cNvSpPr>
          <p:nvPr>
            <p:ph type="ftr" sz="quarter" idx="4"/>
          </p:nvPr>
        </p:nvSpPr>
        <p:spPr>
          <a:noFill/>
        </p:spPr>
        <p:txBody>
          <a:bodyPr/>
          <a:lstStyle/>
          <a:p>
            <a:r>
              <a:rPr lang="en-US">
                <a:solidFill>
                  <a:prstClr val="black"/>
                </a:solidFill>
              </a:rPr>
              <a:t>Geodatabase Topology, ArcGIS v10.2.2</a:t>
            </a:r>
          </a:p>
        </p:txBody>
      </p:sp>
      <p:sp>
        <p:nvSpPr>
          <p:cNvPr id="61444" name="Rectangle 2"/>
          <p:cNvSpPr>
            <a:spLocks noGrp="1" noRot="1" noChangeAspect="1" noChangeArrowheads="1" noTextEdit="1"/>
          </p:cNvSpPr>
          <p:nvPr>
            <p:ph type="sldImg"/>
          </p:nvPr>
        </p:nvSpPr>
        <p:spPr>
          <a:xfrm>
            <a:off x="2976563" y="549275"/>
            <a:ext cx="3648075" cy="2736850"/>
          </a:xfrm>
          <a:ln/>
        </p:spPr>
      </p:sp>
      <p:sp>
        <p:nvSpPr>
          <p:cNvPr id="61445" name="Rectangle 3"/>
          <p:cNvSpPr>
            <a:spLocks noGrp="1" noChangeArrowheads="1"/>
          </p:cNvSpPr>
          <p:nvPr>
            <p:ph type="body" idx="1"/>
          </p:nvPr>
        </p:nvSpPr>
        <p:spPr>
          <a:xfrm>
            <a:off x="960120" y="3425371"/>
            <a:ext cx="7680960" cy="3541486"/>
          </a:xfrm>
          <a:noFill/>
          <a:ln/>
        </p:spPr>
        <p:txBody>
          <a:bodyPr/>
          <a:lstStyle/>
          <a:p>
            <a:pPr marL="0" lvl="1" algn="just">
              <a:spcBef>
                <a:spcPct val="0"/>
              </a:spcBef>
            </a:pPr>
            <a:r>
              <a:rPr lang="en-US" dirty="0"/>
              <a:t>Each topology error has properties that identify the rule violation, and which features created the error.  A quick way to identify the rule violation is to right click on the error symbol with the Fix Topology Error tool and choose “Show Rule Description.”  In this slide, the rule description for the participating VRM feature classes (see previous two slides) is indicating that the “Must Not Overlap” rule is being violated.</a:t>
            </a:r>
          </a:p>
          <a:p>
            <a:pPr algn="just">
              <a:spcBef>
                <a:spcPct val="0"/>
              </a:spcBef>
            </a:pPr>
            <a:endParaRPr lang="en-US" b="0" dirty="0"/>
          </a:p>
        </p:txBody>
      </p:sp>
      <p:sp>
        <p:nvSpPr>
          <p:cNvPr id="2" name="Slide Number Placeholder 1"/>
          <p:cNvSpPr>
            <a:spLocks noGrp="1"/>
          </p:cNvSpPr>
          <p:nvPr>
            <p:ph type="sldNum" sz="quarter" idx="10"/>
          </p:nvPr>
        </p:nvSpPr>
        <p:spPr/>
        <p:txBody>
          <a:bodyPr/>
          <a:lstStyle/>
          <a:p>
            <a:fld id="{220E190F-E558-4453-9ECF-A5C95D865962}" type="slidenum">
              <a:rPr lang="en-US" smtClean="0">
                <a:solidFill>
                  <a:prstClr val="black"/>
                </a:solidFill>
              </a:rPr>
              <a:pPr/>
              <a:t>21</a:t>
            </a:fld>
            <a:endParaRPr lang="en-US">
              <a:solidFill>
                <a:prstClr val="black"/>
              </a:solidFill>
            </a:endParaRPr>
          </a:p>
        </p:txBody>
      </p:sp>
      <p:sp>
        <p:nvSpPr>
          <p:cNvPr id="3" name="Date Placeholder 2"/>
          <p:cNvSpPr>
            <a:spLocks noGrp="1"/>
          </p:cNvSpPr>
          <p:nvPr>
            <p:ph type="dt" idx="11"/>
          </p:nvPr>
        </p:nvSpPr>
        <p:spPr>
          <a:xfrm>
            <a:off x="5438775" y="0"/>
            <a:ext cx="4160838" cy="365125"/>
          </a:xfrm>
          <a:prstGeom prst="rect">
            <a:avLst/>
          </a:prstGeom>
        </p:spPr>
        <p:txBody>
          <a:bodyPr/>
          <a:lstStyle/>
          <a:p>
            <a:endParaRPr lang="en-US">
              <a:solidFill>
                <a:prstClr val="black"/>
              </a:solidFill>
            </a:endParaRPr>
          </a:p>
        </p:txBody>
      </p:sp>
    </p:spTree>
    <p:extLst>
      <p:ext uri="{BB962C8B-B14F-4D97-AF65-F5344CB8AC3E}">
        <p14:creationId xmlns:p14="http://schemas.microsoft.com/office/powerpoint/2010/main" val="3180751615"/>
      </p:ext>
    </p:extLst>
  </p:cSld>
  <p:clrMapOvr>
    <a:masterClrMapping/>
  </p:clrMapOvr>
</p:notes>
</file>

<file path=ppt/notesSlides/notesSlide2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F2B58C-C14D-440E-B122-1716AD810793}" type="slidenum">
              <a:rPr lang="en-US" smtClean="0"/>
              <a:t>3</a:t>
            </a:fld>
            <a:endParaRPr lang="en-US"/>
          </a:p>
        </p:txBody>
      </p:sp>
    </p:spTree>
    <p:extLst>
      <p:ext uri="{BB962C8B-B14F-4D97-AF65-F5344CB8AC3E}">
        <p14:creationId xmlns:p14="http://schemas.microsoft.com/office/powerpoint/2010/main" val="9105196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11"/>
          <p:cNvSpPr>
            <a:spLocks noGrp="1" noChangeArrowheads="1"/>
          </p:cNvSpPr>
          <p:nvPr>
            <p:ph type="ftr" sz="quarter" idx="4"/>
          </p:nvPr>
        </p:nvSpPr>
        <p:spPr>
          <a:noFill/>
        </p:spPr>
        <p:txBody>
          <a:bodyPr/>
          <a:lstStyle/>
          <a:p>
            <a:r>
              <a:rPr lang="en-US">
                <a:solidFill>
                  <a:prstClr val="black"/>
                </a:solidFill>
              </a:rPr>
              <a:t>Geodatabase Topology, ArcGIS v10.2.2</a:t>
            </a:r>
          </a:p>
        </p:txBody>
      </p:sp>
      <p:sp>
        <p:nvSpPr>
          <p:cNvPr id="62468" name="Rectangle 2"/>
          <p:cNvSpPr>
            <a:spLocks noGrp="1" noRot="1" noChangeAspect="1" noChangeArrowheads="1" noTextEdit="1"/>
          </p:cNvSpPr>
          <p:nvPr>
            <p:ph type="sldImg"/>
          </p:nvPr>
        </p:nvSpPr>
        <p:spPr>
          <a:xfrm>
            <a:off x="3349625" y="581025"/>
            <a:ext cx="2905125" cy="2179638"/>
          </a:xfrm>
          <a:ln/>
        </p:spPr>
      </p:sp>
      <p:sp>
        <p:nvSpPr>
          <p:cNvPr id="62469" name="Rectangle 3"/>
          <p:cNvSpPr>
            <a:spLocks noGrp="1" noChangeArrowheads="1"/>
          </p:cNvSpPr>
          <p:nvPr>
            <p:ph type="body" idx="1"/>
          </p:nvPr>
        </p:nvSpPr>
        <p:spPr>
          <a:xfrm>
            <a:off x="1280169" y="2960915"/>
            <a:ext cx="7200347" cy="4135685"/>
          </a:xfrm>
          <a:noFill/>
          <a:ln/>
        </p:spPr>
        <p:txBody>
          <a:bodyPr>
            <a:normAutofit fontScale="85000" lnSpcReduction="20000"/>
          </a:bodyPr>
          <a:lstStyle/>
          <a:p>
            <a:pPr marL="0" lvl="1" algn="just">
              <a:spcBef>
                <a:spcPct val="0"/>
              </a:spcBef>
            </a:pPr>
            <a:r>
              <a:rPr lang="en-US" dirty="0"/>
              <a:t>To fix an error,</a:t>
            </a:r>
            <a:r>
              <a:rPr lang="en-US" baseline="0" dirty="0"/>
              <a:t> you can </a:t>
            </a:r>
            <a:r>
              <a:rPr lang="en-US" dirty="0"/>
              <a:t>right clicking the feature </a:t>
            </a:r>
            <a:r>
              <a:rPr lang="en-US" baseline="0" dirty="0"/>
              <a:t>using the </a:t>
            </a:r>
            <a:r>
              <a:rPr lang="en-US" dirty="0"/>
              <a:t>Fix Topology Error tool or </a:t>
            </a:r>
            <a:r>
              <a:rPr lang="en-US" baseline="0" dirty="0"/>
              <a:t>right-click the error in </a:t>
            </a:r>
            <a:r>
              <a:rPr lang="en-US" dirty="0"/>
              <a:t>the Error Inspector</a:t>
            </a:r>
            <a:r>
              <a:rPr lang="en-US" baseline="0" dirty="0"/>
              <a:t> to get a one of the context menus shown here.</a:t>
            </a:r>
          </a:p>
          <a:p>
            <a:pPr marL="0" lvl="1" algn="just">
              <a:spcBef>
                <a:spcPct val="0"/>
              </a:spcBef>
            </a:pPr>
            <a:endParaRPr lang="en-US" baseline="0" dirty="0"/>
          </a:p>
          <a:p>
            <a:pPr marL="0" lvl="1" algn="just">
              <a:spcBef>
                <a:spcPct val="0"/>
              </a:spcBef>
            </a:pPr>
            <a:r>
              <a:rPr lang="en-US" baseline="0" dirty="0"/>
              <a:t>Depending on the geometry of the feature in question will determine the options available.</a:t>
            </a:r>
          </a:p>
          <a:p>
            <a:pPr marL="0" lvl="1" algn="just">
              <a:spcBef>
                <a:spcPct val="0"/>
              </a:spcBef>
            </a:pPr>
            <a:endParaRPr lang="en-US" baseline="0" dirty="0"/>
          </a:p>
          <a:p>
            <a:pPr marL="0" lvl="1" algn="just">
              <a:spcBef>
                <a:spcPct val="0"/>
              </a:spcBef>
            </a:pPr>
            <a:r>
              <a:rPr lang="en-US" baseline="0" dirty="0"/>
              <a:t>For example, the create feature option would c</a:t>
            </a:r>
            <a:r>
              <a:rPr lang="en-US" dirty="0"/>
              <a:t>reates new polygon features would correct the gap error</a:t>
            </a:r>
            <a:r>
              <a:rPr lang="en-US" baseline="0" dirty="0"/>
              <a:t> we looked at earlier.</a:t>
            </a:r>
            <a:endParaRPr lang="en-US" dirty="0"/>
          </a:p>
          <a:p>
            <a:pPr marL="0" lvl="1" indent="0" algn="just">
              <a:spcBef>
                <a:spcPct val="0"/>
              </a:spcBef>
              <a:buFont typeface="Arial" pitchFamily="34" charset="0"/>
              <a:buNone/>
            </a:pPr>
            <a:endParaRPr lang="en-US" dirty="0"/>
          </a:p>
          <a:p>
            <a:pPr marL="0" lvl="1" indent="0" algn="just">
              <a:spcBef>
                <a:spcPct val="0"/>
              </a:spcBef>
              <a:buFont typeface="Arial" pitchFamily="34" charset="0"/>
              <a:buNone/>
            </a:pPr>
            <a:r>
              <a:rPr lang="en-US" dirty="0"/>
              <a:t>Merge</a:t>
            </a:r>
            <a:r>
              <a:rPr lang="en-US" baseline="0" dirty="0"/>
              <a:t> would a</a:t>
            </a:r>
            <a:r>
              <a:rPr lang="en-US" dirty="0"/>
              <a:t>dd the portion of overlap from one of the polygon features, and subtracts it from the other.  This option lets you decide which polygon receives the portion of overlap.  This option, would correct the overlap error we looked at earlier.</a:t>
            </a:r>
          </a:p>
          <a:p>
            <a:pPr marL="0" lvl="1" indent="0" algn="just">
              <a:spcBef>
                <a:spcPct val="0"/>
              </a:spcBef>
              <a:buFont typeface="Arial" pitchFamily="34" charset="0"/>
              <a:buNone/>
            </a:pPr>
            <a:endParaRPr lang="en-US" dirty="0"/>
          </a:p>
          <a:p>
            <a:pPr marL="0" lvl="1" indent="0" algn="just">
              <a:spcBef>
                <a:spcPct val="0"/>
              </a:spcBef>
              <a:buFont typeface="Arial" pitchFamily="34" charset="0"/>
              <a:buNone/>
            </a:pPr>
            <a:r>
              <a:rPr lang="en-US" dirty="0"/>
              <a:t>The</a:t>
            </a:r>
            <a:r>
              <a:rPr lang="en-US" baseline="0" dirty="0"/>
              <a:t> </a:t>
            </a:r>
            <a:r>
              <a:rPr lang="en-US" dirty="0"/>
              <a:t>Extend option will extend a line feature using a specified tolerance. If you use a tolerance of zero, ArcMap</a:t>
            </a:r>
            <a:r>
              <a:rPr lang="en-US" baseline="0" dirty="0"/>
              <a:t> will </a:t>
            </a:r>
            <a:r>
              <a:rPr lang="en-US" dirty="0"/>
              <a:t>search until it finds a feature to extend to.</a:t>
            </a:r>
          </a:p>
          <a:p>
            <a:pPr marL="0" lvl="1" indent="0" algn="just">
              <a:spcBef>
                <a:spcPct val="0"/>
              </a:spcBef>
              <a:buFont typeface="Arial" pitchFamily="34" charset="0"/>
              <a:buNone/>
            </a:pPr>
            <a:endParaRPr lang="en-US" dirty="0"/>
          </a:p>
          <a:p>
            <a:pPr marL="0" lvl="1" indent="0" algn="just">
              <a:spcBef>
                <a:spcPct val="0"/>
              </a:spcBef>
              <a:buFont typeface="Arial" pitchFamily="34" charset="0"/>
              <a:buNone/>
            </a:pPr>
            <a:r>
              <a:rPr lang="en-US" dirty="0"/>
              <a:t>Trim removes portions of line features at the point where they cross other line features.</a:t>
            </a:r>
          </a:p>
          <a:p>
            <a:pPr marL="0" lvl="1" indent="0" algn="just">
              <a:spcBef>
                <a:spcPct val="0"/>
              </a:spcBef>
              <a:buFont typeface="Arial" pitchFamily="34" charset="0"/>
              <a:buNone/>
            </a:pPr>
            <a:endParaRPr lang="en-US" dirty="0"/>
          </a:p>
          <a:p>
            <a:pPr marL="0" lvl="1" indent="0" algn="just">
              <a:spcBef>
                <a:spcPct val="0"/>
              </a:spcBef>
              <a:buFont typeface="Arial" pitchFamily="34" charset="0"/>
              <a:buNone/>
            </a:pPr>
            <a:r>
              <a:rPr lang="en-US" dirty="0"/>
              <a:t>And Snap extends and snaps lines to the endpoint of other line features within a user-specified tolerance.</a:t>
            </a:r>
          </a:p>
          <a:p>
            <a:pPr marL="0" lvl="1" algn="just">
              <a:spcBef>
                <a:spcPct val="0"/>
              </a:spcBef>
            </a:pPr>
            <a:endParaRPr lang="en-US" dirty="0"/>
          </a:p>
          <a:p>
            <a:pPr marL="0" lvl="1" algn="just">
              <a:spcBef>
                <a:spcPct val="0"/>
              </a:spcBef>
            </a:pPr>
            <a:r>
              <a:rPr lang="en-US" dirty="0"/>
              <a:t>Other predefined topology-fix functions include Create Feature, Explode, Split, Subtract, &amp; Simplify. </a:t>
            </a:r>
          </a:p>
          <a:p>
            <a:pPr marL="0" lvl="1" algn="just">
              <a:spcBef>
                <a:spcPct val="0"/>
              </a:spcBef>
            </a:pPr>
            <a:endParaRPr lang="en-US"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lvl="1" algn="just">
              <a:spcBef>
                <a:spcPct val="0"/>
              </a:spcBef>
            </a:pPr>
            <a:r>
              <a:rPr lang="en-US" dirty="0"/>
              <a:t>Another option is to manually fix an error is to manually correct it using tools from the Editor toolbar.  In any case, an error correction will create a Dirty Area and will need to be revalidated to see if the error is fixed. </a:t>
            </a:r>
          </a:p>
          <a:p>
            <a:pPr marL="0" lvl="1" algn="just">
              <a:spcBef>
                <a:spcPct val="0"/>
              </a:spcBef>
            </a:pPr>
            <a:endParaRPr lang="en-US"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lvl="1" algn="just">
              <a:spcBef>
                <a:spcPct val="0"/>
              </a:spcBef>
            </a:pPr>
            <a:r>
              <a:rPr lang="en-US" dirty="0"/>
              <a:t>And a final option is to mark the error as an exception,</a:t>
            </a:r>
            <a:r>
              <a:rPr lang="en-US" baseline="0" dirty="0"/>
              <a:t> which we will discuss next.</a:t>
            </a:r>
            <a:endParaRPr lang="en-US" dirty="0"/>
          </a:p>
          <a:p>
            <a:pPr marL="0" lvl="1" algn="just">
              <a:spcBef>
                <a:spcPct val="0"/>
              </a:spcBef>
            </a:pPr>
            <a:endParaRPr lang="en-US" b="1" dirty="0"/>
          </a:p>
          <a:p>
            <a:pPr marL="0" lvl="1" algn="just">
              <a:spcBef>
                <a:spcPct val="0"/>
              </a:spcBef>
            </a:pPr>
            <a:r>
              <a:rPr lang="en-US" b="1" dirty="0"/>
              <a:t>CAUTION:</a:t>
            </a:r>
            <a:r>
              <a:rPr lang="en-US" dirty="0"/>
              <a:t> The predefined topology-fix functions of the Fix Topology Error tool and the Error Inspector are intended for simple fixes, and may not be appropriate when</a:t>
            </a:r>
            <a:r>
              <a:rPr lang="en-US" baseline="0" dirty="0"/>
              <a:t> </a:t>
            </a:r>
            <a:r>
              <a:rPr lang="en-US" dirty="0"/>
              <a:t>editing feature classes.  You should fully understand how the topology-fix functions work before applying them.</a:t>
            </a:r>
          </a:p>
          <a:p>
            <a:pPr marL="0" lvl="1" algn="just">
              <a:spcBef>
                <a:spcPct val="0"/>
              </a:spcBef>
            </a:pPr>
            <a:endParaRPr lang="en-US" dirty="0"/>
          </a:p>
          <a:p>
            <a:pPr marL="0" lvl="1" algn="just">
              <a:spcBef>
                <a:spcPct val="0"/>
              </a:spcBef>
            </a:pPr>
            <a:r>
              <a:rPr lang="en-US" b="1" dirty="0"/>
              <a:t>Helpful tip:</a:t>
            </a:r>
            <a:r>
              <a:rPr lang="en-US" dirty="0"/>
              <a:t> With the mouse cursor hovering above a function, press &lt;Shift&gt;+F1 for a help box describing the function.</a:t>
            </a:r>
          </a:p>
          <a:p>
            <a:pPr marL="0" lvl="1" algn="just">
              <a:spcBef>
                <a:spcPct val="0"/>
              </a:spcBef>
            </a:pPr>
            <a:endParaRPr lang="en-US" dirty="0"/>
          </a:p>
        </p:txBody>
      </p:sp>
      <p:sp>
        <p:nvSpPr>
          <p:cNvPr id="2" name="Slide Number Placeholder 1"/>
          <p:cNvSpPr>
            <a:spLocks noGrp="1"/>
          </p:cNvSpPr>
          <p:nvPr>
            <p:ph type="sldNum" sz="quarter" idx="10"/>
          </p:nvPr>
        </p:nvSpPr>
        <p:spPr/>
        <p:txBody>
          <a:bodyPr/>
          <a:lstStyle/>
          <a:p>
            <a:fld id="{220E190F-E558-4453-9ECF-A5C95D865962}" type="slidenum">
              <a:rPr lang="en-US" smtClean="0">
                <a:solidFill>
                  <a:prstClr val="black"/>
                </a:solidFill>
              </a:rPr>
              <a:pPr/>
              <a:t>22</a:t>
            </a:fld>
            <a:endParaRPr lang="en-US">
              <a:solidFill>
                <a:prstClr val="black"/>
              </a:solidFill>
            </a:endParaRPr>
          </a:p>
        </p:txBody>
      </p:sp>
      <p:sp>
        <p:nvSpPr>
          <p:cNvPr id="3" name="Date Placeholder 2"/>
          <p:cNvSpPr>
            <a:spLocks noGrp="1"/>
          </p:cNvSpPr>
          <p:nvPr>
            <p:ph type="dt" idx="11"/>
          </p:nvPr>
        </p:nvSpPr>
        <p:spPr>
          <a:xfrm>
            <a:off x="5438775" y="0"/>
            <a:ext cx="4160838" cy="365125"/>
          </a:xfrm>
          <a:prstGeom prst="rect">
            <a:avLst/>
          </a:prstGeom>
        </p:spPr>
        <p:txBody>
          <a:bodyPr/>
          <a:lstStyle/>
          <a:p>
            <a:endParaRPr lang="en-US">
              <a:solidFill>
                <a:prstClr val="black"/>
              </a:solidFill>
            </a:endParaRPr>
          </a:p>
        </p:txBody>
      </p:sp>
    </p:spTree>
    <p:extLst>
      <p:ext uri="{BB962C8B-B14F-4D97-AF65-F5344CB8AC3E}">
        <p14:creationId xmlns:p14="http://schemas.microsoft.com/office/powerpoint/2010/main" val="4487781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11"/>
          <p:cNvSpPr>
            <a:spLocks noGrp="1" noChangeArrowheads="1"/>
          </p:cNvSpPr>
          <p:nvPr>
            <p:ph type="ftr" sz="quarter" idx="4"/>
          </p:nvPr>
        </p:nvSpPr>
        <p:spPr>
          <a:noFill/>
        </p:spPr>
        <p:txBody>
          <a:bodyPr/>
          <a:lstStyle/>
          <a:p>
            <a:r>
              <a:rPr lang="en-US">
                <a:solidFill>
                  <a:prstClr val="black"/>
                </a:solidFill>
              </a:rPr>
              <a:t>Geodatabase Topology, ArcGIS v10.2.2</a:t>
            </a:r>
          </a:p>
        </p:txBody>
      </p:sp>
      <p:sp>
        <p:nvSpPr>
          <p:cNvPr id="63492" name="Rectangle 2"/>
          <p:cNvSpPr>
            <a:spLocks noGrp="1" noRot="1" noChangeAspect="1" noChangeArrowheads="1" noTextEdit="1"/>
          </p:cNvSpPr>
          <p:nvPr>
            <p:ph type="sldImg"/>
          </p:nvPr>
        </p:nvSpPr>
        <p:spPr>
          <a:xfrm>
            <a:off x="3394075" y="522288"/>
            <a:ext cx="2754313" cy="2065337"/>
          </a:xfrm>
          <a:ln/>
        </p:spPr>
      </p:sp>
      <p:sp>
        <p:nvSpPr>
          <p:cNvPr id="63493" name="Rectangle 3"/>
          <p:cNvSpPr>
            <a:spLocks noGrp="1" noChangeArrowheads="1"/>
          </p:cNvSpPr>
          <p:nvPr>
            <p:ph type="body" idx="1"/>
          </p:nvPr>
        </p:nvSpPr>
        <p:spPr>
          <a:xfrm>
            <a:off x="960120" y="2844800"/>
            <a:ext cx="7680960" cy="4122057"/>
          </a:xfrm>
          <a:noFill/>
          <a:ln/>
        </p:spPr>
        <p:txBody>
          <a:bodyPr>
            <a:normAutofit/>
          </a:bodyPr>
          <a:lstStyle/>
          <a:p>
            <a:pPr marL="0" lvl="1" algn="just">
              <a:spcBef>
                <a:spcPct val="0"/>
              </a:spcBef>
            </a:pPr>
            <a:r>
              <a:rPr lang="en-US" dirty="0"/>
              <a:t>If a rule in the Topology layer is inadvertently marking features with error symbols, and you do not want to (or cannot) delete the rule, you can always by-pass the rule.  A way to manage topology errors that are not actual errors is to mark the valid features as exceptions.  You are essentially instructing the software to apply the geodatabase-topology rules everywhere </a:t>
            </a:r>
            <a:r>
              <a:rPr lang="en-US" u="sng" dirty="0"/>
              <a:t>but</a:t>
            </a:r>
            <a:r>
              <a:rPr lang="en-US" dirty="0"/>
              <a:t> the locations of the exceptions.</a:t>
            </a:r>
            <a:endParaRPr lang="en-US" b="1" dirty="0"/>
          </a:p>
          <a:p>
            <a:pPr marL="0" lvl="1" algn="just">
              <a:spcBef>
                <a:spcPct val="0"/>
              </a:spcBef>
            </a:pPr>
            <a:endParaRPr lang="en-US" dirty="0"/>
          </a:p>
          <a:p>
            <a:pPr marL="0" lvl="1" algn="just">
              <a:spcBef>
                <a:spcPct val="0"/>
              </a:spcBef>
            </a:pPr>
            <a:r>
              <a:rPr lang="en-US" dirty="0"/>
              <a:t>Examples of when you might want to mark a topology error as an exception is when a road is an overpass or a pipeline crosses a stream.  In either case, the lines should not intersect.  For the roads and streams feature classes, non-intersecting lines would violate the “must not self overlap” topology rule.</a:t>
            </a:r>
          </a:p>
          <a:p>
            <a:pPr marL="0" lvl="1" algn="just">
              <a:spcBef>
                <a:spcPct val="0"/>
              </a:spcBef>
            </a:pPr>
            <a:endParaRPr lang="en-US" dirty="0"/>
          </a:p>
          <a:p>
            <a:pPr marL="0" lvl="1" algn="just">
              <a:spcBef>
                <a:spcPct val="0"/>
              </a:spcBef>
            </a:pPr>
            <a:r>
              <a:rPr lang="en-US" dirty="0"/>
              <a:t>Just like topology errors, exceptions are stored in the Topology layer as symbols with geometry matching the selected feature.  Depending upon the feature class, the exception appears as a bright green point, line, or polygon.  </a:t>
            </a:r>
          </a:p>
          <a:p>
            <a:pPr marL="0" lvl="1" algn="just">
              <a:spcBef>
                <a:spcPct val="0"/>
              </a:spcBef>
            </a:pPr>
            <a:endParaRPr lang="en-US" dirty="0"/>
          </a:p>
          <a:p>
            <a:pPr marL="0" lvl="1" algn="just">
              <a:spcBef>
                <a:spcPct val="0"/>
              </a:spcBef>
            </a:pPr>
            <a:r>
              <a:rPr lang="en-US" dirty="0"/>
              <a:t>If exceptions do not appear in ArcMap’s TOC, your can enable their display from the Topology layer’s properties.  Activate the </a:t>
            </a:r>
            <a:r>
              <a:rPr lang="en-US" dirty="0" err="1"/>
              <a:t>Symbology</a:t>
            </a:r>
            <a:r>
              <a:rPr lang="en-US" dirty="0"/>
              <a:t> tab, and check the Exception symbols you want displayed.</a:t>
            </a:r>
          </a:p>
          <a:p>
            <a:pPr marL="0" lvl="1" algn="just">
              <a:spcBef>
                <a:spcPct val="0"/>
              </a:spcBef>
            </a:pPr>
            <a:endParaRPr lang="en-US" dirty="0"/>
          </a:p>
          <a:p>
            <a:pPr marL="0" lvl="1" algn="just">
              <a:spcBef>
                <a:spcPct val="0"/>
              </a:spcBef>
            </a:pPr>
            <a:r>
              <a:rPr lang="en-US" dirty="0"/>
              <a:t>With the Fix Topology Edit tool, you can right click on a topology error, and choose the “Mark as exception” function.  To mark an exception for multiple features or for all features appearing to violate a topology rule, you should use the Error Inspector to report and select those error features you wish to mark as exceptions.</a:t>
            </a:r>
          </a:p>
          <a:p>
            <a:pPr marL="0" lvl="1" algn="just">
              <a:spcBef>
                <a:spcPct val="0"/>
              </a:spcBef>
            </a:pPr>
            <a:endParaRPr lang="en-US" dirty="0"/>
          </a:p>
          <a:p>
            <a:pPr marL="0" lvl="1" algn="just">
              <a:spcBef>
                <a:spcPct val="0"/>
              </a:spcBef>
            </a:pPr>
            <a:r>
              <a:rPr lang="en-US" dirty="0"/>
              <a:t>Exceptions are not considered spatial edits; therefore, no validation is required after marking exceptions.</a:t>
            </a:r>
          </a:p>
        </p:txBody>
      </p:sp>
      <p:sp>
        <p:nvSpPr>
          <p:cNvPr id="2" name="Slide Number Placeholder 1"/>
          <p:cNvSpPr>
            <a:spLocks noGrp="1"/>
          </p:cNvSpPr>
          <p:nvPr>
            <p:ph type="sldNum" sz="quarter" idx="10"/>
          </p:nvPr>
        </p:nvSpPr>
        <p:spPr/>
        <p:txBody>
          <a:bodyPr/>
          <a:lstStyle/>
          <a:p>
            <a:fld id="{220E190F-E558-4453-9ECF-A5C95D865962}" type="slidenum">
              <a:rPr lang="en-US" smtClean="0">
                <a:solidFill>
                  <a:prstClr val="black"/>
                </a:solidFill>
              </a:rPr>
              <a:pPr/>
              <a:t>23</a:t>
            </a:fld>
            <a:endParaRPr lang="en-US">
              <a:solidFill>
                <a:prstClr val="black"/>
              </a:solidFill>
            </a:endParaRPr>
          </a:p>
        </p:txBody>
      </p:sp>
      <p:sp>
        <p:nvSpPr>
          <p:cNvPr id="3" name="Date Placeholder 2"/>
          <p:cNvSpPr>
            <a:spLocks noGrp="1"/>
          </p:cNvSpPr>
          <p:nvPr>
            <p:ph type="dt" idx="11"/>
          </p:nvPr>
        </p:nvSpPr>
        <p:spPr>
          <a:xfrm>
            <a:off x="5438775" y="0"/>
            <a:ext cx="4160838" cy="365125"/>
          </a:xfrm>
          <a:prstGeom prst="rect">
            <a:avLst/>
          </a:prstGeom>
        </p:spPr>
        <p:txBody>
          <a:bodyPr/>
          <a:lstStyle/>
          <a:p>
            <a:endParaRPr lang="en-US">
              <a:solidFill>
                <a:prstClr val="black"/>
              </a:solidFill>
            </a:endParaRPr>
          </a:p>
        </p:txBody>
      </p:sp>
    </p:spTree>
    <p:extLst>
      <p:ext uri="{BB962C8B-B14F-4D97-AF65-F5344CB8AC3E}">
        <p14:creationId xmlns:p14="http://schemas.microsoft.com/office/powerpoint/2010/main" val="35622392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1"/>
          <p:cNvSpPr>
            <a:spLocks noGrp="1" noChangeArrowheads="1"/>
          </p:cNvSpPr>
          <p:nvPr>
            <p:ph type="ftr" sz="quarter" idx="4"/>
          </p:nvPr>
        </p:nvSpPr>
        <p:spPr>
          <a:noFill/>
        </p:spPr>
        <p:txBody>
          <a:bodyPr/>
          <a:lstStyle/>
          <a:p>
            <a:r>
              <a:rPr lang="en-US">
                <a:solidFill>
                  <a:prstClr val="black"/>
                </a:solidFill>
              </a:rPr>
              <a:t>Geodatabase Topology, ArcGIS v10.2.2</a:t>
            </a:r>
          </a:p>
        </p:txBody>
      </p:sp>
      <p:sp>
        <p:nvSpPr>
          <p:cNvPr id="45060" name="Rectangle 2"/>
          <p:cNvSpPr>
            <a:spLocks noGrp="1" noRot="1" noChangeAspect="1" noChangeArrowheads="1" noTextEdit="1"/>
          </p:cNvSpPr>
          <p:nvPr>
            <p:ph type="sldImg"/>
          </p:nvPr>
        </p:nvSpPr>
        <p:spPr>
          <a:xfrm>
            <a:off x="2976563" y="549275"/>
            <a:ext cx="3648075" cy="2736850"/>
          </a:xfrm>
          <a:ln/>
        </p:spPr>
      </p:sp>
      <p:sp>
        <p:nvSpPr>
          <p:cNvPr id="45061" name="Rectangle 3"/>
          <p:cNvSpPr>
            <a:spLocks noGrp="1" noChangeArrowheads="1"/>
          </p:cNvSpPr>
          <p:nvPr>
            <p:ph type="body" idx="1"/>
          </p:nvPr>
        </p:nvSpPr>
        <p:spPr>
          <a:xfrm>
            <a:off x="960120" y="3425371"/>
            <a:ext cx="7680960" cy="3541486"/>
          </a:xfrm>
          <a:noFill/>
          <a:ln/>
        </p:spPr>
        <p:txBody>
          <a:bodyPr/>
          <a:lstStyle/>
          <a:p>
            <a:pPr marL="0" lvl="1" algn="just">
              <a:spcBef>
                <a:spcPct val="0"/>
              </a:spcBef>
            </a:pPr>
            <a:r>
              <a:rPr lang="en-US" dirty="0"/>
              <a:t>Hopefully</a:t>
            </a:r>
            <a:r>
              <a:rPr lang="en-US" baseline="0" dirty="0"/>
              <a:t> you can define Geodatabase </a:t>
            </a:r>
            <a:r>
              <a:rPr lang="en-US" dirty="0"/>
              <a:t>Topology</a:t>
            </a:r>
            <a:r>
              <a:rPr lang="en-US" baseline="0" dirty="0"/>
              <a:t> and you understand its requirements, rules and how to repair errors identified through validation.</a:t>
            </a:r>
          </a:p>
          <a:p>
            <a:pPr marL="0" lvl="1" algn="just">
              <a:spcBef>
                <a:spcPct val="0"/>
              </a:spcBef>
            </a:pPr>
            <a:endParaRPr lang="en-US" baseline="0" dirty="0"/>
          </a:p>
          <a:p>
            <a:pPr marL="0" lvl="1" algn="just">
              <a:spcBef>
                <a:spcPct val="0"/>
              </a:spcBef>
            </a:pPr>
            <a:r>
              <a:rPr lang="en-US" dirty="0"/>
              <a:t>If you’d like to learn more…</a:t>
            </a:r>
          </a:p>
          <a:p>
            <a:pPr marL="0" lvl="1" algn="just">
              <a:spcBef>
                <a:spcPct val="0"/>
              </a:spcBef>
            </a:pPr>
            <a:endParaRPr lang="en-US" dirty="0"/>
          </a:p>
          <a:p>
            <a:pPr marL="0" lvl="1" algn="just">
              <a:spcBef>
                <a:spcPct val="0"/>
              </a:spcBef>
            </a:pPr>
            <a:r>
              <a:rPr lang="en-US" dirty="0"/>
              <a:t>You can access ArcGIS’s Desktop Help from the Start button &gt; All Programs &gt; ArcGIS  &gt; ArcGIS Desktop Help; and by performing a keyword search on “topology”</a:t>
            </a:r>
          </a:p>
          <a:p>
            <a:pPr marL="0" lvl="1" algn="just">
              <a:spcBef>
                <a:spcPct val="0"/>
              </a:spcBef>
            </a:pPr>
            <a:r>
              <a:rPr lang="en-US" dirty="0"/>
              <a:t>Or ESRI’s Virtual Campus (www.esri.com); has a course specific to Creating and Editing Geodatabase Topology</a:t>
            </a:r>
          </a:p>
          <a:p>
            <a:pPr marL="0" lvl="1" algn="just">
              <a:spcBef>
                <a:spcPct val="0"/>
              </a:spcBef>
            </a:pPr>
            <a:endParaRPr lang="en-US" dirty="0"/>
          </a:p>
          <a:p>
            <a:pPr marL="0" lvl="1" algn="just">
              <a:spcBef>
                <a:spcPct val="0"/>
              </a:spcBef>
            </a:pPr>
            <a:endParaRPr lang="en-US" dirty="0"/>
          </a:p>
        </p:txBody>
      </p:sp>
      <p:sp>
        <p:nvSpPr>
          <p:cNvPr id="2" name="Slide Number Placeholder 1"/>
          <p:cNvSpPr>
            <a:spLocks noGrp="1"/>
          </p:cNvSpPr>
          <p:nvPr>
            <p:ph type="sldNum" sz="quarter" idx="10"/>
          </p:nvPr>
        </p:nvSpPr>
        <p:spPr/>
        <p:txBody>
          <a:bodyPr/>
          <a:lstStyle/>
          <a:p>
            <a:fld id="{220E190F-E558-4453-9ECF-A5C95D865962}" type="slidenum">
              <a:rPr lang="en-US" smtClean="0">
                <a:solidFill>
                  <a:prstClr val="black"/>
                </a:solidFill>
              </a:rPr>
              <a:pPr/>
              <a:t>24</a:t>
            </a:fld>
            <a:endParaRPr lang="en-US">
              <a:solidFill>
                <a:prstClr val="black"/>
              </a:solidFill>
            </a:endParaRPr>
          </a:p>
        </p:txBody>
      </p:sp>
      <p:sp>
        <p:nvSpPr>
          <p:cNvPr id="3" name="Date Placeholder 2"/>
          <p:cNvSpPr>
            <a:spLocks noGrp="1"/>
          </p:cNvSpPr>
          <p:nvPr>
            <p:ph type="dt" idx="11"/>
          </p:nvPr>
        </p:nvSpPr>
        <p:spPr>
          <a:xfrm>
            <a:off x="5438775" y="0"/>
            <a:ext cx="4160838" cy="365125"/>
          </a:xfrm>
          <a:prstGeom prst="rect">
            <a:avLst/>
          </a:prstGeom>
        </p:spPr>
        <p:txBody>
          <a:bodyPr/>
          <a:lstStyle/>
          <a:p>
            <a:endParaRPr lang="en-US">
              <a:solidFill>
                <a:prstClr val="black"/>
              </a:solidFill>
            </a:endParaRPr>
          </a:p>
        </p:txBody>
      </p:sp>
    </p:spTree>
    <p:extLst>
      <p:ext uri="{BB962C8B-B14F-4D97-AF65-F5344CB8AC3E}">
        <p14:creationId xmlns:p14="http://schemas.microsoft.com/office/powerpoint/2010/main" val="22381222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a:spLocks noGrp="1" noChangeArrowheads="1"/>
          </p:cNvSpPr>
          <p:nvPr>
            <p:ph type="ftr" sz="quarter" idx="4"/>
          </p:nvPr>
        </p:nvSpPr>
        <p:spPr>
          <a:noFill/>
        </p:spPr>
        <p:txBody>
          <a:bodyPr/>
          <a:lstStyle/>
          <a:p>
            <a:r>
              <a:rPr lang="en-US">
                <a:solidFill>
                  <a:prstClr val="black"/>
                </a:solidFill>
              </a:rPr>
              <a:t>Geodatabase Topology, ArcGIS v10.2.2</a:t>
            </a:r>
          </a:p>
        </p:txBody>
      </p:sp>
      <p:sp>
        <p:nvSpPr>
          <p:cNvPr id="21508" name="Rectangle 2"/>
          <p:cNvSpPr>
            <a:spLocks noGrp="1" noRot="1" noChangeAspect="1" noChangeArrowheads="1" noTextEdit="1"/>
          </p:cNvSpPr>
          <p:nvPr>
            <p:ph type="sldImg"/>
          </p:nvPr>
        </p:nvSpPr>
        <p:spPr>
          <a:ln/>
        </p:spPr>
      </p:sp>
      <p:sp>
        <p:nvSpPr>
          <p:cNvPr id="21509" name="Rectangle 3"/>
          <p:cNvSpPr>
            <a:spLocks noGrp="1" noChangeArrowheads="1"/>
          </p:cNvSpPr>
          <p:nvPr>
            <p:ph type="body" idx="1"/>
          </p:nvPr>
        </p:nvSpPr>
        <p:spPr>
          <a:noFill/>
          <a:ln/>
        </p:spPr>
        <p:txBody>
          <a:bodyPr/>
          <a:lstStyle/>
          <a:p>
            <a:r>
              <a:rPr lang="en-US" b="1" dirty="0"/>
              <a:t>Geodatabase Topology DEMO</a:t>
            </a:r>
          </a:p>
          <a:p>
            <a:endParaRPr lang="en-US" dirty="0"/>
          </a:p>
          <a:p>
            <a:r>
              <a:rPr lang="en-US" dirty="0"/>
              <a:t>Step 1: Create a Topology Layer and add Topology Rules</a:t>
            </a:r>
          </a:p>
          <a:p>
            <a:r>
              <a:rPr lang="en-US" dirty="0"/>
              <a:t>•	Launch ArcCatalog. </a:t>
            </a:r>
          </a:p>
          <a:p>
            <a:r>
              <a:rPr lang="en-US" dirty="0"/>
              <a:t>•	Navigate to C:\tmp\gistraining\workspace\, and display the contents of the </a:t>
            </a:r>
            <a:r>
              <a:rPr lang="en-US" dirty="0" err="1"/>
              <a:t>orwa_vrm</a:t>
            </a:r>
            <a:r>
              <a:rPr lang="en-US" dirty="0"/>
              <a:t> File Geodatabase.</a:t>
            </a:r>
          </a:p>
          <a:p>
            <a:r>
              <a:rPr lang="en-US" dirty="0"/>
              <a:t>•	Right-click on the VRM feature dataset, and choose New  Topology.</a:t>
            </a:r>
          </a:p>
          <a:p>
            <a:r>
              <a:rPr lang="en-US" dirty="0"/>
              <a:t>•	Click Next; Click Next.</a:t>
            </a:r>
          </a:p>
          <a:p>
            <a:r>
              <a:rPr lang="en-US" dirty="0"/>
              <a:t>•	Select all feature classes; Click Next; Click Next.</a:t>
            </a:r>
          </a:p>
          <a:p>
            <a:r>
              <a:rPr lang="en-US" dirty="0"/>
              <a:t>•	Click the Add Rule button and Click OK.</a:t>
            </a:r>
          </a:p>
          <a:p>
            <a:r>
              <a:rPr lang="en-US" dirty="0"/>
              <a:t>•	Add the rule that </a:t>
            </a:r>
            <a:r>
              <a:rPr lang="en-US" dirty="0" err="1"/>
              <a:t>ManagedVRM</a:t>
            </a:r>
            <a:r>
              <a:rPr lang="en-US" dirty="0"/>
              <a:t> features must not overlap.</a:t>
            </a:r>
          </a:p>
          <a:p>
            <a:r>
              <a:rPr lang="en-US" dirty="0"/>
              <a:t>•	Add the rule that </a:t>
            </a:r>
            <a:r>
              <a:rPr lang="en-US" dirty="0" err="1"/>
              <a:t>InventoriedVRM</a:t>
            </a:r>
            <a:r>
              <a:rPr lang="en-US" dirty="0"/>
              <a:t> features and </a:t>
            </a:r>
            <a:r>
              <a:rPr lang="en-US" dirty="0" err="1"/>
              <a:t>ManagedVRM</a:t>
            </a:r>
            <a:r>
              <a:rPr lang="en-US" dirty="0"/>
              <a:t> features must cover each other.</a:t>
            </a:r>
          </a:p>
          <a:p>
            <a:r>
              <a:rPr lang="en-US" dirty="0"/>
              <a:t>•	Click Next and Click Finish.</a:t>
            </a:r>
          </a:p>
          <a:p>
            <a:r>
              <a:rPr lang="en-US" dirty="0"/>
              <a:t>•	Click “No” to validating the new topology.</a:t>
            </a:r>
          </a:p>
          <a:p>
            <a:r>
              <a:rPr lang="en-US" dirty="0"/>
              <a:t>•	Display the contents of the VRM feature dataset.</a:t>
            </a:r>
          </a:p>
          <a:p>
            <a:endParaRPr lang="en-US" dirty="0"/>
          </a:p>
          <a:p>
            <a:r>
              <a:rPr lang="en-US" dirty="0"/>
              <a:t>Step 2: The Topology Layer and how to validate its topology</a:t>
            </a:r>
          </a:p>
          <a:p>
            <a:r>
              <a:rPr lang="en-US" dirty="0"/>
              <a:t>•	Launch ArcMap, and open a new map document.  </a:t>
            </a:r>
          </a:p>
          <a:p>
            <a:r>
              <a:rPr lang="en-US" dirty="0"/>
              <a:t>•	Drag and drop the VRM Topology Layer into ArcMap. </a:t>
            </a:r>
          </a:p>
          <a:p>
            <a:r>
              <a:rPr lang="en-US" dirty="0"/>
              <a:t>•	Answer “Yes” to add all participating feature classes.</a:t>
            </a:r>
          </a:p>
          <a:p>
            <a:r>
              <a:rPr lang="en-US" dirty="0"/>
              <a:t>•	Exit ArcCatalog.</a:t>
            </a:r>
          </a:p>
          <a:p>
            <a:r>
              <a:rPr lang="en-US" dirty="0"/>
              <a:t>•	Open the properties window for the Topology Layer and Activate the Symbology tab.</a:t>
            </a:r>
          </a:p>
          <a:p>
            <a:r>
              <a:rPr lang="en-US" dirty="0"/>
              <a:t>•	Place a checkmark to symbolize Dirty Areas.</a:t>
            </a:r>
          </a:p>
          <a:p>
            <a:r>
              <a:rPr lang="en-US" dirty="0"/>
              <a:t>•	Remove the checkmarks for Line and Point Errors and Click OK.</a:t>
            </a:r>
          </a:p>
          <a:p>
            <a:r>
              <a:rPr lang="en-US" dirty="0"/>
              <a:t>•	Open the Topology toolbar and open the Editor toolbar and Start an edit session.</a:t>
            </a:r>
          </a:p>
          <a:p>
            <a:r>
              <a:rPr lang="en-US" dirty="0"/>
              <a:t>•	Click the Validate Entire Topology tool and Answer “Yes” to proceed.</a:t>
            </a:r>
          </a:p>
          <a:p>
            <a:endParaRPr lang="en-US" dirty="0"/>
          </a:p>
          <a:p>
            <a:r>
              <a:rPr lang="en-US" dirty="0"/>
              <a:t>Step 3: How to report and fix topology errors</a:t>
            </a:r>
          </a:p>
          <a:p>
            <a:r>
              <a:rPr lang="en-US" dirty="0"/>
              <a:t>•	Launch the Error Inspector.</a:t>
            </a:r>
          </a:p>
          <a:p>
            <a:r>
              <a:rPr lang="en-US" dirty="0"/>
              <a:t>•	Click the Search Now button.</a:t>
            </a:r>
          </a:p>
          <a:p>
            <a:r>
              <a:rPr lang="en-US" dirty="0"/>
              <a:t>•	In the Error Inspector window, highlight the first record.  Then, right click and select “Zoom To.”</a:t>
            </a:r>
          </a:p>
          <a:p>
            <a:r>
              <a:rPr lang="en-US" dirty="0"/>
              <a:t>•	Turn off the Topology Layer and Turn on all layers.</a:t>
            </a:r>
          </a:p>
          <a:p>
            <a:r>
              <a:rPr lang="en-US" dirty="0"/>
              <a:t>•	In the Error Inspector, right click on the error record.</a:t>
            </a:r>
          </a:p>
          <a:p>
            <a:r>
              <a:rPr lang="en-US" dirty="0"/>
              <a:t>•	Hover the mouse cursor over the Create Feature function, and press the &lt;Shift&gt;+F1 keys.</a:t>
            </a:r>
          </a:p>
          <a:p>
            <a:r>
              <a:rPr lang="en-US" dirty="0"/>
              <a:t>•	Clear the tip box by pressing the &lt;Esc&gt; key.</a:t>
            </a:r>
          </a:p>
          <a:p>
            <a:r>
              <a:rPr lang="en-US" dirty="0"/>
              <a:t>•	From the Editor toolbar, verify that </a:t>
            </a:r>
            <a:r>
              <a:rPr lang="en-US" dirty="0" err="1"/>
              <a:t>ManagedVRM</a:t>
            </a:r>
            <a:r>
              <a:rPr lang="en-US" dirty="0"/>
              <a:t> is the Target and activate Create Feature.</a:t>
            </a:r>
          </a:p>
          <a:p>
            <a:r>
              <a:rPr lang="en-US" dirty="0"/>
              <a:t>•	Make the </a:t>
            </a:r>
            <a:r>
              <a:rPr lang="en-US" dirty="0" err="1"/>
              <a:t>ManagedVRM</a:t>
            </a:r>
            <a:r>
              <a:rPr lang="en-US" dirty="0"/>
              <a:t> layer the only selectable layer.</a:t>
            </a:r>
          </a:p>
          <a:p>
            <a:r>
              <a:rPr lang="en-US" dirty="0"/>
              <a:t>•	Select the new Managed-VRM polygon.</a:t>
            </a:r>
          </a:p>
          <a:p>
            <a:endParaRPr lang="en-US" dirty="0"/>
          </a:p>
          <a:p>
            <a:endParaRPr lang="en-US" dirty="0"/>
          </a:p>
          <a:p>
            <a:r>
              <a:rPr lang="en-US" dirty="0"/>
              <a:t>•	Open the Attributes window.</a:t>
            </a:r>
          </a:p>
          <a:p>
            <a:r>
              <a:rPr lang="en-US" dirty="0"/>
              <a:t>•	Make the following attribute changes:</a:t>
            </a:r>
          </a:p>
          <a:p>
            <a:r>
              <a:rPr lang="en-US" dirty="0"/>
              <a:t>•	VRM Management Class = VRM 1 Preserve the existing landscape</a:t>
            </a:r>
          </a:p>
          <a:p>
            <a:r>
              <a:rPr lang="en-US" dirty="0"/>
              <a:t>•	VRM Management Label = VRM 1</a:t>
            </a:r>
          </a:p>
          <a:p>
            <a:r>
              <a:rPr lang="en-US" dirty="0"/>
              <a:t>•	VRM Management Number = 1</a:t>
            </a:r>
          </a:p>
          <a:p>
            <a:r>
              <a:rPr lang="en-US" dirty="0"/>
              <a:t>•	Close the Attributes window.</a:t>
            </a:r>
          </a:p>
          <a:p>
            <a:r>
              <a:rPr lang="en-US" dirty="0"/>
              <a:t>•	From the Error Inspector, zoom to the remaining topology error.</a:t>
            </a:r>
          </a:p>
          <a:p>
            <a:r>
              <a:rPr lang="en-US" dirty="0"/>
              <a:t>•	Open the context menu for the reported topology error.</a:t>
            </a:r>
          </a:p>
          <a:p>
            <a:r>
              <a:rPr lang="en-US" dirty="0"/>
              <a:t>•	From the Error Inspector, activate the Merge command.</a:t>
            </a:r>
          </a:p>
          <a:p>
            <a:r>
              <a:rPr lang="en-US" dirty="0"/>
              <a:t>•	Flash the first record listed in the Merge window; With the first record selected, click OK.</a:t>
            </a:r>
          </a:p>
          <a:p>
            <a:r>
              <a:rPr lang="en-US" dirty="0"/>
              <a:t>•	Click the Zoom to Full Extent button.</a:t>
            </a:r>
          </a:p>
          <a:p>
            <a:r>
              <a:rPr lang="en-US" dirty="0"/>
              <a:t>•	Click the Validate Entire Topology tool and Answer “Yes” to proceed.</a:t>
            </a:r>
          </a:p>
          <a:p>
            <a:r>
              <a:rPr lang="en-US" dirty="0"/>
              <a:t>•	In the Error Inspector window, click the Search Now button.</a:t>
            </a:r>
          </a:p>
          <a:p>
            <a:r>
              <a:rPr lang="en-US" dirty="0"/>
              <a:t>•	Close the Error Inspector and Close the Topology toolbar.</a:t>
            </a:r>
          </a:p>
          <a:p>
            <a:r>
              <a:rPr lang="en-US" dirty="0"/>
              <a:t>•	Stop editing, and save your edits.</a:t>
            </a:r>
          </a:p>
          <a:p>
            <a:r>
              <a:rPr lang="en-US" dirty="0"/>
              <a:t>•	Save your map to the C:\tmp\gistraining\workspace folder, and call it VRM topology.</a:t>
            </a:r>
          </a:p>
          <a:p>
            <a:endParaRPr lang="en-US" dirty="0"/>
          </a:p>
          <a:p>
            <a:r>
              <a:rPr lang="en-US" dirty="0"/>
              <a:t>Step 4: Validate Features command</a:t>
            </a:r>
          </a:p>
          <a:p>
            <a:r>
              <a:rPr lang="en-US" dirty="0"/>
              <a:t>•	Outline of steps involved:</a:t>
            </a:r>
          </a:p>
          <a:p>
            <a:r>
              <a:rPr lang="en-US" dirty="0"/>
              <a:t>•	Start an edit session.</a:t>
            </a:r>
          </a:p>
          <a:p>
            <a:r>
              <a:rPr lang="en-US" dirty="0"/>
              <a:t>•	Select only the new Managed-VRM polygon for </a:t>
            </a:r>
            <a:r>
              <a:rPr lang="en-US" dirty="0" err="1"/>
              <a:t>Yaquina</a:t>
            </a:r>
            <a:r>
              <a:rPr lang="en-US" dirty="0"/>
              <a:t> Head.</a:t>
            </a:r>
          </a:p>
          <a:p>
            <a:r>
              <a:rPr lang="en-US" dirty="0"/>
              <a:t>•	Run the Validate Features command.</a:t>
            </a:r>
          </a:p>
          <a:p>
            <a:r>
              <a:rPr lang="en-US" dirty="0"/>
              <a:t>•	When done, stop the edit session, and exit ArcMap.</a:t>
            </a:r>
          </a:p>
          <a:p>
            <a:endParaRPr lang="en-US" dirty="0"/>
          </a:p>
        </p:txBody>
      </p:sp>
      <p:sp>
        <p:nvSpPr>
          <p:cNvPr id="2" name="Slide Number Placeholder 1"/>
          <p:cNvSpPr>
            <a:spLocks noGrp="1"/>
          </p:cNvSpPr>
          <p:nvPr>
            <p:ph type="sldNum" sz="quarter" idx="10"/>
          </p:nvPr>
        </p:nvSpPr>
        <p:spPr/>
        <p:txBody>
          <a:bodyPr/>
          <a:lstStyle/>
          <a:p>
            <a:fld id="{220E190F-E558-4453-9ECF-A5C95D865962}" type="slidenum">
              <a:rPr lang="en-US" smtClean="0">
                <a:solidFill>
                  <a:prstClr val="black"/>
                </a:solidFill>
              </a:rPr>
              <a:pPr/>
              <a:t>25</a:t>
            </a:fld>
            <a:endParaRPr lang="en-US">
              <a:solidFill>
                <a:prstClr val="black"/>
              </a:solidFill>
            </a:endParaRPr>
          </a:p>
        </p:txBody>
      </p:sp>
      <p:sp>
        <p:nvSpPr>
          <p:cNvPr id="3" name="Date Placeholder 2"/>
          <p:cNvSpPr>
            <a:spLocks noGrp="1"/>
          </p:cNvSpPr>
          <p:nvPr>
            <p:ph type="dt" idx="11"/>
          </p:nvPr>
        </p:nvSpPr>
        <p:spPr>
          <a:xfrm>
            <a:off x="5438775" y="0"/>
            <a:ext cx="4160838" cy="365125"/>
          </a:xfrm>
          <a:prstGeom prst="rect">
            <a:avLst/>
          </a:prstGeom>
        </p:spPr>
        <p:txBody>
          <a:bodyPr/>
          <a:lstStyle/>
          <a:p>
            <a:endParaRPr lang="en-US">
              <a:solidFill>
                <a:prstClr val="black"/>
              </a:solidFill>
            </a:endParaRPr>
          </a:p>
        </p:txBody>
      </p:sp>
    </p:spTree>
    <p:extLst>
      <p:ext uri="{BB962C8B-B14F-4D97-AF65-F5344CB8AC3E}">
        <p14:creationId xmlns:p14="http://schemas.microsoft.com/office/powerpoint/2010/main" val="38344641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F2B58C-C14D-440E-B122-1716AD810793}" type="slidenum">
              <a:rPr lang="en-US" smtClean="0"/>
              <a:t>3</a:t>
            </a:fld>
            <a:endParaRPr lang="en-US"/>
          </a:p>
        </p:txBody>
      </p:sp>
    </p:spTree>
    <p:extLst>
      <p:ext uri="{BB962C8B-B14F-4D97-AF65-F5344CB8AC3E}">
        <p14:creationId xmlns:p14="http://schemas.microsoft.com/office/powerpoint/2010/main" val="910519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1"/>
          <p:cNvSpPr>
            <a:spLocks noGrp="1" noChangeArrowheads="1"/>
          </p:cNvSpPr>
          <p:nvPr>
            <p:ph type="ftr" sz="quarter" idx="4"/>
          </p:nvPr>
        </p:nvSpPr>
        <p:spPr>
          <a:noFill/>
        </p:spPr>
        <p:txBody>
          <a:bodyPr/>
          <a:lstStyle/>
          <a:p>
            <a:r>
              <a:rPr lang="en-US">
                <a:solidFill>
                  <a:prstClr val="black"/>
                </a:solidFill>
              </a:rPr>
              <a:t>Geodatabase Topology, ArcGIS v10.2.2</a:t>
            </a:r>
          </a:p>
        </p:txBody>
      </p:sp>
      <p:sp>
        <p:nvSpPr>
          <p:cNvPr id="45060" name="Rectangle 2"/>
          <p:cNvSpPr>
            <a:spLocks noGrp="1" noRot="1" noChangeAspect="1" noChangeArrowheads="1" noTextEdit="1"/>
          </p:cNvSpPr>
          <p:nvPr>
            <p:ph type="sldImg"/>
          </p:nvPr>
        </p:nvSpPr>
        <p:spPr>
          <a:xfrm>
            <a:off x="2976563" y="549275"/>
            <a:ext cx="3648075" cy="2736850"/>
          </a:xfrm>
          <a:ln/>
        </p:spPr>
      </p:sp>
      <p:sp>
        <p:nvSpPr>
          <p:cNvPr id="45061" name="Rectangle 3"/>
          <p:cNvSpPr>
            <a:spLocks noGrp="1" noChangeArrowheads="1"/>
          </p:cNvSpPr>
          <p:nvPr>
            <p:ph type="body" idx="1"/>
          </p:nvPr>
        </p:nvSpPr>
        <p:spPr>
          <a:xfrm>
            <a:off x="960120" y="3425371"/>
            <a:ext cx="7680960" cy="3541486"/>
          </a:xfrm>
          <a:noFill/>
          <a:ln/>
        </p:spPr>
        <p:txBody>
          <a:bodyPr/>
          <a:lstStyle/>
          <a:p>
            <a:pPr marL="0" lvl="1" algn="just">
              <a:spcBef>
                <a:spcPct val="0"/>
              </a:spcBef>
            </a:pPr>
            <a:r>
              <a:rPr lang="en-US" dirty="0"/>
              <a:t>In this lesson you will learn how to create Geodatabase Topology for a File geodatabase,</a:t>
            </a:r>
            <a:r>
              <a:rPr lang="en-US" baseline="0" dirty="0"/>
              <a:t> which you will use </a:t>
            </a:r>
            <a:r>
              <a:rPr lang="en-US" dirty="0"/>
              <a:t>to verify the vertical integration of spatially coincident feature classes.</a:t>
            </a:r>
          </a:p>
        </p:txBody>
      </p:sp>
      <p:sp>
        <p:nvSpPr>
          <p:cNvPr id="2" name="Slide Number Placeholder 1"/>
          <p:cNvSpPr>
            <a:spLocks noGrp="1"/>
          </p:cNvSpPr>
          <p:nvPr>
            <p:ph type="sldNum" sz="quarter" idx="10"/>
          </p:nvPr>
        </p:nvSpPr>
        <p:spPr/>
        <p:txBody>
          <a:bodyPr/>
          <a:lstStyle/>
          <a:p>
            <a:fld id="{220E190F-E558-4453-9ECF-A5C95D865962}" type="slidenum">
              <a:rPr lang="en-US" smtClean="0">
                <a:solidFill>
                  <a:prstClr val="black"/>
                </a:solidFill>
              </a:rPr>
              <a:pPr/>
              <a:t>4</a:t>
            </a:fld>
            <a:endParaRPr lang="en-US">
              <a:solidFill>
                <a:prstClr val="black"/>
              </a:solidFill>
            </a:endParaRPr>
          </a:p>
        </p:txBody>
      </p:sp>
      <p:sp>
        <p:nvSpPr>
          <p:cNvPr id="3" name="Date Placeholder 2"/>
          <p:cNvSpPr>
            <a:spLocks noGrp="1"/>
          </p:cNvSpPr>
          <p:nvPr>
            <p:ph type="dt" idx="11"/>
          </p:nvPr>
        </p:nvSpPr>
        <p:spPr>
          <a:xfrm>
            <a:off x="5438775" y="0"/>
            <a:ext cx="4160838" cy="365125"/>
          </a:xfrm>
          <a:prstGeom prst="rect">
            <a:avLst/>
          </a:prstGeom>
        </p:spPr>
        <p:txBody>
          <a:bodyPr/>
          <a:lstStyle/>
          <a:p>
            <a:endParaRPr lang="en-US">
              <a:solidFill>
                <a:prstClr val="black"/>
              </a:solidFill>
            </a:endParaRPr>
          </a:p>
        </p:txBody>
      </p:sp>
    </p:spTree>
    <p:extLst>
      <p:ext uri="{BB962C8B-B14F-4D97-AF65-F5344CB8AC3E}">
        <p14:creationId xmlns:p14="http://schemas.microsoft.com/office/powerpoint/2010/main" val="41260305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1"/>
          <p:cNvSpPr>
            <a:spLocks noGrp="1" noChangeArrowheads="1"/>
          </p:cNvSpPr>
          <p:nvPr>
            <p:ph type="ftr" sz="quarter" idx="4"/>
          </p:nvPr>
        </p:nvSpPr>
        <p:spPr>
          <a:noFill/>
        </p:spPr>
        <p:txBody>
          <a:bodyPr/>
          <a:lstStyle/>
          <a:p>
            <a:r>
              <a:rPr lang="en-US">
                <a:solidFill>
                  <a:prstClr val="black"/>
                </a:solidFill>
              </a:rPr>
              <a:t>Geodatabase Topology, ArcGIS v10.2.2</a:t>
            </a:r>
          </a:p>
        </p:txBody>
      </p:sp>
      <p:sp>
        <p:nvSpPr>
          <p:cNvPr id="46084" name="Rectangle 2"/>
          <p:cNvSpPr>
            <a:spLocks noGrp="1" noRot="1" noChangeAspect="1" noChangeArrowheads="1" noTextEdit="1"/>
          </p:cNvSpPr>
          <p:nvPr>
            <p:ph type="sldImg"/>
          </p:nvPr>
        </p:nvSpPr>
        <p:spPr>
          <a:xfrm>
            <a:off x="2976563" y="549275"/>
            <a:ext cx="3648075" cy="2736850"/>
          </a:xfrm>
          <a:ln/>
        </p:spPr>
      </p:sp>
      <p:sp>
        <p:nvSpPr>
          <p:cNvPr id="46085" name="Rectangle 3"/>
          <p:cNvSpPr>
            <a:spLocks noGrp="1" noChangeArrowheads="1"/>
          </p:cNvSpPr>
          <p:nvPr>
            <p:ph type="body" idx="1"/>
          </p:nvPr>
        </p:nvSpPr>
        <p:spPr>
          <a:xfrm>
            <a:off x="1255797" y="3482717"/>
            <a:ext cx="7113968" cy="3302832"/>
          </a:xfrm>
          <a:noFill/>
          <a:ln/>
        </p:spPr>
        <p:txBody>
          <a:bodyPr>
            <a:normAutofit fontScale="92500" lnSpcReduction="10000"/>
          </a:bodyPr>
          <a:lstStyle/>
          <a:p>
            <a:pPr marL="0" lvl="1" algn="just">
              <a:spcBef>
                <a:spcPct val="0"/>
              </a:spcBef>
            </a:pPr>
            <a:r>
              <a:rPr lang="en-US" b="0" dirty="0"/>
              <a:t>Topology </a:t>
            </a:r>
            <a:r>
              <a:rPr lang="en-US" dirty="0"/>
              <a:t>defines the spatial relationships between geographic features (points, lines, and polygons)</a:t>
            </a:r>
            <a:r>
              <a:rPr lang="en-US" dirty="0">
                <a:latin typeface="Arial" charset="0"/>
              </a:rPr>
              <a:t> </a:t>
            </a:r>
            <a:r>
              <a:rPr lang="en-US" dirty="0"/>
              <a:t>by comparing the positions of features relative to each other.  </a:t>
            </a:r>
          </a:p>
          <a:p>
            <a:pPr marL="0" lvl="1" algn="just">
              <a:spcBef>
                <a:spcPct val="0"/>
              </a:spcBef>
            </a:pPr>
            <a:endParaRPr lang="en-US" dirty="0"/>
          </a:p>
          <a:p>
            <a:pPr marL="0" lvl="1" algn="just">
              <a:spcBef>
                <a:spcPct val="0"/>
              </a:spcBef>
            </a:pPr>
            <a:r>
              <a:rPr lang="en-US" i="1" dirty="0"/>
              <a:t>**Animation**</a:t>
            </a:r>
          </a:p>
          <a:p>
            <a:pPr marL="0" lvl="1" algn="just">
              <a:spcBef>
                <a:spcPct val="0"/>
              </a:spcBef>
            </a:pPr>
            <a:r>
              <a:rPr lang="en-US" dirty="0"/>
              <a:t>In other words, topologies allow us to apply rules to one or more feature classes that define the spatial relationships of those features.  Things like polygons, cannot overlap.  Or there must be a bridge or a culvert where a road and a river intersect.</a:t>
            </a:r>
          </a:p>
          <a:p>
            <a:pPr marL="0" lvl="1" algn="just">
              <a:spcBef>
                <a:spcPct val="0"/>
              </a:spcBef>
            </a:pPr>
            <a:endParaRPr lang="en-US" dirty="0"/>
          </a:p>
          <a:p>
            <a:pPr marL="0" lvl="1" algn="just">
              <a:spcBef>
                <a:spcPct val="0"/>
              </a:spcBef>
            </a:pPr>
            <a:r>
              <a:rPr lang="en-US" dirty="0"/>
              <a:t>As illustrated graphically in the slide, features can be spatially related by adjacency, coincidence (i.e., overlap), and connectivity.  </a:t>
            </a:r>
          </a:p>
          <a:p>
            <a:pPr marL="0" lvl="1" algn="just">
              <a:spcBef>
                <a:spcPct val="0"/>
              </a:spcBef>
            </a:pPr>
            <a:endParaRPr lang="en-US"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lvl="1" algn="just">
              <a:spcBef>
                <a:spcPct val="0"/>
              </a:spcBef>
            </a:pPr>
            <a:r>
              <a:rPr lang="en-US" dirty="0"/>
              <a:t>For example, land parcels are located adjacent to each other.  </a:t>
            </a:r>
          </a:p>
          <a:p>
            <a:pPr marL="0" lvl="1" algn="just">
              <a:spcBef>
                <a:spcPct val="0"/>
              </a:spcBef>
            </a:pPr>
            <a:endParaRPr lang="en-US"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lvl="1" algn="just">
              <a:spcBef>
                <a:spcPct val="0"/>
              </a:spcBef>
            </a:pPr>
            <a:r>
              <a:rPr lang="en-US" dirty="0"/>
              <a:t>Boundaries of soil units should be coincident with a river’s bank.  </a:t>
            </a:r>
          </a:p>
          <a:p>
            <a:pPr marL="0" lvl="1" algn="just">
              <a:spcBef>
                <a:spcPct val="0"/>
              </a:spcBef>
            </a:pPr>
            <a:endParaRPr lang="en-US"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lvl="1" algn="just">
              <a:spcBef>
                <a:spcPct val="0"/>
              </a:spcBef>
            </a:pPr>
            <a:r>
              <a:rPr lang="en-US" dirty="0"/>
              <a:t>Or, stream segments can connect to each other to form a route.  When features do not follow the defined topology (as noted by the red circles), topology errors are reported.</a:t>
            </a:r>
          </a:p>
        </p:txBody>
      </p:sp>
      <p:sp>
        <p:nvSpPr>
          <p:cNvPr id="2" name="Slide Number Placeholder 1"/>
          <p:cNvSpPr>
            <a:spLocks noGrp="1"/>
          </p:cNvSpPr>
          <p:nvPr>
            <p:ph type="sldNum" sz="quarter" idx="10"/>
          </p:nvPr>
        </p:nvSpPr>
        <p:spPr/>
        <p:txBody>
          <a:bodyPr/>
          <a:lstStyle/>
          <a:p>
            <a:fld id="{220E190F-E558-4453-9ECF-A5C95D865962}" type="slidenum">
              <a:rPr lang="en-US" smtClean="0">
                <a:solidFill>
                  <a:prstClr val="black"/>
                </a:solidFill>
              </a:rPr>
              <a:pPr/>
              <a:t>5</a:t>
            </a:fld>
            <a:endParaRPr lang="en-US">
              <a:solidFill>
                <a:prstClr val="black"/>
              </a:solidFill>
            </a:endParaRPr>
          </a:p>
        </p:txBody>
      </p:sp>
      <p:sp>
        <p:nvSpPr>
          <p:cNvPr id="3" name="Date Placeholder 2"/>
          <p:cNvSpPr>
            <a:spLocks noGrp="1"/>
          </p:cNvSpPr>
          <p:nvPr>
            <p:ph type="dt" idx="11"/>
          </p:nvPr>
        </p:nvSpPr>
        <p:spPr>
          <a:xfrm>
            <a:off x="5438775" y="0"/>
            <a:ext cx="4160838" cy="365125"/>
          </a:xfrm>
          <a:prstGeom prst="rect">
            <a:avLst/>
          </a:prstGeom>
        </p:spPr>
        <p:txBody>
          <a:bodyPr/>
          <a:lstStyle/>
          <a:p>
            <a:endParaRPr lang="en-US">
              <a:solidFill>
                <a:prstClr val="black"/>
              </a:solidFill>
            </a:endParaRPr>
          </a:p>
        </p:txBody>
      </p:sp>
    </p:spTree>
    <p:extLst>
      <p:ext uri="{BB962C8B-B14F-4D97-AF65-F5344CB8AC3E}">
        <p14:creationId xmlns:p14="http://schemas.microsoft.com/office/powerpoint/2010/main" val="41929531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1"/>
          <p:cNvSpPr>
            <a:spLocks noGrp="1" noChangeArrowheads="1"/>
          </p:cNvSpPr>
          <p:nvPr>
            <p:ph type="ftr" sz="quarter" idx="4"/>
          </p:nvPr>
        </p:nvSpPr>
        <p:spPr>
          <a:noFill/>
        </p:spPr>
        <p:txBody>
          <a:bodyPr/>
          <a:lstStyle/>
          <a:p>
            <a:r>
              <a:rPr lang="en-US">
                <a:solidFill>
                  <a:prstClr val="black"/>
                </a:solidFill>
              </a:rPr>
              <a:t>Geodatabase Topology, ArcGIS v10.2.2</a:t>
            </a:r>
          </a:p>
        </p:txBody>
      </p:sp>
      <p:sp>
        <p:nvSpPr>
          <p:cNvPr id="47108" name="Rectangle 2"/>
          <p:cNvSpPr>
            <a:spLocks noGrp="1" noRot="1" noChangeAspect="1" noChangeArrowheads="1" noTextEdit="1"/>
          </p:cNvSpPr>
          <p:nvPr>
            <p:ph type="sldImg"/>
          </p:nvPr>
        </p:nvSpPr>
        <p:spPr>
          <a:xfrm>
            <a:off x="2976563" y="549275"/>
            <a:ext cx="3648075" cy="2736850"/>
          </a:xfrm>
          <a:ln/>
        </p:spPr>
      </p:sp>
      <p:sp>
        <p:nvSpPr>
          <p:cNvPr id="47109" name="Rectangle 3"/>
          <p:cNvSpPr>
            <a:spLocks noGrp="1" noChangeArrowheads="1"/>
          </p:cNvSpPr>
          <p:nvPr>
            <p:ph type="body" idx="1"/>
          </p:nvPr>
        </p:nvSpPr>
        <p:spPr>
          <a:xfrm>
            <a:off x="1255797" y="3482717"/>
            <a:ext cx="7113968" cy="3302832"/>
          </a:xfrm>
          <a:noFill/>
          <a:ln/>
        </p:spPr>
        <p:txBody>
          <a:bodyPr>
            <a:normAutofit/>
          </a:bodyPr>
          <a:lstStyle/>
          <a:p>
            <a:pPr marL="0" lvl="1" algn="just">
              <a:spcBef>
                <a:spcPct val="0"/>
              </a:spcBef>
            </a:pPr>
            <a:r>
              <a:rPr lang="en-US" dirty="0"/>
              <a:t>As the name implies, only a geodatabase can have geodatabase topology.  </a:t>
            </a:r>
          </a:p>
          <a:p>
            <a:pPr marL="0" lvl="1" algn="just">
              <a:spcBef>
                <a:spcPct val="0"/>
              </a:spcBef>
            </a:pPr>
            <a:endParaRPr lang="en-US"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marR="0" lvl="1" indent="0" algn="just" defTabSz="914400" rtl="0" eaLnBrk="1" fontAlgn="auto" latinLnBrk="0" hangingPunct="1">
              <a:lnSpc>
                <a:spcPct val="100000"/>
              </a:lnSpc>
              <a:spcBef>
                <a:spcPct val="0"/>
              </a:spcBef>
              <a:spcAft>
                <a:spcPts val="0"/>
              </a:spcAft>
              <a:buClrTx/>
              <a:buSzTx/>
              <a:buFontTx/>
              <a:buNone/>
              <a:tabLst/>
              <a:defRPr/>
            </a:pPr>
            <a:r>
              <a:rPr lang="en-US" dirty="0"/>
              <a:t>Geodatabase topology has the ability to store topology rules defining what spatially related features can and cannot do.  For example, a topology rule of a geodatabase could be that lines must not have dangles or intersect,</a:t>
            </a:r>
            <a:r>
              <a:rPr lang="en-US" baseline="0" dirty="0"/>
              <a:t> or polygons must not overlap. </a:t>
            </a:r>
            <a:r>
              <a:rPr lang="en-US" dirty="0"/>
              <a:t>Through a validation process these rules are tested to discover where the </a:t>
            </a:r>
            <a:r>
              <a:rPr lang="en-US" dirty="0" err="1"/>
              <a:t>geodatabase’s</a:t>
            </a:r>
            <a:r>
              <a:rPr lang="en-US" dirty="0"/>
              <a:t> topology may have been violated. Basically, the</a:t>
            </a:r>
            <a:r>
              <a:rPr lang="en-US" baseline="0" dirty="0"/>
              <a:t> </a:t>
            </a:r>
            <a:r>
              <a:rPr lang="en-US" dirty="0"/>
              <a:t>Topology layer keeps track of edited areas, errors, and exceptions</a:t>
            </a:r>
            <a:r>
              <a:rPr lang="en-US" baseline="0" dirty="0"/>
              <a:t> and w</a:t>
            </a:r>
            <a:r>
              <a:rPr lang="en-US" dirty="0"/>
              <a:t>hen it is validated, ArcGIS will notify you if a topology errors exist.  Even if errors are found, the data is still available for view, query, analysis, or editing operations.</a:t>
            </a:r>
          </a:p>
          <a:p>
            <a:pPr marL="0" lvl="1" algn="just">
              <a:spcBef>
                <a:spcPct val="0"/>
              </a:spcBef>
            </a:pPr>
            <a:endParaRPr lang="en-US" dirty="0"/>
          </a:p>
          <a:p>
            <a:pPr marL="0" lvl="1" algn="just">
              <a:spcBef>
                <a:spcPct val="0"/>
              </a:spcBef>
            </a:pPr>
            <a:endParaRPr lang="en-US"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lvl="1" algn="just">
              <a:spcBef>
                <a:spcPct val="0"/>
              </a:spcBef>
            </a:pPr>
            <a:r>
              <a:rPr lang="en-US" dirty="0"/>
              <a:t>Keep in mind that the primary role of geodatabase topology is to “flag” errors in the topology.  It</a:t>
            </a:r>
            <a:r>
              <a:rPr lang="en-US" baseline="0" dirty="0"/>
              <a:t> will not </a:t>
            </a:r>
            <a:r>
              <a:rPr lang="en-US" dirty="0"/>
              <a:t>automatically fix them.  </a:t>
            </a:r>
          </a:p>
          <a:p>
            <a:pPr marL="0" lvl="1" algn="just">
              <a:spcBef>
                <a:spcPct val="0"/>
              </a:spcBef>
            </a:pPr>
            <a:endParaRPr lang="en-US"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lvl="1" algn="just">
              <a:spcBef>
                <a:spcPct val="0"/>
              </a:spcBef>
            </a:pPr>
            <a:r>
              <a:rPr lang="en-US" dirty="0"/>
              <a:t>Nor will it prohibit edits that clearly violate the topology rules.</a:t>
            </a:r>
          </a:p>
        </p:txBody>
      </p:sp>
      <p:sp>
        <p:nvSpPr>
          <p:cNvPr id="2" name="Slide Number Placeholder 1"/>
          <p:cNvSpPr>
            <a:spLocks noGrp="1"/>
          </p:cNvSpPr>
          <p:nvPr>
            <p:ph type="sldNum" sz="quarter" idx="10"/>
          </p:nvPr>
        </p:nvSpPr>
        <p:spPr/>
        <p:txBody>
          <a:bodyPr/>
          <a:lstStyle/>
          <a:p>
            <a:fld id="{220E190F-E558-4453-9ECF-A5C95D865962}" type="slidenum">
              <a:rPr lang="en-US" smtClean="0">
                <a:solidFill>
                  <a:prstClr val="black"/>
                </a:solidFill>
              </a:rPr>
              <a:pPr/>
              <a:t>6</a:t>
            </a:fld>
            <a:endParaRPr lang="en-US">
              <a:solidFill>
                <a:prstClr val="black"/>
              </a:solidFill>
            </a:endParaRPr>
          </a:p>
        </p:txBody>
      </p:sp>
      <p:sp>
        <p:nvSpPr>
          <p:cNvPr id="3" name="Date Placeholder 2"/>
          <p:cNvSpPr>
            <a:spLocks noGrp="1"/>
          </p:cNvSpPr>
          <p:nvPr>
            <p:ph type="dt" idx="11"/>
          </p:nvPr>
        </p:nvSpPr>
        <p:spPr>
          <a:xfrm>
            <a:off x="5438775" y="0"/>
            <a:ext cx="4160838" cy="365125"/>
          </a:xfrm>
          <a:prstGeom prst="rect">
            <a:avLst/>
          </a:prstGeom>
        </p:spPr>
        <p:txBody>
          <a:bodyPr/>
          <a:lstStyle/>
          <a:p>
            <a:endParaRPr lang="en-US">
              <a:solidFill>
                <a:prstClr val="black"/>
              </a:solidFill>
            </a:endParaRPr>
          </a:p>
        </p:txBody>
      </p:sp>
    </p:spTree>
    <p:extLst>
      <p:ext uri="{BB962C8B-B14F-4D97-AF65-F5344CB8AC3E}">
        <p14:creationId xmlns:p14="http://schemas.microsoft.com/office/powerpoint/2010/main" val="19654868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11"/>
          <p:cNvSpPr>
            <a:spLocks noGrp="1" noChangeArrowheads="1"/>
          </p:cNvSpPr>
          <p:nvPr>
            <p:ph type="ftr" sz="quarter" idx="4"/>
          </p:nvPr>
        </p:nvSpPr>
        <p:spPr>
          <a:noFill/>
        </p:spPr>
        <p:txBody>
          <a:bodyPr/>
          <a:lstStyle/>
          <a:p>
            <a:r>
              <a:rPr lang="en-US">
                <a:solidFill>
                  <a:prstClr val="black"/>
                </a:solidFill>
              </a:rPr>
              <a:t>Geodatabase Topology, ArcGIS v10.2.2</a:t>
            </a:r>
          </a:p>
        </p:txBody>
      </p:sp>
      <p:sp>
        <p:nvSpPr>
          <p:cNvPr id="48132" name="Rectangle 2"/>
          <p:cNvSpPr>
            <a:spLocks noGrp="1" noRot="1" noChangeAspect="1" noChangeArrowheads="1" noTextEdit="1"/>
          </p:cNvSpPr>
          <p:nvPr>
            <p:ph type="sldImg"/>
          </p:nvPr>
        </p:nvSpPr>
        <p:spPr>
          <a:xfrm>
            <a:off x="3076575" y="522288"/>
            <a:ext cx="2984500" cy="2238375"/>
          </a:xfrm>
          <a:ln/>
        </p:spPr>
      </p:sp>
      <p:sp>
        <p:nvSpPr>
          <p:cNvPr id="48133" name="Rectangle 3"/>
          <p:cNvSpPr>
            <a:spLocks noGrp="1" noChangeArrowheads="1"/>
          </p:cNvSpPr>
          <p:nvPr>
            <p:ph type="body" idx="1"/>
          </p:nvPr>
        </p:nvSpPr>
        <p:spPr>
          <a:xfrm>
            <a:off x="1255797" y="3018972"/>
            <a:ext cx="7113968" cy="3938965"/>
          </a:xfrm>
          <a:noFill/>
          <a:ln/>
        </p:spPr>
        <p:txBody>
          <a:bodyPr>
            <a:normAutofit fontScale="92500" lnSpcReduction="20000"/>
          </a:bodyPr>
          <a:lstStyle/>
          <a:p>
            <a:pPr marL="0" lvl="1" algn="just">
              <a:spcBef>
                <a:spcPct val="0"/>
              </a:spcBef>
            </a:pPr>
            <a:r>
              <a:rPr lang="en-US" dirty="0"/>
              <a:t>A geodatabase topology can only exists within feature datasets containing Topology layers. In other words, only the feature classes stored within the “same” dataset as a topology, are eligible to participate in the topology.</a:t>
            </a:r>
          </a:p>
          <a:p>
            <a:pPr marL="0" lvl="1" algn="just">
              <a:spcBef>
                <a:spcPct val="0"/>
              </a:spcBef>
            </a:pPr>
            <a:endParaRPr lang="en-US" b="1" dirty="0"/>
          </a:p>
          <a:p>
            <a:pPr marL="0" lvl="1" algn="just">
              <a:spcBef>
                <a:spcPct val="0"/>
              </a:spcBef>
            </a:pPr>
            <a:r>
              <a:rPr lang="en-US" i="1" dirty="0"/>
              <a:t>**Animation**</a:t>
            </a:r>
          </a:p>
          <a:p>
            <a:pPr marL="0" lvl="1" algn="just">
              <a:spcBef>
                <a:spcPct val="0"/>
              </a:spcBef>
            </a:pPr>
            <a:r>
              <a:rPr lang="en-US" dirty="0"/>
              <a:t>And because feature datasets have a defined spatial reference</a:t>
            </a:r>
            <a:r>
              <a:rPr lang="en-US" baseline="0" dirty="0"/>
              <a:t> they are perfect for topologies since</a:t>
            </a:r>
            <a:r>
              <a:rPr lang="en-US" dirty="0"/>
              <a:t> all feature classes participating in the same topology must have the same spatial reference.  </a:t>
            </a:r>
          </a:p>
          <a:p>
            <a:pPr marL="0" lvl="1" algn="just">
              <a:spcBef>
                <a:spcPct val="0"/>
              </a:spcBef>
            </a:pPr>
            <a:endParaRPr lang="en-US" dirty="0"/>
          </a:p>
          <a:p>
            <a:pPr marL="0" lvl="1" algn="just">
              <a:spcBef>
                <a:spcPct val="0"/>
              </a:spcBef>
            </a:pPr>
            <a:r>
              <a:rPr lang="en-US" dirty="0"/>
              <a:t>For example, a geodatabase could have a feature dataset called Hydrology.  Within the Hydrology feature dataset are feature classes called Streams and Lakes—all with the same spatial reference.  If Streams and Lakes participate in geodatabase topology, then when one feature class is edited, coincident features in the other feature class are also edited.  A majority of the feature classes stored in the FS’s Enterprise SDE are organized into feature datasets.</a:t>
            </a:r>
          </a:p>
          <a:p>
            <a:pPr marL="0" lvl="1" algn="just">
              <a:spcBef>
                <a:spcPct val="0"/>
              </a:spcBef>
            </a:pPr>
            <a:endParaRPr lang="en-US" b="1"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lvl="1" algn="just">
              <a:spcBef>
                <a:spcPct val="0"/>
              </a:spcBef>
            </a:pPr>
            <a:r>
              <a:rPr lang="en-US" dirty="0"/>
              <a:t>Besides a feature dataset, geodatabase topology requires a Topology layer</a:t>
            </a:r>
            <a:r>
              <a:rPr lang="en-US" baseline="0" dirty="0"/>
              <a:t> to </a:t>
            </a:r>
            <a:r>
              <a:rPr lang="en-US" dirty="0"/>
              <a:t>manage those feature classes you elect to participate.</a:t>
            </a:r>
          </a:p>
          <a:p>
            <a:pPr marL="0" lvl="1" algn="just">
              <a:spcBef>
                <a:spcPct val="0"/>
              </a:spcBef>
            </a:pPr>
            <a:endParaRPr lang="en-US" dirty="0"/>
          </a:p>
          <a:p>
            <a:pPr marL="0" lvl="1" algn="just">
              <a:spcBef>
                <a:spcPct val="0"/>
              </a:spcBef>
            </a:pPr>
            <a:r>
              <a:rPr lang="en-US" dirty="0"/>
              <a:t>A Topology layer stores topology rules and the edits made to the participating feature classes.  Only feature classes in a feature dataset, stored with the Topology layer, can be managed by the Topology layer. It is possible for a feature dataset to have more than one Topology layer; however, the feature classes within the feature dataset can only participate in one topology. For example, there cannot be a “Streams and Lakes” Topology layer and also a “Streams and Culverts” Topology layer.  However, it is </a:t>
            </a:r>
            <a:r>
              <a:rPr lang="en-US" u="sng" dirty="0"/>
              <a:t>not</a:t>
            </a:r>
            <a:r>
              <a:rPr lang="en-US" dirty="0"/>
              <a:t> a requirement that all feature classes contained in a feature dataset are to be managed by a Topology layer.  </a:t>
            </a:r>
          </a:p>
          <a:p>
            <a:pPr marL="0" lvl="1" algn="just">
              <a:spcBef>
                <a:spcPct val="0"/>
              </a:spcBef>
            </a:pPr>
            <a:endParaRPr lang="en-US"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lvl="1" algn="just">
              <a:spcBef>
                <a:spcPct val="0"/>
              </a:spcBef>
            </a:pPr>
            <a:r>
              <a:rPr lang="en-US" dirty="0"/>
              <a:t>CAUTION: </a:t>
            </a:r>
            <a:r>
              <a:rPr lang="en-US" i="1" dirty="0"/>
              <a:t>All</a:t>
            </a:r>
            <a:r>
              <a:rPr lang="en-US" dirty="0"/>
              <a:t>  feature classes managed by a Topology layer are simultaneously edited</a:t>
            </a:r>
            <a:r>
              <a:rPr lang="en-US" baseline="0" dirty="0"/>
              <a:t> </a:t>
            </a:r>
            <a:r>
              <a:rPr lang="en-US" dirty="0"/>
              <a:t>even if the feature classes is not loaded and listed in ArcMap’s TOC. </a:t>
            </a:r>
          </a:p>
        </p:txBody>
      </p:sp>
      <p:sp>
        <p:nvSpPr>
          <p:cNvPr id="2" name="Slide Number Placeholder 1"/>
          <p:cNvSpPr>
            <a:spLocks noGrp="1"/>
          </p:cNvSpPr>
          <p:nvPr>
            <p:ph type="sldNum" sz="quarter" idx="10"/>
          </p:nvPr>
        </p:nvSpPr>
        <p:spPr/>
        <p:txBody>
          <a:bodyPr/>
          <a:lstStyle/>
          <a:p>
            <a:fld id="{220E190F-E558-4453-9ECF-A5C95D865962}" type="slidenum">
              <a:rPr lang="en-US" smtClean="0">
                <a:solidFill>
                  <a:prstClr val="black"/>
                </a:solidFill>
              </a:rPr>
              <a:pPr/>
              <a:t>7</a:t>
            </a:fld>
            <a:endParaRPr lang="en-US">
              <a:solidFill>
                <a:prstClr val="black"/>
              </a:solidFill>
            </a:endParaRPr>
          </a:p>
        </p:txBody>
      </p:sp>
      <p:sp>
        <p:nvSpPr>
          <p:cNvPr id="3" name="Date Placeholder 2"/>
          <p:cNvSpPr>
            <a:spLocks noGrp="1"/>
          </p:cNvSpPr>
          <p:nvPr>
            <p:ph type="dt" idx="11"/>
          </p:nvPr>
        </p:nvSpPr>
        <p:spPr>
          <a:xfrm>
            <a:off x="5438775" y="0"/>
            <a:ext cx="4160838" cy="365125"/>
          </a:xfrm>
          <a:prstGeom prst="rect">
            <a:avLst/>
          </a:prstGeom>
        </p:spPr>
        <p:txBody>
          <a:bodyPr/>
          <a:lstStyle/>
          <a:p>
            <a:endParaRPr lang="en-US">
              <a:solidFill>
                <a:prstClr val="black"/>
              </a:solidFill>
            </a:endParaRPr>
          </a:p>
        </p:txBody>
      </p:sp>
    </p:spTree>
    <p:extLst>
      <p:ext uri="{BB962C8B-B14F-4D97-AF65-F5344CB8AC3E}">
        <p14:creationId xmlns:p14="http://schemas.microsoft.com/office/powerpoint/2010/main" val="2689754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11"/>
          <p:cNvSpPr>
            <a:spLocks noGrp="1" noChangeArrowheads="1"/>
          </p:cNvSpPr>
          <p:nvPr>
            <p:ph type="ftr" sz="quarter" idx="4"/>
          </p:nvPr>
        </p:nvSpPr>
        <p:spPr>
          <a:noFill/>
        </p:spPr>
        <p:txBody>
          <a:bodyPr/>
          <a:lstStyle/>
          <a:p>
            <a:r>
              <a:rPr lang="en-US">
                <a:solidFill>
                  <a:prstClr val="black"/>
                </a:solidFill>
              </a:rPr>
              <a:t>Geodatabase Topology, ArcGIS v10.2.2</a:t>
            </a:r>
          </a:p>
        </p:txBody>
      </p:sp>
      <p:sp>
        <p:nvSpPr>
          <p:cNvPr id="49156" name="Rectangle 2"/>
          <p:cNvSpPr>
            <a:spLocks noGrp="1" noRot="1" noChangeAspect="1" noChangeArrowheads="1" noTextEdit="1"/>
          </p:cNvSpPr>
          <p:nvPr>
            <p:ph type="sldImg"/>
          </p:nvPr>
        </p:nvSpPr>
        <p:spPr>
          <a:xfrm>
            <a:off x="3235325" y="522288"/>
            <a:ext cx="2871788" cy="2152650"/>
          </a:xfrm>
          <a:ln/>
        </p:spPr>
      </p:sp>
      <p:sp>
        <p:nvSpPr>
          <p:cNvPr id="49157" name="Rectangle 3"/>
          <p:cNvSpPr>
            <a:spLocks noGrp="1" noChangeArrowheads="1"/>
          </p:cNvSpPr>
          <p:nvPr>
            <p:ph type="body" idx="1"/>
          </p:nvPr>
        </p:nvSpPr>
        <p:spPr>
          <a:xfrm>
            <a:off x="1280161" y="2960915"/>
            <a:ext cx="7040880" cy="4090710"/>
          </a:xfrm>
          <a:noFill/>
          <a:ln/>
        </p:spPr>
        <p:txBody>
          <a:bodyPr>
            <a:normAutofit fontScale="92500" lnSpcReduction="10000"/>
          </a:bodyPr>
          <a:lstStyle/>
          <a:p>
            <a:pPr marL="0" lvl="1" algn="just">
              <a:spcBef>
                <a:spcPct val="0"/>
              </a:spcBef>
            </a:pPr>
            <a:r>
              <a:rPr lang="en-US" b="0" dirty="0"/>
              <a:t>A Topology layer stores: Rules Exceptions, Errors and Dirty Areas.</a:t>
            </a:r>
          </a:p>
          <a:p>
            <a:pPr marL="0" lvl="1" algn="just">
              <a:spcBef>
                <a:spcPct val="0"/>
              </a:spcBef>
            </a:pPr>
            <a:endParaRPr lang="en-US" b="0" dirty="0"/>
          </a:p>
          <a:p>
            <a:pPr marL="0" lvl="1" algn="just">
              <a:spcBef>
                <a:spcPct val="0"/>
              </a:spcBef>
              <a:buFontTx/>
              <a:buNone/>
            </a:pPr>
            <a:r>
              <a:rPr lang="en-US" i="1" dirty="0"/>
              <a:t>**Animation**</a:t>
            </a:r>
          </a:p>
          <a:p>
            <a:pPr marL="0" lvl="1" algn="just">
              <a:spcBef>
                <a:spcPct val="0"/>
              </a:spcBef>
              <a:buFontTx/>
              <a:buNone/>
            </a:pPr>
            <a:r>
              <a:rPr lang="en-US" dirty="0"/>
              <a:t>Topology rules are designed to ensure that features conform to a desired behavior.  An example of a topology rule is that lines must not have dangles or polygons</a:t>
            </a:r>
            <a:r>
              <a:rPr lang="en-US" baseline="0" dirty="0"/>
              <a:t> from two different layers must not overlap.</a:t>
            </a:r>
          </a:p>
          <a:p>
            <a:pPr marL="0" lvl="1" algn="just">
              <a:spcBef>
                <a:spcPct val="0"/>
              </a:spcBef>
              <a:buFontTx/>
              <a:buNone/>
            </a:pPr>
            <a:endParaRPr lang="en-US"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lvl="1" algn="just">
              <a:spcBef>
                <a:spcPct val="0"/>
              </a:spcBef>
              <a:buFontTx/>
              <a:buNone/>
            </a:pPr>
            <a:r>
              <a:rPr lang="en-US" dirty="0"/>
              <a:t>Topology errors are flagged by red symbols and designate features that have violated a specific topology rule.  For example, an error symbol could appear when a culvert is </a:t>
            </a:r>
            <a:r>
              <a:rPr lang="en-US" u="sng" dirty="0"/>
              <a:t>not</a:t>
            </a:r>
            <a:r>
              <a:rPr lang="en-US" dirty="0"/>
              <a:t> covered by a road or stream.  Topology errors are determined during the validation process.  If an error is detected, a red point, line, or polygon is created in the Topology layer, and drawn in the Data View.</a:t>
            </a:r>
          </a:p>
          <a:p>
            <a:pPr marL="0" lvl="1" indent="0" algn="just">
              <a:spcBef>
                <a:spcPct val="0"/>
              </a:spcBef>
              <a:buFont typeface="Arial" panose="020B0604020202020204" pitchFamily="34" charset="0"/>
              <a:buNone/>
            </a:pPr>
            <a:endParaRPr lang="en-US"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lvl="1" algn="just">
              <a:spcBef>
                <a:spcPct val="0"/>
              </a:spcBef>
              <a:buFontTx/>
              <a:buNone/>
            </a:pPr>
            <a:r>
              <a:rPr lang="en-US" dirty="0"/>
              <a:t>When you need</a:t>
            </a:r>
            <a:r>
              <a:rPr lang="en-US" baseline="0" dirty="0"/>
              <a:t> to </a:t>
            </a:r>
            <a:r>
              <a:rPr lang="en-US" dirty="0"/>
              <a:t>override the rules of the Topology layer, you can elevate a topology error to an exception.  This</a:t>
            </a:r>
            <a:r>
              <a:rPr lang="en-US" baseline="0" dirty="0"/>
              <a:t> means that the</a:t>
            </a:r>
            <a:r>
              <a:rPr lang="en-US" dirty="0"/>
              <a:t> topology rules are in affect for all features except at the location of the exception.  Exceptions are represented by green points, lines, or polygons.</a:t>
            </a:r>
          </a:p>
          <a:p>
            <a:pPr marL="0" lvl="1" algn="just">
              <a:spcBef>
                <a:spcPct val="0"/>
              </a:spcBef>
              <a:buFontTx/>
              <a:buNone/>
            </a:pPr>
            <a:endParaRPr lang="en-US"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lvl="1" algn="just">
              <a:spcBef>
                <a:spcPct val="0"/>
              </a:spcBef>
              <a:buFontTx/>
              <a:buNone/>
            </a:pPr>
            <a:r>
              <a:rPr lang="en-US" dirty="0"/>
              <a:t>When a layer participating in a topology has been edited but not verified,</a:t>
            </a:r>
            <a:r>
              <a:rPr lang="en-US" baseline="0" dirty="0"/>
              <a:t> it appears in the topology as a dirty area. In other words,</a:t>
            </a:r>
            <a:r>
              <a:rPr lang="en-US" dirty="0"/>
              <a:t> Dirty Areas are unchecked edits that in appear in ArcMap as diagonally hatched polygons.  Dirty Areas are stored in the geodatabase to notify users that the topology of the edited features has not been validated.</a:t>
            </a:r>
          </a:p>
          <a:p>
            <a:pPr marL="0" lvl="1" algn="just">
              <a:spcBef>
                <a:spcPct val="0"/>
              </a:spcBef>
            </a:pPr>
            <a:endParaRPr lang="en-US" dirty="0"/>
          </a:p>
          <a:p>
            <a:pPr marL="0" marR="0" lvl="1" indent="0" algn="just" defTabSz="914400" rtl="0" eaLnBrk="1" fontAlgn="auto" latinLnBrk="0" hangingPunct="1">
              <a:lnSpc>
                <a:spcPct val="100000"/>
              </a:lnSpc>
              <a:spcBef>
                <a:spcPct val="0"/>
              </a:spcBef>
              <a:spcAft>
                <a:spcPts val="0"/>
              </a:spcAft>
              <a:buClrTx/>
              <a:buSzTx/>
              <a:buFontTx/>
              <a:buNone/>
              <a:tabLst/>
              <a:defRPr/>
            </a:pPr>
            <a:r>
              <a:rPr lang="en-US" i="1" dirty="0"/>
              <a:t>**Animation**</a:t>
            </a:r>
          </a:p>
          <a:p>
            <a:pPr marL="0" lvl="1" algn="just">
              <a:spcBef>
                <a:spcPct val="0"/>
              </a:spcBef>
            </a:pPr>
            <a:r>
              <a:rPr lang="en-US" dirty="0"/>
              <a:t>Note: The symbology used to visualize the Topology layer in ArcMap can be modified through the Layer Properties just like any other layer.</a:t>
            </a:r>
          </a:p>
        </p:txBody>
      </p:sp>
      <p:sp>
        <p:nvSpPr>
          <p:cNvPr id="2" name="Slide Number Placeholder 1"/>
          <p:cNvSpPr>
            <a:spLocks noGrp="1"/>
          </p:cNvSpPr>
          <p:nvPr>
            <p:ph type="sldNum" sz="quarter" idx="10"/>
          </p:nvPr>
        </p:nvSpPr>
        <p:spPr/>
        <p:txBody>
          <a:bodyPr/>
          <a:lstStyle/>
          <a:p>
            <a:fld id="{220E190F-E558-4453-9ECF-A5C95D865962}" type="slidenum">
              <a:rPr lang="en-US" smtClean="0">
                <a:solidFill>
                  <a:prstClr val="black"/>
                </a:solidFill>
              </a:rPr>
              <a:pPr/>
              <a:t>8</a:t>
            </a:fld>
            <a:endParaRPr lang="en-US">
              <a:solidFill>
                <a:prstClr val="black"/>
              </a:solidFill>
            </a:endParaRPr>
          </a:p>
        </p:txBody>
      </p:sp>
      <p:sp>
        <p:nvSpPr>
          <p:cNvPr id="3" name="Date Placeholder 2"/>
          <p:cNvSpPr>
            <a:spLocks noGrp="1"/>
          </p:cNvSpPr>
          <p:nvPr>
            <p:ph type="dt" idx="11"/>
          </p:nvPr>
        </p:nvSpPr>
        <p:spPr>
          <a:xfrm>
            <a:off x="5438775" y="0"/>
            <a:ext cx="4160838" cy="365125"/>
          </a:xfrm>
          <a:prstGeom prst="rect">
            <a:avLst/>
          </a:prstGeom>
        </p:spPr>
        <p:txBody>
          <a:bodyPr/>
          <a:lstStyle/>
          <a:p>
            <a:endParaRPr lang="en-US">
              <a:solidFill>
                <a:prstClr val="black"/>
              </a:solidFill>
            </a:endParaRPr>
          </a:p>
        </p:txBody>
      </p:sp>
    </p:spTree>
    <p:extLst>
      <p:ext uri="{BB962C8B-B14F-4D97-AF65-F5344CB8AC3E}">
        <p14:creationId xmlns:p14="http://schemas.microsoft.com/office/powerpoint/2010/main" val="36449385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1"/>
          <p:cNvSpPr>
            <a:spLocks noGrp="1" noChangeArrowheads="1"/>
          </p:cNvSpPr>
          <p:nvPr>
            <p:ph type="ftr" sz="quarter" idx="4"/>
          </p:nvPr>
        </p:nvSpPr>
        <p:spPr>
          <a:noFill/>
        </p:spPr>
        <p:txBody>
          <a:bodyPr/>
          <a:lstStyle/>
          <a:p>
            <a:r>
              <a:rPr lang="en-US">
                <a:solidFill>
                  <a:prstClr val="black"/>
                </a:solidFill>
              </a:rPr>
              <a:t>Geodatabase Topology, ArcGIS v10.2.2</a:t>
            </a:r>
          </a:p>
        </p:txBody>
      </p:sp>
      <p:sp>
        <p:nvSpPr>
          <p:cNvPr id="50180" name="Rectangle 2"/>
          <p:cNvSpPr>
            <a:spLocks noGrp="1" noRot="1" noChangeAspect="1" noChangeArrowheads="1" noTextEdit="1"/>
          </p:cNvSpPr>
          <p:nvPr>
            <p:ph type="sldImg"/>
          </p:nvPr>
        </p:nvSpPr>
        <p:spPr>
          <a:xfrm>
            <a:off x="2976563" y="549275"/>
            <a:ext cx="3648075" cy="2736850"/>
          </a:xfrm>
          <a:ln/>
        </p:spPr>
      </p:sp>
      <p:sp>
        <p:nvSpPr>
          <p:cNvPr id="50181" name="Rectangle 3"/>
          <p:cNvSpPr>
            <a:spLocks noGrp="1" noChangeArrowheads="1"/>
          </p:cNvSpPr>
          <p:nvPr>
            <p:ph type="body" idx="1"/>
          </p:nvPr>
        </p:nvSpPr>
        <p:spPr>
          <a:xfrm>
            <a:off x="1255797" y="3482717"/>
            <a:ext cx="7113968" cy="3302832"/>
          </a:xfrm>
          <a:noFill/>
          <a:ln/>
        </p:spPr>
        <p:txBody>
          <a:bodyPr/>
          <a:lstStyle/>
          <a:p>
            <a:pPr marL="0" lvl="1" algn="just">
              <a:spcBef>
                <a:spcPct val="0"/>
              </a:spcBef>
            </a:pPr>
            <a:r>
              <a:rPr lang="en-US" dirty="0"/>
              <a:t>The Topology layer can be loaded and displayed in ArcMap just like any other layer.</a:t>
            </a:r>
          </a:p>
          <a:p>
            <a:pPr marL="0" lvl="1" algn="just">
              <a:spcBef>
                <a:spcPct val="0"/>
              </a:spcBef>
            </a:pPr>
            <a:endParaRPr lang="en-US" dirty="0"/>
          </a:p>
          <a:p>
            <a:pPr marL="0" lvl="1" algn="just">
              <a:spcBef>
                <a:spcPct val="0"/>
              </a:spcBef>
            </a:pPr>
            <a:r>
              <a:rPr lang="en-US" dirty="0"/>
              <a:t>But keep in mind, the symbols in the Topology layer are only graphical representations intended to help you maintain the topology shared between participating feature classes.; they are not actual features.  </a:t>
            </a:r>
          </a:p>
        </p:txBody>
      </p:sp>
      <p:sp>
        <p:nvSpPr>
          <p:cNvPr id="2" name="Slide Number Placeholder 1"/>
          <p:cNvSpPr>
            <a:spLocks noGrp="1"/>
          </p:cNvSpPr>
          <p:nvPr>
            <p:ph type="sldNum" sz="quarter" idx="10"/>
          </p:nvPr>
        </p:nvSpPr>
        <p:spPr/>
        <p:txBody>
          <a:bodyPr/>
          <a:lstStyle/>
          <a:p>
            <a:fld id="{220E190F-E558-4453-9ECF-A5C95D865962}" type="slidenum">
              <a:rPr lang="en-US" smtClean="0">
                <a:solidFill>
                  <a:prstClr val="black"/>
                </a:solidFill>
              </a:rPr>
              <a:pPr/>
              <a:t>9</a:t>
            </a:fld>
            <a:endParaRPr lang="en-US">
              <a:solidFill>
                <a:prstClr val="black"/>
              </a:solidFill>
            </a:endParaRPr>
          </a:p>
        </p:txBody>
      </p:sp>
      <p:sp>
        <p:nvSpPr>
          <p:cNvPr id="3" name="Date Placeholder 2"/>
          <p:cNvSpPr>
            <a:spLocks noGrp="1"/>
          </p:cNvSpPr>
          <p:nvPr>
            <p:ph type="dt" idx="11"/>
          </p:nvPr>
        </p:nvSpPr>
        <p:spPr>
          <a:xfrm>
            <a:off x="5438775" y="0"/>
            <a:ext cx="4160838" cy="365125"/>
          </a:xfrm>
          <a:prstGeom prst="rect">
            <a:avLst/>
          </a:prstGeom>
        </p:spPr>
        <p:txBody>
          <a:bodyPr/>
          <a:lstStyle/>
          <a:p>
            <a:endParaRPr lang="en-US">
              <a:solidFill>
                <a:prstClr val="black"/>
              </a:solidFill>
            </a:endParaRPr>
          </a:p>
        </p:txBody>
      </p:sp>
    </p:spTree>
    <p:extLst>
      <p:ext uri="{BB962C8B-B14F-4D97-AF65-F5344CB8AC3E}">
        <p14:creationId xmlns:p14="http://schemas.microsoft.com/office/powerpoint/2010/main" val="12423178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0"/>
            <a:ext cx="9144000" cy="1208827"/>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1828800"/>
            <a:ext cx="7848600" cy="1927225"/>
          </a:xfrm>
        </p:spPr>
        <p:txBody>
          <a:bodyPr anchor="b">
            <a:noAutofit/>
          </a:bodyPr>
          <a:lstStyle>
            <a:lvl1pPr algn="r">
              <a:defRPr sz="5400" cap="none" baseline="0">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685800" y="3962400"/>
            <a:ext cx="7848600" cy="1752600"/>
          </a:xfrm>
        </p:spPr>
        <p:txBody>
          <a:bodyPr/>
          <a:lstStyle>
            <a:lvl1pPr marL="0" indent="0" algn="r">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cxnSp>
        <p:nvCxnSpPr>
          <p:cNvPr id="8" name="Straight Connector 7"/>
          <p:cNvCxnSpPr/>
          <p:nvPr/>
        </p:nvCxnSpPr>
        <p:spPr>
          <a:xfrm>
            <a:off x="685800" y="3808412"/>
            <a:ext cx="7848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8600" y="533400"/>
            <a:ext cx="3838575" cy="555146"/>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0"/>
            <a:ext cx="9144000" cy="1208827"/>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1828800"/>
            <a:ext cx="7848600" cy="1927225"/>
          </a:xfrm>
        </p:spPr>
        <p:txBody>
          <a:bodyPr anchor="b">
            <a:noAutofit/>
          </a:bodyPr>
          <a:lstStyle>
            <a:lvl1pPr algn="r">
              <a:defRPr sz="5400" cap="none" baseline="0">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685800" y="3962400"/>
            <a:ext cx="7848600" cy="1752600"/>
          </a:xfrm>
        </p:spPr>
        <p:txBody>
          <a:bodyPr/>
          <a:lstStyle>
            <a:lvl1pPr marL="0" indent="0" algn="r">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cxnSp>
        <p:nvCxnSpPr>
          <p:cNvPr id="8" name="Straight Connector 7"/>
          <p:cNvCxnSpPr/>
          <p:nvPr/>
        </p:nvCxnSpPr>
        <p:spPr>
          <a:xfrm>
            <a:off x="685800" y="3808412"/>
            <a:ext cx="7848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9278" y="533400"/>
            <a:ext cx="3837218" cy="555145"/>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lvl1pPr algn="ctr">
              <a:defRPr/>
            </a:lvl1pPr>
          </a:lstStyle>
          <a:p>
            <a:r>
              <a:rPr lang="en-US" dirty="0"/>
              <a:t>Click to edit Master title style</a:t>
            </a:r>
          </a:p>
        </p:txBody>
      </p:sp>
      <p:sp>
        <p:nvSpPr>
          <p:cNvPr id="3" name="Content Placeholder 2"/>
          <p:cNvSpPr>
            <a:spLocks noGrp="1"/>
          </p:cNvSpPr>
          <p:nvPr>
            <p:ph idx="1"/>
          </p:nvPr>
        </p:nvSpPr>
        <p:spPr>
          <a:xfrm>
            <a:off x="457200" y="1447800"/>
            <a:ext cx="8229600" cy="5029200"/>
          </a:xfrm>
        </p:spPr>
        <p:txBody>
          <a:bodyPr>
            <a:normAutofit/>
          </a:bodyPr>
          <a:lstStyle>
            <a:lvl1pPr>
              <a:buClr>
                <a:schemeClr val="tx2">
                  <a:lumMod val="75000"/>
                </a:schemeClr>
              </a:buClr>
              <a:defRPr sz="3200"/>
            </a:lvl1pPr>
            <a:lvl2pPr>
              <a:buClr>
                <a:schemeClr val="accent4">
                  <a:lumMod val="75000"/>
                </a:schemeClr>
              </a:buClr>
              <a:defRPr sz="2800"/>
            </a:lvl2pPr>
            <a:lvl3pPr>
              <a:buClr>
                <a:schemeClr val="bg2">
                  <a:lumMod val="50000"/>
                </a:schemeClr>
              </a:buClr>
              <a:defRPr sz="2400"/>
            </a:lvl3pPr>
            <a:lvl4pPr>
              <a:buClr>
                <a:schemeClr val="accent6">
                  <a:lumMod val="75000"/>
                </a:schemeClr>
              </a:buClr>
              <a:defRPr sz="20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lvl1pPr algn="ctr">
              <a:defRPr/>
            </a:lvl1pPr>
          </a:lstStyle>
          <a:p>
            <a:r>
              <a:rPr lang="en-US" dirty="0"/>
              <a:t>Click to edit Master title style</a:t>
            </a:r>
          </a:p>
        </p:txBody>
      </p:sp>
      <p:sp>
        <p:nvSpPr>
          <p:cNvPr id="3" name="Content Placeholder 2"/>
          <p:cNvSpPr>
            <a:spLocks noGrp="1"/>
          </p:cNvSpPr>
          <p:nvPr>
            <p:ph idx="1"/>
          </p:nvPr>
        </p:nvSpPr>
        <p:spPr>
          <a:xfrm>
            <a:off x="457200" y="1447800"/>
            <a:ext cx="8229600" cy="5029200"/>
          </a:xfrm>
        </p:spPr>
        <p:txBody>
          <a:bodyPr>
            <a:normAutofit/>
          </a:bodyPr>
          <a:lstStyle>
            <a:lvl1pPr>
              <a:buClr>
                <a:schemeClr val="tx2">
                  <a:lumMod val="75000"/>
                </a:schemeClr>
              </a:buClr>
              <a:defRPr sz="3200"/>
            </a:lvl1pPr>
            <a:lvl2pPr>
              <a:buClr>
                <a:schemeClr val="accent4">
                  <a:lumMod val="75000"/>
                </a:schemeClr>
              </a:buClr>
              <a:defRPr sz="2800"/>
            </a:lvl2pPr>
            <a:lvl3pPr>
              <a:buClr>
                <a:schemeClr val="bg2">
                  <a:lumMod val="50000"/>
                </a:schemeClr>
              </a:buClr>
              <a:defRPr sz="2400"/>
            </a:lvl3pPr>
            <a:lvl4pPr>
              <a:buClr>
                <a:schemeClr val="accent6">
                  <a:lumMod val="75000"/>
                </a:schemeClr>
              </a:buClr>
              <a:defRPr sz="20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a:t>Click to edit Master title style</a:t>
            </a:r>
          </a:p>
        </p:txBody>
      </p:sp>
      <p:sp>
        <p:nvSpPr>
          <p:cNvPr id="3" name="Content Placeholder 2"/>
          <p:cNvSpPr>
            <a:spLocks noGrp="1"/>
          </p:cNvSpPr>
          <p:nvPr>
            <p:ph sz="half" idx="1"/>
          </p:nvPr>
        </p:nvSpPr>
        <p:spPr>
          <a:xfrm>
            <a:off x="457200" y="1447800"/>
            <a:ext cx="4038600" cy="49438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447800"/>
            <a:ext cx="4038600" cy="49438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a:t>Click to edit Master title style</a:t>
            </a:r>
          </a:p>
        </p:txBody>
      </p:sp>
      <p:sp>
        <p:nvSpPr>
          <p:cNvPr id="3" name="Content Placeholder 2"/>
          <p:cNvSpPr>
            <a:spLocks noGrp="1"/>
          </p:cNvSpPr>
          <p:nvPr>
            <p:ph sz="half" idx="1"/>
          </p:nvPr>
        </p:nvSpPr>
        <p:spPr>
          <a:xfrm>
            <a:off x="457200" y="1447800"/>
            <a:ext cx="4038600" cy="49438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447800"/>
            <a:ext cx="4038600" cy="49438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a:t>Click to edit Master title style</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a:t>Click to edit Master title style</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slideLayout" Target="../slideLayouts/slideLayout20.xml"/><Relationship Id="rId1" Type="http://schemas.openxmlformats.org/officeDocument/2006/relationships/slideLayout" Target="../slideLayouts/slideLayout10.xml"/><Relationship Id="rId6" Type="http://schemas.openxmlformats.org/officeDocument/2006/relationships/image" Target="../media/image2.png"/><Relationship Id="rId5" Type="http://schemas.openxmlformats.org/officeDocument/2006/relationships/theme" Target="../theme/theme10.xml"/><Relationship Id="rId4"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524000"/>
            <a:ext cx="8229600" cy="49530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0" y="6553200"/>
            <a:ext cx="9144000" cy="327882"/>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5" name="TextBox 4"/>
          <p:cNvSpPr txBox="1"/>
          <p:nvPr userDrawn="1"/>
        </p:nvSpPr>
        <p:spPr>
          <a:xfrm>
            <a:off x="496225" y="6681151"/>
            <a:ext cx="1865975" cy="215444"/>
          </a:xfrm>
          <a:prstGeom prst="rect">
            <a:avLst/>
          </a:prstGeom>
          <a:noFill/>
        </p:spPr>
        <p:txBody>
          <a:bodyPr wrap="square" rtlCol="0">
            <a:spAutoFit/>
          </a:bodyPr>
          <a:lstStyle/>
          <a:p>
            <a:pPr algn="l"/>
            <a:r>
              <a:rPr lang="en-US" sz="800" b="1" i="1" dirty="0">
                <a:solidFill>
                  <a:schemeClr val="bg1"/>
                </a:solidFill>
              </a:rPr>
              <a:t>Forest Service</a:t>
            </a:r>
          </a:p>
        </p:txBody>
      </p:sp>
      <p:pic>
        <p:nvPicPr>
          <p:cNvPr id="6" name="Picture 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228600" y="6584950"/>
            <a:ext cx="265249" cy="294427"/>
          </a:xfrm>
          <a:prstGeom prst="rect">
            <a:avLst/>
          </a:prstGeom>
        </p:spPr>
      </p:pic>
    </p:spTree>
  </p:cSld>
  <p:clrMap bg1="lt1" tx1="dk1" bg2="lt2" tx2="dk2" accent1="accent1" accent2="accent2" accent3="accent3" accent4="accent4" accent5="accent5" accent6="accent6" hlink="hlink" folHlink="folHlink"/>
  <p:sldLayoutIdLst>
    <p:sldLayoutId id="2147483961" r:id="rId1"/>
    <p:sldLayoutId id="2147483962" r:id="rId2"/>
    <p:sldLayoutId id="2147483964" r:id="rId3"/>
    <p:sldLayoutId id="2147483966" r:id="rId4"/>
  </p:sldLayoutIdLst>
  <p:hf sldNum="0" hdr="0" ftr="0" dt="0"/>
  <p:txStyles>
    <p:titleStyle>
      <a:lvl1pPr algn="ctr" defTabSz="914400" rtl="0" eaLnBrk="1" latinLnBrk="0" hangingPunct="1">
        <a:spcBef>
          <a:spcPct val="0"/>
        </a:spcBef>
        <a:buNone/>
        <a:defRPr sz="4000" kern="1200" spc="-100" baseline="0">
          <a:solidFill>
            <a:schemeClr val="accent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524000"/>
            <a:ext cx="8229600" cy="49530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0" y="6553200"/>
            <a:ext cx="9144000" cy="327882"/>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5" name="TextBox 4"/>
          <p:cNvSpPr txBox="1"/>
          <p:nvPr userDrawn="1"/>
        </p:nvSpPr>
        <p:spPr>
          <a:xfrm>
            <a:off x="496225" y="6681151"/>
            <a:ext cx="1865975" cy="215444"/>
          </a:xfrm>
          <a:prstGeom prst="rect">
            <a:avLst/>
          </a:prstGeom>
          <a:noFill/>
        </p:spPr>
        <p:txBody>
          <a:bodyPr wrap="square" rtlCol="0">
            <a:spAutoFit/>
          </a:bodyPr>
          <a:lstStyle/>
          <a:p>
            <a:pPr algn="l"/>
            <a:r>
              <a:rPr lang="en-US" sz="800" b="1" i="1" dirty="0">
                <a:solidFill>
                  <a:schemeClr val="bg1"/>
                </a:solidFill>
              </a:rPr>
              <a:t>Forest Service</a:t>
            </a:r>
          </a:p>
        </p:txBody>
      </p:sp>
      <p:pic>
        <p:nvPicPr>
          <p:cNvPr id="6" name="Picture 5"/>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32037" y="6584951"/>
            <a:ext cx="258374" cy="294425"/>
          </a:xfrm>
          <a:prstGeom prst="rect">
            <a:avLst/>
          </a:prstGeom>
        </p:spPr>
      </p:pic>
    </p:spTree>
  </p:cSld>
  <p:clrMap bg1="lt1" tx1="dk1" bg2="lt2" tx2="dk2" accent1="accent1" accent2="accent2" accent3="accent3" accent4="accent4" accent5="accent5" accent6="accent6" hlink="hlink" folHlink="folHlink"/>
  <p:sldLayoutIdLst>
    <p:sldLayoutId id="2147483961" r:id="rId1"/>
    <p:sldLayoutId id="2147483962" r:id="rId2"/>
    <p:sldLayoutId id="2147483964" r:id="rId3"/>
    <p:sldLayoutId id="2147483966" r:id="rId4"/>
  </p:sldLayoutIdLst>
  <p:hf sldNum="0" hdr="0" ftr="0" dt="0"/>
  <p:txStyles>
    <p:titleStyle>
      <a:lvl1pPr algn="ctr" defTabSz="914400" rtl="0" eaLnBrk="1" latinLnBrk="0" hangingPunct="1">
        <a:spcBef>
          <a:spcPct val="0"/>
        </a:spcBef>
        <a:buNone/>
        <a:defRPr sz="4000" kern="1200" spc="-100" baseline="0">
          <a:solidFill>
            <a:schemeClr val="accent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resources.arcgis.com/en/help/main/10.1/01mm/pdf/topology_rules_poster.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10.png"/><Relationship Id="rId5" Type="http://schemas.openxmlformats.org/officeDocument/2006/relationships/slide" Target="slide310.xml"/><Relationship Id="rId4" Type="http://schemas.openxmlformats.org/officeDocument/2006/relationships/image" Target="../media/image7.png"/></Relationships>
</file>

<file path=ppt/slides/_rels/slide3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0.xml"/><Relationship Id="rId1" Type="http://schemas.openxmlformats.org/officeDocument/2006/relationships/slideLayout" Target="../slideLayouts/slideLayout20.xml"/><Relationship Id="rId6" Type="http://schemas.openxmlformats.org/officeDocument/2006/relationships/image" Target="../media/image610.png"/><Relationship Id="rId5" Type="http://schemas.openxmlformats.org/officeDocument/2006/relationships/slide" Target="slide310.xml"/><Relationship Id="rId4" Type="http://schemas.openxmlformats.org/officeDocument/2006/relationships/image" Target="../media/image71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normAutofit/>
          </a:bodyPr>
          <a:lstStyle/>
          <a:p>
            <a:pPr>
              <a:defRPr/>
            </a:pPr>
            <a:r>
              <a:rPr lang="en-US" sz="4800" dirty="0"/>
              <a:t>Geodatabase Topology</a:t>
            </a:r>
            <a:endParaRPr lang="en-US" sz="3600"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27403" y="4114800"/>
            <a:ext cx="3706997" cy="762000"/>
          </a:xfrm>
          <a:prstGeom prst="rect">
            <a:avLst/>
          </a:prstGeom>
        </p:spPr>
      </p:pic>
    </p:spTree>
    <p:extLst>
      <p:ext uri="{BB962C8B-B14F-4D97-AF65-F5344CB8AC3E}">
        <p14:creationId xmlns:p14="http://schemas.microsoft.com/office/powerpoint/2010/main" val="2599739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bwMode="auto">
          <a:prstGeom prst="rect">
            <a:avLst/>
          </a:prstGeom>
          <a:noFill/>
          <a:ln>
            <a:miter lim="800000"/>
            <a:headEnd/>
            <a:tailEnd/>
          </a:ln>
        </p:spPr>
        <p:txBody>
          <a:bodyPr lIns="92075" tIns="46038" rIns="92075" bIns="46038" anchor="b">
            <a:normAutofit/>
          </a:bodyPr>
          <a:lstStyle/>
          <a:p>
            <a:r>
              <a:rPr lang="en-US" dirty="0">
                <a:cs typeface="Calibri" pitchFamily="34" charset="0"/>
              </a:rPr>
              <a:t>Topology Rules</a:t>
            </a:r>
          </a:p>
        </p:txBody>
      </p:sp>
      <p:pic>
        <p:nvPicPr>
          <p:cNvPr id="1026" name="Picture 2">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22" t="18186" r="1594" b="1728"/>
          <a:stretch/>
        </p:blipFill>
        <p:spPr bwMode="auto">
          <a:xfrm>
            <a:off x="1917923" y="1431667"/>
            <a:ext cx="5308154" cy="43451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39677" y="5913105"/>
            <a:ext cx="8464646" cy="353943"/>
          </a:xfrm>
          <a:prstGeom prst="rect">
            <a:avLst/>
          </a:prstGeom>
        </p:spPr>
        <p:txBody>
          <a:bodyPr wrap="square">
            <a:spAutoFit/>
          </a:bodyPr>
          <a:lstStyle/>
          <a:p>
            <a:pPr algn="ctr"/>
            <a:r>
              <a:rPr lang="en-US" sz="1700" dirty="0">
                <a:solidFill>
                  <a:prstClr val="black"/>
                </a:solidFill>
                <a:hlinkClick r:id="rId3"/>
              </a:rPr>
              <a:t>http://resources.arcgis.com/en/help/main/10.1/01mm/pdf/topology_rules_poster.pdf</a:t>
            </a:r>
            <a:endParaRPr lang="en-US" sz="1700" dirty="0">
              <a:solidFill>
                <a:prstClr val="black"/>
              </a:solidFill>
            </a:endParaRPr>
          </a:p>
        </p:txBody>
      </p:sp>
    </p:spTree>
    <p:extLst>
      <p:ext uri="{BB962C8B-B14F-4D97-AF65-F5344CB8AC3E}">
        <p14:creationId xmlns:p14="http://schemas.microsoft.com/office/powerpoint/2010/main" val="1309598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110000"/>
              </a:lnSpc>
              <a:spcAft>
                <a:spcPts val="100"/>
              </a:spcAft>
              <a:buClr>
                <a:schemeClr val="accent3">
                  <a:lumMod val="50000"/>
                </a:schemeClr>
              </a:buClr>
              <a:defRPr/>
            </a:pPr>
            <a:r>
              <a:rPr lang="en-US" dirty="0">
                <a:latin typeface="Calibri" pitchFamily="34" charset="0"/>
                <a:cs typeface="Calibri" pitchFamily="34" charset="0"/>
              </a:rPr>
              <a:t>Feature must be larger than Cluster Tolerance</a:t>
            </a:r>
            <a:endParaRPr lang="en-US" sz="1800" dirty="0"/>
          </a:p>
          <a:p>
            <a:pPr>
              <a:lnSpc>
                <a:spcPct val="110000"/>
              </a:lnSpc>
              <a:spcAft>
                <a:spcPts val="100"/>
              </a:spcAft>
              <a:buClr>
                <a:schemeClr val="accent3">
                  <a:lumMod val="50000"/>
                </a:schemeClr>
              </a:buClr>
              <a:defRPr/>
            </a:pPr>
            <a:r>
              <a:rPr lang="en-US" dirty="0">
                <a:latin typeface="Calibri" pitchFamily="34" charset="0"/>
                <a:cs typeface="Calibri" pitchFamily="34" charset="0"/>
              </a:rPr>
              <a:t>Applied during validation</a:t>
            </a:r>
          </a:p>
          <a:p>
            <a:pPr>
              <a:lnSpc>
                <a:spcPct val="110000"/>
              </a:lnSpc>
              <a:spcAft>
                <a:spcPts val="100"/>
              </a:spcAft>
              <a:buClr>
                <a:schemeClr val="accent3">
                  <a:lumMod val="50000"/>
                </a:schemeClr>
              </a:buClr>
              <a:defRPr/>
            </a:pPr>
            <a:r>
              <a:rPr lang="en-US" dirty="0">
                <a:latin typeface="Calibri" pitchFamily="34" charset="0"/>
                <a:cs typeface="Calibri" pitchFamily="34" charset="0"/>
              </a:rPr>
              <a:t>Vertices within the Cluster Tolerance snap together</a:t>
            </a:r>
          </a:p>
          <a:p>
            <a:pPr>
              <a:buClr>
                <a:prstClr val="black"/>
              </a:buClr>
            </a:pPr>
            <a:endParaRPr lang="en-US" sz="2800" dirty="0">
              <a:solidFill>
                <a:prstClr val="black"/>
              </a:solidFill>
            </a:endParaRPr>
          </a:p>
          <a:p>
            <a:endParaRPr lang="en-US" dirty="0"/>
          </a:p>
        </p:txBody>
      </p:sp>
      <p:sp>
        <p:nvSpPr>
          <p:cNvPr id="29698" name="Rectangle 2"/>
          <p:cNvSpPr>
            <a:spLocks noGrp="1" noChangeArrowheads="1"/>
          </p:cNvSpPr>
          <p:nvPr>
            <p:ph type="title"/>
          </p:nvPr>
        </p:nvSpPr>
        <p:spPr bwMode="auto">
          <a:prstGeom prst="rect">
            <a:avLst/>
          </a:prstGeom>
          <a:noFill/>
          <a:ln>
            <a:miter lim="800000"/>
            <a:headEnd/>
            <a:tailEnd/>
          </a:ln>
        </p:spPr>
        <p:txBody>
          <a:bodyPr lIns="92075" tIns="46038" rIns="92075" bIns="46038" anchor="b">
            <a:normAutofit/>
          </a:bodyPr>
          <a:lstStyle/>
          <a:p>
            <a:r>
              <a:rPr lang="en-US" dirty="0">
                <a:cs typeface="Calibri" pitchFamily="34" charset="0"/>
              </a:rPr>
              <a:t>Automatic Rule: Cluster Tolerance</a:t>
            </a:r>
          </a:p>
        </p:txBody>
      </p:sp>
      <p:pic>
        <p:nvPicPr>
          <p:cNvPr id="25605" name="Picture 4" descr="cluster tolerance diagram"/>
          <p:cNvPicPr>
            <a:picLocks noChangeAspect="1" noChangeArrowheads="1"/>
          </p:cNvPicPr>
          <p:nvPr/>
        </p:nvPicPr>
        <p:blipFill>
          <a:blip r:embed="rId3" cstate="print"/>
          <a:srcRect/>
          <a:stretch>
            <a:fillRect/>
          </a:stretch>
        </p:blipFill>
        <p:spPr bwMode="auto">
          <a:xfrm>
            <a:off x="2669239" y="3733800"/>
            <a:ext cx="3805521" cy="1468005"/>
          </a:xfrm>
          <a:prstGeom prst="rect">
            <a:avLst/>
          </a:prstGeom>
          <a:noFill/>
          <a:ln w="9525">
            <a:noFill/>
            <a:miter lim="800000"/>
            <a:headEnd/>
            <a:tailEnd/>
          </a:ln>
        </p:spPr>
      </p:pic>
    </p:spTree>
    <p:extLst>
      <p:ext uri="{BB962C8B-B14F-4D97-AF65-F5344CB8AC3E}">
        <p14:creationId xmlns:p14="http://schemas.microsoft.com/office/powerpoint/2010/main" val="19373294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idx="1"/>
          </p:nvPr>
        </p:nvSpPr>
        <p:spPr bwMode="auto">
          <a:xfrm>
            <a:off x="457200" y="1277494"/>
            <a:ext cx="8229600" cy="5029200"/>
          </a:xfrm>
          <a:prstGeom prst="rect">
            <a:avLst/>
          </a:prstGeom>
          <a:noFill/>
          <a:ln>
            <a:miter lim="800000"/>
            <a:headEnd/>
            <a:tailEnd/>
          </a:ln>
        </p:spPr>
        <p:txBody>
          <a:bodyPr lIns="92075" tIns="46038" rIns="92075" bIns="46038">
            <a:normAutofit/>
          </a:bodyPr>
          <a:lstStyle/>
          <a:p>
            <a:pPr>
              <a:lnSpc>
                <a:spcPct val="110000"/>
              </a:lnSpc>
              <a:spcAft>
                <a:spcPts val="100"/>
              </a:spcAft>
              <a:defRPr/>
            </a:pPr>
            <a:r>
              <a:rPr lang="en-US" sz="2400" dirty="0">
                <a:cs typeface="Calibri" pitchFamily="34" charset="0"/>
              </a:rPr>
              <a:t>Clustering: moving features to create coincident geometry</a:t>
            </a:r>
          </a:p>
          <a:p>
            <a:pPr>
              <a:lnSpc>
                <a:spcPct val="110000"/>
              </a:lnSpc>
              <a:spcAft>
                <a:spcPts val="100"/>
              </a:spcAft>
              <a:buSzPct val="75000"/>
              <a:buFont typeface="Wingdings" pitchFamily="2" charset="2"/>
              <a:buChar char="§"/>
              <a:defRPr/>
            </a:pPr>
            <a:r>
              <a:rPr lang="en-US" sz="2400" dirty="0">
                <a:cs typeface="Calibri" pitchFamily="34" charset="0"/>
              </a:rPr>
              <a:t>Cracking: insertion of vertex to which other features snap</a:t>
            </a:r>
          </a:p>
        </p:txBody>
      </p:sp>
      <p:sp>
        <p:nvSpPr>
          <p:cNvPr id="30722" name="Rectangle 2"/>
          <p:cNvSpPr>
            <a:spLocks noGrp="1" noChangeArrowheads="1"/>
          </p:cNvSpPr>
          <p:nvPr>
            <p:ph type="title"/>
          </p:nvPr>
        </p:nvSpPr>
        <p:spPr bwMode="auto">
          <a:xfrm>
            <a:off x="457200" y="3175"/>
            <a:ext cx="8229600" cy="990600"/>
          </a:xfrm>
          <a:prstGeom prst="rect">
            <a:avLst/>
          </a:prstGeom>
          <a:noFill/>
          <a:ln>
            <a:miter lim="800000"/>
            <a:headEnd/>
            <a:tailEnd/>
          </a:ln>
        </p:spPr>
        <p:txBody>
          <a:bodyPr lIns="92075" tIns="46038" rIns="92075" bIns="46038" anchor="b">
            <a:noAutofit/>
          </a:bodyPr>
          <a:lstStyle/>
          <a:p>
            <a:r>
              <a:rPr lang="en-US" dirty="0">
                <a:cs typeface="Calibri" pitchFamily="34" charset="0"/>
              </a:rPr>
              <a:t>Cluster Tolerance: Snapping</a:t>
            </a:r>
          </a:p>
        </p:txBody>
      </p:sp>
      <p:grpSp>
        <p:nvGrpSpPr>
          <p:cNvPr id="5" name="Group 4"/>
          <p:cNvGrpSpPr/>
          <p:nvPr/>
        </p:nvGrpSpPr>
        <p:grpSpPr>
          <a:xfrm>
            <a:off x="571500" y="2668587"/>
            <a:ext cx="2136775" cy="2893286"/>
            <a:chOff x="571500" y="2668587"/>
            <a:chExt cx="2136775" cy="2893286"/>
          </a:xfrm>
        </p:grpSpPr>
        <p:sp>
          <p:nvSpPr>
            <p:cNvPr id="30743" name="Line 6"/>
            <p:cNvSpPr>
              <a:spLocks noChangeShapeType="1"/>
            </p:cNvSpPr>
            <p:nvPr/>
          </p:nvSpPr>
          <p:spPr bwMode="auto">
            <a:xfrm flipV="1">
              <a:off x="976313" y="3200400"/>
              <a:ext cx="1260935" cy="1183388"/>
            </a:xfrm>
            <a:prstGeom prst="line">
              <a:avLst/>
            </a:prstGeom>
            <a:noFill/>
            <a:ln w="19050">
              <a:solidFill>
                <a:srgbClr val="000000"/>
              </a:solidFill>
              <a:round/>
              <a:headEnd type="oval" w="med" len="med"/>
              <a:tailEnd type="oval" w="med" len="med"/>
            </a:ln>
          </p:spPr>
          <p:txBody>
            <a:bodyPr/>
            <a:lstStyle/>
            <a:p>
              <a:endParaRPr lang="en-US">
                <a:solidFill>
                  <a:prstClr val="black"/>
                </a:solidFill>
              </a:endParaRPr>
            </a:p>
          </p:txBody>
        </p:sp>
        <p:sp>
          <p:nvSpPr>
            <p:cNvPr id="30744" name="Line 7"/>
            <p:cNvSpPr>
              <a:spLocks noChangeShapeType="1"/>
            </p:cNvSpPr>
            <p:nvPr/>
          </p:nvSpPr>
          <p:spPr bwMode="auto">
            <a:xfrm flipH="1">
              <a:off x="1764137" y="4144194"/>
              <a:ext cx="944138" cy="0"/>
            </a:xfrm>
            <a:prstGeom prst="line">
              <a:avLst/>
            </a:prstGeom>
            <a:noFill/>
            <a:ln w="19050">
              <a:solidFill>
                <a:srgbClr val="000000"/>
              </a:solidFill>
              <a:round/>
              <a:headEnd type="oval" w="med" len="med"/>
              <a:tailEnd type="oval" w="med" len="med"/>
            </a:ln>
          </p:spPr>
          <p:txBody>
            <a:bodyPr/>
            <a:lstStyle/>
            <a:p>
              <a:endParaRPr lang="en-US">
                <a:solidFill>
                  <a:prstClr val="black"/>
                </a:solidFill>
              </a:endParaRPr>
            </a:p>
          </p:txBody>
        </p:sp>
        <p:sp>
          <p:nvSpPr>
            <p:cNvPr id="30745" name="Oval 8"/>
            <p:cNvSpPr>
              <a:spLocks noChangeArrowheads="1"/>
            </p:cNvSpPr>
            <p:nvPr/>
          </p:nvSpPr>
          <p:spPr bwMode="auto">
            <a:xfrm>
              <a:off x="1132627" y="3673339"/>
              <a:ext cx="789908" cy="787536"/>
            </a:xfrm>
            <a:prstGeom prst="ellipse">
              <a:avLst/>
            </a:prstGeom>
            <a:noFill/>
            <a:ln w="25400">
              <a:solidFill>
                <a:srgbClr val="808080"/>
              </a:solidFill>
              <a:prstDash val="sysDot"/>
              <a:round/>
              <a:headEnd/>
              <a:tailEnd/>
            </a:ln>
          </p:spPr>
          <p:txBody>
            <a:bodyPr/>
            <a:lstStyle/>
            <a:p>
              <a:endParaRPr lang="en-US">
                <a:solidFill>
                  <a:prstClr val="black"/>
                </a:solidFill>
              </a:endParaRPr>
            </a:p>
          </p:txBody>
        </p:sp>
        <p:sp>
          <p:nvSpPr>
            <p:cNvPr id="30725" name="Line 9"/>
            <p:cNvSpPr>
              <a:spLocks noChangeShapeType="1"/>
            </p:cNvSpPr>
            <p:nvPr/>
          </p:nvSpPr>
          <p:spPr bwMode="auto">
            <a:xfrm flipH="1" flipV="1">
              <a:off x="1528763" y="4465637"/>
              <a:ext cx="7937" cy="420688"/>
            </a:xfrm>
            <a:prstGeom prst="line">
              <a:avLst/>
            </a:prstGeom>
            <a:noFill/>
            <a:ln w="38100">
              <a:solidFill>
                <a:schemeClr val="accent6">
                  <a:lumMod val="75000"/>
                </a:schemeClr>
              </a:solidFill>
              <a:round/>
              <a:headEnd/>
              <a:tailEnd type="triangle" w="med" len="med"/>
            </a:ln>
          </p:spPr>
          <p:txBody>
            <a:bodyPr/>
            <a:lstStyle/>
            <a:p>
              <a:endParaRPr lang="en-US">
                <a:solidFill>
                  <a:prstClr val="black"/>
                </a:solidFill>
              </a:endParaRPr>
            </a:p>
          </p:txBody>
        </p:sp>
        <p:sp>
          <p:nvSpPr>
            <p:cNvPr id="30726" name="Text Box 10"/>
            <p:cNvSpPr txBox="1">
              <a:spLocks noChangeArrowheads="1"/>
            </p:cNvSpPr>
            <p:nvPr/>
          </p:nvSpPr>
          <p:spPr bwMode="auto">
            <a:xfrm>
              <a:off x="875506" y="4914900"/>
              <a:ext cx="1322387" cy="646973"/>
            </a:xfrm>
            <a:prstGeom prst="rect">
              <a:avLst/>
            </a:prstGeom>
            <a:noFill/>
            <a:ln w="9525">
              <a:noFill/>
              <a:miter lim="800000"/>
              <a:headEnd/>
              <a:tailEnd/>
            </a:ln>
          </p:spPr>
          <p:txBody>
            <a:bodyPr lIns="92075" tIns="46038" rIns="92075" bIns="46038">
              <a:spAutoFit/>
            </a:bodyPr>
            <a:lstStyle/>
            <a:p>
              <a:pPr algn="ctr">
                <a:spcBef>
                  <a:spcPct val="50000"/>
                </a:spcBef>
              </a:pPr>
              <a:r>
                <a:rPr lang="en-US" b="1" dirty="0">
                  <a:solidFill>
                    <a:prstClr val="black"/>
                  </a:solidFill>
                  <a:cs typeface="Arial" pitchFamily="34" charset="0"/>
                </a:rPr>
                <a:t>Cluster tolerance</a:t>
              </a:r>
            </a:p>
          </p:txBody>
        </p:sp>
        <p:sp>
          <p:nvSpPr>
            <p:cNvPr id="30727" name="Text Box 11"/>
            <p:cNvSpPr txBox="1">
              <a:spLocks noChangeArrowheads="1"/>
            </p:cNvSpPr>
            <p:nvPr/>
          </p:nvSpPr>
          <p:spPr bwMode="auto">
            <a:xfrm>
              <a:off x="571500" y="2668587"/>
              <a:ext cx="2062163" cy="369974"/>
            </a:xfrm>
            <a:prstGeom prst="rect">
              <a:avLst/>
            </a:prstGeom>
            <a:noFill/>
            <a:ln w="9525">
              <a:solidFill>
                <a:srgbClr val="000000"/>
              </a:solidFill>
              <a:miter lim="800000"/>
              <a:headEnd/>
              <a:tailEnd/>
            </a:ln>
          </p:spPr>
          <p:txBody>
            <a:bodyPr lIns="92075" tIns="46038" rIns="92075" bIns="46038">
              <a:spAutoFit/>
            </a:bodyPr>
            <a:lstStyle/>
            <a:p>
              <a:pPr algn="ctr">
                <a:spcBef>
                  <a:spcPct val="50000"/>
                </a:spcBef>
              </a:pPr>
              <a:r>
                <a:rPr lang="en-US" b="1" dirty="0">
                  <a:solidFill>
                    <a:prstClr val="black"/>
                  </a:solidFill>
                  <a:cs typeface="Arial" pitchFamily="34" charset="0"/>
                </a:rPr>
                <a:t>Pre-validation</a:t>
              </a:r>
            </a:p>
          </p:txBody>
        </p:sp>
      </p:grpSp>
      <p:grpSp>
        <p:nvGrpSpPr>
          <p:cNvPr id="7" name="Group 6"/>
          <p:cNvGrpSpPr/>
          <p:nvPr/>
        </p:nvGrpSpPr>
        <p:grpSpPr>
          <a:xfrm>
            <a:off x="3598863" y="2681288"/>
            <a:ext cx="2047875" cy="2706688"/>
            <a:chOff x="3598863" y="2681288"/>
            <a:chExt cx="2047875" cy="2706688"/>
          </a:xfrm>
        </p:grpSpPr>
        <p:sp>
          <p:nvSpPr>
            <p:cNvPr id="30737" name="Line 13"/>
            <p:cNvSpPr>
              <a:spLocks noChangeShapeType="1"/>
            </p:cNvSpPr>
            <p:nvPr/>
          </p:nvSpPr>
          <p:spPr bwMode="auto">
            <a:xfrm flipV="1">
              <a:off x="3895726" y="3178176"/>
              <a:ext cx="1260475" cy="1182688"/>
            </a:xfrm>
            <a:prstGeom prst="line">
              <a:avLst/>
            </a:prstGeom>
            <a:noFill/>
            <a:ln w="19050">
              <a:solidFill>
                <a:srgbClr val="000000"/>
              </a:solidFill>
              <a:round/>
              <a:headEnd type="oval" w="med" len="med"/>
              <a:tailEnd type="oval" w="med" len="med"/>
            </a:ln>
          </p:spPr>
          <p:txBody>
            <a:bodyPr/>
            <a:lstStyle/>
            <a:p>
              <a:endParaRPr lang="en-US">
                <a:solidFill>
                  <a:prstClr val="black"/>
                </a:solidFill>
              </a:endParaRPr>
            </a:p>
          </p:txBody>
        </p:sp>
        <p:sp>
          <p:nvSpPr>
            <p:cNvPr id="30738" name="Line 14"/>
            <p:cNvSpPr>
              <a:spLocks noChangeShapeType="1"/>
            </p:cNvSpPr>
            <p:nvPr/>
          </p:nvSpPr>
          <p:spPr bwMode="auto">
            <a:xfrm flipH="1">
              <a:off x="4683126" y="4124326"/>
              <a:ext cx="946150" cy="0"/>
            </a:xfrm>
            <a:prstGeom prst="line">
              <a:avLst/>
            </a:prstGeom>
            <a:noFill/>
            <a:ln w="19050">
              <a:solidFill>
                <a:srgbClr val="000000"/>
              </a:solidFill>
              <a:round/>
              <a:headEnd type="oval" w="med" len="med"/>
              <a:tailEnd type="oval" w="med" len="med"/>
            </a:ln>
          </p:spPr>
          <p:txBody>
            <a:bodyPr/>
            <a:lstStyle/>
            <a:p>
              <a:endParaRPr lang="en-US">
                <a:solidFill>
                  <a:prstClr val="black"/>
                </a:solidFill>
              </a:endParaRPr>
            </a:p>
          </p:txBody>
        </p:sp>
        <p:sp>
          <p:nvSpPr>
            <p:cNvPr id="30739" name="Oval 15"/>
            <p:cNvSpPr>
              <a:spLocks noChangeAspect="1" noChangeArrowheads="1"/>
            </p:cNvSpPr>
            <p:nvPr/>
          </p:nvSpPr>
          <p:spPr bwMode="auto">
            <a:xfrm>
              <a:off x="4240213" y="3875088"/>
              <a:ext cx="150813" cy="150813"/>
            </a:xfrm>
            <a:prstGeom prst="ellipse">
              <a:avLst/>
            </a:prstGeom>
            <a:solidFill>
              <a:srgbClr val="000000"/>
            </a:solidFill>
            <a:ln w="9525">
              <a:noFill/>
              <a:round/>
              <a:headEnd/>
              <a:tailEnd/>
            </a:ln>
          </p:spPr>
          <p:txBody>
            <a:bodyPr/>
            <a:lstStyle/>
            <a:p>
              <a:endParaRPr lang="en-US">
                <a:solidFill>
                  <a:prstClr val="black"/>
                </a:solidFill>
              </a:endParaRPr>
            </a:p>
          </p:txBody>
        </p:sp>
        <p:sp>
          <p:nvSpPr>
            <p:cNvPr id="30740" name="Line 16"/>
            <p:cNvSpPr>
              <a:spLocks noChangeShapeType="1"/>
            </p:cNvSpPr>
            <p:nvPr/>
          </p:nvSpPr>
          <p:spPr bwMode="auto">
            <a:xfrm flipH="1" flipV="1">
              <a:off x="4316413" y="4040188"/>
              <a:ext cx="4763" cy="901700"/>
            </a:xfrm>
            <a:prstGeom prst="line">
              <a:avLst/>
            </a:prstGeom>
            <a:noFill/>
            <a:ln w="38100">
              <a:solidFill>
                <a:schemeClr val="accent6">
                  <a:lumMod val="75000"/>
                </a:schemeClr>
              </a:solidFill>
              <a:round/>
              <a:headEnd/>
              <a:tailEnd type="triangle" w="med" len="med"/>
            </a:ln>
          </p:spPr>
          <p:txBody>
            <a:bodyPr/>
            <a:lstStyle/>
            <a:p>
              <a:endParaRPr lang="en-US">
                <a:solidFill>
                  <a:prstClr val="black"/>
                </a:solidFill>
              </a:endParaRPr>
            </a:p>
          </p:txBody>
        </p:sp>
        <p:sp>
          <p:nvSpPr>
            <p:cNvPr id="30741" name="Text Box 17"/>
            <p:cNvSpPr txBox="1">
              <a:spLocks noChangeArrowheads="1"/>
            </p:cNvSpPr>
            <p:nvPr/>
          </p:nvSpPr>
          <p:spPr bwMode="auto">
            <a:xfrm>
              <a:off x="3598863" y="2681288"/>
              <a:ext cx="2047875" cy="369888"/>
            </a:xfrm>
            <a:prstGeom prst="rect">
              <a:avLst/>
            </a:prstGeom>
            <a:noFill/>
            <a:ln w="9525">
              <a:solidFill>
                <a:srgbClr val="000000"/>
              </a:solidFill>
              <a:miter lim="800000"/>
              <a:headEnd/>
              <a:tailEnd/>
            </a:ln>
          </p:spPr>
          <p:txBody>
            <a:bodyPr lIns="92075" tIns="46038" rIns="92075" bIns="46038">
              <a:spAutoFit/>
            </a:bodyPr>
            <a:lstStyle/>
            <a:p>
              <a:pPr algn="ctr">
                <a:spcBef>
                  <a:spcPct val="50000"/>
                </a:spcBef>
              </a:pPr>
              <a:r>
                <a:rPr lang="en-US" b="1" dirty="0">
                  <a:solidFill>
                    <a:prstClr val="black"/>
                  </a:solidFill>
                  <a:cs typeface="Arial" pitchFamily="34" charset="0"/>
                </a:rPr>
                <a:t>Validation</a:t>
              </a:r>
            </a:p>
          </p:txBody>
        </p:sp>
        <p:sp>
          <p:nvSpPr>
            <p:cNvPr id="30742" name="Text Box 18"/>
            <p:cNvSpPr txBox="1">
              <a:spLocks noChangeArrowheads="1"/>
            </p:cNvSpPr>
            <p:nvPr/>
          </p:nvSpPr>
          <p:spPr bwMode="auto">
            <a:xfrm>
              <a:off x="3830638" y="5018088"/>
              <a:ext cx="1336675" cy="369888"/>
            </a:xfrm>
            <a:prstGeom prst="rect">
              <a:avLst/>
            </a:prstGeom>
            <a:noFill/>
            <a:ln w="9525">
              <a:noFill/>
              <a:miter lim="800000"/>
              <a:headEnd/>
              <a:tailEnd/>
            </a:ln>
          </p:spPr>
          <p:txBody>
            <a:bodyPr lIns="92075" tIns="46038" rIns="92075" bIns="46038">
              <a:spAutoFit/>
            </a:bodyPr>
            <a:lstStyle/>
            <a:p>
              <a:pPr>
                <a:spcBef>
                  <a:spcPct val="50000"/>
                </a:spcBef>
              </a:pPr>
              <a:r>
                <a:rPr lang="en-US" b="1" dirty="0">
                  <a:solidFill>
                    <a:prstClr val="black"/>
                  </a:solidFill>
                  <a:cs typeface="Arial" pitchFamily="34" charset="0"/>
                </a:rPr>
                <a:t>Cracking</a:t>
              </a:r>
            </a:p>
          </p:txBody>
        </p:sp>
      </p:grpSp>
      <p:grpSp>
        <p:nvGrpSpPr>
          <p:cNvPr id="9" name="Group 8"/>
          <p:cNvGrpSpPr/>
          <p:nvPr/>
        </p:nvGrpSpPr>
        <p:grpSpPr>
          <a:xfrm>
            <a:off x="6473825" y="2682874"/>
            <a:ext cx="2079626" cy="2705099"/>
            <a:chOff x="6473825" y="2682874"/>
            <a:chExt cx="2079626" cy="2705099"/>
          </a:xfrm>
        </p:grpSpPr>
        <p:sp>
          <p:nvSpPr>
            <p:cNvPr id="30731" name="Line 20"/>
            <p:cNvSpPr>
              <a:spLocks noChangeShapeType="1"/>
            </p:cNvSpPr>
            <p:nvPr/>
          </p:nvSpPr>
          <p:spPr bwMode="auto">
            <a:xfrm flipV="1">
              <a:off x="7604125" y="3200399"/>
              <a:ext cx="560388" cy="765175"/>
            </a:xfrm>
            <a:prstGeom prst="line">
              <a:avLst/>
            </a:prstGeom>
            <a:noFill/>
            <a:ln w="19050">
              <a:solidFill>
                <a:srgbClr val="000000"/>
              </a:solidFill>
              <a:round/>
              <a:headEnd/>
              <a:tailEnd type="oval" w="med" len="med"/>
            </a:ln>
          </p:spPr>
          <p:txBody>
            <a:bodyPr/>
            <a:lstStyle/>
            <a:p>
              <a:endParaRPr lang="en-US">
                <a:solidFill>
                  <a:prstClr val="black"/>
                </a:solidFill>
              </a:endParaRPr>
            </a:p>
          </p:txBody>
        </p:sp>
        <p:sp>
          <p:nvSpPr>
            <p:cNvPr id="30732" name="Line 21"/>
            <p:cNvSpPr>
              <a:spLocks noChangeShapeType="1"/>
            </p:cNvSpPr>
            <p:nvPr/>
          </p:nvSpPr>
          <p:spPr bwMode="auto">
            <a:xfrm flipV="1">
              <a:off x="6977063" y="4029074"/>
              <a:ext cx="565150" cy="242887"/>
            </a:xfrm>
            <a:prstGeom prst="line">
              <a:avLst/>
            </a:prstGeom>
            <a:noFill/>
            <a:ln w="19050">
              <a:solidFill>
                <a:srgbClr val="000000"/>
              </a:solidFill>
              <a:round/>
              <a:headEnd type="oval" w="med" len="med"/>
              <a:tailEnd/>
            </a:ln>
          </p:spPr>
          <p:txBody>
            <a:bodyPr/>
            <a:lstStyle/>
            <a:p>
              <a:endParaRPr lang="en-US">
                <a:solidFill>
                  <a:prstClr val="black"/>
                </a:solidFill>
              </a:endParaRPr>
            </a:p>
          </p:txBody>
        </p:sp>
        <p:sp>
          <p:nvSpPr>
            <p:cNvPr id="30733" name="Line 22"/>
            <p:cNvSpPr>
              <a:spLocks noChangeShapeType="1"/>
            </p:cNvSpPr>
            <p:nvPr/>
          </p:nvSpPr>
          <p:spPr bwMode="auto">
            <a:xfrm flipH="1" flipV="1">
              <a:off x="7577138" y="4006849"/>
              <a:ext cx="976313" cy="138112"/>
            </a:xfrm>
            <a:prstGeom prst="line">
              <a:avLst/>
            </a:prstGeom>
            <a:noFill/>
            <a:ln w="19050">
              <a:solidFill>
                <a:srgbClr val="000000"/>
              </a:solidFill>
              <a:round/>
              <a:headEnd type="oval" w="med" len="med"/>
              <a:tailEnd type="oval" w="med" len="med"/>
            </a:ln>
          </p:spPr>
          <p:txBody>
            <a:bodyPr/>
            <a:lstStyle/>
            <a:p>
              <a:endParaRPr lang="en-US">
                <a:solidFill>
                  <a:prstClr val="black"/>
                </a:solidFill>
              </a:endParaRPr>
            </a:p>
          </p:txBody>
        </p:sp>
        <p:sp>
          <p:nvSpPr>
            <p:cNvPr id="30734" name="Line 23"/>
            <p:cNvSpPr>
              <a:spLocks noChangeShapeType="1"/>
            </p:cNvSpPr>
            <p:nvPr/>
          </p:nvSpPr>
          <p:spPr bwMode="auto">
            <a:xfrm flipH="1" flipV="1">
              <a:off x="7572375" y="4098923"/>
              <a:ext cx="36513" cy="877887"/>
            </a:xfrm>
            <a:prstGeom prst="line">
              <a:avLst/>
            </a:prstGeom>
            <a:noFill/>
            <a:ln w="38100">
              <a:solidFill>
                <a:schemeClr val="accent6">
                  <a:lumMod val="75000"/>
                </a:schemeClr>
              </a:solidFill>
              <a:round/>
              <a:headEnd/>
              <a:tailEnd type="triangle" w="med" len="med"/>
            </a:ln>
          </p:spPr>
          <p:txBody>
            <a:bodyPr/>
            <a:lstStyle/>
            <a:p>
              <a:endParaRPr lang="en-US">
                <a:solidFill>
                  <a:prstClr val="black"/>
                </a:solidFill>
              </a:endParaRPr>
            </a:p>
          </p:txBody>
        </p:sp>
        <p:sp>
          <p:nvSpPr>
            <p:cNvPr id="30735" name="Text Box 24"/>
            <p:cNvSpPr txBox="1">
              <a:spLocks noChangeArrowheads="1"/>
            </p:cNvSpPr>
            <p:nvPr/>
          </p:nvSpPr>
          <p:spPr bwMode="auto">
            <a:xfrm>
              <a:off x="6473825" y="2682874"/>
              <a:ext cx="2047875" cy="369887"/>
            </a:xfrm>
            <a:prstGeom prst="rect">
              <a:avLst/>
            </a:prstGeom>
            <a:noFill/>
            <a:ln w="9525">
              <a:solidFill>
                <a:srgbClr val="000000"/>
              </a:solidFill>
              <a:miter lim="800000"/>
              <a:headEnd/>
              <a:tailEnd/>
            </a:ln>
          </p:spPr>
          <p:txBody>
            <a:bodyPr lIns="92075" tIns="46038" rIns="92075" bIns="46038">
              <a:spAutoFit/>
            </a:bodyPr>
            <a:lstStyle/>
            <a:p>
              <a:pPr algn="ctr">
                <a:spcBef>
                  <a:spcPct val="50000"/>
                </a:spcBef>
              </a:pPr>
              <a:r>
                <a:rPr lang="en-US" b="1" dirty="0">
                  <a:solidFill>
                    <a:prstClr val="black"/>
                  </a:solidFill>
                  <a:cs typeface="Arial" pitchFamily="34" charset="0"/>
                </a:rPr>
                <a:t>Post-validation</a:t>
              </a:r>
            </a:p>
          </p:txBody>
        </p:sp>
        <p:sp>
          <p:nvSpPr>
            <p:cNvPr id="30736" name="Text Box 25"/>
            <p:cNvSpPr txBox="1">
              <a:spLocks noChangeArrowheads="1"/>
            </p:cNvSpPr>
            <p:nvPr/>
          </p:nvSpPr>
          <p:spPr bwMode="auto">
            <a:xfrm>
              <a:off x="7086600" y="5018086"/>
              <a:ext cx="1349375" cy="369887"/>
            </a:xfrm>
            <a:prstGeom prst="rect">
              <a:avLst/>
            </a:prstGeom>
            <a:noFill/>
            <a:ln w="9525">
              <a:noFill/>
              <a:miter lim="800000"/>
              <a:headEnd/>
              <a:tailEnd/>
            </a:ln>
          </p:spPr>
          <p:txBody>
            <a:bodyPr lIns="92075" tIns="46038" rIns="92075" bIns="46038">
              <a:spAutoFit/>
            </a:bodyPr>
            <a:lstStyle/>
            <a:p>
              <a:pPr>
                <a:spcBef>
                  <a:spcPct val="50000"/>
                </a:spcBef>
              </a:pPr>
              <a:r>
                <a:rPr lang="en-US" b="1" dirty="0">
                  <a:solidFill>
                    <a:prstClr val="black"/>
                  </a:solidFill>
                  <a:cs typeface="Arial" pitchFamily="34" charset="0"/>
                </a:rPr>
                <a:t>Clustering</a:t>
              </a:r>
            </a:p>
          </p:txBody>
        </p:sp>
      </p:grpSp>
      <p:sp>
        <p:nvSpPr>
          <p:cNvPr id="30730" name="Text Box 30"/>
          <p:cNvSpPr txBox="1">
            <a:spLocks noChangeArrowheads="1"/>
          </p:cNvSpPr>
          <p:nvPr/>
        </p:nvSpPr>
        <p:spPr bwMode="auto">
          <a:xfrm>
            <a:off x="0" y="6521450"/>
            <a:ext cx="355600" cy="336550"/>
          </a:xfrm>
          <a:prstGeom prst="rect">
            <a:avLst/>
          </a:prstGeom>
          <a:noFill/>
          <a:ln w="9525">
            <a:noFill/>
            <a:miter lim="800000"/>
            <a:headEnd/>
            <a:tailEnd/>
          </a:ln>
        </p:spPr>
        <p:txBody>
          <a:bodyPr lIns="92075" tIns="46038" rIns="92075" bIns="46038">
            <a:spAutoFit/>
          </a:bodyPr>
          <a:lstStyle/>
          <a:p>
            <a:pPr>
              <a:spcBef>
                <a:spcPct val="50000"/>
              </a:spcBef>
            </a:pPr>
            <a:r>
              <a:rPr lang="en-US" dirty="0">
                <a:solidFill>
                  <a:srgbClr val="FF0000"/>
                </a:solidFill>
              </a:rPr>
              <a:t>A</a:t>
            </a:r>
          </a:p>
        </p:txBody>
      </p:sp>
      <p:sp>
        <p:nvSpPr>
          <p:cNvPr id="10" name="Rectangle 9"/>
          <p:cNvSpPr/>
          <p:nvPr/>
        </p:nvSpPr>
        <p:spPr>
          <a:xfrm>
            <a:off x="0" y="5791200"/>
            <a:ext cx="9144000" cy="369332"/>
          </a:xfrm>
          <a:prstGeom prst="rect">
            <a:avLst/>
          </a:prstGeom>
        </p:spPr>
        <p:txBody>
          <a:bodyPr wrap="square">
            <a:spAutoFit/>
          </a:bodyPr>
          <a:lstStyle/>
          <a:p>
            <a:pPr algn="ctr"/>
            <a:r>
              <a:rPr lang="en-US" b="1" dirty="0">
                <a:solidFill>
                  <a:srgbClr val="F79646">
                    <a:lumMod val="75000"/>
                  </a:srgbClr>
                </a:solidFill>
              </a:rPr>
              <a:t>ONCE YOU SAVE YOUR EDITS, THE CRACKING PROCESS IS IRREVERSIBLE. </a:t>
            </a:r>
          </a:p>
        </p:txBody>
      </p:sp>
    </p:spTree>
    <p:extLst>
      <p:ext uri="{BB962C8B-B14F-4D97-AF65-F5344CB8AC3E}">
        <p14:creationId xmlns:p14="http://schemas.microsoft.com/office/powerpoint/2010/main" val="3960082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219200"/>
            <a:ext cx="7543800" cy="5029200"/>
          </a:xfrm>
        </p:spPr>
        <p:txBody>
          <a:bodyPr/>
          <a:lstStyle/>
          <a:p>
            <a:pPr>
              <a:lnSpc>
                <a:spcPct val="110000"/>
              </a:lnSpc>
              <a:spcAft>
                <a:spcPts val="100"/>
              </a:spcAft>
              <a:tabLst>
                <a:tab pos="342900" algn="l"/>
              </a:tabLst>
              <a:defRPr/>
            </a:pPr>
            <a:r>
              <a:rPr lang="en-US" sz="2600" dirty="0">
                <a:latin typeface="Calibri" pitchFamily="34" charset="0"/>
                <a:cs typeface="Calibri" pitchFamily="34" charset="0"/>
              </a:rPr>
              <a:t> </a:t>
            </a:r>
            <a:r>
              <a:rPr lang="en-US" sz="2800" dirty="0">
                <a:latin typeface="Calibri" pitchFamily="34" charset="0"/>
                <a:cs typeface="Calibri" pitchFamily="34" charset="0"/>
              </a:rPr>
              <a:t>Controls snapping priority between FC’s</a:t>
            </a:r>
          </a:p>
          <a:p>
            <a:pPr>
              <a:lnSpc>
                <a:spcPct val="110000"/>
              </a:lnSpc>
              <a:spcAft>
                <a:spcPts val="100"/>
              </a:spcAft>
              <a:tabLst>
                <a:tab pos="342900" algn="l"/>
              </a:tabLst>
              <a:defRPr/>
            </a:pPr>
            <a:r>
              <a:rPr lang="en-US" sz="2800" dirty="0">
                <a:latin typeface="Calibri" pitchFamily="34" charset="0"/>
                <a:cs typeface="Calibri" pitchFamily="34" charset="0"/>
              </a:rPr>
              <a:t> Ranking based on feature class’s reliability</a:t>
            </a:r>
          </a:p>
          <a:p>
            <a:pPr lvl="1">
              <a:lnSpc>
                <a:spcPct val="110000"/>
              </a:lnSpc>
              <a:spcAft>
                <a:spcPts val="100"/>
              </a:spcAft>
              <a:tabLst>
                <a:tab pos="342900" algn="l"/>
              </a:tabLst>
              <a:defRPr/>
            </a:pPr>
            <a:r>
              <a:rPr lang="en-US" sz="2000" dirty="0">
                <a:latin typeface="Calibri" pitchFamily="34" charset="0"/>
                <a:cs typeface="Calibri" pitchFamily="34" charset="0"/>
              </a:rPr>
              <a:t>Assign larger numbers to less reliable data</a:t>
            </a:r>
          </a:p>
          <a:p>
            <a:pPr marL="342900" lvl="1" indent="-342900">
              <a:lnSpc>
                <a:spcPct val="90000"/>
              </a:lnSpc>
              <a:spcAft>
                <a:spcPts val="100"/>
              </a:spcAft>
              <a:buFont typeface="Arial" pitchFamily="34" charset="0"/>
              <a:buChar char="•"/>
              <a:tabLst>
                <a:tab pos="342900" algn="l"/>
              </a:tabLst>
            </a:pPr>
            <a:endParaRPr lang="en-US" sz="2800" dirty="0">
              <a:solidFill>
                <a:prstClr val="black"/>
              </a:solidFill>
              <a:latin typeface="Arial" charset="0"/>
              <a:cs typeface="Arial" charset="0"/>
            </a:endParaRPr>
          </a:p>
          <a:p>
            <a:endParaRPr lang="en-US" dirty="0"/>
          </a:p>
        </p:txBody>
      </p:sp>
      <p:sp>
        <p:nvSpPr>
          <p:cNvPr id="31746" name="Rectangle 2"/>
          <p:cNvSpPr>
            <a:spLocks noGrp="1" noChangeArrowheads="1"/>
          </p:cNvSpPr>
          <p:nvPr>
            <p:ph type="title"/>
          </p:nvPr>
        </p:nvSpPr>
        <p:spPr bwMode="auto">
          <a:prstGeom prst="rect">
            <a:avLst/>
          </a:prstGeom>
          <a:noFill/>
          <a:ln>
            <a:miter lim="800000"/>
            <a:headEnd/>
            <a:tailEnd/>
          </a:ln>
        </p:spPr>
        <p:txBody>
          <a:bodyPr lIns="92075" tIns="46038" rIns="92075" bIns="46038" anchor="b">
            <a:normAutofit/>
          </a:bodyPr>
          <a:lstStyle/>
          <a:p>
            <a:pPr eaLnBrk="1" hangingPunct="1"/>
            <a:r>
              <a:rPr lang="en-US" dirty="0">
                <a:cs typeface="Calibri" pitchFamily="34" charset="0"/>
              </a:rPr>
              <a:t>Ranks</a:t>
            </a:r>
          </a:p>
        </p:txBody>
      </p:sp>
      <p:pic>
        <p:nvPicPr>
          <p:cNvPr id="8" name="Picture 7"/>
          <p:cNvPicPr/>
          <p:nvPr/>
        </p:nvPicPr>
        <p:blipFill rotWithShape="1">
          <a:blip r:embed="rId3">
            <a:extLst>
              <a:ext uri="{28A0092B-C50C-407E-A947-70E740481C1C}">
                <a14:useLocalDpi xmlns:a14="http://schemas.microsoft.com/office/drawing/2010/main" val="0"/>
              </a:ext>
            </a:extLst>
          </a:blip>
          <a:srcRect b="37365"/>
          <a:stretch/>
        </p:blipFill>
        <p:spPr bwMode="auto">
          <a:xfrm>
            <a:off x="2302192" y="3505200"/>
            <a:ext cx="4539615" cy="245554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85330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a:lnSpc>
                <a:spcPct val="110000"/>
              </a:lnSpc>
              <a:spcAft>
                <a:spcPts val="100"/>
              </a:spcAft>
              <a:tabLst>
                <a:tab pos="342900" algn="l"/>
              </a:tabLst>
              <a:defRPr/>
            </a:pPr>
            <a:r>
              <a:rPr lang="en-US" dirty="0">
                <a:latin typeface="Calibri" pitchFamily="34" charset="0"/>
                <a:cs typeface="Calibri" pitchFamily="34" charset="0"/>
              </a:rPr>
              <a:t> In geodatabase topology, use toolbar for </a:t>
            </a:r>
          </a:p>
          <a:p>
            <a:pPr lvl="1">
              <a:lnSpc>
                <a:spcPct val="90000"/>
              </a:lnSpc>
              <a:spcAft>
                <a:spcPts val="100"/>
              </a:spcAft>
              <a:defRPr/>
            </a:pPr>
            <a:r>
              <a:rPr lang="en-US" dirty="0">
                <a:latin typeface="Calibri" pitchFamily="34" charset="0"/>
                <a:cs typeface="Calibri" pitchFamily="34" charset="0"/>
              </a:rPr>
              <a:t>Editing topology elements</a:t>
            </a:r>
          </a:p>
          <a:p>
            <a:pPr lvl="1">
              <a:lnSpc>
                <a:spcPct val="90000"/>
              </a:lnSpc>
              <a:spcAft>
                <a:spcPts val="100"/>
              </a:spcAft>
              <a:defRPr/>
            </a:pPr>
            <a:r>
              <a:rPr lang="en-US" dirty="0">
                <a:latin typeface="Calibri" pitchFamily="34" charset="0"/>
                <a:cs typeface="Calibri" pitchFamily="34" charset="0"/>
              </a:rPr>
              <a:t>Validating topology</a:t>
            </a:r>
          </a:p>
          <a:p>
            <a:pPr lvl="1">
              <a:lnSpc>
                <a:spcPct val="90000"/>
              </a:lnSpc>
              <a:spcAft>
                <a:spcPts val="100"/>
              </a:spcAft>
              <a:defRPr/>
            </a:pPr>
            <a:r>
              <a:rPr lang="en-US" dirty="0">
                <a:latin typeface="Calibri" pitchFamily="34" charset="0"/>
                <a:cs typeface="Calibri" pitchFamily="34" charset="0"/>
              </a:rPr>
              <a:t>Find/fix topology errors</a:t>
            </a:r>
          </a:p>
          <a:p>
            <a:pPr>
              <a:spcBef>
                <a:spcPts val="1000"/>
              </a:spcBef>
              <a:spcAft>
                <a:spcPts val="100"/>
              </a:spcAft>
            </a:pPr>
            <a:endParaRPr lang="en-US" sz="3000" dirty="0">
              <a:solidFill>
                <a:prstClr val="black"/>
              </a:solidFill>
            </a:endParaRPr>
          </a:p>
          <a:p>
            <a:endParaRPr lang="en-US" dirty="0"/>
          </a:p>
        </p:txBody>
      </p:sp>
      <p:sp>
        <p:nvSpPr>
          <p:cNvPr id="32770" name="Rectangle 2"/>
          <p:cNvSpPr>
            <a:spLocks noGrp="1" noChangeArrowheads="1"/>
          </p:cNvSpPr>
          <p:nvPr>
            <p:ph type="title"/>
          </p:nvPr>
        </p:nvSpPr>
        <p:spPr bwMode="auto">
          <a:prstGeom prst="rect">
            <a:avLst/>
          </a:prstGeom>
          <a:noFill/>
          <a:ln>
            <a:miter lim="800000"/>
            <a:headEnd/>
            <a:tailEnd/>
          </a:ln>
        </p:spPr>
        <p:txBody>
          <a:bodyPr lIns="92075" tIns="46038" rIns="92075" bIns="46038" anchor="b">
            <a:normAutofit/>
          </a:bodyPr>
          <a:lstStyle/>
          <a:p>
            <a:r>
              <a:rPr lang="en-US" dirty="0">
                <a:cs typeface="Calibri" pitchFamily="34" charset="0"/>
              </a:rPr>
              <a:t>Topology Toolbar</a:t>
            </a:r>
          </a:p>
        </p:txBody>
      </p:sp>
      <p:sp>
        <p:nvSpPr>
          <p:cNvPr id="32774" name="Text Box 26"/>
          <p:cNvSpPr txBox="1">
            <a:spLocks noChangeArrowheads="1"/>
          </p:cNvSpPr>
          <p:nvPr/>
        </p:nvSpPr>
        <p:spPr bwMode="auto">
          <a:xfrm>
            <a:off x="0" y="6540500"/>
            <a:ext cx="355600" cy="336550"/>
          </a:xfrm>
          <a:prstGeom prst="rect">
            <a:avLst/>
          </a:prstGeom>
          <a:noFill/>
          <a:ln w="9525">
            <a:noFill/>
            <a:miter lim="800000"/>
            <a:headEnd/>
            <a:tailEnd/>
          </a:ln>
        </p:spPr>
        <p:txBody>
          <a:bodyPr lIns="92075" tIns="46038" rIns="92075" bIns="46038">
            <a:spAutoFit/>
          </a:bodyPr>
          <a:lstStyle/>
          <a:p>
            <a:pPr>
              <a:spcBef>
                <a:spcPct val="50000"/>
              </a:spcBef>
            </a:pPr>
            <a:r>
              <a:rPr lang="en-US">
                <a:solidFill>
                  <a:srgbClr val="FF0000"/>
                </a:solidFill>
              </a:rPr>
              <a:t>A</a:t>
            </a:r>
          </a:p>
        </p:txBody>
      </p:sp>
      <p:grpSp>
        <p:nvGrpSpPr>
          <p:cNvPr id="12" name="Group 11"/>
          <p:cNvGrpSpPr/>
          <p:nvPr/>
        </p:nvGrpSpPr>
        <p:grpSpPr>
          <a:xfrm>
            <a:off x="1189272" y="3886200"/>
            <a:ext cx="6765456" cy="2081969"/>
            <a:chOff x="1588749" y="3431289"/>
            <a:chExt cx="6765456" cy="2081969"/>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9725" y="3431289"/>
              <a:ext cx="5924550" cy="83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 name="Group 3"/>
            <p:cNvGrpSpPr/>
            <p:nvPr/>
          </p:nvGrpSpPr>
          <p:grpSpPr>
            <a:xfrm>
              <a:off x="1588749" y="4161018"/>
              <a:ext cx="1739900" cy="1352239"/>
              <a:chOff x="1588749" y="4154358"/>
              <a:chExt cx="1739900" cy="1358900"/>
            </a:xfrm>
          </p:grpSpPr>
          <p:sp>
            <p:nvSpPr>
              <p:cNvPr id="32778" name="Text Box 6"/>
              <p:cNvSpPr txBox="1">
                <a:spLocks noChangeArrowheads="1"/>
              </p:cNvSpPr>
              <p:nvPr/>
            </p:nvSpPr>
            <p:spPr bwMode="auto">
              <a:xfrm>
                <a:off x="1588749" y="4865558"/>
                <a:ext cx="1739900" cy="647700"/>
              </a:xfrm>
              <a:prstGeom prst="rect">
                <a:avLst/>
              </a:prstGeom>
              <a:noFill/>
              <a:ln w="12700">
                <a:noFill/>
                <a:miter lim="800000"/>
                <a:headEnd/>
                <a:tailEnd/>
              </a:ln>
            </p:spPr>
            <p:txBody>
              <a:bodyPr lIns="92075" tIns="46038" rIns="92075" bIns="46038">
                <a:spAutoFit/>
              </a:bodyPr>
              <a:lstStyle/>
              <a:p>
                <a:pPr algn="ctr">
                  <a:spcBef>
                    <a:spcPct val="50000"/>
                  </a:spcBef>
                </a:pPr>
                <a:r>
                  <a:rPr lang="en-US" b="1" dirty="0">
                    <a:solidFill>
                      <a:prstClr val="black"/>
                    </a:solidFill>
                    <a:cs typeface="Arial" pitchFamily="34" charset="0"/>
                  </a:rPr>
                  <a:t>Topology Edit tool</a:t>
                </a:r>
              </a:p>
            </p:txBody>
          </p:sp>
          <p:sp>
            <p:nvSpPr>
              <p:cNvPr id="32784" name="Line 19"/>
              <p:cNvSpPr>
                <a:spLocks noChangeShapeType="1"/>
              </p:cNvSpPr>
              <p:nvPr/>
            </p:nvSpPr>
            <p:spPr bwMode="auto">
              <a:xfrm flipV="1">
                <a:off x="2458699" y="4154358"/>
                <a:ext cx="0" cy="711200"/>
              </a:xfrm>
              <a:prstGeom prst="line">
                <a:avLst/>
              </a:prstGeom>
              <a:noFill/>
              <a:ln w="38100">
                <a:solidFill>
                  <a:srgbClr val="000099"/>
                </a:solidFill>
                <a:round/>
                <a:headEnd/>
                <a:tailEnd/>
              </a:ln>
            </p:spPr>
            <p:txBody>
              <a:bodyPr wrap="none" lIns="92075" tIns="46038" rIns="92075" bIns="46038" anchor="ctr"/>
              <a:lstStyle/>
              <a:p>
                <a:endParaRPr lang="en-US">
                  <a:solidFill>
                    <a:prstClr val="black"/>
                  </a:solidFill>
                </a:endParaRPr>
              </a:p>
            </p:txBody>
          </p:sp>
        </p:grpSp>
        <p:grpSp>
          <p:nvGrpSpPr>
            <p:cNvPr id="7" name="Group 6"/>
            <p:cNvGrpSpPr/>
            <p:nvPr/>
          </p:nvGrpSpPr>
          <p:grpSpPr>
            <a:xfrm>
              <a:off x="5365750" y="4300719"/>
              <a:ext cx="1492250" cy="1119188"/>
              <a:chOff x="5365750" y="4300719"/>
              <a:chExt cx="1492250" cy="1119188"/>
            </a:xfrm>
          </p:grpSpPr>
          <p:sp>
            <p:nvSpPr>
              <p:cNvPr id="32780" name="Text Box 8"/>
              <p:cNvSpPr txBox="1">
                <a:spLocks noChangeArrowheads="1"/>
              </p:cNvSpPr>
              <p:nvPr/>
            </p:nvSpPr>
            <p:spPr bwMode="auto">
              <a:xfrm>
                <a:off x="5365750" y="4772207"/>
                <a:ext cx="1492250" cy="647700"/>
              </a:xfrm>
              <a:prstGeom prst="rect">
                <a:avLst/>
              </a:prstGeom>
              <a:noFill/>
              <a:ln w="12700">
                <a:noFill/>
                <a:miter lim="800000"/>
                <a:headEnd/>
                <a:tailEnd/>
              </a:ln>
            </p:spPr>
            <p:txBody>
              <a:bodyPr wrap="square" lIns="92075" tIns="46038" rIns="92075" bIns="46038">
                <a:spAutoFit/>
              </a:bodyPr>
              <a:lstStyle/>
              <a:p>
                <a:pPr algn="ctr">
                  <a:spcBef>
                    <a:spcPct val="50000"/>
                  </a:spcBef>
                </a:pPr>
                <a:r>
                  <a:rPr lang="en-US" b="1" dirty="0">
                    <a:solidFill>
                      <a:prstClr val="black"/>
                    </a:solidFill>
                    <a:cs typeface="Arial" pitchFamily="34" charset="0"/>
                  </a:rPr>
                  <a:t>Validation tools</a:t>
                </a:r>
              </a:p>
            </p:txBody>
          </p:sp>
          <p:sp>
            <p:nvSpPr>
              <p:cNvPr id="32785" name="AutoShape 21"/>
              <p:cNvSpPr>
                <a:spLocks/>
              </p:cNvSpPr>
              <p:nvPr/>
            </p:nvSpPr>
            <p:spPr bwMode="auto">
              <a:xfrm rot="5400000">
                <a:off x="5852305" y="3907019"/>
                <a:ext cx="431800" cy="1219200"/>
              </a:xfrm>
              <a:prstGeom prst="rightBrace">
                <a:avLst>
                  <a:gd name="adj1" fmla="val 23529"/>
                  <a:gd name="adj2" fmla="val 50000"/>
                </a:avLst>
              </a:prstGeom>
              <a:noFill/>
              <a:ln w="38100">
                <a:solidFill>
                  <a:srgbClr val="000099"/>
                </a:solidFill>
                <a:round/>
                <a:headEnd/>
                <a:tailEnd/>
              </a:ln>
            </p:spPr>
            <p:txBody>
              <a:bodyPr wrap="none" lIns="92075" tIns="46038" rIns="92075" bIns="46038" anchor="ctr"/>
              <a:lstStyle/>
              <a:p>
                <a:endParaRPr lang="en-US">
                  <a:solidFill>
                    <a:prstClr val="black"/>
                  </a:solidFill>
                </a:endParaRPr>
              </a:p>
            </p:txBody>
          </p:sp>
        </p:grpSp>
        <p:sp>
          <p:nvSpPr>
            <p:cNvPr id="32781" name="Text Box 9"/>
            <p:cNvSpPr txBox="1">
              <a:spLocks noChangeArrowheads="1"/>
            </p:cNvSpPr>
            <p:nvPr/>
          </p:nvSpPr>
          <p:spPr bwMode="auto">
            <a:xfrm>
              <a:off x="6677805" y="4589333"/>
              <a:ext cx="1676400" cy="923925"/>
            </a:xfrm>
            <a:prstGeom prst="rect">
              <a:avLst/>
            </a:prstGeom>
            <a:noFill/>
            <a:ln w="12700">
              <a:noFill/>
              <a:miter lim="800000"/>
              <a:headEnd/>
              <a:tailEnd/>
            </a:ln>
          </p:spPr>
          <p:txBody>
            <a:bodyPr wrap="square" lIns="92075" tIns="46038" rIns="92075" bIns="46038">
              <a:spAutoFit/>
            </a:bodyPr>
            <a:lstStyle/>
            <a:p>
              <a:pPr algn="ctr">
                <a:spcBef>
                  <a:spcPct val="50000"/>
                </a:spcBef>
              </a:pPr>
              <a:r>
                <a:rPr lang="en-US" b="1" dirty="0">
                  <a:solidFill>
                    <a:prstClr val="black"/>
                  </a:solidFill>
                  <a:cs typeface="Arial" pitchFamily="34" charset="0"/>
                </a:rPr>
                <a:t>Report and fix topology-rule violations</a:t>
              </a:r>
            </a:p>
          </p:txBody>
        </p:sp>
        <p:sp>
          <p:nvSpPr>
            <p:cNvPr id="26" name="Line 19"/>
            <p:cNvSpPr>
              <a:spLocks noChangeShapeType="1"/>
            </p:cNvSpPr>
            <p:nvPr/>
          </p:nvSpPr>
          <p:spPr bwMode="auto">
            <a:xfrm flipH="1" flipV="1">
              <a:off x="7315200" y="4161019"/>
              <a:ext cx="76200" cy="428314"/>
            </a:xfrm>
            <a:prstGeom prst="line">
              <a:avLst/>
            </a:prstGeom>
            <a:noFill/>
            <a:ln w="38100">
              <a:solidFill>
                <a:srgbClr val="000099"/>
              </a:solidFill>
              <a:round/>
              <a:headEnd/>
              <a:tailEnd/>
            </a:ln>
          </p:spPr>
          <p:txBody>
            <a:bodyPr wrap="none" lIns="92075" tIns="46038" rIns="92075" bIns="46038" anchor="ctr"/>
            <a:lstStyle/>
            <a:p>
              <a:endParaRPr lang="en-US">
                <a:solidFill>
                  <a:prstClr val="black"/>
                </a:solidFill>
              </a:endParaRPr>
            </a:p>
          </p:txBody>
        </p:sp>
      </p:grpSp>
    </p:spTree>
    <p:extLst>
      <p:ext uri="{BB962C8B-B14F-4D97-AF65-F5344CB8AC3E}">
        <p14:creationId xmlns:p14="http://schemas.microsoft.com/office/powerpoint/2010/main" val="35940881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6" name="Picture 4" descr="arcmap w hydro_topology"/>
          <p:cNvPicPr>
            <a:picLocks noGrp="1" noChangeAspect="1" noChangeArrowheads="1"/>
          </p:cNvPicPr>
          <p:nvPr>
            <p:ph idx="1"/>
          </p:nvPr>
        </p:nvPicPr>
        <p:blipFill>
          <a:blip r:embed="rId3" cstate="print"/>
          <a:stretch>
            <a:fillRect/>
          </a:stretch>
        </p:blipFill>
        <p:spPr bwMode="auto">
          <a:xfrm>
            <a:off x="987364" y="1676400"/>
            <a:ext cx="7308971" cy="4683501"/>
          </a:xfrm>
          <a:prstGeom prst="rect">
            <a:avLst/>
          </a:prstGeom>
          <a:noFill/>
          <a:ln>
            <a:miter lim="800000"/>
            <a:headEnd/>
            <a:tailEnd/>
          </a:ln>
        </p:spPr>
      </p:pic>
      <p:sp>
        <p:nvSpPr>
          <p:cNvPr id="33794" name="Rectangle 2"/>
          <p:cNvSpPr>
            <a:spLocks noGrp="1" noChangeArrowheads="1"/>
          </p:cNvSpPr>
          <p:nvPr>
            <p:ph type="title"/>
          </p:nvPr>
        </p:nvSpPr>
        <p:spPr bwMode="auto">
          <a:xfrm>
            <a:off x="442167" y="0"/>
            <a:ext cx="8229600" cy="990600"/>
          </a:xfrm>
          <a:prstGeom prst="rect">
            <a:avLst/>
          </a:prstGeom>
          <a:noFill/>
          <a:ln>
            <a:miter lim="800000"/>
            <a:headEnd/>
            <a:tailEnd/>
          </a:ln>
        </p:spPr>
        <p:txBody>
          <a:bodyPr lIns="92075" tIns="46038" rIns="92075" bIns="46038" anchor="b">
            <a:normAutofit/>
          </a:bodyPr>
          <a:lstStyle/>
          <a:p>
            <a:r>
              <a:rPr lang="en-US" dirty="0">
                <a:cs typeface="Calibri" pitchFamily="34" charset="0"/>
              </a:rPr>
              <a:t>Topology Edits</a:t>
            </a:r>
          </a:p>
        </p:txBody>
      </p:sp>
      <p:sp>
        <p:nvSpPr>
          <p:cNvPr id="33795" name="Rectangle 3"/>
          <p:cNvSpPr>
            <a:spLocks noChangeArrowheads="1"/>
          </p:cNvSpPr>
          <p:nvPr/>
        </p:nvSpPr>
        <p:spPr bwMode="gray">
          <a:xfrm>
            <a:off x="406400" y="950913"/>
            <a:ext cx="8470900" cy="544512"/>
          </a:xfrm>
          <a:prstGeom prst="rect">
            <a:avLst/>
          </a:prstGeom>
          <a:noFill/>
          <a:ln w="9525">
            <a:noFill/>
            <a:miter lim="800000"/>
            <a:headEnd/>
            <a:tailEnd/>
          </a:ln>
        </p:spPr>
        <p:txBody>
          <a:bodyPr lIns="92075" tIns="46038" rIns="92075" bIns="46038"/>
          <a:lstStyle/>
          <a:p>
            <a:pPr marL="342900" indent="-342900">
              <a:lnSpc>
                <a:spcPct val="110000"/>
              </a:lnSpc>
              <a:spcBef>
                <a:spcPct val="20000"/>
              </a:spcBef>
              <a:spcAft>
                <a:spcPts val="100"/>
              </a:spcAft>
              <a:buSzPct val="75000"/>
              <a:buFont typeface="Wingdings" pitchFamily="2" charset="2"/>
              <a:buChar char="§"/>
              <a:tabLst>
                <a:tab pos="342900" algn="l"/>
              </a:tabLst>
              <a:defRPr/>
            </a:pPr>
            <a:r>
              <a:rPr lang="en-US" sz="2600" b="1" dirty="0">
                <a:solidFill>
                  <a:srgbClr val="9BBB59">
                    <a:lumMod val="50000"/>
                  </a:srgbClr>
                </a:solidFill>
                <a:cs typeface="Calibri" pitchFamily="34" charset="0"/>
              </a:rPr>
              <a:t> </a:t>
            </a:r>
            <a:r>
              <a:rPr lang="en-US" sz="2400" dirty="0">
                <a:cs typeface="Calibri" pitchFamily="34" charset="0"/>
              </a:rPr>
              <a:t>Select edges, nodes, or vertices</a:t>
            </a:r>
          </a:p>
        </p:txBody>
      </p:sp>
      <p:pic>
        <p:nvPicPr>
          <p:cNvPr id="33797" name="Picture 5" descr="topology edit tool"/>
          <p:cNvPicPr>
            <a:picLocks noChangeAspect="1" noChangeArrowheads="1"/>
          </p:cNvPicPr>
          <p:nvPr/>
        </p:nvPicPr>
        <p:blipFill>
          <a:blip r:embed="rId4" cstate="print"/>
          <a:srcRect/>
          <a:stretch>
            <a:fillRect/>
          </a:stretch>
        </p:blipFill>
        <p:spPr bwMode="auto">
          <a:xfrm>
            <a:off x="6781800" y="990600"/>
            <a:ext cx="509142" cy="470613"/>
          </a:xfrm>
          <a:prstGeom prst="rect">
            <a:avLst/>
          </a:prstGeom>
          <a:noFill/>
          <a:ln w="9525">
            <a:noFill/>
            <a:miter lim="800000"/>
            <a:headEnd/>
            <a:tailEnd/>
          </a:ln>
        </p:spPr>
      </p:pic>
    </p:spTree>
    <p:extLst>
      <p:ext uri="{BB962C8B-B14F-4D97-AF65-F5344CB8AC3E}">
        <p14:creationId xmlns:p14="http://schemas.microsoft.com/office/powerpoint/2010/main" val="13427744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bwMode="auto">
          <a:xfrm>
            <a:off x="412750" y="26371"/>
            <a:ext cx="8229600" cy="990600"/>
          </a:xfrm>
          <a:prstGeom prst="rect">
            <a:avLst/>
          </a:prstGeom>
          <a:noFill/>
          <a:ln>
            <a:miter lim="800000"/>
            <a:headEnd/>
            <a:tailEnd/>
          </a:ln>
        </p:spPr>
        <p:txBody>
          <a:bodyPr lIns="92075" tIns="46038" rIns="92075" bIns="46038" anchor="b">
            <a:normAutofit/>
          </a:bodyPr>
          <a:lstStyle/>
          <a:p>
            <a:r>
              <a:rPr lang="en-US" sz="3200" dirty="0">
                <a:cs typeface="Calibri" pitchFamily="34" charset="0"/>
              </a:rPr>
              <a:t>Topology Validation</a:t>
            </a:r>
          </a:p>
        </p:txBody>
      </p:sp>
      <p:sp>
        <p:nvSpPr>
          <p:cNvPr id="34819" name="Rectangle 3"/>
          <p:cNvSpPr>
            <a:spLocks noChangeArrowheads="1"/>
          </p:cNvSpPr>
          <p:nvPr/>
        </p:nvSpPr>
        <p:spPr bwMode="gray">
          <a:xfrm>
            <a:off x="368300" y="1237053"/>
            <a:ext cx="8318500" cy="5239948"/>
          </a:xfrm>
          <a:prstGeom prst="rect">
            <a:avLst/>
          </a:prstGeom>
          <a:noFill/>
          <a:ln w="9525">
            <a:noFill/>
            <a:miter lim="800000"/>
            <a:headEnd/>
            <a:tailEnd/>
          </a:ln>
        </p:spPr>
        <p:txBody>
          <a:bodyPr lIns="92075" tIns="46038" rIns="92075" bIns="46038"/>
          <a:lstStyle/>
          <a:p>
            <a:pPr marL="342900" indent="-342900">
              <a:lnSpc>
                <a:spcPct val="110000"/>
              </a:lnSpc>
              <a:spcBef>
                <a:spcPct val="20000"/>
              </a:spcBef>
              <a:spcAft>
                <a:spcPts val="100"/>
              </a:spcAft>
              <a:buSzPct val="75000"/>
              <a:buFont typeface="Wingdings" pitchFamily="2" charset="2"/>
              <a:buChar char="§"/>
              <a:tabLst>
                <a:tab pos="342900" algn="l"/>
              </a:tabLst>
              <a:defRPr/>
            </a:pPr>
            <a:r>
              <a:rPr lang="en-US" sz="2400" dirty="0">
                <a:cs typeface="Calibri" pitchFamily="34" charset="0"/>
              </a:rPr>
              <a:t>Do feature modifications violate topology rules?</a:t>
            </a:r>
          </a:p>
          <a:p>
            <a:pPr marL="800100" lvl="1" indent="-342900">
              <a:lnSpc>
                <a:spcPct val="110000"/>
              </a:lnSpc>
              <a:spcBef>
                <a:spcPct val="20000"/>
              </a:spcBef>
              <a:spcAft>
                <a:spcPts val="100"/>
              </a:spcAft>
              <a:buSzPct val="75000"/>
              <a:buFont typeface="Wingdings" pitchFamily="2" charset="2"/>
              <a:buChar char="§"/>
              <a:tabLst>
                <a:tab pos="342900" algn="l"/>
              </a:tabLst>
              <a:defRPr/>
            </a:pPr>
            <a:r>
              <a:rPr lang="en-US" sz="2000" dirty="0">
                <a:cs typeface="Calibri" pitchFamily="34" charset="0"/>
              </a:rPr>
              <a:t>No, but the modification will create a dirty area</a:t>
            </a:r>
          </a:p>
          <a:p>
            <a:pPr marL="342900" indent="-342900">
              <a:lnSpc>
                <a:spcPct val="110000"/>
              </a:lnSpc>
              <a:spcBef>
                <a:spcPct val="20000"/>
              </a:spcBef>
              <a:spcAft>
                <a:spcPts val="100"/>
              </a:spcAft>
              <a:buSzPct val="75000"/>
              <a:buFont typeface="Wingdings" pitchFamily="2" charset="2"/>
              <a:buChar char="§"/>
              <a:tabLst>
                <a:tab pos="342900" algn="l"/>
              </a:tabLst>
              <a:defRPr/>
            </a:pPr>
            <a:r>
              <a:rPr lang="en-US" sz="2400" dirty="0">
                <a:cs typeface="Calibri" pitchFamily="34" charset="0"/>
              </a:rPr>
              <a:t>Applies only to Dirty Areas of Topology layer</a:t>
            </a:r>
          </a:p>
          <a:p>
            <a:pPr marL="342900" indent="-342900">
              <a:lnSpc>
                <a:spcPct val="110000"/>
              </a:lnSpc>
              <a:spcBef>
                <a:spcPct val="20000"/>
              </a:spcBef>
              <a:spcAft>
                <a:spcPts val="100"/>
              </a:spcAft>
              <a:buSzPct val="75000"/>
              <a:buFont typeface="Wingdings" pitchFamily="2" charset="2"/>
              <a:buChar char="§"/>
              <a:tabLst>
                <a:tab pos="342900" algn="l"/>
              </a:tabLst>
              <a:defRPr/>
            </a:pPr>
            <a:r>
              <a:rPr lang="en-US" sz="2400" dirty="0">
                <a:cs typeface="Calibri" pitchFamily="34" charset="0"/>
              </a:rPr>
              <a:t>Three ways to validate:</a:t>
            </a:r>
          </a:p>
          <a:p>
            <a:pPr marL="742950" lvl="1" indent="-285750">
              <a:lnSpc>
                <a:spcPct val="90000"/>
              </a:lnSpc>
              <a:spcBef>
                <a:spcPts val="1200"/>
              </a:spcBef>
              <a:spcAft>
                <a:spcPts val="600"/>
              </a:spcAft>
              <a:buSzPct val="75000"/>
              <a:buFont typeface="Wingdings" pitchFamily="2" charset="2"/>
              <a:buChar char="§"/>
              <a:defRPr/>
            </a:pPr>
            <a:r>
              <a:rPr lang="en-US" sz="2000" dirty="0">
                <a:cs typeface="Calibri" pitchFamily="34" charset="0"/>
              </a:rPr>
              <a:t>Validate User-Specified Area (          )</a:t>
            </a:r>
          </a:p>
          <a:p>
            <a:pPr marL="742950" lvl="1" indent="-285750">
              <a:lnSpc>
                <a:spcPct val="90000"/>
              </a:lnSpc>
              <a:spcBef>
                <a:spcPts val="1200"/>
              </a:spcBef>
              <a:spcAft>
                <a:spcPts val="600"/>
              </a:spcAft>
              <a:buSzPct val="75000"/>
              <a:buFont typeface="Wingdings" pitchFamily="2" charset="2"/>
              <a:buChar char="§"/>
              <a:defRPr/>
            </a:pPr>
            <a:r>
              <a:rPr lang="en-US" sz="2000" dirty="0">
                <a:cs typeface="Calibri" pitchFamily="34" charset="0"/>
              </a:rPr>
              <a:t>Validate Current Extent (           )</a:t>
            </a:r>
          </a:p>
          <a:p>
            <a:pPr marL="742950" lvl="1" indent="-285750">
              <a:lnSpc>
                <a:spcPct val="90000"/>
              </a:lnSpc>
              <a:spcBef>
                <a:spcPts val="1200"/>
              </a:spcBef>
              <a:spcAft>
                <a:spcPts val="600"/>
              </a:spcAft>
              <a:buSzPct val="75000"/>
              <a:buFont typeface="Wingdings" pitchFamily="2" charset="2"/>
              <a:buChar char="§"/>
              <a:defRPr/>
            </a:pPr>
            <a:r>
              <a:rPr lang="en-US" sz="2000" dirty="0">
                <a:cs typeface="Calibri" pitchFamily="34" charset="0"/>
              </a:rPr>
              <a:t>Validate Entire Topology (           )</a:t>
            </a:r>
          </a:p>
          <a:p>
            <a:pPr marL="685800" lvl="1" indent="-279400" defTabSz="749300"/>
            <a:r>
              <a:rPr lang="en-US" sz="2000" dirty="0"/>
              <a:t>    </a:t>
            </a:r>
          </a:p>
          <a:p>
            <a:pPr marL="342900" indent="-342900">
              <a:lnSpc>
                <a:spcPct val="110000"/>
              </a:lnSpc>
              <a:spcBef>
                <a:spcPct val="20000"/>
              </a:spcBef>
              <a:spcAft>
                <a:spcPts val="100"/>
              </a:spcAft>
              <a:buSzPct val="75000"/>
              <a:buFont typeface="Wingdings" pitchFamily="2" charset="2"/>
              <a:buChar char="§"/>
              <a:tabLst>
                <a:tab pos="342900" algn="l"/>
              </a:tabLst>
              <a:defRPr/>
            </a:pPr>
            <a:r>
              <a:rPr lang="en-US" sz="2400" dirty="0">
                <a:cs typeface="Calibri" pitchFamily="34" charset="0"/>
              </a:rPr>
              <a:t>Your edits are incomplete until…</a:t>
            </a:r>
          </a:p>
          <a:p>
            <a:pPr marL="742950" lvl="1" indent="-285750">
              <a:lnSpc>
                <a:spcPct val="90000"/>
              </a:lnSpc>
              <a:spcBef>
                <a:spcPct val="20000"/>
              </a:spcBef>
              <a:buSzPct val="75000"/>
              <a:buFont typeface="Wingdings" pitchFamily="2" charset="2"/>
              <a:buChar char="§"/>
              <a:defRPr/>
            </a:pPr>
            <a:r>
              <a:rPr lang="en-US" sz="2000" dirty="0">
                <a:cs typeface="Calibri" pitchFamily="34" charset="0"/>
              </a:rPr>
              <a:t>Dirty Areas are validated</a:t>
            </a:r>
          </a:p>
          <a:p>
            <a:pPr marL="742950" lvl="1" indent="-285750">
              <a:lnSpc>
                <a:spcPct val="90000"/>
              </a:lnSpc>
              <a:spcBef>
                <a:spcPct val="20000"/>
              </a:spcBef>
              <a:buSzPct val="75000"/>
              <a:buFont typeface="Wingdings" pitchFamily="2" charset="2"/>
              <a:buChar char="§"/>
              <a:defRPr/>
            </a:pPr>
            <a:r>
              <a:rPr lang="en-US" sz="2000" dirty="0">
                <a:cs typeface="Calibri" pitchFamily="34" charset="0"/>
              </a:rPr>
              <a:t>Topology errors corrected</a:t>
            </a:r>
          </a:p>
        </p:txBody>
      </p:sp>
      <p:pic>
        <p:nvPicPr>
          <p:cNvPr id="34820" name="Picture 4" descr="validate specified area"/>
          <p:cNvPicPr>
            <a:picLocks noChangeAspect="1" noChangeArrowheads="1"/>
          </p:cNvPicPr>
          <p:nvPr/>
        </p:nvPicPr>
        <p:blipFill>
          <a:blip r:embed="rId3" cstate="print"/>
          <a:srcRect/>
          <a:stretch>
            <a:fillRect/>
          </a:stretch>
        </p:blipFill>
        <p:spPr bwMode="auto">
          <a:xfrm>
            <a:off x="4724400" y="3200097"/>
            <a:ext cx="423464" cy="389586"/>
          </a:xfrm>
          <a:prstGeom prst="rect">
            <a:avLst/>
          </a:prstGeom>
          <a:noFill/>
          <a:ln w="9525">
            <a:noFill/>
            <a:miter lim="800000"/>
            <a:headEnd/>
            <a:tailEnd/>
          </a:ln>
        </p:spPr>
      </p:pic>
      <p:pic>
        <p:nvPicPr>
          <p:cNvPr id="34821" name="Picture 5" descr="validate current extent"/>
          <p:cNvPicPr>
            <a:picLocks noChangeAspect="1" noChangeArrowheads="1"/>
          </p:cNvPicPr>
          <p:nvPr/>
        </p:nvPicPr>
        <p:blipFill>
          <a:blip r:embed="rId4" cstate="print"/>
          <a:srcRect/>
          <a:stretch>
            <a:fillRect/>
          </a:stretch>
        </p:blipFill>
        <p:spPr bwMode="auto">
          <a:xfrm>
            <a:off x="4153844" y="3674436"/>
            <a:ext cx="423464" cy="406524"/>
          </a:xfrm>
          <a:prstGeom prst="rect">
            <a:avLst/>
          </a:prstGeom>
          <a:noFill/>
          <a:ln w="9525">
            <a:noFill/>
            <a:miter lim="800000"/>
            <a:headEnd/>
            <a:tailEnd/>
          </a:ln>
        </p:spPr>
      </p:pic>
      <p:pic>
        <p:nvPicPr>
          <p:cNvPr id="34822" name="Picture 6" descr="validate entire topology"/>
          <p:cNvPicPr>
            <a:picLocks noChangeAspect="1" noChangeArrowheads="1"/>
          </p:cNvPicPr>
          <p:nvPr/>
        </p:nvPicPr>
        <p:blipFill>
          <a:blip r:embed="rId5" cstate="print"/>
          <a:srcRect/>
          <a:stretch>
            <a:fillRect/>
          </a:stretch>
        </p:blipFill>
        <p:spPr bwMode="auto">
          <a:xfrm>
            <a:off x="4191000" y="4191000"/>
            <a:ext cx="406524" cy="389586"/>
          </a:xfrm>
          <a:prstGeom prst="rect">
            <a:avLst/>
          </a:prstGeom>
          <a:noFill/>
          <a:ln w="9525">
            <a:noFill/>
            <a:miter lim="800000"/>
            <a:headEnd/>
            <a:tailEnd/>
          </a:ln>
        </p:spPr>
      </p:pic>
    </p:spTree>
    <p:extLst>
      <p:ext uri="{BB962C8B-B14F-4D97-AF65-F5344CB8AC3E}">
        <p14:creationId xmlns:p14="http://schemas.microsoft.com/office/powerpoint/2010/main" val="32921130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p:cNvPicPr>
            <a:picLocks noChangeAspect="1" noChangeArrowheads="1"/>
          </p:cNvPicPr>
          <p:nvPr/>
        </p:nvPicPr>
        <p:blipFill>
          <a:blip r:embed="rId3">
            <a:clrChange>
              <a:clrFrom>
                <a:srgbClr val="FEFFFF"/>
              </a:clrFrom>
              <a:clrTo>
                <a:srgbClr val="FEFFFF">
                  <a:alpha val="0"/>
                </a:srgbClr>
              </a:clrTo>
            </a:clrChange>
            <a:extLst>
              <a:ext uri="{28A0092B-C50C-407E-A947-70E740481C1C}">
                <a14:useLocalDpi xmlns:a14="http://schemas.microsoft.com/office/drawing/2010/main" val="0"/>
              </a:ext>
            </a:extLst>
          </a:blip>
          <a:srcRect/>
          <a:stretch>
            <a:fillRect/>
          </a:stretch>
        </p:blipFill>
        <p:spPr bwMode="auto">
          <a:xfrm>
            <a:off x="609600" y="2830101"/>
            <a:ext cx="3162300" cy="2847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Content Placeholder 6"/>
          <p:cNvSpPr>
            <a:spLocks noGrp="1"/>
          </p:cNvSpPr>
          <p:nvPr>
            <p:ph idx="1"/>
          </p:nvPr>
        </p:nvSpPr>
        <p:spPr>
          <a:xfrm>
            <a:off x="451014" y="1143000"/>
            <a:ext cx="8229600" cy="5029200"/>
          </a:xfrm>
        </p:spPr>
        <p:txBody>
          <a:bodyPr/>
          <a:lstStyle/>
          <a:p>
            <a:pPr>
              <a:lnSpc>
                <a:spcPct val="110000"/>
              </a:lnSpc>
              <a:spcAft>
                <a:spcPts val="100"/>
              </a:spcAft>
              <a:buClr>
                <a:schemeClr val="accent3">
                  <a:lumMod val="50000"/>
                </a:schemeClr>
              </a:buClr>
              <a:tabLst>
                <a:tab pos="342900" algn="l"/>
              </a:tabLst>
              <a:defRPr/>
            </a:pPr>
            <a:r>
              <a:rPr lang="en-US" dirty="0">
                <a:latin typeface="Calibri" pitchFamily="34" charset="0"/>
                <a:cs typeface="Calibri" pitchFamily="34" charset="0"/>
              </a:rPr>
              <a:t>Occur when topology rule is violated</a:t>
            </a:r>
          </a:p>
          <a:p>
            <a:pPr>
              <a:lnSpc>
                <a:spcPct val="110000"/>
              </a:lnSpc>
              <a:spcAft>
                <a:spcPts val="100"/>
              </a:spcAft>
              <a:buClr>
                <a:schemeClr val="accent3">
                  <a:lumMod val="50000"/>
                </a:schemeClr>
              </a:buClr>
              <a:tabLst>
                <a:tab pos="342900" algn="l"/>
              </a:tabLst>
              <a:defRPr/>
            </a:pPr>
            <a:r>
              <a:rPr lang="en-US" dirty="0">
                <a:latin typeface="Calibri" pitchFamily="34" charset="0"/>
                <a:cs typeface="Calibri" pitchFamily="34" charset="0"/>
              </a:rPr>
              <a:t>Error symbol drawn on map: </a:t>
            </a:r>
          </a:p>
          <a:p>
            <a:pPr marL="800100" lvl="1" indent="-342900">
              <a:lnSpc>
                <a:spcPct val="90000"/>
              </a:lnSpc>
              <a:spcAft>
                <a:spcPts val="100"/>
              </a:spcAft>
              <a:buClr>
                <a:schemeClr val="accent3">
                  <a:lumMod val="50000"/>
                </a:schemeClr>
              </a:buClr>
              <a:defRPr/>
            </a:pPr>
            <a:r>
              <a:rPr lang="en-US" dirty="0">
                <a:latin typeface="Calibri" pitchFamily="34" charset="0"/>
                <a:cs typeface="Calibri" pitchFamily="34" charset="0"/>
              </a:rPr>
              <a:t>Red point, line or polygon</a:t>
            </a:r>
          </a:p>
          <a:p>
            <a:endParaRPr lang="en-US" dirty="0"/>
          </a:p>
        </p:txBody>
      </p:sp>
      <p:sp>
        <p:nvSpPr>
          <p:cNvPr id="35844" name="Rectangle 2"/>
          <p:cNvSpPr>
            <a:spLocks noGrp="1" noChangeArrowheads="1"/>
          </p:cNvSpPr>
          <p:nvPr>
            <p:ph type="title"/>
          </p:nvPr>
        </p:nvSpPr>
        <p:spPr bwMode="auto">
          <a:xfrm>
            <a:off x="425408" y="15551"/>
            <a:ext cx="8229600" cy="990600"/>
          </a:xfrm>
          <a:prstGeom prst="rect">
            <a:avLst/>
          </a:prstGeom>
          <a:noFill/>
          <a:ln>
            <a:miter lim="800000"/>
            <a:headEnd/>
            <a:tailEnd/>
          </a:ln>
        </p:spPr>
        <p:txBody>
          <a:bodyPr lIns="92075" tIns="46038" rIns="92075" bIns="46038" anchor="b">
            <a:normAutofit/>
          </a:bodyPr>
          <a:lstStyle/>
          <a:p>
            <a:r>
              <a:rPr lang="en-US" dirty="0">
                <a:cs typeface="Calibri" pitchFamily="34" charset="0"/>
              </a:rPr>
              <a:t>Topology Errors</a:t>
            </a:r>
          </a:p>
        </p:txBody>
      </p:sp>
      <p:sp>
        <p:nvSpPr>
          <p:cNvPr id="35848" name="Text Box 20"/>
          <p:cNvSpPr txBox="1">
            <a:spLocks noChangeArrowheads="1"/>
          </p:cNvSpPr>
          <p:nvPr/>
        </p:nvSpPr>
        <p:spPr bwMode="auto">
          <a:xfrm>
            <a:off x="-12700" y="6553200"/>
            <a:ext cx="355600" cy="336550"/>
          </a:xfrm>
          <a:prstGeom prst="rect">
            <a:avLst/>
          </a:prstGeom>
          <a:noFill/>
          <a:ln w="9525">
            <a:noFill/>
            <a:miter lim="800000"/>
            <a:headEnd/>
            <a:tailEnd/>
          </a:ln>
        </p:spPr>
        <p:txBody>
          <a:bodyPr lIns="92075" tIns="46038" rIns="92075" bIns="46038">
            <a:spAutoFit/>
          </a:bodyPr>
          <a:lstStyle/>
          <a:p>
            <a:pPr>
              <a:spcBef>
                <a:spcPct val="50000"/>
              </a:spcBef>
            </a:pPr>
            <a:r>
              <a:rPr lang="en-US">
                <a:solidFill>
                  <a:srgbClr val="FF0000"/>
                </a:solidFill>
              </a:rPr>
              <a:t>A</a:t>
            </a:r>
          </a:p>
        </p:txBody>
      </p:sp>
      <p:pic>
        <p:nvPicPr>
          <p:cNvPr id="6147" name="Picture 3"/>
          <p:cNvPicPr>
            <a:picLocks noChangeAspect="1" noChangeArrowheads="1"/>
          </p:cNvPicPr>
          <p:nvPr/>
        </p:nvPicPr>
        <p:blipFill>
          <a:blip r:embed="rId4">
            <a:clrChange>
              <a:clrFrom>
                <a:srgbClr val="FEFFFF"/>
              </a:clrFrom>
              <a:clrTo>
                <a:srgbClr val="FEFFFF">
                  <a:alpha val="0"/>
                </a:srgbClr>
              </a:clrTo>
            </a:clrChange>
            <a:extLst>
              <a:ext uri="{28A0092B-C50C-407E-A947-70E740481C1C}">
                <a14:useLocalDpi xmlns:a14="http://schemas.microsoft.com/office/drawing/2010/main" val="0"/>
              </a:ext>
            </a:extLst>
          </a:blip>
          <a:srcRect/>
          <a:stretch>
            <a:fillRect/>
          </a:stretch>
        </p:blipFill>
        <p:spPr bwMode="auto">
          <a:xfrm>
            <a:off x="5295900" y="2834863"/>
            <a:ext cx="3162300" cy="2838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0466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2984664" y="2805360"/>
            <a:ext cx="3162300" cy="2847975"/>
            <a:chOff x="2978232" y="2819400"/>
            <a:chExt cx="3162300" cy="2847975"/>
          </a:xfrm>
        </p:grpSpPr>
        <p:pic>
          <p:nvPicPr>
            <p:cNvPr id="6152" name="Picture 8"/>
            <p:cNvPicPr>
              <a:picLocks noChangeAspect="1" noChangeArrowheads="1"/>
            </p:cNvPicPr>
            <p:nvPr/>
          </p:nvPicPr>
          <p:blipFill>
            <a:blip r:embed="rId3">
              <a:clrChange>
                <a:clrFrom>
                  <a:srgbClr val="FEFFFF"/>
                </a:clrFrom>
                <a:clrTo>
                  <a:srgbClr val="FEFFFF">
                    <a:alpha val="0"/>
                  </a:srgbClr>
                </a:clrTo>
              </a:clrChange>
              <a:extLst>
                <a:ext uri="{28A0092B-C50C-407E-A947-70E740481C1C}">
                  <a14:useLocalDpi xmlns:a14="http://schemas.microsoft.com/office/drawing/2010/main" val="0"/>
                </a:ext>
              </a:extLst>
            </a:blip>
            <a:srcRect/>
            <a:stretch>
              <a:fillRect/>
            </a:stretch>
          </p:blipFill>
          <p:spPr bwMode="auto">
            <a:xfrm>
              <a:off x="2978232" y="2819400"/>
              <a:ext cx="3162300" cy="2847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Text Box 9"/>
            <p:cNvSpPr txBox="1">
              <a:spLocks noChangeArrowheads="1"/>
            </p:cNvSpPr>
            <p:nvPr/>
          </p:nvSpPr>
          <p:spPr bwMode="auto">
            <a:xfrm>
              <a:off x="4025982" y="4419600"/>
              <a:ext cx="1066800" cy="646973"/>
            </a:xfrm>
            <a:prstGeom prst="rect">
              <a:avLst/>
            </a:prstGeom>
            <a:noFill/>
            <a:ln w="9525">
              <a:noFill/>
              <a:miter lim="800000"/>
              <a:headEnd/>
              <a:tailEnd/>
            </a:ln>
            <a:effectLst>
              <a:softEdge rad="63500"/>
            </a:effectLst>
          </p:spPr>
          <p:txBody>
            <a:bodyPr wrap="square" lIns="92075" tIns="46038" rIns="92075" bIns="46038">
              <a:spAutoFit/>
            </a:bodyPr>
            <a:lstStyle/>
            <a:p>
              <a:pPr algn="ctr">
                <a:spcBef>
                  <a:spcPct val="50000"/>
                </a:spcBef>
              </a:pPr>
              <a:r>
                <a:rPr lang="en-US" b="1" dirty="0">
                  <a:cs typeface="Arial" pitchFamily="34" charset="0"/>
                </a:rPr>
                <a:t>Dirty Area</a:t>
              </a:r>
            </a:p>
          </p:txBody>
        </p:sp>
      </p:grpSp>
      <p:pic>
        <p:nvPicPr>
          <p:cNvPr id="6148" name="Picture 4"/>
          <p:cNvPicPr>
            <a:picLocks noChangeAspect="1" noChangeArrowheads="1"/>
          </p:cNvPicPr>
          <p:nvPr/>
        </p:nvPicPr>
        <p:blipFill>
          <a:blip r:embed="rId4">
            <a:clrChange>
              <a:clrFrom>
                <a:srgbClr val="FEFFFF"/>
              </a:clrFrom>
              <a:clrTo>
                <a:srgbClr val="FEFFFF">
                  <a:alpha val="0"/>
                </a:srgbClr>
              </a:clrTo>
            </a:clrChange>
            <a:extLst>
              <a:ext uri="{28A0092B-C50C-407E-A947-70E740481C1C}">
                <a14:useLocalDpi xmlns:a14="http://schemas.microsoft.com/office/drawing/2010/main" val="0"/>
              </a:ext>
            </a:extLst>
          </a:blip>
          <a:srcRect/>
          <a:stretch>
            <a:fillRect/>
          </a:stretch>
        </p:blipFill>
        <p:spPr bwMode="auto">
          <a:xfrm>
            <a:off x="609600" y="2830101"/>
            <a:ext cx="3162300" cy="2847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Content Placeholder 6"/>
          <p:cNvSpPr>
            <a:spLocks noGrp="1"/>
          </p:cNvSpPr>
          <p:nvPr>
            <p:ph idx="1"/>
          </p:nvPr>
        </p:nvSpPr>
        <p:spPr>
          <a:xfrm>
            <a:off x="451014" y="1143000"/>
            <a:ext cx="8229600" cy="5029200"/>
          </a:xfrm>
        </p:spPr>
        <p:txBody>
          <a:bodyPr/>
          <a:lstStyle/>
          <a:p>
            <a:pPr>
              <a:lnSpc>
                <a:spcPct val="110000"/>
              </a:lnSpc>
              <a:spcAft>
                <a:spcPts val="100"/>
              </a:spcAft>
              <a:buClr>
                <a:schemeClr val="accent3">
                  <a:lumMod val="50000"/>
                </a:schemeClr>
              </a:buClr>
              <a:tabLst>
                <a:tab pos="342900" algn="l"/>
              </a:tabLst>
              <a:defRPr/>
            </a:pPr>
            <a:r>
              <a:rPr lang="en-US" dirty="0">
                <a:latin typeface="Calibri" pitchFamily="34" charset="0"/>
                <a:cs typeface="Calibri" pitchFamily="34" charset="0"/>
              </a:rPr>
              <a:t>Occur when topology rule is violated</a:t>
            </a:r>
          </a:p>
          <a:p>
            <a:pPr>
              <a:lnSpc>
                <a:spcPct val="110000"/>
              </a:lnSpc>
              <a:spcAft>
                <a:spcPts val="100"/>
              </a:spcAft>
              <a:buClr>
                <a:schemeClr val="accent3">
                  <a:lumMod val="50000"/>
                </a:schemeClr>
              </a:buClr>
              <a:tabLst>
                <a:tab pos="342900" algn="l"/>
              </a:tabLst>
              <a:defRPr/>
            </a:pPr>
            <a:r>
              <a:rPr lang="en-US" dirty="0">
                <a:latin typeface="Calibri" pitchFamily="34" charset="0"/>
                <a:cs typeface="Calibri" pitchFamily="34" charset="0"/>
              </a:rPr>
              <a:t>Error symbol drawn on map: </a:t>
            </a:r>
          </a:p>
          <a:p>
            <a:pPr marL="800100" lvl="1" indent="-342900">
              <a:lnSpc>
                <a:spcPct val="90000"/>
              </a:lnSpc>
              <a:spcAft>
                <a:spcPts val="100"/>
              </a:spcAft>
              <a:buClr>
                <a:schemeClr val="accent3">
                  <a:lumMod val="50000"/>
                </a:schemeClr>
              </a:buClr>
              <a:defRPr/>
            </a:pPr>
            <a:r>
              <a:rPr lang="en-US" dirty="0">
                <a:latin typeface="Calibri" pitchFamily="34" charset="0"/>
                <a:cs typeface="Calibri" pitchFamily="34" charset="0"/>
              </a:rPr>
              <a:t>Red point, line or polygon</a:t>
            </a:r>
          </a:p>
          <a:p>
            <a:endParaRPr lang="en-US" dirty="0"/>
          </a:p>
        </p:txBody>
      </p:sp>
      <p:sp>
        <p:nvSpPr>
          <p:cNvPr id="35844" name="Rectangle 2"/>
          <p:cNvSpPr>
            <a:spLocks noGrp="1" noChangeArrowheads="1"/>
          </p:cNvSpPr>
          <p:nvPr>
            <p:ph type="title"/>
          </p:nvPr>
        </p:nvSpPr>
        <p:spPr bwMode="auto">
          <a:xfrm>
            <a:off x="425408" y="15551"/>
            <a:ext cx="8229600" cy="990600"/>
          </a:xfrm>
          <a:prstGeom prst="rect">
            <a:avLst/>
          </a:prstGeom>
          <a:noFill/>
          <a:ln>
            <a:miter lim="800000"/>
            <a:headEnd/>
            <a:tailEnd/>
          </a:ln>
        </p:spPr>
        <p:txBody>
          <a:bodyPr lIns="92075" tIns="46038" rIns="92075" bIns="46038" anchor="b">
            <a:normAutofit/>
          </a:bodyPr>
          <a:lstStyle/>
          <a:p>
            <a:r>
              <a:rPr lang="en-US" dirty="0">
                <a:cs typeface="Calibri" pitchFamily="34" charset="0"/>
              </a:rPr>
              <a:t>Topology Errors</a:t>
            </a:r>
          </a:p>
        </p:txBody>
      </p:sp>
      <p:sp>
        <p:nvSpPr>
          <p:cNvPr id="35848" name="Text Box 20"/>
          <p:cNvSpPr txBox="1">
            <a:spLocks noChangeArrowheads="1"/>
          </p:cNvSpPr>
          <p:nvPr/>
        </p:nvSpPr>
        <p:spPr bwMode="auto">
          <a:xfrm>
            <a:off x="-12700" y="6553200"/>
            <a:ext cx="355600" cy="336550"/>
          </a:xfrm>
          <a:prstGeom prst="rect">
            <a:avLst/>
          </a:prstGeom>
          <a:noFill/>
          <a:ln w="9525">
            <a:noFill/>
            <a:miter lim="800000"/>
            <a:headEnd/>
            <a:tailEnd/>
          </a:ln>
        </p:spPr>
        <p:txBody>
          <a:bodyPr lIns="92075" tIns="46038" rIns="92075" bIns="46038">
            <a:spAutoFit/>
          </a:bodyPr>
          <a:lstStyle/>
          <a:p>
            <a:pPr>
              <a:spcBef>
                <a:spcPct val="50000"/>
              </a:spcBef>
            </a:pPr>
            <a:r>
              <a:rPr lang="en-US">
                <a:solidFill>
                  <a:srgbClr val="FF0000"/>
                </a:solidFill>
              </a:rPr>
              <a:t>A</a:t>
            </a:r>
          </a:p>
        </p:txBody>
      </p:sp>
      <p:pic>
        <p:nvPicPr>
          <p:cNvPr id="6147" name="Picture 3"/>
          <p:cNvPicPr>
            <a:picLocks noChangeAspect="1" noChangeArrowheads="1"/>
          </p:cNvPicPr>
          <p:nvPr/>
        </p:nvPicPr>
        <p:blipFill>
          <a:blip r:embed="rId5">
            <a:clrChange>
              <a:clrFrom>
                <a:srgbClr val="FEFFFF"/>
              </a:clrFrom>
              <a:clrTo>
                <a:srgbClr val="FEFFFF">
                  <a:alpha val="0"/>
                </a:srgbClr>
              </a:clrTo>
            </a:clrChange>
            <a:extLst>
              <a:ext uri="{28A0092B-C50C-407E-A947-70E740481C1C}">
                <a14:useLocalDpi xmlns:a14="http://schemas.microsoft.com/office/drawing/2010/main" val="0"/>
              </a:ext>
            </a:extLst>
          </a:blip>
          <a:srcRect/>
          <a:stretch>
            <a:fillRect/>
          </a:stretch>
        </p:blipFill>
        <p:spPr bwMode="auto">
          <a:xfrm>
            <a:off x="5295900" y="2834863"/>
            <a:ext cx="3162300" cy="2838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50971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2984664" y="2805360"/>
            <a:ext cx="3162300" cy="2847975"/>
            <a:chOff x="2978232" y="2819400"/>
            <a:chExt cx="3162300" cy="2847975"/>
          </a:xfrm>
        </p:grpSpPr>
        <p:pic>
          <p:nvPicPr>
            <p:cNvPr id="6152" name="Picture 8"/>
            <p:cNvPicPr>
              <a:picLocks noChangeAspect="1" noChangeArrowheads="1"/>
            </p:cNvPicPr>
            <p:nvPr/>
          </p:nvPicPr>
          <p:blipFill>
            <a:blip r:embed="rId3">
              <a:clrChange>
                <a:clrFrom>
                  <a:srgbClr val="FEFFFF"/>
                </a:clrFrom>
                <a:clrTo>
                  <a:srgbClr val="FEFFFF">
                    <a:alpha val="0"/>
                  </a:srgbClr>
                </a:clrTo>
              </a:clrChange>
              <a:extLst>
                <a:ext uri="{28A0092B-C50C-407E-A947-70E740481C1C}">
                  <a14:useLocalDpi xmlns:a14="http://schemas.microsoft.com/office/drawing/2010/main" val="0"/>
                </a:ext>
              </a:extLst>
            </a:blip>
            <a:srcRect/>
            <a:stretch>
              <a:fillRect/>
            </a:stretch>
          </p:blipFill>
          <p:spPr bwMode="auto">
            <a:xfrm>
              <a:off x="2978232" y="2819400"/>
              <a:ext cx="3162300" cy="2847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Text Box 9"/>
            <p:cNvSpPr txBox="1">
              <a:spLocks noChangeArrowheads="1"/>
            </p:cNvSpPr>
            <p:nvPr/>
          </p:nvSpPr>
          <p:spPr bwMode="auto">
            <a:xfrm>
              <a:off x="4025982" y="4419600"/>
              <a:ext cx="1066800" cy="646973"/>
            </a:xfrm>
            <a:prstGeom prst="rect">
              <a:avLst/>
            </a:prstGeom>
            <a:noFill/>
            <a:ln w="9525">
              <a:noFill/>
              <a:miter lim="800000"/>
              <a:headEnd/>
              <a:tailEnd/>
            </a:ln>
            <a:effectLst>
              <a:softEdge rad="63500"/>
            </a:effectLst>
          </p:spPr>
          <p:txBody>
            <a:bodyPr wrap="square" lIns="92075" tIns="46038" rIns="92075" bIns="46038">
              <a:spAutoFit/>
            </a:bodyPr>
            <a:lstStyle/>
            <a:p>
              <a:pPr algn="ctr">
                <a:spcBef>
                  <a:spcPct val="50000"/>
                </a:spcBef>
              </a:pPr>
              <a:r>
                <a:rPr lang="en-US" b="1" dirty="0">
                  <a:cs typeface="Arial" pitchFamily="34" charset="0"/>
                </a:rPr>
                <a:t>Dirty Area</a:t>
              </a:r>
            </a:p>
          </p:txBody>
        </p:sp>
      </p:grpSp>
      <p:pic>
        <p:nvPicPr>
          <p:cNvPr id="6148" name="Picture 4"/>
          <p:cNvPicPr>
            <a:picLocks noChangeAspect="1" noChangeArrowheads="1"/>
          </p:cNvPicPr>
          <p:nvPr/>
        </p:nvPicPr>
        <p:blipFill>
          <a:blip r:embed="rId4">
            <a:clrChange>
              <a:clrFrom>
                <a:srgbClr val="FEFFFF"/>
              </a:clrFrom>
              <a:clrTo>
                <a:srgbClr val="FEFFFF">
                  <a:alpha val="0"/>
                </a:srgbClr>
              </a:clrTo>
            </a:clrChange>
            <a:extLst>
              <a:ext uri="{28A0092B-C50C-407E-A947-70E740481C1C}">
                <a14:useLocalDpi xmlns:a14="http://schemas.microsoft.com/office/drawing/2010/main" val="0"/>
              </a:ext>
            </a:extLst>
          </a:blip>
          <a:srcRect/>
          <a:stretch>
            <a:fillRect/>
          </a:stretch>
        </p:blipFill>
        <p:spPr bwMode="auto">
          <a:xfrm>
            <a:off x="609600" y="2830101"/>
            <a:ext cx="3162300" cy="2847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Content Placeholder 6"/>
          <p:cNvSpPr>
            <a:spLocks noGrp="1"/>
          </p:cNvSpPr>
          <p:nvPr>
            <p:ph idx="1"/>
          </p:nvPr>
        </p:nvSpPr>
        <p:spPr>
          <a:xfrm>
            <a:off x="451014" y="1143000"/>
            <a:ext cx="8229600" cy="5029200"/>
          </a:xfrm>
        </p:spPr>
        <p:txBody>
          <a:bodyPr/>
          <a:lstStyle/>
          <a:p>
            <a:pPr>
              <a:lnSpc>
                <a:spcPct val="110000"/>
              </a:lnSpc>
              <a:spcAft>
                <a:spcPts val="100"/>
              </a:spcAft>
              <a:buClr>
                <a:schemeClr val="accent3">
                  <a:lumMod val="50000"/>
                </a:schemeClr>
              </a:buClr>
              <a:tabLst>
                <a:tab pos="342900" algn="l"/>
              </a:tabLst>
              <a:defRPr/>
            </a:pPr>
            <a:r>
              <a:rPr lang="en-US" dirty="0">
                <a:latin typeface="Calibri" pitchFamily="34" charset="0"/>
                <a:cs typeface="Calibri" pitchFamily="34" charset="0"/>
              </a:rPr>
              <a:t>Occur when topology rule is violated</a:t>
            </a:r>
          </a:p>
          <a:p>
            <a:pPr>
              <a:lnSpc>
                <a:spcPct val="110000"/>
              </a:lnSpc>
              <a:spcAft>
                <a:spcPts val="100"/>
              </a:spcAft>
              <a:buClr>
                <a:schemeClr val="accent3">
                  <a:lumMod val="50000"/>
                </a:schemeClr>
              </a:buClr>
              <a:tabLst>
                <a:tab pos="342900" algn="l"/>
              </a:tabLst>
              <a:defRPr/>
            </a:pPr>
            <a:r>
              <a:rPr lang="en-US" dirty="0">
                <a:latin typeface="Calibri" pitchFamily="34" charset="0"/>
                <a:cs typeface="Calibri" pitchFamily="34" charset="0"/>
              </a:rPr>
              <a:t>Error symbol drawn on map: </a:t>
            </a:r>
          </a:p>
          <a:p>
            <a:pPr marL="800100" lvl="1" indent="-342900">
              <a:lnSpc>
                <a:spcPct val="90000"/>
              </a:lnSpc>
              <a:spcAft>
                <a:spcPts val="100"/>
              </a:spcAft>
              <a:buClr>
                <a:schemeClr val="accent3">
                  <a:lumMod val="50000"/>
                </a:schemeClr>
              </a:buClr>
              <a:defRPr/>
            </a:pPr>
            <a:r>
              <a:rPr lang="en-US" dirty="0">
                <a:latin typeface="Calibri" pitchFamily="34" charset="0"/>
                <a:cs typeface="Calibri" pitchFamily="34" charset="0"/>
              </a:rPr>
              <a:t>Red point, line or polygon</a:t>
            </a:r>
          </a:p>
          <a:p>
            <a:endParaRPr lang="en-US" dirty="0"/>
          </a:p>
        </p:txBody>
      </p:sp>
      <p:sp>
        <p:nvSpPr>
          <p:cNvPr id="35844" name="Rectangle 2"/>
          <p:cNvSpPr>
            <a:spLocks noGrp="1" noChangeArrowheads="1"/>
          </p:cNvSpPr>
          <p:nvPr>
            <p:ph type="title"/>
          </p:nvPr>
        </p:nvSpPr>
        <p:spPr bwMode="auto">
          <a:xfrm>
            <a:off x="425408" y="15551"/>
            <a:ext cx="8229600" cy="990600"/>
          </a:xfrm>
          <a:prstGeom prst="rect">
            <a:avLst/>
          </a:prstGeom>
          <a:noFill/>
          <a:ln>
            <a:miter lim="800000"/>
            <a:headEnd/>
            <a:tailEnd/>
          </a:ln>
        </p:spPr>
        <p:txBody>
          <a:bodyPr lIns="92075" tIns="46038" rIns="92075" bIns="46038" anchor="b">
            <a:normAutofit/>
          </a:bodyPr>
          <a:lstStyle/>
          <a:p>
            <a:r>
              <a:rPr lang="en-US" dirty="0">
                <a:cs typeface="Calibri" pitchFamily="34" charset="0"/>
              </a:rPr>
              <a:t>Topology Errors</a:t>
            </a:r>
          </a:p>
        </p:txBody>
      </p:sp>
      <p:sp>
        <p:nvSpPr>
          <p:cNvPr id="35848" name="Text Box 20"/>
          <p:cNvSpPr txBox="1">
            <a:spLocks noChangeArrowheads="1"/>
          </p:cNvSpPr>
          <p:nvPr/>
        </p:nvSpPr>
        <p:spPr bwMode="auto">
          <a:xfrm>
            <a:off x="-12700" y="6553200"/>
            <a:ext cx="355600" cy="336550"/>
          </a:xfrm>
          <a:prstGeom prst="rect">
            <a:avLst/>
          </a:prstGeom>
          <a:noFill/>
          <a:ln w="9525">
            <a:noFill/>
            <a:miter lim="800000"/>
            <a:headEnd/>
            <a:tailEnd/>
          </a:ln>
        </p:spPr>
        <p:txBody>
          <a:bodyPr lIns="92075" tIns="46038" rIns="92075" bIns="46038">
            <a:spAutoFit/>
          </a:bodyPr>
          <a:lstStyle/>
          <a:p>
            <a:pPr>
              <a:spcBef>
                <a:spcPct val="50000"/>
              </a:spcBef>
            </a:pPr>
            <a:r>
              <a:rPr lang="en-US">
                <a:solidFill>
                  <a:srgbClr val="FF0000"/>
                </a:solidFill>
              </a:rPr>
              <a:t>A</a:t>
            </a:r>
          </a:p>
        </p:txBody>
      </p:sp>
      <p:pic>
        <p:nvPicPr>
          <p:cNvPr id="6147" name="Picture 3"/>
          <p:cNvPicPr>
            <a:picLocks noChangeAspect="1" noChangeArrowheads="1"/>
          </p:cNvPicPr>
          <p:nvPr/>
        </p:nvPicPr>
        <p:blipFill>
          <a:blip r:embed="rId5">
            <a:clrChange>
              <a:clrFrom>
                <a:srgbClr val="FEFFFF"/>
              </a:clrFrom>
              <a:clrTo>
                <a:srgbClr val="FEFFFF">
                  <a:alpha val="0"/>
                </a:srgbClr>
              </a:clrTo>
            </a:clrChange>
            <a:extLst>
              <a:ext uri="{28A0092B-C50C-407E-A947-70E740481C1C}">
                <a14:useLocalDpi xmlns:a14="http://schemas.microsoft.com/office/drawing/2010/main" val="0"/>
              </a:ext>
            </a:extLst>
          </a:blip>
          <a:srcRect/>
          <a:stretch>
            <a:fillRect/>
          </a:stretch>
        </p:blipFill>
        <p:spPr bwMode="auto">
          <a:xfrm>
            <a:off x="5295900" y="2834863"/>
            <a:ext cx="3162300" cy="2838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2" name="Group 11"/>
          <p:cNvGrpSpPr/>
          <p:nvPr/>
        </p:nvGrpSpPr>
        <p:grpSpPr>
          <a:xfrm>
            <a:off x="2968583" y="2810123"/>
            <a:ext cx="3143250" cy="2838450"/>
            <a:chOff x="2968583" y="2810123"/>
            <a:chExt cx="3143250" cy="2838450"/>
          </a:xfrm>
        </p:grpSpPr>
        <p:pic>
          <p:nvPicPr>
            <p:cNvPr id="6151" name="Picture 7"/>
            <p:cNvPicPr>
              <a:picLocks noChangeAspect="1" noChangeArrowheads="1"/>
            </p:cNvPicPr>
            <p:nvPr/>
          </p:nvPicPr>
          <p:blipFill>
            <a:blip r:embed="rId6">
              <a:clrChange>
                <a:clrFrom>
                  <a:srgbClr val="FEFFFF"/>
                </a:clrFrom>
                <a:clrTo>
                  <a:srgbClr val="FEFFFF">
                    <a:alpha val="0"/>
                  </a:srgbClr>
                </a:clrTo>
              </a:clrChange>
              <a:extLst>
                <a:ext uri="{28A0092B-C50C-407E-A947-70E740481C1C}">
                  <a14:useLocalDpi xmlns:a14="http://schemas.microsoft.com/office/drawing/2010/main" val="0"/>
                </a:ext>
              </a:extLst>
            </a:blip>
            <a:srcRect/>
            <a:stretch>
              <a:fillRect/>
            </a:stretch>
          </p:blipFill>
          <p:spPr bwMode="auto">
            <a:xfrm>
              <a:off x="2968583" y="2810123"/>
              <a:ext cx="3143250" cy="2838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Text Box 9"/>
            <p:cNvSpPr txBox="1">
              <a:spLocks noChangeArrowheads="1"/>
            </p:cNvSpPr>
            <p:nvPr/>
          </p:nvSpPr>
          <p:spPr bwMode="auto">
            <a:xfrm>
              <a:off x="3933067" y="4419600"/>
              <a:ext cx="1214282" cy="646973"/>
            </a:xfrm>
            <a:prstGeom prst="rect">
              <a:avLst/>
            </a:prstGeom>
            <a:noFill/>
            <a:ln w="9525">
              <a:noFill/>
              <a:miter lim="800000"/>
              <a:headEnd/>
              <a:tailEnd/>
            </a:ln>
            <a:effectLst>
              <a:softEdge rad="63500"/>
            </a:effectLst>
          </p:spPr>
          <p:txBody>
            <a:bodyPr wrap="square" lIns="92075" tIns="46038" rIns="92075" bIns="46038">
              <a:spAutoFit/>
            </a:bodyPr>
            <a:lstStyle/>
            <a:p>
              <a:pPr algn="ctr">
                <a:spcBef>
                  <a:spcPct val="50000"/>
                </a:spcBef>
              </a:pPr>
              <a:r>
                <a:rPr lang="en-US" b="1" dirty="0">
                  <a:cs typeface="Arial" pitchFamily="34" charset="0"/>
                </a:rPr>
                <a:t>Topology error</a:t>
              </a:r>
            </a:p>
          </p:txBody>
        </p:sp>
      </p:grpSp>
    </p:spTree>
    <p:extLst>
      <p:ext uri="{BB962C8B-B14F-4D97-AF65-F5344CB8AC3E}">
        <p14:creationId xmlns:p14="http://schemas.microsoft.com/office/powerpoint/2010/main" val="1794521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0828" y="124809"/>
            <a:ext cx="8229600" cy="990600"/>
          </a:xfrm>
        </p:spPr>
        <p:txBody>
          <a:bodyPr/>
          <a:lstStyle/>
          <a:p>
            <a:r>
              <a:rPr lang="en-US" dirty="0"/>
              <a:t>Housekeeping</a:t>
            </a:r>
          </a:p>
        </p:txBody>
      </p:sp>
      <p:sp>
        <p:nvSpPr>
          <p:cNvPr id="3" name="Content Placeholder 2"/>
          <p:cNvSpPr>
            <a:spLocks noGrp="1"/>
          </p:cNvSpPr>
          <p:nvPr>
            <p:ph idx="1"/>
          </p:nvPr>
        </p:nvSpPr>
        <p:spPr>
          <a:xfrm>
            <a:off x="-228600" y="838200"/>
            <a:ext cx="3429000" cy="4572000"/>
          </a:xfrm>
        </p:spPr>
        <p:txBody>
          <a:bodyPr>
            <a:normAutofit lnSpcReduction="10000"/>
          </a:bodyPr>
          <a:lstStyle/>
          <a:p>
            <a:pPr marL="0" indent="0">
              <a:buNone/>
            </a:pPr>
            <a:endParaRPr lang="en-US" dirty="0"/>
          </a:p>
          <a:p>
            <a:pPr lvl="1"/>
            <a:r>
              <a:rPr lang="en-US" dirty="0"/>
              <a:t>Question or comment?</a:t>
            </a:r>
          </a:p>
          <a:p>
            <a:pPr lvl="2"/>
            <a:r>
              <a:rPr lang="en-US" dirty="0"/>
              <a:t>Type it in chat</a:t>
            </a:r>
          </a:p>
          <a:p>
            <a:pPr lvl="2"/>
            <a:endParaRPr lang="en-US" dirty="0"/>
          </a:p>
          <a:p>
            <a:pPr lvl="1"/>
            <a:r>
              <a:rPr lang="en-US" dirty="0"/>
              <a:t>Closed Captioning available in the More Options menu</a:t>
            </a:r>
          </a:p>
        </p:txBody>
      </p:sp>
      <p:pic>
        <p:nvPicPr>
          <p:cNvPr id="6" name="Picture 5">
            <a:extLst>
              <a:ext uri="{FF2B5EF4-FFF2-40B4-BE49-F238E27FC236}">
                <a16:creationId xmlns:a16="http://schemas.microsoft.com/office/drawing/2014/main" id="{EC21A110-EDD1-46FD-B982-B2EAD55DEAA7}"/>
              </a:ext>
            </a:extLst>
          </p:cNvPr>
          <p:cNvPicPr>
            <a:picLocks noChangeAspect="1"/>
          </p:cNvPicPr>
          <p:nvPr/>
        </p:nvPicPr>
        <p:blipFill rotWithShape="1">
          <a:blip r:embed="rId3"/>
          <a:srcRect l="39167"/>
          <a:stretch/>
        </p:blipFill>
        <p:spPr>
          <a:xfrm>
            <a:off x="3329614" y="1100895"/>
            <a:ext cx="5562600" cy="5143500"/>
          </a:xfrm>
          <a:prstGeom prst="rect">
            <a:avLst/>
          </a:prstGeom>
        </p:spPr>
      </p:pic>
      <p:sp>
        <p:nvSpPr>
          <p:cNvPr id="7" name="Rectangle 6">
            <a:extLst>
              <a:ext uri="{FF2B5EF4-FFF2-40B4-BE49-F238E27FC236}">
                <a16:creationId xmlns:a16="http://schemas.microsoft.com/office/drawing/2014/main" id="{499F9C64-3D3D-486A-97EE-3CBE2BC26566}"/>
              </a:ext>
            </a:extLst>
          </p:cNvPr>
          <p:cNvSpPr/>
          <p:nvPr/>
        </p:nvSpPr>
        <p:spPr>
          <a:xfrm>
            <a:off x="5638800" y="1447800"/>
            <a:ext cx="533400" cy="457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D674375-B02C-4D8D-BFB4-CA061E1EB0F5}"/>
              </a:ext>
            </a:extLst>
          </p:cNvPr>
          <p:cNvSpPr/>
          <p:nvPr/>
        </p:nvSpPr>
        <p:spPr>
          <a:xfrm>
            <a:off x="5791200" y="5410199"/>
            <a:ext cx="1600200" cy="3469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39998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7" descr="vrm w exception2"/>
          <p:cNvPicPr>
            <a:picLocks noChangeAspect="1" noChangeArrowheads="1"/>
          </p:cNvPicPr>
          <p:nvPr/>
        </p:nvPicPr>
        <p:blipFill rotWithShape="1">
          <a:blip r:embed="rId3" cstate="print">
            <a:clrChange>
              <a:clrFrom>
                <a:srgbClr val="FEFFFF"/>
              </a:clrFrom>
              <a:clrTo>
                <a:srgbClr val="FEFFFF">
                  <a:alpha val="0"/>
                </a:srgbClr>
              </a:clrTo>
            </a:clrChange>
          </a:blip>
          <a:srcRect l="2" t="11" r="438" b="1"/>
          <a:stretch/>
        </p:blipFill>
        <p:spPr bwMode="auto">
          <a:xfrm>
            <a:off x="4176309" y="2841171"/>
            <a:ext cx="4039849" cy="3574628"/>
          </a:xfrm>
          <a:prstGeom prst="rect">
            <a:avLst/>
          </a:prstGeom>
          <a:noFill/>
          <a:ln w="9525">
            <a:noFill/>
            <a:miter lim="800000"/>
            <a:headEnd/>
            <a:tailEnd/>
          </a:ln>
        </p:spPr>
      </p:pic>
      <p:pic>
        <p:nvPicPr>
          <p:cNvPr id="21" name="Picture 20"/>
          <p:cNvPicPr/>
          <p:nvPr/>
        </p:nvPicPr>
        <p:blipFill>
          <a:blip r:embed="rId4">
            <a:extLst>
              <a:ext uri="{28A0092B-C50C-407E-A947-70E740481C1C}">
                <a14:useLocalDpi xmlns:a14="http://schemas.microsoft.com/office/drawing/2010/main" val="0"/>
              </a:ext>
            </a:extLst>
          </a:blip>
          <a:stretch>
            <a:fillRect/>
          </a:stretch>
        </p:blipFill>
        <p:spPr>
          <a:xfrm>
            <a:off x="954182" y="2819400"/>
            <a:ext cx="5713730" cy="1980565"/>
          </a:xfrm>
          <a:prstGeom prst="rect">
            <a:avLst/>
          </a:prstGeom>
        </p:spPr>
      </p:pic>
      <p:sp>
        <p:nvSpPr>
          <p:cNvPr id="5" name="Content Placeholder 4"/>
          <p:cNvSpPr>
            <a:spLocks noGrp="1"/>
          </p:cNvSpPr>
          <p:nvPr>
            <p:ph idx="1"/>
          </p:nvPr>
        </p:nvSpPr>
        <p:spPr>
          <a:xfrm>
            <a:off x="457200" y="1311454"/>
            <a:ext cx="8229600" cy="5165546"/>
          </a:xfrm>
        </p:spPr>
        <p:txBody>
          <a:bodyPr/>
          <a:lstStyle/>
          <a:p>
            <a:pPr>
              <a:lnSpc>
                <a:spcPct val="110000"/>
              </a:lnSpc>
              <a:spcAft>
                <a:spcPts val="100"/>
              </a:spcAft>
              <a:buClr>
                <a:schemeClr val="accent3">
                  <a:lumMod val="50000"/>
                </a:schemeClr>
              </a:buClr>
              <a:tabLst>
                <a:tab pos="342900" algn="l"/>
              </a:tabLst>
              <a:defRPr/>
            </a:pPr>
            <a:r>
              <a:rPr lang="en-US" sz="2600" dirty="0">
                <a:latin typeface="Calibri" pitchFamily="34" charset="0"/>
                <a:cs typeface="Calibri" pitchFamily="34" charset="0"/>
              </a:rPr>
              <a:t>Error Inspector button</a:t>
            </a:r>
          </a:p>
          <a:p>
            <a:pPr>
              <a:lnSpc>
                <a:spcPct val="110000"/>
              </a:lnSpc>
              <a:spcAft>
                <a:spcPts val="100"/>
              </a:spcAft>
              <a:buClr>
                <a:schemeClr val="accent3">
                  <a:lumMod val="50000"/>
                </a:schemeClr>
              </a:buClr>
              <a:tabLst>
                <a:tab pos="342900" algn="l"/>
              </a:tabLst>
              <a:defRPr/>
            </a:pPr>
            <a:r>
              <a:rPr lang="en-US" sz="2600" dirty="0">
                <a:latin typeface="Calibri" pitchFamily="34" charset="0"/>
                <a:cs typeface="Calibri" pitchFamily="34" charset="0"/>
              </a:rPr>
              <a:t>Show all errors or just the errors for one topology rule</a:t>
            </a:r>
          </a:p>
          <a:p>
            <a:pPr>
              <a:lnSpc>
                <a:spcPct val="110000"/>
              </a:lnSpc>
              <a:spcAft>
                <a:spcPts val="100"/>
              </a:spcAft>
              <a:buClr>
                <a:schemeClr val="accent3">
                  <a:lumMod val="50000"/>
                </a:schemeClr>
              </a:buClr>
              <a:tabLst>
                <a:tab pos="342900" algn="l"/>
              </a:tabLst>
              <a:defRPr/>
            </a:pPr>
            <a:r>
              <a:rPr lang="en-US" sz="2600" dirty="0">
                <a:latin typeface="Calibri" pitchFamily="34" charset="0"/>
                <a:cs typeface="Calibri" pitchFamily="34" charset="0"/>
              </a:rPr>
              <a:t>Left click to select error; right click for more options</a:t>
            </a:r>
          </a:p>
          <a:p>
            <a:pPr>
              <a:lnSpc>
                <a:spcPct val="110000"/>
              </a:lnSpc>
              <a:spcAft>
                <a:spcPts val="100"/>
              </a:spcAft>
              <a:buClr>
                <a:schemeClr val="accent3">
                  <a:lumMod val="50000"/>
                </a:schemeClr>
              </a:buClr>
              <a:tabLst>
                <a:tab pos="342900" algn="l"/>
              </a:tabLst>
              <a:defRPr/>
            </a:pPr>
            <a:endParaRPr lang="en-US" dirty="0">
              <a:latin typeface="Calibri" pitchFamily="34" charset="0"/>
              <a:cs typeface="Calibri" pitchFamily="34" charset="0"/>
            </a:endParaRPr>
          </a:p>
          <a:p>
            <a:endParaRPr lang="en-US" dirty="0"/>
          </a:p>
        </p:txBody>
      </p:sp>
      <p:sp>
        <p:nvSpPr>
          <p:cNvPr id="36867" name="Rectangle 2"/>
          <p:cNvSpPr>
            <a:spLocks noGrp="1" noChangeArrowheads="1"/>
          </p:cNvSpPr>
          <p:nvPr>
            <p:ph type="title"/>
          </p:nvPr>
        </p:nvSpPr>
        <p:spPr bwMode="auto">
          <a:xfrm>
            <a:off x="457200" y="0"/>
            <a:ext cx="8229600" cy="990600"/>
          </a:xfrm>
          <a:prstGeom prst="rect">
            <a:avLst/>
          </a:prstGeom>
          <a:noFill/>
          <a:ln>
            <a:miter lim="800000"/>
            <a:headEnd/>
            <a:tailEnd/>
          </a:ln>
        </p:spPr>
        <p:txBody>
          <a:bodyPr lIns="92075" tIns="46038" rIns="92075" bIns="46038" anchor="b">
            <a:normAutofit/>
          </a:bodyPr>
          <a:lstStyle/>
          <a:p>
            <a:r>
              <a:rPr lang="en-US" dirty="0">
                <a:cs typeface="Calibri" pitchFamily="34" charset="0"/>
              </a:rPr>
              <a:t>Reporting Topology Errors</a:t>
            </a:r>
          </a:p>
        </p:txBody>
      </p:sp>
      <p:pic>
        <p:nvPicPr>
          <p:cNvPr id="36869" name="Picture 4" descr="error inspector tool"/>
          <p:cNvPicPr>
            <a:picLocks noChangeAspect="1" noChangeArrowheads="1"/>
          </p:cNvPicPr>
          <p:nvPr/>
        </p:nvPicPr>
        <p:blipFill>
          <a:blip r:embed="rId5" cstate="print"/>
          <a:srcRect/>
          <a:stretch>
            <a:fillRect/>
          </a:stretch>
        </p:blipFill>
        <p:spPr bwMode="auto">
          <a:xfrm>
            <a:off x="3893793" y="1432910"/>
            <a:ext cx="324655" cy="338770"/>
          </a:xfrm>
          <a:prstGeom prst="rect">
            <a:avLst/>
          </a:prstGeom>
          <a:noFill/>
          <a:ln w="9525">
            <a:noFill/>
            <a:miter lim="800000"/>
            <a:headEnd/>
            <a:tailEnd/>
          </a:ln>
        </p:spPr>
      </p:pic>
      <p:sp>
        <p:nvSpPr>
          <p:cNvPr id="36871" name="Text Box 16"/>
          <p:cNvSpPr txBox="1">
            <a:spLocks noChangeArrowheads="1"/>
          </p:cNvSpPr>
          <p:nvPr/>
        </p:nvSpPr>
        <p:spPr bwMode="auto">
          <a:xfrm>
            <a:off x="-12700" y="6553200"/>
            <a:ext cx="355600" cy="336550"/>
          </a:xfrm>
          <a:prstGeom prst="rect">
            <a:avLst/>
          </a:prstGeom>
          <a:noFill/>
          <a:ln w="9525">
            <a:noFill/>
            <a:miter lim="800000"/>
            <a:headEnd/>
            <a:tailEnd/>
          </a:ln>
        </p:spPr>
        <p:txBody>
          <a:bodyPr lIns="92075" tIns="46038" rIns="92075" bIns="46038">
            <a:spAutoFit/>
          </a:bodyPr>
          <a:lstStyle/>
          <a:p>
            <a:pPr>
              <a:spcBef>
                <a:spcPct val="50000"/>
              </a:spcBef>
            </a:pPr>
            <a:r>
              <a:rPr lang="en-US">
                <a:solidFill>
                  <a:srgbClr val="FF0000"/>
                </a:solidFill>
              </a:rPr>
              <a:t>A</a:t>
            </a:r>
          </a:p>
        </p:txBody>
      </p:sp>
      <p:sp>
        <p:nvSpPr>
          <p:cNvPr id="36873" name="Text Box 6"/>
          <p:cNvSpPr txBox="1">
            <a:spLocks noChangeArrowheads="1"/>
          </p:cNvSpPr>
          <p:nvPr/>
        </p:nvSpPr>
        <p:spPr bwMode="auto">
          <a:xfrm>
            <a:off x="6974179" y="4791669"/>
            <a:ext cx="1560221" cy="1324081"/>
          </a:xfrm>
          <a:prstGeom prst="rect">
            <a:avLst/>
          </a:prstGeom>
          <a:noFill/>
          <a:ln w="12700">
            <a:noFill/>
            <a:miter lim="800000"/>
            <a:headEnd/>
            <a:tailEnd/>
          </a:ln>
        </p:spPr>
        <p:txBody>
          <a:bodyPr wrap="square" lIns="92075" tIns="46038" rIns="92075" bIns="46038">
            <a:spAutoFit/>
          </a:bodyPr>
          <a:lstStyle/>
          <a:p>
            <a:pPr algn="ctr">
              <a:spcBef>
                <a:spcPct val="50000"/>
              </a:spcBef>
            </a:pPr>
            <a:r>
              <a:rPr lang="en-US" sz="2000" b="1" dirty="0">
                <a:solidFill>
                  <a:srgbClr val="9BBB59">
                    <a:lumMod val="50000"/>
                  </a:srgbClr>
                </a:solidFill>
                <a:cs typeface="Arial" pitchFamily="34" charset="0"/>
              </a:rPr>
              <a:t>Selected errors highlighted black</a:t>
            </a:r>
          </a:p>
        </p:txBody>
      </p:sp>
      <p:cxnSp>
        <p:nvCxnSpPr>
          <p:cNvPr id="4" name="Straight Arrow Connector 3"/>
          <p:cNvCxnSpPr/>
          <p:nvPr/>
        </p:nvCxnSpPr>
        <p:spPr>
          <a:xfrm flipH="1">
            <a:off x="6286913" y="5847685"/>
            <a:ext cx="990599" cy="152400"/>
          </a:xfrm>
          <a:prstGeom prst="straightConnector1">
            <a:avLst/>
          </a:prstGeom>
          <a:ln w="25400">
            <a:solidFill>
              <a:schemeClr val="accent6">
                <a:lumMod val="75000"/>
              </a:schemeClr>
            </a:solidFill>
            <a:bevel/>
            <a:tailEnd type="triangle"/>
          </a:ln>
        </p:spPr>
        <p:style>
          <a:lnRef idx="1">
            <a:schemeClr val="accent1"/>
          </a:lnRef>
          <a:fillRef idx="0">
            <a:schemeClr val="accent1"/>
          </a:fillRef>
          <a:effectRef idx="0">
            <a:schemeClr val="accent1"/>
          </a:effectRef>
          <a:fontRef idx="minor">
            <a:schemeClr val="tx1"/>
          </a:fontRef>
        </p:style>
      </p:cxnSp>
      <p:pic>
        <p:nvPicPr>
          <p:cNvPr id="307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57350" y="4038600"/>
            <a:ext cx="1619250" cy="17335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3" name="Rectangle 42"/>
          <p:cNvSpPr/>
          <p:nvPr/>
        </p:nvSpPr>
        <p:spPr>
          <a:xfrm>
            <a:off x="2712949" y="3320143"/>
            <a:ext cx="3352800" cy="261257"/>
          </a:xfrm>
          <a:prstGeom prst="rect">
            <a:avLst/>
          </a:prstGeom>
          <a:no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ffectLst>
                <a:reflection blurRad="6350" stA="55000" endA="300" endPos="45500" dir="5400000" sy="-100000" algn="bl" rotWithShape="0"/>
              </a:effectLst>
            </a:endParaRPr>
          </a:p>
        </p:txBody>
      </p:sp>
    </p:spTree>
    <p:extLst>
      <p:ext uri="{BB962C8B-B14F-4D97-AF65-F5344CB8AC3E}">
        <p14:creationId xmlns:p14="http://schemas.microsoft.com/office/powerpoint/2010/main" val="16397412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1295400"/>
          </a:xfrm>
        </p:spPr>
        <p:txBody>
          <a:bodyPr>
            <a:normAutofit fontScale="92500" lnSpcReduction="10000"/>
          </a:bodyPr>
          <a:lstStyle/>
          <a:p>
            <a:pPr>
              <a:lnSpc>
                <a:spcPct val="110000"/>
              </a:lnSpc>
              <a:spcAft>
                <a:spcPts val="100"/>
              </a:spcAft>
              <a:buClr>
                <a:schemeClr val="accent3">
                  <a:lumMod val="50000"/>
                </a:schemeClr>
              </a:buClr>
              <a:tabLst>
                <a:tab pos="342900" algn="l"/>
              </a:tabLst>
              <a:defRPr/>
            </a:pPr>
            <a:r>
              <a:rPr lang="en-US" dirty="0">
                <a:latin typeface="Calibri" pitchFamily="34" charset="0"/>
                <a:cs typeface="Calibri" pitchFamily="34" charset="0"/>
              </a:rPr>
              <a:t>Fix Topology Error tool (        ) </a:t>
            </a:r>
          </a:p>
          <a:p>
            <a:pPr lvl="1">
              <a:lnSpc>
                <a:spcPct val="90000"/>
              </a:lnSpc>
              <a:spcAft>
                <a:spcPts val="100"/>
              </a:spcAft>
              <a:defRPr/>
            </a:pPr>
            <a:r>
              <a:rPr lang="en-US" dirty="0">
                <a:latin typeface="Calibri" pitchFamily="34" charset="0"/>
                <a:cs typeface="Calibri" pitchFamily="34" charset="0"/>
              </a:rPr>
              <a:t>Select topology error &gt; right click on error to identify rule violation &gt; correct error and re-validate </a:t>
            </a:r>
            <a:endParaRPr lang="en-US" dirty="0"/>
          </a:p>
        </p:txBody>
      </p:sp>
      <p:sp>
        <p:nvSpPr>
          <p:cNvPr id="37890" name="Rectangle 2"/>
          <p:cNvSpPr>
            <a:spLocks noGrp="1" noChangeArrowheads="1"/>
          </p:cNvSpPr>
          <p:nvPr>
            <p:ph type="title"/>
          </p:nvPr>
        </p:nvSpPr>
        <p:spPr bwMode="auto">
          <a:xfrm>
            <a:off x="457200" y="29080"/>
            <a:ext cx="8229600" cy="990600"/>
          </a:xfrm>
          <a:prstGeom prst="rect">
            <a:avLst/>
          </a:prstGeom>
          <a:noFill/>
          <a:ln>
            <a:miter lim="800000"/>
            <a:headEnd/>
            <a:tailEnd/>
          </a:ln>
        </p:spPr>
        <p:txBody>
          <a:bodyPr lIns="92075" tIns="46038" rIns="92075" bIns="46038" anchor="b">
            <a:normAutofit fontScale="90000"/>
          </a:bodyPr>
          <a:lstStyle/>
          <a:p>
            <a:r>
              <a:rPr lang="en-US" dirty="0">
                <a:cs typeface="Calibri" pitchFamily="34" charset="0"/>
              </a:rPr>
              <a:t>Interactively Selecting Topology Errors</a:t>
            </a:r>
          </a:p>
        </p:txBody>
      </p:sp>
      <p:pic>
        <p:nvPicPr>
          <p:cNvPr id="37892" name="Picture 4" descr="fix topology error tool"/>
          <p:cNvPicPr>
            <a:picLocks noChangeAspect="1" noChangeArrowheads="1"/>
          </p:cNvPicPr>
          <p:nvPr/>
        </p:nvPicPr>
        <p:blipFill>
          <a:blip r:embed="rId3" cstate="print"/>
          <a:srcRect/>
          <a:stretch>
            <a:fillRect/>
          </a:stretch>
        </p:blipFill>
        <p:spPr bwMode="auto">
          <a:xfrm>
            <a:off x="4554894" y="1340031"/>
            <a:ext cx="334175" cy="320040"/>
          </a:xfrm>
          <a:prstGeom prst="rect">
            <a:avLst/>
          </a:prstGeom>
          <a:noFill/>
          <a:ln w="9525">
            <a:noFill/>
            <a:miter lim="800000"/>
            <a:headEnd/>
            <a:tailEnd/>
          </a:ln>
        </p:spPr>
      </p:pic>
      <p:sp>
        <p:nvSpPr>
          <p:cNvPr id="37896" name="Text Box 13"/>
          <p:cNvSpPr txBox="1">
            <a:spLocks noChangeArrowheads="1"/>
          </p:cNvSpPr>
          <p:nvPr/>
        </p:nvSpPr>
        <p:spPr bwMode="auto">
          <a:xfrm>
            <a:off x="-12700" y="6553200"/>
            <a:ext cx="355600" cy="336550"/>
          </a:xfrm>
          <a:prstGeom prst="rect">
            <a:avLst/>
          </a:prstGeom>
          <a:noFill/>
          <a:ln w="9525">
            <a:noFill/>
            <a:miter lim="800000"/>
            <a:headEnd/>
            <a:tailEnd/>
          </a:ln>
        </p:spPr>
        <p:txBody>
          <a:bodyPr lIns="92075" tIns="46038" rIns="92075" bIns="46038">
            <a:spAutoFit/>
          </a:bodyPr>
          <a:lstStyle/>
          <a:p>
            <a:pPr>
              <a:spcBef>
                <a:spcPct val="50000"/>
              </a:spcBef>
            </a:pPr>
            <a:r>
              <a:rPr lang="en-US" dirty="0">
                <a:solidFill>
                  <a:srgbClr val="FF0000"/>
                </a:solidFill>
              </a:rPr>
              <a:t>A</a:t>
            </a:r>
          </a:p>
        </p:txBody>
      </p:sp>
      <p:grpSp>
        <p:nvGrpSpPr>
          <p:cNvPr id="2" name="Group 1"/>
          <p:cNvGrpSpPr/>
          <p:nvPr/>
        </p:nvGrpSpPr>
        <p:grpSpPr>
          <a:xfrm>
            <a:off x="990600" y="2714120"/>
            <a:ext cx="5711825" cy="3140075"/>
            <a:chOff x="990600" y="2495570"/>
            <a:chExt cx="5711825" cy="3140075"/>
          </a:xfrm>
        </p:grpSpPr>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2495570"/>
              <a:ext cx="5711825" cy="314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p:nvPr/>
          </p:nvSpPr>
          <p:spPr>
            <a:xfrm>
              <a:off x="1676400" y="4267200"/>
              <a:ext cx="1828800" cy="228600"/>
            </a:xfrm>
            <a:prstGeom prst="rect">
              <a:avLst/>
            </a:prstGeom>
            <a:no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ffectLst>
                  <a:reflection blurRad="6350" stA="55000" endA="300" endPos="45500" dir="5400000" sy="-100000" algn="bl" rotWithShape="0"/>
                </a:effectLst>
              </a:endParaRPr>
            </a:p>
          </p:txBody>
        </p:sp>
      </p:grpSp>
      <p:pic>
        <p:nvPicPr>
          <p:cNvPr id="51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0200" y="3657600"/>
            <a:ext cx="3000375" cy="2781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12719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8" name="Picture 8" descr="j0213519"/>
          <p:cNvPicPr>
            <a:picLocks noGrp="1" noChangeAspect="1" noChangeArrowheads="1" noCrop="1"/>
          </p:cNvPicPr>
          <p:nvPr>
            <p:ph idx="1"/>
          </p:nvPr>
        </p:nvPicPr>
        <p:blipFill>
          <a:blip r:embed="rId3" cstate="print"/>
          <a:stretch>
            <a:fillRect/>
          </a:stretch>
        </p:blipFill>
        <p:spPr bwMode="auto">
          <a:xfrm>
            <a:off x="1371600" y="5791200"/>
            <a:ext cx="452673" cy="457200"/>
          </a:xfrm>
          <a:prstGeom prst="rect">
            <a:avLst/>
          </a:prstGeom>
          <a:noFill/>
          <a:ln>
            <a:miter lim="800000"/>
            <a:headEnd/>
            <a:tailEnd/>
          </a:ln>
        </p:spPr>
      </p:pic>
      <p:sp>
        <p:nvSpPr>
          <p:cNvPr id="38915" name="Rectangle 2"/>
          <p:cNvSpPr>
            <a:spLocks noGrp="1" noChangeArrowheads="1"/>
          </p:cNvSpPr>
          <p:nvPr>
            <p:ph type="title"/>
          </p:nvPr>
        </p:nvSpPr>
        <p:spPr bwMode="auto">
          <a:xfrm>
            <a:off x="457200" y="76200"/>
            <a:ext cx="8229600" cy="990600"/>
          </a:xfrm>
          <a:prstGeom prst="rect">
            <a:avLst/>
          </a:prstGeom>
          <a:noFill/>
          <a:ln>
            <a:miter lim="800000"/>
            <a:headEnd/>
            <a:tailEnd/>
          </a:ln>
        </p:spPr>
        <p:txBody>
          <a:bodyPr lIns="92075" tIns="46038" rIns="92075" bIns="46038" anchor="b">
            <a:normAutofit/>
          </a:bodyPr>
          <a:lstStyle/>
          <a:p>
            <a:r>
              <a:rPr lang="en-US" dirty="0">
                <a:cs typeface="Calibri" pitchFamily="34" charset="0"/>
              </a:rPr>
              <a:t>Correcting Topology Errors</a:t>
            </a:r>
          </a:p>
        </p:txBody>
      </p:sp>
      <p:sp>
        <p:nvSpPr>
          <p:cNvPr id="3" name="TextBox 2"/>
          <p:cNvSpPr txBox="1"/>
          <p:nvPr/>
        </p:nvSpPr>
        <p:spPr>
          <a:xfrm>
            <a:off x="1880610" y="5791200"/>
            <a:ext cx="5715000" cy="400110"/>
          </a:xfrm>
          <a:prstGeom prst="rect">
            <a:avLst/>
          </a:prstGeom>
          <a:noFill/>
        </p:spPr>
        <p:txBody>
          <a:bodyPr wrap="square" rtlCol="0">
            <a:spAutoFit/>
          </a:bodyPr>
          <a:lstStyle/>
          <a:p>
            <a:r>
              <a:rPr lang="en-US" sz="2000" b="1" dirty="0">
                <a:solidFill>
                  <a:srgbClr val="F79646">
                    <a:lumMod val="75000"/>
                  </a:srgbClr>
                </a:solidFill>
                <a:cs typeface="Arial" pitchFamily="34" charset="0"/>
              </a:rPr>
              <a:t>Auto-correction tools intended for </a:t>
            </a:r>
            <a:r>
              <a:rPr lang="en-US" sz="2000" b="1" u="sng" dirty="0">
                <a:solidFill>
                  <a:srgbClr val="F79646">
                    <a:lumMod val="75000"/>
                  </a:srgbClr>
                </a:solidFill>
                <a:cs typeface="Arial" pitchFamily="34" charset="0"/>
              </a:rPr>
              <a:t>SIMPLE</a:t>
            </a:r>
            <a:r>
              <a:rPr lang="en-US" sz="2000" b="1" dirty="0">
                <a:solidFill>
                  <a:srgbClr val="F79646">
                    <a:lumMod val="75000"/>
                  </a:srgbClr>
                </a:solidFill>
                <a:cs typeface="Arial" pitchFamily="34" charset="0"/>
              </a:rPr>
              <a:t> fixes</a:t>
            </a:r>
          </a:p>
        </p:txBody>
      </p:sp>
      <p:sp>
        <p:nvSpPr>
          <p:cNvPr id="13" name="Content Placeholder 3"/>
          <p:cNvSpPr txBox="1">
            <a:spLocks/>
          </p:cNvSpPr>
          <p:nvPr/>
        </p:nvSpPr>
        <p:spPr>
          <a:xfrm>
            <a:off x="457200" y="1219200"/>
            <a:ext cx="8229600" cy="4419600"/>
          </a:xfrm>
          <a:prstGeom prst="rect">
            <a:avLst/>
          </a:prstGeom>
        </p:spPr>
        <p:txBody>
          <a:bodyPr/>
          <a:lstStyle>
            <a:lvl1pPr marL="342900" indent="-342900" algn="l" defTabSz="914400" rtl="0" eaLnBrk="1" latinLnBrk="0" hangingPunct="1">
              <a:spcBef>
                <a:spcPct val="20000"/>
              </a:spcBef>
              <a:buSzPct val="75000"/>
              <a:buFont typeface="Wingdings" pitchFamily="2" charset="2"/>
              <a:buChar char="§"/>
              <a:defRPr sz="2400" b="1" kern="1200" baseline="0">
                <a:solidFill>
                  <a:schemeClr val="accent3">
                    <a:lumMod val="50000"/>
                  </a:schemeClr>
                </a:solidFill>
                <a:latin typeface="+mj-lt"/>
                <a:ea typeface="+mn-ea"/>
                <a:cs typeface="Arial" pitchFamily="34" charset="0"/>
              </a:defRPr>
            </a:lvl1pPr>
            <a:lvl2pPr marL="742950" indent="-285750" algn="l" defTabSz="914400" rtl="0" eaLnBrk="1" latinLnBrk="0" hangingPunct="1">
              <a:spcBef>
                <a:spcPct val="20000"/>
              </a:spcBef>
              <a:buSzPct val="75000"/>
              <a:buFont typeface="Wingdings" pitchFamily="2" charset="2"/>
              <a:buChar char="§"/>
              <a:defRPr sz="2000" b="1" kern="1200" baseline="0">
                <a:solidFill>
                  <a:schemeClr val="accent3">
                    <a:lumMod val="50000"/>
                  </a:schemeClr>
                </a:solidFill>
                <a:latin typeface="+mj-lt"/>
                <a:ea typeface="+mn-ea"/>
                <a:cs typeface="Arial" pitchFamily="34" charset="0"/>
              </a:defRPr>
            </a:lvl2pPr>
            <a:lvl3pPr marL="1143000" indent="-228600" algn="l" defTabSz="914400" rtl="0" eaLnBrk="1" latinLnBrk="0" hangingPunct="1">
              <a:spcBef>
                <a:spcPct val="20000"/>
              </a:spcBef>
              <a:buSzPct val="75000"/>
              <a:buFont typeface="Wingdings" pitchFamily="2" charset="2"/>
              <a:buChar char="§"/>
              <a:defRPr sz="1800" b="1" kern="1200" baseline="0">
                <a:solidFill>
                  <a:schemeClr val="accent3">
                    <a:lumMod val="50000"/>
                  </a:schemeClr>
                </a:solidFill>
                <a:latin typeface="+mj-lt"/>
                <a:ea typeface="+mn-ea"/>
                <a:cs typeface="Arial" pitchFamily="34" charset="0"/>
              </a:defRPr>
            </a:lvl3pPr>
            <a:lvl4pPr marL="1600200" indent="-228600" algn="l" defTabSz="914400" rtl="0" eaLnBrk="1" latinLnBrk="0" hangingPunct="1">
              <a:spcBef>
                <a:spcPct val="20000"/>
              </a:spcBef>
              <a:buSzPct val="75000"/>
              <a:buFont typeface="Wingdings" pitchFamily="2" charset="2"/>
              <a:buChar char="§"/>
              <a:defRPr sz="1800" b="1" kern="1200" baseline="0">
                <a:solidFill>
                  <a:schemeClr val="accent3">
                    <a:lumMod val="50000"/>
                  </a:schemeClr>
                </a:solidFill>
                <a:latin typeface="+mj-lt"/>
                <a:ea typeface="+mn-ea"/>
                <a:cs typeface="Arial" pitchFamily="34" charset="0"/>
              </a:defRPr>
            </a:lvl4pPr>
            <a:lvl5pPr marL="2057400" indent="-228600" algn="l" defTabSz="914400" rtl="0" eaLnBrk="1" latinLnBrk="0" hangingPunct="1">
              <a:spcBef>
                <a:spcPct val="20000"/>
              </a:spcBef>
              <a:buSzPct val="75000"/>
              <a:buFont typeface="Wingdings" pitchFamily="2" charset="2"/>
              <a:buChar char="§"/>
              <a:defRPr sz="1800" b="1" kern="1200" baseline="0">
                <a:solidFill>
                  <a:schemeClr val="accent3">
                    <a:lumMod val="50000"/>
                  </a:schemeClr>
                </a:solidFill>
                <a:latin typeface="+mj-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spcAft>
                <a:spcPts val="100"/>
              </a:spcAft>
              <a:buClr>
                <a:srgbClr val="9BBB59">
                  <a:lumMod val="50000"/>
                </a:srgbClr>
              </a:buClr>
              <a:tabLst>
                <a:tab pos="342900" algn="l"/>
              </a:tabLst>
              <a:defRPr/>
            </a:pPr>
            <a:r>
              <a:rPr lang="en-US" b="0" dirty="0">
                <a:solidFill>
                  <a:schemeClr val="tx1"/>
                </a:solidFill>
                <a:cs typeface="Calibri" pitchFamily="34" charset="0"/>
              </a:rPr>
              <a:t>Option 1: Use functions provided with Topology tools</a:t>
            </a:r>
          </a:p>
          <a:p>
            <a:pPr>
              <a:lnSpc>
                <a:spcPct val="110000"/>
              </a:lnSpc>
              <a:spcAft>
                <a:spcPts val="100"/>
              </a:spcAft>
              <a:buClr>
                <a:srgbClr val="9BBB59">
                  <a:lumMod val="50000"/>
                </a:srgbClr>
              </a:buClr>
              <a:tabLst>
                <a:tab pos="342900" algn="l"/>
              </a:tabLst>
              <a:defRPr/>
            </a:pPr>
            <a:endParaRPr lang="en-US" b="0" dirty="0">
              <a:solidFill>
                <a:schemeClr val="tx1"/>
              </a:solidFill>
              <a:cs typeface="Calibri" pitchFamily="34" charset="0"/>
            </a:endParaRPr>
          </a:p>
          <a:p>
            <a:pPr>
              <a:lnSpc>
                <a:spcPct val="110000"/>
              </a:lnSpc>
              <a:spcAft>
                <a:spcPts val="100"/>
              </a:spcAft>
              <a:buClr>
                <a:srgbClr val="9BBB59">
                  <a:lumMod val="50000"/>
                </a:srgbClr>
              </a:buClr>
              <a:tabLst>
                <a:tab pos="342900" algn="l"/>
              </a:tabLst>
              <a:defRPr/>
            </a:pPr>
            <a:endParaRPr lang="en-US" b="0" dirty="0">
              <a:solidFill>
                <a:schemeClr val="tx1"/>
              </a:solidFill>
              <a:cs typeface="Calibri" pitchFamily="34" charset="0"/>
            </a:endParaRPr>
          </a:p>
          <a:p>
            <a:pPr>
              <a:lnSpc>
                <a:spcPct val="110000"/>
              </a:lnSpc>
              <a:spcAft>
                <a:spcPts val="100"/>
              </a:spcAft>
              <a:buClr>
                <a:srgbClr val="9BBB59">
                  <a:lumMod val="50000"/>
                </a:srgbClr>
              </a:buClr>
              <a:tabLst>
                <a:tab pos="342900" algn="l"/>
              </a:tabLst>
              <a:defRPr/>
            </a:pPr>
            <a:endParaRPr lang="en-US" b="0" dirty="0">
              <a:solidFill>
                <a:schemeClr val="tx1"/>
              </a:solidFill>
              <a:cs typeface="Calibri" pitchFamily="34" charset="0"/>
            </a:endParaRPr>
          </a:p>
          <a:p>
            <a:pPr>
              <a:lnSpc>
                <a:spcPct val="110000"/>
              </a:lnSpc>
              <a:spcAft>
                <a:spcPts val="100"/>
              </a:spcAft>
              <a:buClr>
                <a:srgbClr val="9BBB59">
                  <a:lumMod val="50000"/>
                </a:srgbClr>
              </a:buClr>
              <a:tabLst>
                <a:tab pos="342900" algn="l"/>
              </a:tabLst>
              <a:defRPr/>
            </a:pPr>
            <a:endParaRPr lang="en-US" b="0" dirty="0">
              <a:solidFill>
                <a:schemeClr val="tx1"/>
              </a:solidFill>
              <a:cs typeface="Calibri" pitchFamily="34" charset="0"/>
            </a:endParaRPr>
          </a:p>
          <a:p>
            <a:pPr>
              <a:lnSpc>
                <a:spcPct val="110000"/>
              </a:lnSpc>
              <a:spcAft>
                <a:spcPts val="100"/>
              </a:spcAft>
              <a:buClr>
                <a:srgbClr val="9BBB59">
                  <a:lumMod val="50000"/>
                </a:srgbClr>
              </a:buClr>
              <a:tabLst>
                <a:tab pos="342900" algn="l"/>
              </a:tabLst>
              <a:defRPr/>
            </a:pPr>
            <a:endParaRPr lang="en-US" b="0" dirty="0">
              <a:solidFill>
                <a:schemeClr val="tx1"/>
              </a:solidFill>
              <a:cs typeface="Calibri" pitchFamily="34" charset="0"/>
            </a:endParaRPr>
          </a:p>
          <a:p>
            <a:pPr>
              <a:lnSpc>
                <a:spcPct val="110000"/>
              </a:lnSpc>
              <a:spcAft>
                <a:spcPts val="100"/>
              </a:spcAft>
              <a:buClr>
                <a:srgbClr val="9BBB59">
                  <a:lumMod val="50000"/>
                </a:srgbClr>
              </a:buClr>
              <a:tabLst>
                <a:tab pos="342900" algn="l"/>
              </a:tabLst>
              <a:defRPr/>
            </a:pPr>
            <a:endParaRPr lang="en-US" b="0" dirty="0">
              <a:solidFill>
                <a:schemeClr val="tx1"/>
              </a:solidFill>
              <a:cs typeface="Calibri" pitchFamily="34" charset="0"/>
            </a:endParaRPr>
          </a:p>
          <a:p>
            <a:pPr>
              <a:lnSpc>
                <a:spcPct val="110000"/>
              </a:lnSpc>
              <a:spcAft>
                <a:spcPts val="100"/>
              </a:spcAft>
              <a:buClr>
                <a:srgbClr val="9BBB59">
                  <a:lumMod val="50000"/>
                </a:srgbClr>
              </a:buClr>
              <a:tabLst>
                <a:tab pos="342900" algn="l"/>
              </a:tabLst>
              <a:defRPr/>
            </a:pPr>
            <a:r>
              <a:rPr lang="en-US" b="0" dirty="0">
                <a:solidFill>
                  <a:schemeClr val="tx1"/>
                </a:solidFill>
                <a:cs typeface="Calibri" pitchFamily="34" charset="0"/>
              </a:rPr>
              <a:t>Option 2: Manually edit problem features</a:t>
            </a:r>
          </a:p>
          <a:p>
            <a:pPr>
              <a:lnSpc>
                <a:spcPct val="110000"/>
              </a:lnSpc>
              <a:spcAft>
                <a:spcPts val="100"/>
              </a:spcAft>
              <a:buClr>
                <a:srgbClr val="9BBB59">
                  <a:lumMod val="50000"/>
                </a:srgbClr>
              </a:buClr>
              <a:tabLst>
                <a:tab pos="342900" algn="l"/>
              </a:tabLst>
              <a:defRPr/>
            </a:pPr>
            <a:r>
              <a:rPr lang="en-US" b="0" dirty="0">
                <a:solidFill>
                  <a:schemeClr val="tx1"/>
                </a:solidFill>
                <a:cs typeface="Calibri" pitchFamily="34" charset="0"/>
              </a:rPr>
              <a:t>Option 3: Mark error as an exception</a:t>
            </a:r>
          </a:p>
          <a:p>
            <a:pPr>
              <a:lnSpc>
                <a:spcPct val="110000"/>
              </a:lnSpc>
              <a:spcAft>
                <a:spcPts val="100"/>
              </a:spcAft>
              <a:buClr>
                <a:srgbClr val="9BBB59">
                  <a:lumMod val="50000"/>
                </a:srgbClr>
              </a:buClr>
              <a:tabLst>
                <a:tab pos="342900" algn="l"/>
              </a:tabLst>
              <a:defRPr/>
            </a:pPr>
            <a:endParaRPr lang="en-US" dirty="0">
              <a:solidFill>
                <a:srgbClr val="9BBB59">
                  <a:lumMod val="50000"/>
                </a:srgbClr>
              </a:solidFill>
              <a:cs typeface="Calibri" pitchFamily="34" charset="0"/>
            </a:endParaRPr>
          </a:p>
        </p:txBody>
      </p:sp>
      <p:grpSp>
        <p:nvGrpSpPr>
          <p:cNvPr id="4" name="Group 3"/>
          <p:cNvGrpSpPr/>
          <p:nvPr/>
        </p:nvGrpSpPr>
        <p:grpSpPr>
          <a:xfrm>
            <a:off x="1247775" y="2209799"/>
            <a:ext cx="6648450" cy="2009776"/>
            <a:chOff x="947160" y="2209799"/>
            <a:chExt cx="6648450" cy="2009776"/>
          </a:xfrm>
        </p:grpSpPr>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7160" y="2209800"/>
              <a:ext cx="1866900" cy="20097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37935" y="2209799"/>
              <a:ext cx="1866900" cy="20097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28710" y="2314574"/>
              <a:ext cx="1866900" cy="18002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87817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400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nSpc>
                <a:spcPct val="110000"/>
              </a:lnSpc>
              <a:spcAft>
                <a:spcPts val="100"/>
              </a:spcAft>
              <a:buClr>
                <a:schemeClr val="accent3">
                  <a:lumMod val="50000"/>
                </a:schemeClr>
              </a:buClr>
              <a:tabLst>
                <a:tab pos="342900" algn="l"/>
              </a:tabLst>
              <a:defRPr/>
            </a:pPr>
            <a:r>
              <a:rPr lang="en-US" sz="2600" dirty="0">
                <a:latin typeface="Calibri" pitchFamily="34" charset="0"/>
                <a:cs typeface="Calibri" pitchFamily="34" charset="0"/>
              </a:rPr>
              <a:t>Method for by-passing a topology rule</a:t>
            </a:r>
          </a:p>
          <a:p>
            <a:pPr>
              <a:lnSpc>
                <a:spcPct val="110000"/>
              </a:lnSpc>
              <a:spcAft>
                <a:spcPts val="100"/>
              </a:spcAft>
              <a:buClr>
                <a:schemeClr val="accent3">
                  <a:lumMod val="50000"/>
                </a:schemeClr>
              </a:buClr>
              <a:tabLst>
                <a:tab pos="342900" algn="l"/>
              </a:tabLst>
              <a:defRPr/>
            </a:pPr>
            <a:r>
              <a:rPr lang="en-US" sz="2600" dirty="0">
                <a:latin typeface="Calibri" pitchFamily="34" charset="0"/>
                <a:cs typeface="Calibri" pitchFamily="34" charset="0"/>
              </a:rPr>
              <a:t>Exception applies only to selected topology error</a:t>
            </a:r>
          </a:p>
          <a:p>
            <a:endParaRPr lang="en-US" sz="2600" dirty="0"/>
          </a:p>
        </p:txBody>
      </p:sp>
      <p:sp>
        <p:nvSpPr>
          <p:cNvPr id="39938" name="Rectangle 2"/>
          <p:cNvSpPr>
            <a:spLocks noGrp="1" noChangeArrowheads="1"/>
          </p:cNvSpPr>
          <p:nvPr>
            <p:ph type="title"/>
          </p:nvPr>
        </p:nvSpPr>
        <p:spPr bwMode="auto">
          <a:xfrm>
            <a:off x="457200" y="111145"/>
            <a:ext cx="8229600" cy="990600"/>
          </a:xfrm>
          <a:prstGeom prst="rect">
            <a:avLst/>
          </a:prstGeom>
          <a:noFill/>
          <a:ln>
            <a:miter lim="800000"/>
            <a:headEnd/>
            <a:tailEnd/>
          </a:ln>
        </p:spPr>
        <p:txBody>
          <a:bodyPr lIns="92075" tIns="46038" rIns="92075" bIns="46038" anchor="b">
            <a:normAutofit/>
          </a:bodyPr>
          <a:lstStyle/>
          <a:p>
            <a:pPr eaLnBrk="1" hangingPunct="1"/>
            <a:r>
              <a:rPr lang="en-US" dirty="0">
                <a:cs typeface="Calibri" pitchFamily="34" charset="0"/>
              </a:rPr>
              <a:t>Exceptions</a:t>
            </a:r>
          </a:p>
        </p:txBody>
      </p:sp>
      <p:pic>
        <p:nvPicPr>
          <p:cNvPr id="35845" name="Picture 7" descr="vrm w exception2"/>
          <p:cNvPicPr>
            <a:picLocks noChangeAspect="1" noChangeArrowheads="1"/>
          </p:cNvPicPr>
          <p:nvPr/>
        </p:nvPicPr>
        <p:blipFill rotWithShape="1">
          <a:blip r:embed="rId3" cstate="print">
            <a:clrChange>
              <a:clrFrom>
                <a:srgbClr val="FEFFFF"/>
              </a:clrFrom>
              <a:clrTo>
                <a:srgbClr val="FEFFFF">
                  <a:alpha val="0"/>
                </a:srgbClr>
              </a:clrTo>
            </a:clrChange>
          </a:blip>
          <a:srcRect l="2" t="11" r="438" b="1"/>
          <a:stretch/>
        </p:blipFill>
        <p:spPr bwMode="auto">
          <a:xfrm>
            <a:off x="4682500" y="2819400"/>
            <a:ext cx="4039849" cy="3574628"/>
          </a:xfrm>
          <a:prstGeom prst="rect">
            <a:avLst/>
          </a:prstGeom>
          <a:noFill/>
          <a:ln w="9525">
            <a:noFill/>
            <a:miter lim="800000"/>
            <a:headEnd/>
            <a:tailEnd/>
          </a:ln>
        </p:spPr>
      </p:pic>
      <p:sp>
        <p:nvSpPr>
          <p:cNvPr id="39942" name="Text Box 10"/>
          <p:cNvSpPr txBox="1">
            <a:spLocks noChangeArrowheads="1"/>
          </p:cNvSpPr>
          <p:nvPr/>
        </p:nvSpPr>
        <p:spPr bwMode="auto">
          <a:xfrm>
            <a:off x="-12700" y="6553200"/>
            <a:ext cx="355600" cy="336550"/>
          </a:xfrm>
          <a:prstGeom prst="rect">
            <a:avLst/>
          </a:prstGeom>
          <a:noFill/>
          <a:ln w="9525">
            <a:noFill/>
            <a:miter lim="800000"/>
            <a:headEnd/>
            <a:tailEnd/>
          </a:ln>
        </p:spPr>
        <p:txBody>
          <a:bodyPr lIns="92075" tIns="46038" rIns="92075" bIns="46038">
            <a:spAutoFit/>
          </a:bodyPr>
          <a:lstStyle/>
          <a:p>
            <a:pPr>
              <a:spcBef>
                <a:spcPct val="50000"/>
              </a:spcBef>
            </a:pPr>
            <a:r>
              <a:rPr lang="en-US">
                <a:solidFill>
                  <a:srgbClr val="FF0000"/>
                </a:solidFill>
              </a:rPr>
              <a:t>A</a:t>
            </a: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2495570"/>
            <a:ext cx="5711825" cy="314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676400" y="5181600"/>
            <a:ext cx="1828800" cy="228600"/>
          </a:xfrm>
          <a:prstGeom prst="rect">
            <a:avLst/>
          </a:prstGeom>
          <a:no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ffectLst>
                <a:reflection blurRad="6350" stA="55000" endA="300" endPos="45500" dir="5400000" sy="-100000" algn="bl" rotWithShape="0"/>
              </a:effectLst>
            </a:endParaRPr>
          </a:p>
        </p:txBody>
      </p:sp>
    </p:spTree>
    <p:extLst>
      <p:ext uri="{BB962C8B-B14F-4D97-AF65-F5344CB8AC3E}">
        <p14:creationId xmlns:p14="http://schemas.microsoft.com/office/powerpoint/2010/main" val="31370488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110000"/>
              </a:lnSpc>
              <a:defRPr/>
            </a:pPr>
            <a:r>
              <a:rPr lang="en-US" sz="2600" dirty="0">
                <a:latin typeface="Calibri" pitchFamily="34" charset="0"/>
                <a:cs typeface="Calibri" pitchFamily="34" charset="0"/>
              </a:rPr>
              <a:t>Create Geodatabase Topology</a:t>
            </a:r>
          </a:p>
          <a:p>
            <a:pPr lvl="1">
              <a:lnSpc>
                <a:spcPct val="90000"/>
              </a:lnSpc>
              <a:spcBef>
                <a:spcPts val="1800"/>
              </a:spcBef>
              <a:defRPr/>
            </a:pPr>
            <a:r>
              <a:rPr lang="en-US" dirty="0">
                <a:latin typeface="Calibri" pitchFamily="34" charset="0"/>
                <a:cs typeface="Calibri" pitchFamily="34" charset="0"/>
              </a:rPr>
              <a:t> </a:t>
            </a:r>
            <a:r>
              <a:rPr lang="en-US" sz="2400" dirty="0">
                <a:latin typeface="Calibri" pitchFamily="34" charset="0"/>
                <a:cs typeface="Calibri" pitchFamily="34" charset="0"/>
              </a:rPr>
              <a:t>What is topology?</a:t>
            </a:r>
          </a:p>
          <a:p>
            <a:pPr lvl="1">
              <a:lnSpc>
                <a:spcPct val="90000"/>
              </a:lnSpc>
              <a:spcBef>
                <a:spcPts val="1800"/>
              </a:spcBef>
              <a:defRPr/>
            </a:pPr>
            <a:r>
              <a:rPr lang="en-US" sz="2400" dirty="0">
                <a:latin typeface="Calibri" pitchFamily="34" charset="0"/>
                <a:cs typeface="Calibri" pitchFamily="34" charset="0"/>
              </a:rPr>
              <a:t> Requirements of Geodatabase topology</a:t>
            </a:r>
          </a:p>
          <a:p>
            <a:pPr lvl="1">
              <a:lnSpc>
                <a:spcPct val="90000"/>
              </a:lnSpc>
              <a:spcBef>
                <a:spcPts val="1800"/>
              </a:spcBef>
              <a:defRPr/>
            </a:pPr>
            <a:r>
              <a:rPr lang="en-US" sz="2400" dirty="0">
                <a:latin typeface="Calibri" pitchFamily="34" charset="0"/>
                <a:cs typeface="Calibri" pitchFamily="34" charset="0"/>
              </a:rPr>
              <a:t> Topology layer</a:t>
            </a:r>
          </a:p>
          <a:p>
            <a:pPr lvl="1">
              <a:lnSpc>
                <a:spcPct val="90000"/>
              </a:lnSpc>
              <a:spcBef>
                <a:spcPts val="1800"/>
              </a:spcBef>
              <a:defRPr/>
            </a:pPr>
            <a:r>
              <a:rPr lang="en-US" sz="2400" dirty="0">
                <a:latin typeface="Calibri" pitchFamily="34" charset="0"/>
                <a:cs typeface="Calibri" pitchFamily="34" charset="0"/>
              </a:rPr>
              <a:t> Topology rules</a:t>
            </a:r>
          </a:p>
          <a:p>
            <a:pPr lvl="1">
              <a:lnSpc>
                <a:spcPct val="90000"/>
              </a:lnSpc>
              <a:spcBef>
                <a:spcPts val="1800"/>
              </a:spcBef>
              <a:defRPr/>
            </a:pPr>
            <a:r>
              <a:rPr lang="en-US" sz="2400" dirty="0">
                <a:latin typeface="Calibri" pitchFamily="34" charset="0"/>
                <a:cs typeface="Calibri" pitchFamily="34" charset="0"/>
              </a:rPr>
              <a:t> Reporting and fixing topology errors</a:t>
            </a:r>
          </a:p>
          <a:p>
            <a:endParaRPr lang="en-US" dirty="0"/>
          </a:p>
        </p:txBody>
      </p:sp>
      <p:sp>
        <p:nvSpPr>
          <p:cNvPr id="21506" name="Rectangle 2"/>
          <p:cNvSpPr>
            <a:spLocks noGrp="1" noChangeArrowheads="1"/>
          </p:cNvSpPr>
          <p:nvPr>
            <p:ph type="title"/>
          </p:nvPr>
        </p:nvSpPr>
        <p:spPr bwMode="auto">
          <a:prstGeom prst="rect">
            <a:avLst/>
          </a:prstGeom>
          <a:noFill/>
          <a:ln>
            <a:miter lim="800000"/>
            <a:headEnd/>
            <a:tailEnd/>
          </a:ln>
        </p:spPr>
        <p:txBody>
          <a:bodyPr lIns="92075" tIns="46038" rIns="92075" bIns="46038" anchor="b">
            <a:normAutofit/>
          </a:bodyPr>
          <a:lstStyle/>
          <a:p>
            <a:r>
              <a:rPr lang="en-US" dirty="0">
                <a:cs typeface="Calibri" pitchFamily="34" charset="0"/>
              </a:rPr>
              <a:t>Geodatabase Topology</a:t>
            </a:r>
          </a:p>
        </p:txBody>
      </p:sp>
      <p:sp>
        <p:nvSpPr>
          <p:cNvPr id="2" name="Rectangle 1"/>
          <p:cNvSpPr/>
          <p:nvPr/>
        </p:nvSpPr>
        <p:spPr>
          <a:xfrm>
            <a:off x="-3110" y="4953000"/>
            <a:ext cx="9144000" cy="1200329"/>
          </a:xfrm>
          <a:prstGeom prst="rect">
            <a:avLst/>
          </a:prstGeom>
        </p:spPr>
        <p:txBody>
          <a:bodyPr wrap="square">
            <a:spAutoFit/>
          </a:bodyPr>
          <a:lstStyle/>
          <a:p>
            <a:pPr algn="ctr"/>
            <a:r>
              <a:rPr lang="en-US" b="1" dirty="0">
                <a:solidFill>
                  <a:srgbClr val="F79646">
                    <a:lumMod val="75000"/>
                  </a:srgbClr>
                </a:solidFill>
              </a:rPr>
              <a:t>Topology Help Files - Start &gt; All Programs &gt; ArcGIS  &gt; ArcGIS Desktop Help</a:t>
            </a:r>
          </a:p>
          <a:p>
            <a:pPr algn="ctr"/>
            <a:endParaRPr lang="en-US" b="1" dirty="0">
              <a:solidFill>
                <a:srgbClr val="F79646">
                  <a:lumMod val="75000"/>
                </a:srgbClr>
              </a:solidFill>
            </a:endParaRPr>
          </a:p>
          <a:p>
            <a:pPr algn="ctr"/>
            <a:r>
              <a:rPr lang="en-US" b="1" dirty="0">
                <a:solidFill>
                  <a:srgbClr val="F79646">
                    <a:lumMod val="75000"/>
                  </a:srgbClr>
                </a:solidFill>
              </a:rPr>
              <a:t>ESRI Online Training - Creating and Editing Geodatabase Topology</a:t>
            </a:r>
          </a:p>
          <a:p>
            <a:pPr algn="ctr"/>
            <a:endParaRPr lang="en-US" b="1" dirty="0">
              <a:solidFill>
                <a:srgbClr val="F79646">
                  <a:lumMod val="75000"/>
                </a:srgbClr>
              </a:solidFill>
            </a:endParaRPr>
          </a:p>
        </p:txBody>
      </p:sp>
    </p:spTree>
    <p:extLst>
      <p:ext uri="{BB962C8B-B14F-4D97-AF65-F5344CB8AC3E}">
        <p14:creationId xmlns:p14="http://schemas.microsoft.com/office/powerpoint/2010/main" val="8878352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p:txBody>
          <a:bodyPr>
            <a:noAutofit/>
          </a:bodyPr>
          <a:lstStyle/>
          <a:p>
            <a:pPr>
              <a:defRPr/>
            </a:pPr>
            <a:r>
              <a:rPr lang="en-US" sz="3200" dirty="0">
                <a:cs typeface="Calibri" pitchFamily="34" charset="0"/>
              </a:rPr>
              <a:t>Demonstration</a:t>
            </a:r>
          </a:p>
        </p:txBody>
      </p:sp>
      <p:pic>
        <p:nvPicPr>
          <p:cNvPr id="5" name="Picture 4" descr="Nat GIS.jpg"/>
          <p:cNvPicPr>
            <a:picLocks noChangeAspect="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2397125" y="1770063"/>
            <a:ext cx="46736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8457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4038600" cy="990600"/>
          </a:xfrm>
        </p:spPr>
        <p:txBody>
          <a:bodyPr/>
          <a:lstStyle/>
          <a:p>
            <a:r>
              <a:rPr lang="en-US" dirty="0"/>
              <a:t>Course Outline</a:t>
            </a:r>
          </a:p>
        </p:txBody>
      </p:sp>
      <p:sp>
        <p:nvSpPr>
          <p:cNvPr id="3" name="Content Placeholder 2"/>
          <p:cNvSpPr>
            <a:spLocks noGrp="1"/>
          </p:cNvSpPr>
          <p:nvPr>
            <p:ph idx="1"/>
          </p:nvPr>
        </p:nvSpPr>
        <p:spPr>
          <a:xfrm>
            <a:off x="457200" y="1905001"/>
            <a:ext cx="3886200" cy="2743200"/>
          </a:xfrm>
          <a:noFill/>
          <a:ln w="22225">
            <a:noFill/>
          </a:ln>
        </p:spPr>
        <p:txBody>
          <a:bodyPr>
            <a:noAutofit/>
          </a:bodyPr>
          <a:lstStyle/>
          <a:p>
            <a:r>
              <a:rPr lang="en-US" sz="2400" b="1" dirty="0"/>
              <a:t> </a:t>
            </a:r>
            <a:r>
              <a:rPr lang="en-US" sz="3600" dirty="0"/>
              <a:t>PPT</a:t>
            </a:r>
          </a:p>
          <a:p>
            <a:pPr lvl="1"/>
            <a:r>
              <a:rPr lang="en-US" sz="3200" dirty="0"/>
              <a:t>Demo</a:t>
            </a:r>
          </a:p>
          <a:p>
            <a:pPr lvl="1"/>
            <a:r>
              <a:rPr lang="en-US" sz="3200" dirty="0"/>
              <a:t>Exercise</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8200" y="1"/>
            <a:ext cx="4495800" cy="6553200"/>
          </a:xfrm>
          <a:prstGeom prst="rect">
            <a:avLst/>
          </a:prstGeom>
        </p:spPr>
      </p:pic>
      <mc:AlternateContent xmlns:mc="http://schemas.openxmlformats.org/markup-compatibility/2006" xmlns:pslz="http://schemas.microsoft.com/office/powerpoint/2016/slidezoom">
        <mc:Choice Requires="pslz">
          <p:graphicFrame>
            <p:nvGraphicFramePr>
              <p:cNvPr id="6" name="Slide Zoom 5">
                <a:extLst>
                  <a:ext uri="{FF2B5EF4-FFF2-40B4-BE49-F238E27FC236}">
                    <a16:creationId xmlns:a16="http://schemas.microsoft.com/office/drawing/2014/main" id="{F5391BB0-ECF9-4135-BC59-658CCE1CB2D1}"/>
                  </a:ext>
                </a:extLst>
              </p:cNvPr>
              <p:cNvGraphicFramePr>
                <a:graphicFrameLocks noChangeAspect="1"/>
              </p:cNvGraphicFramePr>
              <p:nvPr/>
            </p:nvGraphicFramePr>
            <p:xfrm>
              <a:off x="10782300" y="-57150"/>
              <a:ext cx="2286000" cy="1714500"/>
            </p:xfrm>
            <a:graphic>
              <a:graphicData uri="http://schemas.microsoft.com/office/powerpoint/2016/slidezoom">
                <pslz:sldZm>
                  <pslz:sldZmObj sldId="347" cId="1372360620">
                    <pslz:zmPr id="{C747A152-0226-4F1D-B408-370232419123}" returnToParent="0" transitionDur="1000">
                      <p166:blipFill xmlns:p166="http://schemas.microsoft.com/office/powerpoint/2016/6/main">
                        <a:blip r:embed="rId4"/>
                        <a:stretch>
                          <a:fillRect/>
                        </a:stretch>
                      </p166:blipFill>
                      <p166:spPr xmlns:p166="http://schemas.microsoft.com/office/powerpoint/2016/6/main">
                        <a:xfrm>
                          <a:off x="0" y="0"/>
                          <a:ext cx="2286000" cy="1714500"/>
                        </a:xfrm>
                        <a:prstGeom prst="rect">
                          <a:avLst/>
                        </a:prstGeom>
                        <a:ln w="3175">
                          <a:solidFill>
                            <a:prstClr val="ltGray"/>
                          </a:solidFill>
                        </a:ln>
                      </p166:spPr>
                    </pslz:zmPr>
                  </pslz:sldZmObj>
                </pslz:sldZm>
              </a:graphicData>
            </a:graphic>
          </p:graphicFrame>
        </mc:Choice>
        <mc:Fallback xmlns="">
          <p:pic>
            <p:nvPicPr>
              <p:cNvPr id="6" name="Slide Zoom 5">
                <a:hlinkClick r:id="rId5" action="ppaction://hlinksldjump"/>
                <a:extLst>
                  <a:ext uri="{FF2B5EF4-FFF2-40B4-BE49-F238E27FC236}">
                    <a16:creationId xmlns:a16="http://schemas.microsoft.com/office/drawing/2014/main" id="{F5391BB0-ECF9-4135-BC59-658CCE1CB2D1}"/>
                  </a:ext>
                </a:extLst>
              </p:cNvPr>
              <p:cNvPicPr>
                <a:picLocks noGrp="1" noRot="1" noChangeAspect="1" noMove="1" noResize="1" noEditPoints="1" noAdjustHandles="1" noChangeArrowheads="1" noChangeShapeType="1"/>
              </p:cNvPicPr>
              <p:nvPr/>
            </p:nvPicPr>
            <p:blipFill>
              <a:blip r:embed="rId6"/>
              <a:stretch>
                <a:fillRect/>
              </a:stretch>
            </p:blipFill>
            <p:spPr>
              <a:xfrm>
                <a:off x="10782300" y="-57150"/>
                <a:ext cx="2286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372360620"/>
      </p:ext>
    </p:extLst>
  </p:cSld>
  <p:clrMapOvr>
    <a:masterClrMapping/>
  </p:clrMapOvr>
</p:sld>
</file>

<file path=ppt/slides/slide3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4038600" cy="990600"/>
          </a:xfrm>
        </p:spPr>
        <p:txBody>
          <a:bodyPr/>
          <a:lstStyle/>
          <a:p>
            <a:r>
              <a:rPr lang="en-US" dirty="0"/>
              <a:t>Course Outline</a:t>
            </a:r>
          </a:p>
        </p:txBody>
      </p:sp>
      <p:sp>
        <p:nvSpPr>
          <p:cNvPr id="3" name="Content Placeholder 2"/>
          <p:cNvSpPr>
            <a:spLocks noGrp="1"/>
          </p:cNvSpPr>
          <p:nvPr>
            <p:ph idx="1"/>
          </p:nvPr>
        </p:nvSpPr>
        <p:spPr>
          <a:xfrm>
            <a:off x="457200" y="1905001"/>
            <a:ext cx="3886200" cy="2743200"/>
          </a:xfrm>
          <a:noFill/>
          <a:ln w="22225">
            <a:noFill/>
          </a:ln>
        </p:spPr>
        <p:txBody>
          <a:bodyPr>
            <a:noAutofit/>
          </a:bodyPr>
          <a:lstStyle/>
          <a:p>
            <a:r>
              <a:rPr lang="en-US" sz="2400" b="1" dirty="0"/>
              <a:t>Lesson 1: Introduction and Extract Tools</a:t>
            </a:r>
          </a:p>
          <a:p>
            <a:pPr lvl="1"/>
            <a:r>
              <a:rPr lang="en-US" sz="2000" dirty="0"/>
              <a:t>Exercise</a:t>
            </a:r>
          </a:p>
          <a:p>
            <a:r>
              <a:rPr lang="en-US" sz="2400" b="1" dirty="0"/>
              <a:t>Lesson 2 (11:30 am): Overlay Toolset</a:t>
            </a:r>
          </a:p>
          <a:p>
            <a:pPr lvl="1"/>
            <a:r>
              <a:rPr lang="en-US" sz="2000" dirty="0"/>
              <a:t>Exercise</a:t>
            </a:r>
          </a:p>
          <a:p>
            <a:r>
              <a:rPr lang="en-US" sz="2400" b="1" dirty="0"/>
              <a:t>Lesson 3 (1:30 pm): Proximity Tools</a:t>
            </a:r>
          </a:p>
          <a:p>
            <a:pPr lvl="1"/>
            <a:r>
              <a:rPr lang="en-US" sz="2000" dirty="0"/>
              <a:t>Exercise</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8200" y="1"/>
            <a:ext cx="4495800" cy="6553200"/>
          </a:xfrm>
          <a:prstGeom prst="rect">
            <a:avLst/>
          </a:prstGeom>
        </p:spPr>
      </p:pic>
      <mc:AlternateContent xmlns:mc="http://schemas.openxmlformats.org/markup-compatibility/2006" xmlns:pslz="http://schemas.microsoft.com/office/powerpoint/2016/slidezoom">
        <mc:Choice Requires="pslz">
          <p:graphicFrame>
            <p:nvGraphicFramePr>
              <p:cNvPr id="6" name="Slide Zoom 5">
                <a:extLst>
                  <a:ext uri="{FF2B5EF4-FFF2-40B4-BE49-F238E27FC236}">
                    <a16:creationId xmlns:a16="http://schemas.microsoft.com/office/drawing/2014/main" id="{F5391BB0-ECF9-4135-BC59-658CCE1CB2D1}"/>
                  </a:ext>
                </a:extLst>
              </p:cNvPr>
              <p:cNvGraphicFramePr>
                <a:graphicFrameLocks noChangeAspect="1"/>
              </p:cNvGraphicFramePr>
              <p:nvPr/>
            </p:nvGraphicFramePr>
            <p:xfrm>
              <a:off x="10782300" y="-57150"/>
              <a:ext cx="2286000" cy="1714500"/>
            </p:xfrm>
            <a:graphic>
              <a:graphicData uri="http://schemas.microsoft.com/office/powerpoint/2016/slidezoom">
                <pslz:sldZm>
                  <pslz:sldZmObj sldId="314" cId="1372360620">
                    <pslz:zmPr id="{C747A152-0226-4F1D-B408-370232419123}" returnToParent="0" transitionDur="1000">
                      <p166:blipFill xmlns:p166="http://schemas.microsoft.com/office/powerpoint/2016/6/main">
                        <a:blip r:embed="rId4"/>
                        <a:stretch>
                          <a:fillRect/>
                        </a:stretch>
                      </p166:blipFill>
                      <p166:spPr xmlns:p166="http://schemas.microsoft.com/office/powerpoint/2016/6/main">
                        <a:xfrm>
                          <a:off x="0" y="0"/>
                          <a:ext cx="2286000" cy="1714500"/>
                        </a:xfrm>
                        <a:prstGeom prst="rect">
                          <a:avLst/>
                        </a:prstGeom>
                        <a:ln w="3175">
                          <a:solidFill>
                            <a:prstClr val="ltGray"/>
                          </a:solidFill>
                        </a:ln>
                      </p166:spPr>
                    </pslz:zmPr>
                  </pslz:sldZmObj>
                </pslz:sldZm>
              </a:graphicData>
            </a:graphic>
          </p:graphicFrame>
        </mc:Choice>
        <mc:Fallback xmlns="">
          <p:pic>
            <p:nvPicPr>
              <p:cNvPr id="6" name="Slide Zoom 5">
                <a:hlinkClick r:id="rId5" action="ppaction://hlinksldjump"/>
                <a:extLst>
                  <a:ext uri="{FF2B5EF4-FFF2-40B4-BE49-F238E27FC236}">
                    <a16:creationId xmlns:a16="http://schemas.microsoft.com/office/drawing/2014/main" id="{F5391BB0-ECF9-4135-BC59-658CCE1CB2D1}"/>
                  </a:ext>
                </a:extLst>
              </p:cNvPr>
              <p:cNvPicPr>
                <a:picLocks noGrp="1" noRot="1" noChangeAspect="1" noMove="1" noResize="1" noEditPoints="1" noAdjustHandles="1" noChangeArrowheads="1" noChangeShapeType="1"/>
              </p:cNvPicPr>
              <p:nvPr/>
            </p:nvPicPr>
            <p:blipFill>
              <a:blip r:embed="rId6"/>
              <a:stretch>
                <a:fillRect/>
              </a:stretch>
            </p:blipFill>
            <p:spPr>
              <a:xfrm>
                <a:off x="10782300" y="-57150"/>
                <a:ext cx="2286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372360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110000"/>
              </a:lnSpc>
              <a:defRPr/>
            </a:pPr>
            <a:r>
              <a:rPr lang="en-US" sz="2600" dirty="0">
                <a:latin typeface="Calibri" pitchFamily="34" charset="0"/>
                <a:cs typeface="Calibri" pitchFamily="34" charset="0"/>
              </a:rPr>
              <a:t>Create Geodatabase Topology</a:t>
            </a:r>
          </a:p>
          <a:p>
            <a:pPr lvl="1">
              <a:lnSpc>
                <a:spcPct val="90000"/>
              </a:lnSpc>
              <a:spcBef>
                <a:spcPts val="1800"/>
              </a:spcBef>
              <a:defRPr/>
            </a:pPr>
            <a:r>
              <a:rPr lang="en-US" dirty="0">
                <a:latin typeface="Calibri" pitchFamily="34" charset="0"/>
                <a:cs typeface="Calibri" pitchFamily="34" charset="0"/>
              </a:rPr>
              <a:t> What is topology?</a:t>
            </a:r>
          </a:p>
          <a:p>
            <a:pPr lvl="1">
              <a:lnSpc>
                <a:spcPct val="90000"/>
              </a:lnSpc>
              <a:spcBef>
                <a:spcPts val="1800"/>
              </a:spcBef>
              <a:defRPr/>
            </a:pPr>
            <a:r>
              <a:rPr lang="en-US" dirty="0">
                <a:latin typeface="Calibri" pitchFamily="34" charset="0"/>
                <a:cs typeface="Calibri" pitchFamily="34" charset="0"/>
              </a:rPr>
              <a:t> Requirements of Geodatabase topology</a:t>
            </a:r>
          </a:p>
          <a:p>
            <a:pPr lvl="1">
              <a:lnSpc>
                <a:spcPct val="90000"/>
              </a:lnSpc>
              <a:spcBef>
                <a:spcPts val="1800"/>
              </a:spcBef>
              <a:defRPr/>
            </a:pPr>
            <a:r>
              <a:rPr lang="en-US" dirty="0">
                <a:latin typeface="Calibri" pitchFamily="34" charset="0"/>
                <a:cs typeface="Calibri" pitchFamily="34" charset="0"/>
              </a:rPr>
              <a:t> Topology layer</a:t>
            </a:r>
          </a:p>
          <a:p>
            <a:pPr lvl="1">
              <a:lnSpc>
                <a:spcPct val="90000"/>
              </a:lnSpc>
              <a:spcBef>
                <a:spcPts val="1800"/>
              </a:spcBef>
              <a:defRPr/>
            </a:pPr>
            <a:r>
              <a:rPr lang="en-US" dirty="0">
                <a:latin typeface="Calibri" pitchFamily="34" charset="0"/>
                <a:cs typeface="Calibri" pitchFamily="34" charset="0"/>
              </a:rPr>
              <a:t> Topology rules</a:t>
            </a:r>
          </a:p>
          <a:p>
            <a:pPr lvl="1">
              <a:lnSpc>
                <a:spcPct val="90000"/>
              </a:lnSpc>
              <a:spcBef>
                <a:spcPts val="1800"/>
              </a:spcBef>
              <a:defRPr/>
            </a:pPr>
            <a:r>
              <a:rPr lang="en-US" dirty="0">
                <a:latin typeface="Calibri" pitchFamily="34" charset="0"/>
                <a:cs typeface="Calibri" pitchFamily="34" charset="0"/>
              </a:rPr>
              <a:t> Reporting and fixing topology errors</a:t>
            </a:r>
          </a:p>
          <a:p>
            <a:endParaRPr lang="en-US" dirty="0"/>
          </a:p>
        </p:txBody>
      </p:sp>
      <p:sp>
        <p:nvSpPr>
          <p:cNvPr id="21506" name="Rectangle 2"/>
          <p:cNvSpPr>
            <a:spLocks noGrp="1" noChangeArrowheads="1"/>
          </p:cNvSpPr>
          <p:nvPr>
            <p:ph type="title"/>
          </p:nvPr>
        </p:nvSpPr>
        <p:spPr bwMode="auto">
          <a:prstGeom prst="rect">
            <a:avLst/>
          </a:prstGeom>
          <a:noFill/>
          <a:ln>
            <a:miter lim="800000"/>
            <a:headEnd/>
            <a:tailEnd/>
          </a:ln>
        </p:spPr>
        <p:txBody>
          <a:bodyPr lIns="92075" tIns="46038" rIns="92075" bIns="46038" anchor="b">
            <a:normAutofit/>
          </a:bodyPr>
          <a:lstStyle/>
          <a:p>
            <a:r>
              <a:rPr lang="en-US" dirty="0">
                <a:cs typeface="Calibri" pitchFamily="34" charset="0"/>
              </a:rPr>
              <a:t>Geodatabase Topology</a:t>
            </a:r>
          </a:p>
        </p:txBody>
      </p:sp>
    </p:spTree>
    <p:extLst>
      <p:ext uri="{BB962C8B-B14F-4D97-AF65-F5344CB8AC3E}">
        <p14:creationId xmlns:p14="http://schemas.microsoft.com/office/powerpoint/2010/main" val="4000354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1190624" y="4632328"/>
            <a:ext cx="2082802" cy="1577976"/>
            <a:chOff x="1190624" y="4632328"/>
            <a:chExt cx="2082802" cy="1577976"/>
          </a:xfrm>
        </p:grpSpPr>
        <p:sp>
          <p:nvSpPr>
            <p:cNvPr id="22562" name="Rectangle 5"/>
            <p:cNvSpPr>
              <a:spLocks noChangeArrowheads="1"/>
            </p:cNvSpPr>
            <p:nvPr/>
          </p:nvSpPr>
          <p:spPr bwMode="auto">
            <a:xfrm>
              <a:off x="1190624" y="4632328"/>
              <a:ext cx="1041401" cy="1041401"/>
            </a:xfrm>
            <a:prstGeom prst="rect">
              <a:avLst/>
            </a:prstGeom>
            <a:solidFill>
              <a:srgbClr val="FFFFFF"/>
            </a:solidFill>
            <a:ln w="25400">
              <a:solidFill>
                <a:srgbClr val="000000"/>
              </a:solidFill>
              <a:miter lim="800000"/>
              <a:headEnd/>
              <a:tailEnd/>
            </a:ln>
          </p:spPr>
          <p:txBody>
            <a:bodyPr/>
            <a:lstStyle/>
            <a:p>
              <a:endParaRPr lang="en-US">
                <a:solidFill>
                  <a:prstClr val="black"/>
                </a:solidFill>
              </a:endParaRPr>
            </a:p>
          </p:txBody>
        </p:sp>
        <p:sp>
          <p:nvSpPr>
            <p:cNvPr id="22563" name="Rectangle 6"/>
            <p:cNvSpPr>
              <a:spLocks noChangeArrowheads="1"/>
            </p:cNvSpPr>
            <p:nvPr/>
          </p:nvSpPr>
          <p:spPr bwMode="auto">
            <a:xfrm>
              <a:off x="2232025" y="4632328"/>
              <a:ext cx="1041401" cy="1041401"/>
            </a:xfrm>
            <a:prstGeom prst="rect">
              <a:avLst/>
            </a:prstGeom>
            <a:solidFill>
              <a:srgbClr val="FFCC00"/>
            </a:solidFill>
            <a:ln w="25400">
              <a:solidFill>
                <a:srgbClr val="000000"/>
              </a:solidFill>
              <a:miter lim="800000"/>
              <a:headEnd/>
              <a:tailEnd/>
            </a:ln>
          </p:spPr>
          <p:txBody>
            <a:bodyPr/>
            <a:lstStyle/>
            <a:p>
              <a:endParaRPr lang="en-US">
                <a:solidFill>
                  <a:prstClr val="black"/>
                </a:solidFill>
              </a:endParaRPr>
            </a:p>
          </p:txBody>
        </p:sp>
        <p:sp>
          <p:nvSpPr>
            <p:cNvPr id="22565" name="Text Box 12"/>
            <p:cNvSpPr txBox="1">
              <a:spLocks noChangeArrowheads="1"/>
            </p:cNvSpPr>
            <p:nvPr/>
          </p:nvSpPr>
          <p:spPr bwMode="auto">
            <a:xfrm>
              <a:off x="1492249" y="5103816"/>
              <a:ext cx="1625601" cy="342900"/>
            </a:xfrm>
            <a:prstGeom prst="rect">
              <a:avLst/>
            </a:prstGeom>
            <a:noFill/>
            <a:ln w="9525">
              <a:noFill/>
              <a:miter lim="800000"/>
              <a:headEnd/>
              <a:tailEnd/>
            </a:ln>
          </p:spPr>
          <p:txBody>
            <a:bodyPr/>
            <a:lstStyle/>
            <a:p>
              <a:r>
                <a:rPr lang="en-US">
                  <a:solidFill>
                    <a:prstClr val="black"/>
                  </a:solidFill>
                </a:rPr>
                <a:t>PVT	BLM</a:t>
              </a:r>
            </a:p>
          </p:txBody>
        </p:sp>
        <p:sp>
          <p:nvSpPr>
            <p:cNvPr id="22566" name="Text Box 13"/>
            <p:cNvSpPr txBox="1">
              <a:spLocks noChangeArrowheads="1"/>
            </p:cNvSpPr>
            <p:nvPr/>
          </p:nvSpPr>
          <p:spPr bwMode="auto">
            <a:xfrm>
              <a:off x="1701799" y="4683128"/>
              <a:ext cx="1219201" cy="336550"/>
            </a:xfrm>
            <a:prstGeom prst="rect">
              <a:avLst/>
            </a:prstGeom>
            <a:noFill/>
            <a:ln w="9525">
              <a:noFill/>
              <a:miter lim="800000"/>
              <a:headEnd/>
              <a:tailEnd/>
            </a:ln>
          </p:spPr>
          <p:txBody>
            <a:bodyPr/>
            <a:lstStyle/>
            <a:p>
              <a:r>
                <a:rPr lang="en-US" sz="1400">
                  <a:solidFill>
                    <a:prstClr val="black"/>
                  </a:solidFill>
                </a:rPr>
                <a:t>Land  Status</a:t>
              </a:r>
            </a:p>
          </p:txBody>
        </p:sp>
        <p:sp>
          <p:nvSpPr>
            <p:cNvPr id="22572" name="Text Box 19"/>
            <p:cNvSpPr txBox="1">
              <a:spLocks noChangeArrowheads="1"/>
            </p:cNvSpPr>
            <p:nvPr/>
          </p:nvSpPr>
          <p:spPr bwMode="auto">
            <a:xfrm>
              <a:off x="1663699" y="5740404"/>
              <a:ext cx="1460501" cy="469900"/>
            </a:xfrm>
            <a:prstGeom prst="rect">
              <a:avLst/>
            </a:prstGeom>
            <a:noFill/>
            <a:ln w="9525">
              <a:noFill/>
              <a:miter lim="800000"/>
              <a:headEnd/>
              <a:tailEnd/>
            </a:ln>
          </p:spPr>
          <p:txBody>
            <a:bodyPr/>
            <a:lstStyle/>
            <a:p>
              <a:r>
                <a:rPr lang="en-US" b="1" dirty="0">
                  <a:solidFill>
                    <a:prstClr val="black"/>
                  </a:solidFill>
                  <a:cs typeface="Calibri" pitchFamily="34" charset="0"/>
                </a:rPr>
                <a:t>Adjacency</a:t>
              </a:r>
            </a:p>
          </p:txBody>
        </p:sp>
      </p:grpSp>
      <p:grpSp>
        <p:nvGrpSpPr>
          <p:cNvPr id="39" name="Group 38"/>
          <p:cNvGrpSpPr/>
          <p:nvPr/>
        </p:nvGrpSpPr>
        <p:grpSpPr>
          <a:xfrm>
            <a:off x="6567489" y="4467228"/>
            <a:ext cx="1998665" cy="1666876"/>
            <a:chOff x="6567489" y="4467228"/>
            <a:chExt cx="1998665" cy="1666876"/>
          </a:xfrm>
        </p:grpSpPr>
        <p:grpSp>
          <p:nvGrpSpPr>
            <p:cNvPr id="81" name="Group 52"/>
            <p:cNvGrpSpPr>
              <a:grpSpLocks/>
            </p:cNvGrpSpPr>
            <p:nvPr/>
          </p:nvGrpSpPr>
          <p:grpSpPr bwMode="auto">
            <a:xfrm>
              <a:off x="6567489" y="4467228"/>
              <a:ext cx="1730375" cy="1301751"/>
              <a:chOff x="3931" y="1584"/>
              <a:chExt cx="1090" cy="820"/>
            </a:xfrm>
          </p:grpSpPr>
          <p:sp>
            <p:nvSpPr>
              <p:cNvPr id="82" name="Freeform 35"/>
              <p:cNvSpPr>
                <a:spLocks/>
              </p:cNvSpPr>
              <p:nvPr/>
            </p:nvSpPr>
            <p:spPr bwMode="auto">
              <a:xfrm>
                <a:off x="3931" y="1660"/>
                <a:ext cx="802" cy="744"/>
              </a:xfrm>
              <a:custGeom>
                <a:avLst/>
                <a:gdLst>
                  <a:gd name="T0" fmla="*/ 191 w 1295"/>
                  <a:gd name="T1" fmla="*/ 176 h 1202"/>
                  <a:gd name="T2" fmla="*/ 181 w 1295"/>
                  <a:gd name="T3" fmla="*/ 154 h 1202"/>
                  <a:gd name="T4" fmla="*/ 177 w 1295"/>
                  <a:gd name="T5" fmla="*/ 142 h 1202"/>
                  <a:gd name="T6" fmla="*/ 171 w 1295"/>
                  <a:gd name="T7" fmla="*/ 138 h 1202"/>
                  <a:gd name="T8" fmla="*/ 147 w 1295"/>
                  <a:gd name="T9" fmla="*/ 128 h 1202"/>
                  <a:gd name="T10" fmla="*/ 138 w 1295"/>
                  <a:gd name="T11" fmla="*/ 120 h 1202"/>
                  <a:gd name="T12" fmla="*/ 130 w 1295"/>
                  <a:gd name="T13" fmla="*/ 116 h 1202"/>
                  <a:gd name="T14" fmla="*/ 115 w 1295"/>
                  <a:gd name="T15" fmla="*/ 105 h 1202"/>
                  <a:gd name="T16" fmla="*/ 101 w 1295"/>
                  <a:gd name="T17" fmla="*/ 91 h 1202"/>
                  <a:gd name="T18" fmla="*/ 76 w 1295"/>
                  <a:gd name="T19" fmla="*/ 64 h 1202"/>
                  <a:gd name="T20" fmla="*/ 53 w 1295"/>
                  <a:gd name="T21" fmla="*/ 56 h 1202"/>
                  <a:gd name="T22" fmla="*/ 46 w 1295"/>
                  <a:gd name="T23" fmla="*/ 54 h 1202"/>
                  <a:gd name="T24" fmla="*/ 41 w 1295"/>
                  <a:gd name="T25" fmla="*/ 51 h 1202"/>
                  <a:gd name="T26" fmla="*/ 29 w 1295"/>
                  <a:gd name="T27" fmla="*/ 46 h 1202"/>
                  <a:gd name="T28" fmla="*/ 24 w 1295"/>
                  <a:gd name="T29" fmla="*/ 43 h 1202"/>
                  <a:gd name="T30" fmla="*/ 14 w 1295"/>
                  <a:gd name="T31" fmla="*/ 33 h 1202"/>
                  <a:gd name="T32" fmla="*/ 12 w 1295"/>
                  <a:gd name="T33" fmla="*/ 27 h 1202"/>
                  <a:gd name="T34" fmla="*/ 7 w 1295"/>
                  <a:gd name="T35" fmla="*/ 22 h 1202"/>
                  <a:gd name="T36" fmla="*/ 0 w 1295"/>
                  <a:gd name="T37" fmla="*/ 0 h 120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5"/>
                  <a:gd name="T58" fmla="*/ 0 h 1202"/>
                  <a:gd name="T59" fmla="*/ 1295 w 1295"/>
                  <a:gd name="T60" fmla="*/ 1202 h 120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5" h="1202">
                    <a:moveTo>
                      <a:pt x="1295" y="1202"/>
                    </a:moveTo>
                    <a:cubicBezTo>
                      <a:pt x="1275" y="1141"/>
                      <a:pt x="1263" y="1096"/>
                      <a:pt x="1229" y="1044"/>
                    </a:cubicBezTo>
                    <a:cubicBezTo>
                      <a:pt x="1220" y="1018"/>
                      <a:pt x="1211" y="991"/>
                      <a:pt x="1202" y="965"/>
                    </a:cubicBezTo>
                    <a:cubicBezTo>
                      <a:pt x="1197" y="950"/>
                      <a:pt x="1175" y="948"/>
                      <a:pt x="1163" y="938"/>
                    </a:cubicBezTo>
                    <a:cubicBezTo>
                      <a:pt x="1110" y="896"/>
                      <a:pt x="1068" y="893"/>
                      <a:pt x="1004" y="872"/>
                    </a:cubicBezTo>
                    <a:cubicBezTo>
                      <a:pt x="981" y="856"/>
                      <a:pt x="962" y="835"/>
                      <a:pt x="938" y="819"/>
                    </a:cubicBezTo>
                    <a:cubicBezTo>
                      <a:pt x="922" y="808"/>
                      <a:pt x="902" y="803"/>
                      <a:pt x="885" y="793"/>
                    </a:cubicBezTo>
                    <a:cubicBezTo>
                      <a:pt x="849" y="772"/>
                      <a:pt x="812" y="740"/>
                      <a:pt x="780" y="714"/>
                    </a:cubicBezTo>
                    <a:cubicBezTo>
                      <a:pt x="740" y="682"/>
                      <a:pt x="734" y="652"/>
                      <a:pt x="687" y="621"/>
                    </a:cubicBezTo>
                    <a:cubicBezTo>
                      <a:pt x="642" y="558"/>
                      <a:pt x="598" y="463"/>
                      <a:pt x="516" y="436"/>
                    </a:cubicBezTo>
                    <a:cubicBezTo>
                      <a:pt x="356" y="384"/>
                      <a:pt x="516" y="436"/>
                      <a:pt x="357" y="383"/>
                    </a:cubicBezTo>
                    <a:cubicBezTo>
                      <a:pt x="344" y="379"/>
                      <a:pt x="317" y="370"/>
                      <a:pt x="317" y="370"/>
                    </a:cubicBezTo>
                    <a:cubicBezTo>
                      <a:pt x="304" y="361"/>
                      <a:pt x="292" y="350"/>
                      <a:pt x="278" y="344"/>
                    </a:cubicBezTo>
                    <a:cubicBezTo>
                      <a:pt x="252" y="333"/>
                      <a:pt x="198" y="317"/>
                      <a:pt x="198" y="317"/>
                    </a:cubicBezTo>
                    <a:cubicBezTo>
                      <a:pt x="185" y="308"/>
                      <a:pt x="171" y="301"/>
                      <a:pt x="159" y="291"/>
                    </a:cubicBezTo>
                    <a:cubicBezTo>
                      <a:pt x="136" y="270"/>
                      <a:pt x="93" y="225"/>
                      <a:pt x="93" y="225"/>
                    </a:cubicBezTo>
                    <a:cubicBezTo>
                      <a:pt x="89" y="212"/>
                      <a:pt x="86" y="198"/>
                      <a:pt x="80" y="185"/>
                    </a:cubicBezTo>
                    <a:cubicBezTo>
                      <a:pt x="73" y="171"/>
                      <a:pt x="60" y="160"/>
                      <a:pt x="53" y="145"/>
                    </a:cubicBezTo>
                    <a:cubicBezTo>
                      <a:pt x="32" y="97"/>
                      <a:pt x="24" y="47"/>
                      <a:pt x="0" y="0"/>
                    </a:cubicBezTo>
                  </a:path>
                </a:pathLst>
              </a:custGeom>
              <a:noFill/>
              <a:ln w="25400">
                <a:solidFill>
                  <a:srgbClr val="0000FF"/>
                </a:solidFill>
                <a:round/>
                <a:headEnd/>
                <a:tailEnd/>
              </a:ln>
            </p:spPr>
            <p:txBody>
              <a:bodyPr/>
              <a:lstStyle/>
              <a:p>
                <a:endParaRPr lang="en-US">
                  <a:solidFill>
                    <a:prstClr val="black"/>
                  </a:solidFill>
                </a:endParaRPr>
              </a:p>
            </p:txBody>
          </p:sp>
          <p:sp>
            <p:nvSpPr>
              <p:cNvPr id="83" name="Freeform 36"/>
              <p:cNvSpPr>
                <a:spLocks/>
              </p:cNvSpPr>
              <p:nvPr/>
            </p:nvSpPr>
            <p:spPr bwMode="auto">
              <a:xfrm>
                <a:off x="4209" y="1584"/>
                <a:ext cx="74" cy="311"/>
              </a:xfrm>
              <a:custGeom>
                <a:avLst/>
                <a:gdLst>
                  <a:gd name="T0" fmla="*/ 8 w 119"/>
                  <a:gd name="T1" fmla="*/ 74 h 502"/>
                  <a:gd name="T2" fmla="*/ 14 w 119"/>
                  <a:gd name="T3" fmla="*/ 46 h 502"/>
                  <a:gd name="T4" fmla="*/ 16 w 119"/>
                  <a:gd name="T5" fmla="*/ 41 h 502"/>
                  <a:gd name="T6" fmla="*/ 18 w 119"/>
                  <a:gd name="T7" fmla="*/ 35 h 502"/>
                  <a:gd name="T8" fmla="*/ 8 w 119"/>
                  <a:gd name="T9" fmla="*/ 17 h 502"/>
                  <a:gd name="T10" fmla="*/ 4 w 119"/>
                  <a:gd name="T11" fmla="*/ 12 h 502"/>
                  <a:gd name="T12" fmla="*/ 0 w 119"/>
                  <a:gd name="T13" fmla="*/ 0 h 502"/>
                  <a:gd name="T14" fmla="*/ 0 60000 65536"/>
                  <a:gd name="T15" fmla="*/ 0 60000 65536"/>
                  <a:gd name="T16" fmla="*/ 0 60000 65536"/>
                  <a:gd name="T17" fmla="*/ 0 60000 65536"/>
                  <a:gd name="T18" fmla="*/ 0 60000 65536"/>
                  <a:gd name="T19" fmla="*/ 0 60000 65536"/>
                  <a:gd name="T20" fmla="*/ 0 60000 65536"/>
                  <a:gd name="T21" fmla="*/ 0 w 119"/>
                  <a:gd name="T22" fmla="*/ 0 h 502"/>
                  <a:gd name="T23" fmla="*/ 119 w 119"/>
                  <a:gd name="T24" fmla="*/ 502 h 50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9" h="502">
                    <a:moveTo>
                      <a:pt x="53" y="502"/>
                    </a:moveTo>
                    <a:cubicBezTo>
                      <a:pt x="71" y="367"/>
                      <a:pt x="56" y="431"/>
                      <a:pt x="93" y="317"/>
                    </a:cubicBezTo>
                    <a:cubicBezTo>
                      <a:pt x="97" y="304"/>
                      <a:pt x="102" y="290"/>
                      <a:pt x="106" y="277"/>
                    </a:cubicBezTo>
                    <a:cubicBezTo>
                      <a:pt x="110" y="264"/>
                      <a:pt x="119" y="237"/>
                      <a:pt x="119" y="237"/>
                    </a:cubicBezTo>
                    <a:cubicBezTo>
                      <a:pt x="96" y="167"/>
                      <a:pt x="114" y="211"/>
                      <a:pt x="53" y="119"/>
                    </a:cubicBezTo>
                    <a:cubicBezTo>
                      <a:pt x="44" y="106"/>
                      <a:pt x="27" y="79"/>
                      <a:pt x="27" y="79"/>
                    </a:cubicBezTo>
                    <a:cubicBezTo>
                      <a:pt x="13" y="7"/>
                      <a:pt x="30" y="28"/>
                      <a:pt x="0" y="0"/>
                    </a:cubicBezTo>
                  </a:path>
                </a:pathLst>
              </a:custGeom>
              <a:noFill/>
              <a:ln w="25400">
                <a:solidFill>
                  <a:srgbClr val="0000FF"/>
                </a:solidFill>
                <a:round/>
                <a:headEnd/>
                <a:tailEnd/>
              </a:ln>
            </p:spPr>
            <p:txBody>
              <a:bodyPr/>
              <a:lstStyle/>
              <a:p>
                <a:endParaRPr lang="en-US">
                  <a:solidFill>
                    <a:prstClr val="black"/>
                  </a:solidFill>
                </a:endParaRPr>
              </a:p>
            </p:txBody>
          </p:sp>
          <p:sp>
            <p:nvSpPr>
              <p:cNvPr id="84" name="Freeform 37"/>
              <p:cNvSpPr>
                <a:spLocks/>
              </p:cNvSpPr>
              <p:nvPr/>
            </p:nvSpPr>
            <p:spPr bwMode="auto">
              <a:xfrm>
                <a:off x="4620" y="1725"/>
                <a:ext cx="401" cy="506"/>
              </a:xfrm>
              <a:custGeom>
                <a:avLst/>
                <a:gdLst>
                  <a:gd name="T0" fmla="*/ 14 w 648"/>
                  <a:gd name="T1" fmla="*/ 120 h 818"/>
                  <a:gd name="T2" fmla="*/ 43 w 648"/>
                  <a:gd name="T3" fmla="*/ 38 h 818"/>
                  <a:gd name="T4" fmla="*/ 53 w 648"/>
                  <a:gd name="T5" fmla="*/ 33 h 818"/>
                  <a:gd name="T6" fmla="*/ 70 w 648"/>
                  <a:gd name="T7" fmla="*/ 24 h 818"/>
                  <a:gd name="T8" fmla="*/ 82 w 648"/>
                  <a:gd name="T9" fmla="*/ 14 h 818"/>
                  <a:gd name="T10" fmla="*/ 91 w 648"/>
                  <a:gd name="T11" fmla="*/ 6 h 818"/>
                  <a:gd name="T12" fmla="*/ 95 w 648"/>
                  <a:gd name="T13" fmla="*/ 0 h 818"/>
                  <a:gd name="T14" fmla="*/ 0 60000 65536"/>
                  <a:gd name="T15" fmla="*/ 0 60000 65536"/>
                  <a:gd name="T16" fmla="*/ 0 60000 65536"/>
                  <a:gd name="T17" fmla="*/ 0 60000 65536"/>
                  <a:gd name="T18" fmla="*/ 0 60000 65536"/>
                  <a:gd name="T19" fmla="*/ 0 60000 65536"/>
                  <a:gd name="T20" fmla="*/ 0 60000 65536"/>
                  <a:gd name="T21" fmla="*/ 0 w 648"/>
                  <a:gd name="T22" fmla="*/ 0 h 818"/>
                  <a:gd name="T23" fmla="*/ 648 w 648"/>
                  <a:gd name="T24" fmla="*/ 818 h 8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8" h="818">
                    <a:moveTo>
                      <a:pt x="90" y="818"/>
                    </a:moveTo>
                    <a:cubicBezTo>
                      <a:pt x="100" y="479"/>
                      <a:pt x="0" y="359"/>
                      <a:pt x="292" y="264"/>
                    </a:cubicBezTo>
                    <a:cubicBezTo>
                      <a:pt x="350" y="204"/>
                      <a:pt x="281" y="266"/>
                      <a:pt x="358" y="224"/>
                    </a:cubicBezTo>
                    <a:cubicBezTo>
                      <a:pt x="495" y="148"/>
                      <a:pt x="387" y="187"/>
                      <a:pt x="477" y="158"/>
                    </a:cubicBezTo>
                    <a:cubicBezTo>
                      <a:pt x="501" y="134"/>
                      <a:pt x="532" y="116"/>
                      <a:pt x="556" y="92"/>
                    </a:cubicBezTo>
                    <a:cubicBezTo>
                      <a:pt x="615" y="32"/>
                      <a:pt x="544" y="64"/>
                      <a:pt x="622" y="39"/>
                    </a:cubicBezTo>
                    <a:cubicBezTo>
                      <a:pt x="631" y="26"/>
                      <a:pt x="648" y="0"/>
                      <a:pt x="648" y="0"/>
                    </a:cubicBezTo>
                  </a:path>
                </a:pathLst>
              </a:custGeom>
              <a:noFill/>
              <a:ln w="25400">
                <a:solidFill>
                  <a:srgbClr val="0000FF"/>
                </a:solidFill>
                <a:round/>
                <a:headEnd/>
                <a:tailEnd/>
              </a:ln>
            </p:spPr>
            <p:txBody>
              <a:bodyPr/>
              <a:lstStyle/>
              <a:p>
                <a:endParaRPr lang="en-US">
                  <a:solidFill>
                    <a:prstClr val="black"/>
                  </a:solidFill>
                </a:endParaRPr>
              </a:p>
            </p:txBody>
          </p:sp>
          <p:sp>
            <p:nvSpPr>
              <p:cNvPr id="85" name="Freeform 38"/>
              <p:cNvSpPr>
                <a:spLocks/>
              </p:cNvSpPr>
              <p:nvPr/>
            </p:nvSpPr>
            <p:spPr bwMode="auto">
              <a:xfrm>
                <a:off x="4662" y="1597"/>
                <a:ext cx="156" cy="311"/>
              </a:xfrm>
              <a:custGeom>
                <a:avLst/>
                <a:gdLst>
                  <a:gd name="T0" fmla="*/ 7 w 253"/>
                  <a:gd name="T1" fmla="*/ 74 h 502"/>
                  <a:gd name="T2" fmla="*/ 27 w 253"/>
                  <a:gd name="T3" fmla="*/ 6 h 502"/>
                  <a:gd name="T4" fmla="*/ 31 w 253"/>
                  <a:gd name="T5" fmla="*/ 2 h 502"/>
                  <a:gd name="T6" fmla="*/ 36 w 253"/>
                  <a:gd name="T7" fmla="*/ 0 h 502"/>
                  <a:gd name="T8" fmla="*/ 0 60000 65536"/>
                  <a:gd name="T9" fmla="*/ 0 60000 65536"/>
                  <a:gd name="T10" fmla="*/ 0 60000 65536"/>
                  <a:gd name="T11" fmla="*/ 0 60000 65536"/>
                  <a:gd name="T12" fmla="*/ 0 w 253"/>
                  <a:gd name="T13" fmla="*/ 0 h 502"/>
                  <a:gd name="T14" fmla="*/ 253 w 253"/>
                  <a:gd name="T15" fmla="*/ 502 h 502"/>
                </a:gdLst>
                <a:ahLst/>
                <a:cxnLst>
                  <a:cxn ang="T8">
                    <a:pos x="T0" y="T1"/>
                  </a:cxn>
                  <a:cxn ang="T9">
                    <a:pos x="T2" y="T3"/>
                  </a:cxn>
                  <a:cxn ang="T10">
                    <a:pos x="T4" y="T5"/>
                  </a:cxn>
                  <a:cxn ang="T11">
                    <a:pos x="T6" y="T7"/>
                  </a:cxn>
                </a:cxnLst>
                <a:rect l="T12" t="T13" r="T14" b="T15"/>
                <a:pathLst>
                  <a:path w="253" h="502">
                    <a:moveTo>
                      <a:pt x="54" y="502"/>
                    </a:moveTo>
                    <a:cubicBezTo>
                      <a:pt x="60" y="358"/>
                      <a:pt x="0" y="102"/>
                      <a:pt x="186" y="40"/>
                    </a:cubicBezTo>
                    <a:cubicBezTo>
                      <a:pt x="195" y="31"/>
                      <a:pt x="202" y="20"/>
                      <a:pt x="213" y="13"/>
                    </a:cubicBezTo>
                    <a:cubicBezTo>
                      <a:pt x="225" y="6"/>
                      <a:pt x="253" y="0"/>
                      <a:pt x="253" y="0"/>
                    </a:cubicBezTo>
                  </a:path>
                </a:pathLst>
              </a:custGeom>
              <a:noFill/>
              <a:ln w="25400">
                <a:solidFill>
                  <a:srgbClr val="0000FF"/>
                </a:solidFill>
                <a:round/>
                <a:headEnd/>
                <a:tailEnd/>
              </a:ln>
            </p:spPr>
            <p:txBody>
              <a:bodyPr/>
              <a:lstStyle/>
              <a:p>
                <a:endParaRPr lang="en-US">
                  <a:solidFill>
                    <a:prstClr val="black"/>
                  </a:solidFill>
                </a:endParaRPr>
              </a:p>
            </p:txBody>
          </p:sp>
        </p:grpSp>
        <p:sp>
          <p:nvSpPr>
            <p:cNvPr id="22571" name="Text Box 18"/>
            <p:cNvSpPr txBox="1">
              <a:spLocks noChangeArrowheads="1"/>
            </p:cNvSpPr>
            <p:nvPr/>
          </p:nvSpPr>
          <p:spPr bwMode="auto">
            <a:xfrm>
              <a:off x="7753353" y="5118104"/>
              <a:ext cx="812801" cy="469900"/>
            </a:xfrm>
            <a:prstGeom prst="rect">
              <a:avLst/>
            </a:prstGeom>
            <a:noFill/>
            <a:ln w="9525">
              <a:noFill/>
              <a:miter lim="800000"/>
              <a:headEnd/>
              <a:tailEnd/>
            </a:ln>
          </p:spPr>
          <p:txBody>
            <a:bodyPr/>
            <a:lstStyle/>
            <a:p>
              <a:r>
                <a:rPr lang="en-US" sz="1400">
                  <a:solidFill>
                    <a:prstClr val="black"/>
                  </a:solidFill>
                </a:rPr>
                <a:t>Stream network</a:t>
              </a:r>
            </a:p>
          </p:txBody>
        </p:sp>
        <p:sp>
          <p:nvSpPr>
            <p:cNvPr id="22574" name="Text Box 21"/>
            <p:cNvSpPr txBox="1">
              <a:spLocks noChangeArrowheads="1"/>
            </p:cNvSpPr>
            <p:nvPr/>
          </p:nvSpPr>
          <p:spPr bwMode="auto">
            <a:xfrm>
              <a:off x="6858003" y="5715004"/>
              <a:ext cx="1600201" cy="419100"/>
            </a:xfrm>
            <a:prstGeom prst="rect">
              <a:avLst/>
            </a:prstGeom>
            <a:noFill/>
            <a:ln w="9525">
              <a:noFill/>
              <a:miter lim="800000"/>
              <a:headEnd/>
              <a:tailEnd/>
            </a:ln>
          </p:spPr>
          <p:txBody>
            <a:bodyPr/>
            <a:lstStyle/>
            <a:p>
              <a:r>
                <a:rPr lang="en-US" b="1" dirty="0">
                  <a:solidFill>
                    <a:prstClr val="black"/>
                  </a:solidFill>
                  <a:cs typeface="Calibri" pitchFamily="34" charset="0"/>
                </a:rPr>
                <a:t>Connectivity</a:t>
              </a:r>
            </a:p>
          </p:txBody>
        </p:sp>
      </p:grpSp>
      <p:grpSp>
        <p:nvGrpSpPr>
          <p:cNvPr id="38" name="Group 37"/>
          <p:cNvGrpSpPr/>
          <p:nvPr/>
        </p:nvGrpSpPr>
        <p:grpSpPr>
          <a:xfrm>
            <a:off x="3867151" y="4356103"/>
            <a:ext cx="2603501" cy="2044702"/>
            <a:chOff x="3867151" y="4356103"/>
            <a:chExt cx="2603501" cy="2044702"/>
          </a:xfrm>
        </p:grpSpPr>
        <p:sp>
          <p:nvSpPr>
            <p:cNvPr id="22567" name="Text Box 14"/>
            <p:cNvSpPr txBox="1">
              <a:spLocks noChangeArrowheads="1"/>
            </p:cNvSpPr>
            <p:nvPr/>
          </p:nvSpPr>
          <p:spPr bwMode="auto">
            <a:xfrm>
              <a:off x="3867151" y="4356103"/>
              <a:ext cx="647700" cy="355600"/>
            </a:xfrm>
            <a:prstGeom prst="rect">
              <a:avLst/>
            </a:prstGeom>
            <a:noFill/>
            <a:ln w="9525">
              <a:noFill/>
              <a:miter lim="800000"/>
              <a:headEnd/>
              <a:tailEnd/>
            </a:ln>
          </p:spPr>
          <p:txBody>
            <a:bodyPr/>
            <a:lstStyle/>
            <a:p>
              <a:r>
                <a:rPr lang="en-US" sz="1400">
                  <a:solidFill>
                    <a:prstClr val="black"/>
                  </a:solidFill>
                </a:rPr>
                <a:t>River</a:t>
              </a:r>
            </a:p>
          </p:txBody>
        </p:sp>
        <p:sp>
          <p:nvSpPr>
            <p:cNvPr id="22568" name="AutoShape 15"/>
            <p:cNvSpPr>
              <a:spLocks/>
            </p:cNvSpPr>
            <p:nvPr/>
          </p:nvSpPr>
          <p:spPr bwMode="auto">
            <a:xfrm>
              <a:off x="5692777" y="4652966"/>
              <a:ext cx="219075" cy="1076326"/>
            </a:xfrm>
            <a:prstGeom prst="rightBrace">
              <a:avLst>
                <a:gd name="adj1" fmla="val 40942"/>
                <a:gd name="adj2" fmla="val 50000"/>
              </a:avLst>
            </a:prstGeom>
            <a:noFill/>
            <a:ln w="9525">
              <a:solidFill>
                <a:srgbClr val="000000"/>
              </a:solidFill>
              <a:round/>
              <a:headEnd/>
              <a:tailEnd/>
            </a:ln>
          </p:spPr>
          <p:txBody>
            <a:bodyPr/>
            <a:lstStyle/>
            <a:p>
              <a:endParaRPr lang="en-US">
                <a:solidFill>
                  <a:prstClr val="black"/>
                </a:solidFill>
              </a:endParaRPr>
            </a:p>
          </p:txBody>
        </p:sp>
        <p:sp>
          <p:nvSpPr>
            <p:cNvPr id="22569" name="Text Box 16"/>
            <p:cNvSpPr txBox="1">
              <a:spLocks noChangeArrowheads="1"/>
            </p:cNvSpPr>
            <p:nvPr/>
          </p:nvSpPr>
          <p:spPr bwMode="auto">
            <a:xfrm>
              <a:off x="5886452" y="4914904"/>
              <a:ext cx="584200" cy="566738"/>
            </a:xfrm>
            <a:prstGeom prst="rect">
              <a:avLst/>
            </a:prstGeom>
            <a:noFill/>
            <a:ln w="9525">
              <a:noFill/>
              <a:miter lim="800000"/>
              <a:headEnd/>
              <a:tailEnd/>
            </a:ln>
          </p:spPr>
          <p:txBody>
            <a:bodyPr/>
            <a:lstStyle/>
            <a:p>
              <a:r>
                <a:rPr lang="en-US" sz="1400">
                  <a:solidFill>
                    <a:prstClr val="black"/>
                  </a:solidFill>
                </a:rPr>
                <a:t>Soil units</a:t>
              </a:r>
            </a:p>
          </p:txBody>
        </p:sp>
        <p:sp>
          <p:nvSpPr>
            <p:cNvPr id="22570" name="Line 17"/>
            <p:cNvSpPr>
              <a:spLocks noChangeShapeType="1"/>
            </p:cNvSpPr>
            <p:nvPr/>
          </p:nvSpPr>
          <p:spPr bwMode="auto">
            <a:xfrm>
              <a:off x="4389439" y="4554541"/>
              <a:ext cx="392113" cy="160338"/>
            </a:xfrm>
            <a:prstGeom prst="line">
              <a:avLst/>
            </a:prstGeom>
            <a:noFill/>
            <a:ln w="9525">
              <a:solidFill>
                <a:srgbClr val="000000"/>
              </a:solidFill>
              <a:round/>
              <a:headEnd/>
              <a:tailEnd type="triangle" w="med" len="med"/>
            </a:ln>
          </p:spPr>
          <p:txBody>
            <a:bodyPr/>
            <a:lstStyle/>
            <a:p>
              <a:endParaRPr lang="en-US">
                <a:solidFill>
                  <a:prstClr val="black"/>
                </a:solidFill>
              </a:endParaRPr>
            </a:p>
          </p:txBody>
        </p:sp>
        <p:sp>
          <p:nvSpPr>
            <p:cNvPr id="22573" name="Text Box 20"/>
            <p:cNvSpPr txBox="1">
              <a:spLocks noChangeArrowheads="1"/>
            </p:cNvSpPr>
            <p:nvPr/>
          </p:nvSpPr>
          <p:spPr bwMode="auto">
            <a:xfrm>
              <a:off x="4235451" y="5740404"/>
              <a:ext cx="1689101" cy="660401"/>
            </a:xfrm>
            <a:prstGeom prst="rect">
              <a:avLst/>
            </a:prstGeom>
            <a:noFill/>
            <a:ln w="9525">
              <a:noFill/>
              <a:miter lim="800000"/>
              <a:headEnd/>
              <a:tailEnd/>
            </a:ln>
          </p:spPr>
          <p:txBody>
            <a:bodyPr/>
            <a:lstStyle/>
            <a:p>
              <a:pPr algn="ctr"/>
              <a:r>
                <a:rPr lang="en-US" b="1" dirty="0">
                  <a:solidFill>
                    <a:prstClr val="black"/>
                  </a:solidFill>
                  <a:cs typeface="Calibri" pitchFamily="34" charset="0"/>
                </a:rPr>
                <a:t>Coincidence</a:t>
              </a:r>
            </a:p>
            <a:p>
              <a:pPr algn="ctr"/>
              <a:r>
                <a:rPr lang="en-US" b="1" dirty="0">
                  <a:solidFill>
                    <a:prstClr val="black"/>
                  </a:solidFill>
                  <a:cs typeface="Calibri" pitchFamily="34" charset="0"/>
                </a:rPr>
                <a:t>(overlap)</a:t>
              </a:r>
            </a:p>
          </p:txBody>
        </p:sp>
        <p:sp>
          <p:nvSpPr>
            <p:cNvPr id="22575" name="Freeform 22"/>
            <p:cNvSpPr>
              <a:spLocks/>
            </p:cNvSpPr>
            <p:nvPr/>
          </p:nvSpPr>
          <p:spPr bwMode="auto">
            <a:xfrm>
              <a:off x="4121151" y="4552953"/>
              <a:ext cx="1520826" cy="1162051"/>
            </a:xfrm>
            <a:custGeom>
              <a:avLst/>
              <a:gdLst>
                <a:gd name="T0" fmla="*/ 197 w 1623"/>
                <a:gd name="T1" fmla="*/ 0 h 1239"/>
                <a:gd name="T2" fmla="*/ 157 w 1623"/>
                <a:gd name="T3" fmla="*/ 5 h 1239"/>
                <a:gd name="T4" fmla="*/ 130 w 1623"/>
                <a:gd name="T5" fmla="*/ 10 h 1239"/>
                <a:gd name="T6" fmla="*/ 110 w 1623"/>
                <a:gd name="T7" fmla="*/ 14 h 1239"/>
                <a:gd name="T8" fmla="*/ 88 w 1623"/>
                <a:gd name="T9" fmla="*/ 22 h 1239"/>
                <a:gd name="T10" fmla="*/ 61 w 1623"/>
                <a:gd name="T11" fmla="*/ 38 h 1239"/>
                <a:gd name="T12" fmla="*/ 54 w 1623"/>
                <a:gd name="T13" fmla="*/ 45 h 1239"/>
                <a:gd name="T14" fmla="*/ 58 w 1623"/>
                <a:gd name="T15" fmla="*/ 79 h 1239"/>
                <a:gd name="T16" fmla="*/ 58 w 1623"/>
                <a:gd name="T17" fmla="*/ 120 h 1239"/>
                <a:gd name="T18" fmla="*/ 40 w 1623"/>
                <a:gd name="T19" fmla="*/ 132 h 1239"/>
                <a:gd name="T20" fmla="*/ 28 w 1623"/>
                <a:gd name="T21" fmla="*/ 138 h 1239"/>
                <a:gd name="T22" fmla="*/ 17 w 1623"/>
                <a:gd name="T23" fmla="*/ 144 h 1239"/>
                <a:gd name="T24" fmla="*/ 0 w 1623"/>
                <a:gd name="T25" fmla="*/ 151 h 123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23"/>
                <a:gd name="T40" fmla="*/ 0 h 1239"/>
                <a:gd name="T41" fmla="*/ 1623 w 1623"/>
                <a:gd name="T42" fmla="*/ 1239 h 123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23" h="1239">
                  <a:moveTo>
                    <a:pt x="1623" y="0"/>
                  </a:moveTo>
                  <a:cubicBezTo>
                    <a:pt x="1515" y="18"/>
                    <a:pt x="1402" y="22"/>
                    <a:pt x="1293" y="40"/>
                  </a:cubicBezTo>
                  <a:cubicBezTo>
                    <a:pt x="1283" y="51"/>
                    <a:pt x="1081" y="71"/>
                    <a:pt x="1068" y="80"/>
                  </a:cubicBezTo>
                  <a:cubicBezTo>
                    <a:pt x="1055" y="89"/>
                    <a:pt x="922" y="109"/>
                    <a:pt x="910" y="119"/>
                  </a:cubicBezTo>
                  <a:cubicBezTo>
                    <a:pt x="895" y="131"/>
                    <a:pt x="619" y="238"/>
                    <a:pt x="725" y="185"/>
                  </a:cubicBezTo>
                  <a:cubicBezTo>
                    <a:pt x="694" y="213"/>
                    <a:pt x="536" y="286"/>
                    <a:pt x="508" y="315"/>
                  </a:cubicBezTo>
                  <a:cubicBezTo>
                    <a:pt x="469" y="354"/>
                    <a:pt x="490" y="337"/>
                    <a:pt x="447" y="368"/>
                  </a:cubicBezTo>
                  <a:cubicBezTo>
                    <a:pt x="410" y="464"/>
                    <a:pt x="392" y="563"/>
                    <a:pt x="477" y="651"/>
                  </a:cubicBezTo>
                  <a:cubicBezTo>
                    <a:pt x="505" y="745"/>
                    <a:pt x="561" y="911"/>
                    <a:pt x="477" y="987"/>
                  </a:cubicBezTo>
                  <a:cubicBezTo>
                    <a:pt x="437" y="1024"/>
                    <a:pt x="381" y="1056"/>
                    <a:pt x="324" y="1082"/>
                  </a:cubicBezTo>
                  <a:cubicBezTo>
                    <a:pt x="261" y="1144"/>
                    <a:pt x="331" y="1086"/>
                    <a:pt x="232" y="1134"/>
                  </a:cubicBezTo>
                  <a:cubicBezTo>
                    <a:pt x="131" y="1183"/>
                    <a:pt x="237" y="1154"/>
                    <a:pt x="138" y="1176"/>
                  </a:cubicBezTo>
                  <a:cubicBezTo>
                    <a:pt x="91" y="1198"/>
                    <a:pt x="44" y="1215"/>
                    <a:pt x="0" y="1239"/>
                  </a:cubicBezTo>
                </a:path>
              </a:pathLst>
            </a:custGeom>
            <a:noFill/>
            <a:ln w="63500">
              <a:solidFill>
                <a:srgbClr val="0000FF"/>
              </a:solidFill>
              <a:round/>
              <a:headEnd/>
              <a:tailEnd/>
            </a:ln>
          </p:spPr>
          <p:txBody>
            <a:bodyPr/>
            <a:lstStyle/>
            <a:p>
              <a:endParaRPr lang="en-US">
                <a:solidFill>
                  <a:prstClr val="black"/>
                </a:solidFill>
              </a:endParaRPr>
            </a:p>
          </p:txBody>
        </p:sp>
        <p:sp>
          <p:nvSpPr>
            <p:cNvPr id="22576" name="Freeform 23"/>
            <p:cNvSpPr>
              <a:spLocks/>
            </p:cNvSpPr>
            <p:nvPr/>
          </p:nvSpPr>
          <p:spPr bwMode="auto">
            <a:xfrm>
              <a:off x="4148139" y="4591053"/>
              <a:ext cx="1492251" cy="1154114"/>
            </a:xfrm>
            <a:custGeom>
              <a:avLst/>
              <a:gdLst>
                <a:gd name="T0" fmla="*/ 940 w 940"/>
                <a:gd name="T1" fmla="*/ 0 h 727"/>
                <a:gd name="T2" fmla="*/ 763 w 940"/>
                <a:gd name="T3" fmla="*/ 22 h 727"/>
                <a:gd name="T4" fmla="*/ 643 w 940"/>
                <a:gd name="T5" fmla="*/ 35 h 727"/>
                <a:gd name="T6" fmla="*/ 550 w 940"/>
                <a:gd name="T7" fmla="*/ 62 h 727"/>
                <a:gd name="T8" fmla="*/ 431 w 940"/>
                <a:gd name="T9" fmla="*/ 106 h 727"/>
                <a:gd name="T10" fmla="*/ 318 w 940"/>
                <a:gd name="T11" fmla="*/ 159 h 727"/>
                <a:gd name="T12" fmla="*/ 270 w 940"/>
                <a:gd name="T13" fmla="*/ 207 h 727"/>
                <a:gd name="T14" fmla="*/ 291 w 940"/>
                <a:gd name="T15" fmla="*/ 358 h 727"/>
                <a:gd name="T16" fmla="*/ 299 w 940"/>
                <a:gd name="T17" fmla="*/ 556 h 727"/>
                <a:gd name="T18" fmla="*/ 256 w 940"/>
                <a:gd name="T19" fmla="*/ 592 h 727"/>
                <a:gd name="T20" fmla="*/ 177 w 940"/>
                <a:gd name="T21" fmla="*/ 643 h 727"/>
                <a:gd name="T22" fmla="*/ 98 w 940"/>
                <a:gd name="T23" fmla="*/ 686 h 727"/>
                <a:gd name="T24" fmla="*/ 0 w 940"/>
                <a:gd name="T25" fmla="*/ 727 h 7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40"/>
                <a:gd name="T40" fmla="*/ 0 h 727"/>
                <a:gd name="T41" fmla="*/ 940 w 940"/>
                <a:gd name="T42" fmla="*/ 727 h 7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40" h="727">
                  <a:moveTo>
                    <a:pt x="940" y="0"/>
                  </a:moveTo>
                  <a:cubicBezTo>
                    <a:pt x="907" y="2"/>
                    <a:pt x="812" y="16"/>
                    <a:pt x="763" y="22"/>
                  </a:cubicBezTo>
                  <a:cubicBezTo>
                    <a:pt x="713" y="28"/>
                    <a:pt x="679" y="29"/>
                    <a:pt x="643" y="35"/>
                  </a:cubicBezTo>
                  <a:cubicBezTo>
                    <a:pt x="636" y="41"/>
                    <a:pt x="557" y="56"/>
                    <a:pt x="550" y="62"/>
                  </a:cubicBezTo>
                  <a:cubicBezTo>
                    <a:pt x="541" y="69"/>
                    <a:pt x="449" y="90"/>
                    <a:pt x="431" y="106"/>
                  </a:cubicBezTo>
                  <a:cubicBezTo>
                    <a:pt x="412" y="123"/>
                    <a:pt x="334" y="142"/>
                    <a:pt x="318" y="159"/>
                  </a:cubicBezTo>
                  <a:cubicBezTo>
                    <a:pt x="295" y="182"/>
                    <a:pt x="295" y="177"/>
                    <a:pt x="270" y="207"/>
                  </a:cubicBezTo>
                  <a:cubicBezTo>
                    <a:pt x="243" y="288"/>
                    <a:pt x="243" y="269"/>
                    <a:pt x="291" y="358"/>
                  </a:cubicBezTo>
                  <a:cubicBezTo>
                    <a:pt x="308" y="413"/>
                    <a:pt x="321" y="499"/>
                    <a:pt x="299" y="556"/>
                  </a:cubicBezTo>
                  <a:cubicBezTo>
                    <a:pt x="276" y="578"/>
                    <a:pt x="294" y="556"/>
                    <a:pt x="256" y="592"/>
                  </a:cubicBezTo>
                  <a:cubicBezTo>
                    <a:pt x="219" y="629"/>
                    <a:pt x="232" y="606"/>
                    <a:pt x="177" y="643"/>
                  </a:cubicBezTo>
                  <a:cubicBezTo>
                    <a:pt x="122" y="680"/>
                    <a:pt x="126" y="673"/>
                    <a:pt x="98" y="686"/>
                  </a:cubicBezTo>
                  <a:cubicBezTo>
                    <a:pt x="70" y="699"/>
                    <a:pt x="26" y="713"/>
                    <a:pt x="0" y="727"/>
                  </a:cubicBezTo>
                </a:path>
              </a:pathLst>
            </a:custGeom>
            <a:noFill/>
            <a:ln w="31750">
              <a:solidFill>
                <a:srgbClr val="993300"/>
              </a:solidFill>
              <a:round/>
              <a:headEnd/>
              <a:tailEnd/>
            </a:ln>
          </p:spPr>
          <p:txBody>
            <a:bodyPr/>
            <a:lstStyle/>
            <a:p>
              <a:endParaRPr lang="en-US">
                <a:solidFill>
                  <a:prstClr val="black"/>
                </a:solidFill>
              </a:endParaRPr>
            </a:p>
          </p:txBody>
        </p:sp>
        <p:sp>
          <p:nvSpPr>
            <p:cNvPr id="22577" name="Freeform 24"/>
            <p:cNvSpPr>
              <a:spLocks/>
            </p:cNvSpPr>
            <p:nvPr/>
          </p:nvSpPr>
          <p:spPr bwMode="auto">
            <a:xfrm>
              <a:off x="4570414" y="4640266"/>
              <a:ext cx="900113" cy="506413"/>
            </a:xfrm>
            <a:custGeom>
              <a:avLst/>
              <a:gdLst>
                <a:gd name="T0" fmla="*/ 102 w 960"/>
                <a:gd name="T1" fmla="*/ 0 h 540"/>
                <a:gd name="T2" fmla="*/ 117 w 960"/>
                <a:gd name="T3" fmla="*/ 22 h 540"/>
                <a:gd name="T4" fmla="*/ 102 w 960"/>
                <a:gd name="T5" fmla="*/ 44 h 540"/>
                <a:gd name="T6" fmla="*/ 87 w 960"/>
                <a:gd name="T7" fmla="*/ 66 h 540"/>
                <a:gd name="T8" fmla="*/ 58 w 960"/>
                <a:gd name="T9" fmla="*/ 44 h 540"/>
                <a:gd name="T10" fmla="*/ 44 w 960"/>
                <a:gd name="T11" fmla="*/ 22 h 540"/>
                <a:gd name="T12" fmla="*/ 15 w 960"/>
                <a:gd name="T13" fmla="*/ 44 h 540"/>
                <a:gd name="T14" fmla="*/ 0 w 960"/>
                <a:gd name="T15" fmla="*/ 44 h 540"/>
                <a:gd name="T16" fmla="*/ 0 60000 65536"/>
                <a:gd name="T17" fmla="*/ 0 60000 65536"/>
                <a:gd name="T18" fmla="*/ 0 60000 65536"/>
                <a:gd name="T19" fmla="*/ 0 60000 65536"/>
                <a:gd name="T20" fmla="*/ 0 60000 65536"/>
                <a:gd name="T21" fmla="*/ 0 60000 65536"/>
                <a:gd name="T22" fmla="*/ 0 60000 65536"/>
                <a:gd name="T23" fmla="*/ 0 60000 65536"/>
                <a:gd name="T24" fmla="*/ 0 w 960"/>
                <a:gd name="T25" fmla="*/ 0 h 540"/>
                <a:gd name="T26" fmla="*/ 960 w 960"/>
                <a:gd name="T27" fmla="*/ 540 h 5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60" h="540">
                  <a:moveTo>
                    <a:pt x="840" y="0"/>
                  </a:moveTo>
                  <a:cubicBezTo>
                    <a:pt x="900" y="60"/>
                    <a:pt x="960" y="120"/>
                    <a:pt x="960" y="180"/>
                  </a:cubicBezTo>
                  <a:cubicBezTo>
                    <a:pt x="960" y="240"/>
                    <a:pt x="880" y="300"/>
                    <a:pt x="840" y="360"/>
                  </a:cubicBezTo>
                  <a:cubicBezTo>
                    <a:pt x="800" y="420"/>
                    <a:pt x="780" y="540"/>
                    <a:pt x="720" y="540"/>
                  </a:cubicBezTo>
                  <a:cubicBezTo>
                    <a:pt x="660" y="540"/>
                    <a:pt x="540" y="420"/>
                    <a:pt x="480" y="360"/>
                  </a:cubicBezTo>
                  <a:cubicBezTo>
                    <a:pt x="420" y="300"/>
                    <a:pt x="420" y="180"/>
                    <a:pt x="360" y="180"/>
                  </a:cubicBezTo>
                  <a:cubicBezTo>
                    <a:pt x="300" y="180"/>
                    <a:pt x="180" y="330"/>
                    <a:pt x="120" y="360"/>
                  </a:cubicBezTo>
                  <a:cubicBezTo>
                    <a:pt x="60" y="390"/>
                    <a:pt x="30" y="375"/>
                    <a:pt x="0" y="360"/>
                  </a:cubicBezTo>
                </a:path>
              </a:pathLst>
            </a:custGeom>
            <a:noFill/>
            <a:ln w="31750">
              <a:solidFill>
                <a:srgbClr val="993300"/>
              </a:solidFill>
              <a:round/>
              <a:headEnd/>
              <a:tailEnd/>
            </a:ln>
          </p:spPr>
          <p:txBody>
            <a:bodyPr/>
            <a:lstStyle/>
            <a:p>
              <a:endParaRPr lang="en-US">
                <a:solidFill>
                  <a:prstClr val="black"/>
                </a:solidFill>
              </a:endParaRPr>
            </a:p>
          </p:txBody>
        </p:sp>
        <p:sp>
          <p:nvSpPr>
            <p:cNvPr id="22578" name="Freeform 25"/>
            <p:cNvSpPr>
              <a:spLocks/>
            </p:cNvSpPr>
            <p:nvPr/>
          </p:nvSpPr>
          <p:spPr bwMode="auto">
            <a:xfrm>
              <a:off x="4613276" y="5146679"/>
              <a:ext cx="669925" cy="358775"/>
            </a:xfrm>
            <a:custGeom>
              <a:avLst/>
              <a:gdLst>
                <a:gd name="T0" fmla="*/ 0 w 640"/>
                <a:gd name="T1" fmla="*/ 41 h 390"/>
                <a:gd name="T2" fmla="*/ 22 w 640"/>
                <a:gd name="T3" fmla="*/ 41 h 390"/>
                <a:gd name="T4" fmla="*/ 68 w 640"/>
                <a:gd name="T5" fmla="*/ 20 h 390"/>
                <a:gd name="T6" fmla="*/ 113 w 640"/>
                <a:gd name="T7" fmla="*/ 20 h 390"/>
                <a:gd name="T8" fmla="*/ 113 w 640"/>
                <a:gd name="T9" fmla="*/ 0 h 390"/>
                <a:gd name="T10" fmla="*/ 0 60000 65536"/>
                <a:gd name="T11" fmla="*/ 0 60000 65536"/>
                <a:gd name="T12" fmla="*/ 0 60000 65536"/>
                <a:gd name="T13" fmla="*/ 0 60000 65536"/>
                <a:gd name="T14" fmla="*/ 0 60000 65536"/>
                <a:gd name="T15" fmla="*/ 0 w 640"/>
                <a:gd name="T16" fmla="*/ 0 h 390"/>
                <a:gd name="T17" fmla="*/ 640 w 640"/>
                <a:gd name="T18" fmla="*/ 390 h 390"/>
              </a:gdLst>
              <a:ahLst/>
              <a:cxnLst>
                <a:cxn ang="T10">
                  <a:pos x="T0" y="T1"/>
                </a:cxn>
                <a:cxn ang="T11">
                  <a:pos x="T2" y="T3"/>
                </a:cxn>
                <a:cxn ang="T12">
                  <a:pos x="T4" y="T5"/>
                </a:cxn>
                <a:cxn ang="T13">
                  <a:pos x="T6" y="T7"/>
                </a:cxn>
                <a:cxn ang="T14">
                  <a:pos x="T8" y="T9"/>
                </a:cxn>
              </a:cxnLst>
              <a:rect l="T15" t="T16" r="T17" b="T18"/>
              <a:pathLst>
                <a:path w="640" h="390">
                  <a:moveTo>
                    <a:pt x="0" y="360"/>
                  </a:moveTo>
                  <a:cubicBezTo>
                    <a:pt x="30" y="375"/>
                    <a:pt x="60" y="390"/>
                    <a:pt x="120" y="360"/>
                  </a:cubicBezTo>
                  <a:cubicBezTo>
                    <a:pt x="180" y="330"/>
                    <a:pt x="280" y="210"/>
                    <a:pt x="360" y="180"/>
                  </a:cubicBezTo>
                  <a:cubicBezTo>
                    <a:pt x="440" y="150"/>
                    <a:pt x="560" y="210"/>
                    <a:pt x="600" y="180"/>
                  </a:cubicBezTo>
                  <a:cubicBezTo>
                    <a:pt x="640" y="150"/>
                    <a:pt x="620" y="75"/>
                    <a:pt x="600" y="0"/>
                  </a:cubicBezTo>
                </a:path>
              </a:pathLst>
            </a:custGeom>
            <a:noFill/>
            <a:ln w="31750">
              <a:solidFill>
                <a:srgbClr val="993300"/>
              </a:solidFill>
              <a:round/>
              <a:headEnd/>
              <a:tailEnd/>
            </a:ln>
          </p:spPr>
          <p:txBody>
            <a:bodyPr/>
            <a:lstStyle/>
            <a:p>
              <a:endParaRPr lang="en-US">
                <a:solidFill>
                  <a:prstClr val="black"/>
                </a:solidFill>
              </a:endParaRPr>
            </a:p>
          </p:txBody>
        </p:sp>
        <p:sp>
          <p:nvSpPr>
            <p:cNvPr id="22579" name="Freeform 26"/>
            <p:cNvSpPr>
              <a:spLocks/>
            </p:cNvSpPr>
            <p:nvPr/>
          </p:nvSpPr>
          <p:spPr bwMode="auto">
            <a:xfrm>
              <a:off x="5357814" y="4921254"/>
              <a:ext cx="225425" cy="393700"/>
            </a:xfrm>
            <a:custGeom>
              <a:avLst/>
              <a:gdLst>
                <a:gd name="T0" fmla="*/ 0 w 240"/>
                <a:gd name="T1" fmla="*/ 7 h 420"/>
                <a:gd name="T2" fmla="*/ 15 w 240"/>
                <a:gd name="T3" fmla="*/ 7 h 420"/>
                <a:gd name="T4" fmla="*/ 30 w 240"/>
                <a:gd name="T5" fmla="*/ 51 h 420"/>
                <a:gd name="T6" fmla="*/ 0 60000 65536"/>
                <a:gd name="T7" fmla="*/ 0 60000 65536"/>
                <a:gd name="T8" fmla="*/ 0 60000 65536"/>
                <a:gd name="T9" fmla="*/ 0 w 240"/>
                <a:gd name="T10" fmla="*/ 0 h 420"/>
                <a:gd name="T11" fmla="*/ 240 w 240"/>
                <a:gd name="T12" fmla="*/ 420 h 420"/>
              </a:gdLst>
              <a:ahLst/>
              <a:cxnLst>
                <a:cxn ang="T6">
                  <a:pos x="T0" y="T1"/>
                </a:cxn>
                <a:cxn ang="T7">
                  <a:pos x="T2" y="T3"/>
                </a:cxn>
                <a:cxn ang="T8">
                  <a:pos x="T4" y="T5"/>
                </a:cxn>
              </a:cxnLst>
              <a:rect l="T9" t="T10" r="T11" b="T12"/>
              <a:pathLst>
                <a:path w="240" h="420">
                  <a:moveTo>
                    <a:pt x="0" y="60"/>
                  </a:moveTo>
                  <a:cubicBezTo>
                    <a:pt x="40" y="30"/>
                    <a:pt x="80" y="0"/>
                    <a:pt x="120" y="60"/>
                  </a:cubicBezTo>
                  <a:cubicBezTo>
                    <a:pt x="160" y="120"/>
                    <a:pt x="220" y="360"/>
                    <a:pt x="240" y="420"/>
                  </a:cubicBezTo>
                </a:path>
              </a:pathLst>
            </a:custGeom>
            <a:noFill/>
            <a:ln w="31750">
              <a:solidFill>
                <a:srgbClr val="993300"/>
              </a:solidFill>
              <a:round/>
              <a:headEnd/>
              <a:tailEnd/>
            </a:ln>
          </p:spPr>
          <p:txBody>
            <a:bodyPr/>
            <a:lstStyle/>
            <a:p>
              <a:endParaRPr lang="en-US">
                <a:solidFill>
                  <a:prstClr val="black"/>
                </a:solidFill>
              </a:endParaRPr>
            </a:p>
          </p:txBody>
        </p:sp>
        <p:sp>
          <p:nvSpPr>
            <p:cNvPr id="22580" name="Freeform 27"/>
            <p:cNvSpPr>
              <a:spLocks/>
            </p:cNvSpPr>
            <p:nvPr/>
          </p:nvSpPr>
          <p:spPr bwMode="auto">
            <a:xfrm>
              <a:off x="4789489" y="5419729"/>
              <a:ext cx="223838" cy="303213"/>
            </a:xfrm>
            <a:custGeom>
              <a:avLst/>
              <a:gdLst>
                <a:gd name="T0" fmla="*/ 0 w 233"/>
                <a:gd name="T1" fmla="*/ 6 h 285"/>
                <a:gd name="T2" fmla="*/ 16 w 233"/>
                <a:gd name="T3" fmla="*/ 6 h 285"/>
                <a:gd name="T4" fmla="*/ 16 w 233"/>
                <a:gd name="T5" fmla="*/ 42 h 285"/>
                <a:gd name="T6" fmla="*/ 31 w 233"/>
                <a:gd name="T7" fmla="*/ 58 h 285"/>
                <a:gd name="T8" fmla="*/ 0 60000 65536"/>
                <a:gd name="T9" fmla="*/ 0 60000 65536"/>
                <a:gd name="T10" fmla="*/ 0 60000 65536"/>
                <a:gd name="T11" fmla="*/ 0 60000 65536"/>
                <a:gd name="T12" fmla="*/ 0 w 233"/>
                <a:gd name="T13" fmla="*/ 0 h 285"/>
                <a:gd name="T14" fmla="*/ 233 w 233"/>
                <a:gd name="T15" fmla="*/ 285 h 285"/>
              </a:gdLst>
              <a:ahLst/>
              <a:cxnLst>
                <a:cxn ang="T8">
                  <a:pos x="T0" y="T1"/>
                </a:cxn>
                <a:cxn ang="T9">
                  <a:pos x="T2" y="T3"/>
                </a:cxn>
                <a:cxn ang="T10">
                  <a:pos x="T4" y="T5"/>
                </a:cxn>
                <a:cxn ang="T11">
                  <a:pos x="T6" y="T7"/>
                </a:cxn>
              </a:cxnLst>
              <a:rect l="T12" t="T13" r="T14" b="T15"/>
              <a:pathLst>
                <a:path w="233" h="285">
                  <a:moveTo>
                    <a:pt x="0" y="30"/>
                  </a:moveTo>
                  <a:cubicBezTo>
                    <a:pt x="50" y="15"/>
                    <a:pt x="100" y="0"/>
                    <a:pt x="120" y="30"/>
                  </a:cubicBezTo>
                  <a:cubicBezTo>
                    <a:pt x="140" y="60"/>
                    <a:pt x="101" y="168"/>
                    <a:pt x="120" y="210"/>
                  </a:cubicBezTo>
                  <a:cubicBezTo>
                    <a:pt x="139" y="252"/>
                    <a:pt x="186" y="268"/>
                    <a:pt x="233" y="285"/>
                  </a:cubicBezTo>
                </a:path>
              </a:pathLst>
            </a:custGeom>
            <a:noFill/>
            <a:ln w="31750">
              <a:solidFill>
                <a:srgbClr val="993300"/>
              </a:solidFill>
              <a:round/>
              <a:headEnd/>
              <a:tailEnd/>
            </a:ln>
          </p:spPr>
          <p:txBody>
            <a:bodyPr/>
            <a:lstStyle/>
            <a:p>
              <a:endParaRPr lang="en-US">
                <a:solidFill>
                  <a:prstClr val="black"/>
                </a:solidFill>
              </a:endParaRPr>
            </a:p>
          </p:txBody>
        </p:sp>
        <p:sp>
          <p:nvSpPr>
            <p:cNvPr id="22581" name="Text Box 28"/>
            <p:cNvSpPr txBox="1">
              <a:spLocks noChangeArrowheads="1"/>
            </p:cNvSpPr>
            <p:nvPr/>
          </p:nvSpPr>
          <p:spPr bwMode="auto">
            <a:xfrm>
              <a:off x="4933952" y="4695828"/>
              <a:ext cx="600075" cy="279400"/>
            </a:xfrm>
            <a:prstGeom prst="rect">
              <a:avLst/>
            </a:prstGeom>
            <a:noFill/>
            <a:ln w="9525">
              <a:noFill/>
              <a:miter lim="800000"/>
              <a:headEnd/>
              <a:tailEnd/>
            </a:ln>
          </p:spPr>
          <p:txBody>
            <a:bodyPr/>
            <a:lstStyle/>
            <a:p>
              <a:r>
                <a:rPr lang="en-US" sz="1200">
                  <a:solidFill>
                    <a:prstClr val="black"/>
                  </a:solidFill>
                </a:rPr>
                <a:t>WeC</a:t>
              </a:r>
            </a:p>
          </p:txBody>
        </p:sp>
        <p:sp>
          <p:nvSpPr>
            <p:cNvPr id="22582" name="Text Box 29"/>
            <p:cNvSpPr txBox="1">
              <a:spLocks noChangeArrowheads="1"/>
            </p:cNvSpPr>
            <p:nvPr/>
          </p:nvSpPr>
          <p:spPr bwMode="auto">
            <a:xfrm>
              <a:off x="4616451" y="5026029"/>
              <a:ext cx="609600" cy="266700"/>
            </a:xfrm>
            <a:prstGeom prst="rect">
              <a:avLst/>
            </a:prstGeom>
            <a:noFill/>
            <a:ln w="9525">
              <a:noFill/>
              <a:miter lim="800000"/>
              <a:headEnd/>
              <a:tailEnd/>
            </a:ln>
          </p:spPr>
          <p:txBody>
            <a:bodyPr/>
            <a:lstStyle/>
            <a:p>
              <a:r>
                <a:rPr lang="en-US" sz="1200">
                  <a:solidFill>
                    <a:prstClr val="black"/>
                  </a:solidFill>
                </a:rPr>
                <a:t>WeA</a:t>
              </a:r>
            </a:p>
          </p:txBody>
        </p:sp>
        <p:sp>
          <p:nvSpPr>
            <p:cNvPr id="22583" name="Text Box 30"/>
            <p:cNvSpPr txBox="1">
              <a:spLocks noChangeArrowheads="1"/>
            </p:cNvSpPr>
            <p:nvPr/>
          </p:nvSpPr>
          <p:spPr bwMode="auto">
            <a:xfrm>
              <a:off x="5048252" y="5330829"/>
              <a:ext cx="469900" cy="304800"/>
            </a:xfrm>
            <a:prstGeom prst="rect">
              <a:avLst/>
            </a:prstGeom>
            <a:noFill/>
            <a:ln w="9525">
              <a:noFill/>
              <a:miter lim="800000"/>
              <a:headEnd/>
              <a:tailEnd/>
            </a:ln>
          </p:spPr>
          <p:txBody>
            <a:bodyPr/>
            <a:lstStyle/>
            <a:p>
              <a:r>
                <a:rPr lang="en-US" sz="1200">
                  <a:solidFill>
                    <a:prstClr val="black"/>
                  </a:solidFill>
                </a:rPr>
                <a:t>Rw</a:t>
              </a:r>
            </a:p>
          </p:txBody>
        </p:sp>
      </p:grpSp>
      <p:sp>
        <p:nvSpPr>
          <p:cNvPr id="22532" name="Rectangle 3"/>
          <p:cNvSpPr>
            <a:spLocks noGrp="1" noChangeArrowheads="1"/>
          </p:cNvSpPr>
          <p:nvPr>
            <p:ph idx="1"/>
          </p:nvPr>
        </p:nvSpPr>
        <p:spPr bwMode="auto">
          <a:prstGeom prst="rect">
            <a:avLst/>
          </a:prstGeom>
          <a:noFill/>
          <a:ln>
            <a:miter lim="800000"/>
            <a:headEnd/>
            <a:tailEnd/>
          </a:ln>
        </p:spPr>
        <p:txBody>
          <a:bodyPr lIns="92075" tIns="46038" rIns="92075" bIns="46038"/>
          <a:lstStyle/>
          <a:p>
            <a:pPr>
              <a:lnSpc>
                <a:spcPct val="110000"/>
              </a:lnSpc>
              <a:defRPr/>
            </a:pPr>
            <a:r>
              <a:rPr lang="en-US" sz="2400" dirty="0">
                <a:cs typeface="Calibri" pitchFamily="34" charset="0"/>
              </a:rPr>
              <a:t>Rules ensuring participating feature classes conform to a desired behavior</a:t>
            </a:r>
          </a:p>
          <a:p>
            <a:pPr>
              <a:lnSpc>
                <a:spcPct val="110000"/>
              </a:lnSpc>
              <a:defRPr/>
            </a:pPr>
            <a:r>
              <a:rPr lang="en-US" sz="2400" dirty="0">
                <a:cs typeface="Calibri" pitchFamily="34" charset="0"/>
              </a:rPr>
              <a:t>How topology is used:</a:t>
            </a:r>
          </a:p>
          <a:p>
            <a:pPr lvl="1">
              <a:lnSpc>
                <a:spcPct val="90000"/>
              </a:lnSpc>
              <a:spcAft>
                <a:spcPts val="100"/>
              </a:spcAft>
              <a:defRPr/>
            </a:pPr>
            <a:r>
              <a:rPr lang="en-US" sz="2000" dirty="0">
                <a:cs typeface="Calibri" pitchFamily="34" charset="0"/>
              </a:rPr>
              <a:t>Data maintenance</a:t>
            </a:r>
          </a:p>
          <a:p>
            <a:pPr lvl="1">
              <a:lnSpc>
                <a:spcPct val="90000"/>
              </a:lnSpc>
              <a:spcAft>
                <a:spcPts val="100"/>
              </a:spcAft>
              <a:defRPr/>
            </a:pPr>
            <a:r>
              <a:rPr lang="en-US" sz="2000" dirty="0">
                <a:cs typeface="Calibri" pitchFamily="34" charset="0"/>
              </a:rPr>
              <a:t>Data construction</a:t>
            </a:r>
          </a:p>
          <a:p>
            <a:pPr>
              <a:lnSpc>
                <a:spcPct val="90000"/>
              </a:lnSpc>
              <a:spcAft>
                <a:spcPts val="100"/>
              </a:spcAft>
              <a:defRPr/>
            </a:pPr>
            <a:r>
              <a:rPr lang="en-US" sz="2400" dirty="0"/>
              <a:t>Topology examples:</a:t>
            </a:r>
          </a:p>
          <a:p>
            <a:pPr>
              <a:lnSpc>
                <a:spcPct val="90000"/>
              </a:lnSpc>
              <a:spcAft>
                <a:spcPts val="100"/>
              </a:spcAft>
              <a:defRPr/>
            </a:pPr>
            <a:endParaRPr lang="en-US" dirty="0">
              <a:cs typeface="Calibri" pitchFamily="34" charset="0"/>
            </a:endParaRPr>
          </a:p>
          <a:p>
            <a:pPr>
              <a:lnSpc>
                <a:spcPct val="110000"/>
              </a:lnSpc>
              <a:buSzPct val="75000"/>
              <a:buFont typeface="Wingdings" pitchFamily="2" charset="2"/>
              <a:buChar char="§"/>
              <a:defRPr/>
            </a:pPr>
            <a:endParaRPr lang="en-US" sz="2000" b="1" dirty="0">
              <a:solidFill>
                <a:schemeClr val="accent3">
                  <a:lumMod val="50000"/>
                </a:schemeClr>
              </a:solidFill>
              <a:cs typeface="Calibri" pitchFamily="34" charset="0"/>
            </a:endParaRPr>
          </a:p>
        </p:txBody>
      </p:sp>
      <p:sp>
        <p:nvSpPr>
          <p:cNvPr id="22531" name="Rectangle 2"/>
          <p:cNvSpPr>
            <a:spLocks noGrp="1" noChangeArrowheads="1"/>
          </p:cNvSpPr>
          <p:nvPr>
            <p:ph type="title"/>
          </p:nvPr>
        </p:nvSpPr>
        <p:spPr bwMode="auto">
          <a:xfrm>
            <a:off x="291772" y="112712"/>
            <a:ext cx="8229600" cy="990600"/>
          </a:xfrm>
          <a:prstGeom prst="rect">
            <a:avLst/>
          </a:prstGeom>
          <a:noFill/>
          <a:ln>
            <a:miter lim="800000"/>
            <a:headEnd/>
            <a:tailEnd/>
          </a:ln>
        </p:spPr>
        <p:txBody>
          <a:bodyPr lIns="92075" tIns="46038" rIns="92075" bIns="46038" anchor="b">
            <a:normAutofit/>
          </a:bodyPr>
          <a:lstStyle/>
          <a:p>
            <a:r>
              <a:rPr lang="en-US" dirty="0">
                <a:cs typeface="Calibri" pitchFamily="34" charset="0"/>
              </a:rPr>
              <a:t>Topology</a:t>
            </a:r>
          </a:p>
        </p:txBody>
      </p:sp>
      <p:sp>
        <p:nvSpPr>
          <p:cNvPr id="22533" name="Rectangle 4"/>
          <p:cNvSpPr>
            <a:spLocks noChangeArrowheads="1"/>
          </p:cNvSpPr>
          <p:nvPr/>
        </p:nvSpPr>
        <p:spPr bwMode="auto">
          <a:xfrm rot="5400000">
            <a:off x="6673850" y="1654175"/>
            <a:ext cx="1443038" cy="1081088"/>
          </a:xfrm>
          <a:prstGeom prst="rect">
            <a:avLst/>
          </a:prstGeom>
          <a:noFill/>
          <a:ln w="28575">
            <a:noFill/>
            <a:miter lim="800000"/>
            <a:headEnd/>
            <a:tailEnd/>
          </a:ln>
        </p:spPr>
        <p:txBody>
          <a:bodyPr wrap="none" anchor="ctr"/>
          <a:lstStyle/>
          <a:p>
            <a:endParaRPr lang="en-US">
              <a:solidFill>
                <a:prstClr val="black"/>
              </a:solidFill>
            </a:endParaRPr>
          </a:p>
        </p:txBody>
      </p:sp>
      <p:sp>
        <p:nvSpPr>
          <p:cNvPr id="22538" name="Text Box 55"/>
          <p:cNvSpPr txBox="1">
            <a:spLocks noChangeArrowheads="1"/>
          </p:cNvSpPr>
          <p:nvPr/>
        </p:nvSpPr>
        <p:spPr bwMode="auto">
          <a:xfrm>
            <a:off x="4861654" y="3048000"/>
            <a:ext cx="2292350" cy="339196"/>
          </a:xfrm>
          <a:prstGeom prst="rect">
            <a:avLst/>
          </a:prstGeom>
          <a:noFill/>
          <a:ln w="9525">
            <a:noFill/>
            <a:miter lim="800000"/>
            <a:headEnd/>
            <a:tailEnd/>
          </a:ln>
        </p:spPr>
        <p:txBody>
          <a:bodyPr wrap="square" lIns="92075" tIns="46038" rIns="92075" bIns="46038">
            <a:spAutoFit/>
          </a:bodyPr>
          <a:lstStyle/>
          <a:p>
            <a:pPr algn="ctr">
              <a:spcBef>
                <a:spcPct val="50000"/>
              </a:spcBef>
            </a:pPr>
            <a:r>
              <a:rPr lang="en-US" sz="1600" b="1" dirty="0">
                <a:solidFill>
                  <a:srgbClr val="FF0000"/>
                </a:solidFill>
                <a:cs typeface="Arial" pitchFamily="34" charset="0"/>
              </a:rPr>
              <a:t>TOPOLOGY ERRORS</a:t>
            </a:r>
          </a:p>
        </p:txBody>
      </p:sp>
      <p:grpSp>
        <p:nvGrpSpPr>
          <p:cNvPr id="16" name="Group 15"/>
          <p:cNvGrpSpPr/>
          <p:nvPr/>
        </p:nvGrpSpPr>
        <p:grpSpPr>
          <a:xfrm>
            <a:off x="4134151" y="4445003"/>
            <a:ext cx="1849438" cy="1295401"/>
            <a:chOff x="6436337" y="2497138"/>
            <a:chExt cx="1849438" cy="1295401"/>
          </a:xfrm>
        </p:grpSpPr>
        <p:grpSp>
          <p:nvGrpSpPr>
            <p:cNvPr id="7" name="Group 53"/>
            <p:cNvGrpSpPr>
              <a:grpSpLocks/>
            </p:cNvGrpSpPr>
            <p:nvPr/>
          </p:nvGrpSpPr>
          <p:grpSpPr bwMode="auto">
            <a:xfrm>
              <a:off x="6436337" y="2600326"/>
              <a:ext cx="1520825" cy="1192213"/>
              <a:chOff x="2400" y="1646"/>
              <a:chExt cx="958" cy="751"/>
            </a:xfrm>
          </p:grpSpPr>
          <p:sp>
            <p:nvSpPr>
              <p:cNvPr id="22552" name="Freeform 39"/>
              <p:cNvSpPr>
                <a:spLocks/>
              </p:cNvSpPr>
              <p:nvPr/>
            </p:nvSpPr>
            <p:spPr bwMode="auto">
              <a:xfrm>
                <a:off x="2400" y="1646"/>
                <a:ext cx="958" cy="732"/>
              </a:xfrm>
              <a:custGeom>
                <a:avLst/>
                <a:gdLst>
                  <a:gd name="T0" fmla="*/ 958 w 958"/>
                  <a:gd name="T1" fmla="*/ 0 h 732"/>
                  <a:gd name="T2" fmla="*/ 786 w 958"/>
                  <a:gd name="T3" fmla="*/ 88 h 732"/>
                  <a:gd name="T4" fmla="*/ 669 w 958"/>
                  <a:gd name="T5" fmla="*/ 148 h 732"/>
                  <a:gd name="T6" fmla="*/ 537 w 958"/>
                  <a:gd name="T7" fmla="*/ 160 h 732"/>
                  <a:gd name="T8" fmla="*/ 414 w 958"/>
                  <a:gd name="T9" fmla="*/ 148 h 732"/>
                  <a:gd name="T10" fmla="*/ 300 w 958"/>
                  <a:gd name="T11" fmla="*/ 186 h 732"/>
                  <a:gd name="T12" fmla="*/ 264 w 958"/>
                  <a:gd name="T13" fmla="*/ 217 h 732"/>
                  <a:gd name="T14" fmla="*/ 282 w 958"/>
                  <a:gd name="T15" fmla="*/ 385 h 732"/>
                  <a:gd name="T16" fmla="*/ 282 w 958"/>
                  <a:gd name="T17" fmla="*/ 583 h 732"/>
                  <a:gd name="T18" fmla="*/ 191 w 958"/>
                  <a:gd name="T19" fmla="*/ 639 h 732"/>
                  <a:gd name="T20" fmla="*/ 137 w 958"/>
                  <a:gd name="T21" fmla="*/ 670 h 732"/>
                  <a:gd name="T22" fmla="*/ 81 w 958"/>
                  <a:gd name="T23" fmla="*/ 695 h 732"/>
                  <a:gd name="T24" fmla="*/ 0 w 958"/>
                  <a:gd name="T25" fmla="*/ 732 h 7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58"/>
                  <a:gd name="T40" fmla="*/ 0 h 732"/>
                  <a:gd name="T41" fmla="*/ 958 w 958"/>
                  <a:gd name="T42" fmla="*/ 732 h 73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58" h="732">
                    <a:moveTo>
                      <a:pt x="958" y="0"/>
                    </a:moveTo>
                    <a:cubicBezTo>
                      <a:pt x="894" y="11"/>
                      <a:pt x="851" y="77"/>
                      <a:pt x="786" y="88"/>
                    </a:cubicBezTo>
                    <a:cubicBezTo>
                      <a:pt x="780" y="94"/>
                      <a:pt x="677" y="143"/>
                      <a:pt x="669" y="148"/>
                    </a:cubicBezTo>
                    <a:cubicBezTo>
                      <a:pt x="662" y="154"/>
                      <a:pt x="544" y="154"/>
                      <a:pt x="537" y="160"/>
                    </a:cubicBezTo>
                    <a:cubicBezTo>
                      <a:pt x="528" y="167"/>
                      <a:pt x="351" y="180"/>
                      <a:pt x="414" y="148"/>
                    </a:cubicBezTo>
                    <a:cubicBezTo>
                      <a:pt x="396" y="165"/>
                      <a:pt x="316" y="169"/>
                      <a:pt x="300" y="186"/>
                    </a:cubicBezTo>
                    <a:cubicBezTo>
                      <a:pt x="277" y="209"/>
                      <a:pt x="289" y="199"/>
                      <a:pt x="264" y="217"/>
                    </a:cubicBezTo>
                    <a:cubicBezTo>
                      <a:pt x="242" y="274"/>
                      <a:pt x="231" y="333"/>
                      <a:pt x="282" y="385"/>
                    </a:cubicBezTo>
                    <a:cubicBezTo>
                      <a:pt x="298" y="440"/>
                      <a:pt x="331" y="538"/>
                      <a:pt x="282" y="583"/>
                    </a:cubicBezTo>
                    <a:cubicBezTo>
                      <a:pt x="258" y="605"/>
                      <a:pt x="225" y="624"/>
                      <a:pt x="191" y="639"/>
                    </a:cubicBezTo>
                    <a:cubicBezTo>
                      <a:pt x="154" y="676"/>
                      <a:pt x="195" y="642"/>
                      <a:pt x="137" y="670"/>
                    </a:cubicBezTo>
                    <a:cubicBezTo>
                      <a:pt x="77" y="699"/>
                      <a:pt x="140" y="682"/>
                      <a:pt x="81" y="695"/>
                    </a:cubicBezTo>
                    <a:cubicBezTo>
                      <a:pt x="54" y="708"/>
                      <a:pt x="26" y="718"/>
                      <a:pt x="0" y="732"/>
                    </a:cubicBezTo>
                  </a:path>
                </a:pathLst>
              </a:custGeom>
              <a:noFill/>
              <a:ln w="63500">
                <a:solidFill>
                  <a:srgbClr val="0000FF"/>
                </a:solidFill>
                <a:round/>
                <a:headEnd/>
                <a:tailEnd/>
              </a:ln>
            </p:spPr>
            <p:txBody>
              <a:bodyPr/>
              <a:lstStyle/>
              <a:p>
                <a:endParaRPr lang="en-US">
                  <a:solidFill>
                    <a:prstClr val="black"/>
                  </a:solidFill>
                </a:endParaRPr>
              </a:p>
            </p:txBody>
          </p:sp>
          <p:sp>
            <p:nvSpPr>
              <p:cNvPr id="22553" name="Freeform 40"/>
              <p:cNvSpPr>
                <a:spLocks/>
              </p:cNvSpPr>
              <p:nvPr/>
            </p:nvSpPr>
            <p:spPr bwMode="auto">
              <a:xfrm>
                <a:off x="2417" y="1670"/>
                <a:ext cx="940" cy="727"/>
              </a:xfrm>
              <a:custGeom>
                <a:avLst/>
                <a:gdLst>
                  <a:gd name="T0" fmla="*/ 940 w 940"/>
                  <a:gd name="T1" fmla="*/ 0 h 727"/>
                  <a:gd name="T2" fmla="*/ 763 w 940"/>
                  <a:gd name="T3" fmla="*/ 22 h 727"/>
                  <a:gd name="T4" fmla="*/ 643 w 940"/>
                  <a:gd name="T5" fmla="*/ 35 h 727"/>
                  <a:gd name="T6" fmla="*/ 550 w 940"/>
                  <a:gd name="T7" fmla="*/ 62 h 727"/>
                  <a:gd name="T8" fmla="*/ 431 w 940"/>
                  <a:gd name="T9" fmla="*/ 106 h 727"/>
                  <a:gd name="T10" fmla="*/ 318 w 940"/>
                  <a:gd name="T11" fmla="*/ 159 h 727"/>
                  <a:gd name="T12" fmla="*/ 270 w 940"/>
                  <a:gd name="T13" fmla="*/ 207 h 727"/>
                  <a:gd name="T14" fmla="*/ 291 w 940"/>
                  <a:gd name="T15" fmla="*/ 358 h 727"/>
                  <a:gd name="T16" fmla="*/ 299 w 940"/>
                  <a:gd name="T17" fmla="*/ 556 h 727"/>
                  <a:gd name="T18" fmla="*/ 256 w 940"/>
                  <a:gd name="T19" fmla="*/ 592 h 727"/>
                  <a:gd name="T20" fmla="*/ 177 w 940"/>
                  <a:gd name="T21" fmla="*/ 643 h 727"/>
                  <a:gd name="T22" fmla="*/ 98 w 940"/>
                  <a:gd name="T23" fmla="*/ 686 h 727"/>
                  <a:gd name="T24" fmla="*/ 0 w 940"/>
                  <a:gd name="T25" fmla="*/ 727 h 7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40"/>
                  <a:gd name="T40" fmla="*/ 0 h 727"/>
                  <a:gd name="T41" fmla="*/ 940 w 940"/>
                  <a:gd name="T42" fmla="*/ 727 h 7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40" h="727">
                    <a:moveTo>
                      <a:pt x="940" y="0"/>
                    </a:moveTo>
                    <a:cubicBezTo>
                      <a:pt x="907" y="2"/>
                      <a:pt x="812" y="16"/>
                      <a:pt x="763" y="22"/>
                    </a:cubicBezTo>
                    <a:cubicBezTo>
                      <a:pt x="713" y="28"/>
                      <a:pt x="679" y="29"/>
                      <a:pt x="643" y="35"/>
                    </a:cubicBezTo>
                    <a:cubicBezTo>
                      <a:pt x="636" y="41"/>
                      <a:pt x="557" y="56"/>
                      <a:pt x="550" y="62"/>
                    </a:cubicBezTo>
                    <a:cubicBezTo>
                      <a:pt x="541" y="69"/>
                      <a:pt x="449" y="90"/>
                      <a:pt x="431" y="106"/>
                    </a:cubicBezTo>
                    <a:cubicBezTo>
                      <a:pt x="412" y="123"/>
                      <a:pt x="334" y="142"/>
                      <a:pt x="318" y="159"/>
                    </a:cubicBezTo>
                    <a:cubicBezTo>
                      <a:pt x="295" y="182"/>
                      <a:pt x="295" y="177"/>
                      <a:pt x="270" y="207"/>
                    </a:cubicBezTo>
                    <a:cubicBezTo>
                      <a:pt x="243" y="288"/>
                      <a:pt x="243" y="269"/>
                      <a:pt x="291" y="358"/>
                    </a:cubicBezTo>
                    <a:cubicBezTo>
                      <a:pt x="308" y="413"/>
                      <a:pt x="321" y="499"/>
                      <a:pt x="299" y="556"/>
                    </a:cubicBezTo>
                    <a:cubicBezTo>
                      <a:pt x="276" y="578"/>
                      <a:pt x="294" y="556"/>
                      <a:pt x="256" y="592"/>
                    </a:cubicBezTo>
                    <a:cubicBezTo>
                      <a:pt x="219" y="629"/>
                      <a:pt x="232" y="606"/>
                      <a:pt x="177" y="643"/>
                    </a:cubicBezTo>
                    <a:cubicBezTo>
                      <a:pt x="122" y="680"/>
                      <a:pt x="126" y="673"/>
                      <a:pt x="98" y="686"/>
                    </a:cubicBezTo>
                    <a:cubicBezTo>
                      <a:pt x="70" y="699"/>
                      <a:pt x="26" y="713"/>
                      <a:pt x="0" y="727"/>
                    </a:cubicBezTo>
                  </a:path>
                </a:pathLst>
              </a:custGeom>
              <a:noFill/>
              <a:ln w="31750">
                <a:solidFill>
                  <a:srgbClr val="993300"/>
                </a:solidFill>
                <a:round/>
                <a:headEnd/>
                <a:tailEnd/>
              </a:ln>
            </p:spPr>
            <p:txBody>
              <a:bodyPr/>
              <a:lstStyle/>
              <a:p>
                <a:endParaRPr lang="en-US">
                  <a:solidFill>
                    <a:prstClr val="black"/>
                  </a:solidFill>
                </a:endParaRPr>
              </a:p>
            </p:txBody>
          </p:sp>
          <p:sp>
            <p:nvSpPr>
              <p:cNvPr id="22554" name="Freeform 41"/>
              <p:cNvSpPr>
                <a:spLocks/>
              </p:cNvSpPr>
              <p:nvPr/>
            </p:nvSpPr>
            <p:spPr bwMode="auto">
              <a:xfrm>
                <a:off x="2683" y="1701"/>
                <a:ext cx="567" cy="319"/>
              </a:xfrm>
              <a:custGeom>
                <a:avLst/>
                <a:gdLst>
                  <a:gd name="T0" fmla="*/ 102 w 960"/>
                  <a:gd name="T1" fmla="*/ 0 h 540"/>
                  <a:gd name="T2" fmla="*/ 117 w 960"/>
                  <a:gd name="T3" fmla="*/ 22 h 540"/>
                  <a:gd name="T4" fmla="*/ 102 w 960"/>
                  <a:gd name="T5" fmla="*/ 44 h 540"/>
                  <a:gd name="T6" fmla="*/ 87 w 960"/>
                  <a:gd name="T7" fmla="*/ 66 h 540"/>
                  <a:gd name="T8" fmla="*/ 58 w 960"/>
                  <a:gd name="T9" fmla="*/ 44 h 540"/>
                  <a:gd name="T10" fmla="*/ 44 w 960"/>
                  <a:gd name="T11" fmla="*/ 22 h 540"/>
                  <a:gd name="T12" fmla="*/ 15 w 960"/>
                  <a:gd name="T13" fmla="*/ 44 h 540"/>
                  <a:gd name="T14" fmla="*/ 0 w 960"/>
                  <a:gd name="T15" fmla="*/ 44 h 540"/>
                  <a:gd name="T16" fmla="*/ 0 60000 65536"/>
                  <a:gd name="T17" fmla="*/ 0 60000 65536"/>
                  <a:gd name="T18" fmla="*/ 0 60000 65536"/>
                  <a:gd name="T19" fmla="*/ 0 60000 65536"/>
                  <a:gd name="T20" fmla="*/ 0 60000 65536"/>
                  <a:gd name="T21" fmla="*/ 0 60000 65536"/>
                  <a:gd name="T22" fmla="*/ 0 60000 65536"/>
                  <a:gd name="T23" fmla="*/ 0 60000 65536"/>
                  <a:gd name="T24" fmla="*/ 0 w 960"/>
                  <a:gd name="T25" fmla="*/ 0 h 540"/>
                  <a:gd name="T26" fmla="*/ 960 w 960"/>
                  <a:gd name="T27" fmla="*/ 540 h 5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60" h="540">
                    <a:moveTo>
                      <a:pt x="840" y="0"/>
                    </a:moveTo>
                    <a:cubicBezTo>
                      <a:pt x="900" y="60"/>
                      <a:pt x="960" y="120"/>
                      <a:pt x="960" y="180"/>
                    </a:cubicBezTo>
                    <a:cubicBezTo>
                      <a:pt x="960" y="240"/>
                      <a:pt x="880" y="300"/>
                      <a:pt x="840" y="360"/>
                    </a:cubicBezTo>
                    <a:cubicBezTo>
                      <a:pt x="800" y="420"/>
                      <a:pt x="780" y="540"/>
                      <a:pt x="720" y="540"/>
                    </a:cubicBezTo>
                    <a:cubicBezTo>
                      <a:pt x="660" y="540"/>
                      <a:pt x="540" y="420"/>
                      <a:pt x="480" y="360"/>
                    </a:cubicBezTo>
                    <a:cubicBezTo>
                      <a:pt x="420" y="300"/>
                      <a:pt x="420" y="180"/>
                      <a:pt x="360" y="180"/>
                    </a:cubicBezTo>
                    <a:cubicBezTo>
                      <a:pt x="300" y="180"/>
                      <a:pt x="180" y="330"/>
                      <a:pt x="120" y="360"/>
                    </a:cubicBezTo>
                    <a:cubicBezTo>
                      <a:pt x="60" y="390"/>
                      <a:pt x="30" y="375"/>
                      <a:pt x="0" y="360"/>
                    </a:cubicBezTo>
                  </a:path>
                </a:pathLst>
              </a:custGeom>
              <a:noFill/>
              <a:ln w="31750">
                <a:solidFill>
                  <a:srgbClr val="993300"/>
                </a:solidFill>
                <a:round/>
                <a:headEnd/>
                <a:tailEnd/>
              </a:ln>
            </p:spPr>
            <p:txBody>
              <a:bodyPr/>
              <a:lstStyle/>
              <a:p>
                <a:endParaRPr lang="en-US">
                  <a:solidFill>
                    <a:prstClr val="black"/>
                  </a:solidFill>
                </a:endParaRPr>
              </a:p>
            </p:txBody>
          </p:sp>
          <p:sp>
            <p:nvSpPr>
              <p:cNvPr id="22555" name="Freeform 42"/>
              <p:cNvSpPr>
                <a:spLocks/>
              </p:cNvSpPr>
              <p:nvPr/>
            </p:nvSpPr>
            <p:spPr bwMode="auto">
              <a:xfrm>
                <a:off x="2710" y="2020"/>
                <a:ext cx="422" cy="226"/>
              </a:xfrm>
              <a:custGeom>
                <a:avLst/>
                <a:gdLst>
                  <a:gd name="T0" fmla="*/ 0 w 640"/>
                  <a:gd name="T1" fmla="*/ 41 h 390"/>
                  <a:gd name="T2" fmla="*/ 22 w 640"/>
                  <a:gd name="T3" fmla="*/ 41 h 390"/>
                  <a:gd name="T4" fmla="*/ 68 w 640"/>
                  <a:gd name="T5" fmla="*/ 20 h 390"/>
                  <a:gd name="T6" fmla="*/ 113 w 640"/>
                  <a:gd name="T7" fmla="*/ 20 h 390"/>
                  <a:gd name="T8" fmla="*/ 113 w 640"/>
                  <a:gd name="T9" fmla="*/ 0 h 390"/>
                  <a:gd name="T10" fmla="*/ 0 60000 65536"/>
                  <a:gd name="T11" fmla="*/ 0 60000 65536"/>
                  <a:gd name="T12" fmla="*/ 0 60000 65536"/>
                  <a:gd name="T13" fmla="*/ 0 60000 65536"/>
                  <a:gd name="T14" fmla="*/ 0 60000 65536"/>
                  <a:gd name="T15" fmla="*/ 0 w 640"/>
                  <a:gd name="T16" fmla="*/ 0 h 390"/>
                  <a:gd name="T17" fmla="*/ 640 w 640"/>
                  <a:gd name="T18" fmla="*/ 390 h 390"/>
                </a:gdLst>
                <a:ahLst/>
                <a:cxnLst>
                  <a:cxn ang="T10">
                    <a:pos x="T0" y="T1"/>
                  </a:cxn>
                  <a:cxn ang="T11">
                    <a:pos x="T2" y="T3"/>
                  </a:cxn>
                  <a:cxn ang="T12">
                    <a:pos x="T4" y="T5"/>
                  </a:cxn>
                  <a:cxn ang="T13">
                    <a:pos x="T6" y="T7"/>
                  </a:cxn>
                  <a:cxn ang="T14">
                    <a:pos x="T8" y="T9"/>
                  </a:cxn>
                </a:cxnLst>
                <a:rect l="T15" t="T16" r="T17" b="T18"/>
                <a:pathLst>
                  <a:path w="640" h="390">
                    <a:moveTo>
                      <a:pt x="0" y="360"/>
                    </a:moveTo>
                    <a:cubicBezTo>
                      <a:pt x="30" y="375"/>
                      <a:pt x="60" y="390"/>
                      <a:pt x="120" y="360"/>
                    </a:cubicBezTo>
                    <a:cubicBezTo>
                      <a:pt x="180" y="330"/>
                      <a:pt x="280" y="210"/>
                      <a:pt x="360" y="180"/>
                    </a:cubicBezTo>
                    <a:cubicBezTo>
                      <a:pt x="440" y="150"/>
                      <a:pt x="560" y="210"/>
                      <a:pt x="600" y="180"/>
                    </a:cubicBezTo>
                    <a:cubicBezTo>
                      <a:pt x="640" y="150"/>
                      <a:pt x="620" y="75"/>
                      <a:pt x="600" y="0"/>
                    </a:cubicBezTo>
                  </a:path>
                </a:pathLst>
              </a:custGeom>
              <a:noFill/>
              <a:ln w="31750">
                <a:solidFill>
                  <a:srgbClr val="993300"/>
                </a:solidFill>
                <a:round/>
                <a:headEnd/>
                <a:tailEnd/>
              </a:ln>
            </p:spPr>
            <p:txBody>
              <a:bodyPr/>
              <a:lstStyle/>
              <a:p>
                <a:endParaRPr lang="en-US">
                  <a:solidFill>
                    <a:prstClr val="black"/>
                  </a:solidFill>
                </a:endParaRPr>
              </a:p>
            </p:txBody>
          </p:sp>
          <p:sp>
            <p:nvSpPr>
              <p:cNvPr id="22556" name="Freeform 43"/>
              <p:cNvSpPr>
                <a:spLocks/>
              </p:cNvSpPr>
              <p:nvPr/>
            </p:nvSpPr>
            <p:spPr bwMode="auto">
              <a:xfrm>
                <a:off x="3179" y="1878"/>
                <a:ext cx="142" cy="248"/>
              </a:xfrm>
              <a:custGeom>
                <a:avLst/>
                <a:gdLst>
                  <a:gd name="T0" fmla="*/ 0 w 240"/>
                  <a:gd name="T1" fmla="*/ 7 h 420"/>
                  <a:gd name="T2" fmla="*/ 15 w 240"/>
                  <a:gd name="T3" fmla="*/ 7 h 420"/>
                  <a:gd name="T4" fmla="*/ 30 w 240"/>
                  <a:gd name="T5" fmla="*/ 51 h 420"/>
                  <a:gd name="T6" fmla="*/ 0 60000 65536"/>
                  <a:gd name="T7" fmla="*/ 0 60000 65536"/>
                  <a:gd name="T8" fmla="*/ 0 60000 65536"/>
                  <a:gd name="T9" fmla="*/ 0 w 240"/>
                  <a:gd name="T10" fmla="*/ 0 h 420"/>
                  <a:gd name="T11" fmla="*/ 240 w 240"/>
                  <a:gd name="T12" fmla="*/ 420 h 420"/>
                </a:gdLst>
                <a:ahLst/>
                <a:cxnLst>
                  <a:cxn ang="T6">
                    <a:pos x="T0" y="T1"/>
                  </a:cxn>
                  <a:cxn ang="T7">
                    <a:pos x="T2" y="T3"/>
                  </a:cxn>
                  <a:cxn ang="T8">
                    <a:pos x="T4" y="T5"/>
                  </a:cxn>
                </a:cxnLst>
                <a:rect l="T9" t="T10" r="T11" b="T12"/>
                <a:pathLst>
                  <a:path w="240" h="420">
                    <a:moveTo>
                      <a:pt x="0" y="60"/>
                    </a:moveTo>
                    <a:cubicBezTo>
                      <a:pt x="40" y="30"/>
                      <a:pt x="80" y="0"/>
                      <a:pt x="120" y="60"/>
                    </a:cubicBezTo>
                    <a:cubicBezTo>
                      <a:pt x="160" y="120"/>
                      <a:pt x="220" y="360"/>
                      <a:pt x="240" y="420"/>
                    </a:cubicBezTo>
                  </a:path>
                </a:pathLst>
              </a:custGeom>
              <a:noFill/>
              <a:ln w="31750">
                <a:solidFill>
                  <a:srgbClr val="993300"/>
                </a:solidFill>
                <a:round/>
                <a:headEnd/>
                <a:tailEnd/>
              </a:ln>
            </p:spPr>
            <p:txBody>
              <a:bodyPr/>
              <a:lstStyle/>
              <a:p>
                <a:endParaRPr lang="en-US">
                  <a:solidFill>
                    <a:prstClr val="black"/>
                  </a:solidFill>
                </a:endParaRPr>
              </a:p>
            </p:txBody>
          </p:sp>
          <p:sp>
            <p:nvSpPr>
              <p:cNvPr id="22557" name="Freeform 44"/>
              <p:cNvSpPr>
                <a:spLocks/>
              </p:cNvSpPr>
              <p:nvPr/>
            </p:nvSpPr>
            <p:spPr bwMode="auto">
              <a:xfrm>
                <a:off x="2821" y="2192"/>
                <a:ext cx="141" cy="191"/>
              </a:xfrm>
              <a:custGeom>
                <a:avLst/>
                <a:gdLst>
                  <a:gd name="T0" fmla="*/ 0 w 233"/>
                  <a:gd name="T1" fmla="*/ 6 h 285"/>
                  <a:gd name="T2" fmla="*/ 16 w 233"/>
                  <a:gd name="T3" fmla="*/ 6 h 285"/>
                  <a:gd name="T4" fmla="*/ 16 w 233"/>
                  <a:gd name="T5" fmla="*/ 42 h 285"/>
                  <a:gd name="T6" fmla="*/ 31 w 233"/>
                  <a:gd name="T7" fmla="*/ 58 h 285"/>
                  <a:gd name="T8" fmla="*/ 0 60000 65536"/>
                  <a:gd name="T9" fmla="*/ 0 60000 65536"/>
                  <a:gd name="T10" fmla="*/ 0 60000 65536"/>
                  <a:gd name="T11" fmla="*/ 0 60000 65536"/>
                  <a:gd name="T12" fmla="*/ 0 w 233"/>
                  <a:gd name="T13" fmla="*/ 0 h 285"/>
                  <a:gd name="T14" fmla="*/ 233 w 233"/>
                  <a:gd name="T15" fmla="*/ 285 h 285"/>
                </a:gdLst>
                <a:ahLst/>
                <a:cxnLst>
                  <a:cxn ang="T8">
                    <a:pos x="T0" y="T1"/>
                  </a:cxn>
                  <a:cxn ang="T9">
                    <a:pos x="T2" y="T3"/>
                  </a:cxn>
                  <a:cxn ang="T10">
                    <a:pos x="T4" y="T5"/>
                  </a:cxn>
                  <a:cxn ang="T11">
                    <a:pos x="T6" y="T7"/>
                  </a:cxn>
                </a:cxnLst>
                <a:rect l="T12" t="T13" r="T14" b="T15"/>
                <a:pathLst>
                  <a:path w="233" h="285">
                    <a:moveTo>
                      <a:pt x="0" y="30"/>
                    </a:moveTo>
                    <a:cubicBezTo>
                      <a:pt x="50" y="15"/>
                      <a:pt x="100" y="0"/>
                      <a:pt x="120" y="30"/>
                    </a:cubicBezTo>
                    <a:cubicBezTo>
                      <a:pt x="140" y="60"/>
                      <a:pt x="101" y="168"/>
                      <a:pt x="120" y="210"/>
                    </a:cubicBezTo>
                    <a:cubicBezTo>
                      <a:pt x="139" y="252"/>
                      <a:pt x="186" y="268"/>
                      <a:pt x="233" y="285"/>
                    </a:cubicBezTo>
                  </a:path>
                </a:pathLst>
              </a:custGeom>
              <a:noFill/>
              <a:ln w="31750">
                <a:solidFill>
                  <a:srgbClr val="993300"/>
                </a:solidFill>
                <a:round/>
                <a:headEnd/>
                <a:tailEnd/>
              </a:ln>
            </p:spPr>
            <p:txBody>
              <a:bodyPr/>
              <a:lstStyle/>
              <a:p>
                <a:endParaRPr lang="en-US">
                  <a:solidFill>
                    <a:prstClr val="black"/>
                  </a:solidFill>
                </a:endParaRPr>
              </a:p>
            </p:txBody>
          </p:sp>
        </p:grpSp>
        <p:sp>
          <p:nvSpPr>
            <p:cNvPr id="22540" name="Oval 57"/>
            <p:cNvSpPr>
              <a:spLocks noChangeArrowheads="1"/>
            </p:cNvSpPr>
            <p:nvPr/>
          </p:nvSpPr>
          <p:spPr bwMode="auto">
            <a:xfrm>
              <a:off x="6630012" y="2497138"/>
              <a:ext cx="1655763" cy="455613"/>
            </a:xfrm>
            <a:prstGeom prst="ellipse">
              <a:avLst/>
            </a:prstGeom>
            <a:noFill/>
            <a:ln w="38100">
              <a:solidFill>
                <a:srgbClr val="FF0000"/>
              </a:solidFill>
              <a:round/>
              <a:headEnd/>
              <a:tailEnd/>
            </a:ln>
          </p:spPr>
          <p:txBody>
            <a:bodyPr wrap="none" lIns="92075" tIns="46038" rIns="92075" bIns="46038" anchor="ctr"/>
            <a:lstStyle/>
            <a:p>
              <a:endParaRPr lang="en-US">
                <a:solidFill>
                  <a:srgbClr val="FF0000"/>
                </a:solidFill>
              </a:endParaRPr>
            </a:p>
          </p:txBody>
        </p:sp>
      </p:grpSp>
      <p:grpSp>
        <p:nvGrpSpPr>
          <p:cNvPr id="20" name="Group 19"/>
          <p:cNvGrpSpPr/>
          <p:nvPr/>
        </p:nvGrpSpPr>
        <p:grpSpPr>
          <a:xfrm>
            <a:off x="6576892" y="4463262"/>
            <a:ext cx="1730375" cy="1301751"/>
            <a:chOff x="8866800" y="2501901"/>
            <a:chExt cx="1730375" cy="1301751"/>
          </a:xfrm>
        </p:grpSpPr>
        <p:grpSp>
          <p:nvGrpSpPr>
            <p:cNvPr id="6" name="Group 52"/>
            <p:cNvGrpSpPr>
              <a:grpSpLocks/>
            </p:cNvGrpSpPr>
            <p:nvPr/>
          </p:nvGrpSpPr>
          <p:grpSpPr bwMode="auto">
            <a:xfrm>
              <a:off x="8866800" y="2501901"/>
              <a:ext cx="1730375" cy="1301751"/>
              <a:chOff x="3931" y="1584"/>
              <a:chExt cx="1090" cy="820"/>
            </a:xfrm>
          </p:grpSpPr>
          <p:sp>
            <p:nvSpPr>
              <p:cNvPr id="22558" name="Freeform 35"/>
              <p:cNvSpPr>
                <a:spLocks/>
              </p:cNvSpPr>
              <p:nvPr/>
            </p:nvSpPr>
            <p:spPr bwMode="auto">
              <a:xfrm>
                <a:off x="3931" y="1660"/>
                <a:ext cx="802" cy="744"/>
              </a:xfrm>
              <a:custGeom>
                <a:avLst/>
                <a:gdLst>
                  <a:gd name="T0" fmla="*/ 191 w 1295"/>
                  <a:gd name="T1" fmla="*/ 176 h 1202"/>
                  <a:gd name="T2" fmla="*/ 181 w 1295"/>
                  <a:gd name="T3" fmla="*/ 154 h 1202"/>
                  <a:gd name="T4" fmla="*/ 177 w 1295"/>
                  <a:gd name="T5" fmla="*/ 142 h 1202"/>
                  <a:gd name="T6" fmla="*/ 171 w 1295"/>
                  <a:gd name="T7" fmla="*/ 138 h 1202"/>
                  <a:gd name="T8" fmla="*/ 147 w 1295"/>
                  <a:gd name="T9" fmla="*/ 128 h 1202"/>
                  <a:gd name="T10" fmla="*/ 138 w 1295"/>
                  <a:gd name="T11" fmla="*/ 120 h 1202"/>
                  <a:gd name="T12" fmla="*/ 130 w 1295"/>
                  <a:gd name="T13" fmla="*/ 116 h 1202"/>
                  <a:gd name="T14" fmla="*/ 115 w 1295"/>
                  <a:gd name="T15" fmla="*/ 105 h 1202"/>
                  <a:gd name="T16" fmla="*/ 101 w 1295"/>
                  <a:gd name="T17" fmla="*/ 91 h 1202"/>
                  <a:gd name="T18" fmla="*/ 76 w 1295"/>
                  <a:gd name="T19" fmla="*/ 64 h 1202"/>
                  <a:gd name="T20" fmla="*/ 53 w 1295"/>
                  <a:gd name="T21" fmla="*/ 56 h 1202"/>
                  <a:gd name="T22" fmla="*/ 46 w 1295"/>
                  <a:gd name="T23" fmla="*/ 54 h 1202"/>
                  <a:gd name="T24" fmla="*/ 41 w 1295"/>
                  <a:gd name="T25" fmla="*/ 51 h 1202"/>
                  <a:gd name="T26" fmla="*/ 29 w 1295"/>
                  <a:gd name="T27" fmla="*/ 46 h 1202"/>
                  <a:gd name="T28" fmla="*/ 24 w 1295"/>
                  <a:gd name="T29" fmla="*/ 43 h 1202"/>
                  <a:gd name="T30" fmla="*/ 14 w 1295"/>
                  <a:gd name="T31" fmla="*/ 33 h 1202"/>
                  <a:gd name="T32" fmla="*/ 12 w 1295"/>
                  <a:gd name="T33" fmla="*/ 27 h 1202"/>
                  <a:gd name="T34" fmla="*/ 7 w 1295"/>
                  <a:gd name="T35" fmla="*/ 22 h 1202"/>
                  <a:gd name="T36" fmla="*/ 0 w 1295"/>
                  <a:gd name="T37" fmla="*/ 0 h 120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5"/>
                  <a:gd name="T58" fmla="*/ 0 h 1202"/>
                  <a:gd name="T59" fmla="*/ 1295 w 1295"/>
                  <a:gd name="T60" fmla="*/ 1202 h 120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5" h="1202">
                    <a:moveTo>
                      <a:pt x="1295" y="1202"/>
                    </a:moveTo>
                    <a:cubicBezTo>
                      <a:pt x="1275" y="1141"/>
                      <a:pt x="1263" y="1096"/>
                      <a:pt x="1229" y="1044"/>
                    </a:cubicBezTo>
                    <a:cubicBezTo>
                      <a:pt x="1220" y="1018"/>
                      <a:pt x="1211" y="991"/>
                      <a:pt x="1202" y="965"/>
                    </a:cubicBezTo>
                    <a:cubicBezTo>
                      <a:pt x="1197" y="950"/>
                      <a:pt x="1175" y="948"/>
                      <a:pt x="1163" y="938"/>
                    </a:cubicBezTo>
                    <a:cubicBezTo>
                      <a:pt x="1110" y="896"/>
                      <a:pt x="1068" y="893"/>
                      <a:pt x="1004" y="872"/>
                    </a:cubicBezTo>
                    <a:cubicBezTo>
                      <a:pt x="981" y="856"/>
                      <a:pt x="962" y="835"/>
                      <a:pt x="938" y="819"/>
                    </a:cubicBezTo>
                    <a:cubicBezTo>
                      <a:pt x="922" y="808"/>
                      <a:pt x="902" y="803"/>
                      <a:pt x="885" y="793"/>
                    </a:cubicBezTo>
                    <a:cubicBezTo>
                      <a:pt x="849" y="772"/>
                      <a:pt x="812" y="740"/>
                      <a:pt x="780" y="714"/>
                    </a:cubicBezTo>
                    <a:cubicBezTo>
                      <a:pt x="740" y="682"/>
                      <a:pt x="734" y="652"/>
                      <a:pt x="687" y="621"/>
                    </a:cubicBezTo>
                    <a:cubicBezTo>
                      <a:pt x="642" y="558"/>
                      <a:pt x="598" y="463"/>
                      <a:pt x="516" y="436"/>
                    </a:cubicBezTo>
                    <a:cubicBezTo>
                      <a:pt x="356" y="384"/>
                      <a:pt x="516" y="436"/>
                      <a:pt x="357" y="383"/>
                    </a:cubicBezTo>
                    <a:cubicBezTo>
                      <a:pt x="344" y="379"/>
                      <a:pt x="317" y="370"/>
                      <a:pt x="317" y="370"/>
                    </a:cubicBezTo>
                    <a:cubicBezTo>
                      <a:pt x="304" y="361"/>
                      <a:pt x="292" y="350"/>
                      <a:pt x="278" y="344"/>
                    </a:cubicBezTo>
                    <a:cubicBezTo>
                      <a:pt x="252" y="333"/>
                      <a:pt x="198" y="317"/>
                      <a:pt x="198" y="317"/>
                    </a:cubicBezTo>
                    <a:cubicBezTo>
                      <a:pt x="185" y="308"/>
                      <a:pt x="171" y="301"/>
                      <a:pt x="159" y="291"/>
                    </a:cubicBezTo>
                    <a:cubicBezTo>
                      <a:pt x="136" y="270"/>
                      <a:pt x="93" y="225"/>
                      <a:pt x="93" y="225"/>
                    </a:cubicBezTo>
                    <a:cubicBezTo>
                      <a:pt x="89" y="212"/>
                      <a:pt x="86" y="198"/>
                      <a:pt x="80" y="185"/>
                    </a:cubicBezTo>
                    <a:cubicBezTo>
                      <a:pt x="73" y="171"/>
                      <a:pt x="60" y="160"/>
                      <a:pt x="53" y="145"/>
                    </a:cubicBezTo>
                    <a:cubicBezTo>
                      <a:pt x="32" y="97"/>
                      <a:pt x="24" y="47"/>
                      <a:pt x="0" y="0"/>
                    </a:cubicBezTo>
                  </a:path>
                </a:pathLst>
              </a:custGeom>
              <a:noFill/>
              <a:ln w="25400">
                <a:solidFill>
                  <a:srgbClr val="0000FF"/>
                </a:solidFill>
                <a:round/>
                <a:headEnd/>
                <a:tailEnd/>
              </a:ln>
            </p:spPr>
            <p:txBody>
              <a:bodyPr/>
              <a:lstStyle/>
              <a:p>
                <a:endParaRPr lang="en-US">
                  <a:solidFill>
                    <a:prstClr val="black"/>
                  </a:solidFill>
                </a:endParaRPr>
              </a:p>
            </p:txBody>
          </p:sp>
          <p:sp>
            <p:nvSpPr>
              <p:cNvPr id="22559" name="Freeform 36"/>
              <p:cNvSpPr>
                <a:spLocks/>
              </p:cNvSpPr>
              <p:nvPr/>
            </p:nvSpPr>
            <p:spPr bwMode="auto">
              <a:xfrm>
                <a:off x="4209" y="1584"/>
                <a:ext cx="74" cy="311"/>
              </a:xfrm>
              <a:custGeom>
                <a:avLst/>
                <a:gdLst>
                  <a:gd name="T0" fmla="*/ 8 w 119"/>
                  <a:gd name="T1" fmla="*/ 74 h 502"/>
                  <a:gd name="T2" fmla="*/ 14 w 119"/>
                  <a:gd name="T3" fmla="*/ 46 h 502"/>
                  <a:gd name="T4" fmla="*/ 16 w 119"/>
                  <a:gd name="T5" fmla="*/ 41 h 502"/>
                  <a:gd name="T6" fmla="*/ 18 w 119"/>
                  <a:gd name="T7" fmla="*/ 35 h 502"/>
                  <a:gd name="T8" fmla="*/ 8 w 119"/>
                  <a:gd name="T9" fmla="*/ 17 h 502"/>
                  <a:gd name="T10" fmla="*/ 4 w 119"/>
                  <a:gd name="T11" fmla="*/ 12 h 502"/>
                  <a:gd name="T12" fmla="*/ 0 w 119"/>
                  <a:gd name="T13" fmla="*/ 0 h 502"/>
                  <a:gd name="T14" fmla="*/ 0 60000 65536"/>
                  <a:gd name="T15" fmla="*/ 0 60000 65536"/>
                  <a:gd name="T16" fmla="*/ 0 60000 65536"/>
                  <a:gd name="T17" fmla="*/ 0 60000 65536"/>
                  <a:gd name="T18" fmla="*/ 0 60000 65536"/>
                  <a:gd name="T19" fmla="*/ 0 60000 65536"/>
                  <a:gd name="T20" fmla="*/ 0 60000 65536"/>
                  <a:gd name="T21" fmla="*/ 0 w 119"/>
                  <a:gd name="T22" fmla="*/ 0 h 502"/>
                  <a:gd name="T23" fmla="*/ 119 w 119"/>
                  <a:gd name="T24" fmla="*/ 502 h 50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9" h="502">
                    <a:moveTo>
                      <a:pt x="53" y="502"/>
                    </a:moveTo>
                    <a:cubicBezTo>
                      <a:pt x="71" y="367"/>
                      <a:pt x="56" y="431"/>
                      <a:pt x="93" y="317"/>
                    </a:cubicBezTo>
                    <a:cubicBezTo>
                      <a:pt x="97" y="304"/>
                      <a:pt x="102" y="290"/>
                      <a:pt x="106" y="277"/>
                    </a:cubicBezTo>
                    <a:cubicBezTo>
                      <a:pt x="110" y="264"/>
                      <a:pt x="119" y="237"/>
                      <a:pt x="119" y="237"/>
                    </a:cubicBezTo>
                    <a:cubicBezTo>
                      <a:pt x="96" y="167"/>
                      <a:pt x="114" y="211"/>
                      <a:pt x="53" y="119"/>
                    </a:cubicBezTo>
                    <a:cubicBezTo>
                      <a:pt x="44" y="106"/>
                      <a:pt x="27" y="79"/>
                      <a:pt x="27" y="79"/>
                    </a:cubicBezTo>
                    <a:cubicBezTo>
                      <a:pt x="13" y="7"/>
                      <a:pt x="30" y="28"/>
                      <a:pt x="0" y="0"/>
                    </a:cubicBezTo>
                  </a:path>
                </a:pathLst>
              </a:custGeom>
              <a:noFill/>
              <a:ln w="25400">
                <a:solidFill>
                  <a:srgbClr val="0000FF"/>
                </a:solidFill>
                <a:round/>
                <a:headEnd/>
                <a:tailEnd/>
              </a:ln>
            </p:spPr>
            <p:txBody>
              <a:bodyPr/>
              <a:lstStyle/>
              <a:p>
                <a:endParaRPr lang="en-US">
                  <a:solidFill>
                    <a:prstClr val="black"/>
                  </a:solidFill>
                </a:endParaRPr>
              </a:p>
            </p:txBody>
          </p:sp>
          <p:sp>
            <p:nvSpPr>
              <p:cNvPr id="22560" name="Freeform 37"/>
              <p:cNvSpPr>
                <a:spLocks/>
              </p:cNvSpPr>
              <p:nvPr/>
            </p:nvSpPr>
            <p:spPr bwMode="auto">
              <a:xfrm>
                <a:off x="4620" y="1725"/>
                <a:ext cx="401" cy="506"/>
              </a:xfrm>
              <a:custGeom>
                <a:avLst/>
                <a:gdLst>
                  <a:gd name="T0" fmla="*/ 14 w 648"/>
                  <a:gd name="T1" fmla="*/ 120 h 818"/>
                  <a:gd name="T2" fmla="*/ 43 w 648"/>
                  <a:gd name="T3" fmla="*/ 38 h 818"/>
                  <a:gd name="T4" fmla="*/ 53 w 648"/>
                  <a:gd name="T5" fmla="*/ 33 h 818"/>
                  <a:gd name="T6" fmla="*/ 70 w 648"/>
                  <a:gd name="T7" fmla="*/ 24 h 818"/>
                  <a:gd name="T8" fmla="*/ 82 w 648"/>
                  <a:gd name="T9" fmla="*/ 14 h 818"/>
                  <a:gd name="T10" fmla="*/ 91 w 648"/>
                  <a:gd name="T11" fmla="*/ 6 h 818"/>
                  <a:gd name="T12" fmla="*/ 95 w 648"/>
                  <a:gd name="T13" fmla="*/ 0 h 818"/>
                  <a:gd name="T14" fmla="*/ 0 60000 65536"/>
                  <a:gd name="T15" fmla="*/ 0 60000 65536"/>
                  <a:gd name="T16" fmla="*/ 0 60000 65536"/>
                  <a:gd name="T17" fmla="*/ 0 60000 65536"/>
                  <a:gd name="T18" fmla="*/ 0 60000 65536"/>
                  <a:gd name="T19" fmla="*/ 0 60000 65536"/>
                  <a:gd name="T20" fmla="*/ 0 60000 65536"/>
                  <a:gd name="T21" fmla="*/ 0 w 648"/>
                  <a:gd name="T22" fmla="*/ 0 h 818"/>
                  <a:gd name="T23" fmla="*/ 648 w 648"/>
                  <a:gd name="T24" fmla="*/ 818 h 8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8" h="818">
                    <a:moveTo>
                      <a:pt x="90" y="818"/>
                    </a:moveTo>
                    <a:cubicBezTo>
                      <a:pt x="100" y="479"/>
                      <a:pt x="0" y="359"/>
                      <a:pt x="292" y="264"/>
                    </a:cubicBezTo>
                    <a:cubicBezTo>
                      <a:pt x="350" y="204"/>
                      <a:pt x="281" y="266"/>
                      <a:pt x="358" y="224"/>
                    </a:cubicBezTo>
                    <a:cubicBezTo>
                      <a:pt x="495" y="148"/>
                      <a:pt x="387" y="187"/>
                      <a:pt x="477" y="158"/>
                    </a:cubicBezTo>
                    <a:cubicBezTo>
                      <a:pt x="501" y="134"/>
                      <a:pt x="532" y="116"/>
                      <a:pt x="556" y="92"/>
                    </a:cubicBezTo>
                    <a:cubicBezTo>
                      <a:pt x="615" y="32"/>
                      <a:pt x="544" y="64"/>
                      <a:pt x="622" y="39"/>
                    </a:cubicBezTo>
                    <a:cubicBezTo>
                      <a:pt x="631" y="26"/>
                      <a:pt x="648" y="0"/>
                      <a:pt x="648" y="0"/>
                    </a:cubicBezTo>
                  </a:path>
                </a:pathLst>
              </a:custGeom>
              <a:noFill/>
              <a:ln w="25400">
                <a:solidFill>
                  <a:srgbClr val="0000FF"/>
                </a:solidFill>
                <a:round/>
                <a:headEnd/>
                <a:tailEnd/>
              </a:ln>
            </p:spPr>
            <p:txBody>
              <a:bodyPr/>
              <a:lstStyle/>
              <a:p>
                <a:endParaRPr lang="en-US">
                  <a:solidFill>
                    <a:prstClr val="black"/>
                  </a:solidFill>
                </a:endParaRPr>
              </a:p>
            </p:txBody>
          </p:sp>
          <p:sp>
            <p:nvSpPr>
              <p:cNvPr id="22561" name="Freeform 38"/>
              <p:cNvSpPr>
                <a:spLocks/>
              </p:cNvSpPr>
              <p:nvPr/>
            </p:nvSpPr>
            <p:spPr bwMode="auto">
              <a:xfrm>
                <a:off x="4662" y="1597"/>
                <a:ext cx="156" cy="311"/>
              </a:xfrm>
              <a:custGeom>
                <a:avLst/>
                <a:gdLst>
                  <a:gd name="T0" fmla="*/ 7 w 253"/>
                  <a:gd name="T1" fmla="*/ 74 h 502"/>
                  <a:gd name="T2" fmla="*/ 27 w 253"/>
                  <a:gd name="T3" fmla="*/ 6 h 502"/>
                  <a:gd name="T4" fmla="*/ 31 w 253"/>
                  <a:gd name="T5" fmla="*/ 2 h 502"/>
                  <a:gd name="T6" fmla="*/ 36 w 253"/>
                  <a:gd name="T7" fmla="*/ 0 h 502"/>
                  <a:gd name="T8" fmla="*/ 0 60000 65536"/>
                  <a:gd name="T9" fmla="*/ 0 60000 65536"/>
                  <a:gd name="T10" fmla="*/ 0 60000 65536"/>
                  <a:gd name="T11" fmla="*/ 0 60000 65536"/>
                  <a:gd name="T12" fmla="*/ 0 w 253"/>
                  <a:gd name="T13" fmla="*/ 0 h 502"/>
                  <a:gd name="T14" fmla="*/ 253 w 253"/>
                  <a:gd name="T15" fmla="*/ 502 h 502"/>
                </a:gdLst>
                <a:ahLst/>
                <a:cxnLst>
                  <a:cxn ang="T8">
                    <a:pos x="T0" y="T1"/>
                  </a:cxn>
                  <a:cxn ang="T9">
                    <a:pos x="T2" y="T3"/>
                  </a:cxn>
                  <a:cxn ang="T10">
                    <a:pos x="T4" y="T5"/>
                  </a:cxn>
                  <a:cxn ang="T11">
                    <a:pos x="T6" y="T7"/>
                  </a:cxn>
                </a:cxnLst>
                <a:rect l="T12" t="T13" r="T14" b="T15"/>
                <a:pathLst>
                  <a:path w="253" h="502">
                    <a:moveTo>
                      <a:pt x="54" y="502"/>
                    </a:moveTo>
                    <a:cubicBezTo>
                      <a:pt x="60" y="358"/>
                      <a:pt x="0" y="102"/>
                      <a:pt x="186" y="40"/>
                    </a:cubicBezTo>
                    <a:cubicBezTo>
                      <a:pt x="195" y="31"/>
                      <a:pt x="202" y="20"/>
                      <a:pt x="213" y="13"/>
                    </a:cubicBezTo>
                    <a:cubicBezTo>
                      <a:pt x="225" y="6"/>
                      <a:pt x="253" y="0"/>
                      <a:pt x="253" y="0"/>
                    </a:cubicBezTo>
                  </a:path>
                </a:pathLst>
              </a:custGeom>
              <a:noFill/>
              <a:ln w="25400">
                <a:solidFill>
                  <a:srgbClr val="0000FF"/>
                </a:solidFill>
                <a:round/>
                <a:headEnd/>
                <a:tailEnd/>
              </a:ln>
            </p:spPr>
            <p:txBody>
              <a:bodyPr/>
              <a:lstStyle/>
              <a:p>
                <a:endParaRPr lang="en-US">
                  <a:solidFill>
                    <a:prstClr val="black"/>
                  </a:solidFill>
                </a:endParaRPr>
              </a:p>
            </p:txBody>
          </p:sp>
        </p:grpSp>
        <p:sp>
          <p:nvSpPr>
            <p:cNvPr id="22541" name="Oval 58"/>
            <p:cNvSpPr>
              <a:spLocks noChangeArrowheads="1"/>
            </p:cNvSpPr>
            <p:nvPr/>
          </p:nvSpPr>
          <p:spPr bwMode="auto">
            <a:xfrm>
              <a:off x="9212875" y="2867026"/>
              <a:ext cx="307975" cy="307975"/>
            </a:xfrm>
            <a:prstGeom prst="ellipse">
              <a:avLst/>
            </a:prstGeom>
            <a:noFill/>
            <a:ln w="25400">
              <a:solidFill>
                <a:srgbClr val="FF0000"/>
              </a:solidFill>
              <a:round/>
              <a:headEnd/>
              <a:tailEnd/>
            </a:ln>
          </p:spPr>
          <p:txBody>
            <a:bodyPr wrap="none" lIns="92075" tIns="46038" rIns="92075" bIns="46038" anchor="ctr"/>
            <a:lstStyle/>
            <a:p>
              <a:endParaRPr lang="en-US">
                <a:solidFill>
                  <a:srgbClr val="FF0000"/>
                </a:solidFill>
              </a:endParaRPr>
            </a:p>
          </p:txBody>
        </p:sp>
        <p:sp>
          <p:nvSpPr>
            <p:cNvPr id="22542" name="Oval 59"/>
            <p:cNvSpPr>
              <a:spLocks noChangeArrowheads="1"/>
            </p:cNvSpPr>
            <p:nvPr/>
          </p:nvSpPr>
          <p:spPr bwMode="auto">
            <a:xfrm>
              <a:off x="9924075" y="2873376"/>
              <a:ext cx="307975" cy="307975"/>
            </a:xfrm>
            <a:prstGeom prst="ellipse">
              <a:avLst/>
            </a:prstGeom>
            <a:noFill/>
            <a:ln w="25400">
              <a:solidFill>
                <a:srgbClr val="FF0000"/>
              </a:solidFill>
              <a:round/>
              <a:headEnd/>
              <a:tailEnd/>
            </a:ln>
          </p:spPr>
          <p:txBody>
            <a:bodyPr wrap="none" lIns="92075" tIns="46038" rIns="92075" bIns="46038" anchor="ctr"/>
            <a:lstStyle/>
            <a:p>
              <a:endParaRPr lang="en-US">
                <a:solidFill>
                  <a:srgbClr val="FF0000"/>
                </a:solidFill>
              </a:endParaRPr>
            </a:p>
          </p:txBody>
        </p:sp>
        <p:sp>
          <p:nvSpPr>
            <p:cNvPr id="22543" name="Oval 60"/>
            <p:cNvSpPr>
              <a:spLocks noChangeArrowheads="1"/>
            </p:cNvSpPr>
            <p:nvPr/>
          </p:nvSpPr>
          <p:spPr bwMode="auto">
            <a:xfrm>
              <a:off x="9873275" y="3379789"/>
              <a:ext cx="307975" cy="307975"/>
            </a:xfrm>
            <a:prstGeom prst="ellipse">
              <a:avLst/>
            </a:prstGeom>
            <a:noFill/>
            <a:ln w="25400">
              <a:solidFill>
                <a:srgbClr val="FF0000"/>
              </a:solidFill>
              <a:round/>
              <a:headEnd/>
              <a:tailEnd/>
            </a:ln>
          </p:spPr>
          <p:txBody>
            <a:bodyPr wrap="none" lIns="92075" tIns="46038" rIns="92075" bIns="46038" anchor="ctr"/>
            <a:lstStyle/>
            <a:p>
              <a:endParaRPr lang="en-US">
                <a:solidFill>
                  <a:srgbClr val="FF0000"/>
                </a:solidFill>
              </a:endParaRPr>
            </a:p>
          </p:txBody>
        </p:sp>
      </p:grpSp>
      <p:sp>
        <p:nvSpPr>
          <p:cNvPr id="22536" name="Text Box 63"/>
          <p:cNvSpPr txBox="1">
            <a:spLocks noChangeArrowheads="1"/>
          </p:cNvSpPr>
          <p:nvPr/>
        </p:nvSpPr>
        <p:spPr bwMode="auto">
          <a:xfrm>
            <a:off x="0" y="6540500"/>
            <a:ext cx="355600" cy="336550"/>
          </a:xfrm>
          <a:prstGeom prst="rect">
            <a:avLst/>
          </a:prstGeom>
          <a:noFill/>
          <a:ln w="9525">
            <a:noFill/>
            <a:miter lim="800000"/>
            <a:headEnd/>
            <a:tailEnd/>
          </a:ln>
        </p:spPr>
        <p:txBody>
          <a:bodyPr lIns="92075" tIns="46038" rIns="92075" bIns="46038">
            <a:spAutoFit/>
          </a:bodyPr>
          <a:lstStyle/>
          <a:p>
            <a:pPr>
              <a:spcBef>
                <a:spcPct val="50000"/>
              </a:spcBef>
            </a:pPr>
            <a:r>
              <a:rPr lang="en-US">
                <a:solidFill>
                  <a:srgbClr val="FF0000"/>
                </a:solidFill>
              </a:rPr>
              <a:t>A</a:t>
            </a:r>
          </a:p>
        </p:txBody>
      </p:sp>
      <p:grpSp>
        <p:nvGrpSpPr>
          <p:cNvPr id="15" name="Group 14"/>
          <p:cNvGrpSpPr/>
          <p:nvPr/>
        </p:nvGrpSpPr>
        <p:grpSpPr>
          <a:xfrm>
            <a:off x="1187450" y="4512460"/>
            <a:ext cx="2085976" cy="1298576"/>
            <a:chOff x="1190624" y="4516435"/>
            <a:chExt cx="2085976" cy="1298576"/>
          </a:xfrm>
        </p:grpSpPr>
        <p:grpSp>
          <p:nvGrpSpPr>
            <p:cNvPr id="12" name="Group 11"/>
            <p:cNvGrpSpPr/>
            <p:nvPr/>
          </p:nvGrpSpPr>
          <p:grpSpPr>
            <a:xfrm>
              <a:off x="1190624" y="4632328"/>
              <a:ext cx="2085976" cy="1041400"/>
              <a:chOff x="1190624" y="4632328"/>
              <a:chExt cx="2085976" cy="1041400"/>
            </a:xfrm>
          </p:grpSpPr>
          <p:sp>
            <p:nvSpPr>
              <p:cNvPr id="22548" name="Rectangle 33"/>
              <p:cNvSpPr>
                <a:spLocks noChangeArrowheads="1"/>
              </p:cNvSpPr>
              <p:nvPr/>
            </p:nvSpPr>
            <p:spPr bwMode="auto">
              <a:xfrm>
                <a:off x="2232025" y="4632328"/>
                <a:ext cx="1044575" cy="1041400"/>
              </a:xfrm>
              <a:prstGeom prst="rect">
                <a:avLst/>
              </a:prstGeom>
              <a:solidFill>
                <a:srgbClr val="FFCC00"/>
              </a:solidFill>
              <a:ln w="25400">
                <a:solidFill>
                  <a:srgbClr val="000000"/>
                </a:solidFill>
                <a:miter lim="800000"/>
                <a:headEnd/>
                <a:tailEnd/>
              </a:ln>
            </p:spPr>
            <p:txBody>
              <a:bodyPr/>
              <a:lstStyle/>
              <a:p>
                <a:endParaRPr lang="en-US">
                  <a:solidFill>
                    <a:srgbClr val="FF0000"/>
                  </a:solidFill>
                </a:endParaRPr>
              </a:p>
            </p:txBody>
          </p:sp>
          <p:grpSp>
            <p:nvGrpSpPr>
              <p:cNvPr id="11" name="Group 10"/>
              <p:cNvGrpSpPr/>
              <p:nvPr/>
            </p:nvGrpSpPr>
            <p:grpSpPr>
              <a:xfrm>
                <a:off x="1190624" y="4632328"/>
                <a:ext cx="1180423" cy="1041400"/>
                <a:chOff x="1190624" y="4632328"/>
                <a:chExt cx="1180423" cy="1041400"/>
              </a:xfrm>
            </p:grpSpPr>
            <p:sp>
              <p:nvSpPr>
                <p:cNvPr id="22549" name="Rectangle 48"/>
                <p:cNvSpPr>
                  <a:spLocks noChangeArrowheads="1"/>
                </p:cNvSpPr>
                <p:nvPr/>
              </p:nvSpPr>
              <p:spPr bwMode="auto">
                <a:xfrm rot="2700000">
                  <a:off x="1753501" y="4838807"/>
                  <a:ext cx="738188" cy="496905"/>
                </a:xfrm>
                <a:prstGeom prst="rect">
                  <a:avLst/>
                </a:prstGeom>
                <a:solidFill>
                  <a:srgbClr val="FFFFFF"/>
                </a:solidFill>
                <a:ln w="25400">
                  <a:solidFill>
                    <a:srgbClr val="000000"/>
                  </a:solidFill>
                  <a:miter lim="800000"/>
                  <a:headEnd/>
                  <a:tailEnd/>
                </a:ln>
              </p:spPr>
              <p:txBody>
                <a:bodyPr rot="10800000" vert="eaVert"/>
                <a:lstStyle/>
                <a:p>
                  <a:endParaRPr lang="en-US">
                    <a:solidFill>
                      <a:srgbClr val="FF0000"/>
                    </a:solidFill>
                  </a:endParaRPr>
                </a:p>
              </p:txBody>
            </p:sp>
            <p:sp>
              <p:nvSpPr>
                <p:cNvPr id="22547" name="Rectangle 32"/>
                <p:cNvSpPr>
                  <a:spLocks noChangeArrowheads="1"/>
                </p:cNvSpPr>
                <p:nvPr/>
              </p:nvSpPr>
              <p:spPr bwMode="auto">
                <a:xfrm>
                  <a:off x="1190624" y="4632328"/>
                  <a:ext cx="1041401" cy="1041400"/>
                </a:xfrm>
                <a:prstGeom prst="rect">
                  <a:avLst/>
                </a:prstGeom>
                <a:solidFill>
                  <a:srgbClr val="FFFFFF"/>
                </a:solidFill>
                <a:ln w="25400">
                  <a:solidFill>
                    <a:srgbClr val="000000"/>
                  </a:solidFill>
                  <a:miter lim="800000"/>
                  <a:headEnd/>
                  <a:tailEnd/>
                </a:ln>
              </p:spPr>
              <p:txBody>
                <a:bodyPr/>
                <a:lstStyle/>
                <a:p>
                  <a:endParaRPr lang="en-US">
                    <a:solidFill>
                      <a:srgbClr val="FF0000"/>
                    </a:solidFill>
                  </a:endParaRPr>
                </a:p>
              </p:txBody>
            </p:sp>
            <p:sp>
              <p:nvSpPr>
                <p:cNvPr id="61" name="Rectangle 48"/>
                <p:cNvSpPr>
                  <a:spLocks noChangeArrowheads="1"/>
                </p:cNvSpPr>
                <p:nvPr/>
              </p:nvSpPr>
              <p:spPr bwMode="auto">
                <a:xfrm rot="2700000">
                  <a:off x="1724926" y="4836419"/>
                  <a:ext cx="738188" cy="496905"/>
                </a:xfrm>
                <a:prstGeom prst="rect">
                  <a:avLst/>
                </a:prstGeom>
                <a:solidFill>
                  <a:srgbClr val="FFFFFF"/>
                </a:solidFill>
                <a:ln w="25400">
                  <a:noFill/>
                  <a:miter lim="800000"/>
                  <a:headEnd/>
                  <a:tailEnd/>
                </a:ln>
              </p:spPr>
              <p:txBody>
                <a:bodyPr rot="10800000" vert="eaVert"/>
                <a:lstStyle/>
                <a:p>
                  <a:endParaRPr lang="en-US">
                    <a:solidFill>
                      <a:srgbClr val="FF0000"/>
                    </a:solidFill>
                  </a:endParaRPr>
                </a:p>
              </p:txBody>
            </p:sp>
          </p:grpSp>
        </p:grpSp>
        <p:sp>
          <p:nvSpPr>
            <p:cNvPr id="22539" name="Oval 56"/>
            <p:cNvSpPr>
              <a:spLocks noChangeArrowheads="1"/>
            </p:cNvSpPr>
            <p:nvPr/>
          </p:nvSpPr>
          <p:spPr bwMode="auto">
            <a:xfrm>
              <a:off x="1720850" y="4516435"/>
              <a:ext cx="1027113" cy="1298576"/>
            </a:xfrm>
            <a:prstGeom prst="ellipse">
              <a:avLst/>
            </a:prstGeom>
            <a:noFill/>
            <a:ln w="38100">
              <a:solidFill>
                <a:srgbClr val="FF0000"/>
              </a:solidFill>
              <a:round/>
              <a:headEnd/>
              <a:tailEnd/>
            </a:ln>
          </p:spPr>
          <p:txBody>
            <a:bodyPr wrap="none" lIns="92075" tIns="46038" rIns="92075" bIns="46038" anchor="ctr"/>
            <a:lstStyle/>
            <a:p>
              <a:endParaRPr lang="en-US">
                <a:solidFill>
                  <a:srgbClr val="FF0000"/>
                </a:solidFill>
              </a:endParaRPr>
            </a:p>
          </p:txBody>
        </p:sp>
        <p:sp>
          <p:nvSpPr>
            <p:cNvPr id="22551" name="Line 50"/>
            <p:cNvSpPr>
              <a:spLocks noChangeShapeType="1"/>
            </p:cNvSpPr>
            <p:nvPr/>
          </p:nvSpPr>
          <p:spPr bwMode="auto">
            <a:xfrm>
              <a:off x="2232025" y="4642647"/>
              <a:ext cx="0" cy="1050925"/>
            </a:xfrm>
            <a:prstGeom prst="line">
              <a:avLst/>
            </a:prstGeom>
            <a:noFill/>
            <a:ln w="12700">
              <a:solidFill>
                <a:srgbClr val="000000"/>
              </a:solidFill>
              <a:prstDash val="dash"/>
              <a:round/>
              <a:headEnd/>
              <a:tailEnd/>
            </a:ln>
          </p:spPr>
          <p:txBody>
            <a:bodyPr wrap="none" lIns="92075" tIns="46038" rIns="92075" bIns="46038" anchor="ctr"/>
            <a:lstStyle/>
            <a:p>
              <a:endParaRPr lang="en-US">
                <a:solidFill>
                  <a:prstClr val="black"/>
                </a:solidFill>
              </a:endParaRPr>
            </a:p>
          </p:txBody>
        </p:sp>
      </p:grpSp>
      <p:cxnSp>
        <p:nvCxnSpPr>
          <p:cNvPr id="24" name="Straight Arrow Connector 23"/>
          <p:cNvCxnSpPr>
            <a:stCxn id="22538" idx="2"/>
          </p:cNvCxnSpPr>
          <p:nvPr/>
        </p:nvCxnSpPr>
        <p:spPr>
          <a:xfrm flipH="1">
            <a:off x="2667001" y="3387196"/>
            <a:ext cx="3340828" cy="1203857"/>
          </a:xfrm>
          <a:prstGeom prst="straightConnector1">
            <a:avLst/>
          </a:prstGeom>
          <a:ln w="15875">
            <a:solidFill>
              <a:srgbClr val="FF0000"/>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5640391" y="3448752"/>
            <a:ext cx="367438" cy="907351"/>
          </a:xfrm>
          <a:prstGeom prst="straightConnector1">
            <a:avLst/>
          </a:prstGeom>
          <a:ln w="15875">
            <a:solidFill>
              <a:srgbClr val="FF0000"/>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22538" idx="2"/>
          </p:cNvCxnSpPr>
          <p:nvPr/>
        </p:nvCxnSpPr>
        <p:spPr>
          <a:xfrm>
            <a:off x="6007829" y="3387196"/>
            <a:ext cx="914401" cy="1264161"/>
          </a:xfrm>
          <a:prstGeom prst="straightConnector1">
            <a:avLst/>
          </a:prstGeom>
          <a:ln w="15875">
            <a:solidFill>
              <a:srgbClr val="FF0000"/>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1734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53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0" presetClass="exit" presetSubtype="0" fill="hold" nodeType="withEffect">
                                  <p:stCondLst>
                                    <p:cond delay="0"/>
                                  </p:stCondLst>
                                  <p:childTnLst>
                                    <p:animEffect transition="out" filter="fade">
                                      <p:cBhvr>
                                        <p:cTn id="12" dur="500"/>
                                        <p:tgtEl>
                                          <p:spTgt spid="37"/>
                                        </p:tgtEl>
                                      </p:cBhvr>
                                    </p:animEffect>
                                    <p:set>
                                      <p:cBhvr>
                                        <p:cTn id="13" dur="1" fill="hold">
                                          <p:stCondLst>
                                            <p:cond delay="499"/>
                                          </p:stCondLst>
                                        </p:cTn>
                                        <p:tgtEl>
                                          <p:spTgt spid="37"/>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6"/>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16"/>
                                        </p:tgtEl>
                                        <p:attrNameLst>
                                          <p:attrName>style.visibility</p:attrName>
                                        </p:attrNameLst>
                                      </p:cBhvr>
                                      <p:to>
                                        <p:strVal val="visible"/>
                                      </p:to>
                                    </p:set>
                                  </p:childTnLst>
                                </p:cTn>
                              </p:par>
                              <p:par>
                                <p:cTn id="20" presetID="10" presetClass="exit" presetSubtype="0" fill="hold" nodeType="withEffect">
                                  <p:stCondLst>
                                    <p:cond delay="0"/>
                                  </p:stCondLst>
                                  <p:childTnLst>
                                    <p:animEffect transition="out" filter="fade">
                                      <p:cBhvr>
                                        <p:cTn id="21" dur="500"/>
                                        <p:tgtEl>
                                          <p:spTgt spid="38"/>
                                        </p:tgtEl>
                                      </p:cBhvr>
                                    </p:animEffect>
                                    <p:set>
                                      <p:cBhvr>
                                        <p:cTn id="22" dur="1" fill="hold">
                                          <p:stCondLst>
                                            <p:cond delay="499"/>
                                          </p:stCondLst>
                                        </p:cTn>
                                        <p:tgtEl>
                                          <p:spTgt spid="3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par>
                                <p:cTn id="29" presetID="10" presetClass="exit" presetSubtype="0" fill="hold" nodeType="withEffect">
                                  <p:stCondLst>
                                    <p:cond delay="0"/>
                                  </p:stCondLst>
                                  <p:childTnLst>
                                    <p:animEffect transition="out" filter="fade">
                                      <p:cBhvr>
                                        <p:cTn id="30" dur="500"/>
                                        <p:tgtEl>
                                          <p:spTgt spid="39"/>
                                        </p:tgtEl>
                                      </p:cBhvr>
                                    </p:animEffect>
                                    <p:set>
                                      <p:cBhvr>
                                        <p:cTn id="31" dur="1" fill="hold">
                                          <p:stCondLst>
                                            <p:cond delay="499"/>
                                          </p:stCondLst>
                                        </p:cTn>
                                        <p:tgtEl>
                                          <p:spTgt spid="3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bwMode="auto">
          <a:xfrm>
            <a:off x="457200" y="1473200"/>
            <a:ext cx="5257800" cy="4775200"/>
          </a:xfrm>
          <a:prstGeom prst="rect">
            <a:avLst/>
          </a:prstGeom>
          <a:noFill/>
          <a:ln>
            <a:miter lim="800000"/>
            <a:headEnd/>
            <a:tailEnd/>
          </a:ln>
        </p:spPr>
        <p:txBody>
          <a:bodyPr lIns="92075" tIns="46038" rIns="92075" bIns="46038">
            <a:normAutofit/>
          </a:bodyPr>
          <a:lstStyle/>
          <a:p>
            <a:pPr>
              <a:lnSpc>
                <a:spcPct val="110000"/>
              </a:lnSpc>
              <a:buSzPct val="75000"/>
              <a:buFont typeface="Wingdings" pitchFamily="2" charset="2"/>
              <a:buChar char="§"/>
              <a:defRPr/>
            </a:pPr>
            <a:r>
              <a:rPr lang="en-US" sz="2400" dirty="0">
                <a:cs typeface="Calibri" pitchFamily="34" charset="0"/>
              </a:rPr>
              <a:t>Only applicable to geodatabases</a:t>
            </a:r>
          </a:p>
          <a:p>
            <a:pPr>
              <a:lnSpc>
                <a:spcPct val="110000"/>
              </a:lnSpc>
              <a:spcBef>
                <a:spcPts val="1800"/>
              </a:spcBef>
              <a:buSzPct val="75000"/>
              <a:buFont typeface="Wingdings" pitchFamily="2" charset="2"/>
              <a:buChar char="§"/>
              <a:defRPr/>
            </a:pPr>
            <a:r>
              <a:rPr lang="en-US" sz="2400" dirty="0">
                <a:cs typeface="Calibri" pitchFamily="34" charset="0"/>
              </a:rPr>
              <a:t>Stores topology rules outlining what features can/cannot do</a:t>
            </a:r>
          </a:p>
          <a:p>
            <a:pPr>
              <a:lnSpc>
                <a:spcPct val="110000"/>
              </a:lnSpc>
              <a:spcBef>
                <a:spcPts val="1800"/>
              </a:spcBef>
              <a:buSzPct val="75000"/>
              <a:buFont typeface="Wingdings" pitchFamily="2" charset="2"/>
              <a:buChar char="§"/>
              <a:defRPr/>
            </a:pPr>
            <a:r>
              <a:rPr lang="en-US" sz="2400" dirty="0">
                <a:cs typeface="Calibri" pitchFamily="34" charset="0"/>
              </a:rPr>
              <a:t>Flags topology errors, but                         does not fix them</a:t>
            </a:r>
          </a:p>
          <a:p>
            <a:pPr>
              <a:lnSpc>
                <a:spcPct val="110000"/>
              </a:lnSpc>
              <a:spcBef>
                <a:spcPts val="1800"/>
              </a:spcBef>
              <a:buSzPct val="75000"/>
              <a:buFont typeface="Wingdings" pitchFamily="2" charset="2"/>
              <a:buChar char="§"/>
              <a:defRPr/>
            </a:pPr>
            <a:r>
              <a:rPr lang="en-US" sz="2400" dirty="0">
                <a:cs typeface="Calibri" pitchFamily="34" charset="0"/>
              </a:rPr>
              <a:t>Does not prohibit any edits                         that break rules</a:t>
            </a:r>
          </a:p>
        </p:txBody>
      </p:sp>
      <p:sp>
        <p:nvSpPr>
          <p:cNvPr id="23554" name="Rectangle 2"/>
          <p:cNvSpPr>
            <a:spLocks noGrp="1" noChangeArrowheads="1"/>
          </p:cNvSpPr>
          <p:nvPr>
            <p:ph type="title"/>
          </p:nvPr>
        </p:nvSpPr>
        <p:spPr bwMode="auto">
          <a:xfrm>
            <a:off x="457200" y="152400"/>
            <a:ext cx="8229600" cy="990600"/>
          </a:xfrm>
          <a:prstGeom prst="rect">
            <a:avLst/>
          </a:prstGeom>
          <a:noFill/>
          <a:ln>
            <a:miter lim="800000"/>
            <a:headEnd/>
            <a:tailEnd/>
          </a:ln>
        </p:spPr>
        <p:txBody>
          <a:bodyPr lIns="92075" tIns="46038" rIns="92075" bIns="46038" anchor="b">
            <a:normAutofit/>
          </a:bodyPr>
          <a:lstStyle/>
          <a:p>
            <a:r>
              <a:rPr lang="en-US" dirty="0">
                <a:cs typeface="Calibri" pitchFamily="34" charset="0"/>
              </a:rPr>
              <a:t>Geodatabase Topology</a:t>
            </a:r>
          </a:p>
        </p:txBody>
      </p:sp>
      <p:sp>
        <p:nvSpPr>
          <p:cNvPr id="23556" name="Rectangle 4"/>
          <p:cNvSpPr>
            <a:spLocks noChangeArrowheads="1"/>
          </p:cNvSpPr>
          <p:nvPr/>
        </p:nvSpPr>
        <p:spPr bwMode="auto">
          <a:xfrm rot="5400000">
            <a:off x="6673850" y="1654175"/>
            <a:ext cx="1443038" cy="1081088"/>
          </a:xfrm>
          <a:prstGeom prst="rect">
            <a:avLst/>
          </a:prstGeom>
          <a:noFill/>
          <a:ln w="28575">
            <a:noFill/>
            <a:miter lim="800000"/>
            <a:headEnd/>
            <a:tailEnd/>
          </a:ln>
        </p:spPr>
        <p:txBody>
          <a:bodyPr wrap="none" anchor="ctr"/>
          <a:lstStyle/>
          <a:p>
            <a:endParaRPr lang="en-US">
              <a:solidFill>
                <a:prstClr val="black"/>
              </a:solidFill>
            </a:endParaRPr>
          </a:p>
        </p:txBody>
      </p:sp>
      <p:pic>
        <p:nvPicPr>
          <p:cNvPr id="23557" name="Picture 14"/>
          <p:cNvPicPr>
            <a:picLocks noChangeAspect="1" noChangeArrowheads="1"/>
          </p:cNvPicPr>
          <p:nvPr/>
        </p:nvPicPr>
        <p:blipFill>
          <a:blip r:embed="rId3" cstate="print"/>
          <a:srcRect l="17851" t="24609" r="58907" b="29980"/>
          <a:stretch>
            <a:fillRect/>
          </a:stretch>
        </p:blipFill>
        <p:spPr bwMode="auto">
          <a:xfrm>
            <a:off x="4823667" y="2916238"/>
            <a:ext cx="3898900" cy="3282950"/>
          </a:xfrm>
          <a:prstGeom prst="rect">
            <a:avLst/>
          </a:prstGeom>
          <a:noFill/>
          <a:ln w="9525">
            <a:noFill/>
            <a:miter lim="800000"/>
            <a:headEnd/>
            <a:tailEnd/>
          </a:ln>
        </p:spPr>
      </p:pic>
    </p:spTree>
    <p:extLst>
      <p:ext uri="{BB962C8B-B14F-4D97-AF65-F5344CB8AC3E}">
        <p14:creationId xmlns:p14="http://schemas.microsoft.com/office/powerpoint/2010/main" val="30739118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idx="1"/>
          </p:nvPr>
        </p:nvSpPr>
        <p:spPr bwMode="auto">
          <a:prstGeom prst="rect">
            <a:avLst/>
          </a:prstGeom>
          <a:noFill/>
          <a:ln>
            <a:miter lim="800000"/>
            <a:headEnd/>
            <a:tailEnd/>
          </a:ln>
        </p:spPr>
        <p:txBody>
          <a:bodyPr lIns="92075" tIns="46038" rIns="92075" bIns="46038">
            <a:noAutofit/>
          </a:bodyPr>
          <a:lstStyle/>
          <a:p>
            <a:pPr>
              <a:lnSpc>
                <a:spcPct val="130000"/>
              </a:lnSpc>
              <a:defRPr/>
            </a:pPr>
            <a:r>
              <a:rPr lang="en-US" sz="2400" dirty="0">
                <a:cs typeface="Calibri" pitchFamily="34" charset="0"/>
              </a:rPr>
              <a:t>Geodatabase topologies only exist within feature datasets containing Topology layers</a:t>
            </a:r>
          </a:p>
          <a:p>
            <a:pPr>
              <a:lnSpc>
                <a:spcPct val="130000"/>
              </a:lnSpc>
              <a:buSzPct val="75000"/>
              <a:buFont typeface="Wingdings" pitchFamily="2" charset="2"/>
              <a:buChar char="§"/>
              <a:defRPr/>
            </a:pPr>
            <a:r>
              <a:rPr lang="en-US" sz="2400" dirty="0">
                <a:cs typeface="Calibri" pitchFamily="34" charset="0"/>
              </a:rPr>
              <a:t>Participating feature classes must have the same spatial reference</a:t>
            </a:r>
          </a:p>
          <a:p>
            <a:pPr>
              <a:lnSpc>
                <a:spcPct val="130000"/>
              </a:lnSpc>
              <a:buSzPct val="75000"/>
              <a:buFont typeface="Wingdings" pitchFamily="2" charset="2"/>
              <a:buChar char="§"/>
              <a:defRPr/>
            </a:pPr>
            <a:r>
              <a:rPr lang="en-US" sz="2400" dirty="0">
                <a:cs typeface="Calibri" pitchFamily="34" charset="0"/>
              </a:rPr>
              <a:t>You specify which feature classes participate in topology</a:t>
            </a:r>
            <a:endParaRPr lang="en-US" sz="2400" dirty="0"/>
          </a:p>
        </p:txBody>
      </p:sp>
      <p:sp>
        <p:nvSpPr>
          <p:cNvPr id="24578" name="Rectangle 2"/>
          <p:cNvSpPr>
            <a:spLocks noGrp="1" noChangeArrowheads="1"/>
          </p:cNvSpPr>
          <p:nvPr>
            <p:ph type="title"/>
          </p:nvPr>
        </p:nvSpPr>
        <p:spPr bwMode="auto">
          <a:prstGeom prst="rect">
            <a:avLst/>
          </a:prstGeom>
          <a:noFill/>
          <a:ln>
            <a:miter lim="800000"/>
            <a:headEnd/>
            <a:tailEnd/>
          </a:ln>
        </p:spPr>
        <p:txBody>
          <a:bodyPr lIns="92075" tIns="46038" rIns="92075" bIns="46038" anchor="b">
            <a:normAutofit fontScale="90000"/>
          </a:bodyPr>
          <a:lstStyle/>
          <a:p>
            <a:r>
              <a:rPr lang="en-US" dirty="0">
                <a:cs typeface="Calibri" pitchFamily="34" charset="0"/>
              </a:rPr>
              <a:t>Geodatabase Topology Requirements</a:t>
            </a:r>
          </a:p>
        </p:txBody>
      </p:sp>
      <p:sp>
        <p:nvSpPr>
          <p:cNvPr id="24585" name="Text Box 15"/>
          <p:cNvSpPr txBox="1">
            <a:spLocks noChangeArrowheads="1"/>
          </p:cNvSpPr>
          <p:nvPr/>
        </p:nvSpPr>
        <p:spPr bwMode="auto">
          <a:xfrm>
            <a:off x="0" y="6540500"/>
            <a:ext cx="355600" cy="336550"/>
          </a:xfrm>
          <a:prstGeom prst="rect">
            <a:avLst/>
          </a:prstGeom>
          <a:noFill/>
          <a:ln w="9525">
            <a:noFill/>
            <a:miter lim="800000"/>
            <a:headEnd/>
            <a:tailEnd/>
          </a:ln>
        </p:spPr>
        <p:txBody>
          <a:bodyPr lIns="92075" tIns="46038" rIns="92075" bIns="46038">
            <a:spAutoFit/>
          </a:bodyPr>
          <a:lstStyle/>
          <a:p>
            <a:pPr>
              <a:spcBef>
                <a:spcPct val="50000"/>
              </a:spcBef>
            </a:pPr>
            <a:r>
              <a:rPr lang="en-US">
                <a:solidFill>
                  <a:srgbClr val="FF0000"/>
                </a:solidFill>
              </a:rPr>
              <a:t>A</a:t>
            </a:r>
          </a:p>
        </p:txBody>
      </p:sp>
      <p:sp>
        <p:nvSpPr>
          <p:cNvPr id="5" name="Rectangle 4"/>
          <p:cNvSpPr/>
          <p:nvPr/>
        </p:nvSpPr>
        <p:spPr>
          <a:xfrm>
            <a:off x="457200" y="5795510"/>
            <a:ext cx="8229600" cy="338554"/>
          </a:xfrm>
          <a:prstGeom prst="rect">
            <a:avLst/>
          </a:prstGeom>
        </p:spPr>
        <p:txBody>
          <a:bodyPr wrap="square">
            <a:spAutoFit/>
          </a:bodyPr>
          <a:lstStyle/>
          <a:p>
            <a:pPr algn="ctr"/>
            <a:r>
              <a:rPr lang="en-US" sz="1600" b="1" dirty="0">
                <a:solidFill>
                  <a:srgbClr val="F79646">
                    <a:lumMod val="75000"/>
                  </a:srgbClr>
                </a:solidFill>
              </a:rPr>
              <a:t>ALL  FEATURE CLASSES MANAGED BY A TOPOLOGY LAYER ARE SIMULTANEOUSLY EDITED </a:t>
            </a:r>
          </a:p>
        </p:txBody>
      </p:sp>
      <p:grpSp>
        <p:nvGrpSpPr>
          <p:cNvPr id="7" name="Group 6"/>
          <p:cNvGrpSpPr/>
          <p:nvPr/>
        </p:nvGrpSpPr>
        <p:grpSpPr>
          <a:xfrm>
            <a:off x="2057400" y="4246380"/>
            <a:ext cx="4500291" cy="1168083"/>
            <a:chOff x="1671910" y="4394517"/>
            <a:chExt cx="4500291" cy="1168083"/>
          </a:xfrm>
        </p:grpSpPr>
        <p:pic>
          <p:nvPicPr>
            <p:cNvPr id="20487" name="Picture 17" descr="contents of VRM geodb"/>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671910" y="4394517"/>
              <a:ext cx="2166471" cy="1139508"/>
            </a:xfrm>
            <a:prstGeom prst="rect">
              <a:avLst/>
            </a:prstGeom>
            <a:noFill/>
            <a:ln w="9525">
              <a:noFill/>
              <a:miter lim="800000"/>
              <a:headEnd/>
              <a:tailEnd/>
            </a:ln>
          </p:spPr>
        </p:pic>
        <p:sp>
          <p:nvSpPr>
            <p:cNvPr id="20488" name="Line 21"/>
            <p:cNvSpPr>
              <a:spLocks noChangeShapeType="1"/>
            </p:cNvSpPr>
            <p:nvPr/>
          </p:nvSpPr>
          <p:spPr bwMode="auto">
            <a:xfrm flipH="1">
              <a:off x="2819400" y="4752975"/>
              <a:ext cx="1600200" cy="0"/>
            </a:xfrm>
            <a:prstGeom prst="line">
              <a:avLst/>
            </a:prstGeom>
            <a:noFill/>
            <a:ln w="19050">
              <a:solidFill>
                <a:schemeClr val="accent6">
                  <a:lumMod val="75000"/>
                </a:schemeClr>
              </a:solidFill>
              <a:round/>
              <a:headEnd type="none" w="med" len="med"/>
              <a:tailEnd type="triangle" w="med" len="med"/>
            </a:ln>
          </p:spPr>
          <p:txBody>
            <a:bodyPr wrap="none" lIns="92075" tIns="46038" rIns="92075" bIns="46038" anchor="ctr"/>
            <a:lstStyle/>
            <a:p>
              <a:endParaRPr lang="en-US">
                <a:solidFill>
                  <a:srgbClr val="9BBB59">
                    <a:lumMod val="50000"/>
                  </a:srgbClr>
                </a:solidFill>
              </a:endParaRPr>
            </a:p>
          </p:txBody>
        </p:sp>
        <p:sp>
          <p:nvSpPr>
            <p:cNvPr id="20489" name="Text Box 22"/>
            <p:cNvSpPr txBox="1">
              <a:spLocks noChangeArrowheads="1"/>
            </p:cNvSpPr>
            <p:nvPr/>
          </p:nvSpPr>
          <p:spPr bwMode="auto">
            <a:xfrm>
              <a:off x="4391379" y="4598765"/>
              <a:ext cx="1752600" cy="308419"/>
            </a:xfrm>
            <a:prstGeom prst="rect">
              <a:avLst/>
            </a:prstGeom>
            <a:noFill/>
            <a:ln w="9525">
              <a:noFill/>
              <a:miter lim="800000"/>
              <a:headEnd/>
              <a:tailEnd/>
            </a:ln>
          </p:spPr>
          <p:txBody>
            <a:bodyPr wrap="square" lIns="92075" tIns="46038" rIns="92075" bIns="46038">
              <a:spAutoFit/>
            </a:bodyPr>
            <a:lstStyle/>
            <a:p>
              <a:pPr>
                <a:spcBef>
                  <a:spcPct val="50000"/>
                </a:spcBef>
              </a:pPr>
              <a:r>
                <a:rPr lang="en-US" sz="1400" b="1" dirty="0">
                  <a:solidFill>
                    <a:srgbClr val="9BBB59">
                      <a:lumMod val="50000"/>
                    </a:srgbClr>
                  </a:solidFill>
                  <a:cs typeface="Arial" pitchFamily="34" charset="0"/>
                </a:rPr>
                <a:t>Feature dataset</a:t>
              </a:r>
            </a:p>
          </p:txBody>
        </p:sp>
        <p:sp>
          <p:nvSpPr>
            <p:cNvPr id="20490" name="Text Box 24"/>
            <p:cNvSpPr txBox="1">
              <a:spLocks noChangeArrowheads="1"/>
            </p:cNvSpPr>
            <p:nvPr/>
          </p:nvSpPr>
          <p:spPr bwMode="auto">
            <a:xfrm>
              <a:off x="4419600" y="5254181"/>
              <a:ext cx="1752600" cy="308419"/>
            </a:xfrm>
            <a:prstGeom prst="rect">
              <a:avLst/>
            </a:prstGeom>
            <a:noFill/>
            <a:ln w="9525">
              <a:noFill/>
              <a:miter lim="800000"/>
              <a:headEnd/>
              <a:tailEnd/>
            </a:ln>
          </p:spPr>
          <p:txBody>
            <a:bodyPr wrap="square" lIns="92075" tIns="46038" rIns="92075" bIns="46038">
              <a:spAutoFit/>
            </a:bodyPr>
            <a:lstStyle/>
            <a:p>
              <a:pPr>
                <a:spcBef>
                  <a:spcPct val="50000"/>
                </a:spcBef>
              </a:pPr>
              <a:r>
                <a:rPr lang="en-US" sz="1400" b="1" dirty="0">
                  <a:solidFill>
                    <a:srgbClr val="9BBB59">
                      <a:lumMod val="50000"/>
                    </a:srgbClr>
                  </a:solidFill>
                  <a:cs typeface="Arial" pitchFamily="34" charset="0"/>
                </a:rPr>
                <a:t>Topology layer</a:t>
              </a:r>
            </a:p>
          </p:txBody>
        </p:sp>
        <p:sp>
          <p:nvSpPr>
            <p:cNvPr id="10" name="Text Box 24"/>
            <p:cNvSpPr txBox="1">
              <a:spLocks noChangeArrowheads="1"/>
            </p:cNvSpPr>
            <p:nvPr/>
          </p:nvSpPr>
          <p:spPr bwMode="auto">
            <a:xfrm>
              <a:off x="4419600" y="4926473"/>
              <a:ext cx="1752601" cy="308419"/>
            </a:xfrm>
            <a:prstGeom prst="rect">
              <a:avLst/>
            </a:prstGeom>
            <a:noFill/>
            <a:ln w="9525">
              <a:noFill/>
              <a:miter lim="800000"/>
              <a:headEnd/>
              <a:tailEnd/>
            </a:ln>
          </p:spPr>
          <p:txBody>
            <a:bodyPr wrap="square" lIns="92075" tIns="46038" rIns="92075" bIns="46038">
              <a:spAutoFit/>
            </a:bodyPr>
            <a:lstStyle/>
            <a:p>
              <a:pPr>
                <a:spcBef>
                  <a:spcPct val="50000"/>
                </a:spcBef>
              </a:pPr>
              <a:r>
                <a:rPr lang="en-US" sz="1400" b="1" dirty="0">
                  <a:solidFill>
                    <a:srgbClr val="9BBB59">
                      <a:lumMod val="50000"/>
                    </a:srgbClr>
                  </a:solidFill>
                  <a:cs typeface="Arial" pitchFamily="34" charset="0"/>
                </a:rPr>
                <a:t>Feature classes</a:t>
              </a:r>
            </a:p>
          </p:txBody>
        </p:sp>
        <p:sp>
          <p:nvSpPr>
            <p:cNvPr id="11" name="Line 25"/>
            <p:cNvSpPr>
              <a:spLocks noChangeShapeType="1"/>
            </p:cNvSpPr>
            <p:nvPr/>
          </p:nvSpPr>
          <p:spPr bwMode="auto">
            <a:xfrm flipH="1">
              <a:off x="3733799" y="5080683"/>
              <a:ext cx="685799" cy="154210"/>
            </a:xfrm>
            <a:prstGeom prst="line">
              <a:avLst/>
            </a:prstGeom>
            <a:noFill/>
            <a:ln w="19050">
              <a:solidFill>
                <a:schemeClr val="accent6">
                  <a:lumMod val="75000"/>
                </a:schemeClr>
              </a:solidFill>
              <a:round/>
              <a:headEnd type="none" w="med" len="med"/>
              <a:tailEnd type="triangle" w="med" len="med"/>
            </a:ln>
          </p:spPr>
          <p:txBody>
            <a:bodyPr wrap="none" lIns="92075" tIns="46038" rIns="92075" bIns="46038" anchor="ctr"/>
            <a:lstStyle/>
            <a:p>
              <a:endParaRPr lang="en-US">
                <a:solidFill>
                  <a:srgbClr val="9BBB59">
                    <a:lumMod val="50000"/>
                  </a:srgbClr>
                </a:solidFill>
              </a:endParaRPr>
            </a:p>
          </p:txBody>
        </p:sp>
        <p:sp>
          <p:nvSpPr>
            <p:cNvPr id="18" name="Line 25"/>
            <p:cNvSpPr>
              <a:spLocks noChangeShapeType="1"/>
            </p:cNvSpPr>
            <p:nvPr/>
          </p:nvSpPr>
          <p:spPr bwMode="auto">
            <a:xfrm flipH="1" flipV="1">
              <a:off x="3838380" y="5414463"/>
              <a:ext cx="581220" cy="0"/>
            </a:xfrm>
            <a:prstGeom prst="line">
              <a:avLst/>
            </a:prstGeom>
            <a:noFill/>
            <a:ln w="19050">
              <a:solidFill>
                <a:schemeClr val="accent6">
                  <a:lumMod val="75000"/>
                </a:schemeClr>
              </a:solidFill>
              <a:round/>
              <a:headEnd type="none" w="med" len="med"/>
              <a:tailEnd type="triangle" w="med" len="med"/>
            </a:ln>
          </p:spPr>
          <p:txBody>
            <a:bodyPr wrap="none" lIns="92075" tIns="46038" rIns="92075" bIns="46038" anchor="ctr"/>
            <a:lstStyle/>
            <a:p>
              <a:endParaRPr lang="en-US">
                <a:solidFill>
                  <a:srgbClr val="9BBB59">
                    <a:lumMod val="50000"/>
                  </a:srgbClr>
                </a:solidFill>
              </a:endParaRPr>
            </a:p>
          </p:txBody>
        </p:sp>
        <p:sp>
          <p:nvSpPr>
            <p:cNvPr id="19" name="Line 25"/>
            <p:cNvSpPr>
              <a:spLocks noChangeShapeType="1"/>
            </p:cNvSpPr>
            <p:nvPr/>
          </p:nvSpPr>
          <p:spPr bwMode="auto">
            <a:xfrm flipH="1" flipV="1">
              <a:off x="3838378" y="4992846"/>
              <a:ext cx="581221" cy="87836"/>
            </a:xfrm>
            <a:prstGeom prst="line">
              <a:avLst/>
            </a:prstGeom>
            <a:noFill/>
            <a:ln w="19050">
              <a:solidFill>
                <a:schemeClr val="accent6">
                  <a:lumMod val="75000"/>
                </a:schemeClr>
              </a:solidFill>
              <a:round/>
              <a:headEnd type="none" w="med" len="med"/>
              <a:tailEnd type="triangle" w="med" len="med"/>
            </a:ln>
          </p:spPr>
          <p:txBody>
            <a:bodyPr wrap="none" lIns="92075" tIns="46038" rIns="92075" bIns="46038" anchor="ctr"/>
            <a:lstStyle/>
            <a:p>
              <a:endParaRPr lang="en-US">
                <a:solidFill>
                  <a:srgbClr val="9BBB59">
                    <a:lumMod val="50000"/>
                  </a:srgbClr>
                </a:solidFill>
              </a:endParaRPr>
            </a:p>
          </p:txBody>
        </p:sp>
      </p:grpSp>
    </p:spTree>
    <p:extLst>
      <p:ext uri="{BB962C8B-B14F-4D97-AF65-F5344CB8AC3E}">
        <p14:creationId xmlns:p14="http://schemas.microsoft.com/office/powerpoint/2010/main" val="494631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5562600" cy="5029200"/>
          </a:xfrm>
        </p:spPr>
        <p:txBody>
          <a:bodyPr>
            <a:normAutofit fontScale="85000" lnSpcReduction="20000"/>
          </a:bodyPr>
          <a:lstStyle/>
          <a:p>
            <a:pPr>
              <a:lnSpc>
                <a:spcPct val="110000"/>
              </a:lnSpc>
              <a:spcAft>
                <a:spcPts val="100"/>
              </a:spcAft>
              <a:defRPr/>
            </a:pPr>
            <a:r>
              <a:rPr lang="en-US" dirty="0">
                <a:latin typeface="Calibri" pitchFamily="34" charset="0"/>
                <a:cs typeface="Calibri" pitchFamily="34" charset="0"/>
              </a:rPr>
              <a:t>Manages participating feature classes</a:t>
            </a:r>
          </a:p>
          <a:p>
            <a:pPr>
              <a:lnSpc>
                <a:spcPct val="110000"/>
              </a:lnSpc>
              <a:spcAft>
                <a:spcPts val="100"/>
              </a:spcAft>
              <a:defRPr/>
            </a:pPr>
            <a:r>
              <a:rPr lang="en-US" dirty="0">
                <a:latin typeface="Calibri" pitchFamily="34" charset="0"/>
                <a:cs typeface="Calibri" pitchFamily="34" charset="0"/>
              </a:rPr>
              <a:t>Stores</a:t>
            </a:r>
          </a:p>
          <a:p>
            <a:pPr lvl="1">
              <a:lnSpc>
                <a:spcPct val="90000"/>
              </a:lnSpc>
              <a:spcAft>
                <a:spcPts val="100"/>
              </a:spcAft>
              <a:defRPr/>
            </a:pPr>
            <a:r>
              <a:rPr lang="en-US" dirty="0">
                <a:latin typeface="Calibri" pitchFamily="34" charset="0"/>
                <a:cs typeface="Calibri" pitchFamily="34" charset="0"/>
              </a:rPr>
              <a:t>Rules - ensure that features conform to a specified behavior</a:t>
            </a:r>
          </a:p>
          <a:p>
            <a:pPr lvl="1">
              <a:lnSpc>
                <a:spcPct val="90000"/>
              </a:lnSpc>
              <a:spcAft>
                <a:spcPts val="100"/>
              </a:spcAft>
              <a:defRPr/>
            </a:pPr>
            <a:r>
              <a:rPr lang="en-US" dirty="0">
                <a:latin typeface="Calibri" pitchFamily="34" charset="0"/>
                <a:cs typeface="Calibri" pitchFamily="34" charset="0"/>
              </a:rPr>
              <a:t>Errors – violations of topology rules</a:t>
            </a:r>
          </a:p>
          <a:p>
            <a:pPr lvl="2">
              <a:lnSpc>
                <a:spcPct val="90000"/>
              </a:lnSpc>
              <a:spcAft>
                <a:spcPts val="100"/>
              </a:spcAft>
              <a:defRPr/>
            </a:pPr>
            <a:r>
              <a:rPr lang="en-US" dirty="0">
                <a:latin typeface="Calibri" pitchFamily="34" charset="0"/>
                <a:cs typeface="Calibri" pitchFamily="34" charset="0"/>
              </a:rPr>
              <a:t>Represented by red symbols</a:t>
            </a:r>
          </a:p>
          <a:p>
            <a:pPr lvl="1">
              <a:lnSpc>
                <a:spcPct val="90000"/>
              </a:lnSpc>
              <a:spcAft>
                <a:spcPts val="100"/>
              </a:spcAft>
              <a:defRPr/>
            </a:pPr>
            <a:r>
              <a:rPr lang="en-US" dirty="0">
                <a:latin typeface="Calibri" pitchFamily="34" charset="0"/>
                <a:cs typeface="Calibri" pitchFamily="34" charset="0"/>
              </a:rPr>
              <a:t>Exceptions - allow you to override the rules of a topology</a:t>
            </a:r>
          </a:p>
          <a:p>
            <a:pPr lvl="2">
              <a:lnSpc>
                <a:spcPct val="90000"/>
              </a:lnSpc>
              <a:spcAft>
                <a:spcPts val="100"/>
              </a:spcAft>
              <a:defRPr/>
            </a:pPr>
            <a:r>
              <a:rPr lang="en-US" dirty="0">
                <a:latin typeface="Calibri" pitchFamily="34" charset="0"/>
                <a:cs typeface="Calibri" pitchFamily="34" charset="0"/>
              </a:rPr>
              <a:t>Represented by green symbols</a:t>
            </a:r>
          </a:p>
          <a:p>
            <a:pPr lvl="1">
              <a:lnSpc>
                <a:spcPct val="90000"/>
              </a:lnSpc>
              <a:spcAft>
                <a:spcPts val="100"/>
              </a:spcAft>
              <a:defRPr/>
            </a:pPr>
            <a:r>
              <a:rPr lang="en-US" dirty="0">
                <a:latin typeface="Calibri" pitchFamily="34" charset="0"/>
                <a:cs typeface="Calibri" pitchFamily="34" charset="0"/>
              </a:rPr>
              <a:t>Dirty Areas – non-validated edits</a:t>
            </a:r>
          </a:p>
          <a:p>
            <a:pPr lvl="2">
              <a:lnSpc>
                <a:spcPct val="90000"/>
              </a:lnSpc>
              <a:spcAft>
                <a:spcPts val="100"/>
              </a:spcAft>
              <a:defRPr/>
            </a:pPr>
            <a:r>
              <a:rPr lang="en-US" dirty="0">
                <a:latin typeface="Calibri" pitchFamily="34" charset="0"/>
                <a:cs typeface="Calibri" pitchFamily="34" charset="0"/>
              </a:rPr>
              <a:t>Represented by blue diagonally hatched polygons</a:t>
            </a:r>
          </a:p>
          <a:p>
            <a:pPr lvl="1">
              <a:lnSpc>
                <a:spcPct val="110000"/>
              </a:lnSpc>
              <a:spcAft>
                <a:spcPts val="100"/>
              </a:spcAft>
              <a:defRPr/>
            </a:pPr>
            <a:r>
              <a:rPr lang="en-US" dirty="0" err="1">
                <a:latin typeface="Calibri" pitchFamily="34" charset="0"/>
                <a:cs typeface="Calibri" pitchFamily="34" charset="0"/>
              </a:rPr>
              <a:t>Symbology</a:t>
            </a:r>
            <a:r>
              <a:rPr lang="en-US" dirty="0">
                <a:latin typeface="Calibri" pitchFamily="34" charset="0"/>
                <a:cs typeface="Calibri" pitchFamily="34" charset="0"/>
              </a:rPr>
              <a:t>  of a Topology layer can be modified from the Layer Properties</a:t>
            </a:r>
          </a:p>
          <a:p>
            <a:endParaRPr lang="en-US" dirty="0"/>
          </a:p>
        </p:txBody>
      </p:sp>
      <p:sp>
        <p:nvSpPr>
          <p:cNvPr id="25602" name="Rectangle 2"/>
          <p:cNvSpPr>
            <a:spLocks noGrp="1" noChangeArrowheads="1"/>
          </p:cNvSpPr>
          <p:nvPr>
            <p:ph type="title"/>
          </p:nvPr>
        </p:nvSpPr>
        <p:spPr bwMode="auto">
          <a:xfrm>
            <a:off x="457200" y="0"/>
            <a:ext cx="8229600" cy="990600"/>
          </a:xfrm>
          <a:prstGeom prst="rect">
            <a:avLst/>
          </a:prstGeom>
          <a:noFill/>
          <a:ln>
            <a:miter lim="800000"/>
            <a:headEnd/>
            <a:tailEnd/>
          </a:ln>
        </p:spPr>
        <p:txBody>
          <a:bodyPr lIns="92075" tIns="46038" rIns="92075" bIns="46038" anchor="b">
            <a:normAutofit/>
          </a:bodyPr>
          <a:lstStyle/>
          <a:p>
            <a:r>
              <a:rPr lang="en-US" dirty="0">
                <a:cs typeface="Calibri" pitchFamily="34" charset="0"/>
              </a:rPr>
              <a:t>Topology Layer</a:t>
            </a:r>
          </a:p>
        </p:txBody>
      </p:sp>
      <p:pic>
        <p:nvPicPr>
          <p:cNvPr id="21509" name="Picture 4" descr="topology layer"/>
          <p:cNvPicPr>
            <a:picLocks noChangeAspect="1" noChangeArrowheads="1"/>
          </p:cNvPicPr>
          <p:nvPr/>
        </p:nvPicPr>
        <p:blipFill>
          <a:blip r:embed="rId3" cstate="print"/>
          <a:srcRect/>
          <a:stretch>
            <a:fillRect/>
          </a:stretch>
        </p:blipFill>
        <p:spPr bwMode="auto">
          <a:xfrm>
            <a:off x="6172200" y="2057400"/>
            <a:ext cx="1676400" cy="295543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228788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idx="1"/>
          </p:nvPr>
        </p:nvSpPr>
        <p:spPr bwMode="auto">
          <a:prstGeom prst="rect">
            <a:avLst/>
          </a:prstGeom>
          <a:noFill/>
          <a:ln>
            <a:miter lim="800000"/>
            <a:headEnd/>
            <a:tailEnd/>
          </a:ln>
        </p:spPr>
        <p:txBody>
          <a:bodyPr lIns="92075" tIns="46038" rIns="92075" bIns="46038"/>
          <a:lstStyle/>
          <a:p>
            <a:pPr eaLnBrk="1" hangingPunct="1">
              <a:lnSpc>
                <a:spcPct val="80000"/>
              </a:lnSpc>
            </a:pPr>
            <a:endParaRPr lang="en-US" sz="2400" dirty="0"/>
          </a:p>
          <a:p>
            <a:pPr eaLnBrk="1" hangingPunct="1">
              <a:lnSpc>
                <a:spcPct val="80000"/>
              </a:lnSpc>
            </a:pPr>
            <a:endParaRPr lang="en-US" sz="2400" dirty="0"/>
          </a:p>
          <a:p>
            <a:pPr eaLnBrk="1" hangingPunct="1">
              <a:lnSpc>
                <a:spcPct val="80000"/>
              </a:lnSpc>
            </a:pPr>
            <a:endParaRPr lang="en-US" sz="2400" dirty="0"/>
          </a:p>
          <a:p>
            <a:pPr eaLnBrk="1" hangingPunct="1">
              <a:lnSpc>
                <a:spcPct val="80000"/>
              </a:lnSpc>
            </a:pPr>
            <a:endParaRPr lang="en-US" sz="2400" dirty="0"/>
          </a:p>
          <a:p>
            <a:pPr eaLnBrk="1" hangingPunct="1">
              <a:lnSpc>
                <a:spcPct val="80000"/>
              </a:lnSpc>
            </a:pPr>
            <a:endParaRPr lang="en-US" sz="2400" dirty="0"/>
          </a:p>
          <a:p>
            <a:pPr eaLnBrk="1" hangingPunct="1">
              <a:lnSpc>
                <a:spcPct val="80000"/>
              </a:lnSpc>
            </a:pPr>
            <a:endParaRPr lang="en-US" sz="2400" dirty="0"/>
          </a:p>
          <a:p>
            <a:pPr eaLnBrk="1" hangingPunct="1">
              <a:lnSpc>
                <a:spcPct val="80000"/>
              </a:lnSpc>
            </a:pPr>
            <a:endParaRPr lang="en-US" sz="2400" dirty="0"/>
          </a:p>
          <a:p>
            <a:pPr eaLnBrk="1" hangingPunct="1">
              <a:lnSpc>
                <a:spcPct val="80000"/>
              </a:lnSpc>
            </a:pPr>
            <a:endParaRPr lang="en-US" sz="2400" dirty="0"/>
          </a:p>
          <a:p>
            <a:pPr eaLnBrk="1" hangingPunct="1">
              <a:lnSpc>
                <a:spcPct val="80000"/>
              </a:lnSpc>
            </a:pPr>
            <a:endParaRPr lang="en-US" sz="2400" dirty="0"/>
          </a:p>
          <a:p>
            <a:pPr eaLnBrk="1" hangingPunct="1">
              <a:lnSpc>
                <a:spcPct val="80000"/>
              </a:lnSpc>
            </a:pPr>
            <a:endParaRPr lang="en-US" sz="2400" dirty="0"/>
          </a:p>
          <a:p>
            <a:pPr eaLnBrk="1" hangingPunct="1">
              <a:lnSpc>
                <a:spcPct val="80000"/>
              </a:lnSpc>
            </a:pPr>
            <a:endParaRPr lang="en-US" sz="2400" dirty="0"/>
          </a:p>
          <a:p>
            <a:pPr eaLnBrk="1" hangingPunct="1">
              <a:lnSpc>
                <a:spcPct val="80000"/>
              </a:lnSpc>
            </a:pPr>
            <a:endParaRPr lang="en-US" sz="2400" dirty="0"/>
          </a:p>
          <a:p>
            <a:pPr eaLnBrk="1" hangingPunct="1">
              <a:lnSpc>
                <a:spcPct val="80000"/>
              </a:lnSpc>
            </a:pPr>
            <a:endParaRPr lang="en-US" sz="2400" dirty="0"/>
          </a:p>
          <a:p>
            <a:pPr eaLnBrk="1" hangingPunct="1">
              <a:lnSpc>
                <a:spcPct val="80000"/>
              </a:lnSpc>
              <a:buFontTx/>
              <a:buNone/>
            </a:pPr>
            <a:endParaRPr lang="en-US" dirty="0"/>
          </a:p>
        </p:txBody>
      </p:sp>
      <p:sp>
        <p:nvSpPr>
          <p:cNvPr id="26626" name="Rectangle 2"/>
          <p:cNvSpPr>
            <a:spLocks noGrp="1" noChangeArrowheads="1"/>
          </p:cNvSpPr>
          <p:nvPr>
            <p:ph type="title"/>
          </p:nvPr>
        </p:nvSpPr>
        <p:spPr bwMode="auto">
          <a:prstGeom prst="rect">
            <a:avLst/>
          </a:prstGeom>
          <a:noFill/>
          <a:ln>
            <a:miter lim="800000"/>
            <a:headEnd/>
            <a:tailEnd/>
          </a:ln>
        </p:spPr>
        <p:txBody>
          <a:bodyPr lIns="92075" tIns="46038" rIns="92075" bIns="46038" anchor="b">
            <a:noAutofit/>
          </a:bodyPr>
          <a:lstStyle/>
          <a:p>
            <a:r>
              <a:rPr lang="en-US" dirty="0">
                <a:cs typeface="Calibri" pitchFamily="34" charset="0"/>
              </a:rPr>
              <a:t>How a Topology Layer Appears in ArcMap</a:t>
            </a:r>
          </a:p>
        </p:txBody>
      </p:sp>
      <p:sp>
        <p:nvSpPr>
          <p:cNvPr id="26628" name="Rectangle 4"/>
          <p:cNvSpPr>
            <a:spLocks noChangeArrowheads="1"/>
          </p:cNvSpPr>
          <p:nvPr/>
        </p:nvSpPr>
        <p:spPr bwMode="auto">
          <a:xfrm rot="5400000">
            <a:off x="6673850" y="1082675"/>
            <a:ext cx="1443038" cy="1081088"/>
          </a:xfrm>
          <a:prstGeom prst="rect">
            <a:avLst/>
          </a:prstGeom>
          <a:noFill/>
          <a:ln w="28575">
            <a:noFill/>
            <a:miter lim="800000"/>
            <a:headEnd/>
            <a:tailEnd/>
          </a:ln>
        </p:spPr>
        <p:txBody>
          <a:bodyPr wrap="none" anchor="ctr"/>
          <a:lstStyle/>
          <a:p>
            <a:endParaRPr lang="en-US">
              <a:solidFill>
                <a:prstClr val="black"/>
              </a:solidFill>
            </a:endParaRPr>
          </a:p>
        </p:txBody>
      </p:sp>
      <p:pic>
        <p:nvPicPr>
          <p:cNvPr id="26629" name="Picture 5" descr="toc with topology layer"/>
          <p:cNvPicPr>
            <a:picLocks noChangeAspect="1" noChangeArrowheads="1"/>
          </p:cNvPicPr>
          <p:nvPr/>
        </p:nvPicPr>
        <p:blipFill>
          <a:blip r:embed="rId3" cstate="print"/>
          <a:srcRect/>
          <a:stretch>
            <a:fillRect/>
          </a:stretch>
        </p:blipFill>
        <p:spPr bwMode="auto">
          <a:xfrm>
            <a:off x="657225" y="1317625"/>
            <a:ext cx="7826375" cy="4362450"/>
          </a:xfrm>
          <a:prstGeom prst="rect">
            <a:avLst/>
          </a:prstGeom>
          <a:noFill/>
          <a:ln w="9525">
            <a:noFill/>
            <a:miter lim="800000"/>
            <a:headEnd/>
            <a:tailEnd/>
          </a:ln>
        </p:spPr>
      </p:pic>
      <p:sp>
        <p:nvSpPr>
          <p:cNvPr id="26630" name="Text Box 6"/>
          <p:cNvSpPr txBox="1">
            <a:spLocks noChangeArrowheads="1"/>
          </p:cNvSpPr>
          <p:nvPr/>
        </p:nvSpPr>
        <p:spPr bwMode="auto">
          <a:xfrm>
            <a:off x="5798591" y="1466599"/>
            <a:ext cx="2520949" cy="708528"/>
          </a:xfrm>
          <a:prstGeom prst="rect">
            <a:avLst/>
          </a:prstGeom>
          <a:noFill/>
          <a:ln w="9525">
            <a:noFill/>
            <a:miter lim="800000"/>
            <a:headEnd/>
            <a:tailEnd/>
          </a:ln>
        </p:spPr>
        <p:txBody>
          <a:bodyPr wrap="square" lIns="92075" tIns="46038" rIns="92075" bIns="46038">
            <a:spAutoFit/>
          </a:bodyPr>
          <a:lstStyle/>
          <a:p>
            <a:pPr algn="ctr">
              <a:spcBef>
                <a:spcPct val="50000"/>
              </a:spcBef>
            </a:pPr>
            <a:r>
              <a:rPr lang="en-US" sz="2000" b="1" dirty="0">
                <a:solidFill>
                  <a:srgbClr val="9BBB59">
                    <a:lumMod val="50000"/>
                  </a:srgbClr>
                </a:solidFill>
                <a:cs typeface="Arial" pitchFamily="34" charset="0"/>
              </a:rPr>
              <a:t>Dirty Area—requires topology validation</a:t>
            </a:r>
          </a:p>
        </p:txBody>
      </p:sp>
      <p:sp>
        <p:nvSpPr>
          <p:cNvPr id="26631" name="Line 7"/>
          <p:cNvSpPr>
            <a:spLocks noChangeShapeType="1"/>
          </p:cNvSpPr>
          <p:nvPr/>
        </p:nvSpPr>
        <p:spPr bwMode="auto">
          <a:xfrm flipH="1">
            <a:off x="5422900" y="1820863"/>
            <a:ext cx="438150" cy="1019175"/>
          </a:xfrm>
          <a:prstGeom prst="line">
            <a:avLst/>
          </a:prstGeom>
          <a:noFill/>
          <a:ln w="12700">
            <a:solidFill>
              <a:srgbClr val="000000"/>
            </a:solidFill>
            <a:round/>
            <a:headEnd/>
            <a:tailEnd type="oval" w="med" len="med"/>
          </a:ln>
        </p:spPr>
        <p:txBody>
          <a:bodyPr wrap="none" lIns="92075" tIns="46038" rIns="92075" bIns="46038" anchor="ctr"/>
          <a:lstStyle/>
          <a:p>
            <a:endParaRPr lang="en-US">
              <a:solidFill>
                <a:prstClr val="black"/>
              </a:solidFill>
            </a:endParaRPr>
          </a:p>
        </p:txBody>
      </p:sp>
      <p:sp>
        <p:nvSpPr>
          <p:cNvPr id="26632" name="Text Box 8"/>
          <p:cNvSpPr txBox="1">
            <a:spLocks noChangeArrowheads="1"/>
          </p:cNvSpPr>
          <p:nvPr/>
        </p:nvSpPr>
        <p:spPr bwMode="auto">
          <a:xfrm>
            <a:off x="6642100" y="2359564"/>
            <a:ext cx="1739900" cy="708528"/>
          </a:xfrm>
          <a:prstGeom prst="rect">
            <a:avLst/>
          </a:prstGeom>
          <a:solidFill>
            <a:schemeClr val="bg1"/>
          </a:solidFill>
          <a:ln w="9525">
            <a:noFill/>
            <a:miter lim="800000"/>
            <a:headEnd/>
            <a:tailEnd/>
          </a:ln>
          <a:effectLst>
            <a:softEdge rad="63500"/>
          </a:effectLst>
        </p:spPr>
        <p:txBody>
          <a:bodyPr wrap="square" lIns="92075" tIns="46038" rIns="92075" bIns="46038">
            <a:spAutoFit/>
          </a:bodyPr>
          <a:lstStyle/>
          <a:p>
            <a:pPr algn="ctr">
              <a:spcBef>
                <a:spcPct val="50000"/>
              </a:spcBef>
            </a:pPr>
            <a:r>
              <a:rPr lang="en-US" sz="2000" b="1" dirty="0">
                <a:solidFill>
                  <a:srgbClr val="9BBB59">
                    <a:lumMod val="50000"/>
                  </a:srgbClr>
                </a:solidFill>
                <a:cs typeface="Arial" pitchFamily="34" charset="0"/>
              </a:rPr>
              <a:t>Exception to topology rule</a:t>
            </a:r>
          </a:p>
        </p:txBody>
      </p:sp>
      <p:sp>
        <p:nvSpPr>
          <p:cNvPr id="26633" name="Text Box 9"/>
          <p:cNvSpPr txBox="1">
            <a:spLocks noChangeArrowheads="1"/>
          </p:cNvSpPr>
          <p:nvPr/>
        </p:nvSpPr>
        <p:spPr bwMode="auto">
          <a:xfrm>
            <a:off x="3891118" y="3842463"/>
            <a:ext cx="1468284" cy="708528"/>
          </a:xfrm>
          <a:prstGeom prst="rect">
            <a:avLst/>
          </a:prstGeom>
          <a:solidFill>
            <a:schemeClr val="bg1"/>
          </a:solidFill>
          <a:ln w="9525">
            <a:noFill/>
            <a:miter lim="800000"/>
            <a:headEnd/>
            <a:tailEnd/>
          </a:ln>
          <a:effectLst>
            <a:softEdge rad="63500"/>
          </a:effectLst>
        </p:spPr>
        <p:txBody>
          <a:bodyPr wrap="square" lIns="92075" tIns="46038" rIns="92075" bIns="46038">
            <a:spAutoFit/>
          </a:bodyPr>
          <a:lstStyle/>
          <a:p>
            <a:pPr algn="ctr">
              <a:spcBef>
                <a:spcPct val="50000"/>
              </a:spcBef>
            </a:pPr>
            <a:r>
              <a:rPr lang="en-US" sz="2000" b="1" dirty="0">
                <a:solidFill>
                  <a:srgbClr val="9BBB59">
                    <a:lumMod val="50000"/>
                  </a:srgbClr>
                </a:solidFill>
                <a:cs typeface="Arial" pitchFamily="34" charset="0"/>
              </a:rPr>
              <a:t>Topology error</a:t>
            </a:r>
          </a:p>
        </p:txBody>
      </p:sp>
      <p:sp>
        <p:nvSpPr>
          <p:cNvPr id="26634" name="Oval 10"/>
          <p:cNvSpPr>
            <a:spLocks noChangeArrowheads="1"/>
          </p:cNvSpPr>
          <p:nvPr/>
        </p:nvSpPr>
        <p:spPr bwMode="auto">
          <a:xfrm>
            <a:off x="2882900" y="3665538"/>
            <a:ext cx="901700" cy="901700"/>
          </a:xfrm>
          <a:prstGeom prst="ellipse">
            <a:avLst/>
          </a:prstGeom>
          <a:noFill/>
          <a:ln w="12700">
            <a:solidFill>
              <a:srgbClr val="808080"/>
            </a:solidFill>
            <a:prstDash val="sysDot"/>
            <a:round/>
            <a:headEnd/>
            <a:tailEnd/>
          </a:ln>
        </p:spPr>
        <p:txBody>
          <a:bodyPr wrap="none" lIns="92075" tIns="46038" rIns="92075" bIns="46038" anchor="ctr"/>
          <a:lstStyle/>
          <a:p>
            <a:endParaRPr lang="en-US">
              <a:solidFill>
                <a:prstClr val="black"/>
              </a:solidFill>
            </a:endParaRPr>
          </a:p>
        </p:txBody>
      </p:sp>
      <p:sp>
        <p:nvSpPr>
          <p:cNvPr id="26635" name="Line 11"/>
          <p:cNvSpPr>
            <a:spLocks noChangeShapeType="1"/>
          </p:cNvSpPr>
          <p:nvPr/>
        </p:nvSpPr>
        <p:spPr bwMode="auto">
          <a:xfrm flipH="1">
            <a:off x="7747000" y="3063875"/>
            <a:ext cx="6350" cy="669925"/>
          </a:xfrm>
          <a:prstGeom prst="line">
            <a:avLst/>
          </a:prstGeom>
          <a:noFill/>
          <a:ln w="12700">
            <a:solidFill>
              <a:srgbClr val="000000"/>
            </a:solidFill>
            <a:round/>
            <a:headEnd/>
            <a:tailEnd type="oval" w="med" len="med"/>
          </a:ln>
        </p:spPr>
        <p:txBody>
          <a:bodyPr wrap="none" lIns="92075" tIns="46038" rIns="92075" bIns="46038" anchor="ctr"/>
          <a:lstStyle/>
          <a:p>
            <a:endParaRPr lang="en-US">
              <a:solidFill>
                <a:prstClr val="black"/>
              </a:solidFill>
            </a:endParaRPr>
          </a:p>
        </p:txBody>
      </p:sp>
      <p:sp>
        <p:nvSpPr>
          <p:cNvPr id="26636" name="AutoShape 12"/>
          <p:cNvSpPr>
            <a:spLocks/>
          </p:cNvSpPr>
          <p:nvPr/>
        </p:nvSpPr>
        <p:spPr bwMode="auto">
          <a:xfrm>
            <a:off x="3698875" y="3730625"/>
            <a:ext cx="327025" cy="942975"/>
          </a:xfrm>
          <a:prstGeom prst="rightBrace">
            <a:avLst>
              <a:gd name="adj1" fmla="val 24029"/>
              <a:gd name="adj2" fmla="val 50000"/>
            </a:avLst>
          </a:prstGeom>
          <a:noFill/>
          <a:ln w="38100">
            <a:solidFill>
              <a:schemeClr val="tx1"/>
            </a:solidFill>
            <a:round/>
            <a:headEnd/>
            <a:tailEnd/>
          </a:ln>
        </p:spPr>
        <p:txBody>
          <a:bodyPr wrap="none" lIns="92075" tIns="46038" rIns="92075" bIns="46038" anchor="ctr"/>
          <a:lstStyle/>
          <a:p>
            <a:endParaRPr lang="en-US">
              <a:solidFill>
                <a:prstClr val="black"/>
              </a:solidFill>
            </a:endParaRPr>
          </a:p>
        </p:txBody>
      </p:sp>
    </p:spTree>
    <p:extLst>
      <p:ext uri="{BB962C8B-B14F-4D97-AF65-F5344CB8AC3E}">
        <p14:creationId xmlns:p14="http://schemas.microsoft.com/office/powerpoint/2010/main" val="106750195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0.xml><?xml version="1.0" encoding="utf-8"?>
<a:theme xmlns:a="http://schemas.openxmlformats.org/drawingml/2006/main" name="Clarity">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Clarity</Template>
  <TotalTime>5561</TotalTime>
  <Words>5415</Words>
  <Application>Microsoft Office PowerPoint</Application>
  <PresentationFormat>On-screen Show (4:3)</PresentationFormat>
  <Paragraphs>500</Paragraphs>
  <Slides>25</Slides>
  <Notes>25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Wingdings</vt:lpstr>
      <vt:lpstr>Clarity</vt:lpstr>
      <vt:lpstr>Geodatabase Topology</vt:lpstr>
      <vt:lpstr>Housekeeping</vt:lpstr>
      <vt:lpstr>Course Outline</vt:lpstr>
      <vt:lpstr>Geodatabase Topology</vt:lpstr>
      <vt:lpstr>Topology</vt:lpstr>
      <vt:lpstr>Geodatabase Topology</vt:lpstr>
      <vt:lpstr>Geodatabase Topology Requirements</vt:lpstr>
      <vt:lpstr>Topology Layer</vt:lpstr>
      <vt:lpstr>How a Topology Layer Appears in ArcMap</vt:lpstr>
      <vt:lpstr>Topology Rules</vt:lpstr>
      <vt:lpstr>Automatic Rule: Cluster Tolerance</vt:lpstr>
      <vt:lpstr>Cluster Tolerance: Snapping</vt:lpstr>
      <vt:lpstr>Ranks</vt:lpstr>
      <vt:lpstr>Topology Toolbar</vt:lpstr>
      <vt:lpstr>Topology Edits</vt:lpstr>
      <vt:lpstr>Topology Validation</vt:lpstr>
      <vt:lpstr>Topology Errors</vt:lpstr>
      <vt:lpstr>Topology Errors</vt:lpstr>
      <vt:lpstr>Topology Errors</vt:lpstr>
      <vt:lpstr>Reporting Topology Errors</vt:lpstr>
      <vt:lpstr>Interactively Selecting Topology Errors</vt:lpstr>
      <vt:lpstr>Correcting Topology Errors</vt:lpstr>
      <vt:lpstr>Exceptions</vt:lpstr>
      <vt:lpstr>Geodatabase Topology</vt:lpstr>
      <vt:lpstr>Demonstration</vt:lpstr>
    </vt:vector>
  </TitlesOfParts>
  <Company>Forest Service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USDA Forest Service</dc:creator>
  <cp:lastModifiedBy>Hammond, Mark - FS, SALT LAKE CITY, UT</cp:lastModifiedBy>
  <cp:revision>92</cp:revision>
  <dcterms:created xsi:type="dcterms:W3CDTF">2015-04-03T20:09:37Z</dcterms:created>
  <dcterms:modified xsi:type="dcterms:W3CDTF">2022-01-03T19:23:00Z</dcterms:modified>
</cp:coreProperties>
</file>