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44"/>
  </p:notesMasterIdLst>
  <p:sldIdLst>
    <p:sldId id="256" r:id="rId2"/>
    <p:sldId id="395" r:id="rId3"/>
    <p:sldId id="392" r:id="rId4"/>
    <p:sldId id="259" r:id="rId5"/>
    <p:sldId id="396" r:id="rId6"/>
    <p:sldId id="281" r:id="rId7"/>
    <p:sldId id="262" r:id="rId8"/>
    <p:sldId id="263" r:id="rId9"/>
    <p:sldId id="374" r:id="rId10"/>
    <p:sldId id="261" r:id="rId11"/>
    <p:sldId id="342" r:id="rId12"/>
    <p:sldId id="258" r:id="rId13"/>
    <p:sldId id="397" r:id="rId14"/>
    <p:sldId id="284" r:id="rId15"/>
    <p:sldId id="285" r:id="rId16"/>
    <p:sldId id="266" r:id="rId17"/>
    <p:sldId id="398" r:id="rId18"/>
    <p:sldId id="366" r:id="rId19"/>
    <p:sldId id="368" r:id="rId20"/>
    <p:sldId id="298" r:id="rId21"/>
    <p:sldId id="282" r:id="rId22"/>
    <p:sldId id="286" r:id="rId23"/>
    <p:sldId id="287" r:id="rId24"/>
    <p:sldId id="399" r:id="rId25"/>
    <p:sldId id="267" r:id="rId26"/>
    <p:sldId id="288" r:id="rId27"/>
    <p:sldId id="291" r:id="rId28"/>
    <p:sldId id="370" r:id="rId29"/>
    <p:sldId id="371" r:id="rId30"/>
    <p:sldId id="372" r:id="rId31"/>
    <p:sldId id="373" r:id="rId32"/>
    <p:sldId id="270" r:id="rId33"/>
    <p:sldId id="302" r:id="rId34"/>
    <p:sldId id="301" r:id="rId35"/>
    <p:sldId id="265" r:id="rId36"/>
    <p:sldId id="272" r:id="rId37"/>
    <p:sldId id="273" r:id="rId38"/>
    <p:sldId id="299" r:id="rId39"/>
    <p:sldId id="278" r:id="rId40"/>
    <p:sldId id="280" r:id="rId41"/>
    <p:sldId id="275" r:id="rId42"/>
    <p:sldId id="27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therman, Lila - FS, Salt Lake City, UT" initials="LL-FSLCU" lastIdx="1" clrIdx="0">
    <p:extLst>
      <p:ext uri="{19B8F6BF-5375-455C-9EA6-DF929625EA0E}">
        <p15:presenceInfo xmlns:p15="http://schemas.microsoft.com/office/powerpoint/2012/main" userId="S::Lila.Leatherman@usda.gov::9967b3d9-b844-4ad2-a6ab-7c0a06882d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16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385" autoAdjust="0"/>
  </p:normalViewPr>
  <p:slideViewPr>
    <p:cSldViewPr>
      <p:cViewPr varScale="1">
        <p:scale>
          <a:sx n="55" d="100"/>
          <a:sy n="55" d="100"/>
        </p:scale>
        <p:origin x="1301" y="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C432C7-81F1-4D7F-9E93-9A56A668AC13}" type="datetimeFigureOut">
              <a:rPr lang="en-US" smtClean="0"/>
              <a:t>3/16/2022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B2E7AF-702C-4166-8AC5-161DB938AA26}" type="slidenum">
              <a:rPr lang="en-US" smtClean="0"/>
              <a:t>‹#›</a:t>
            </a:fld>
            <a:endParaRPr lang="en-US"/>
          </a:p>
        </p:txBody>
      </p:sp>
    </p:spTree>
    <p:extLst>
      <p:ext uri="{BB962C8B-B14F-4D97-AF65-F5344CB8AC3E}">
        <p14:creationId xmlns:p14="http://schemas.microsoft.com/office/powerpoint/2010/main" val="2511885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ignup.earthengine.google.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1</a:t>
            </a:fld>
            <a:endParaRPr lang="en-US"/>
          </a:p>
        </p:txBody>
      </p:sp>
    </p:spTree>
    <p:extLst>
      <p:ext uri="{BB962C8B-B14F-4D97-AF65-F5344CB8AC3E}">
        <p14:creationId xmlns:p14="http://schemas.microsoft.com/office/powerpoint/2010/main" val="1883819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we’re not necessarily attributing change to a specific agent here– sometimes we have prior knowledge of what the agent is in in area, like when we’re looking at a specific fire event, or a timber harvest, or an area that’s been really hard-hit by bark beetle. </a:t>
            </a:r>
          </a:p>
          <a:p>
            <a:endParaRPr lang="en-US" dirty="0"/>
          </a:p>
          <a:p>
            <a:r>
              <a:rPr lang="en-US" dirty="0"/>
              <a:t>Algorithms are in development and have broader applications for attributing the change to a specific cause, based on the spectral values, as well as the spectral trajectory, or values of the spectra over time. Which is what we’re talking about today!</a:t>
            </a:r>
          </a:p>
        </p:txBody>
      </p:sp>
      <p:sp>
        <p:nvSpPr>
          <p:cNvPr id="4" name="Slide Number Placeholder 3"/>
          <p:cNvSpPr>
            <a:spLocks noGrp="1"/>
          </p:cNvSpPr>
          <p:nvPr>
            <p:ph type="sldNum" sz="quarter" idx="5"/>
          </p:nvPr>
        </p:nvSpPr>
        <p:spPr/>
        <p:txBody>
          <a:bodyPr/>
          <a:lstStyle/>
          <a:p>
            <a:fld id="{02B2E7AF-702C-4166-8AC5-161DB938AA26}" type="slidenum">
              <a:rPr lang="en-US" smtClean="0"/>
              <a:t>14</a:t>
            </a:fld>
            <a:endParaRPr lang="en-US"/>
          </a:p>
        </p:txBody>
      </p:sp>
    </p:spTree>
    <p:extLst>
      <p:ext uri="{BB962C8B-B14F-4D97-AF65-F5344CB8AC3E}">
        <p14:creationId xmlns:p14="http://schemas.microsoft.com/office/powerpoint/2010/main" val="3641955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15</a:t>
            </a:fld>
            <a:endParaRPr lang="en-US"/>
          </a:p>
        </p:txBody>
      </p:sp>
    </p:spTree>
    <p:extLst>
      <p:ext uri="{BB962C8B-B14F-4D97-AF65-F5344CB8AC3E}">
        <p14:creationId xmlns:p14="http://schemas.microsoft.com/office/powerpoint/2010/main" val="483437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discussing/presenting, hint at some limitations and historical context explaining how methods have become increasingly sophisticated as more and more data and analysis tools become available. </a:t>
            </a:r>
          </a:p>
          <a:p>
            <a:endParaRPr lang="en-US" dirty="0"/>
          </a:p>
          <a:p>
            <a:r>
              <a:rPr lang="en-US" dirty="0"/>
              <a:t>Emphasize that this course focuses on multidate time series change detection</a:t>
            </a:r>
          </a:p>
        </p:txBody>
      </p:sp>
      <p:sp>
        <p:nvSpPr>
          <p:cNvPr id="4" name="Slide Number Placeholder 3"/>
          <p:cNvSpPr>
            <a:spLocks noGrp="1"/>
          </p:cNvSpPr>
          <p:nvPr>
            <p:ph type="sldNum" sz="quarter" idx="5"/>
          </p:nvPr>
        </p:nvSpPr>
        <p:spPr/>
        <p:txBody>
          <a:bodyPr/>
          <a:lstStyle/>
          <a:p>
            <a:fld id="{02B2E7AF-702C-4166-8AC5-161DB938AA26}" type="slidenum">
              <a:rPr lang="en-US" smtClean="0"/>
              <a:t>16</a:t>
            </a:fld>
            <a:endParaRPr lang="en-US"/>
          </a:p>
        </p:txBody>
      </p:sp>
    </p:spTree>
    <p:extLst>
      <p:ext uri="{BB962C8B-B14F-4D97-AF65-F5344CB8AC3E}">
        <p14:creationId xmlns:p14="http://schemas.microsoft.com/office/powerpoint/2010/main" val="937682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discussing/presenting, hint at some limitations and historical context explaining how methods have become increasingly sophisticated as more and more data and analysis tools become available. </a:t>
            </a:r>
          </a:p>
          <a:p>
            <a:endParaRPr lang="en-US" dirty="0"/>
          </a:p>
          <a:p>
            <a:r>
              <a:rPr lang="en-US" dirty="0"/>
              <a:t>Emphasize that this course focuses on multidate time series change detection</a:t>
            </a:r>
          </a:p>
        </p:txBody>
      </p:sp>
      <p:sp>
        <p:nvSpPr>
          <p:cNvPr id="4" name="Slide Number Placeholder 3"/>
          <p:cNvSpPr>
            <a:spLocks noGrp="1"/>
          </p:cNvSpPr>
          <p:nvPr>
            <p:ph type="sldNum" sz="quarter" idx="5"/>
          </p:nvPr>
        </p:nvSpPr>
        <p:spPr/>
        <p:txBody>
          <a:bodyPr/>
          <a:lstStyle/>
          <a:p>
            <a:fld id="{02B2E7AF-702C-4166-8AC5-161DB938AA26}" type="slidenum">
              <a:rPr lang="en-US" smtClean="0"/>
              <a:t>17</a:t>
            </a:fld>
            <a:endParaRPr lang="en-US"/>
          </a:p>
        </p:txBody>
      </p:sp>
    </p:spTree>
    <p:extLst>
      <p:ext uri="{BB962C8B-B14F-4D97-AF65-F5344CB8AC3E}">
        <p14:creationId xmlns:p14="http://schemas.microsoft.com/office/powerpoint/2010/main" val="3244948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536">
              <a:defRPr/>
            </a:pP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D03D430-BA3E-45C9-99AD-86669939F1D2}" type="slidenum">
              <a:rPr lang="en-US" smtClean="0"/>
              <a:pPr/>
              <a:t>18</a:t>
            </a:fld>
            <a:endParaRPr lang="en-US"/>
          </a:p>
        </p:txBody>
      </p:sp>
    </p:spTree>
    <p:extLst>
      <p:ext uri="{BB962C8B-B14F-4D97-AF65-F5344CB8AC3E}">
        <p14:creationId xmlns:p14="http://schemas.microsoft.com/office/powerpoint/2010/main" val="1264503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536">
              <a:defRPr/>
            </a:pP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D03D430-BA3E-45C9-99AD-86669939F1D2}" type="slidenum">
              <a:rPr lang="en-US" smtClean="0"/>
              <a:pPr/>
              <a:t>19</a:t>
            </a:fld>
            <a:endParaRPr lang="en-US"/>
          </a:p>
        </p:txBody>
      </p:sp>
    </p:spTree>
    <p:extLst>
      <p:ext uri="{BB962C8B-B14F-4D97-AF65-F5344CB8AC3E}">
        <p14:creationId xmlns:p14="http://schemas.microsoft.com/office/powerpoint/2010/main" val="2898356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often interested in annual trends or changes that occur over long time periods. Whereas seasonal trends are usually driven by annual temperature or precipitation and not always of interest to managers wanting to understand how the landscape is changing. </a:t>
            </a:r>
          </a:p>
          <a:p>
            <a:endParaRPr lang="en-US" dirty="0"/>
          </a:p>
          <a:p>
            <a:r>
              <a:rPr lang="en-US" dirty="0"/>
              <a:t>Walk through the temporal characteristics of these different types of change and also SUCCESSION… Disturbance and recovery, sometimes things don’t return to the way they were… </a:t>
            </a:r>
          </a:p>
        </p:txBody>
      </p:sp>
      <p:sp>
        <p:nvSpPr>
          <p:cNvPr id="4" name="Slide Number Placeholder 3"/>
          <p:cNvSpPr>
            <a:spLocks noGrp="1"/>
          </p:cNvSpPr>
          <p:nvPr>
            <p:ph type="sldNum" sz="quarter" idx="5"/>
          </p:nvPr>
        </p:nvSpPr>
        <p:spPr/>
        <p:txBody>
          <a:bodyPr/>
          <a:lstStyle/>
          <a:p>
            <a:fld id="{02B2E7AF-702C-4166-8AC5-161DB938AA26}" type="slidenum">
              <a:rPr lang="en-US" smtClean="0"/>
              <a:t>21</a:t>
            </a:fld>
            <a:endParaRPr lang="en-US"/>
          </a:p>
        </p:txBody>
      </p:sp>
    </p:spTree>
    <p:extLst>
      <p:ext uri="{BB962C8B-B14F-4D97-AF65-F5344CB8AC3E}">
        <p14:creationId xmlns:p14="http://schemas.microsoft.com/office/powerpoint/2010/main" val="1470486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graph but focus on the spectral magnitude of change, i.e. the departure from the previous values and also the severity in the environment</a:t>
            </a:r>
          </a:p>
        </p:txBody>
      </p:sp>
      <p:sp>
        <p:nvSpPr>
          <p:cNvPr id="4" name="Slide Number Placeholder 3"/>
          <p:cNvSpPr>
            <a:spLocks noGrp="1"/>
          </p:cNvSpPr>
          <p:nvPr>
            <p:ph type="sldNum" sz="quarter" idx="5"/>
          </p:nvPr>
        </p:nvSpPr>
        <p:spPr/>
        <p:txBody>
          <a:bodyPr/>
          <a:lstStyle/>
          <a:p>
            <a:fld id="{02B2E7AF-702C-4166-8AC5-161DB938AA26}" type="slidenum">
              <a:rPr lang="en-US" smtClean="0"/>
              <a:t>22</a:t>
            </a:fld>
            <a:endParaRPr lang="en-US"/>
          </a:p>
        </p:txBody>
      </p:sp>
    </p:spTree>
    <p:extLst>
      <p:ext uri="{BB962C8B-B14F-4D97-AF65-F5344CB8AC3E}">
        <p14:creationId xmlns:p14="http://schemas.microsoft.com/office/powerpoint/2010/main" val="4065876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 here to discuss is that methods have been evolving. Use this figure and the points to discuss two date vs. trend vs segmentation. </a:t>
            </a:r>
          </a:p>
        </p:txBody>
      </p:sp>
      <p:sp>
        <p:nvSpPr>
          <p:cNvPr id="4" name="Slide Number Placeholder 3"/>
          <p:cNvSpPr>
            <a:spLocks noGrp="1"/>
          </p:cNvSpPr>
          <p:nvPr>
            <p:ph type="sldNum" sz="quarter" idx="5"/>
          </p:nvPr>
        </p:nvSpPr>
        <p:spPr/>
        <p:txBody>
          <a:bodyPr/>
          <a:lstStyle/>
          <a:p>
            <a:fld id="{02B2E7AF-702C-4166-8AC5-161DB938AA26}" type="slidenum">
              <a:rPr lang="en-US" smtClean="0"/>
              <a:t>23</a:t>
            </a:fld>
            <a:endParaRPr lang="en-US"/>
          </a:p>
        </p:txBody>
      </p:sp>
    </p:spTree>
    <p:extLst>
      <p:ext uri="{BB962C8B-B14F-4D97-AF65-F5344CB8AC3E}">
        <p14:creationId xmlns:p14="http://schemas.microsoft.com/office/powerpoint/2010/main" val="4121603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Methods have been evolving!</a:t>
            </a:r>
          </a:p>
          <a:p>
            <a:r>
              <a:rPr lang="en-US" dirty="0"/>
              <a:t>Discuss differences between: </a:t>
            </a:r>
          </a:p>
          <a:p>
            <a:r>
              <a:rPr lang="en-US" dirty="0"/>
              <a:t>Two-date</a:t>
            </a:r>
          </a:p>
          <a:p>
            <a:r>
              <a:rPr lang="en-US" dirty="0"/>
              <a:t>Trend</a:t>
            </a:r>
          </a:p>
          <a:p>
            <a:r>
              <a:rPr lang="en-US" dirty="0"/>
              <a:t>Segmentation</a:t>
            </a:r>
          </a:p>
        </p:txBody>
      </p:sp>
      <p:sp>
        <p:nvSpPr>
          <p:cNvPr id="4" name="Slide Number Placeholder 3"/>
          <p:cNvSpPr>
            <a:spLocks noGrp="1"/>
          </p:cNvSpPr>
          <p:nvPr>
            <p:ph type="sldNum" sz="quarter" idx="5"/>
          </p:nvPr>
        </p:nvSpPr>
        <p:spPr/>
        <p:txBody>
          <a:bodyPr/>
          <a:lstStyle/>
          <a:p>
            <a:fld id="{02B2E7AF-702C-4166-8AC5-161DB938AA26}" type="slidenum">
              <a:rPr lang="en-US" smtClean="0"/>
              <a:t>24</a:t>
            </a:fld>
            <a:endParaRPr lang="en-US"/>
          </a:p>
        </p:txBody>
      </p:sp>
    </p:spTree>
    <p:extLst>
      <p:ext uri="{BB962C8B-B14F-4D97-AF65-F5344CB8AC3E}">
        <p14:creationId xmlns:p14="http://schemas.microsoft.com/office/powerpoint/2010/main" val="1802486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Personal intro—</a:t>
            </a:r>
          </a:p>
          <a:p>
            <a:pPr lvl="0"/>
            <a:r>
              <a:rPr lang="en-US" sz="1200" kern="1200" dirty="0">
                <a:solidFill>
                  <a:schemeClr val="tx1"/>
                </a:solidFill>
                <a:effectLst/>
                <a:latin typeface="+mn-lt"/>
                <a:ea typeface="+mn-ea"/>
                <a:cs typeface="+mn-cs"/>
              </a:rPr>
              <a:t>Invite people to introduce themselves with name, pronouns if they want, location, one thing they’re excited to learn more about</a:t>
            </a:r>
          </a:p>
          <a:p>
            <a:endParaRPr lang="en-US" dirty="0"/>
          </a:p>
        </p:txBody>
      </p:sp>
      <p:sp>
        <p:nvSpPr>
          <p:cNvPr id="4" name="Slide Number Placeholder 3"/>
          <p:cNvSpPr>
            <a:spLocks noGrp="1"/>
          </p:cNvSpPr>
          <p:nvPr>
            <p:ph type="sldNum" sz="quarter" idx="5"/>
          </p:nvPr>
        </p:nvSpPr>
        <p:spPr/>
        <p:txBody>
          <a:bodyPr/>
          <a:lstStyle/>
          <a:p>
            <a:fld id="{1D88DB6C-97A4-4999-8911-D5433DB014D5}" type="slidenum">
              <a:rPr lang="en-US" smtClean="0"/>
              <a:t>3</a:t>
            </a:fld>
            <a:endParaRPr lang="en-US"/>
          </a:p>
        </p:txBody>
      </p:sp>
    </p:spTree>
    <p:extLst>
      <p:ext uri="{BB962C8B-B14F-4D97-AF65-F5344CB8AC3E}">
        <p14:creationId xmlns:p14="http://schemas.microsoft.com/office/powerpoint/2010/main" val="3489504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Lots of satellites, collecting lots of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Trade-offs between spatial and temporal resolution , and storage space, depending on goals of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Computing power means we can leverage powerful change detection algorithms, but they might not always be necessary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Sometimes a little detail is enough</a:t>
            </a:r>
          </a:p>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25</a:t>
            </a:fld>
            <a:endParaRPr lang="en-US"/>
          </a:p>
        </p:txBody>
      </p:sp>
    </p:spTree>
    <p:extLst>
      <p:ext uri="{BB962C8B-B14F-4D97-AF65-F5344CB8AC3E}">
        <p14:creationId xmlns:p14="http://schemas.microsoft.com/office/powerpoint/2010/main" val="2038951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Sentinel-2 is also now out for 5 years, we’re going to begin to be able to leverage the time series from that as well, at higher temporal resolution and higher spatial resolution</a:t>
            </a:r>
          </a:p>
        </p:txBody>
      </p:sp>
      <p:sp>
        <p:nvSpPr>
          <p:cNvPr id="4" name="Slide Number Placeholder 3"/>
          <p:cNvSpPr>
            <a:spLocks noGrp="1"/>
          </p:cNvSpPr>
          <p:nvPr>
            <p:ph type="sldNum" sz="quarter" idx="5"/>
          </p:nvPr>
        </p:nvSpPr>
        <p:spPr/>
        <p:txBody>
          <a:bodyPr/>
          <a:lstStyle/>
          <a:p>
            <a:fld id="{02B2E7AF-702C-4166-8AC5-161DB938AA26}" type="slidenum">
              <a:rPr lang="en-US" smtClean="0"/>
              <a:t>26</a:t>
            </a:fld>
            <a:endParaRPr lang="en-US"/>
          </a:p>
        </p:txBody>
      </p:sp>
    </p:spTree>
    <p:extLst>
      <p:ext uri="{BB962C8B-B14F-4D97-AF65-F5344CB8AC3E}">
        <p14:creationId xmlns:p14="http://schemas.microsoft.com/office/powerpoint/2010/main" val="3508030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write code on the client which in this case is the Earth Engine code editor. This code gets translated to JSON and sent as a request for processing on the server. Google Earth Engine distributes the processing across several servers and sends the response back to the client as a JSON object. </a:t>
            </a:r>
          </a:p>
        </p:txBody>
      </p:sp>
      <p:sp>
        <p:nvSpPr>
          <p:cNvPr id="4" name="Slide Number Placeholder 3"/>
          <p:cNvSpPr>
            <a:spLocks noGrp="1"/>
          </p:cNvSpPr>
          <p:nvPr>
            <p:ph type="sldNum" sz="quarter" idx="5"/>
          </p:nvPr>
        </p:nvSpPr>
        <p:spPr/>
        <p:txBody>
          <a:bodyPr/>
          <a:lstStyle/>
          <a:p>
            <a:fld id="{02B2E7AF-702C-4166-8AC5-161DB938AA26}" type="slidenum">
              <a:rPr lang="en-US" smtClean="0"/>
              <a:t>30</a:t>
            </a:fld>
            <a:endParaRPr lang="en-US"/>
          </a:p>
        </p:txBody>
      </p:sp>
    </p:spTree>
    <p:extLst>
      <p:ext uri="{BB962C8B-B14F-4D97-AF65-F5344CB8AC3E}">
        <p14:creationId xmlns:p14="http://schemas.microsoft.com/office/powerpoint/2010/main" val="4146787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the point that processing on the Google servers is distributed and processed in parallel and ‘as needed’ or lazy. This means that some of the behavior is quite different from a normal GIS.</a:t>
            </a:r>
          </a:p>
          <a:p>
            <a:endParaRPr lang="en-US" dirty="0"/>
          </a:p>
          <a:p>
            <a:r>
              <a:rPr lang="en-US" dirty="0"/>
              <a:t>“</a:t>
            </a:r>
            <a:r>
              <a:rPr lang="en-US" sz="1200" b="0" i="0" u="none" strike="noStrike" kern="1200" dirty="0">
                <a:solidFill>
                  <a:schemeClr val="tx1"/>
                </a:solidFill>
                <a:effectLst/>
                <a:latin typeface="+mn-lt"/>
                <a:ea typeface="+mn-ea"/>
                <a:cs typeface="+mn-cs"/>
              </a:rPr>
              <a:t>How does it work?  The code you write in the Code Editor gets turned into an object representing the set of instructions which is then sent to Google for processing.  The analysis you requested is then run in parallel on many computers.  What you get back in your browser is only what you request, for example a statistic or chart printed to the console or small RGB tiles to display on the Map.  This is low bandwidth, but it's as if you have access to a supercomputer for geospatial analysis.”</a:t>
            </a:r>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31</a:t>
            </a:fld>
            <a:endParaRPr lang="en-US"/>
          </a:p>
        </p:txBody>
      </p:sp>
    </p:spTree>
    <p:extLst>
      <p:ext uri="{BB962C8B-B14F-4D97-AF65-F5344CB8AC3E}">
        <p14:creationId xmlns:p14="http://schemas.microsoft.com/office/powerpoint/2010/main" val="1934963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need to know the details but you need to know that EE is different and having the basic understanding of the relationship between the client and the server is helpful</a:t>
            </a:r>
          </a:p>
          <a:p>
            <a:r>
              <a:rPr lang="en-US" dirty="0"/>
              <a:t>Deferred execution – means that your code is translated into JSON objects representing instructions to get a particular output. The EE client library sends these to the server (Google) and handles/waits for the response. No processing is done on the server until that result is explicitly requested</a:t>
            </a:r>
          </a:p>
          <a:p>
            <a:endParaRPr lang="en-US" dirty="0"/>
          </a:p>
          <a:p>
            <a:r>
              <a:rPr lang="en-US" dirty="0"/>
              <a:t>Scale of analysis is determined from the output, rather than the input. You choose the scale of the output; be mindful of scales of the input! Scale is also determined by zoom level.</a:t>
            </a:r>
          </a:p>
          <a:p>
            <a:endParaRPr lang="en-US" dirty="0"/>
          </a:p>
          <a:p>
            <a:r>
              <a:rPr lang="en-US" dirty="0"/>
              <a:t>Earth Engine is designed so that you rarely have to worry about map projections when doing computations. Images displayed are requested in web Mercator. Similar to scale, you specific the projection of the output. </a:t>
            </a:r>
          </a:p>
        </p:txBody>
      </p:sp>
      <p:sp>
        <p:nvSpPr>
          <p:cNvPr id="4" name="Slide Number Placeholder 3"/>
          <p:cNvSpPr>
            <a:spLocks noGrp="1"/>
          </p:cNvSpPr>
          <p:nvPr>
            <p:ph type="sldNum" sz="quarter" idx="5"/>
          </p:nvPr>
        </p:nvSpPr>
        <p:spPr/>
        <p:txBody>
          <a:bodyPr/>
          <a:lstStyle/>
          <a:p>
            <a:fld id="{02B2E7AF-702C-4166-8AC5-161DB938AA26}" type="slidenum">
              <a:rPr lang="en-US" smtClean="0"/>
              <a:t>33</a:t>
            </a:fld>
            <a:endParaRPr lang="en-US"/>
          </a:p>
        </p:txBody>
      </p:sp>
    </p:spTree>
    <p:extLst>
      <p:ext uri="{BB962C8B-B14F-4D97-AF65-F5344CB8AC3E}">
        <p14:creationId xmlns:p14="http://schemas.microsoft.com/office/powerpoint/2010/main" val="3401418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familiar with writing JavaScript for web development or building server-side applications with Node, you will want to be aware that things are a bit different in GEE. </a:t>
            </a:r>
          </a:p>
          <a:p>
            <a:endParaRPr lang="en-US" dirty="0"/>
          </a:p>
          <a:p>
            <a:r>
              <a:rPr lang="en-US" dirty="0"/>
              <a:t>The client doesn’t know what’s on the server, so the for loops don’t work. There are other EE-specific functions like MAP that iterate over lists of objects. </a:t>
            </a:r>
          </a:p>
        </p:txBody>
      </p:sp>
      <p:sp>
        <p:nvSpPr>
          <p:cNvPr id="4" name="Slide Number Placeholder 3"/>
          <p:cNvSpPr>
            <a:spLocks noGrp="1"/>
          </p:cNvSpPr>
          <p:nvPr>
            <p:ph type="sldNum" sz="quarter" idx="5"/>
          </p:nvPr>
        </p:nvSpPr>
        <p:spPr/>
        <p:txBody>
          <a:bodyPr/>
          <a:lstStyle/>
          <a:p>
            <a:fld id="{02B2E7AF-702C-4166-8AC5-161DB938AA26}" type="slidenum">
              <a:rPr lang="en-US" smtClean="0"/>
              <a:t>34</a:t>
            </a:fld>
            <a:endParaRPr lang="en-US"/>
          </a:p>
        </p:txBody>
      </p:sp>
    </p:spTree>
    <p:extLst>
      <p:ext uri="{BB962C8B-B14F-4D97-AF65-F5344CB8AC3E}">
        <p14:creationId xmlns:p14="http://schemas.microsoft.com/office/powerpoint/2010/main" val="387917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these are multi date methods using lots of image data (timeseries) and require a lot of processing power</a:t>
            </a:r>
          </a:p>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36</a:t>
            </a:fld>
            <a:endParaRPr lang="en-US"/>
          </a:p>
        </p:txBody>
      </p:sp>
    </p:spTree>
    <p:extLst>
      <p:ext uri="{BB962C8B-B14F-4D97-AF65-F5344CB8AC3E}">
        <p14:creationId xmlns:p14="http://schemas.microsoft.com/office/powerpoint/2010/main" val="3774319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taking a stack of available images, removing the clouds, and then using an equation, like an average, median, or percentile, to turn all of the images into a single composite image</a:t>
            </a:r>
          </a:p>
        </p:txBody>
      </p:sp>
      <p:sp>
        <p:nvSpPr>
          <p:cNvPr id="4" name="Slide Number Placeholder 3"/>
          <p:cNvSpPr>
            <a:spLocks noGrp="1"/>
          </p:cNvSpPr>
          <p:nvPr>
            <p:ph type="sldNum" sz="quarter" idx="5"/>
          </p:nvPr>
        </p:nvSpPr>
        <p:spPr/>
        <p:txBody>
          <a:bodyPr/>
          <a:lstStyle/>
          <a:p>
            <a:fld id="{02B2E7AF-702C-4166-8AC5-161DB938AA26}" type="slidenum">
              <a:rPr lang="en-US" smtClean="0"/>
              <a:t>37</a:t>
            </a:fld>
            <a:endParaRPr lang="en-US"/>
          </a:p>
        </p:txBody>
      </p:sp>
    </p:spTree>
    <p:extLst>
      <p:ext uri="{BB962C8B-B14F-4D97-AF65-F5344CB8AC3E}">
        <p14:creationId xmlns:p14="http://schemas.microsoft.com/office/powerpoint/2010/main" val="1919715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39</a:t>
            </a:fld>
            <a:endParaRPr lang="en-US"/>
          </a:p>
        </p:txBody>
      </p:sp>
    </p:spTree>
    <p:extLst>
      <p:ext uri="{BB962C8B-B14F-4D97-AF65-F5344CB8AC3E}">
        <p14:creationId xmlns:p14="http://schemas.microsoft.com/office/powerpoint/2010/main" val="55905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Slow decline due to spruce beetle and drought and then a stand replacing wildfire</a:t>
            </a:r>
          </a:p>
        </p:txBody>
      </p:sp>
      <p:sp>
        <p:nvSpPr>
          <p:cNvPr id="4" name="Slide Number Placeholder 3"/>
          <p:cNvSpPr>
            <a:spLocks noGrp="1"/>
          </p:cNvSpPr>
          <p:nvPr>
            <p:ph type="sldNum" sz="quarter" idx="5"/>
          </p:nvPr>
        </p:nvSpPr>
        <p:spPr/>
        <p:txBody>
          <a:bodyPr/>
          <a:lstStyle/>
          <a:p>
            <a:fld id="{02B2E7AF-702C-4166-8AC5-161DB938AA26}" type="slidenum">
              <a:rPr lang="en-US" smtClean="0"/>
              <a:t>40</a:t>
            </a:fld>
            <a:endParaRPr lang="en-US"/>
          </a:p>
        </p:txBody>
      </p:sp>
    </p:spTree>
    <p:extLst>
      <p:ext uri="{BB962C8B-B14F-4D97-AF65-F5344CB8AC3E}">
        <p14:creationId xmlns:p14="http://schemas.microsoft.com/office/powerpoint/2010/main" val="3012186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Mention that everyone should have completed the prerequisites and ensure that everyone has an Earth Engine account: </a:t>
            </a:r>
            <a:r>
              <a:rPr lang="en-US" dirty="0">
                <a:hlinkClick r:id="rId3"/>
              </a:rPr>
              <a:t>https://signup.earthengine.google.com/#!/</a:t>
            </a:r>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6</a:t>
            </a:fld>
            <a:endParaRPr lang="en-US"/>
          </a:p>
        </p:txBody>
      </p:sp>
    </p:spTree>
    <p:extLst>
      <p:ext uri="{BB962C8B-B14F-4D97-AF65-F5344CB8AC3E}">
        <p14:creationId xmlns:p14="http://schemas.microsoft.com/office/powerpoint/2010/main" val="1363084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41</a:t>
            </a:fld>
            <a:endParaRPr lang="en-US"/>
          </a:p>
        </p:txBody>
      </p:sp>
    </p:spTree>
    <p:extLst>
      <p:ext uri="{BB962C8B-B14F-4D97-AF65-F5344CB8AC3E}">
        <p14:creationId xmlns:p14="http://schemas.microsoft.com/office/powerpoint/2010/main" val="425010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7</a:t>
            </a:fld>
            <a:endParaRPr lang="en-US"/>
          </a:p>
        </p:txBody>
      </p:sp>
    </p:spTree>
    <p:extLst>
      <p:ext uri="{BB962C8B-B14F-4D97-AF65-F5344CB8AC3E}">
        <p14:creationId xmlns:p14="http://schemas.microsoft.com/office/powerpoint/2010/main" val="1968310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9</a:t>
            </a:fld>
            <a:endParaRPr lang="en-US"/>
          </a:p>
        </p:txBody>
      </p:sp>
    </p:spTree>
    <p:extLst>
      <p:ext uri="{BB962C8B-B14F-4D97-AF65-F5344CB8AC3E}">
        <p14:creationId xmlns:p14="http://schemas.microsoft.com/office/powerpoint/2010/main" val="3384651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10</a:t>
            </a:fld>
            <a:endParaRPr lang="en-US"/>
          </a:p>
        </p:txBody>
      </p:sp>
    </p:spTree>
    <p:extLst>
      <p:ext uri="{BB962C8B-B14F-4D97-AF65-F5344CB8AC3E}">
        <p14:creationId xmlns:p14="http://schemas.microsoft.com/office/powerpoint/2010/main" val="1308602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23761">
              <a:defRPr/>
            </a:pP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11</a:t>
            </a:fld>
            <a:endParaRPr lang="en-US"/>
          </a:p>
        </p:txBody>
      </p:sp>
    </p:spTree>
    <p:extLst>
      <p:ext uri="{BB962C8B-B14F-4D97-AF65-F5344CB8AC3E}">
        <p14:creationId xmlns:p14="http://schemas.microsoft.com/office/powerpoint/2010/main" val="20272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down each point – </a:t>
            </a:r>
          </a:p>
          <a:p>
            <a:r>
              <a:rPr lang="en-US" dirty="0"/>
              <a:t>Landscape changes – due to fire, bark beetle, drought, storm, development, </a:t>
            </a:r>
            <a:r>
              <a:rPr lang="en-US" dirty="0" err="1"/>
              <a:t>etc</a:t>
            </a:r>
            <a:r>
              <a:rPr lang="en-US" dirty="0"/>
              <a:t> –</a:t>
            </a:r>
          </a:p>
          <a:p>
            <a:r>
              <a:rPr lang="en-US" dirty="0"/>
              <a:t>Can be Detected, i.e., we can identify that they are there</a:t>
            </a:r>
          </a:p>
          <a:p>
            <a:r>
              <a:rPr lang="en-US" dirty="0"/>
              <a:t>And can also be measured – e.g., spatially, temporally, and in terms of severity. So we can map the size of change, track the duration of change, and assess the magnitude / severity of change– all using spectral data from these images</a:t>
            </a:r>
          </a:p>
        </p:txBody>
      </p:sp>
      <p:sp>
        <p:nvSpPr>
          <p:cNvPr id="4" name="Slide Number Placeholder 3"/>
          <p:cNvSpPr>
            <a:spLocks noGrp="1"/>
          </p:cNvSpPr>
          <p:nvPr>
            <p:ph type="sldNum" sz="quarter" idx="5"/>
          </p:nvPr>
        </p:nvSpPr>
        <p:spPr/>
        <p:txBody>
          <a:bodyPr/>
          <a:lstStyle/>
          <a:p>
            <a:fld id="{02B2E7AF-702C-4166-8AC5-161DB938AA26}" type="slidenum">
              <a:rPr lang="en-US" smtClean="0"/>
              <a:t>12</a:t>
            </a:fld>
            <a:endParaRPr lang="en-US"/>
          </a:p>
        </p:txBody>
      </p:sp>
    </p:spTree>
    <p:extLst>
      <p:ext uri="{BB962C8B-B14F-4D97-AF65-F5344CB8AC3E}">
        <p14:creationId xmlns:p14="http://schemas.microsoft.com/office/powerpoint/2010/main" val="3066638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review the electromagnetic spectrum in more detail a little bit later, but for now the important thing to note is that the spectral response of healthy vegetation is different from that of burned areas. </a:t>
            </a:r>
          </a:p>
          <a:p>
            <a:endParaRPr lang="en-US" dirty="0"/>
          </a:p>
          <a:p>
            <a:r>
              <a:rPr lang="en-US" dirty="0"/>
              <a:t>We know that this is true in visible light, it’s also true across the non-visible areas of the EM spectrum. </a:t>
            </a:r>
          </a:p>
        </p:txBody>
      </p:sp>
      <p:sp>
        <p:nvSpPr>
          <p:cNvPr id="4" name="Slide Number Placeholder 3"/>
          <p:cNvSpPr>
            <a:spLocks noGrp="1"/>
          </p:cNvSpPr>
          <p:nvPr>
            <p:ph type="sldNum" sz="quarter" idx="5"/>
          </p:nvPr>
        </p:nvSpPr>
        <p:spPr/>
        <p:txBody>
          <a:bodyPr/>
          <a:lstStyle/>
          <a:p>
            <a:fld id="{02B2E7AF-702C-4166-8AC5-161DB938AA26}" type="slidenum">
              <a:rPr lang="en-US" smtClean="0"/>
              <a:t>13</a:t>
            </a:fld>
            <a:endParaRPr lang="en-US"/>
          </a:p>
        </p:txBody>
      </p:sp>
    </p:spTree>
    <p:extLst>
      <p:ext uri="{BB962C8B-B14F-4D97-AF65-F5344CB8AC3E}">
        <p14:creationId xmlns:p14="http://schemas.microsoft.com/office/powerpoint/2010/main" val="459567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12088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828800"/>
            <a:ext cx="7848600" cy="1927225"/>
          </a:xfrm>
        </p:spPr>
        <p:txBody>
          <a:bodyPr anchor="b">
            <a:noAutofit/>
          </a:bodyPr>
          <a:lstStyle>
            <a:lvl1pPr algn="r">
              <a:defRPr sz="5400" cap="none"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85800" y="3962400"/>
            <a:ext cx="7848600" cy="1752600"/>
          </a:xfrm>
        </p:spPr>
        <p:txBody>
          <a:bodyPr/>
          <a:lstStyle>
            <a:lvl1pPr marL="0" indent="0" algn="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685800" y="3808412"/>
            <a:ext cx="7848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278" y="533400"/>
            <a:ext cx="3837218" cy="55514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1447800"/>
            <a:ext cx="8229600" cy="5029200"/>
          </a:xfrm>
        </p:spPr>
        <p:txBody>
          <a:bodyPr>
            <a:normAutofit/>
          </a:bodyPr>
          <a:lstStyle>
            <a:lvl1pPr>
              <a:buClr>
                <a:schemeClr val="tx2">
                  <a:lumMod val="75000"/>
                </a:schemeClr>
              </a:buClr>
              <a:defRPr sz="3200"/>
            </a:lvl1pPr>
            <a:lvl2pPr>
              <a:buClr>
                <a:schemeClr val="accent4">
                  <a:lumMod val="75000"/>
                </a:schemeClr>
              </a:buClr>
              <a:defRPr sz="2800"/>
            </a:lvl2pPr>
            <a:lvl3pPr>
              <a:buClr>
                <a:schemeClr val="bg2">
                  <a:lumMod val="50000"/>
                </a:schemeClr>
              </a:buClr>
              <a:defRPr sz="2400"/>
            </a:lvl3pPr>
            <a:lvl4pPr>
              <a:buClr>
                <a:schemeClr val="accent6">
                  <a:lumMod val="75000"/>
                </a:schemeClr>
              </a:buCl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a:t>Click to edit Master title style</a:t>
            </a:r>
          </a:p>
        </p:txBody>
      </p:sp>
      <p:sp>
        <p:nvSpPr>
          <p:cNvPr id="3" name="Content Placeholder 2"/>
          <p:cNvSpPr>
            <a:spLocks noGrp="1"/>
          </p:cNvSpPr>
          <p:nvPr>
            <p:ph sz="half" idx="1"/>
          </p:nvPr>
        </p:nvSpPr>
        <p:spPr>
          <a:xfrm>
            <a:off x="457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524000"/>
            <a:ext cx="8229600" cy="4953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553200"/>
            <a:ext cx="9144000" cy="32788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p:cNvSpPr txBox="1"/>
          <p:nvPr userDrawn="1"/>
        </p:nvSpPr>
        <p:spPr>
          <a:xfrm>
            <a:off x="496225" y="6681151"/>
            <a:ext cx="1865975" cy="215444"/>
          </a:xfrm>
          <a:prstGeom prst="rect">
            <a:avLst/>
          </a:prstGeom>
          <a:noFill/>
        </p:spPr>
        <p:txBody>
          <a:bodyPr wrap="square" rtlCol="0">
            <a:spAutoFit/>
          </a:bodyPr>
          <a:lstStyle/>
          <a:p>
            <a:pPr algn="l"/>
            <a:r>
              <a:rPr lang="en-US" sz="800" b="1" i="1" dirty="0">
                <a:solidFill>
                  <a:schemeClr val="bg1"/>
                </a:solidFill>
              </a:rPr>
              <a:t>Forest Service</a:t>
            </a:r>
          </a:p>
        </p:txBody>
      </p: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2037" y="6584950"/>
            <a:ext cx="258374" cy="294427"/>
          </a:xfrm>
          <a:prstGeom prst="rect">
            <a:avLst/>
          </a:prstGeom>
        </p:spPr>
      </p:pic>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6" r:id="rId4"/>
  </p:sldLayoutIdLst>
  <p:hf sldNum="0" hdr="0" ftr="0" dt="0"/>
  <p:txStyles>
    <p:titleStyle>
      <a:lvl1pPr algn="ctr" defTabSz="914400" rtl="0" eaLnBrk="1" latinLnBrk="0" hangingPunct="1">
        <a:spcBef>
          <a:spcPct val="0"/>
        </a:spcBef>
        <a:buNone/>
        <a:defRPr sz="4000" kern="1200" spc="-100" baseline="0">
          <a:solidFill>
            <a:schemeClr val="accent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ww.flaticon.com/" TargetMode="External"/><Relationship Id="rId4" Type="http://schemas.openxmlformats.org/officeDocument/2006/relationships/hyperlink" Target="https://docs.google.com/presentation/d/1KCOcW1PtFUzC4R2g3pbovtO19C4VPtjRXJxCwkG1b5Q/edit#slide=id.g60040e55aa_0_72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hyperlink" Target="https://docs.google.com/presentation/d/1KCOcW1PtFUzC4R2g3pbovtO19C4VPtjRXJxCwkG1b5Q/edit#slide=id.g60040e55aa_0_727" TargetMode="External"/><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hyperlink" Target="https://www.flaticon.com/"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docs.google.com/presentation/d/1KCOcW1PtFUzC4R2g3pbovtO19C4VPtjRXJxCwkG1b5Q/edit#slide=id.g60040e55aa_0_727" TargetMode="External"/><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hyperlink" Target="https://www.flaticon.com/"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evelopers.google.com/earth-engine/deferred_executio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developers.google.com/earth-engine/projections" TargetMode="External"/><Relationship Id="rId4" Type="http://schemas.openxmlformats.org/officeDocument/2006/relationships/hyperlink" Target="https://developers.google.com/earth-engine/scal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developers.google.com/earth-engine/client_server"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Algorithm"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39.xml.rels><?xml version="1.0" encoding="UTF-8" standalone="yes"?>
<Relationships xmlns="http://schemas.openxmlformats.org/package/2006/relationships"><Relationship Id="rId3" Type="http://schemas.openxmlformats.org/officeDocument/2006/relationships/hyperlink" Target="https://archive.sltrib.com/article.php?id=5419056&amp;itype=CMSID"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fsapps.nwcg.gov/gtac/CourseDownloads/Training/Remote_Sensing/ChangeDetection_Intro/Storyline/story_html5.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fsapps.nwcg.gov/gtac/CourseDownloads/Training/Remote_Sensing/GeospatialScripting_JavaScript/story_html5.htm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Advanced Change Detection -1</a:t>
            </a:r>
            <a:br>
              <a:rPr lang="en-US" dirty="0"/>
            </a:br>
            <a:r>
              <a:rPr lang="en-US" sz="2400" dirty="0"/>
              <a:t>Change Detection Principles and Intro to Earth Engine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7403" y="4114800"/>
            <a:ext cx="3706997" cy="762000"/>
          </a:xfrm>
          <a:prstGeom prst="rect">
            <a:avLst/>
          </a:prstGeom>
        </p:spPr>
      </p:pic>
    </p:spTree>
    <p:extLst>
      <p:ext uri="{BB962C8B-B14F-4D97-AF65-F5344CB8AC3E}">
        <p14:creationId xmlns:p14="http://schemas.microsoft.com/office/powerpoint/2010/main" val="190948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Agenda</a:t>
            </a:r>
          </a:p>
        </p:txBody>
      </p:sp>
      <p:graphicFrame>
        <p:nvGraphicFramePr>
          <p:cNvPr id="7" name="Content Placeholder 6">
            <a:extLst>
              <a:ext uri="{FF2B5EF4-FFF2-40B4-BE49-F238E27FC236}">
                <a16:creationId xmlns:a16="http://schemas.microsoft.com/office/drawing/2014/main" id="{438A162A-EC97-4458-AC18-DD87AE957177}"/>
              </a:ext>
            </a:extLst>
          </p:cNvPr>
          <p:cNvGraphicFramePr>
            <a:graphicFrameLocks noGrp="1"/>
          </p:cNvGraphicFramePr>
          <p:nvPr>
            <p:ph idx="1"/>
            <p:extLst>
              <p:ext uri="{D42A27DB-BD31-4B8C-83A1-F6EECF244321}">
                <p14:modId xmlns:p14="http://schemas.microsoft.com/office/powerpoint/2010/main" val="2226375361"/>
              </p:ext>
            </p:extLst>
          </p:nvPr>
        </p:nvGraphicFramePr>
        <p:xfrm>
          <a:off x="457200" y="1447800"/>
          <a:ext cx="8229600" cy="4768383"/>
        </p:xfrm>
        <a:graphic>
          <a:graphicData uri="http://schemas.openxmlformats.org/drawingml/2006/table">
            <a:tbl>
              <a:tblPr firstRow="1" firstCol="1" bandRow="1">
                <a:tableStyleId>{5C22544A-7EE6-4342-B048-85BDC9FD1C3A}</a:tableStyleId>
              </a:tblPr>
              <a:tblGrid>
                <a:gridCol w="1524000">
                  <a:extLst>
                    <a:ext uri="{9D8B030D-6E8A-4147-A177-3AD203B41FA5}">
                      <a16:colId xmlns:a16="http://schemas.microsoft.com/office/drawing/2014/main" val="4011350806"/>
                    </a:ext>
                  </a:extLst>
                </a:gridCol>
                <a:gridCol w="6705600">
                  <a:extLst>
                    <a:ext uri="{9D8B030D-6E8A-4147-A177-3AD203B41FA5}">
                      <a16:colId xmlns:a16="http://schemas.microsoft.com/office/drawing/2014/main" val="556513641"/>
                    </a:ext>
                  </a:extLst>
                </a:gridCol>
              </a:tblGrid>
              <a:tr h="499533">
                <a:tc>
                  <a:txBody>
                    <a:bodyPr/>
                    <a:lstStyle/>
                    <a:p>
                      <a:pPr marL="0" marR="0">
                        <a:lnSpc>
                          <a:spcPct val="107000"/>
                        </a:lnSpc>
                        <a:spcBef>
                          <a:spcPts val="0"/>
                        </a:spcBef>
                        <a:spcAft>
                          <a:spcPts val="0"/>
                        </a:spcAft>
                      </a:pPr>
                      <a:r>
                        <a:rPr lang="en-US" sz="2000">
                          <a:effectLst/>
                        </a:rPr>
                        <a:t>Start Time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Content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6841360"/>
                  </a:ext>
                </a:extLst>
              </a:tr>
              <a:tr h="499533">
                <a:tc>
                  <a:txBody>
                    <a:bodyPr/>
                    <a:lstStyle/>
                    <a:p>
                      <a:pPr marL="0" marR="0">
                        <a:lnSpc>
                          <a:spcPct val="107000"/>
                        </a:lnSpc>
                        <a:spcBef>
                          <a:spcPts val="0"/>
                        </a:spcBef>
                        <a:spcAft>
                          <a:spcPts val="0"/>
                        </a:spcAft>
                      </a:pPr>
                      <a:r>
                        <a:rPr lang="en-US" sz="2000" b="1">
                          <a:effectLst/>
                        </a:rPr>
                        <a:t>10:00 am</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dirty="0">
                          <a:effectLst/>
                        </a:rPr>
                        <a:t>Lecture 1: Concepts and Image Processing</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4398827"/>
                  </a:ext>
                </a:extLst>
              </a:tr>
              <a:tr h="499533">
                <a:tc>
                  <a:txBody>
                    <a:bodyPr/>
                    <a:lstStyle/>
                    <a:p>
                      <a:pPr marL="0" marR="0">
                        <a:lnSpc>
                          <a:spcPct val="107000"/>
                        </a:lnSpc>
                        <a:spcBef>
                          <a:spcPts val="0"/>
                        </a:spcBef>
                        <a:spcAft>
                          <a:spcPts val="0"/>
                        </a:spcAft>
                      </a:pPr>
                      <a:r>
                        <a:rPr lang="en-US" sz="2000">
                          <a:effectLst/>
                        </a:rPr>
                        <a:t>10:45 am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Break + Exercise 1: Process + Explore Landsat time series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2248634"/>
                  </a:ext>
                </a:extLst>
              </a:tr>
              <a:tr h="499533">
                <a:tc>
                  <a:txBody>
                    <a:bodyPr/>
                    <a:lstStyle/>
                    <a:p>
                      <a:pPr marL="0" marR="0">
                        <a:lnSpc>
                          <a:spcPct val="107000"/>
                        </a:lnSpc>
                        <a:spcBef>
                          <a:spcPts val="0"/>
                        </a:spcBef>
                        <a:spcAft>
                          <a:spcPts val="0"/>
                        </a:spcAft>
                      </a:pPr>
                      <a:r>
                        <a:rPr lang="en-US" sz="2000">
                          <a:effectLst/>
                        </a:rPr>
                        <a:t>11:00 am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Lecture 2: Adv Change Detection Methods and Products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7947600"/>
                  </a:ext>
                </a:extLst>
              </a:tr>
              <a:tr h="499533">
                <a:tc>
                  <a:txBody>
                    <a:bodyPr/>
                    <a:lstStyle/>
                    <a:p>
                      <a:pPr marL="0" marR="0">
                        <a:lnSpc>
                          <a:spcPct val="107000"/>
                        </a:lnSpc>
                        <a:spcBef>
                          <a:spcPts val="0"/>
                        </a:spcBef>
                        <a:spcAft>
                          <a:spcPts val="0"/>
                        </a:spcAft>
                      </a:pPr>
                      <a:r>
                        <a:rPr lang="en-US" sz="2000">
                          <a:effectLst/>
                        </a:rPr>
                        <a:t>11:45 am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Lunch + Exercise 2: Basic trend analysis in EE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1736917"/>
                  </a:ext>
                </a:extLst>
              </a:tr>
              <a:tr h="499533">
                <a:tc>
                  <a:txBody>
                    <a:bodyPr/>
                    <a:lstStyle/>
                    <a:p>
                      <a:pPr marL="0" marR="0">
                        <a:lnSpc>
                          <a:spcPct val="107000"/>
                        </a:lnSpc>
                        <a:spcBef>
                          <a:spcPts val="0"/>
                        </a:spcBef>
                        <a:spcAft>
                          <a:spcPts val="0"/>
                        </a:spcAft>
                      </a:pPr>
                      <a:r>
                        <a:rPr lang="en-US" sz="2000">
                          <a:effectLst/>
                        </a:rPr>
                        <a:t>12:45 pm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Lecture 3: LandTrendr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463774"/>
                  </a:ext>
                </a:extLst>
              </a:tr>
              <a:tr h="499533">
                <a:tc>
                  <a:txBody>
                    <a:bodyPr/>
                    <a:lstStyle/>
                    <a:p>
                      <a:pPr marL="0" marR="0">
                        <a:lnSpc>
                          <a:spcPct val="107000"/>
                        </a:lnSpc>
                        <a:spcBef>
                          <a:spcPts val="0"/>
                        </a:spcBef>
                        <a:spcAft>
                          <a:spcPts val="0"/>
                        </a:spcAft>
                      </a:pPr>
                      <a:r>
                        <a:rPr lang="en-US" sz="2000">
                          <a:effectLst/>
                        </a:rPr>
                        <a:t>1:15 pm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Do Exercise 3 – LandTrendr in EE - Fitting &amp; finding parameters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0178762"/>
                  </a:ext>
                </a:extLst>
              </a:tr>
              <a:tr h="499533">
                <a:tc>
                  <a:txBody>
                    <a:bodyPr/>
                    <a:lstStyle/>
                    <a:p>
                      <a:pPr marL="0" marR="0">
                        <a:lnSpc>
                          <a:spcPct val="107000"/>
                        </a:lnSpc>
                        <a:spcBef>
                          <a:spcPts val="0"/>
                        </a:spcBef>
                        <a:spcAft>
                          <a:spcPts val="0"/>
                        </a:spcAft>
                      </a:pPr>
                      <a:r>
                        <a:rPr lang="en-US" sz="2000">
                          <a:effectLst/>
                        </a:rPr>
                        <a:t>2:15 pm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Lecture 4: LandTrendr, Change Mapping, and Scripting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6286968"/>
                  </a:ext>
                </a:extLst>
              </a:tr>
              <a:tr h="499533">
                <a:tc>
                  <a:txBody>
                    <a:bodyPr/>
                    <a:lstStyle/>
                    <a:p>
                      <a:pPr marL="0" marR="0">
                        <a:lnSpc>
                          <a:spcPct val="107000"/>
                        </a:lnSpc>
                        <a:spcBef>
                          <a:spcPts val="0"/>
                        </a:spcBef>
                        <a:spcAft>
                          <a:spcPts val="0"/>
                        </a:spcAft>
                      </a:pPr>
                      <a:r>
                        <a:rPr lang="en-US" sz="2000">
                          <a:effectLst/>
                        </a:rPr>
                        <a:t>2:30 pm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Do Exercise 4 –Run LT-GEE </a:t>
                      </a:r>
                      <a:r>
                        <a:rPr lang="en-US" sz="2000" dirty="0" err="1">
                          <a:effectLst/>
                        </a:rPr>
                        <a:t>toMap</a:t>
                      </a:r>
                      <a:r>
                        <a:rPr lang="en-US" sz="2000" dirty="0">
                          <a:effectLst/>
                        </a:rPr>
                        <a:t> Disturbance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6378813"/>
                  </a:ext>
                </a:extLst>
              </a:tr>
            </a:tbl>
          </a:graphicData>
        </a:graphic>
      </p:graphicFrame>
      <p:sp>
        <p:nvSpPr>
          <p:cNvPr id="8" name="TextBox 7">
            <a:extLst>
              <a:ext uri="{FF2B5EF4-FFF2-40B4-BE49-F238E27FC236}">
                <a16:creationId xmlns:a16="http://schemas.microsoft.com/office/drawing/2014/main" id="{D715EB48-2FB9-4F17-BE7D-9027ABF5DF0D}"/>
              </a:ext>
            </a:extLst>
          </p:cNvPr>
          <p:cNvSpPr txBox="1"/>
          <p:nvPr/>
        </p:nvSpPr>
        <p:spPr>
          <a:xfrm>
            <a:off x="6976075" y="1002268"/>
            <a:ext cx="1710725" cy="369332"/>
          </a:xfrm>
          <a:prstGeom prst="rect">
            <a:avLst/>
          </a:prstGeom>
          <a:noFill/>
        </p:spPr>
        <p:txBody>
          <a:bodyPr wrap="none" rtlCol="0">
            <a:spAutoFit/>
          </a:bodyPr>
          <a:lstStyle/>
          <a:p>
            <a:r>
              <a:rPr lang="en-US" b="1" dirty="0"/>
              <a:t>All times MDT</a:t>
            </a:r>
          </a:p>
        </p:txBody>
      </p:sp>
    </p:spTree>
    <p:extLst>
      <p:ext uri="{BB962C8B-B14F-4D97-AF65-F5344CB8AC3E}">
        <p14:creationId xmlns:p14="http://schemas.microsoft.com/office/powerpoint/2010/main" val="1361905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What is change detection? </a:t>
            </a:r>
          </a:p>
        </p:txBody>
      </p:sp>
      <p:sp>
        <p:nvSpPr>
          <p:cNvPr id="3" name="Content Placeholder 2"/>
          <p:cNvSpPr>
            <a:spLocks noGrp="1"/>
          </p:cNvSpPr>
          <p:nvPr>
            <p:ph idx="1"/>
          </p:nvPr>
        </p:nvSpPr>
        <p:spPr/>
        <p:txBody>
          <a:bodyPr/>
          <a:lstStyle/>
          <a:p>
            <a:r>
              <a:rPr lang="en-US" dirty="0"/>
              <a:t>Identifying landscape change from remotely sensed images</a:t>
            </a:r>
          </a:p>
          <a:p>
            <a:pPr lvl="2"/>
            <a:r>
              <a:rPr lang="en-US" dirty="0"/>
              <a:t>Analyze images from different times to map and/or quantify change</a:t>
            </a:r>
          </a:p>
          <a:p>
            <a:pPr lvl="2"/>
            <a:r>
              <a:rPr lang="en-US" dirty="0"/>
              <a:t>Assumption: </a:t>
            </a:r>
          </a:p>
          <a:p>
            <a:pPr marL="1371600" lvl="3" indent="0">
              <a:buNone/>
            </a:pPr>
            <a:r>
              <a:rPr lang="en-US" dirty="0"/>
              <a:t>Landscape change -&gt; Spectral change</a:t>
            </a:r>
          </a:p>
          <a:p>
            <a:pPr marL="914400" lvl="2" indent="0">
              <a:buNone/>
            </a:pPr>
            <a:endParaRPr lang="en-US" dirty="0"/>
          </a:p>
          <a:p>
            <a:pPr marL="914400" lvl="2" indent="0">
              <a:buNone/>
            </a:pPr>
            <a:endParaRPr lang="en-US" dirty="0"/>
          </a:p>
          <a:p>
            <a:pPr marL="914400" lvl="2" indent="0">
              <a:buNone/>
            </a:pP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988" y="4217437"/>
            <a:ext cx="4016246" cy="2027619"/>
          </a:xfrm>
          <a:prstGeom prst="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2201" y="4097696"/>
            <a:ext cx="2072101" cy="2178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a:cxnSpLocks/>
          </p:cNvCxnSpPr>
          <p:nvPr/>
        </p:nvCxnSpPr>
        <p:spPr bwMode="auto">
          <a:xfrm flipV="1">
            <a:off x="5177226" y="4800600"/>
            <a:ext cx="2048652" cy="1"/>
          </a:xfrm>
          <a:prstGeom prst="straightConnector1">
            <a:avLst/>
          </a:prstGeom>
          <a:solidFill>
            <a:schemeClr val="accent1"/>
          </a:solidFill>
          <a:ln w="31750" cap="flat" cmpd="sng" algn="ctr">
            <a:solidFill>
              <a:srgbClr val="92D050"/>
            </a:solidFill>
            <a:prstDash val="solid"/>
            <a:round/>
            <a:headEnd type="none" w="med" len="med"/>
            <a:tailEnd type="arrow"/>
          </a:ln>
          <a:effectLst/>
        </p:spPr>
      </p:cxnSp>
      <p:sp>
        <p:nvSpPr>
          <p:cNvPr id="4" name="TextBox 3"/>
          <p:cNvSpPr txBox="1"/>
          <p:nvPr/>
        </p:nvSpPr>
        <p:spPr>
          <a:xfrm>
            <a:off x="1896155" y="6245056"/>
            <a:ext cx="2593911" cy="276999"/>
          </a:xfrm>
          <a:prstGeom prst="rect">
            <a:avLst/>
          </a:prstGeom>
          <a:noFill/>
        </p:spPr>
        <p:txBody>
          <a:bodyPr wrap="square" rtlCol="0">
            <a:spAutoFit/>
          </a:bodyPr>
          <a:lstStyle/>
          <a:p>
            <a:r>
              <a:rPr lang="en-US" sz="1200" dirty="0"/>
              <a:t>Coconino NF – Schultz fire effects</a:t>
            </a:r>
          </a:p>
        </p:txBody>
      </p:sp>
      <p:sp>
        <p:nvSpPr>
          <p:cNvPr id="8" name="TextBox 7"/>
          <p:cNvSpPr txBox="1"/>
          <p:nvPr/>
        </p:nvSpPr>
        <p:spPr>
          <a:xfrm>
            <a:off x="5562600" y="6290101"/>
            <a:ext cx="2905726" cy="276999"/>
          </a:xfrm>
          <a:prstGeom prst="rect">
            <a:avLst/>
          </a:prstGeom>
          <a:noFill/>
        </p:spPr>
        <p:txBody>
          <a:bodyPr wrap="square" rtlCol="0">
            <a:spAutoFit/>
          </a:bodyPr>
          <a:lstStyle/>
          <a:p>
            <a:r>
              <a:rPr lang="en-US" sz="1200" dirty="0"/>
              <a:t>Landsat TM5 image – 1 year post fire</a:t>
            </a:r>
          </a:p>
        </p:txBody>
      </p:sp>
    </p:spTree>
    <p:extLst>
      <p:ext uri="{BB962C8B-B14F-4D97-AF65-F5344CB8AC3E}">
        <p14:creationId xmlns:p14="http://schemas.microsoft.com/office/powerpoint/2010/main" val="404586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change detection?</a:t>
            </a:r>
          </a:p>
        </p:txBody>
      </p:sp>
      <p:sp>
        <p:nvSpPr>
          <p:cNvPr id="3" name="Content Placeholder 2"/>
          <p:cNvSpPr>
            <a:spLocks noGrp="1"/>
          </p:cNvSpPr>
          <p:nvPr>
            <p:ph idx="1"/>
          </p:nvPr>
        </p:nvSpPr>
        <p:spPr>
          <a:xfrm>
            <a:off x="457200" y="1447800"/>
            <a:ext cx="8458200" cy="5029200"/>
          </a:xfrm>
        </p:spPr>
        <p:txBody>
          <a:bodyPr/>
          <a:lstStyle/>
          <a:p>
            <a:pPr marL="274320" lvl="1" indent="0">
              <a:buNone/>
            </a:pPr>
            <a:r>
              <a:rPr lang="en-US" sz="3200" b="1" i="1" dirty="0"/>
              <a:t>Landscape changes</a:t>
            </a:r>
            <a:r>
              <a:rPr lang="en-US" sz="3200" i="1" dirty="0"/>
              <a:t> can be </a:t>
            </a:r>
            <a:r>
              <a:rPr lang="en-US" sz="3200" b="1" i="1" dirty="0"/>
              <a:t>detected</a:t>
            </a:r>
            <a:r>
              <a:rPr lang="en-US" sz="3200" i="1" dirty="0"/>
              <a:t> and </a:t>
            </a:r>
            <a:r>
              <a:rPr lang="en-US" sz="3200" b="1" i="1" dirty="0"/>
              <a:t>measured</a:t>
            </a:r>
            <a:r>
              <a:rPr lang="en-US" sz="3200" i="1" dirty="0"/>
              <a:t> using the </a:t>
            </a:r>
            <a:r>
              <a:rPr lang="en-US" sz="3200" b="1" i="1" dirty="0"/>
              <a:t>spectral values</a:t>
            </a:r>
            <a:r>
              <a:rPr lang="en-US" sz="3200" i="1" dirty="0"/>
              <a:t> of </a:t>
            </a:r>
            <a:r>
              <a:rPr lang="en-US" sz="3200" b="1" i="1" dirty="0"/>
              <a:t>pixels</a:t>
            </a:r>
            <a:r>
              <a:rPr lang="en-US" sz="3200" i="1" dirty="0"/>
              <a:t> in </a:t>
            </a:r>
            <a:r>
              <a:rPr lang="en-US" sz="3200" b="1" i="1" dirty="0"/>
              <a:t>multispectral satellite imagery</a:t>
            </a:r>
          </a:p>
          <a:p>
            <a:pPr marL="274320" lvl="1" indent="0">
              <a:buNone/>
            </a:pPr>
            <a:endParaRPr lang="en-US" i="1" dirty="0"/>
          </a:p>
        </p:txBody>
      </p:sp>
      <p:pic>
        <p:nvPicPr>
          <p:cNvPr id="5" name="Picture 3">
            <a:extLst>
              <a:ext uri="{FF2B5EF4-FFF2-40B4-BE49-F238E27FC236}">
                <a16:creationId xmlns:a16="http://schemas.microsoft.com/office/drawing/2014/main" id="{C1548673-7ADA-45AD-AB5F-7FC97FCBC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988" y="4217437"/>
            <a:ext cx="4016246" cy="2027619"/>
          </a:xfrm>
          <a:prstGeom prst="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788C5D1F-BC73-4910-A206-1137C6F57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2201" y="4097696"/>
            <a:ext cx="2072101" cy="2178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a:extLst>
              <a:ext uri="{FF2B5EF4-FFF2-40B4-BE49-F238E27FC236}">
                <a16:creationId xmlns:a16="http://schemas.microsoft.com/office/drawing/2014/main" id="{FF1D688B-132D-4025-AA16-4B30528326EF}"/>
              </a:ext>
            </a:extLst>
          </p:cNvPr>
          <p:cNvCxnSpPr>
            <a:cxnSpLocks/>
          </p:cNvCxnSpPr>
          <p:nvPr/>
        </p:nvCxnSpPr>
        <p:spPr bwMode="auto">
          <a:xfrm flipV="1">
            <a:off x="5177226" y="4800600"/>
            <a:ext cx="2048652" cy="1"/>
          </a:xfrm>
          <a:prstGeom prst="straightConnector1">
            <a:avLst/>
          </a:prstGeom>
          <a:solidFill>
            <a:schemeClr val="accent1"/>
          </a:solidFill>
          <a:ln w="31750" cap="flat" cmpd="sng" algn="ctr">
            <a:solidFill>
              <a:srgbClr val="92D050"/>
            </a:solidFill>
            <a:prstDash val="solid"/>
            <a:round/>
            <a:headEnd type="none" w="med" len="med"/>
            <a:tailEnd type="arrow"/>
          </a:ln>
          <a:effectLst/>
        </p:spPr>
      </p:cxnSp>
      <p:sp>
        <p:nvSpPr>
          <p:cNvPr id="8" name="TextBox 7">
            <a:extLst>
              <a:ext uri="{FF2B5EF4-FFF2-40B4-BE49-F238E27FC236}">
                <a16:creationId xmlns:a16="http://schemas.microsoft.com/office/drawing/2014/main" id="{6B0B58D2-A153-44CC-BA42-4198DFBED565}"/>
              </a:ext>
            </a:extLst>
          </p:cNvPr>
          <p:cNvSpPr txBox="1"/>
          <p:nvPr/>
        </p:nvSpPr>
        <p:spPr>
          <a:xfrm>
            <a:off x="1896155" y="6245056"/>
            <a:ext cx="2593911" cy="276999"/>
          </a:xfrm>
          <a:prstGeom prst="rect">
            <a:avLst/>
          </a:prstGeom>
          <a:noFill/>
        </p:spPr>
        <p:txBody>
          <a:bodyPr wrap="square" rtlCol="0">
            <a:spAutoFit/>
          </a:bodyPr>
          <a:lstStyle/>
          <a:p>
            <a:r>
              <a:rPr lang="en-US" sz="1200" dirty="0"/>
              <a:t>Coconino NF – Schultz fire effects</a:t>
            </a:r>
          </a:p>
        </p:txBody>
      </p:sp>
      <p:sp>
        <p:nvSpPr>
          <p:cNvPr id="9" name="TextBox 8">
            <a:extLst>
              <a:ext uri="{FF2B5EF4-FFF2-40B4-BE49-F238E27FC236}">
                <a16:creationId xmlns:a16="http://schemas.microsoft.com/office/drawing/2014/main" id="{22EA9F4A-6182-4A37-BBAF-3935A375F546}"/>
              </a:ext>
            </a:extLst>
          </p:cNvPr>
          <p:cNvSpPr txBox="1"/>
          <p:nvPr/>
        </p:nvSpPr>
        <p:spPr>
          <a:xfrm>
            <a:off x="5562600" y="6290101"/>
            <a:ext cx="2905726" cy="276999"/>
          </a:xfrm>
          <a:prstGeom prst="rect">
            <a:avLst/>
          </a:prstGeom>
          <a:noFill/>
        </p:spPr>
        <p:txBody>
          <a:bodyPr wrap="square" rtlCol="0">
            <a:spAutoFit/>
          </a:bodyPr>
          <a:lstStyle/>
          <a:p>
            <a:r>
              <a:rPr lang="en-US" sz="1200" dirty="0"/>
              <a:t>Landsat TM5 image – 1 year post fire</a:t>
            </a:r>
          </a:p>
        </p:txBody>
      </p:sp>
    </p:spTree>
    <p:extLst>
      <p:ext uri="{BB962C8B-B14F-4D97-AF65-F5344CB8AC3E}">
        <p14:creationId xmlns:p14="http://schemas.microsoft.com/office/powerpoint/2010/main" val="114361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change detection?</a:t>
            </a:r>
          </a:p>
        </p:txBody>
      </p:sp>
      <p:sp>
        <p:nvSpPr>
          <p:cNvPr id="3" name="Content Placeholder 2"/>
          <p:cNvSpPr>
            <a:spLocks noGrp="1"/>
          </p:cNvSpPr>
          <p:nvPr>
            <p:ph idx="1"/>
          </p:nvPr>
        </p:nvSpPr>
        <p:spPr>
          <a:xfrm>
            <a:off x="457200" y="1447800"/>
            <a:ext cx="8458200" cy="5029200"/>
          </a:xfrm>
        </p:spPr>
        <p:txBody>
          <a:bodyPr/>
          <a:lstStyle/>
          <a:p>
            <a:pPr marL="274320" lvl="1" indent="0">
              <a:buNone/>
            </a:pPr>
            <a:r>
              <a:rPr lang="en-US" sz="2400" b="1" i="1" dirty="0"/>
              <a:t>Landscape changes</a:t>
            </a:r>
            <a:r>
              <a:rPr lang="en-US" sz="2400" i="1" dirty="0"/>
              <a:t> can be </a:t>
            </a:r>
            <a:r>
              <a:rPr lang="en-US" sz="2400" b="1" i="1" dirty="0"/>
              <a:t>detected</a:t>
            </a:r>
            <a:r>
              <a:rPr lang="en-US" sz="2400" i="1" dirty="0"/>
              <a:t> and </a:t>
            </a:r>
            <a:r>
              <a:rPr lang="en-US" sz="2400" b="1" i="1" dirty="0"/>
              <a:t>measured</a:t>
            </a:r>
            <a:r>
              <a:rPr lang="en-US" sz="2400" i="1" dirty="0"/>
              <a:t> using the </a:t>
            </a:r>
            <a:r>
              <a:rPr lang="en-US" sz="2400" b="1" i="1" dirty="0"/>
              <a:t>spectral values</a:t>
            </a:r>
            <a:r>
              <a:rPr lang="en-US" sz="2400" i="1" dirty="0"/>
              <a:t> of </a:t>
            </a:r>
            <a:r>
              <a:rPr lang="en-US" sz="2400" b="1" i="1" dirty="0"/>
              <a:t>pixels</a:t>
            </a:r>
            <a:r>
              <a:rPr lang="en-US" sz="2400" i="1" dirty="0"/>
              <a:t> in </a:t>
            </a:r>
            <a:r>
              <a:rPr lang="en-US" sz="2400" b="1" i="1" dirty="0"/>
              <a:t>multispectral satellite imagery</a:t>
            </a:r>
          </a:p>
          <a:p>
            <a:pPr marL="274320" lvl="1" indent="0">
              <a:buNone/>
            </a:pPr>
            <a:endParaRPr lang="en-US" i="1" dirty="0"/>
          </a:p>
        </p:txBody>
      </p:sp>
      <p:pic>
        <p:nvPicPr>
          <p:cNvPr id="4" name="Picture 3">
            <a:extLst>
              <a:ext uri="{FF2B5EF4-FFF2-40B4-BE49-F238E27FC236}">
                <a16:creationId xmlns:a16="http://schemas.microsoft.com/office/drawing/2014/main" id="{E273FF55-407E-4029-8359-AE1A7BD1D3DC}"/>
              </a:ext>
            </a:extLst>
          </p:cNvPr>
          <p:cNvPicPr>
            <a:picLocks noChangeAspect="1"/>
          </p:cNvPicPr>
          <p:nvPr/>
        </p:nvPicPr>
        <p:blipFill>
          <a:blip r:embed="rId3"/>
          <a:stretch>
            <a:fillRect/>
          </a:stretch>
        </p:blipFill>
        <p:spPr>
          <a:xfrm>
            <a:off x="1485900" y="2667000"/>
            <a:ext cx="6400800" cy="4081822"/>
          </a:xfrm>
          <a:prstGeom prst="rect">
            <a:avLst/>
          </a:prstGeom>
        </p:spPr>
      </p:pic>
    </p:spTree>
    <p:extLst>
      <p:ext uri="{BB962C8B-B14F-4D97-AF65-F5344CB8AC3E}">
        <p14:creationId xmlns:p14="http://schemas.microsoft.com/office/powerpoint/2010/main" val="3586681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782B-1E8D-4953-8664-3D496C11CDDF}"/>
              </a:ext>
            </a:extLst>
          </p:cNvPr>
          <p:cNvSpPr>
            <a:spLocks noGrp="1"/>
          </p:cNvSpPr>
          <p:nvPr>
            <p:ph type="title"/>
          </p:nvPr>
        </p:nvSpPr>
        <p:spPr/>
        <p:txBody>
          <a:bodyPr>
            <a:normAutofit/>
          </a:bodyPr>
          <a:lstStyle/>
          <a:p>
            <a:r>
              <a:rPr lang="en-US" dirty="0"/>
              <a:t>Change Detection Goals</a:t>
            </a:r>
          </a:p>
        </p:txBody>
      </p:sp>
      <p:sp>
        <p:nvSpPr>
          <p:cNvPr id="3" name="Content Placeholder 2">
            <a:extLst>
              <a:ext uri="{FF2B5EF4-FFF2-40B4-BE49-F238E27FC236}">
                <a16:creationId xmlns:a16="http://schemas.microsoft.com/office/drawing/2014/main" id="{5DE7DDFB-1537-4763-9513-F99342D46F34}"/>
              </a:ext>
            </a:extLst>
          </p:cNvPr>
          <p:cNvSpPr>
            <a:spLocks noGrp="1"/>
          </p:cNvSpPr>
          <p:nvPr>
            <p:ph idx="1"/>
          </p:nvPr>
        </p:nvSpPr>
        <p:spPr/>
        <p:txBody>
          <a:bodyPr/>
          <a:lstStyle/>
          <a:p>
            <a:r>
              <a:rPr lang="en-US" dirty="0"/>
              <a:t>Map the location of change</a:t>
            </a:r>
          </a:p>
          <a:p>
            <a:r>
              <a:rPr lang="en-US" dirty="0"/>
              <a:t>Report timing of change</a:t>
            </a:r>
          </a:p>
          <a:p>
            <a:r>
              <a:rPr lang="en-US" dirty="0"/>
              <a:t>Quantify change</a:t>
            </a:r>
          </a:p>
          <a:p>
            <a:r>
              <a:rPr lang="en-US" dirty="0"/>
              <a:t>Assess accuracy</a:t>
            </a:r>
          </a:p>
        </p:txBody>
      </p:sp>
      <p:pic>
        <p:nvPicPr>
          <p:cNvPr id="6" name="Picture 5">
            <a:extLst>
              <a:ext uri="{FF2B5EF4-FFF2-40B4-BE49-F238E27FC236}">
                <a16:creationId xmlns:a16="http://schemas.microsoft.com/office/drawing/2014/main" id="{B6891F70-EABB-48A1-9FCB-548F966F64BA}"/>
              </a:ext>
            </a:extLst>
          </p:cNvPr>
          <p:cNvPicPr>
            <a:picLocks noChangeAspect="1"/>
          </p:cNvPicPr>
          <p:nvPr/>
        </p:nvPicPr>
        <p:blipFill rotWithShape="1">
          <a:blip r:embed="rId3"/>
          <a:srcRect r="15947"/>
          <a:stretch/>
        </p:blipFill>
        <p:spPr>
          <a:xfrm>
            <a:off x="3352801" y="3962400"/>
            <a:ext cx="2492771" cy="2488660"/>
          </a:xfrm>
          <a:prstGeom prst="rect">
            <a:avLst/>
          </a:prstGeom>
        </p:spPr>
      </p:pic>
      <p:pic>
        <p:nvPicPr>
          <p:cNvPr id="7" name="Picture 6">
            <a:extLst>
              <a:ext uri="{FF2B5EF4-FFF2-40B4-BE49-F238E27FC236}">
                <a16:creationId xmlns:a16="http://schemas.microsoft.com/office/drawing/2014/main" id="{DABBC638-5AF4-432C-BAFA-F4197B8223C5}"/>
              </a:ext>
            </a:extLst>
          </p:cNvPr>
          <p:cNvPicPr>
            <a:picLocks noChangeAspect="1"/>
          </p:cNvPicPr>
          <p:nvPr/>
        </p:nvPicPr>
        <p:blipFill rotWithShape="1">
          <a:blip r:embed="rId4"/>
          <a:srcRect r="5794"/>
          <a:stretch/>
        </p:blipFill>
        <p:spPr>
          <a:xfrm>
            <a:off x="174229" y="3962399"/>
            <a:ext cx="2492771" cy="2488660"/>
          </a:xfrm>
          <a:prstGeom prst="rect">
            <a:avLst/>
          </a:prstGeom>
        </p:spPr>
      </p:pic>
      <p:pic>
        <p:nvPicPr>
          <p:cNvPr id="8" name="Picture 7">
            <a:extLst>
              <a:ext uri="{FF2B5EF4-FFF2-40B4-BE49-F238E27FC236}">
                <a16:creationId xmlns:a16="http://schemas.microsoft.com/office/drawing/2014/main" id="{A530901A-D06B-4374-8B8E-BEDDB2E6AD2C}"/>
              </a:ext>
            </a:extLst>
          </p:cNvPr>
          <p:cNvPicPr>
            <a:picLocks noChangeAspect="1"/>
          </p:cNvPicPr>
          <p:nvPr/>
        </p:nvPicPr>
        <p:blipFill rotWithShape="1">
          <a:blip r:embed="rId5"/>
          <a:srcRect t="6348"/>
          <a:stretch/>
        </p:blipFill>
        <p:spPr>
          <a:xfrm>
            <a:off x="6427116" y="3962399"/>
            <a:ext cx="2438400" cy="2488660"/>
          </a:xfrm>
          <a:prstGeom prst="rect">
            <a:avLst/>
          </a:prstGeom>
        </p:spPr>
      </p:pic>
    </p:spTree>
    <p:extLst>
      <p:ext uri="{BB962C8B-B14F-4D97-AF65-F5344CB8AC3E}">
        <p14:creationId xmlns:p14="http://schemas.microsoft.com/office/powerpoint/2010/main" val="3661813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782B-1E8D-4953-8664-3D496C11CDDF}"/>
              </a:ext>
            </a:extLst>
          </p:cNvPr>
          <p:cNvSpPr>
            <a:spLocks noGrp="1"/>
          </p:cNvSpPr>
          <p:nvPr>
            <p:ph type="title"/>
          </p:nvPr>
        </p:nvSpPr>
        <p:spPr/>
        <p:txBody>
          <a:bodyPr>
            <a:normAutofit/>
          </a:bodyPr>
          <a:lstStyle/>
          <a:p>
            <a:r>
              <a:rPr lang="en-US" dirty="0"/>
              <a:t>Change Detection Challenges</a:t>
            </a:r>
          </a:p>
        </p:txBody>
      </p:sp>
      <p:sp>
        <p:nvSpPr>
          <p:cNvPr id="3" name="Content Placeholder 2">
            <a:extLst>
              <a:ext uri="{FF2B5EF4-FFF2-40B4-BE49-F238E27FC236}">
                <a16:creationId xmlns:a16="http://schemas.microsoft.com/office/drawing/2014/main" id="{5DE7DDFB-1537-4763-9513-F99342D46F34}"/>
              </a:ext>
            </a:extLst>
          </p:cNvPr>
          <p:cNvSpPr>
            <a:spLocks noGrp="1"/>
          </p:cNvSpPr>
          <p:nvPr>
            <p:ph idx="1"/>
          </p:nvPr>
        </p:nvSpPr>
        <p:spPr/>
        <p:txBody>
          <a:bodyPr/>
          <a:lstStyle/>
          <a:p>
            <a:r>
              <a:rPr lang="en-US" dirty="0"/>
              <a:t>Separating the signal from the noise!</a:t>
            </a:r>
          </a:p>
          <a:p>
            <a:pPr lvl="1"/>
            <a:r>
              <a:rPr lang="en-US" dirty="0"/>
              <a:t>Noise from clouds, image effects, seasonal variation, etc.</a:t>
            </a:r>
          </a:p>
          <a:p>
            <a:pPr lvl="1"/>
            <a:r>
              <a:rPr lang="en-US" dirty="0"/>
              <a:t>‘Real’ change?</a:t>
            </a:r>
          </a:p>
          <a:p>
            <a:pPr lvl="1"/>
            <a:endParaRPr lang="en-US" dirty="0"/>
          </a:p>
        </p:txBody>
      </p:sp>
      <p:grpSp>
        <p:nvGrpSpPr>
          <p:cNvPr id="9" name="Group 8">
            <a:extLst>
              <a:ext uri="{FF2B5EF4-FFF2-40B4-BE49-F238E27FC236}">
                <a16:creationId xmlns:a16="http://schemas.microsoft.com/office/drawing/2014/main" id="{C246C0BA-5A83-4085-9DBF-4EB6B2140AD0}"/>
              </a:ext>
            </a:extLst>
          </p:cNvPr>
          <p:cNvGrpSpPr/>
          <p:nvPr/>
        </p:nvGrpSpPr>
        <p:grpSpPr>
          <a:xfrm>
            <a:off x="2241536" y="3733800"/>
            <a:ext cx="4965728" cy="2162783"/>
            <a:chOff x="3725936" y="2743200"/>
            <a:chExt cx="4965728" cy="2162783"/>
          </a:xfrm>
        </p:grpSpPr>
        <p:pic>
          <p:nvPicPr>
            <p:cNvPr id="5" name="Picture 4">
              <a:extLst>
                <a:ext uri="{FF2B5EF4-FFF2-40B4-BE49-F238E27FC236}">
                  <a16:creationId xmlns:a16="http://schemas.microsoft.com/office/drawing/2014/main" id="{DD85E1F8-38C7-453C-8626-641E65EF62E9}"/>
                </a:ext>
              </a:extLst>
            </p:cNvPr>
            <p:cNvPicPr>
              <a:picLocks noChangeAspect="1"/>
            </p:cNvPicPr>
            <p:nvPr/>
          </p:nvPicPr>
          <p:blipFill>
            <a:blip r:embed="rId3"/>
            <a:stretch>
              <a:fillRect/>
            </a:stretch>
          </p:blipFill>
          <p:spPr>
            <a:xfrm>
              <a:off x="3725936" y="2743200"/>
              <a:ext cx="2206596" cy="2162783"/>
            </a:xfrm>
            <a:prstGeom prst="rect">
              <a:avLst/>
            </a:prstGeom>
          </p:spPr>
        </p:pic>
        <p:pic>
          <p:nvPicPr>
            <p:cNvPr id="6" name="Picture 5">
              <a:extLst>
                <a:ext uri="{FF2B5EF4-FFF2-40B4-BE49-F238E27FC236}">
                  <a16:creationId xmlns:a16="http://schemas.microsoft.com/office/drawing/2014/main" id="{F009C935-96B2-4754-BCE6-6012A605B506}"/>
                </a:ext>
              </a:extLst>
            </p:cNvPr>
            <p:cNvPicPr>
              <a:picLocks noChangeAspect="1"/>
            </p:cNvPicPr>
            <p:nvPr/>
          </p:nvPicPr>
          <p:blipFill>
            <a:blip r:embed="rId4"/>
            <a:stretch>
              <a:fillRect/>
            </a:stretch>
          </p:blipFill>
          <p:spPr>
            <a:xfrm>
              <a:off x="6469136" y="2743200"/>
              <a:ext cx="2222528" cy="2114987"/>
            </a:xfrm>
            <a:prstGeom prst="rect">
              <a:avLst/>
            </a:prstGeom>
          </p:spPr>
        </p:pic>
        <p:cxnSp>
          <p:nvCxnSpPr>
            <p:cNvPr id="8" name="Straight Arrow Connector 7">
              <a:extLst>
                <a:ext uri="{FF2B5EF4-FFF2-40B4-BE49-F238E27FC236}">
                  <a16:creationId xmlns:a16="http://schemas.microsoft.com/office/drawing/2014/main" id="{02709CBB-6057-4E36-BDA4-C21B9E0C3550}"/>
                </a:ext>
              </a:extLst>
            </p:cNvPr>
            <p:cNvCxnSpPr/>
            <p:nvPr/>
          </p:nvCxnSpPr>
          <p:spPr>
            <a:xfrm>
              <a:off x="5943600" y="3810000"/>
              <a:ext cx="381000" cy="0"/>
            </a:xfrm>
            <a:prstGeom prst="straightConnector1">
              <a:avLst/>
            </a:prstGeom>
            <a:ln w="53975">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2" name="AutoShape 4">
            <a:extLst>
              <a:ext uri="{FF2B5EF4-FFF2-40B4-BE49-F238E27FC236}">
                <a16:creationId xmlns:a16="http://schemas.microsoft.com/office/drawing/2014/main" id="{52132D9F-F539-4B3B-8A22-B7CD9B59DD4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69536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Detection Methods</a:t>
            </a:r>
          </a:p>
        </p:txBody>
      </p:sp>
      <p:sp>
        <p:nvSpPr>
          <p:cNvPr id="3" name="Content Placeholder 2"/>
          <p:cNvSpPr>
            <a:spLocks noGrp="1"/>
          </p:cNvSpPr>
          <p:nvPr>
            <p:ph idx="1"/>
          </p:nvPr>
        </p:nvSpPr>
        <p:spPr/>
        <p:txBody>
          <a:bodyPr>
            <a:normAutofit/>
          </a:bodyPr>
          <a:lstStyle/>
          <a:p>
            <a:r>
              <a:rPr lang="en-US" dirty="0"/>
              <a:t>Image interpretation (visual)</a:t>
            </a:r>
          </a:p>
          <a:p>
            <a:r>
              <a:rPr lang="en-US" dirty="0"/>
              <a:t>Two-date (image differencing)</a:t>
            </a:r>
          </a:p>
          <a:p>
            <a:r>
              <a:rPr lang="en-US" dirty="0"/>
              <a:t>Modeling (classify change)</a:t>
            </a:r>
          </a:p>
          <a:p>
            <a:r>
              <a:rPr lang="en-US" dirty="0"/>
              <a:t>Multidate time series</a:t>
            </a:r>
          </a:p>
          <a:p>
            <a:pPr lvl="1"/>
            <a:r>
              <a:rPr lang="en-US" dirty="0"/>
              <a:t>Analysis of spectral/temporal trajectories</a:t>
            </a:r>
          </a:p>
          <a:p>
            <a:pPr lvl="1"/>
            <a:r>
              <a:rPr lang="en-US" i="1" dirty="0"/>
              <a:t>Includes methods covered in this course </a:t>
            </a:r>
            <a:endParaRPr lang="en-US" dirty="0"/>
          </a:p>
        </p:txBody>
      </p:sp>
    </p:spTree>
    <p:extLst>
      <p:ext uri="{BB962C8B-B14F-4D97-AF65-F5344CB8AC3E}">
        <p14:creationId xmlns:p14="http://schemas.microsoft.com/office/powerpoint/2010/main" val="3217615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Detection Methods</a:t>
            </a:r>
          </a:p>
        </p:txBody>
      </p:sp>
      <p:sp>
        <p:nvSpPr>
          <p:cNvPr id="3" name="Content Placeholder 2"/>
          <p:cNvSpPr>
            <a:spLocks noGrp="1"/>
          </p:cNvSpPr>
          <p:nvPr>
            <p:ph idx="1"/>
          </p:nvPr>
        </p:nvSpPr>
        <p:spPr/>
        <p:txBody>
          <a:bodyPr>
            <a:normAutofit/>
          </a:bodyPr>
          <a:lstStyle/>
          <a:p>
            <a:r>
              <a:rPr lang="en-US" dirty="0"/>
              <a:t>Image interpretation (visual)</a:t>
            </a:r>
          </a:p>
          <a:p>
            <a:r>
              <a:rPr lang="en-US" dirty="0"/>
              <a:t>Two-date (image differencing)</a:t>
            </a:r>
          </a:p>
          <a:p>
            <a:r>
              <a:rPr lang="en-US" dirty="0"/>
              <a:t>Modeling (classify change)</a:t>
            </a:r>
          </a:p>
          <a:p>
            <a:r>
              <a:rPr lang="en-US" dirty="0"/>
              <a:t>Multidate time series</a:t>
            </a:r>
          </a:p>
          <a:p>
            <a:pPr lvl="1"/>
            <a:r>
              <a:rPr lang="en-US" dirty="0"/>
              <a:t>Analysis of spectral/temporal trajectories</a:t>
            </a:r>
          </a:p>
          <a:p>
            <a:pPr lvl="1"/>
            <a:r>
              <a:rPr lang="en-US" i="1" dirty="0"/>
              <a:t>Includes methods covered in this course </a:t>
            </a:r>
            <a:endParaRPr lang="en-US" dirty="0"/>
          </a:p>
        </p:txBody>
      </p:sp>
      <p:sp>
        <p:nvSpPr>
          <p:cNvPr id="4" name="Rectangle 3">
            <a:extLst>
              <a:ext uri="{FF2B5EF4-FFF2-40B4-BE49-F238E27FC236}">
                <a16:creationId xmlns:a16="http://schemas.microsoft.com/office/drawing/2014/main" id="{4FD489D1-73BA-4F00-B394-C069F03E8ECD}"/>
              </a:ext>
            </a:extLst>
          </p:cNvPr>
          <p:cNvSpPr/>
          <p:nvPr/>
        </p:nvSpPr>
        <p:spPr>
          <a:xfrm>
            <a:off x="457200" y="3200400"/>
            <a:ext cx="7467600" cy="1828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107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 representing healthy green vegetation's response across the electromagnetic spectr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84" y="2456333"/>
            <a:ext cx="8023031" cy="4096867"/>
          </a:xfrm>
          <a:prstGeom prst="rect">
            <a:avLst/>
          </a:prstGeom>
        </p:spPr>
      </p:pic>
      <p:sp>
        <p:nvSpPr>
          <p:cNvPr id="6" name="Title 1">
            <a:extLst>
              <a:ext uri="{FF2B5EF4-FFF2-40B4-BE49-F238E27FC236}">
                <a16:creationId xmlns:a16="http://schemas.microsoft.com/office/drawing/2014/main" id="{FB6F20B1-0E70-48E7-B2CA-22B7F5970791}"/>
              </a:ext>
            </a:extLst>
          </p:cNvPr>
          <p:cNvSpPr txBox="1">
            <a:spLocks/>
          </p:cNvSpPr>
          <p:nvPr/>
        </p:nvSpPr>
        <p:spPr>
          <a:xfrm>
            <a:off x="609600" y="457200"/>
            <a:ext cx="82296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spc="-100" baseline="0">
                <a:solidFill>
                  <a:schemeClr val="accent2"/>
                </a:solidFill>
                <a:latin typeface="+mj-lt"/>
                <a:ea typeface="+mj-ea"/>
                <a:cs typeface="+mj-cs"/>
              </a:defRPr>
            </a:lvl1pPr>
          </a:lstStyle>
          <a:p>
            <a:r>
              <a:rPr lang="en-US">
                <a:cs typeface="Calibri" panose="020F0502020204030204" pitchFamily="34" charset="0"/>
              </a:rPr>
              <a:t>Review of Spectral Signatures</a:t>
            </a:r>
            <a:endParaRPr lang="en-US" dirty="0">
              <a:cs typeface="Calibri" panose="020F0502020204030204" pitchFamily="34" charset="0"/>
            </a:endParaRPr>
          </a:p>
        </p:txBody>
      </p:sp>
    </p:spTree>
    <p:extLst>
      <p:ext uri="{BB962C8B-B14F-4D97-AF65-F5344CB8AC3E}">
        <p14:creationId xmlns:p14="http://schemas.microsoft.com/office/powerpoint/2010/main" val="3147444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alibri" panose="020F0502020204030204" pitchFamily="34" charset="0"/>
              </a:rPr>
              <a:t>Review of Spectral Signatures</a:t>
            </a:r>
          </a:p>
        </p:txBody>
      </p:sp>
      <p:pic>
        <p:nvPicPr>
          <p:cNvPr id="4" name="Picture 3" descr="Graphic representing healthy green vegetation's spectral response compared to the response in bare soil and clear wa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32" y="2438400"/>
            <a:ext cx="8016935" cy="4096867"/>
          </a:xfrm>
          <a:prstGeom prst="rect">
            <a:avLst/>
          </a:prstGeom>
        </p:spPr>
      </p:pic>
    </p:spTree>
    <p:extLst>
      <p:ext uri="{BB962C8B-B14F-4D97-AF65-F5344CB8AC3E}">
        <p14:creationId xmlns:p14="http://schemas.microsoft.com/office/powerpoint/2010/main" val="2569036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2BF0-32D2-4031-811C-9744D7C99C7D}"/>
              </a:ext>
            </a:extLst>
          </p:cNvPr>
          <p:cNvSpPr>
            <a:spLocks noGrp="1"/>
          </p:cNvSpPr>
          <p:nvPr>
            <p:ph type="title"/>
          </p:nvPr>
        </p:nvSpPr>
        <p:spPr/>
        <p:txBody>
          <a:bodyPr/>
          <a:lstStyle/>
          <a:p>
            <a:r>
              <a:rPr lang="en-US" dirty="0"/>
              <a:t>Housekeeping</a:t>
            </a:r>
          </a:p>
        </p:txBody>
      </p:sp>
      <p:sp>
        <p:nvSpPr>
          <p:cNvPr id="3" name="Content Placeholder 2">
            <a:extLst>
              <a:ext uri="{FF2B5EF4-FFF2-40B4-BE49-F238E27FC236}">
                <a16:creationId xmlns:a16="http://schemas.microsoft.com/office/drawing/2014/main" id="{562C3610-6D3A-4802-AC7C-F7E06F3C3D8D}"/>
              </a:ext>
            </a:extLst>
          </p:cNvPr>
          <p:cNvSpPr>
            <a:spLocks noGrp="1"/>
          </p:cNvSpPr>
          <p:nvPr>
            <p:ph idx="1"/>
          </p:nvPr>
        </p:nvSpPr>
        <p:spPr/>
        <p:txBody>
          <a:bodyPr>
            <a:normAutofit lnSpcReduction="10000"/>
          </a:bodyPr>
          <a:lstStyle/>
          <a:p>
            <a:r>
              <a:rPr lang="en-US" dirty="0"/>
              <a:t>Keep video off and stay on mute</a:t>
            </a:r>
          </a:p>
          <a:p>
            <a:r>
              <a:rPr lang="en-US" dirty="0"/>
              <a:t>When you have questions: </a:t>
            </a:r>
          </a:p>
          <a:p>
            <a:pPr lvl="1"/>
            <a:r>
              <a:rPr lang="en-US" dirty="0"/>
              <a:t>Raise hand in Teams</a:t>
            </a:r>
          </a:p>
          <a:p>
            <a:pPr lvl="1"/>
            <a:r>
              <a:rPr lang="en-US" dirty="0"/>
              <a:t>Respond in chat box</a:t>
            </a:r>
          </a:p>
          <a:p>
            <a:pPr lvl="1"/>
            <a:r>
              <a:rPr lang="en-US" dirty="0"/>
              <a:t>Q + A at the end</a:t>
            </a:r>
          </a:p>
          <a:p>
            <a:r>
              <a:rPr lang="en-US" dirty="0"/>
              <a:t>Closed captions are available </a:t>
            </a:r>
          </a:p>
          <a:p>
            <a:r>
              <a:rPr lang="en-US" dirty="0"/>
              <a:t>Take care of your body!</a:t>
            </a:r>
          </a:p>
          <a:p>
            <a:endParaRPr lang="en-US" dirty="0"/>
          </a:p>
          <a:p>
            <a:pPr marL="0" indent="0">
              <a:buNone/>
            </a:pPr>
            <a:r>
              <a:rPr lang="en-US" dirty="0"/>
              <a:t>Lila, remember to record!</a:t>
            </a:r>
          </a:p>
          <a:p>
            <a:endParaRPr lang="en-US" dirty="0"/>
          </a:p>
          <a:p>
            <a:endParaRPr lang="en-US" dirty="0"/>
          </a:p>
        </p:txBody>
      </p:sp>
    </p:spTree>
    <p:extLst>
      <p:ext uri="{BB962C8B-B14F-4D97-AF65-F5344CB8AC3E}">
        <p14:creationId xmlns:p14="http://schemas.microsoft.com/office/powerpoint/2010/main" val="3218066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A52C0-D6F9-4B00-882B-6CE57494761D}"/>
              </a:ext>
            </a:extLst>
          </p:cNvPr>
          <p:cNvSpPr>
            <a:spLocks noGrp="1"/>
          </p:cNvSpPr>
          <p:nvPr>
            <p:ph type="title"/>
          </p:nvPr>
        </p:nvSpPr>
        <p:spPr/>
        <p:txBody>
          <a:bodyPr/>
          <a:lstStyle/>
          <a:p>
            <a:r>
              <a:rPr lang="en-US" dirty="0"/>
              <a:t>Change mapping is complicated</a:t>
            </a:r>
          </a:p>
        </p:txBody>
      </p:sp>
      <p:sp>
        <p:nvSpPr>
          <p:cNvPr id="3" name="Content Placeholder 2">
            <a:extLst>
              <a:ext uri="{FF2B5EF4-FFF2-40B4-BE49-F238E27FC236}">
                <a16:creationId xmlns:a16="http://schemas.microsoft.com/office/drawing/2014/main" id="{A4C7A7CB-5261-4E7F-93D3-DF9957F0B348}"/>
              </a:ext>
            </a:extLst>
          </p:cNvPr>
          <p:cNvSpPr>
            <a:spLocks noGrp="1"/>
          </p:cNvSpPr>
          <p:nvPr>
            <p:ph idx="1"/>
          </p:nvPr>
        </p:nvSpPr>
        <p:spPr/>
        <p:txBody>
          <a:bodyPr/>
          <a:lstStyle/>
          <a:p>
            <a:r>
              <a:rPr lang="en-US" dirty="0"/>
              <a:t>Change is usually a continual process operating on multiple timescales</a:t>
            </a:r>
          </a:p>
          <a:p>
            <a:pPr lvl="1"/>
            <a:r>
              <a:rPr lang="en-US" dirty="0"/>
              <a:t>Time series imagery can help us capture these dynamics provided we can analyze them</a:t>
            </a:r>
          </a:p>
        </p:txBody>
      </p:sp>
      <p:pic>
        <p:nvPicPr>
          <p:cNvPr id="6" name="Picture 5">
            <a:extLst>
              <a:ext uri="{FF2B5EF4-FFF2-40B4-BE49-F238E27FC236}">
                <a16:creationId xmlns:a16="http://schemas.microsoft.com/office/drawing/2014/main" id="{A0D29908-788C-4BDF-99AD-138A64BDD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458817"/>
            <a:ext cx="3390900" cy="3305175"/>
          </a:xfrm>
          <a:prstGeom prst="rect">
            <a:avLst/>
          </a:prstGeom>
        </p:spPr>
      </p:pic>
      <p:sp>
        <p:nvSpPr>
          <p:cNvPr id="4" name="TextBox 3">
            <a:extLst>
              <a:ext uri="{FF2B5EF4-FFF2-40B4-BE49-F238E27FC236}">
                <a16:creationId xmlns:a16="http://schemas.microsoft.com/office/drawing/2014/main" id="{2EC58431-4BC5-4AE0-B342-A991E42F5F82}"/>
              </a:ext>
            </a:extLst>
          </p:cNvPr>
          <p:cNvSpPr txBox="1"/>
          <p:nvPr/>
        </p:nvSpPr>
        <p:spPr>
          <a:xfrm>
            <a:off x="5410200" y="3996755"/>
            <a:ext cx="3390900" cy="1754326"/>
          </a:xfrm>
          <a:prstGeom prst="rect">
            <a:avLst/>
          </a:prstGeom>
          <a:noFill/>
        </p:spPr>
        <p:txBody>
          <a:bodyPr wrap="square" rtlCol="0">
            <a:spAutoFit/>
          </a:bodyPr>
          <a:lstStyle/>
          <a:p>
            <a:r>
              <a:rPr lang="en-US" dirty="0"/>
              <a:t>Animation showing succession and vegetation recovery on Mt St Helens from 1984-2019, following the 1980 eruption</a:t>
            </a:r>
          </a:p>
          <a:p>
            <a:endParaRPr lang="en-US" dirty="0"/>
          </a:p>
          <a:p>
            <a:r>
              <a:rPr lang="en-US" dirty="0"/>
              <a:t>Landsat imagery</a:t>
            </a:r>
          </a:p>
        </p:txBody>
      </p:sp>
    </p:spTree>
    <p:extLst>
      <p:ext uri="{BB962C8B-B14F-4D97-AF65-F5344CB8AC3E}">
        <p14:creationId xmlns:p14="http://schemas.microsoft.com/office/powerpoint/2010/main" val="64747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F4359DDF-FD1B-4E43-882B-9F9F5B66876B}"/>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1929407" y="2438400"/>
            <a:ext cx="5004793" cy="4393096"/>
          </a:xfrm>
          <a:prstGeom prst="rect">
            <a:avLst/>
          </a:prstGeom>
        </p:spPr>
      </p:pic>
      <p:sp>
        <p:nvSpPr>
          <p:cNvPr id="2" name="Title 1">
            <a:extLst>
              <a:ext uri="{FF2B5EF4-FFF2-40B4-BE49-F238E27FC236}">
                <a16:creationId xmlns:a16="http://schemas.microsoft.com/office/drawing/2014/main" id="{7533F04C-4830-4CFA-AB49-BB91C5F33057}"/>
              </a:ext>
            </a:extLst>
          </p:cNvPr>
          <p:cNvSpPr>
            <a:spLocks noGrp="1"/>
          </p:cNvSpPr>
          <p:nvPr>
            <p:ph type="title"/>
          </p:nvPr>
        </p:nvSpPr>
        <p:spPr/>
        <p:txBody>
          <a:bodyPr/>
          <a:lstStyle/>
          <a:p>
            <a:r>
              <a:rPr lang="en-US" dirty="0"/>
              <a:t>Temporal characteristics</a:t>
            </a:r>
          </a:p>
        </p:txBody>
      </p:sp>
      <p:sp>
        <p:nvSpPr>
          <p:cNvPr id="3" name="Content Placeholder 2">
            <a:extLst>
              <a:ext uri="{FF2B5EF4-FFF2-40B4-BE49-F238E27FC236}">
                <a16:creationId xmlns:a16="http://schemas.microsoft.com/office/drawing/2014/main" id="{0A0021AC-3452-43B4-BB6F-8DAB04973D4F}"/>
              </a:ext>
            </a:extLst>
          </p:cNvPr>
          <p:cNvSpPr>
            <a:spLocks noGrp="1"/>
          </p:cNvSpPr>
          <p:nvPr>
            <p:ph idx="1"/>
          </p:nvPr>
        </p:nvSpPr>
        <p:spPr>
          <a:xfrm>
            <a:off x="457200" y="1447800"/>
            <a:ext cx="8077200" cy="5029200"/>
          </a:xfrm>
        </p:spPr>
        <p:txBody>
          <a:bodyPr/>
          <a:lstStyle/>
          <a:p>
            <a:pPr lvl="1"/>
            <a:r>
              <a:rPr lang="en-US" dirty="0"/>
              <a:t>What does change look like from an Earth observation perspective? </a:t>
            </a:r>
          </a:p>
          <a:p>
            <a:pPr lvl="1"/>
            <a:endParaRPr lang="en-US" dirty="0"/>
          </a:p>
        </p:txBody>
      </p:sp>
    </p:spTree>
    <p:extLst>
      <p:ext uri="{BB962C8B-B14F-4D97-AF65-F5344CB8AC3E}">
        <p14:creationId xmlns:p14="http://schemas.microsoft.com/office/powerpoint/2010/main" val="864365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D59781B-4B63-48F7-8D04-C5BBAA5B7F99}"/>
              </a:ext>
            </a:extLst>
          </p:cNvPr>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2043113" y="2578100"/>
            <a:ext cx="4814888" cy="4279900"/>
          </a:xfrm>
          <a:prstGeom prst="rect">
            <a:avLst/>
          </a:prstGeom>
        </p:spPr>
      </p:pic>
      <p:sp>
        <p:nvSpPr>
          <p:cNvPr id="2" name="Title 1">
            <a:extLst>
              <a:ext uri="{FF2B5EF4-FFF2-40B4-BE49-F238E27FC236}">
                <a16:creationId xmlns:a16="http://schemas.microsoft.com/office/drawing/2014/main" id="{7533F04C-4830-4CFA-AB49-BB91C5F33057}"/>
              </a:ext>
            </a:extLst>
          </p:cNvPr>
          <p:cNvSpPr>
            <a:spLocks noGrp="1"/>
          </p:cNvSpPr>
          <p:nvPr>
            <p:ph type="title"/>
          </p:nvPr>
        </p:nvSpPr>
        <p:spPr/>
        <p:txBody>
          <a:bodyPr/>
          <a:lstStyle/>
          <a:p>
            <a:r>
              <a:rPr lang="en-US" dirty="0"/>
              <a:t>Spatial &amp; spectral characteristics</a:t>
            </a:r>
          </a:p>
        </p:txBody>
      </p:sp>
      <p:sp>
        <p:nvSpPr>
          <p:cNvPr id="3" name="Content Placeholder 2">
            <a:extLst>
              <a:ext uri="{FF2B5EF4-FFF2-40B4-BE49-F238E27FC236}">
                <a16:creationId xmlns:a16="http://schemas.microsoft.com/office/drawing/2014/main" id="{0A0021AC-3452-43B4-BB6F-8DAB04973D4F}"/>
              </a:ext>
            </a:extLst>
          </p:cNvPr>
          <p:cNvSpPr>
            <a:spLocks noGrp="1"/>
          </p:cNvSpPr>
          <p:nvPr>
            <p:ph idx="1"/>
          </p:nvPr>
        </p:nvSpPr>
        <p:spPr>
          <a:xfrm>
            <a:off x="457200" y="1447800"/>
            <a:ext cx="8077200" cy="5029200"/>
          </a:xfrm>
        </p:spPr>
        <p:txBody>
          <a:bodyPr/>
          <a:lstStyle/>
          <a:p>
            <a:pPr lvl="1"/>
            <a:r>
              <a:rPr lang="en-US" dirty="0"/>
              <a:t>What does change look like from an Earth observation perspective? </a:t>
            </a:r>
          </a:p>
          <a:p>
            <a:pPr lvl="1"/>
            <a:endParaRPr lang="en-US" dirty="0"/>
          </a:p>
        </p:txBody>
      </p:sp>
    </p:spTree>
    <p:extLst>
      <p:ext uri="{BB962C8B-B14F-4D97-AF65-F5344CB8AC3E}">
        <p14:creationId xmlns:p14="http://schemas.microsoft.com/office/powerpoint/2010/main" val="722520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ECBC0-0333-42D2-A280-641C8849B49D}"/>
              </a:ext>
            </a:extLst>
          </p:cNvPr>
          <p:cNvSpPr>
            <a:spLocks noGrp="1"/>
          </p:cNvSpPr>
          <p:nvPr>
            <p:ph type="title"/>
          </p:nvPr>
        </p:nvSpPr>
        <p:spPr/>
        <p:txBody>
          <a:bodyPr/>
          <a:lstStyle/>
          <a:p>
            <a:r>
              <a:rPr lang="en-US" dirty="0"/>
              <a:t>Change &amp; ecology are complex</a:t>
            </a:r>
          </a:p>
        </p:txBody>
      </p:sp>
      <p:sp>
        <p:nvSpPr>
          <p:cNvPr id="3" name="Content Placeholder 2">
            <a:extLst>
              <a:ext uri="{FF2B5EF4-FFF2-40B4-BE49-F238E27FC236}">
                <a16:creationId xmlns:a16="http://schemas.microsoft.com/office/drawing/2014/main" id="{E05ECD7D-7BA8-446A-BE05-9D183E86B3B9}"/>
              </a:ext>
            </a:extLst>
          </p:cNvPr>
          <p:cNvSpPr>
            <a:spLocks noGrp="1"/>
          </p:cNvSpPr>
          <p:nvPr>
            <p:ph idx="1"/>
          </p:nvPr>
        </p:nvSpPr>
        <p:spPr/>
        <p:txBody>
          <a:bodyPr/>
          <a:lstStyle/>
          <a:p>
            <a:pPr marL="0" indent="0">
              <a:buNone/>
            </a:pPr>
            <a:r>
              <a:rPr lang="en-US" dirty="0"/>
              <a:t>“Conventional single date (PI) and multi-date approaches have been missing the full picture”</a:t>
            </a:r>
          </a:p>
        </p:txBody>
      </p:sp>
      <p:pic>
        <p:nvPicPr>
          <p:cNvPr id="6" name="Picture 5">
            <a:extLst>
              <a:ext uri="{FF2B5EF4-FFF2-40B4-BE49-F238E27FC236}">
                <a16:creationId xmlns:a16="http://schemas.microsoft.com/office/drawing/2014/main" id="{D4B71147-540D-4F78-AEA6-514DE275C589}"/>
              </a:ext>
            </a:extLst>
          </p:cNvPr>
          <p:cNvPicPr>
            <a:picLocks noChangeAspect="1"/>
          </p:cNvPicPr>
          <p:nvPr/>
        </p:nvPicPr>
        <p:blipFill>
          <a:blip r:embed="rId3"/>
          <a:stretch>
            <a:fillRect/>
          </a:stretch>
        </p:blipFill>
        <p:spPr>
          <a:xfrm>
            <a:off x="432881" y="3200400"/>
            <a:ext cx="8496300" cy="2914650"/>
          </a:xfrm>
          <a:prstGeom prst="rect">
            <a:avLst/>
          </a:prstGeom>
        </p:spPr>
      </p:pic>
      <p:sp>
        <p:nvSpPr>
          <p:cNvPr id="7" name="TextBox 6">
            <a:extLst>
              <a:ext uri="{FF2B5EF4-FFF2-40B4-BE49-F238E27FC236}">
                <a16:creationId xmlns:a16="http://schemas.microsoft.com/office/drawing/2014/main" id="{CF6A3643-022D-43A3-83AB-007470BA9777}"/>
              </a:ext>
            </a:extLst>
          </p:cNvPr>
          <p:cNvSpPr txBox="1"/>
          <p:nvPr/>
        </p:nvSpPr>
        <p:spPr>
          <a:xfrm>
            <a:off x="432881" y="6115050"/>
            <a:ext cx="8863519" cy="307777"/>
          </a:xfrm>
          <a:prstGeom prst="rect">
            <a:avLst/>
          </a:prstGeom>
          <a:noFill/>
        </p:spPr>
        <p:txBody>
          <a:bodyPr wrap="square" rtlCol="0">
            <a:spAutoFit/>
          </a:bodyPr>
          <a:lstStyle/>
          <a:p>
            <a:r>
              <a:rPr lang="en-US" sz="1400" dirty="0" err="1"/>
              <a:t>Hermosilla</a:t>
            </a:r>
            <a:r>
              <a:rPr lang="en-US" sz="1400" dirty="0"/>
              <a:t> et al 2016 https://doi.org/10.1080/17538947.2016.1187673</a:t>
            </a:r>
          </a:p>
        </p:txBody>
      </p:sp>
    </p:spTree>
    <p:extLst>
      <p:ext uri="{BB962C8B-B14F-4D97-AF65-F5344CB8AC3E}">
        <p14:creationId xmlns:p14="http://schemas.microsoft.com/office/powerpoint/2010/main" val="2461779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ECBC0-0333-42D2-A280-641C8849B49D}"/>
              </a:ext>
            </a:extLst>
          </p:cNvPr>
          <p:cNvSpPr>
            <a:spLocks noGrp="1"/>
          </p:cNvSpPr>
          <p:nvPr>
            <p:ph type="title"/>
          </p:nvPr>
        </p:nvSpPr>
        <p:spPr/>
        <p:txBody>
          <a:bodyPr/>
          <a:lstStyle/>
          <a:p>
            <a:r>
              <a:rPr lang="en-US" dirty="0"/>
              <a:t>Change &amp; ecology are complex</a:t>
            </a:r>
          </a:p>
        </p:txBody>
      </p:sp>
      <p:sp>
        <p:nvSpPr>
          <p:cNvPr id="3" name="Content Placeholder 2">
            <a:extLst>
              <a:ext uri="{FF2B5EF4-FFF2-40B4-BE49-F238E27FC236}">
                <a16:creationId xmlns:a16="http://schemas.microsoft.com/office/drawing/2014/main" id="{E05ECD7D-7BA8-446A-BE05-9D183E86B3B9}"/>
              </a:ext>
            </a:extLst>
          </p:cNvPr>
          <p:cNvSpPr>
            <a:spLocks noGrp="1"/>
          </p:cNvSpPr>
          <p:nvPr>
            <p:ph idx="1"/>
          </p:nvPr>
        </p:nvSpPr>
        <p:spPr/>
        <p:txBody>
          <a:bodyPr/>
          <a:lstStyle/>
          <a:p>
            <a:pPr marL="0" indent="0">
              <a:buNone/>
            </a:pPr>
            <a:r>
              <a:rPr lang="en-US" dirty="0"/>
              <a:t>“Conventional single date (PI) and multi-date approaches have been missing the full picture”</a:t>
            </a:r>
          </a:p>
        </p:txBody>
      </p:sp>
      <p:pic>
        <p:nvPicPr>
          <p:cNvPr id="6" name="Picture 5">
            <a:extLst>
              <a:ext uri="{FF2B5EF4-FFF2-40B4-BE49-F238E27FC236}">
                <a16:creationId xmlns:a16="http://schemas.microsoft.com/office/drawing/2014/main" id="{D4B71147-540D-4F78-AEA6-514DE275C589}"/>
              </a:ext>
            </a:extLst>
          </p:cNvPr>
          <p:cNvPicPr>
            <a:picLocks noChangeAspect="1"/>
          </p:cNvPicPr>
          <p:nvPr/>
        </p:nvPicPr>
        <p:blipFill>
          <a:blip r:embed="rId3"/>
          <a:stretch>
            <a:fillRect/>
          </a:stretch>
        </p:blipFill>
        <p:spPr>
          <a:xfrm>
            <a:off x="432881" y="3200400"/>
            <a:ext cx="8496300" cy="2914650"/>
          </a:xfrm>
          <a:prstGeom prst="rect">
            <a:avLst/>
          </a:prstGeom>
        </p:spPr>
      </p:pic>
      <p:sp>
        <p:nvSpPr>
          <p:cNvPr id="7" name="TextBox 6">
            <a:extLst>
              <a:ext uri="{FF2B5EF4-FFF2-40B4-BE49-F238E27FC236}">
                <a16:creationId xmlns:a16="http://schemas.microsoft.com/office/drawing/2014/main" id="{CF6A3643-022D-43A3-83AB-007470BA9777}"/>
              </a:ext>
            </a:extLst>
          </p:cNvPr>
          <p:cNvSpPr txBox="1"/>
          <p:nvPr/>
        </p:nvSpPr>
        <p:spPr>
          <a:xfrm>
            <a:off x="432881" y="6115050"/>
            <a:ext cx="8863519" cy="307777"/>
          </a:xfrm>
          <a:prstGeom prst="rect">
            <a:avLst/>
          </a:prstGeom>
          <a:noFill/>
        </p:spPr>
        <p:txBody>
          <a:bodyPr wrap="square" rtlCol="0">
            <a:spAutoFit/>
          </a:bodyPr>
          <a:lstStyle/>
          <a:p>
            <a:r>
              <a:rPr lang="en-US" sz="1400" dirty="0" err="1"/>
              <a:t>Hermosilla</a:t>
            </a:r>
            <a:r>
              <a:rPr lang="en-US" sz="1400" dirty="0"/>
              <a:t> et al 2016 https://doi.org/10.1080/17538947.2016.1187673</a:t>
            </a:r>
          </a:p>
        </p:txBody>
      </p:sp>
    </p:spTree>
    <p:extLst>
      <p:ext uri="{BB962C8B-B14F-4D97-AF65-F5344CB8AC3E}">
        <p14:creationId xmlns:p14="http://schemas.microsoft.com/office/powerpoint/2010/main" val="2256945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ASA’s Earth Science Satellite Fleet">
            <a:extLst>
              <a:ext uri="{FF2B5EF4-FFF2-40B4-BE49-F238E27FC236}">
                <a16:creationId xmlns:a16="http://schemas.microsoft.com/office/drawing/2014/main" id="{87A7128F-8C2F-4602-8150-E1F429996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034808"/>
            <a:ext cx="4876800" cy="3251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Modern methods</a:t>
            </a:r>
          </a:p>
        </p:txBody>
      </p:sp>
      <p:sp>
        <p:nvSpPr>
          <p:cNvPr id="3" name="Content Placeholder 2"/>
          <p:cNvSpPr>
            <a:spLocks noGrp="1"/>
          </p:cNvSpPr>
          <p:nvPr>
            <p:ph idx="1"/>
          </p:nvPr>
        </p:nvSpPr>
        <p:spPr/>
        <p:txBody>
          <a:bodyPr>
            <a:normAutofit/>
          </a:bodyPr>
          <a:lstStyle/>
          <a:p>
            <a:r>
              <a:rPr lang="en-US" dirty="0"/>
              <a:t>Methods evolve to leverage more data</a:t>
            </a:r>
          </a:p>
          <a:p>
            <a:pPr lvl="1"/>
            <a:r>
              <a:rPr lang="en-US" i="1" dirty="0"/>
              <a:t>In the past, computing power and data storage were largely limiting factors but no more… </a:t>
            </a:r>
          </a:p>
        </p:txBody>
      </p:sp>
      <p:sp>
        <p:nvSpPr>
          <p:cNvPr id="4" name="TextBox 3">
            <a:extLst>
              <a:ext uri="{FF2B5EF4-FFF2-40B4-BE49-F238E27FC236}">
                <a16:creationId xmlns:a16="http://schemas.microsoft.com/office/drawing/2014/main" id="{7537363C-6536-4089-8DD8-6728F41DF3B5}"/>
              </a:ext>
            </a:extLst>
          </p:cNvPr>
          <p:cNvSpPr txBox="1"/>
          <p:nvPr/>
        </p:nvSpPr>
        <p:spPr>
          <a:xfrm>
            <a:off x="4229100" y="6248400"/>
            <a:ext cx="3429000" cy="307777"/>
          </a:xfrm>
          <a:prstGeom prst="rect">
            <a:avLst/>
          </a:prstGeom>
          <a:noFill/>
        </p:spPr>
        <p:txBody>
          <a:bodyPr wrap="square" rtlCol="0">
            <a:spAutoFit/>
          </a:bodyPr>
          <a:lstStyle/>
          <a:p>
            <a:r>
              <a:rPr lang="en-US" sz="1400" dirty="0"/>
              <a:t>earthobservatory.nasa.gov</a:t>
            </a:r>
          </a:p>
        </p:txBody>
      </p:sp>
    </p:spTree>
    <p:extLst>
      <p:ext uri="{BB962C8B-B14F-4D97-AF65-F5344CB8AC3E}">
        <p14:creationId xmlns:p14="http://schemas.microsoft.com/office/powerpoint/2010/main" val="3318815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86FA5-D4C6-4539-BDFC-ED0C79A79A04}"/>
              </a:ext>
            </a:extLst>
          </p:cNvPr>
          <p:cNvSpPr>
            <a:spLocks noGrp="1"/>
          </p:cNvSpPr>
          <p:nvPr>
            <p:ph type="title"/>
          </p:nvPr>
        </p:nvSpPr>
        <p:spPr/>
        <p:txBody>
          <a:bodyPr/>
          <a:lstStyle/>
          <a:p>
            <a:r>
              <a:rPr lang="en-US" dirty="0"/>
              <a:t>Satellite time series</a:t>
            </a:r>
          </a:p>
        </p:txBody>
      </p:sp>
      <p:sp>
        <p:nvSpPr>
          <p:cNvPr id="3" name="Content Placeholder 2">
            <a:extLst>
              <a:ext uri="{FF2B5EF4-FFF2-40B4-BE49-F238E27FC236}">
                <a16:creationId xmlns:a16="http://schemas.microsoft.com/office/drawing/2014/main" id="{DC40C553-E621-4483-9023-9EB83BCA7E42}"/>
              </a:ext>
            </a:extLst>
          </p:cNvPr>
          <p:cNvSpPr>
            <a:spLocks noGrp="1"/>
          </p:cNvSpPr>
          <p:nvPr>
            <p:ph idx="1"/>
          </p:nvPr>
        </p:nvSpPr>
        <p:spPr/>
        <p:txBody>
          <a:bodyPr/>
          <a:lstStyle/>
          <a:p>
            <a:r>
              <a:rPr lang="en-US" dirty="0"/>
              <a:t>Modern methods can capture the bigger and more complex ecological picture thanks to: </a:t>
            </a:r>
          </a:p>
          <a:p>
            <a:pPr lvl="1"/>
            <a:r>
              <a:rPr lang="en-US" dirty="0"/>
              <a:t>Data availability</a:t>
            </a:r>
          </a:p>
          <a:p>
            <a:pPr lvl="2"/>
            <a:r>
              <a:rPr lang="en-US" dirty="0"/>
              <a:t>Landsat (30+ years)</a:t>
            </a:r>
          </a:p>
          <a:p>
            <a:pPr lvl="2"/>
            <a:r>
              <a:rPr lang="en-US" dirty="0"/>
              <a:t>MODIS (18+ years)</a:t>
            </a:r>
          </a:p>
          <a:p>
            <a:pPr lvl="1"/>
            <a:r>
              <a:rPr lang="en-US" dirty="0"/>
              <a:t>Computing power and cloud-based platforms like Google Earth Engine</a:t>
            </a:r>
          </a:p>
        </p:txBody>
      </p:sp>
    </p:spTree>
    <p:extLst>
      <p:ext uri="{BB962C8B-B14F-4D97-AF65-F5344CB8AC3E}">
        <p14:creationId xmlns:p14="http://schemas.microsoft.com/office/powerpoint/2010/main" val="120519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1236BFB-480D-41F6-A8D3-8E85B0B35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89" y="1103421"/>
            <a:ext cx="8005759" cy="53343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A0B65A0-88C1-416B-958E-E3EC5322DD4E}"/>
              </a:ext>
            </a:extLst>
          </p:cNvPr>
          <p:cNvSpPr>
            <a:spLocks noGrp="1"/>
          </p:cNvSpPr>
          <p:nvPr>
            <p:ph type="title"/>
          </p:nvPr>
        </p:nvSpPr>
        <p:spPr/>
        <p:txBody>
          <a:bodyPr/>
          <a:lstStyle/>
          <a:p>
            <a:r>
              <a:rPr lang="en-US" dirty="0"/>
              <a:t>Earth Engine</a:t>
            </a:r>
          </a:p>
        </p:txBody>
      </p:sp>
      <p:sp>
        <p:nvSpPr>
          <p:cNvPr id="4" name="Rectangle 3">
            <a:extLst>
              <a:ext uri="{FF2B5EF4-FFF2-40B4-BE49-F238E27FC236}">
                <a16:creationId xmlns:a16="http://schemas.microsoft.com/office/drawing/2014/main" id="{5AEAD017-DB3A-460C-A117-49DF026357DC}"/>
              </a:ext>
            </a:extLst>
          </p:cNvPr>
          <p:cNvSpPr/>
          <p:nvPr/>
        </p:nvSpPr>
        <p:spPr>
          <a:xfrm>
            <a:off x="4491145" y="3401286"/>
            <a:ext cx="205248" cy="369332"/>
          </a:xfrm>
          <a:prstGeom prst="rect">
            <a:avLst/>
          </a:prstGeom>
        </p:spPr>
        <p:txBody>
          <a:bodyPr wrap="square">
            <a:spAutoFit/>
          </a:bodyPr>
          <a:lstStyle/>
          <a:p>
            <a:r>
              <a:rPr lang="en-US" dirty="0"/>
              <a:t> </a:t>
            </a:r>
          </a:p>
        </p:txBody>
      </p:sp>
      <p:sp>
        <p:nvSpPr>
          <p:cNvPr id="6" name="TextBox 5">
            <a:extLst>
              <a:ext uri="{FF2B5EF4-FFF2-40B4-BE49-F238E27FC236}">
                <a16:creationId xmlns:a16="http://schemas.microsoft.com/office/drawing/2014/main" id="{122F51AA-A281-432F-8532-B4FCB7EC359E}"/>
              </a:ext>
            </a:extLst>
          </p:cNvPr>
          <p:cNvSpPr txBox="1"/>
          <p:nvPr/>
        </p:nvSpPr>
        <p:spPr>
          <a:xfrm>
            <a:off x="4491144" y="6553200"/>
            <a:ext cx="4881455" cy="369332"/>
          </a:xfrm>
          <a:prstGeom prst="rect">
            <a:avLst/>
          </a:prstGeom>
          <a:noFill/>
        </p:spPr>
        <p:txBody>
          <a:bodyPr wrap="square" rtlCol="0">
            <a:spAutoFit/>
          </a:bodyPr>
          <a:lstStyle/>
          <a:p>
            <a:r>
              <a:rPr lang="en-US" dirty="0"/>
              <a:t>Slide and photo credit: Google Earth Engine</a:t>
            </a:r>
          </a:p>
        </p:txBody>
      </p:sp>
      <p:sp>
        <p:nvSpPr>
          <p:cNvPr id="5" name="Content Placeholder 4">
            <a:extLst>
              <a:ext uri="{FF2B5EF4-FFF2-40B4-BE49-F238E27FC236}">
                <a16:creationId xmlns:a16="http://schemas.microsoft.com/office/drawing/2014/main" id="{AA83E3F9-D392-4AB5-924A-DA2651238E3F}"/>
              </a:ext>
            </a:extLst>
          </p:cNvPr>
          <p:cNvSpPr>
            <a:spLocks noGrp="1"/>
          </p:cNvSpPr>
          <p:nvPr>
            <p:ph sz="half" idx="1"/>
          </p:nvPr>
        </p:nvSpPr>
        <p:spPr>
          <a:xfrm>
            <a:off x="1676400" y="3886004"/>
            <a:ext cx="5867399" cy="2258482"/>
          </a:xfrm>
          <a:solidFill>
            <a:schemeClr val="bg1">
              <a:lumMod val="50000"/>
            </a:schemeClr>
          </a:solidFill>
        </p:spPr>
        <p:txBody>
          <a:bodyPr>
            <a:normAutofit/>
          </a:bodyPr>
          <a:lstStyle/>
          <a:p>
            <a:r>
              <a:rPr lang="en-US" dirty="0">
                <a:solidFill>
                  <a:schemeClr val="bg1"/>
                </a:solidFill>
              </a:rPr>
              <a:t>Massive computation</a:t>
            </a:r>
          </a:p>
          <a:p>
            <a:r>
              <a:rPr lang="en-US" dirty="0">
                <a:solidFill>
                  <a:schemeClr val="bg1"/>
                </a:solidFill>
              </a:rPr>
              <a:t>Scientific algorithms</a:t>
            </a:r>
          </a:p>
          <a:p>
            <a:r>
              <a:rPr lang="en-US" dirty="0">
                <a:solidFill>
                  <a:schemeClr val="bg1"/>
                </a:solidFill>
              </a:rPr>
              <a:t>Customized for geospatial data</a:t>
            </a:r>
          </a:p>
          <a:p>
            <a:r>
              <a:rPr lang="en-US" dirty="0">
                <a:solidFill>
                  <a:schemeClr val="bg1"/>
                </a:solidFill>
              </a:rPr>
              <a:t>APIs for developers</a:t>
            </a:r>
          </a:p>
        </p:txBody>
      </p:sp>
    </p:spTree>
    <p:extLst>
      <p:ext uri="{BB962C8B-B14F-4D97-AF65-F5344CB8AC3E}">
        <p14:creationId xmlns:p14="http://schemas.microsoft.com/office/powerpoint/2010/main" val="3271194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5C01F-4D7C-437E-82B1-DD1F6CF5A665}"/>
              </a:ext>
            </a:extLst>
          </p:cNvPr>
          <p:cNvSpPr>
            <a:spLocks noGrp="1"/>
          </p:cNvSpPr>
          <p:nvPr>
            <p:ph type="title"/>
          </p:nvPr>
        </p:nvSpPr>
        <p:spPr/>
        <p:txBody>
          <a:bodyPr/>
          <a:lstStyle/>
          <a:p>
            <a:r>
              <a:rPr lang="en-US" dirty="0"/>
              <a:t>What is Earth Engine?</a:t>
            </a:r>
          </a:p>
        </p:txBody>
      </p:sp>
      <p:sp>
        <p:nvSpPr>
          <p:cNvPr id="3" name="Content Placeholder 2">
            <a:extLst>
              <a:ext uri="{FF2B5EF4-FFF2-40B4-BE49-F238E27FC236}">
                <a16:creationId xmlns:a16="http://schemas.microsoft.com/office/drawing/2014/main" id="{CD48C466-016E-417B-97AF-BABFC50AAA16}"/>
              </a:ext>
            </a:extLst>
          </p:cNvPr>
          <p:cNvSpPr>
            <a:spLocks noGrp="1"/>
          </p:cNvSpPr>
          <p:nvPr>
            <p:ph idx="1"/>
          </p:nvPr>
        </p:nvSpPr>
        <p:spPr/>
        <p:txBody>
          <a:bodyPr>
            <a:normAutofit/>
          </a:bodyPr>
          <a:lstStyle/>
          <a:p>
            <a:pPr lvl="1"/>
            <a:r>
              <a:rPr lang="en-US" dirty="0"/>
              <a:t>Google's platform for scientific analysis of large-scale Earth observation data</a:t>
            </a:r>
          </a:p>
          <a:p>
            <a:pPr marL="274320" lvl="1" indent="0">
              <a:buNone/>
            </a:pPr>
            <a:endParaRPr lang="en-US" dirty="0"/>
          </a:p>
          <a:p>
            <a:pPr lvl="1"/>
            <a:r>
              <a:rPr lang="en-US" dirty="0"/>
              <a:t>Two major components: </a:t>
            </a:r>
          </a:p>
          <a:p>
            <a:pPr lvl="2"/>
            <a:r>
              <a:rPr lang="en-US" dirty="0"/>
              <a:t>A collection of scientific data</a:t>
            </a:r>
          </a:p>
          <a:p>
            <a:pPr lvl="2"/>
            <a:r>
              <a:rPr lang="en-US" dirty="0"/>
              <a:t>The computational power to work with data at large scales</a:t>
            </a:r>
          </a:p>
          <a:p>
            <a:pPr marL="548640" lvl="2" indent="0">
              <a:buNone/>
            </a:pPr>
            <a:endParaRPr lang="en-US" dirty="0"/>
          </a:p>
          <a:p>
            <a:pPr lvl="1"/>
            <a:r>
              <a:rPr lang="en-US" dirty="0"/>
              <a:t>API provides an interface through which you express operations for Earth Engine to perform</a:t>
            </a:r>
          </a:p>
        </p:txBody>
      </p:sp>
      <p:sp>
        <p:nvSpPr>
          <p:cNvPr id="4" name="TextBox 3">
            <a:extLst>
              <a:ext uri="{FF2B5EF4-FFF2-40B4-BE49-F238E27FC236}">
                <a16:creationId xmlns:a16="http://schemas.microsoft.com/office/drawing/2014/main" id="{DDA22CCD-4C8A-4320-A41B-419415F29A49}"/>
              </a:ext>
            </a:extLst>
          </p:cNvPr>
          <p:cNvSpPr txBox="1"/>
          <p:nvPr/>
        </p:nvSpPr>
        <p:spPr>
          <a:xfrm>
            <a:off x="4419600" y="6532418"/>
            <a:ext cx="4805256" cy="369332"/>
          </a:xfrm>
          <a:prstGeom prst="rect">
            <a:avLst/>
          </a:prstGeom>
          <a:noFill/>
        </p:spPr>
        <p:txBody>
          <a:bodyPr wrap="square" rtlCol="0">
            <a:spAutoFit/>
          </a:bodyPr>
          <a:lstStyle/>
          <a:p>
            <a:r>
              <a:rPr lang="en-US" dirty="0"/>
              <a:t>Slide adapted from Google Earth Engine</a:t>
            </a:r>
          </a:p>
        </p:txBody>
      </p:sp>
    </p:spTree>
    <p:extLst>
      <p:ext uri="{BB962C8B-B14F-4D97-AF65-F5344CB8AC3E}">
        <p14:creationId xmlns:p14="http://schemas.microsoft.com/office/powerpoint/2010/main" val="3647978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E4A7E-20C6-403A-8388-361434D2BFCF}"/>
              </a:ext>
            </a:extLst>
          </p:cNvPr>
          <p:cNvSpPr>
            <a:spLocks noGrp="1"/>
          </p:cNvSpPr>
          <p:nvPr>
            <p:ph type="title"/>
          </p:nvPr>
        </p:nvSpPr>
        <p:spPr/>
        <p:txBody>
          <a:bodyPr/>
          <a:lstStyle/>
          <a:p>
            <a:r>
              <a:rPr lang="en-US" dirty="0"/>
              <a:t>Earth Engine Components</a:t>
            </a:r>
          </a:p>
        </p:txBody>
      </p:sp>
      <p:sp>
        <p:nvSpPr>
          <p:cNvPr id="5" name="Rectangle 4">
            <a:extLst>
              <a:ext uri="{FF2B5EF4-FFF2-40B4-BE49-F238E27FC236}">
                <a16:creationId xmlns:a16="http://schemas.microsoft.com/office/drawing/2014/main" id="{E166AEA5-FCD9-4507-99F6-AD7D85E98B8E}"/>
              </a:ext>
            </a:extLst>
          </p:cNvPr>
          <p:cNvSpPr/>
          <p:nvPr/>
        </p:nvSpPr>
        <p:spPr>
          <a:xfrm>
            <a:off x="4447606" y="3244334"/>
            <a:ext cx="733993" cy="369332"/>
          </a:xfrm>
          <a:prstGeom prst="rect">
            <a:avLst/>
          </a:prstGeom>
        </p:spPr>
        <p:txBody>
          <a:bodyPr wrap="square">
            <a:spAutoFit/>
          </a:bodyPr>
          <a:lstStyle/>
          <a:p>
            <a:r>
              <a:rPr lang="en-US" dirty="0"/>
              <a:t> </a:t>
            </a:r>
          </a:p>
        </p:txBody>
      </p:sp>
      <p:pic>
        <p:nvPicPr>
          <p:cNvPr id="10" name="Picture 9" descr="A close up of a logo&#10;&#10;Description automatically generated">
            <a:extLst>
              <a:ext uri="{FF2B5EF4-FFF2-40B4-BE49-F238E27FC236}">
                <a16:creationId xmlns:a16="http://schemas.microsoft.com/office/drawing/2014/main" id="{01A44341-3C84-4EB4-A6EA-EDAF6BADAF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4807" y="1495081"/>
            <a:ext cx="1534386" cy="1534386"/>
          </a:xfrm>
          <a:prstGeom prst="rect">
            <a:avLst/>
          </a:prstGeom>
        </p:spPr>
      </p:pic>
      <p:pic>
        <p:nvPicPr>
          <p:cNvPr id="12" name="Picture 11" descr="A close up of a sign&#10;&#10;Description automatically generated">
            <a:extLst>
              <a:ext uri="{FF2B5EF4-FFF2-40B4-BE49-F238E27FC236}">
                <a16:creationId xmlns:a16="http://schemas.microsoft.com/office/drawing/2014/main" id="{198DC256-34FB-4CE8-A6BF-9BC55DE2E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9429" y="1641130"/>
            <a:ext cx="1388337" cy="1388337"/>
          </a:xfrm>
          <a:prstGeom prst="rect">
            <a:avLst/>
          </a:prstGeom>
        </p:spPr>
      </p:pic>
      <p:sp>
        <p:nvSpPr>
          <p:cNvPr id="13" name="TextBox 12">
            <a:extLst>
              <a:ext uri="{FF2B5EF4-FFF2-40B4-BE49-F238E27FC236}">
                <a16:creationId xmlns:a16="http://schemas.microsoft.com/office/drawing/2014/main" id="{5A833ABF-0277-480A-A347-BECB4F949EEB}"/>
              </a:ext>
            </a:extLst>
          </p:cNvPr>
          <p:cNvSpPr txBox="1"/>
          <p:nvPr/>
        </p:nvSpPr>
        <p:spPr>
          <a:xfrm>
            <a:off x="3505200" y="6567055"/>
            <a:ext cx="5867400" cy="307777"/>
          </a:xfrm>
          <a:prstGeom prst="rect">
            <a:avLst/>
          </a:prstGeom>
          <a:noFill/>
        </p:spPr>
        <p:txBody>
          <a:bodyPr wrap="square" rtlCol="0">
            <a:spAutoFit/>
          </a:bodyPr>
          <a:lstStyle/>
          <a:p>
            <a:r>
              <a:rPr lang="en-US" sz="1400" dirty="0"/>
              <a:t>Slide adapted from </a:t>
            </a:r>
            <a:r>
              <a:rPr lang="en-US" sz="1400" dirty="0">
                <a:hlinkClick r:id="rId4"/>
              </a:rPr>
              <a:t>Google Earth Engine </a:t>
            </a:r>
            <a:r>
              <a:rPr lang="en-US" sz="1400" dirty="0"/>
              <a:t>with icons from </a:t>
            </a:r>
            <a:r>
              <a:rPr lang="en-US" sz="1400" dirty="0">
                <a:hlinkClick r:id="rId5"/>
              </a:rPr>
              <a:t>Flaticon.com</a:t>
            </a:r>
            <a:endParaRPr lang="en-US" sz="1400" dirty="0"/>
          </a:p>
        </p:txBody>
      </p:sp>
      <p:pic>
        <p:nvPicPr>
          <p:cNvPr id="15" name="Picture 14" descr="A close up of a logo&#10;&#10;Description automatically generated">
            <a:extLst>
              <a:ext uri="{FF2B5EF4-FFF2-40B4-BE49-F238E27FC236}">
                <a16:creationId xmlns:a16="http://schemas.microsoft.com/office/drawing/2014/main" id="{F97D1C26-9125-4AA7-805A-B3BC857BAC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 y="1495081"/>
            <a:ext cx="1534386" cy="1534386"/>
          </a:xfrm>
          <a:prstGeom prst="rect">
            <a:avLst/>
          </a:prstGeom>
        </p:spPr>
      </p:pic>
      <p:sp>
        <p:nvSpPr>
          <p:cNvPr id="16" name="TextBox 15">
            <a:extLst>
              <a:ext uri="{FF2B5EF4-FFF2-40B4-BE49-F238E27FC236}">
                <a16:creationId xmlns:a16="http://schemas.microsoft.com/office/drawing/2014/main" id="{AAA2DCCB-CE70-4034-878C-1C12EFB0F9EE}"/>
              </a:ext>
            </a:extLst>
          </p:cNvPr>
          <p:cNvSpPr txBox="1"/>
          <p:nvPr/>
        </p:nvSpPr>
        <p:spPr>
          <a:xfrm>
            <a:off x="276796" y="3228170"/>
            <a:ext cx="3076004" cy="2585323"/>
          </a:xfrm>
          <a:prstGeom prst="rect">
            <a:avLst/>
          </a:prstGeom>
          <a:noFill/>
        </p:spPr>
        <p:txBody>
          <a:bodyPr wrap="square" rtlCol="0">
            <a:spAutoFit/>
          </a:bodyPr>
          <a:lstStyle/>
          <a:p>
            <a:pPr algn="ctr"/>
            <a:r>
              <a:rPr lang="en-US" b="1" dirty="0"/>
              <a:t>Data</a:t>
            </a:r>
          </a:p>
          <a:p>
            <a:pPr algn="ctr"/>
            <a:endParaRPr lang="en-US" dirty="0"/>
          </a:p>
          <a:p>
            <a:pPr marL="285750" indent="-285750" algn="ctr">
              <a:buFont typeface="Arial" panose="020B0604020202020204" pitchFamily="34" charset="0"/>
              <a:buChar char="•"/>
            </a:pPr>
            <a:r>
              <a:rPr lang="en-US" dirty="0"/>
              <a:t>An exhaustive catalog of remote sensing datasets, including multispectral, radar, aerial, climate, land cover, and vector.</a:t>
            </a:r>
          </a:p>
          <a:p>
            <a:pPr algn="ctr"/>
            <a:br>
              <a:rPr lang="en-US" dirty="0"/>
            </a:br>
            <a:endParaRPr lang="en-US" dirty="0"/>
          </a:p>
        </p:txBody>
      </p:sp>
      <p:sp>
        <p:nvSpPr>
          <p:cNvPr id="19" name="TextBox 18">
            <a:extLst>
              <a:ext uri="{FF2B5EF4-FFF2-40B4-BE49-F238E27FC236}">
                <a16:creationId xmlns:a16="http://schemas.microsoft.com/office/drawing/2014/main" id="{54486C67-35DE-4630-B94E-64D0CB763853}"/>
              </a:ext>
            </a:extLst>
          </p:cNvPr>
          <p:cNvSpPr txBox="1"/>
          <p:nvPr/>
        </p:nvSpPr>
        <p:spPr>
          <a:xfrm>
            <a:off x="3276601" y="3212984"/>
            <a:ext cx="2680706" cy="1754326"/>
          </a:xfrm>
          <a:prstGeom prst="rect">
            <a:avLst/>
          </a:prstGeom>
          <a:noFill/>
        </p:spPr>
        <p:txBody>
          <a:bodyPr wrap="square" rtlCol="0">
            <a:spAutoFit/>
          </a:bodyPr>
          <a:lstStyle/>
          <a:p>
            <a:pPr algn="ctr"/>
            <a:r>
              <a:rPr lang="en-US" b="1" dirty="0"/>
              <a:t>Computation</a:t>
            </a:r>
          </a:p>
          <a:p>
            <a:pPr algn="ctr"/>
            <a:endParaRPr lang="en-US" dirty="0"/>
          </a:p>
          <a:p>
            <a:pPr marL="285750" indent="-285750" algn="ctr">
              <a:buFont typeface="Arial" panose="020B0604020202020204" pitchFamily="34" charset="0"/>
              <a:buChar char="•"/>
            </a:pPr>
            <a:r>
              <a:rPr lang="en-US" dirty="0"/>
              <a:t>Co-located data storage and computation</a:t>
            </a:r>
            <a:br>
              <a:rPr lang="en-US" dirty="0"/>
            </a:br>
            <a:endParaRPr lang="en-US" dirty="0"/>
          </a:p>
        </p:txBody>
      </p:sp>
      <p:sp>
        <p:nvSpPr>
          <p:cNvPr id="20" name="TextBox 19">
            <a:extLst>
              <a:ext uri="{FF2B5EF4-FFF2-40B4-BE49-F238E27FC236}">
                <a16:creationId xmlns:a16="http://schemas.microsoft.com/office/drawing/2014/main" id="{27231C5F-A4DA-40D4-AFF8-E25C0A5878F5}"/>
              </a:ext>
            </a:extLst>
          </p:cNvPr>
          <p:cNvSpPr txBox="1"/>
          <p:nvPr/>
        </p:nvSpPr>
        <p:spPr>
          <a:xfrm>
            <a:off x="5957307" y="3212984"/>
            <a:ext cx="2757202" cy="3416320"/>
          </a:xfrm>
          <a:prstGeom prst="rect">
            <a:avLst/>
          </a:prstGeom>
          <a:noFill/>
        </p:spPr>
        <p:txBody>
          <a:bodyPr wrap="square" rtlCol="0">
            <a:spAutoFit/>
          </a:bodyPr>
          <a:lstStyle/>
          <a:p>
            <a:pPr algn="ctr"/>
            <a:r>
              <a:rPr lang="en-US" b="1" dirty="0"/>
              <a:t>API &amp; Code Editor</a:t>
            </a:r>
          </a:p>
          <a:p>
            <a:pPr algn="ctr"/>
            <a:endParaRPr lang="en-US" dirty="0"/>
          </a:p>
          <a:p>
            <a:pPr marL="285750" indent="-285750" algn="ctr">
              <a:buFont typeface="Arial" panose="020B0604020202020204" pitchFamily="34" charset="0"/>
              <a:buChar char="•"/>
            </a:pPr>
            <a:r>
              <a:rPr lang="en-US" dirty="0"/>
              <a:t>Rich JavaScript API, and support for Python, hosted on GitHub. </a:t>
            </a:r>
          </a:p>
          <a:p>
            <a:pPr marL="285750" indent="-285750" algn="ctr">
              <a:buFont typeface="Arial" panose="020B0604020202020204" pitchFamily="34" charset="0"/>
              <a:buChar char="•"/>
            </a:pPr>
            <a:r>
              <a:rPr lang="en-US" dirty="0"/>
              <a:t>No software to download or keep up to date. All you need is a modest internet connection. </a:t>
            </a:r>
            <a:br>
              <a:rPr lang="en-US" dirty="0"/>
            </a:br>
            <a:endParaRPr lang="en-US" dirty="0"/>
          </a:p>
        </p:txBody>
      </p:sp>
    </p:spTree>
    <p:extLst>
      <p:ext uri="{BB962C8B-B14F-4D97-AF65-F5344CB8AC3E}">
        <p14:creationId xmlns:p14="http://schemas.microsoft.com/office/powerpoint/2010/main" val="3859844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6E1E35-CC04-4060-B8A9-9EEC8D57C40F}"/>
              </a:ext>
            </a:extLst>
          </p:cNvPr>
          <p:cNvPicPr>
            <a:picLocks noChangeAspect="1"/>
          </p:cNvPicPr>
          <p:nvPr/>
        </p:nvPicPr>
        <p:blipFill rotWithShape="1">
          <a:blip r:embed="rId3"/>
          <a:srcRect r="22918" b="14975"/>
          <a:stretch/>
        </p:blipFill>
        <p:spPr>
          <a:xfrm>
            <a:off x="4114800" y="4436429"/>
            <a:ext cx="3707606" cy="2404741"/>
          </a:xfrm>
          <a:prstGeom prst="rect">
            <a:avLst/>
          </a:prstGeom>
        </p:spPr>
      </p:pic>
      <p:sp>
        <p:nvSpPr>
          <p:cNvPr id="3" name="Title 2">
            <a:extLst>
              <a:ext uri="{FF2B5EF4-FFF2-40B4-BE49-F238E27FC236}">
                <a16:creationId xmlns:a16="http://schemas.microsoft.com/office/drawing/2014/main" id="{8B36D066-95EB-4804-BA4C-ECD085AC20F8}"/>
              </a:ext>
            </a:extLst>
          </p:cNvPr>
          <p:cNvSpPr>
            <a:spLocks noGrp="1"/>
          </p:cNvSpPr>
          <p:nvPr>
            <p:ph type="title"/>
          </p:nvPr>
        </p:nvSpPr>
        <p:spPr/>
        <p:txBody>
          <a:bodyPr/>
          <a:lstStyle/>
          <a:p>
            <a:r>
              <a:rPr lang="en-US" dirty="0">
                <a:solidFill>
                  <a:schemeClr val="accent2"/>
                </a:solidFill>
              </a:rPr>
              <a:t>Personal intro</a:t>
            </a:r>
          </a:p>
        </p:txBody>
      </p:sp>
      <p:pic>
        <p:nvPicPr>
          <p:cNvPr id="6" name="Content Placeholder 5" descr="A person smiling for the camera&#10;&#10;Description automatically generated">
            <a:extLst>
              <a:ext uri="{FF2B5EF4-FFF2-40B4-BE49-F238E27FC236}">
                <a16:creationId xmlns:a16="http://schemas.microsoft.com/office/drawing/2014/main" id="{1D95AA40-F474-4E19-B87D-0B7E9852A9B7}"/>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12331" b="16602"/>
          <a:stretch/>
        </p:blipFill>
        <p:spPr>
          <a:xfrm>
            <a:off x="5105400" y="1219200"/>
            <a:ext cx="3707606" cy="3513124"/>
          </a:xfrm>
        </p:spPr>
      </p:pic>
      <p:sp>
        <p:nvSpPr>
          <p:cNvPr id="4" name="Content Placeholder 3">
            <a:extLst>
              <a:ext uri="{FF2B5EF4-FFF2-40B4-BE49-F238E27FC236}">
                <a16:creationId xmlns:a16="http://schemas.microsoft.com/office/drawing/2014/main" id="{C3A172E4-33CE-4FCD-A0E3-10EB1A3FFD68}"/>
              </a:ext>
            </a:extLst>
          </p:cNvPr>
          <p:cNvSpPr>
            <a:spLocks noGrp="1"/>
          </p:cNvSpPr>
          <p:nvPr>
            <p:ph sz="half" idx="2"/>
          </p:nvPr>
        </p:nvSpPr>
        <p:spPr>
          <a:xfrm>
            <a:off x="152400" y="1219200"/>
            <a:ext cx="4953000" cy="3513124"/>
          </a:xfrm>
        </p:spPr>
        <p:txBody>
          <a:bodyPr>
            <a:normAutofit lnSpcReduction="10000"/>
          </a:bodyPr>
          <a:lstStyle/>
          <a:p>
            <a:r>
              <a:rPr lang="en-US" sz="2400" dirty="0">
                <a:solidFill>
                  <a:schemeClr val="tx1"/>
                </a:solidFill>
              </a:rPr>
              <a:t>Lila Leatherman (they/them)</a:t>
            </a:r>
          </a:p>
          <a:p>
            <a:r>
              <a:rPr lang="en-US" sz="2400" dirty="0">
                <a:solidFill>
                  <a:schemeClr val="tx1"/>
                </a:solidFill>
              </a:rPr>
              <a:t>Remote Sensing Specialist</a:t>
            </a:r>
          </a:p>
          <a:p>
            <a:r>
              <a:rPr lang="en-US" sz="2400" dirty="0">
                <a:solidFill>
                  <a:schemeClr val="tx1"/>
                </a:solidFill>
              </a:rPr>
              <a:t>Oberlin College, Oregon State Univ.</a:t>
            </a:r>
          </a:p>
          <a:p>
            <a:r>
              <a:rPr lang="en-US" sz="2400" dirty="0">
                <a:solidFill>
                  <a:schemeClr val="tx1"/>
                </a:solidFill>
              </a:rPr>
              <a:t>Forest health, DeltaViewer change detection method, Google Earth Engine</a:t>
            </a:r>
          </a:p>
          <a:p>
            <a:r>
              <a:rPr lang="en-US" sz="2400" dirty="0">
                <a:solidFill>
                  <a:schemeClr val="tx1"/>
                </a:solidFill>
              </a:rPr>
              <a:t>Trail running, mountain biking, skiing </a:t>
            </a:r>
          </a:p>
        </p:txBody>
      </p:sp>
    </p:spTree>
    <p:extLst>
      <p:ext uri="{BB962C8B-B14F-4D97-AF65-F5344CB8AC3E}">
        <p14:creationId xmlns:p14="http://schemas.microsoft.com/office/powerpoint/2010/main" val="201551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985A-44B9-43B7-8D9E-67CC9C66D452}"/>
              </a:ext>
            </a:extLst>
          </p:cNvPr>
          <p:cNvSpPr>
            <a:spLocks noGrp="1"/>
          </p:cNvSpPr>
          <p:nvPr>
            <p:ph type="title"/>
          </p:nvPr>
        </p:nvSpPr>
        <p:spPr/>
        <p:txBody>
          <a:bodyPr/>
          <a:lstStyle/>
          <a:p>
            <a:r>
              <a:rPr lang="en-US" dirty="0"/>
              <a:t>How does Earth Engine work?</a:t>
            </a:r>
          </a:p>
        </p:txBody>
      </p:sp>
      <p:pic>
        <p:nvPicPr>
          <p:cNvPr id="9" name="Picture 8" descr="A close up of a logo&#10;&#10;Description automatically generated">
            <a:extLst>
              <a:ext uri="{FF2B5EF4-FFF2-40B4-BE49-F238E27FC236}">
                <a16:creationId xmlns:a16="http://schemas.microsoft.com/office/drawing/2014/main" id="{6382B099-DB23-4DC7-ABA3-1892F7DD95FF}"/>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4884078" y="1968732"/>
            <a:ext cx="4196190" cy="4196190"/>
          </a:xfrm>
          <a:prstGeom prst="rect">
            <a:avLst/>
          </a:prstGeom>
          <a:ln>
            <a:noFill/>
          </a:ln>
          <a:effectLst>
            <a:outerShdw blurRad="292100" dist="139700" dir="2700000" algn="tl" rotWithShape="0">
              <a:srgbClr val="333333">
                <a:alpha val="65000"/>
              </a:srgbClr>
            </a:outerShdw>
          </a:effectLst>
        </p:spPr>
      </p:pic>
      <p:grpSp>
        <p:nvGrpSpPr>
          <p:cNvPr id="22" name="Group 21">
            <a:extLst>
              <a:ext uri="{FF2B5EF4-FFF2-40B4-BE49-F238E27FC236}">
                <a16:creationId xmlns:a16="http://schemas.microsoft.com/office/drawing/2014/main" id="{59637400-A587-487A-AA02-2C6F8A1B42D9}"/>
              </a:ext>
            </a:extLst>
          </p:cNvPr>
          <p:cNvGrpSpPr/>
          <p:nvPr/>
        </p:nvGrpSpPr>
        <p:grpSpPr>
          <a:xfrm>
            <a:off x="4448780" y="3531402"/>
            <a:ext cx="4281341" cy="2297296"/>
            <a:chOff x="3818082" y="2509983"/>
            <a:chExt cx="4806659" cy="2586180"/>
          </a:xfrm>
        </p:grpSpPr>
        <p:sp>
          <p:nvSpPr>
            <p:cNvPr id="12" name="Flowchart: Process 11">
              <a:extLst>
                <a:ext uri="{FF2B5EF4-FFF2-40B4-BE49-F238E27FC236}">
                  <a16:creationId xmlns:a16="http://schemas.microsoft.com/office/drawing/2014/main" id="{4218FB4D-29D1-4743-865B-D3DE40B39313}"/>
                </a:ext>
              </a:extLst>
            </p:cNvPr>
            <p:cNvSpPr/>
            <p:nvPr/>
          </p:nvSpPr>
          <p:spPr>
            <a:xfrm>
              <a:off x="4196772" y="2509983"/>
              <a:ext cx="85436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filter</a:t>
              </a:r>
            </a:p>
          </p:txBody>
        </p:sp>
        <p:sp>
          <p:nvSpPr>
            <p:cNvPr id="13" name="Flowchart: Process 12">
              <a:extLst>
                <a:ext uri="{FF2B5EF4-FFF2-40B4-BE49-F238E27FC236}">
                  <a16:creationId xmlns:a16="http://schemas.microsoft.com/office/drawing/2014/main" id="{8E667190-ED7D-48D7-94BC-6A9760BABDB0}"/>
                </a:ext>
              </a:extLst>
            </p:cNvPr>
            <p:cNvSpPr/>
            <p:nvPr/>
          </p:nvSpPr>
          <p:spPr>
            <a:xfrm>
              <a:off x="4402282" y="2772064"/>
              <a:ext cx="85436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add</a:t>
              </a:r>
            </a:p>
          </p:txBody>
        </p:sp>
        <p:sp>
          <p:nvSpPr>
            <p:cNvPr id="14" name="Flowchart: Process 13">
              <a:extLst>
                <a:ext uri="{FF2B5EF4-FFF2-40B4-BE49-F238E27FC236}">
                  <a16:creationId xmlns:a16="http://schemas.microsoft.com/office/drawing/2014/main" id="{47E03060-0F3B-4931-B93A-2A5FBA42131F}"/>
                </a:ext>
              </a:extLst>
            </p:cNvPr>
            <p:cNvSpPr/>
            <p:nvPr/>
          </p:nvSpPr>
          <p:spPr>
            <a:xfrm>
              <a:off x="4985904" y="4193308"/>
              <a:ext cx="990600"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mosaic</a:t>
              </a:r>
            </a:p>
          </p:txBody>
        </p:sp>
        <p:sp>
          <p:nvSpPr>
            <p:cNvPr id="15" name="Flowchart: Process 14">
              <a:extLst>
                <a:ext uri="{FF2B5EF4-FFF2-40B4-BE49-F238E27FC236}">
                  <a16:creationId xmlns:a16="http://schemas.microsoft.com/office/drawing/2014/main" id="{1A983761-5EE8-4D87-86FD-D113757A2D75}"/>
                </a:ext>
              </a:extLst>
            </p:cNvPr>
            <p:cNvSpPr/>
            <p:nvPr/>
          </p:nvSpPr>
          <p:spPr>
            <a:xfrm>
              <a:off x="4114800" y="4038600"/>
              <a:ext cx="990600"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reduce</a:t>
              </a:r>
            </a:p>
          </p:txBody>
        </p:sp>
        <p:sp>
          <p:nvSpPr>
            <p:cNvPr id="16" name="Flowchart: Process 15">
              <a:extLst>
                <a:ext uri="{FF2B5EF4-FFF2-40B4-BE49-F238E27FC236}">
                  <a16:creationId xmlns:a16="http://schemas.microsoft.com/office/drawing/2014/main" id="{BEC32124-F449-4054-81AE-73E904A4B632}"/>
                </a:ext>
              </a:extLst>
            </p:cNvPr>
            <p:cNvSpPr/>
            <p:nvPr/>
          </p:nvSpPr>
          <p:spPr>
            <a:xfrm>
              <a:off x="4082472" y="3500582"/>
              <a:ext cx="85436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join</a:t>
              </a:r>
            </a:p>
          </p:txBody>
        </p:sp>
        <p:sp>
          <p:nvSpPr>
            <p:cNvPr id="17" name="Flowchart: Process 16">
              <a:extLst>
                <a:ext uri="{FF2B5EF4-FFF2-40B4-BE49-F238E27FC236}">
                  <a16:creationId xmlns:a16="http://schemas.microsoft.com/office/drawing/2014/main" id="{1735FB68-0FCB-4051-83DA-7A7FFF8281B7}"/>
                </a:ext>
              </a:extLst>
            </p:cNvPr>
            <p:cNvSpPr/>
            <p:nvPr/>
          </p:nvSpPr>
          <p:spPr>
            <a:xfrm>
              <a:off x="3818082" y="3052619"/>
              <a:ext cx="111875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distance</a:t>
              </a:r>
            </a:p>
          </p:txBody>
        </p:sp>
        <p:sp>
          <p:nvSpPr>
            <p:cNvPr id="18" name="Flowchart: Process 17">
              <a:extLst>
                <a:ext uri="{FF2B5EF4-FFF2-40B4-BE49-F238E27FC236}">
                  <a16:creationId xmlns:a16="http://schemas.microsoft.com/office/drawing/2014/main" id="{081F15C4-F134-437C-BCFC-62C3EE469132}"/>
                </a:ext>
              </a:extLst>
            </p:cNvPr>
            <p:cNvSpPr/>
            <p:nvPr/>
          </p:nvSpPr>
          <p:spPr>
            <a:xfrm>
              <a:off x="5889336" y="4339936"/>
              <a:ext cx="1230168"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addBands</a:t>
              </a:r>
              <a:endParaRPr lang="en-US" sz="1600" dirty="0">
                <a:solidFill>
                  <a:schemeClr val="tx1"/>
                </a:solidFill>
              </a:endParaRPr>
            </a:p>
          </p:txBody>
        </p:sp>
        <p:sp>
          <p:nvSpPr>
            <p:cNvPr id="19" name="Flowchart: Process 18">
              <a:extLst>
                <a:ext uri="{FF2B5EF4-FFF2-40B4-BE49-F238E27FC236}">
                  <a16:creationId xmlns:a16="http://schemas.microsoft.com/office/drawing/2014/main" id="{E84D7897-391F-460C-8A73-68AD8D4F7E37}"/>
                </a:ext>
              </a:extLst>
            </p:cNvPr>
            <p:cNvSpPr/>
            <p:nvPr/>
          </p:nvSpPr>
          <p:spPr>
            <a:xfrm>
              <a:off x="4626840" y="4431145"/>
              <a:ext cx="85436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select</a:t>
              </a:r>
            </a:p>
          </p:txBody>
        </p:sp>
        <p:sp>
          <p:nvSpPr>
            <p:cNvPr id="20" name="Flowchart: Process 19">
              <a:extLst>
                <a:ext uri="{FF2B5EF4-FFF2-40B4-BE49-F238E27FC236}">
                  <a16:creationId xmlns:a16="http://schemas.microsoft.com/office/drawing/2014/main" id="{DE587C42-6E7E-46E8-B836-6A1926C23681}"/>
                </a:ext>
              </a:extLst>
            </p:cNvPr>
            <p:cNvSpPr/>
            <p:nvPr/>
          </p:nvSpPr>
          <p:spPr>
            <a:xfrm>
              <a:off x="5648036" y="4791363"/>
              <a:ext cx="1230167"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convolve</a:t>
              </a:r>
            </a:p>
          </p:txBody>
        </p:sp>
        <p:sp>
          <p:nvSpPr>
            <p:cNvPr id="21" name="Flowchart: Process 20">
              <a:extLst>
                <a:ext uri="{FF2B5EF4-FFF2-40B4-BE49-F238E27FC236}">
                  <a16:creationId xmlns:a16="http://schemas.microsoft.com/office/drawing/2014/main" id="{B99681A5-1507-475F-9325-35603147F960}"/>
                </a:ext>
              </a:extLst>
            </p:cNvPr>
            <p:cNvSpPr/>
            <p:nvPr/>
          </p:nvSpPr>
          <p:spPr>
            <a:xfrm>
              <a:off x="6554641" y="4603749"/>
              <a:ext cx="2070100"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simpleCloudScore</a:t>
              </a:r>
              <a:endParaRPr lang="en-US" sz="1600" dirty="0">
                <a:solidFill>
                  <a:schemeClr val="tx1"/>
                </a:solidFill>
              </a:endParaRPr>
            </a:p>
          </p:txBody>
        </p:sp>
      </p:grpSp>
      <p:pic>
        <p:nvPicPr>
          <p:cNvPr id="25" name="Picture 24" descr="A close up of a logo&#10;&#10;Description automatically generated">
            <a:extLst>
              <a:ext uri="{FF2B5EF4-FFF2-40B4-BE49-F238E27FC236}">
                <a16:creationId xmlns:a16="http://schemas.microsoft.com/office/drawing/2014/main" id="{EEEC3BFB-746B-4259-B41A-6FDCDD2A5383}"/>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7015201" y="3811881"/>
            <a:ext cx="1351398" cy="1351398"/>
          </a:xfrm>
          <a:prstGeom prst="rect">
            <a:avLst/>
          </a:prstGeom>
        </p:spPr>
      </p:pic>
      <p:pic>
        <p:nvPicPr>
          <p:cNvPr id="27" name="Picture 26" descr="A picture containing lamp&#10;&#10;Description automatically generated">
            <a:extLst>
              <a:ext uri="{FF2B5EF4-FFF2-40B4-BE49-F238E27FC236}">
                <a16:creationId xmlns:a16="http://schemas.microsoft.com/office/drawing/2014/main" id="{0E5941F5-45E9-454D-926B-9415EB2BBFBA}"/>
              </a:ext>
            </a:extLst>
          </p:cNvPr>
          <p:cNvPicPr>
            <a:picLocks noChangeAspect="1"/>
          </p:cNvPicPr>
          <p:nvPr/>
        </p:nvPicPr>
        <p:blipFill>
          <a:blip r:embed="rId5" cstate="print">
            <a:alphaModFix amt="70000"/>
            <a:extLst>
              <a:ext uri="{28A0092B-C50C-407E-A947-70E740481C1C}">
                <a14:useLocalDpi xmlns:a14="http://schemas.microsoft.com/office/drawing/2010/main" val="0"/>
              </a:ext>
            </a:extLst>
          </a:blip>
          <a:stretch>
            <a:fillRect/>
          </a:stretch>
        </p:blipFill>
        <p:spPr>
          <a:xfrm>
            <a:off x="5657794" y="3474264"/>
            <a:ext cx="1584030" cy="1584030"/>
          </a:xfrm>
          <a:prstGeom prst="rect">
            <a:avLst/>
          </a:prstGeom>
        </p:spPr>
      </p:pic>
      <p:grpSp>
        <p:nvGrpSpPr>
          <p:cNvPr id="37" name="Group 36">
            <a:extLst>
              <a:ext uri="{FF2B5EF4-FFF2-40B4-BE49-F238E27FC236}">
                <a16:creationId xmlns:a16="http://schemas.microsoft.com/office/drawing/2014/main" id="{069D3276-2F44-48D2-BC21-63812A219FDE}"/>
              </a:ext>
            </a:extLst>
          </p:cNvPr>
          <p:cNvGrpSpPr/>
          <p:nvPr/>
        </p:nvGrpSpPr>
        <p:grpSpPr>
          <a:xfrm>
            <a:off x="2803666" y="3424293"/>
            <a:ext cx="1799367" cy="1600351"/>
            <a:chOff x="2849923" y="2570572"/>
            <a:chExt cx="1799367" cy="1600351"/>
          </a:xfrm>
        </p:grpSpPr>
        <p:sp>
          <p:nvSpPr>
            <p:cNvPr id="28" name="Arrow: Right 27">
              <a:extLst>
                <a:ext uri="{FF2B5EF4-FFF2-40B4-BE49-F238E27FC236}">
                  <a16:creationId xmlns:a16="http://schemas.microsoft.com/office/drawing/2014/main" id="{4EEDF3CE-9152-4485-B116-85862888F07B}"/>
                </a:ext>
              </a:extLst>
            </p:cNvPr>
            <p:cNvSpPr/>
            <p:nvPr/>
          </p:nvSpPr>
          <p:spPr>
            <a:xfrm>
              <a:off x="2916485" y="2570572"/>
              <a:ext cx="1732805" cy="444076"/>
            </a:xfrm>
            <a:prstGeom prst="rightArrow">
              <a:avLst/>
            </a:prstGeom>
            <a:solidFill>
              <a:schemeClr val="accent2">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Request</a:t>
              </a:r>
            </a:p>
          </p:txBody>
        </p:sp>
        <p:sp>
          <p:nvSpPr>
            <p:cNvPr id="30" name="Arrow: Left 29">
              <a:extLst>
                <a:ext uri="{FF2B5EF4-FFF2-40B4-BE49-F238E27FC236}">
                  <a16:creationId xmlns:a16="http://schemas.microsoft.com/office/drawing/2014/main" id="{FD68101F-188B-42F9-B98C-8CF45D0816B3}"/>
                </a:ext>
              </a:extLst>
            </p:cNvPr>
            <p:cNvSpPr/>
            <p:nvPr/>
          </p:nvSpPr>
          <p:spPr>
            <a:xfrm>
              <a:off x="2849923" y="3714659"/>
              <a:ext cx="1697115" cy="456264"/>
            </a:xfrm>
            <a:prstGeom prst="leftArrow">
              <a:avLst/>
            </a:prstGeom>
            <a:solidFill>
              <a:schemeClr val="accent2">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Response</a:t>
              </a:r>
            </a:p>
          </p:txBody>
        </p:sp>
        <p:pic>
          <p:nvPicPr>
            <p:cNvPr id="32" name="Picture 31" descr="A close up of a logo&#10;&#10;Description automatically generated">
              <a:extLst>
                <a:ext uri="{FF2B5EF4-FFF2-40B4-BE49-F238E27FC236}">
                  <a16:creationId xmlns:a16="http://schemas.microsoft.com/office/drawing/2014/main" id="{B7B48854-707C-410B-B0F9-21DC6D879ABB}"/>
                </a:ext>
              </a:extLst>
            </p:cNvPr>
            <p:cNvPicPr>
              <a:picLocks noChangeAspect="1"/>
            </p:cNvPicPr>
            <p:nvPr/>
          </p:nvPicPr>
          <p:blipFill>
            <a:blip r:embed="rId6" cstate="print">
              <a:alphaModFix amt="50000"/>
              <a:extLst>
                <a:ext uri="{28A0092B-C50C-407E-A947-70E740481C1C}">
                  <a14:useLocalDpi xmlns:a14="http://schemas.microsoft.com/office/drawing/2010/main" val="0"/>
                </a:ext>
              </a:extLst>
            </a:blip>
            <a:stretch>
              <a:fillRect/>
            </a:stretch>
          </p:blipFill>
          <p:spPr>
            <a:xfrm>
              <a:off x="3358311" y="2994877"/>
              <a:ext cx="760991" cy="760991"/>
            </a:xfrm>
            <a:prstGeom prst="rect">
              <a:avLst/>
            </a:prstGeom>
          </p:spPr>
        </p:pic>
      </p:grpSp>
      <p:grpSp>
        <p:nvGrpSpPr>
          <p:cNvPr id="36" name="Group 35">
            <a:extLst>
              <a:ext uri="{FF2B5EF4-FFF2-40B4-BE49-F238E27FC236}">
                <a16:creationId xmlns:a16="http://schemas.microsoft.com/office/drawing/2014/main" id="{F92E44A4-36DB-4596-8A9D-C3220210FA3F}"/>
              </a:ext>
            </a:extLst>
          </p:cNvPr>
          <p:cNvGrpSpPr/>
          <p:nvPr/>
        </p:nvGrpSpPr>
        <p:grpSpPr>
          <a:xfrm>
            <a:off x="123953" y="2662578"/>
            <a:ext cx="2576633" cy="2576633"/>
            <a:chOff x="170210" y="1808857"/>
            <a:chExt cx="2576633" cy="2576633"/>
          </a:xfrm>
        </p:grpSpPr>
        <p:pic>
          <p:nvPicPr>
            <p:cNvPr id="24" name="Picture 23">
              <a:extLst>
                <a:ext uri="{FF2B5EF4-FFF2-40B4-BE49-F238E27FC236}">
                  <a16:creationId xmlns:a16="http://schemas.microsoft.com/office/drawing/2014/main" id="{0D815D78-0CAD-4C86-8FF5-82A9C2F37773}"/>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170210" y="1808857"/>
              <a:ext cx="2576633" cy="2576633"/>
            </a:xfrm>
            <a:prstGeom prst="rect">
              <a:avLst/>
            </a:prstGeom>
          </p:spPr>
        </p:pic>
        <p:sp>
          <p:nvSpPr>
            <p:cNvPr id="35" name="Rectangle 34">
              <a:extLst>
                <a:ext uri="{FF2B5EF4-FFF2-40B4-BE49-F238E27FC236}">
                  <a16:creationId xmlns:a16="http://schemas.microsoft.com/office/drawing/2014/main" id="{0FE5CE89-F767-4D1B-BAC3-9CE0773ACACD}"/>
                </a:ext>
              </a:extLst>
            </p:cNvPr>
            <p:cNvSpPr/>
            <p:nvPr/>
          </p:nvSpPr>
          <p:spPr>
            <a:xfrm>
              <a:off x="1269455" y="3596213"/>
              <a:ext cx="1112410" cy="760991"/>
            </a:xfrm>
            <a:prstGeom prst="rect">
              <a:avLst/>
            </a:prstGeom>
            <a:solidFill>
              <a:srgbClr val="FFC000"/>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 }</a:t>
              </a:r>
            </a:p>
            <a:p>
              <a:pPr algn="ctr"/>
              <a:r>
                <a:rPr lang="en-US" sz="2000" b="1" dirty="0">
                  <a:solidFill>
                    <a:schemeClr val="tx1"/>
                  </a:solidFill>
                </a:rPr>
                <a:t>JS</a:t>
              </a:r>
            </a:p>
          </p:txBody>
        </p:sp>
      </p:grpSp>
      <p:sp>
        <p:nvSpPr>
          <p:cNvPr id="38" name="TextBox 37">
            <a:extLst>
              <a:ext uri="{FF2B5EF4-FFF2-40B4-BE49-F238E27FC236}">
                <a16:creationId xmlns:a16="http://schemas.microsoft.com/office/drawing/2014/main" id="{F5DA7C8F-C916-4EE3-9090-98FFD4BF0CC7}"/>
              </a:ext>
            </a:extLst>
          </p:cNvPr>
          <p:cNvSpPr txBox="1"/>
          <p:nvPr/>
        </p:nvSpPr>
        <p:spPr>
          <a:xfrm>
            <a:off x="1142999" y="1676400"/>
            <a:ext cx="972127" cy="461665"/>
          </a:xfrm>
          <a:prstGeom prst="rect">
            <a:avLst/>
          </a:prstGeom>
          <a:noFill/>
        </p:spPr>
        <p:txBody>
          <a:bodyPr wrap="square" rtlCol="0">
            <a:spAutoFit/>
          </a:bodyPr>
          <a:lstStyle/>
          <a:p>
            <a:r>
              <a:rPr lang="en-US" sz="2400" dirty="0"/>
              <a:t>Client</a:t>
            </a:r>
          </a:p>
        </p:txBody>
      </p:sp>
      <p:sp>
        <p:nvSpPr>
          <p:cNvPr id="39" name="TextBox 38">
            <a:extLst>
              <a:ext uri="{FF2B5EF4-FFF2-40B4-BE49-F238E27FC236}">
                <a16:creationId xmlns:a16="http://schemas.microsoft.com/office/drawing/2014/main" id="{CF8D5017-8F9B-4A63-B8A7-DAD208FC5CEA}"/>
              </a:ext>
            </a:extLst>
          </p:cNvPr>
          <p:cNvSpPr txBox="1"/>
          <p:nvPr/>
        </p:nvSpPr>
        <p:spPr>
          <a:xfrm>
            <a:off x="6553857" y="1683678"/>
            <a:ext cx="1202728" cy="461665"/>
          </a:xfrm>
          <a:prstGeom prst="rect">
            <a:avLst/>
          </a:prstGeom>
          <a:noFill/>
        </p:spPr>
        <p:txBody>
          <a:bodyPr wrap="square" rtlCol="0">
            <a:spAutoFit/>
          </a:bodyPr>
          <a:lstStyle>
            <a:defPPr>
              <a:defRPr lang="en-US"/>
            </a:defPPr>
            <a:lvl1pPr>
              <a:defRPr sz="2400"/>
            </a:lvl1pPr>
          </a:lstStyle>
          <a:p>
            <a:r>
              <a:rPr lang="en-US" dirty="0"/>
              <a:t>Server</a:t>
            </a:r>
          </a:p>
        </p:txBody>
      </p:sp>
      <p:sp>
        <p:nvSpPr>
          <p:cNvPr id="29" name="TextBox 28">
            <a:extLst>
              <a:ext uri="{FF2B5EF4-FFF2-40B4-BE49-F238E27FC236}">
                <a16:creationId xmlns:a16="http://schemas.microsoft.com/office/drawing/2014/main" id="{90EC8A47-2587-458D-A992-15B63F0B0D34}"/>
              </a:ext>
            </a:extLst>
          </p:cNvPr>
          <p:cNvSpPr txBox="1"/>
          <p:nvPr/>
        </p:nvSpPr>
        <p:spPr>
          <a:xfrm>
            <a:off x="3505200" y="6567055"/>
            <a:ext cx="5867400" cy="307777"/>
          </a:xfrm>
          <a:prstGeom prst="rect">
            <a:avLst/>
          </a:prstGeom>
          <a:noFill/>
        </p:spPr>
        <p:txBody>
          <a:bodyPr wrap="square" rtlCol="0">
            <a:spAutoFit/>
          </a:bodyPr>
          <a:lstStyle/>
          <a:p>
            <a:r>
              <a:rPr lang="en-US" sz="1400" dirty="0"/>
              <a:t>Slide adapted from </a:t>
            </a:r>
            <a:r>
              <a:rPr lang="en-US" sz="1400" dirty="0">
                <a:hlinkClick r:id="rId8"/>
              </a:rPr>
              <a:t>Google Earth Engine </a:t>
            </a:r>
            <a:r>
              <a:rPr lang="en-US" sz="1400" dirty="0"/>
              <a:t>with icons from </a:t>
            </a:r>
            <a:r>
              <a:rPr lang="en-US" sz="1400" dirty="0">
                <a:hlinkClick r:id="rId9"/>
              </a:rPr>
              <a:t>Flaticon.com</a:t>
            </a:r>
            <a:endParaRPr lang="en-US" sz="1400" dirty="0"/>
          </a:p>
        </p:txBody>
      </p:sp>
    </p:spTree>
    <p:extLst>
      <p:ext uri="{BB962C8B-B14F-4D97-AF65-F5344CB8AC3E}">
        <p14:creationId xmlns:p14="http://schemas.microsoft.com/office/powerpoint/2010/main" val="682807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985A-44B9-43B7-8D9E-67CC9C66D452}"/>
              </a:ext>
            </a:extLst>
          </p:cNvPr>
          <p:cNvSpPr>
            <a:spLocks noGrp="1"/>
          </p:cNvSpPr>
          <p:nvPr>
            <p:ph type="title"/>
          </p:nvPr>
        </p:nvSpPr>
        <p:spPr/>
        <p:txBody>
          <a:bodyPr/>
          <a:lstStyle/>
          <a:p>
            <a:r>
              <a:rPr lang="en-US" dirty="0"/>
              <a:t>How does Earth Engine work?</a:t>
            </a:r>
          </a:p>
        </p:txBody>
      </p:sp>
      <p:pic>
        <p:nvPicPr>
          <p:cNvPr id="9" name="Picture 8" descr="A close up of a logo&#10;&#10;Description automatically generated">
            <a:extLst>
              <a:ext uri="{FF2B5EF4-FFF2-40B4-BE49-F238E27FC236}">
                <a16:creationId xmlns:a16="http://schemas.microsoft.com/office/drawing/2014/main" id="{6382B099-DB23-4DC7-ABA3-1892F7DD95FF}"/>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4800600" y="1905000"/>
            <a:ext cx="4259922" cy="4259922"/>
          </a:xfrm>
          <a:prstGeom prst="rect">
            <a:avLst/>
          </a:prstGeom>
          <a:ln>
            <a:noFill/>
          </a:ln>
          <a:effectLst>
            <a:outerShdw blurRad="292100" dist="139700" dir="2700000" algn="tl" rotWithShape="0">
              <a:srgbClr val="333333">
                <a:alpha val="65000"/>
              </a:srgbClr>
            </a:outerShdw>
          </a:effectLst>
        </p:spPr>
      </p:pic>
      <p:grpSp>
        <p:nvGrpSpPr>
          <p:cNvPr id="22" name="Group 21">
            <a:extLst>
              <a:ext uri="{FF2B5EF4-FFF2-40B4-BE49-F238E27FC236}">
                <a16:creationId xmlns:a16="http://schemas.microsoft.com/office/drawing/2014/main" id="{59637400-A587-487A-AA02-2C6F8A1B42D9}"/>
              </a:ext>
            </a:extLst>
          </p:cNvPr>
          <p:cNvGrpSpPr/>
          <p:nvPr/>
        </p:nvGrpSpPr>
        <p:grpSpPr>
          <a:xfrm>
            <a:off x="4448780" y="3531402"/>
            <a:ext cx="4281341" cy="2297296"/>
            <a:chOff x="3818082" y="2509983"/>
            <a:chExt cx="4806659" cy="2586180"/>
          </a:xfrm>
        </p:grpSpPr>
        <p:sp>
          <p:nvSpPr>
            <p:cNvPr id="12" name="Flowchart: Process 11">
              <a:extLst>
                <a:ext uri="{FF2B5EF4-FFF2-40B4-BE49-F238E27FC236}">
                  <a16:creationId xmlns:a16="http://schemas.microsoft.com/office/drawing/2014/main" id="{4218FB4D-29D1-4743-865B-D3DE40B39313}"/>
                </a:ext>
              </a:extLst>
            </p:cNvPr>
            <p:cNvSpPr/>
            <p:nvPr/>
          </p:nvSpPr>
          <p:spPr>
            <a:xfrm>
              <a:off x="4196772" y="2509983"/>
              <a:ext cx="85436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filter</a:t>
              </a:r>
            </a:p>
          </p:txBody>
        </p:sp>
        <p:sp>
          <p:nvSpPr>
            <p:cNvPr id="13" name="Flowchart: Process 12">
              <a:extLst>
                <a:ext uri="{FF2B5EF4-FFF2-40B4-BE49-F238E27FC236}">
                  <a16:creationId xmlns:a16="http://schemas.microsoft.com/office/drawing/2014/main" id="{8E667190-ED7D-48D7-94BC-6A9760BABDB0}"/>
                </a:ext>
              </a:extLst>
            </p:cNvPr>
            <p:cNvSpPr/>
            <p:nvPr/>
          </p:nvSpPr>
          <p:spPr>
            <a:xfrm>
              <a:off x="4402282" y="2772064"/>
              <a:ext cx="85436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add</a:t>
              </a:r>
            </a:p>
          </p:txBody>
        </p:sp>
        <p:sp>
          <p:nvSpPr>
            <p:cNvPr id="14" name="Flowchart: Process 13">
              <a:extLst>
                <a:ext uri="{FF2B5EF4-FFF2-40B4-BE49-F238E27FC236}">
                  <a16:creationId xmlns:a16="http://schemas.microsoft.com/office/drawing/2014/main" id="{47E03060-0F3B-4931-B93A-2A5FBA42131F}"/>
                </a:ext>
              </a:extLst>
            </p:cNvPr>
            <p:cNvSpPr/>
            <p:nvPr/>
          </p:nvSpPr>
          <p:spPr>
            <a:xfrm>
              <a:off x="4985904" y="4193308"/>
              <a:ext cx="990600"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mosaic</a:t>
              </a:r>
            </a:p>
          </p:txBody>
        </p:sp>
        <p:sp>
          <p:nvSpPr>
            <p:cNvPr id="15" name="Flowchart: Process 14">
              <a:extLst>
                <a:ext uri="{FF2B5EF4-FFF2-40B4-BE49-F238E27FC236}">
                  <a16:creationId xmlns:a16="http://schemas.microsoft.com/office/drawing/2014/main" id="{1A983761-5EE8-4D87-86FD-D113757A2D75}"/>
                </a:ext>
              </a:extLst>
            </p:cNvPr>
            <p:cNvSpPr/>
            <p:nvPr/>
          </p:nvSpPr>
          <p:spPr>
            <a:xfrm>
              <a:off x="4114800" y="4038600"/>
              <a:ext cx="990600"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reduce</a:t>
              </a:r>
            </a:p>
          </p:txBody>
        </p:sp>
        <p:sp>
          <p:nvSpPr>
            <p:cNvPr id="16" name="Flowchart: Process 15">
              <a:extLst>
                <a:ext uri="{FF2B5EF4-FFF2-40B4-BE49-F238E27FC236}">
                  <a16:creationId xmlns:a16="http://schemas.microsoft.com/office/drawing/2014/main" id="{BEC32124-F449-4054-81AE-73E904A4B632}"/>
                </a:ext>
              </a:extLst>
            </p:cNvPr>
            <p:cNvSpPr/>
            <p:nvPr/>
          </p:nvSpPr>
          <p:spPr>
            <a:xfrm>
              <a:off x="4082472" y="3500582"/>
              <a:ext cx="85436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join</a:t>
              </a:r>
            </a:p>
          </p:txBody>
        </p:sp>
        <p:sp>
          <p:nvSpPr>
            <p:cNvPr id="17" name="Flowchart: Process 16">
              <a:extLst>
                <a:ext uri="{FF2B5EF4-FFF2-40B4-BE49-F238E27FC236}">
                  <a16:creationId xmlns:a16="http://schemas.microsoft.com/office/drawing/2014/main" id="{1735FB68-0FCB-4051-83DA-7A7FFF8281B7}"/>
                </a:ext>
              </a:extLst>
            </p:cNvPr>
            <p:cNvSpPr/>
            <p:nvPr/>
          </p:nvSpPr>
          <p:spPr>
            <a:xfrm>
              <a:off x="3818082" y="3052619"/>
              <a:ext cx="111875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distance</a:t>
              </a:r>
            </a:p>
          </p:txBody>
        </p:sp>
        <p:sp>
          <p:nvSpPr>
            <p:cNvPr id="18" name="Flowchart: Process 17">
              <a:extLst>
                <a:ext uri="{FF2B5EF4-FFF2-40B4-BE49-F238E27FC236}">
                  <a16:creationId xmlns:a16="http://schemas.microsoft.com/office/drawing/2014/main" id="{081F15C4-F134-437C-BCFC-62C3EE469132}"/>
                </a:ext>
              </a:extLst>
            </p:cNvPr>
            <p:cNvSpPr/>
            <p:nvPr/>
          </p:nvSpPr>
          <p:spPr>
            <a:xfrm>
              <a:off x="5889336" y="4339936"/>
              <a:ext cx="1230168"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addBands</a:t>
              </a:r>
              <a:endParaRPr lang="en-US" sz="1600" dirty="0">
                <a:solidFill>
                  <a:schemeClr val="tx1"/>
                </a:solidFill>
              </a:endParaRPr>
            </a:p>
          </p:txBody>
        </p:sp>
        <p:sp>
          <p:nvSpPr>
            <p:cNvPr id="19" name="Flowchart: Process 18">
              <a:extLst>
                <a:ext uri="{FF2B5EF4-FFF2-40B4-BE49-F238E27FC236}">
                  <a16:creationId xmlns:a16="http://schemas.microsoft.com/office/drawing/2014/main" id="{E84D7897-391F-460C-8A73-68AD8D4F7E37}"/>
                </a:ext>
              </a:extLst>
            </p:cNvPr>
            <p:cNvSpPr/>
            <p:nvPr/>
          </p:nvSpPr>
          <p:spPr>
            <a:xfrm>
              <a:off x="4626840" y="4431145"/>
              <a:ext cx="854364"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select</a:t>
              </a:r>
            </a:p>
          </p:txBody>
        </p:sp>
        <p:sp>
          <p:nvSpPr>
            <p:cNvPr id="20" name="Flowchart: Process 19">
              <a:extLst>
                <a:ext uri="{FF2B5EF4-FFF2-40B4-BE49-F238E27FC236}">
                  <a16:creationId xmlns:a16="http://schemas.microsoft.com/office/drawing/2014/main" id="{DE587C42-6E7E-46E8-B836-6A1926C23681}"/>
                </a:ext>
              </a:extLst>
            </p:cNvPr>
            <p:cNvSpPr/>
            <p:nvPr/>
          </p:nvSpPr>
          <p:spPr>
            <a:xfrm>
              <a:off x="5648036" y="4791363"/>
              <a:ext cx="1230167"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convolve</a:t>
              </a:r>
            </a:p>
          </p:txBody>
        </p:sp>
        <p:sp>
          <p:nvSpPr>
            <p:cNvPr id="21" name="Flowchart: Process 20">
              <a:extLst>
                <a:ext uri="{FF2B5EF4-FFF2-40B4-BE49-F238E27FC236}">
                  <a16:creationId xmlns:a16="http://schemas.microsoft.com/office/drawing/2014/main" id="{B99681A5-1507-475F-9325-35603147F960}"/>
                </a:ext>
              </a:extLst>
            </p:cNvPr>
            <p:cNvSpPr/>
            <p:nvPr/>
          </p:nvSpPr>
          <p:spPr>
            <a:xfrm>
              <a:off x="6554641" y="4603749"/>
              <a:ext cx="2070100" cy="304800"/>
            </a:xfrm>
            <a:prstGeom prst="flowChartProcess">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simpleCloudScore</a:t>
              </a:r>
              <a:endParaRPr lang="en-US" sz="1600" dirty="0">
                <a:solidFill>
                  <a:schemeClr val="tx1"/>
                </a:solidFill>
              </a:endParaRPr>
            </a:p>
          </p:txBody>
        </p:sp>
      </p:grpSp>
      <p:pic>
        <p:nvPicPr>
          <p:cNvPr id="25" name="Picture 24" descr="A close up of a logo&#10;&#10;Description automatically generated">
            <a:extLst>
              <a:ext uri="{FF2B5EF4-FFF2-40B4-BE49-F238E27FC236}">
                <a16:creationId xmlns:a16="http://schemas.microsoft.com/office/drawing/2014/main" id="{EEEC3BFB-746B-4259-B41A-6FDCDD2A5383}"/>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7058774" y="3692387"/>
            <a:ext cx="1351398" cy="1351398"/>
          </a:xfrm>
          <a:prstGeom prst="rect">
            <a:avLst/>
          </a:prstGeom>
        </p:spPr>
      </p:pic>
      <p:pic>
        <p:nvPicPr>
          <p:cNvPr id="27" name="Picture 26" descr="A picture containing lamp&#10;&#10;Description automatically generated">
            <a:extLst>
              <a:ext uri="{FF2B5EF4-FFF2-40B4-BE49-F238E27FC236}">
                <a16:creationId xmlns:a16="http://schemas.microsoft.com/office/drawing/2014/main" id="{0E5941F5-45E9-454D-926B-9415EB2BBFBA}"/>
              </a:ext>
            </a:extLst>
          </p:cNvPr>
          <p:cNvPicPr>
            <a:picLocks noChangeAspect="1"/>
          </p:cNvPicPr>
          <p:nvPr/>
        </p:nvPicPr>
        <p:blipFill>
          <a:blip r:embed="rId5" cstate="print">
            <a:alphaModFix amt="70000"/>
            <a:extLst>
              <a:ext uri="{28A0092B-C50C-407E-A947-70E740481C1C}">
                <a14:useLocalDpi xmlns:a14="http://schemas.microsoft.com/office/drawing/2010/main" val="0"/>
              </a:ext>
            </a:extLst>
          </a:blip>
          <a:stretch>
            <a:fillRect/>
          </a:stretch>
        </p:blipFill>
        <p:spPr>
          <a:xfrm>
            <a:off x="5746203" y="3445602"/>
            <a:ext cx="1584030" cy="1584030"/>
          </a:xfrm>
          <a:prstGeom prst="rect">
            <a:avLst/>
          </a:prstGeom>
        </p:spPr>
      </p:pic>
      <p:grpSp>
        <p:nvGrpSpPr>
          <p:cNvPr id="37" name="Group 36">
            <a:extLst>
              <a:ext uri="{FF2B5EF4-FFF2-40B4-BE49-F238E27FC236}">
                <a16:creationId xmlns:a16="http://schemas.microsoft.com/office/drawing/2014/main" id="{069D3276-2F44-48D2-BC21-63812A219FDE}"/>
              </a:ext>
            </a:extLst>
          </p:cNvPr>
          <p:cNvGrpSpPr/>
          <p:nvPr/>
        </p:nvGrpSpPr>
        <p:grpSpPr>
          <a:xfrm>
            <a:off x="2803666" y="3424293"/>
            <a:ext cx="1799367" cy="1600351"/>
            <a:chOff x="2849923" y="2570572"/>
            <a:chExt cx="1799367" cy="1600351"/>
          </a:xfrm>
        </p:grpSpPr>
        <p:sp>
          <p:nvSpPr>
            <p:cNvPr id="28" name="Arrow: Right 27">
              <a:extLst>
                <a:ext uri="{FF2B5EF4-FFF2-40B4-BE49-F238E27FC236}">
                  <a16:creationId xmlns:a16="http://schemas.microsoft.com/office/drawing/2014/main" id="{4EEDF3CE-9152-4485-B116-85862888F07B}"/>
                </a:ext>
              </a:extLst>
            </p:cNvPr>
            <p:cNvSpPr/>
            <p:nvPr/>
          </p:nvSpPr>
          <p:spPr>
            <a:xfrm>
              <a:off x="2916485" y="2570572"/>
              <a:ext cx="1732805" cy="444076"/>
            </a:xfrm>
            <a:prstGeom prst="rightArrow">
              <a:avLst/>
            </a:prstGeom>
            <a:solidFill>
              <a:schemeClr val="accent2">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Request</a:t>
              </a:r>
            </a:p>
          </p:txBody>
        </p:sp>
        <p:sp>
          <p:nvSpPr>
            <p:cNvPr id="30" name="Arrow: Left 29">
              <a:extLst>
                <a:ext uri="{FF2B5EF4-FFF2-40B4-BE49-F238E27FC236}">
                  <a16:creationId xmlns:a16="http://schemas.microsoft.com/office/drawing/2014/main" id="{FD68101F-188B-42F9-B98C-8CF45D0816B3}"/>
                </a:ext>
              </a:extLst>
            </p:cNvPr>
            <p:cNvSpPr/>
            <p:nvPr/>
          </p:nvSpPr>
          <p:spPr>
            <a:xfrm>
              <a:off x="2849923" y="3714659"/>
              <a:ext cx="1697115" cy="456264"/>
            </a:xfrm>
            <a:prstGeom prst="leftArrow">
              <a:avLst/>
            </a:prstGeom>
            <a:solidFill>
              <a:schemeClr val="accent2">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Response</a:t>
              </a:r>
            </a:p>
          </p:txBody>
        </p:sp>
        <p:pic>
          <p:nvPicPr>
            <p:cNvPr id="32" name="Picture 31" descr="A close up of a logo&#10;&#10;Description automatically generated">
              <a:extLst>
                <a:ext uri="{FF2B5EF4-FFF2-40B4-BE49-F238E27FC236}">
                  <a16:creationId xmlns:a16="http://schemas.microsoft.com/office/drawing/2014/main" id="{B7B48854-707C-410B-B0F9-21DC6D879ABB}"/>
                </a:ext>
              </a:extLst>
            </p:cNvPr>
            <p:cNvPicPr>
              <a:picLocks noChangeAspect="1"/>
            </p:cNvPicPr>
            <p:nvPr/>
          </p:nvPicPr>
          <p:blipFill>
            <a:blip r:embed="rId6" cstate="print">
              <a:alphaModFix amt="50000"/>
              <a:extLst>
                <a:ext uri="{28A0092B-C50C-407E-A947-70E740481C1C}">
                  <a14:useLocalDpi xmlns:a14="http://schemas.microsoft.com/office/drawing/2010/main" val="0"/>
                </a:ext>
              </a:extLst>
            </a:blip>
            <a:stretch>
              <a:fillRect/>
            </a:stretch>
          </p:blipFill>
          <p:spPr>
            <a:xfrm>
              <a:off x="3358311" y="2994877"/>
              <a:ext cx="760991" cy="760991"/>
            </a:xfrm>
            <a:prstGeom prst="rect">
              <a:avLst/>
            </a:prstGeom>
          </p:spPr>
        </p:pic>
      </p:grpSp>
      <p:grpSp>
        <p:nvGrpSpPr>
          <p:cNvPr id="36" name="Group 35">
            <a:extLst>
              <a:ext uri="{FF2B5EF4-FFF2-40B4-BE49-F238E27FC236}">
                <a16:creationId xmlns:a16="http://schemas.microsoft.com/office/drawing/2014/main" id="{F92E44A4-36DB-4596-8A9D-C3220210FA3F}"/>
              </a:ext>
            </a:extLst>
          </p:cNvPr>
          <p:cNvGrpSpPr/>
          <p:nvPr/>
        </p:nvGrpSpPr>
        <p:grpSpPr>
          <a:xfrm>
            <a:off x="123953" y="2662578"/>
            <a:ext cx="2576633" cy="2576633"/>
            <a:chOff x="170210" y="1808857"/>
            <a:chExt cx="2576633" cy="2576633"/>
          </a:xfrm>
        </p:grpSpPr>
        <p:pic>
          <p:nvPicPr>
            <p:cNvPr id="24" name="Picture 23">
              <a:extLst>
                <a:ext uri="{FF2B5EF4-FFF2-40B4-BE49-F238E27FC236}">
                  <a16:creationId xmlns:a16="http://schemas.microsoft.com/office/drawing/2014/main" id="{0D815D78-0CAD-4C86-8FF5-82A9C2F37773}"/>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170210" y="1808857"/>
              <a:ext cx="2576633" cy="2576633"/>
            </a:xfrm>
            <a:prstGeom prst="rect">
              <a:avLst/>
            </a:prstGeom>
          </p:spPr>
        </p:pic>
        <p:sp>
          <p:nvSpPr>
            <p:cNvPr id="35" name="Rectangle 34">
              <a:extLst>
                <a:ext uri="{FF2B5EF4-FFF2-40B4-BE49-F238E27FC236}">
                  <a16:creationId xmlns:a16="http://schemas.microsoft.com/office/drawing/2014/main" id="{0FE5CE89-F767-4D1B-BAC3-9CE0773ACACD}"/>
                </a:ext>
              </a:extLst>
            </p:cNvPr>
            <p:cNvSpPr/>
            <p:nvPr/>
          </p:nvSpPr>
          <p:spPr>
            <a:xfrm>
              <a:off x="1269455" y="3596213"/>
              <a:ext cx="1112410" cy="760991"/>
            </a:xfrm>
            <a:prstGeom prst="rect">
              <a:avLst/>
            </a:prstGeom>
            <a:solidFill>
              <a:srgbClr val="FFC000"/>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 }</a:t>
              </a:r>
            </a:p>
            <a:p>
              <a:pPr algn="ctr"/>
              <a:r>
                <a:rPr lang="en-US" sz="2000" b="1" dirty="0">
                  <a:solidFill>
                    <a:schemeClr val="tx1"/>
                  </a:solidFill>
                </a:rPr>
                <a:t>JS</a:t>
              </a:r>
            </a:p>
          </p:txBody>
        </p:sp>
      </p:grpSp>
      <p:sp>
        <p:nvSpPr>
          <p:cNvPr id="4" name="TextBox 3">
            <a:extLst>
              <a:ext uri="{FF2B5EF4-FFF2-40B4-BE49-F238E27FC236}">
                <a16:creationId xmlns:a16="http://schemas.microsoft.com/office/drawing/2014/main" id="{53562982-5940-4590-BFF9-C250EC2A7302}"/>
              </a:ext>
            </a:extLst>
          </p:cNvPr>
          <p:cNvSpPr txBox="1"/>
          <p:nvPr/>
        </p:nvSpPr>
        <p:spPr>
          <a:xfrm>
            <a:off x="123952" y="1524000"/>
            <a:ext cx="5471455" cy="1477328"/>
          </a:xfrm>
          <a:prstGeom prst="rect">
            <a:avLst/>
          </a:prstGeom>
          <a:noFill/>
        </p:spPr>
        <p:txBody>
          <a:bodyPr wrap="square" rtlCol="0">
            <a:spAutoFit/>
          </a:bodyPr>
          <a:lstStyle/>
          <a:p>
            <a:pPr lvl="1"/>
            <a:r>
              <a:rPr lang="en-US" dirty="0"/>
              <a:t>The Earth Engine API allows us to write scripts defining our analysis on the client (the browser) and run our analysis on the server and Google has awesome servers! </a:t>
            </a:r>
          </a:p>
          <a:p>
            <a:endParaRPr lang="en-US" dirty="0"/>
          </a:p>
        </p:txBody>
      </p:sp>
      <p:sp>
        <p:nvSpPr>
          <p:cNvPr id="26" name="TextBox 25">
            <a:extLst>
              <a:ext uri="{FF2B5EF4-FFF2-40B4-BE49-F238E27FC236}">
                <a16:creationId xmlns:a16="http://schemas.microsoft.com/office/drawing/2014/main" id="{68C904E7-A714-47C8-B0D4-9D84BF7EBCE9}"/>
              </a:ext>
            </a:extLst>
          </p:cNvPr>
          <p:cNvSpPr txBox="1"/>
          <p:nvPr/>
        </p:nvSpPr>
        <p:spPr>
          <a:xfrm>
            <a:off x="3505200" y="6567055"/>
            <a:ext cx="5867400" cy="307777"/>
          </a:xfrm>
          <a:prstGeom prst="rect">
            <a:avLst/>
          </a:prstGeom>
          <a:noFill/>
        </p:spPr>
        <p:txBody>
          <a:bodyPr wrap="square" rtlCol="0">
            <a:spAutoFit/>
          </a:bodyPr>
          <a:lstStyle/>
          <a:p>
            <a:r>
              <a:rPr lang="en-US" sz="1400" dirty="0"/>
              <a:t>Slide adapted from </a:t>
            </a:r>
            <a:r>
              <a:rPr lang="en-US" sz="1400" dirty="0">
                <a:hlinkClick r:id="rId8"/>
              </a:rPr>
              <a:t>Google Earth Engine </a:t>
            </a:r>
            <a:r>
              <a:rPr lang="en-US" sz="1400" dirty="0"/>
              <a:t>with icons from </a:t>
            </a:r>
            <a:r>
              <a:rPr lang="en-US" sz="1400" dirty="0">
                <a:hlinkClick r:id="rId9"/>
              </a:rPr>
              <a:t>Flaticon.com</a:t>
            </a:r>
            <a:endParaRPr lang="en-US" sz="1400" dirty="0"/>
          </a:p>
        </p:txBody>
      </p:sp>
    </p:spTree>
    <p:extLst>
      <p:ext uri="{BB962C8B-B14F-4D97-AF65-F5344CB8AC3E}">
        <p14:creationId xmlns:p14="http://schemas.microsoft.com/office/powerpoint/2010/main" val="2467687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 Engine API &amp; Code Editor</a:t>
            </a:r>
          </a:p>
        </p:txBody>
      </p:sp>
      <p:sp>
        <p:nvSpPr>
          <p:cNvPr id="3" name="Content Placeholder 2"/>
          <p:cNvSpPr>
            <a:spLocks noGrp="1"/>
          </p:cNvSpPr>
          <p:nvPr>
            <p:ph idx="1"/>
          </p:nvPr>
        </p:nvSpPr>
        <p:spPr/>
        <p:txBody>
          <a:bodyPr/>
          <a:lstStyle/>
          <a:p>
            <a:pPr lvl="1"/>
            <a:r>
              <a:rPr lang="en-US" dirty="0"/>
              <a:t>Environment for developing and managing code </a:t>
            </a:r>
          </a:p>
          <a:p>
            <a:pPr lvl="2"/>
            <a:r>
              <a:rPr lang="en-US" dirty="0"/>
              <a:t>Git enabled repositories for version control &amp; sharing</a:t>
            </a:r>
          </a:p>
          <a:p>
            <a:pPr lvl="1"/>
            <a:r>
              <a:rPr lang="en-US" dirty="0"/>
              <a:t>JavaScript methods for remote sensing data  </a:t>
            </a:r>
          </a:p>
        </p:txBody>
      </p:sp>
      <p:pic>
        <p:nvPicPr>
          <p:cNvPr id="4" name="Picture 3">
            <a:extLst>
              <a:ext uri="{FF2B5EF4-FFF2-40B4-BE49-F238E27FC236}">
                <a16:creationId xmlns:a16="http://schemas.microsoft.com/office/drawing/2014/main" id="{3C1972A2-1F01-46B5-910B-6AF93914D717}"/>
              </a:ext>
            </a:extLst>
          </p:cNvPr>
          <p:cNvPicPr>
            <a:picLocks noChangeAspect="1"/>
          </p:cNvPicPr>
          <p:nvPr/>
        </p:nvPicPr>
        <p:blipFill>
          <a:blip r:embed="rId2"/>
          <a:stretch>
            <a:fillRect/>
          </a:stretch>
        </p:blipFill>
        <p:spPr>
          <a:xfrm>
            <a:off x="2488354" y="3048000"/>
            <a:ext cx="4167292" cy="3220661"/>
          </a:xfrm>
          <a:prstGeom prst="rect">
            <a:avLst/>
          </a:prstGeom>
        </p:spPr>
      </p:pic>
    </p:spTree>
    <p:extLst>
      <p:ext uri="{BB962C8B-B14F-4D97-AF65-F5344CB8AC3E}">
        <p14:creationId xmlns:p14="http://schemas.microsoft.com/office/powerpoint/2010/main" val="3462786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7CA8-FCA2-4D7F-B826-CE593D874F2E}"/>
              </a:ext>
            </a:extLst>
          </p:cNvPr>
          <p:cNvSpPr>
            <a:spLocks noGrp="1"/>
          </p:cNvSpPr>
          <p:nvPr>
            <p:ph type="title"/>
          </p:nvPr>
        </p:nvSpPr>
        <p:spPr/>
        <p:txBody>
          <a:bodyPr/>
          <a:lstStyle/>
          <a:p>
            <a:r>
              <a:rPr lang="en-US" dirty="0"/>
              <a:t>Earth Engine is not your typical GIS</a:t>
            </a:r>
          </a:p>
        </p:txBody>
      </p:sp>
      <p:sp>
        <p:nvSpPr>
          <p:cNvPr id="3" name="Content Placeholder 2">
            <a:extLst>
              <a:ext uri="{FF2B5EF4-FFF2-40B4-BE49-F238E27FC236}">
                <a16:creationId xmlns:a16="http://schemas.microsoft.com/office/drawing/2014/main" id="{460404F5-F209-443D-8EF0-E6A4384A2FC0}"/>
              </a:ext>
            </a:extLst>
          </p:cNvPr>
          <p:cNvSpPr>
            <a:spLocks noGrp="1"/>
          </p:cNvSpPr>
          <p:nvPr>
            <p:ph idx="1"/>
          </p:nvPr>
        </p:nvSpPr>
        <p:spPr/>
        <p:txBody>
          <a:bodyPr>
            <a:normAutofit/>
          </a:bodyPr>
          <a:lstStyle/>
          <a:p>
            <a:r>
              <a:rPr lang="en-US" dirty="0"/>
              <a:t>Key points</a:t>
            </a:r>
          </a:p>
          <a:p>
            <a:pPr lvl="1"/>
            <a:r>
              <a:rPr lang="en-US" dirty="0"/>
              <a:t>Cloud-based</a:t>
            </a:r>
          </a:p>
          <a:p>
            <a:pPr lvl="1"/>
            <a:r>
              <a:rPr lang="en-US" dirty="0"/>
              <a:t>‘Lazy’ or </a:t>
            </a:r>
            <a:r>
              <a:rPr lang="en-US" dirty="0">
                <a:hlinkClick r:id="rId3"/>
              </a:rPr>
              <a:t>deferred execution</a:t>
            </a:r>
            <a:r>
              <a:rPr lang="en-US" dirty="0"/>
              <a:t> </a:t>
            </a:r>
          </a:p>
          <a:p>
            <a:pPr lvl="1"/>
            <a:r>
              <a:rPr lang="en-US" dirty="0">
                <a:hlinkClick r:id="rId4"/>
              </a:rPr>
              <a:t>Image resolution (scale) </a:t>
            </a:r>
            <a:r>
              <a:rPr lang="en-US" dirty="0"/>
              <a:t>and </a:t>
            </a:r>
            <a:r>
              <a:rPr lang="en-US" dirty="0">
                <a:hlinkClick r:id="rId5"/>
              </a:rPr>
              <a:t>map projections</a:t>
            </a:r>
            <a:r>
              <a:rPr lang="en-US" dirty="0"/>
              <a:t> are handled differently in EE – to make these more user-friendly</a:t>
            </a:r>
          </a:p>
          <a:p>
            <a:pPr lvl="1"/>
            <a:endParaRPr lang="en-US" dirty="0"/>
          </a:p>
          <a:p>
            <a:pPr lvl="1"/>
            <a:endParaRPr lang="en-US" dirty="0"/>
          </a:p>
        </p:txBody>
      </p:sp>
    </p:spTree>
    <p:extLst>
      <p:ext uri="{BB962C8B-B14F-4D97-AF65-F5344CB8AC3E}">
        <p14:creationId xmlns:p14="http://schemas.microsoft.com/office/powerpoint/2010/main" val="3229610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7CA8-FCA2-4D7F-B826-CE593D874F2E}"/>
              </a:ext>
            </a:extLst>
          </p:cNvPr>
          <p:cNvSpPr>
            <a:spLocks noGrp="1"/>
          </p:cNvSpPr>
          <p:nvPr>
            <p:ph type="title"/>
          </p:nvPr>
        </p:nvSpPr>
        <p:spPr/>
        <p:txBody>
          <a:bodyPr>
            <a:normAutofit/>
          </a:bodyPr>
          <a:lstStyle/>
          <a:p>
            <a:r>
              <a:rPr lang="en-US" dirty="0"/>
              <a:t>Client vs. Server Objects</a:t>
            </a:r>
          </a:p>
        </p:txBody>
      </p:sp>
      <p:sp>
        <p:nvSpPr>
          <p:cNvPr id="3" name="Content Placeholder 2">
            <a:extLst>
              <a:ext uri="{FF2B5EF4-FFF2-40B4-BE49-F238E27FC236}">
                <a16:creationId xmlns:a16="http://schemas.microsoft.com/office/drawing/2014/main" id="{460404F5-F209-443D-8EF0-E6A4384A2FC0}"/>
              </a:ext>
            </a:extLst>
          </p:cNvPr>
          <p:cNvSpPr>
            <a:spLocks noGrp="1"/>
          </p:cNvSpPr>
          <p:nvPr>
            <p:ph idx="1"/>
          </p:nvPr>
        </p:nvSpPr>
        <p:spPr/>
        <p:txBody>
          <a:bodyPr>
            <a:normAutofit lnSpcReduction="10000"/>
          </a:bodyPr>
          <a:lstStyle/>
          <a:p>
            <a:pPr lvl="2"/>
            <a:r>
              <a:rPr lang="en-US" dirty="0"/>
              <a:t>‘Normal’ JavaScript objects and primitives AND server objects that you manipulate via client-side ‘proxy’ objects.</a:t>
            </a:r>
          </a:p>
          <a:p>
            <a:pPr lvl="2"/>
            <a:r>
              <a:rPr lang="en-US" dirty="0"/>
              <a:t>“Proxy” or server objects start with </a:t>
            </a:r>
            <a:r>
              <a:rPr lang="en-US" dirty="0" err="1"/>
              <a:t>ee</a:t>
            </a:r>
            <a:r>
              <a:rPr lang="en-US" dirty="0"/>
              <a:t>. and any methods on that are server functions. </a:t>
            </a:r>
          </a:p>
          <a:p>
            <a:pPr marL="548640" lvl="2" indent="0">
              <a:buNone/>
            </a:pPr>
            <a:endParaRPr lang="en-US" dirty="0"/>
          </a:p>
          <a:p>
            <a:pPr marL="0" indent="0">
              <a:buNone/>
            </a:pPr>
            <a:r>
              <a:rPr lang="en-US" dirty="0" err="1">
                <a:solidFill>
                  <a:schemeClr val="accent6">
                    <a:lumMod val="75000"/>
                  </a:schemeClr>
                </a:solidFill>
                <a:latin typeface="Consolas" panose="020B0609020204030204" pitchFamily="49" charset="0"/>
              </a:rPr>
              <a:t>ee</a:t>
            </a:r>
            <a:r>
              <a:rPr lang="en-US" dirty="0" err="1">
                <a:solidFill>
                  <a:srgbClr val="FF6600"/>
                </a:solidFill>
                <a:latin typeface="Consolas" panose="020B0609020204030204" pitchFamily="49" charset="0"/>
              </a:rPr>
              <a:t>.Image</a:t>
            </a:r>
            <a:r>
              <a:rPr lang="en-US" dirty="0">
                <a:solidFill>
                  <a:schemeClr val="tx1">
                    <a:lumMod val="85000"/>
                    <a:lumOff val="15000"/>
                  </a:schemeClr>
                </a:solidFill>
                <a:latin typeface="Consolas" panose="020B0609020204030204" pitchFamily="49" charset="0"/>
              </a:rPr>
              <a:t>(</a:t>
            </a:r>
            <a:r>
              <a:rPr lang="en-US" dirty="0">
                <a:solidFill>
                  <a:srgbClr val="CE9178"/>
                </a:solidFill>
                <a:latin typeface="Consolas" panose="020B0609020204030204" pitchFamily="49" charset="0"/>
              </a:rPr>
              <a:t>"LANDSAT/LC8_L1T_TOA/LC80450322014244LGN00"</a:t>
            </a:r>
            <a:r>
              <a:rPr lang="en-US" dirty="0">
                <a:solidFill>
                  <a:schemeClr val="tx1">
                    <a:lumMod val="85000"/>
                    <a:lumOff val="15000"/>
                  </a:schemeClr>
                </a:solidFill>
                <a:latin typeface="Consolas" panose="020B0609020204030204" pitchFamily="49" charset="0"/>
              </a:rPr>
              <a:t>);</a:t>
            </a:r>
          </a:p>
          <a:p>
            <a:pPr lvl="2"/>
            <a:endParaRPr lang="en-US" dirty="0"/>
          </a:p>
          <a:p>
            <a:pPr lvl="2"/>
            <a:r>
              <a:rPr lang="en-US" dirty="0"/>
              <a:t>Loops, conditionals don’t work on server objects</a:t>
            </a:r>
          </a:p>
          <a:p>
            <a:pPr lvl="2"/>
            <a:r>
              <a:rPr lang="en-US" dirty="0"/>
              <a:t>More info: </a:t>
            </a:r>
            <a:r>
              <a:rPr lang="en-US" dirty="0">
                <a:hlinkClick r:id="rId3"/>
              </a:rPr>
              <a:t>https://developers.google.com/earth-engine/client_server</a:t>
            </a: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664452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 Engine algorithms</a:t>
            </a:r>
          </a:p>
        </p:txBody>
      </p:sp>
      <p:sp>
        <p:nvSpPr>
          <p:cNvPr id="3" name="Content Placeholder 2"/>
          <p:cNvSpPr>
            <a:spLocks noGrp="1"/>
          </p:cNvSpPr>
          <p:nvPr>
            <p:ph idx="1"/>
          </p:nvPr>
        </p:nvSpPr>
        <p:spPr/>
        <p:txBody>
          <a:bodyPr>
            <a:normAutofit/>
          </a:bodyPr>
          <a:lstStyle/>
          <a:p>
            <a:r>
              <a:rPr lang="en-US" dirty="0"/>
              <a:t>What is an algorithm?</a:t>
            </a:r>
          </a:p>
          <a:p>
            <a:pPr lvl="2"/>
            <a:r>
              <a:rPr lang="en-US" dirty="0"/>
              <a:t>Like a recipe </a:t>
            </a:r>
            <a:r>
              <a:rPr lang="en-US" i="1" dirty="0"/>
              <a:t>most </a:t>
            </a:r>
            <a:r>
              <a:rPr lang="en-US" dirty="0"/>
              <a:t>of the time…</a:t>
            </a:r>
          </a:p>
          <a:p>
            <a:pPr lvl="2"/>
            <a:r>
              <a:rPr lang="en-US" dirty="0"/>
              <a:t>Input + parameters </a:t>
            </a:r>
            <a:r>
              <a:rPr lang="en-US" dirty="0">
                <a:sym typeface="Wingdings" panose="05000000000000000000" pitchFamily="2" charset="2"/>
              </a:rPr>
              <a:t> output</a:t>
            </a:r>
          </a:p>
          <a:p>
            <a:r>
              <a:rPr lang="en-US" dirty="0">
                <a:sym typeface="Wingdings" panose="05000000000000000000" pitchFamily="2" charset="2"/>
              </a:rPr>
              <a:t>Relevant examples in EE</a:t>
            </a:r>
          </a:p>
          <a:p>
            <a:pPr lvl="2"/>
            <a:r>
              <a:rPr lang="en-US" dirty="0">
                <a:sym typeface="Wingdings" panose="05000000000000000000" pitchFamily="2" charset="2"/>
              </a:rPr>
              <a:t>Radiometric calibration</a:t>
            </a:r>
          </a:p>
          <a:p>
            <a:pPr lvl="2"/>
            <a:r>
              <a:rPr lang="en-US" dirty="0">
                <a:sym typeface="Wingdings" panose="05000000000000000000" pitchFamily="2" charset="2"/>
              </a:rPr>
              <a:t>Cloud masking</a:t>
            </a:r>
          </a:p>
          <a:p>
            <a:pPr lvl="2"/>
            <a:r>
              <a:rPr lang="en-US" dirty="0">
                <a:sym typeface="Wingdings" panose="05000000000000000000" pitchFamily="2" charset="2"/>
              </a:rPr>
              <a:t>Compositing</a:t>
            </a:r>
          </a:p>
          <a:p>
            <a:pPr lvl="2"/>
            <a:r>
              <a:rPr lang="en-US" dirty="0">
                <a:sym typeface="Wingdings" panose="05000000000000000000" pitchFamily="2" charset="2"/>
              </a:rPr>
              <a:t>Temporal segmentation </a:t>
            </a:r>
          </a:p>
          <a:p>
            <a:pPr lvl="3"/>
            <a:r>
              <a:rPr lang="en-US" dirty="0">
                <a:sym typeface="Wingdings" panose="05000000000000000000" pitchFamily="2" charset="2"/>
              </a:rPr>
              <a:t>i.e., time series change analysis</a:t>
            </a:r>
          </a:p>
          <a:p>
            <a:pPr lvl="1"/>
            <a:endParaRPr lang="en-US" dirty="0">
              <a:sym typeface="Wingdings" panose="05000000000000000000" pitchFamily="2" charset="2"/>
            </a:endParaRPr>
          </a:p>
          <a:p>
            <a:pPr lvl="1"/>
            <a:endParaRPr lang="en-US" dirty="0"/>
          </a:p>
          <a:p>
            <a:endParaRPr lang="en-US" dirty="0"/>
          </a:p>
          <a:p>
            <a:endParaRPr lang="en-US" dirty="0"/>
          </a:p>
        </p:txBody>
      </p:sp>
      <p:pic>
        <p:nvPicPr>
          <p:cNvPr id="1026" name="Picture 2">
            <a:extLst>
              <a:ext uri="{FF2B5EF4-FFF2-40B4-BE49-F238E27FC236}">
                <a16:creationId xmlns:a16="http://schemas.microsoft.com/office/drawing/2014/main" id="{4ADA27B6-76F5-4E1A-8F49-5E53E92BC2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371600"/>
            <a:ext cx="2236364" cy="502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573A82-3244-4F15-8260-1AD009F16E69}"/>
              </a:ext>
            </a:extLst>
          </p:cNvPr>
          <p:cNvSpPr txBox="1"/>
          <p:nvPr/>
        </p:nvSpPr>
        <p:spPr>
          <a:xfrm>
            <a:off x="5943600" y="6550223"/>
            <a:ext cx="3200400" cy="307777"/>
          </a:xfrm>
          <a:prstGeom prst="rect">
            <a:avLst/>
          </a:prstGeom>
          <a:noFill/>
        </p:spPr>
        <p:txBody>
          <a:bodyPr wrap="square" rtlCol="0">
            <a:spAutoFit/>
          </a:bodyPr>
          <a:lstStyle/>
          <a:p>
            <a:r>
              <a:rPr lang="en-US" sz="1400" dirty="0">
                <a:hlinkClick r:id="rId3"/>
              </a:rPr>
              <a:t>https://en.wikipedia.org/wiki/Algorithm</a:t>
            </a:r>
            <a:endParaRPr lang="en-US" sz="1400" dirty="0"/>
          </a:p>
        </p:txBody>
      </p:sp>
    </p:spTree>
    <p:extLst>
      <p:ext uri="{BB962C8B-B14F-4D97-AF65-F5344CB8AC3E}">
        <p14:creationId xmlns:p14="http://schemas.microsoft.com/office/powerpoint/2010/main" val="2388734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Algorithms &amp; methods today</a:t>
            </a:r>
          </a:p>
        </p:txBody>
      </p:sp>
      <p:sp>
        <p:nvSpPr>
          <p:cNvPr id="3" name="Content Placeholder 2"/>
          <p:cNvSpPr>
            <a:spLocks noGrp="1"/>
          </p:cNvSpPr>
          <p:nvPr>
            <p:ph idx="1"/>
          </p:nvPr>
        </p:nvSpPr>
        <p:spPr/>
        <p:txBody>
          <a:bodyPr>
            <a:normAutofit/>
          </a:bodyPr>
          <a:lstStyle/>
          <a:p>
            <a:r>
              <a:rPr lang="en-US" dirty="0"/>
              <a:t>Image processing &amp; preparation</a:t>
            </a:r>
          </a:p>
          <a:p>
            <a:pPr lvl="1"/>
            <a:r>
              <a:rPr lang="en-US" dirty="0"/>
              <a:t>Landsat algorithms </a:t>
            </a:r>
          </a:p>
          <a:p>
            <a:r>
              <a:rPr lang="en-US" dirty="0"/>
              <a:t>Time series analysis methods</a:t>
            </a:r>
          </a:p>
          <a:p>
            <a:pPr lvl="1"/>
            <a:r>
              <a:rPr lang="en-US" dirty="0"/>
              <a:t>Linear trend analysis</a:t>
            </a:r>
          </a:p>
          <a:p>
            <a:pPr lvl="1"/>
            <a:r>
              <a:rPr lang="en-US" dirty="0" err="1"/>
              <a:t>LandTrendr</a:t>
            </a:r>
            <a:endParaRPr lang="en-US" dirty="0"/>
          </a:p>
          <a:p>
            <a:r>
              <a:rPr lang="en-US" dirty="0"/>
              <a:t>All in Earth Engine!</a:t>
            </a:r>
          </a:p>
        </p:txBody>
      </p:sp>
    </p:spTree>
    <p:extLst>
      <p:ext uri="{BB962C8B-B14F-4D97-AF65-F5344CB8AC3E}">
        <p14:creationId xmlns:p14="http://schemas.microsoft.com/office/powerpoint/2010/main" val="2578221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0D488B0-4D41-4E37-A460-4DB2E9FFB8F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3044" y="2057400"/>
            <a:ext cx="7696200" cy="43291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Preparation &amp; Image Processing</a:t>
            </a:r>
          </a:p>
        </p:txBody>
      </p:sp>
      <p:sp>
        <p:nvSpPr>
          <p:cNvPr id="3" name="Content Placeholder 2"/>
          <p:cNvSpPr>
            <a:spLocks noGrp="1"/>
          </p:cNvSpPr>
          <p:nvPr>
            <p:ph idx="1"/>
          </p:nvPr>
        </p:nvSpPr>
        <p:spPr/>
        <p:txBody>
          <a:bodyPr/>
          <a:lstStyle/>
          <a:p>
            <a:pPr lvl="2"/>
            <a:r>
              <a:rPr lang="en-US" dirty="0"/>
              <a:t>Cloud masking, compositing</a:t>
            </a:r>
          </a:p>
          <a:p>
            <a:pPr lvl="1"/>
            <a:endParaRPr lang="en-US" dirty="0"/>
          </a:p>
        </p:txBody>
      </p:sp>
      <p:sp>
        <p:nvSpPr>
          <p:cNvPr id="6" name="TextBox 5">
            <a:extLst>
              <a:ext uri="{FF2B5EF4-FFF2-40B4-BE49-F238E27FC236}">
                <a16:creationId xmlns:a16="http://schemas.microsoft.com/office/drawing/2014/main" id="{E7A10247-B94B-4B89-8C8A-D1676B75BFB0}"/>
              </a:ext>
            </a:extLst>
          </p:cNvPr>
          <p:cNvSpPr txBox="1"/>
          <p:nvPr/>
        </p:nvSpPr>
        <p:spPr>
          <a:xfrm>
            <a:off x="4491144" y="6553200"/>
            <a:ext cx="4881455" cy="369332"/>
          </a:xfrm>
          <a:prstGeom prst="rect">
            <a:avLst/>
          </a:prstGeom>
          <a:noFill/>
        </p:spPr>
        <p:txBody>
          <a:bodyPr wrap="square" rtlCol="0">
            <a:spAutoFit/>
          </a:bodyPr>
          <a:lstStyle/>
          <a:p>
            <a:r>
              <a:rPr lang="en-US" dirty="0"/>
              <a:t>Slide and photo credit: Google Earth Engine</a:t>
            </a:r>
          </a:p>
        </p:txBody>
      </p:sp>
    </p:spTree>
    <p:extLst>
      <p:ext uri="{BB962C8B-B14F-4D97-AF65-F5344CB8AC3E}">
        <p14:creationId xmlns:p14="http://schemas.microsoft.com/office/powerpoint/2010/main" val="9531614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Processing Parameters</a:t>
            </a:r>
          </a:p>
        </p:txBody>
      </p:sp>
      <p:sp>
        <p:nvSpPr>
          <p:cNvPr id="3" name="Content Placeholder 2"/>
          <p:cNvSpPr>
            <a:spLocks noGrp="1"/>
          </p:cNvSpPr>
          <p:nvPr>
            <p:ph idx="1"/>
          </p:nvPr>
        </p:nvSpPr>
        <p:spPr>
          <a:xfrm>
            <a:off x="228600" y="4470400"/>
            <a:ext cx="8229600" cy="1981200"/>
          </a:xfrm>
        </p:spPr>
        <p:txBody>
          <a:bodyPr>
            <a:normAutofit/>
          </a:bodyPr>
          <a:lstStyle/>
          <a:p>
            <a:pPr marL="548640" lvl="2" indent="0">
              <a:buNone/>
            </a:pPr>
            <a:r>
              <a:rPr lang="en-US" i="1" dirty="0"/>
              <a:t>There is often a tradeoff with seasonal date selection. The more tightly you define your season, the less ‘noise’ you will have from phenology; however, you will likely get fewer cloud free observations!</a:t>
            </a:r>
          </a:p>
          <a:p>
            <a:pPr lvl="1"/>
            <a:endParaRPr lang="en-US" dirty="0"/>
          </a:p>
        </p:txBody>
      </p:sp>
      <p:graphicFrame>
        <p:nvGraphicFramePr>
          <p:cNvPr id="5" name="Table 5">
            <a:extLst>
              <a:ext uri="{FF2B5EF4-FFF2-40B4-BE49-F238E27FC236}">
                <a16:creationId xmlns:a16="http://schemas.microsoft.com/office/drawing/2014/main" id="{404A0621-7498-417A-BCF7-3F85B87B2E00}"/>
              </a:ext>
            </a:extLst>
          </p:cNvPr>
          <p:cNvGraphicFramePr>
            <a:graphicFrameLocks noGrp="1"/>
          </p:cNvGraphicFramePr>
          <p:nvPr>
            <p:extLst>
              <p:ext uri="{D42A27DB-BD31-4B8C-83A1-F6EECF244321}">
                <p14:modId xmlns:p14="http://schemas.microsoft.com/office/powerpoint/2010/main" val="1387320868"/>
              </p:ext>
            </p:extLst>
          </p:nvPr>
        </p:nvGraphicFramePr>
        <p:xfrm>
          <a:off x="457200" y="1397000"/>
          <a:ext cx="8001000" cy="2870200"/>
        </p:xfrm>
        <a:graphic>
          <a:graphicData uri="http://schemas.openxmlformats.org/drawingml/2006/table">
            <a:tbl>
              <a:tblPr firstRow="1" bandRow="1">
                <a:tableStyleId>{5C22544A-7EE6-4342-B048-85BDC9FD1C3A}</a:tableStyleId>
              </a:tblPr>
              <a:tblGrid>
                <a:gridCol w="2000250">
                  <a:extLst>
                    <a:ext uri="{9D8B030D-6E8A-4147-A177-3AD203B41FA5}">
                      <a16:colId xmlns:a16="http://schemas.microsoft.com/office/drawing/2014/main" val="3004370616"/>
                    </a:ext>
                  </a:extLst>
                </a:gridCol>
                <a:gridCol w="2000250">
                  <a:extLst>
                    <a:ext uri="{9D8B030D-6E8A-4147-A177-3AD203B41FA5}">
                      <a16:colId xmlns:a16="http://schemas.microsoft.com/office/drawing/2014/main" val="4049702335"/>
                    </a:ext>
                  </a:extLst>
                </a:gridCol>
                <a:gridCol w="2000250">
                  <a:extLst>
                    <a:ext uri="{9D8B030D-6E8A-4147-A177-3AD203B41FA5}">
                      <a16:colId xmlns:a16="http://schemas.microsoft.com/office/drawing/2014/main" val="4210176096"/>
                    </a:ext>
                  </a:extLst>
                </a:gridCol>
                <a:gridCol w="2000250">
                  <a:extLst>
                    <a:ext uri="{9D8B030D-6E8A-4147-A177-3AD203B41FA5}">
                      <a16:colId xmlns:a16="http://schemas.microsoft.com/office/drawing/2014/main" val="1396055779"/>
                    </a:ext>
                  </a:extLst>
                </a:gridCol>
              </a:tblGrid>
              <a:tr h="143510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241734913"/>
                  </a:ext>
                </a:extLst>
              </a:tr>
              <a:tr h="1435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Seasonal dates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2400" dirty="0"/>
                        <a:t>Radiometric correct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Cloud masking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Compositing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72395654"/>
                  </a:ext>
                </a:extLst>
              </a:tr>
            </a:tbl>
          </a:graphicData>
        </a:graphic>
      </p:graphicFrame>
      <p:pic>
        <p:nvPicPr>
          <p:cNvPr id="9" name="Graphic 8" descr="Monthly calendar">
            <a:extLst>
              <a:ext uri="{FF2B5EF4-FFF2-40B4-BE49-F238E27FC236}">
                <a16:creationId xmlns:a16="http://schemas.microsoft.com/office/drawing/2014/main" id="{7A9CC718-EDF5-45F7-AACC-CEC5091318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800" y="1752600"/>
            <a:ext cx="914400" cy="914400"/>
          </a:xfrm>
          <a:prstGeom prst="rect">
            <a:avLst/>
          </a:prstGeom>
        </p:spPr>
      </p:pic>
      <p:pic>
        <p:nvPicPr>
          <p:cNvPr id="12" name="Graphic 11" descr="Ruler">
            <a:extLst>
              <a:ext uri="{FF2B5EF4-FFF2-40B4-BE49-F238E27FC236}">
                <a16:creationId xmlns:a16="http://schemas.microsoft.com/office/drawing/2014/main" id="{AA426C7C-294F-4545-9843-ACCAC98AA9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1800" y="1752600"/>
            <a:ext cx="914400" cy="914400"/>
          </a:xfrm>
          <a:prstGeom prst="rect">
            <a:avLst/>
          </a:prstGeom>
        </p:spPr>
      </p:pic>
      <p:pic>
        <p:nvPicPr>
          <p:cNvPr id="16" name="Graphic 15" descr="Partial sun">
            <a:extLst>
              <a:ext uri="{FF2B5EF4-FFF2-40B4-BE49-F238E27FC236}">
                <a16:creationId xmlns:a16="http://schemas.microsoft.com/office/drawing/2014/main" id="{AEDA78CB-1CA2-4713-906A-99EA320FF5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9200" y="1767840"/>
            <a:ext cx="914400" cy="914400"/>
          </a:xfrm>
          <a:prstGeom prst="rect">
            <a:avLst/>
          </a:prstGeom>
        </p:spPr>
      </p:pic>
      <p:pic>
        <p:nvPicPr>
          <p:cNvPr id="18" name="Graphic 17" descr="Network">
            <a:extLst>
              <a:ext uri="{FF2B5EF4-FFF2-40B4-BE49-F238E27FC236}">
                <a16:creationId xmlns:a16="http://schemas.microsoft.com/office/drawing/2014/main" id="{7B0E37AA-86A8-44A3-8D53-DECAB4F342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62800" y="1709928"/>
            <a:ext cx="914400" cy="914400"/>
          </a:xfrm>
          <a:prstGeom prst="rect">
            <a:avLst/>
          </a:prstGeom>
        </p:spPr>
      </p:pic>
    </p:spTree>
    <p:extLst>
      <p:ext uri="{BB962C8B-B14F-4D97-AF65-F5344CB8AC3E}">
        <p14:creationId xmlns:p14="http://schemas.microsoft.com/office/powerpoint/2010/main" val="2611848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BF4F21-FE91-4422-8FCF-1AAB3BEBD652}"/>
              </a:ext>
            </a:extLst>
          </p:cNvPr>
          <p:cNvSpPr>
            <a:spLocks noGrp="1"/>
          </p:cNvSpPr>
          <p:nvPr>
            <p:ph type="title"/>
          </p:nvPr>
        </p:nvSpPr>
        <p:spPr/>
        <p:txBody>
          <a:bodyPr>
            <a:normAutofit fontScale="90000"/>
          </a:bodyPr>
          <a:lstStyle/>
          <a:p>
            <a:r>
              <a:rPr lang="en-US" dirty="0"/>
              <a:t>Course Example – Dixie National Forest</a:t>
            </a:r>
          </a:p>
        </p:txBody>
      </p:sp>
      <p:sp>
        <p:nvSpPr>
          <p:cNvPr id="2" name="Content Placeholder 1">
            <a:extLst>
              <a:ext uri="{FF2B5EF4-FFF2-40B4-BE49-F238E27FC236}">
                <a16:creationId xmlns:a16="http://schemas.microsoft.com/office/drawing/2014/main" id="{9F8A1C73-E6F7-451D-8238-D95661AD7CF6}"/>
              </a:ext>
            </a:extLst>
          </p:cNvPr>
          <p:cNvSpPr>
            <a:spLocks noGrp="1"/>
          </p:cNvSpPr>
          <p:nvPr>
            <p:ph idx="1"/>
          </p:nvPr>
        </p:nvSpPr>
        <p:spPr/>
        <p:txBody>
          <a:bodyPr/>
          <a:lstStyle/>
          <a:p>
            <a:r>
              <a:rPr lang="en-US" dirty="0">
                <a:hlinkClick r:id="rId3"/>
              </a:rPr>
              <a:t>Was there a relationship between burn severity and spruce beetle kill patterns in Utah’s Dixie NF?</a:t>
            </a:r>
            <a:r>
              <a:rPr lang="en-US" dirty="0"/>
              <a:t> (link to SL Tribune article)</a:t>
            </a:r>
          </a:p>
          <a:p>
            <a:pPr lvl="1"/>
            <a:r>
              <a:rPr lang="en-US" dirty="0"/>
              <a:t>Spruce beetle outbreak began in the 1990’s</a:t>
            </a:r>
          </a:p>
          <a:p>
            <a:pPr lvl="1"/>
            <a:r>
              <a:rPr lang="en-US" dirty="0"/>
              <a:t>Fire occurred in 2017</a:t>
            </a:r>
          </a:p>
          <a:p>
            <a:pPr lvl="1"/>
            <a:r>
              <a:rPr lang="en-US" dirty="0"/>
              <a:t>Though we can’t answer that question exactly, we </a:t>
            </a:r>
            <a:r>
              <a:rPr lang="en-US" i="1" dirty="0"/>
              <a:t>can </a:t>
            </a:r>
            <a:r>
              <a:rPr lang="en-US" dirty="0"/>
              <a:t>do a change detection analysis to provide insight. </a:t>
            </a:r>
          </a:p>
        </p:txBody>
      </p:sp>
      <p:sp>
        <p:nvSpPr>
          <p:cNvPr id="6" name="Rectangle 5">
            <a:extLst>
              <a:ext uri="{FF2B5EF4-FFF2-40B4-BE49-F238E27FC236}">
                <a16:creationId xmlns:a16="http://schemas.microsoft.com/office/drawing/2014/main" id="{363F6AD3-1FA4-4E11-92FA-4ADACCE169E7}"/>
              </a:ext>
            </a:extLst>
          </p:cNvPr>
          <p:cNvSpPr/>
          <p:nvPr/>
        </p:nvSpPr>
        <p:spPr>
          <a:xfrm>
            <a:off x="4447607" y="3244334"/>
            <a:ext cx="24878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329196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Format &amp; Learning Styles</a:t>
            </a:r>
          </a:p>
        </p:txBody>
      </p:sp>
      <p:sp>
        <p:nvSpPr>
          <p:cNvPr id="3" name="Content Placeholder 2"/>
          <p:cNvSpPr>
            <a:spLocks noGrp="1"/>
          </p:cNvSpPr>
          <p:nvPr>
            <p:ph idx="1"/>
          </p:nvPr>
        </p:nvSpPr>
        <p:spPr/>
        <p:txBody>
          <a:bodyPr>
            <a:normAutofit/>
          </a:bodyPr>
          <a:lstStyle/>
          <a:p>
            <a:r>
              <a:rPr lang="en-US" sz="2800" dirty="0"/>
              <a:t>Many different learning styles: visual, auditory, kinesthetic, etc.</a:t>
            </a:r>
          </a:p>
          <a:p>
            <a:r>
              <a:rPr lang="en-US" sz="2800" dirty="0"/>
              <a:t>Webinar format seeks to address a variety of learning styles</a:t>
            </a:r>
          </a:p>
          <a:p>
            <a:pPr lvl="1"/>
            <a:r>
              <a:rPr lang="en-US" sz="2000" dirty="0"/>
              <a:t>PPTs, live demonstrations, step-by-step exercises</a:t>
            </a:r>
          </a:p>
          <a:p>
            <a:pPr lvl="1"/>
            <a:r>
              <a:rPr lang="en-US" sz="2000" dirty="0"/>
              <a:t>Content may be repetitive for some people</a:t>
            </a:r>
          </a:p>
          <a:p>
            <a:pPr lvl="1"/>
            <a:r>
              <a:rPr lang="en-US" sz="2000" dirty="0"/>
              <a:t>Feel free skip formats that don’t serve your learning style</a:t>
            </a:r>
          </a:p>
        </p:txBody>
      </p:sp>
      <p:pic>
        <p:nvPicPr>
          <p:cNvPr id="1026" name="Picture 2" descr="photograph of three toy monkeys. one monkey covers its eyes, one monkey covers its ears, one monkey covers its mouth."/>
          <p:cNvPicPr>
            <a:picLocks noChangeAspect="1" noChangeArrowheads="1"/>
          </p:cNvPicPr>
          <p:nvPr/>
        </p:nvPicPr>
        <p:blipFill rotWithShape="1">
          <a:blip r:embed="rId2">
            <a:extLst>
              <a:ext uri="{28A0092B-C50C-407E-A947-70E740481C1C}">
                <a14:useLocalDpi xmlns:a14="http://schemas.microsoft.com/office/drawing/2010/main" val="0"/>
              </a:ext>
            </a:extLst>
          </a:blip>
          <a:srcRect l="2000" t="28970" r="2000" b="25453"/>
          <a:stretch/>
        </p:blipFill>
        <p:spPr bwMode="auto">
          <a:xfrm>
            <a:off x="1724025" y="4673282"/>
            <a:ext cx="5695950" cy="180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636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A8A0-AB26-4E20-BFB5-F5778BE1AE91}"/>
              </a:ext>
            </a:extLst>
          </p:cNvPr>
          <p:cNvSpPr>
            <a:spLocks noGrp="1"/>
          </p:cNvSpPr>
          <p:nvPr>
            <p:ph type="title"/>
          </p:nvPr>
        </p:nvSpPr>
        <p:spPr/>
        <p:txBody>
          <a:bodyPr/>
          <a:lstStyle/>
          <a:p>
            <a:r>
              <a:rPr lang="en-US" dirty="0"/>
              <a:t>Dixie National Forest change</a:t>
            </a:r>
          </a:p>
        </p:txBody>
      </p:sp>
      <p:pic>
        <p:nvPicPr>
          <p:cNvPr id="5" name="Picture 4" descr="A close up of a tree&#10;&#10;Description automatically generated">
            <a:extLst>
              <a:ext uri="{FF2B5EF4-FFF2-40B4-BE49-F238E27FC236}">
                <a16:creationId xmlns:a16="http://schemas.microsoft.com/office/drawing/2014/main" id="{2F67A71E-487D-4620-B0C5-91AFE2FBA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295400"/>
            <a:ext cx="5981700" cy="4419065"/>
          </a:xfrm>
          <a:prstGeom prst="rect">
            <a:avLst/>
          </a:prstGeom>
        </p:spPr>
      </p:pic>
      <p:sp>
        <p:nvSpPr>
          <p:cNvPr id="3" name="TextBox 2">
            <a:extLst>
              <a:ext uri="{FF2B5EF4-FFF2-40B4-BE49-F238E27FC236}">
                <a16:creationId xmlns:a16="http://schemas.microsoft.com/office/drawing/2014/main" id="{567448A4-5FA9-4477-A931-0F2658906F0F}"/>
              </a:ext>
            </a:extLst>
          </p:cNvPr>
          <p:cNvSpPr txBox="1"/>
          <p:nvPr/>
        </p:nvSpPr>
        <p:spPr>
          <a:xfrm>
            <a:off x="1104900" y="5786282"/>
            <a:ext cx="6934200" cy="923330"/>
          </a:xfrm>
          <a:prstGeom prst="rect">
            <a:avLst/>
          </a:prstGeom>
          <a:noFill/>
        </p:spPr>
        <p:txBody>
          <a:bodyPr wrap="square" rtlCol="0">
            <a:spAutoFit/>
          </a:bodyPr>
          <a:lstStyle/>
          <a:p>
            <a:r>
              <a:rPr lang="en-US" dirty="0"/>
              <a:t>Time-lapse animation from 1984-2019 shows slow decline due to spruce beetle and drought and then a stand replacing wildfire.</a:t>
            </a:r>
          </a:p>
          <a:p>
            <a:endParaRPr lang="en-US" b="1" dirty="0"/>
          </a:p>
        </p:txBody>
      </p:sp>
    </p:spTree>
    <p:extLst>
      <p:ext uri="{BB962C8B-B14F-4D97-AF65-F5344CB8AC3E}">
        <p14:creationId xmlns:p14="http://schemas.microsoft.com/office/powerpoint/2010/main" val="3603894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Exercises for today</a:t>
            </a:r>
          </a:p>
        </p:txBody>
      </p:sp>
      <p:sp>
        <p:nvSpPr>
          <p:cNvPr id="3" name="Content Placeholder 2"/>
          <p:cNvSpPr>
            <a:spLocks noGrp="1"/>
          </p:cNvSpPr>
          <p:nvPr>
            <p:ph idx="1"/>
          </p:nvPr>
        </p:nvSpPr>
        <p:spPr/>
        <p:txBody>
          <a:bodyPr/>
          <a:lstStyle/>
          <a:p>
            <a:r>
              <a:rPr lang="en-US" b="1" dirty="0"/>
              <a:t>Exercise 1: Process and explore Landsat time series </a:t>
            </a:r>
          </a:p>
          <a:p>
            <a:pPr lvl="1"/>
            <a:r>
              <a:rPr lang="en-US" b="1" i="1" dirty="0"/>
              <a:t>Optional</a:t>
            </a:r>
            <a:r>
              <a:rPr lang="en-US" b="1" dirty="0"/>
              <a:t> – review image processing in GEE</a:t>
            </a:r>
          </a:p>
          <a:p>
            <a:r>
              <a:rPr lang="en-US" dirty="0"/>
              <a:t>Exercise 2: Basic trend analysis</a:t>
            </a:r>
          </a:p>
          <a:p>
            <a:r>
              <a:rPr lang="en-US" dirty="0"/>
              <a:t>Exercise 3: </a:t>
            </a:r>
            <a:r>
              <a:rPr lang="en-US" dirty="0" err="1"/>
              <a:t>LandTrendr</a:t>
            </a:r>
            <a:r>
              <a:rPr lang="en-US" dirty="0"/>
              <a:t> in GEE: Model fitting</a:t>
            </a:r>
          </a:p>
          <a:p>
            <a:r>
              <a:rPr lang="en-US" dirty="0"/>
              <a:t>Exercise 4: </a:t>
            </a:r>
            <a:r>
              <a:rPr lang="en-US" dirty="0" err="1"/>
              <a:t>LandTrendr</a:t>
            </a:r>
            <a:r>
              <a:rPr lang="en-US" dirty="0"/>
              <a:t> in GEE: Disturbance mapping</a:t>
            </a:r>
          </a:p>
          <a:p>
            <a:pPr lvl="1"/>
            <a:endParaRPr lang="en-US" dirty="0"/>
          </a:p>
        </p:txBody>
      </p:sp>
    </p:spTree>
    <p:extLst>
      <p:ext uri="{BB962C8B-B14F-4D97-AF65-F5344CB8AC3E}">
        <p14:creationId xmlns:p14="http://schemas.microsoft.com/office/powerpoint/2010/main" val="1097670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 + Ex 1</a:t>
            </a:r>
          </a:p>
        </p:txBody>
      </p:sp>
      <p:sp>
        <p:nvSpPr>
          <p:cNvPr id="3" name="Content Placeholder 2"/>
          <p:cNvSpPr>
            <a:spLocks noGrp="1"/>
          </p:cNvSpPr>
          <p:nvPr>
            <p:ph idx="1"/>
          </p:nvPr>
        </p:nvSpPr>
        <p:spPr/>
        <p:txBody>
          <a:bodyPr>
            <a:normAutofit/>
          </a:bodyPr>
          <a:lstStyle/>
          <a:p>
            <a:r>
              <a:rPr lang="en-US" b="1" dirty="0"/>
              <a:t>Process + Explore Landsat time series</a:t>
            </a:r>
          </a:p>
          <a:p>
            <a:pPr lvl="1"/>
            <a:r>
              <a:rPr lang="en-US" dirty="0"/>
              <a:t>1.1: </a:t>
            </a:r>
          </a:p>
          <a:p>
            <a:pPr lvl="2"/>
            <a:r>
              <a:rPr lang="en-US" dirty="0"/>
              <a:t>Load image time series</a:t>
            </a:r>
          </a:p>
          <a:p>
            <a:pPr lvl="2"/>
            <a:r>
              <a:rPr lang="en-US" dirty="0"/>
              <a:t>Create function for cloud-masking</a:t>
            </a:r>
          </a:p>
          <a:p>
            <a:pPr lvl="2"/>
            <a:r>
              <a:rPr lang="en-US" dirty="0"/>
              <a:t>Create a single image composite</a:t>
            </a:r>
          </a:p>
          <a:p>
            <a:pPr lvl="1"/>
            <a:r>
              <a:rPr lang="en-US" dirty="0"/>
              <a:t>1.2:</a:t>
            </a:r>
          </a:p>
          <a:p>
            <a:pPr lvl="2"/>
            <a:r>
              <a:rPr lang="en-US" dirty="0"/>
              <a:t>Load a module</a:t>
            </a:r>
          </a:p>
          <a:p>
            <a:pPr lvl="2"/>
            <a:r>
              <a:rPr lang="en-US" dirty="0"/>
              <a:t>Create a Landsat time series</a:t>
            </a:r>
          </a:p>
          <a:p>
            <a:pPr lvl="2"/>
            <a:r>
              <a:rPr lang="en-US" dirty="0"/>
              <a:t>Explore the Landsat time series</a:t>
            </a:r>
          </a:p>
        </p:txBody>
      </p:sp>
    </p:spTree>
    <p:extLst>
      <p:ext uri="{BB962C8B-B14F-4D97-AF65-F5344CB8AC3E}">
        <p14:creationId xmlns:p14="http://schemas.microsoft.com/office/powerpoint/2010/main" val="4141634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5BF6-A6CC-419F-93DA-E1545ABA657C}"/>
              </a:ext>
            </a:extLst>
          </p:cNvPr>
          <p:cNvSpPr>
            <a:spLocks noGrp="1"/>
          </p:cNvSpPr>
          <p:nvPr>
            <p:ph type="title"/>
          </p:nvPr>
        </p:nvSpPr>
        <p:spPr/>
        <p:txBody>
          <a:bodyPr/>
          <a:lstStyle/>
          <a:p>
            <a:r>
              <a:rPr lang="en-US" dirty="0"/>
              <a:t>Community Guidelines</a:t>
            </a:r>
          </a:p>
        </p:txBody>
      </p:sp>
      <p:sp>
        <p:nvSpPr>
          <p:cNvPr id="3" name="Content Placeholder 2">
            <a:extLst>
              <a:ext uri="{FF2B5EF4-FFF2-40B4-BE49-F238E27FC236}">
                <a16:creationId xmlns:a16="http://schemas.microsoft.com/office/drawing/2014/main" id="{8F83EC09-5AC1-4DCD-A786-E690A54F80EF}"/>
              </a:ext>
            </a:extLst>
          </p:cNvPr>
          <p:cNvSpPr>
            <a:spLocks noGrp="1"/>
          </p:cNvSpPr>
          <p:nvPr>
            <p:ph idx="1"/>
          </p:nvPr>
        </p:nvSpPr>
        <p:spPr/>
        <p:txBody>
          <a:bodyPr/>
          <a:lstStyle/>
          <a:p>
            <a:pPr lvl="1"/>
            <a:r>
              <a:rPr lang="en-US" dirty="0"/>
              <a:t>Asking questions encouraged!</a:t>
            </a:r>
          </a:p>
          <a:p>
            <a:pPr lvl="1"/>
            <a:r>
              <a:rPr lang="en-US" dirty="0"/>
              <a:t>Go at your own pace; take what works</a:t>
            </a:r>
          </a:p>
          <a:p>
            <a:pPr lvl="1"/>
            <a:r>
              <a:rPr lang="en-US" dirty="0"/>
              <a:t>Anticipate non-closure—</a:t>
            </a:r>
          </a:p>
          <a:p>
            <a:pPr lvl="2"/>
            <a:r>
              <a:rPr lang="en-US" dirty="0"/>
              <a:t>This is an intro to skills that you’ll be able to adapt. This is where the learning begins, not where it ends!</a:t>
            </a:r>
          </a:p>
          <a:p>
            <a:pPr lvl="1"/>
            <a:r>
              <a:rPr lang="en-US" dirty="0"/>
              <a:t>What else helps you feel welcome in a learning environment?  </a:t>
            </a:r>
          </a:p>
        </p:txBody>
      </p:sp>
    </p:spTree>
    <p:extLst>
      <p:ext uri="{BB962C8B-B14F-4D97-AF65-F5344CB8AC3E}">
        <p14:creationId xmlns:p14="http://schemas.microsoft.com/office/powerpoint/2010/main" val="3409389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DC595-CF3A-4831-9C28-9192D36802BD}"/>
              </a:ext>
            </a:extLst>
          </p:cNvPr>
          <p:cNvSpPr>
            <a:spLocks noGrp="1"/>
          </p:cNvSpPr>
          <p:nvPr>
            <p:ph type="title"/>
          </p:nvPr>
        </p:nvSpPr>
        <p:spPr/>
        <p:txBody>
          <a:bodyPr/>
          <a:lstStyle/>
          <a:p>
            <a:r>
              <a:rPr lang="en-US" dirty="0"/>
              <a:t>Prerequisites</a:t>
            </a:r>
          </a:p>
        </p:txBody>
      </p:sp>
      <p:sp>
        <p:nvSpPr>
          <p:cNvPr id="3" name="Content Placeholder 2">
            <a:extLst>
              <a:ext uri="{FF2B5EF4-FFF2-40B4-BE49-F238E27FC236}">
                <a16:creationId xmlns:a16="http://schemas.microsoft.com/office/drawing/2014/main" id="{92C4E1CE-E9BC-4E71-A0C8-B97AC2AED094}"/>
              </a:ext>
            </a:extLst>
          </p:cNvPr>
          <p:cNvSpPr>
            <a:spLocks noGrp="1"/>
          </p:cNvSpPr>
          <p:nvPr>
            <p:ph idx="1"/>
          </p:nvPr>
        </p:nvSpPr>
        <p:spPr/>
        <p:txBody>
          <a:bodyPr/>
          <a:lstStyle/>
          <a:p>
            <a:r>
              <a:rPr lang="en-US" dirty="0"/>
              <a:t>Courses or knowledge equivalent: </a:t>
            </a:r>
          </a:p>
          <a:p>
            <a:pPr lvl="1"/>
            <a:r>
              <a:rPr lang="en-US" dirty="0">
                <a:hlinkClick r:id="rId3"/>
              </a:rPr>
              <a:t>Introduction to change detection</a:t>
            </a:r>
            <a:endParaRPr lang="en-US" dirty="0"/>
          </a:p>
          <a:p>
            <a:pPr lvl="1"/>
            <a:r>
              <a:rPr lang="en-US" dirty="0">
                <a:hlinkClick r:id="rId4"/>
              </a:rPr>
              <a:t>Geospatial scripting in JavaScript and Google Earth Engine</a:t>
            </a:r>
            <a:endParaRPr lang="en-US" dirty="0"/>
          </a:p>
          <a:p>
            <a:r>
              <a:rPr lang="en-US" dirty="0"/>
              <a:t>Google Chrome browser </a:t>
            </a:r>
          </a:p>
          <a:p>
            <a:r>
              <a:rPr lang="en-US" dirty="0"/>
              <a:t>Google Earth Engine account </a:t>
            </a:r>
          </a:p>
          <a:p>
            <a:endParaRPr lang="en-US" dirty="0"/>
          </a:p>
        </p:txBody>
      </p:sp>
    </p:spTree>
    <p:extLst>
      <p:ext uri="{BB962C8B-B14F-4D97-AF65-F5344CB8AC3E}">
        <p14:creationId xmlns:p14="http://schemas.microsoft.com/office/powerpoint/2010/main" val="4101553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pPr lvl="1"/>
            <a:r>
              <a:rPr lang="en-US" dirty="0"/>
              <a:t>Deeper understanding of remote sensing change detection</a:t>
            </a:r>
          </a:p>
          <a:p>
            <a:pPr lvl="1"/>
            <a:r>
              <a:rPr lang="en-US" dirty="0"/>
              <a:t>Skills and tools for image processing in EE</a:t>
            </a:r>
          </a:p>
          <a:p>
            <a:pPr lvl="1"/>
            <a:r>
              <a:rPr lang="en-US" dirty="0"/>
              <a:t>Awareness and understanding of state-of-the-art remote sensing change monitoring programs and data products</a:t>
            </a:r>
          </a:p>
          <a:p>
            <a:pPr lvl="1"/>
            <a:r>
              <a:rPr lang="en-US" dirty="0"/>
              <a:t>Experience implementing an advanced change detection algorithm in EE</a:t>
            </a:r>
          </a:p>
          <a:p>
            <a:endParaRPr lang="en-US" dirty="0"/>
          </a:p>
        </p:txBody>
      </p:sp>
    </p:spTree>
    <p:extLst>
      <p:ext uri="{BB962C8B-B14F-4D97-AF65-F5344CB8AC3E}">
        <p14:creationId xmlns:p14="http://schemas.microsoft.com/office/powerpoint/2010/main" val="3303818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Technical Topics Covered</a:t>
            </a:r>
          </a:p>
        </p:txBody>
      </p:sp>
      <p:sp>
        <p:nvSpPr>
          <p:cNvPr id="3" name="Content Placeholder 2"/>
          <p:cNvSpPr>
            <a:spLocks noGrp="1"/>
          </p:cNvSpPr>
          <p:nvPr>
            <p:ph idx="1"/>
          </p:nvPr>
        </p:nvSpPr>
        <p:spPr/>
        <p:txBody>
          <a:bodyPr>
            <a:normAutofit/>
          </a:bodyPr>
          <a:lstStyle/>
          <a:p>
            <a:r>
              <a:rPr lang="en-US" dirty="0"/>
              <a:t>Image processing in Earth Engine</a:t>
            </a:r>
          </a:p>
          <a:p>
            <a:pPr lvl="2"/>
            <a:r>
              <a:rPr lang="en-US" dirty="0"/>
              <a:t>Review image processing in EE and generate composite image time-series and indices.</a:t>
            </a:r>
          </a:p>
          <a:p>
            <a:r>
              <a:rPr lang="en-US" dirty="0"/>
              <a:t>Time-series based change algorithms</a:t>
            </a:r>
          </a:p>
          <a:p>
            <a:pPr lvl="2"/>
            <a:r>
              <a:rPr lang="en-US" dirty="0"/>
              <a:t>Explore time-series based change mapping methods</a:t>
            </a:r>
          </a:p>
          <a:p>
            <a:r>
              <a:rPr lang="en-US" dirty="0"/>
              <a:t>Use </a:t>
            </a:r>
            <a:r>
              <a:rPr lang="en-US" dirty="0" err="1"/>
              <a:t>LandTrendr</a:t>
            </a:r>
            <a:r>
              <a:rPr lang="en-US" dirty="0"/>
              <a:t> in EE to map change</a:t>
            </a:r>
          </a:p>
          <a:p>
            <a:pPr lvl="2"/>
            <a:r>
              <a:rPr lang="en-US" dirty="0"/>
              <a:t>Implement the </a:t>
            </a:r>
            <a:r>
              <a:rPr lang="en-US" dirty="0" err="1"/>
              <a:t>LandTrendr</a:t>
            </a:r>
            <a:r>
              <a:rPr lang="en-US" dirty="0"/>
              <a:t> algorithm, fit parameters, and explore results in multiple ways</a:t>
            </a:r>
          </a:p>
          <a:p>
            <a:endParaRPr lang="en-US" dirty="0"/>
          </a:p>
        </p:txBody>
      </p:sp>
    </p:spTree>
    <p:extLst>
      <p:ext uri="{BB962C8B-B14F-4D97-AF65-F5344CB8AC3E}">
        <p14:creationId xmlns:p14="http://schemas.microsoft.com/office/powerpoint/2010/main" val="2964519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Exercises for today</a:t>
            </a:r>
          </a:p>
        </p:txBody>
      </p:sp>
      <p:sp>
        <p:nvSpPr>
          <p:cNvPr id="3" name="Content Placeholder 2"/>
          <p:cNvSpPr>
            <a:spLocks noGrp="1"/>
          </p:cNvSpPr>
          <p:nvPr>
            <p:ph idx="1"/>
          </p:nvPr>
        </p:nvSpPr>
        <p:spPr/>
        <p:txBody>
          <a:bodyPr/>
          <a:lstStyle/>
          <a:p>
            <a:r>
              <a:rPr lang="en-US" dirty="0"/>
              <a:t>Exercise 1: Process and explore Landsat time series </a:t>
            </a:r>
          </a:p>
          <a:p>
            <a:pPr lvl="1"/>
            <a:r>
              <a:rPr lang="en-US" i="1" dirty="0"/>
              <a:t>Optional</a:t>
            </a:r>
            <a:r>
              <a:rPr lang="en-US" dirty="0"/>
              <a:t> – review image processing in GEE</a:t>
            </a:r>
          </a:p>
          <a:p>
            <a:r>
              <a:rPr lang="en-US" dirty="0"/>
              <a:t>Exercise 2: Basic trend analysis</a:t>
            </a:r>
          </a:p>
          <a:p>
            <a:r>
              <a:rPr lang="en-US" dirty="0"/>
              <a:t>Exercise 3: </a:t>
            </a:r>
            <a:r>
              <a:rPr lang="en-US" dirty="0" err="1"/>
              <a:t>LandTrendr</a:t>
            </a:r>
            <a:r>
              <a:rPr lang="en-US" dirty="0"/>
              <a:t> in GEE: Model fitting</a:t>
            </a:r>
          </a:p>
          <a:p>
            <a:r>
              <a:rPr lang="en-US" dirty="0"/>
              <a:t>Exercise 4: </a:t>
            </a:r>
            <a:r>
              <a:rPr lang="en-US" dirty="0" err="1"/>
              <a:t>LandTrendr</a:t>
            </a:r>
            <a:r>
              <a:rPr lang="en-US" dirty="0"/>
              <a:t> in GEE: Disturbance mapping</a:t>
            </a:r>
          </a:p>
          <a:p>
            <a:pPr lvl="1"/>
            <a:endParaRPr lang="en-US" dirty="0"/>
          </a:p>
        </p:txBody>
      </p:sp>
    </p:spTree>
    <p:extLst>
      <p:ext uri="{BB962C8B-B14F-4D97-AF65-F5344CB8AC3E}">
        <p14:creationId xmlns:p14="http://schemas.microsoft.com/office/powerpoint/2010/main" val="12673385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3">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0070C0"/>
      </a:hlink>
      <a:folHlink>
        <a:srgbClr val="BA690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11942</TotalTime>
  <Words>2724</Words>
  <Application>Microsoft Office PowerPoint</Application>
  <PresentationFormat>On-screen Show (4:3)</PresentationFormat>
  <Paragraphs>354</Paragraphs>
  <Slides>42</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Consolas</vt:lpstr>
      <vt:lpstr>Clarity</vt:lpstr>
      <vt:lpstr>Advanced Change Detection -1 Change Detection Principles and Intro to Earth Engine</vt:lpstr>
      <vt:lpstr>Housekeeping</vt:lpstr>
      <vt:lpstr>Personal intro</vt:lpstr>
      <vt:lpstr>Course Format &amp; Learning Styles</vt:lpstr>
      <vt:lpstr>Community Guidelines</vt:lpstr>
      <vt:lpstr>Prerequisites</vt:lpstr>
      <vt:lpstr>Learning Objectives</vt:lpstr>
      <vt:lpstr>Technical Topics Covered</vt:lpstr>
      <vt:lpstr>Exercises for today</vt:lpstr>
      <vt:lpstr>Course Agenda</vt:lpstr>
      <vt:lpstr>What is change detection? </vt:lpstr>
      <vt:lpstr>What is change detection?</vt:lpstr>
      <vt:lpstr>What is change detection?</vt:lpstr>
      <vt:lpstr>Change Detection Goals</vt:lpstr>
      <vt:lpstr>Change Detection Challenges</vt:lpstr>
      <vt:lpstr>Change Detection Methods</vt:lpstr>
      <vt:lpstr>Change Detection Methods</vt:lpstr>
      <vt:lpstr>PowerPoint Presentation</vt:lpstr>
      <vt:lpstr>Review of Spectral Signatures</vt:lpstr>
      <vt:lpstr>Change mapping is complicated</vt:lpstr>
      <vt:lpstr>Temporal characteristics</vt:lpstr>
      <vt:lpstr>Spatial &amp; spectral characteristics</vt:lpstr>
      <vt:lpstr>Change &amp; ecology are complex</vt:lpstr>
      <vt:lpstr>Change &amp; ecology are complex</vt:lpstr>
      <vt:lpstr>Modern methods</vt:lpstr>
      <vt:lpstr>Satellite time series</vt:lpstr>
      <vt:lpstr>Earth Engine</vt:lpstr>
      <vt:lpstr>What is Earth Engine?</vt:lpstr>
      <vt:lpstr>Earth Engine Components</vt:lpstr>
      <vt:lpstr>How does Earth Engine work?</vt:lpstr>
      <vt:lpstr>How does Earth Engine work?</vt:lpstr>
      <vt:lpstr>Earth Engine API &amp; Code Editor</vt:lpstr>
      <vt:lpstr>Earth Engine is not your typical GIS</vt:lpstr>
      <vt:lpstr>Client vs. Server Objects</vt:lpstr>
      <vt:lpstr>Earth Engine algorithms</vt:lpstr>
      <vt:lpstr>Algorithms &amp; methods today</vt:lpstr>
      <vt:lpstr>Preparation &amp; Image Processing</vt:lpstr>
      <vt:lpstr>Image Processing Parameters</vt:lpstr>
      <vt:lpstr>Course Example – Dixie National Forest</vt:lpstr>
      <vt:lpstr>Dixie National Forest change</vt:lpstr>
      <vt:lpstr>Exercises for today</vt:lpstr>
      <vt:lpstr>Demo + Ex 1</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Leatherman, Lila (CTR) - FS, Salt Lake City, UT</cp:lastModifiedBy>
  <cp:revision>106</cp:revision>
  <dcterms:created xsi:type="dcterms:W3CDTF">2015-04-03T20:09:37Z</dcterms:created>
  <dcterms:modified xsi:type="dcterms:W3CDTF">2022-03-16T17:21:58Z</dcterms:modified>
</cp:coreProperties>
</file>