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2.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42"/>
  </p:notesMasterIdLst>
  <p:sldIdLst>
    <p:sldId id="256" r:id="rId2"/>
    <p:sldId id="395" r:id="rId3"/>
    <p:sldId id="261" r:id="rId4"/>
    <p:sldId id="333" r:id="rId5"/>
    <p:sldId id="296" r:id="rId6"/>
    <p:sldId id="282" r:id="rId7"/>
    <p:sldId id="323" r:id="rId8"/>
    <p:sldId id="287" r:id="rId9"/>
    <p:sldId id="288" r:id="rId10"/>
    <p:sldId id="264" r:id="rId11"/>
    <p:sldId id="289" r:id="rId12"/>
    <p:sldId id="290" r:id="rId13"/>
    <p:sldId id="291" r:id="rId14"/>
    <p:sldId id="311" r:id="rId15"/>
    <p:sldId id="396" r:id="rId16"/>
    <p:sldId id="310" r:id="rId17"/>
    <p:sldId id="321" r:id="rId18"/>
    <p:sldId id="258" r:id="rId19"/>
    <p:sldId id="334" r:id="rId20"/>
    <p:sldId id="324" r:id="rId21"/>
    <p:sldId id="325" r:id="rId22"/>
    <p:sldId id="326" r:id="rId23"/>
    <p:sldId id="327" r:id="rId24"/>
    <p:sldId id="328" r:id="rId25"/>
    <p:sldId id="329" r:id="rId26"/>
    <p:sldId id="335" r:id="rId27"/>
    <p:sldId id="265" r:id="rId28"/>
    <p:sldId id="298" r:id="rId29"/>
    <p:sldId id="284" r:id="rId30"/>
    <p:sldId id="313" r:id="rId31"/>
    <p:sldId id="312" r:id="rId32"/>
    <p:sldId id="314" r:id="rId33"/>
    <p:sldId id="319" r:id="rId34"/>
    <p:sldId id="322" r:id="rId35"/>
    <p:sldId id="315" r:id="rId36"/>
    <p:sldId id="332" r:id="rId37"/>
    <p:sldId id="283" r:id="rId38"/>
    <p:sldId id="374" r:id="rId39"/>
    <p:sldId id="397" r:id="rId40"/>
    <p:sldId id="308"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ining, UTGSTC26 -FS" initials="TU-" lastIdx="7" clrIdx="0">
    <p:extLst>
      <p:ext uri="{19B8F6BF-5375-455C-9EA6-DF929625EA0E}">
        <p15:presenceInfo xmlns:p15="http://schemas.microsoft.com/office/powerpoint/2012/main" userId="S::utgstc26.training@usda.gov::ff6d760f-b34d-4d3b-a028-11a0b8c33d48" providerId="AD"/>
      </p:ext>
    </p:extLst>
  </p:cmAuthor>
  <p:cmAuthor id="2" name="Leatherman, Lila - FS, Salt Lake City, UT" initials="LL-FSLCU" lastIdx="2" clrIdx="1">
    <p:extLst>
      <p:ext uri="{19B8F6BF-5375-455C-9EA6-DF929625EA0E}">
        <p15:presenceInfo xmlns:p15="http://schemas.microsoft.com/office/powerpoint/2012/main" userId="S::Lila.Leatherman@usda.gov::9967b3d9-b844-4ad2-a6ab-7c0a06882d25" providerId="AD"/>
      </p:ext>
    </p:extLst>
  </p:cmAuthor>
  <p:cmAuthor id="3" name="Mccallum, Kimberly - FS, SALT LAKE CITY, UT" initials="MK-FSLCU" lastIdx="3" clrIdx="2">
    <p:extLst>
      <p:ext uri="{19B8F6BF-5375-455C-9EA6-DF929625EA0E}">
        <p15:presenceInfo xmlns:p15="http://schemas.microsoft.com/office/powerpoint/2012/main" userId="S::kimberly.mccallum@usda.gov::74615b3c-2c10-4f73-9907-ea96941fb2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72D"/>
    <a:srgbClr val="996633"/>
    <a:srgbClr val="EA1625"/>
    <a:srgbClr val="B422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4" autoAdjust="0"/>
    <p:restoredTop sz="59435" autoAdjust="0"/>
  </p:normalViewPr>
  <p:slideViewPr>
    <p:cSldViewPr>
      <p:cViewPr varScale="1">
        <p:scale>
          <a:sx n="42" d="100"/>
          <a:sy n="42" d="100"/>
        </p:scale>
        <p:origin x="1637"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8-06T15:29:35.023" idx="2">
    <p:pos x="10" y="10"/>
    <p:text>credit for this graphic?</p:text>
    <p:extLst>
      <p:ext uri="{C676402C-5697-4E1C-873F-D02D1690AC5C}">
        <p15:threadingInfo xmlns:p15="http://schemas.microsoft.com/office/powerpoint/2012/main" timeZoneBias="360"/>
      </p:ext>
    </p:extLst>
  </p:cm>
  <p:cm authorId="3" dt="2020-08-11T11:49:46.305" idx="1">
    <p:pos x="10" y="106"/>
    <p:text>Good point! Let's discuss</p:text>
    <p:extLst>
      <p:ext uri="{C676402C-5697-4E1C-873F-D02D1690AC5C}">
        <p15:threadingInfo xmlns:p15="http://schemas.microsoft.com/office/powerpoint/2012/main" timeZoneBias="360">
          <p15:parentCm authorId="2" idx="2"/>
        </p15:threadingInfo>
      </p:ext>
    </p:extLst>
  </p:cm>
  <p:cm authorId="3" dt="2020-08-11T12:34:34.957" idx="3">
    <p:pos x="10" y="202"/>
    <p:text>I'll add this</p:text>
    <p:extLst>
      <p:ext uri="{C676402C-5697-4E1C-873F-D02D1690AC5C}">
        <p15:threadingInfo xmlns:p15="http://schemas.microsoft.com/office/powerpoint/2012/main" timeZoneBias="360">
          <p15:parentCm authorId="2" idx="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30T13:30:57.677" idx="3">
    <p:pos x="10" y="10"/>
    <p:text>curious about the rationale for including this, since the rest of the course focuses on LandTrendr? Is there a publicly available way to implement CCDC? Maybe some comparison to LandTrendr applications / availability / pros + cons of both?</p:text>
    <p:extLst>
      <p:ext uri="{C676402C-5697-4E1C-873F-D02D1690AC5C}">
        <p15:threadingInfo xmlns:p15="http://schemas.microsoft.com/office/powerpoint/2012/main" timeZoneBias="360"/>
      </p:ext>
    </p:extLst>
  </p:cm>
  <p:cm authorId="3" dt="2020-08-11T11:52:12.476" idx="2">
    <p:pos x="10" y="106"/>
    <p:text>Good point! Let’s take this out/hide it. If anyone wants the link to the paper or ask about it, here  you go.</p:text>
    <p:extLst>
      <p:ext uri="{C676402C-5697-4E1C-873F-D02D1690AC5C}">
        <p15:threadingInfo xmlns:p15="http://schemas.microsoft.com/office/powerpoint/2012/main" timeZoneBias="360">
          <p15:parentCm authorId="1" idx="3"/>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432C7-81F1-4D7F-9E93-9A56A668AC13}" type="datetimeFigureOut">
              <a:rPr lang="en-US" smtClean="0"/>
              <a:t>3/16/2022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B2E7AF-702C-4166-8AC5-161DB938AA26}" type="slidenum">
              <a:rPr lang="en-US" smtClean="0"/>
              <a:t>‹#›</a:t>
            </a:fld>
            <a:endParaRPr lang="en-US"/>
          </a:p>
        </p:txBody>
      </p:sp>
    </p:spTree>
    <p:extLst>
      <p:ext uri="{BB962C8B-B14F-4D97-AF65-F5344CB8AC3E}">
        <p14:creationId xmlns:p14="http://schemas.microsoft.com/office/powerpoint/2010/main" val="2511885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3</a:t>
            </a:fld>
            <a:endParaRPr lang="en-US"/>
          </a:p>
        </p:txBody>
      </p:sp>
    </p:spTree>
    <p:extLst>
      <p:ext uri="{BB962C8B-B14F-4D97-AF65-F5344CB8AC3E}">
        <p14:creationId xmlns:p14="http://schemas.microsoft.com/office/powerpoint/2010/main" val="1308602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TO MAKE THE LINK BETWEEN SEASONAL/INTERANNUAL VARIATION TO INTRA-ANNUAL VARIATION? THEN CIRCLING BACK TO MODEL FITTING… ALGORITHMS FUNCTION ON/CAPTURE DIFFERENT TIMESCALES. </a:t>
            </a:r>
          </a:p>
        </p:txBody>
      </p:sp>
      <p:sp>
        <p:nvSpPr>
          <p:cNvPr id="4" name="Slide Number Placeholder 3"/>
          <p:cNvSpPr>
            <a:spLocks noGrp="1"/>
          </p:cNvSpPr>
          <p:nvPr>
            <p:ph type="sldNum" sz="quarter" idx="5"/>
          </p:nvPr>
        </p:nvSpPr>
        <p:spPr/>
        <p:txBody>
          <a:bodyPr/>
          <a:lstStyle/>
          <a:p>
            <a:fld id="{02B2E7AF-702C-4166-8AC5-161DB938AA26}" type="slidenum">
              <a:rPr lang="en-US" smtClean="0"/>
              <a:t>14</a:t>
            </a:fld>
            <a:endParaRPr lang="en-US"/>
          </a:p>
        </p:txBody>
      </p:sp>
    </p:spTree>
    <p:extLst>
      <p:ext uri="{BB962C8B-B14F-4D97-AF65-F5344CB8AC3E}">
        <p14:creationId xmlns:p14="http://schemas.microsoft.com/office/powerpoint/2010/main" val="454609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ALGORITHMS FUNCTION ON/CAPTURE DIFFERENT TIMESCALES. </a:t>
            </a:r>
          </a:p>
          <a:p>
            <a:r>
              <a:rPr lang="en-US" i="0" dirty="0"/>
              <a:t>If we want to capture intra-annual dynamics, we can fit more complex models that capture the seasonal oscillations, not just an overall trend. Can extract values from these models that help us detect changes in seasonal maxima, minima, averages, etc. </a:t>
            </a:r>
          </a:p>
        </p:txBody>
      </p:sp>
      <p:sp>
        <p:nvSpPr>
          <p:cNvPr id="4" name="Slide Number Placeholder 3"/>
          <p:cNvSpPr>
            <a:spLocks noGrp="1"/>
          </p:cNvSpPr>
          <p:nvPr>
            <p:ph type="sldNum" sz="quarter" idx="5"/>
          </p:nvPr>
        </p:nvSpPr>
        <p:spPr/>
        <p:txBody>
          <a:bodyPr/>
          <a:lstStyle/>
          <a:p>
            <a:fld id="{02B2E7AF-702C-4166-8AC5-161DB938AA26}" type="slidenum">
              <a:rPr lang="en-US" smtClean="0"/>
              <a:t>15</a:t>
            </a:fld>
            <a:endParaRPr lang="en-US"/>
          </a:p>
        </p:txBody>
      </p:sp>
    </p:spTree>
    <p:extLst>
      <p:ext uri="{BB962C8B-B14F-4D97-AF65-F5344CB8AC3E}">
        <p14:creationId xmlns:p14="http://schemas.microsoft.com/office/powerpoint/2010/main" val="4049123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representation of different forms spectral trajectories can take. </a:t>
            </a:r>
          </a:p>
          <a:p>
            <a:r>
              <a:rPr lang="en-US" dirty="0"/>
              <a:t>When you begin an analysis, it’s important to know what kind of change you’re attempting to capture– so that you can select a method that’s appropriate to quantify it.  </a:t>
            </a:r>
          </a:p>
          <a:p>
            <a:endParaRPr lang="en-US" dirty="0"/>
          </a:p>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17</a:t>
            </a:fld>
            <a:endParaRPr lang="en-US"/>
          </a:p>
        </p:txBody>
      </p:sp>
    </p:spTree>
    <p:extLst>
      <p:ext uri="{BB962C8B-B14F-4D97-AF65-F5344CB8AC3E}">
        <p14:creationId xmlns:p14="http://schemas.microsoft.com/office/powerpoint/2010/main" val="2587842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Camp Fire, northern California. Large burned area, a rapid change with long-lasting effects. </a:t>
            </a:r>
          </a:p>
        </p:txBody>
      </p:sp>
      <p:sp>
        <p:nvSpPr>
          <p:cNvPr id="4" name="Slide Number Placeholder 3"/>
          <p:cNvSpPr>
            <a:spLocks noGrp="1"/>
          </p:cNvSpPr>
          <p:nvPr>
            <p:ph type="sldNum" sz="quarter" idx="5"/>
          </p:nvPr>
        </p:nvSpPr>
        <p:spPr/>
        <p:txBody>
          <a:bodyPr/>
          <a:lstStyle/>
          <a:p>
            <a:fld id="{02B2E7AF-702C-4166-8AC5-161DB938AA26}" type="slidenum">
              <a:rPr lang="en-US" smtClean="0"/>
              <a:t>20</a:t>
            </a:fld>
            <a:endParaRPr lang="en-US"/>
          </a:p>
        </p:txBody>
      </p:sp>
    </p:spTree>
    <p:extLst>
      <p:ext uri="{BB962C8B-B14F-4D97-AF65-F5344CB8AC3E}">
        <p14:creationId xmlns:p14="http://schemas.microsoft.com/office/powerpoint/2010/main" val="1808878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Camp Fire, northern California. Large burned area, a rapid change with long-lasting effects. </a:t>
            </a:r>
          </a:p>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21</a:t>
            </a:fld>
            <a:endParaRPr lang="en-US"/>
          </a:p>
        </p:txBody>
      </p:sp>
    </p:spTree>
    <p:extLst>
      <p:ext uri="{BB962C8B-B14F-4D97-AF65-F5344CB8AC3E}">
        <p14:creationId xmlns:p14="http://schemas.microsoft.com/office/powerpoint/2010/main" val="1605066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Pando aspen forest. Seasonal changes in foliage color that recur every year. Different years were selected here for image quality / emphasis.</a:t>
            </a:r>
          </a:p>
        </p:txBody>
      </p:sp>
      <p:sp>
        <p:nvSpPr>
          <p:cNvPr id="4" name="Slide Number Placeholder 3"/>
          <p:cNvSpPr>
            <a:spLocks noGrp="1"/>
          </p:cNvSpPr>
          <p:nvPr>
            <p:ph type="sldNum" sz="quarter" idx="5"/>
          </p:nvPr>
        </p:nvSpPr>
        <p:spPr/>
        <p:txBody>
          <a:bodyPr/>
          <a:lstStyle/>
          <a:p>
            <a:fld id="{02B2E7AF-702C-4166-8AC5-161DB938AA26}" type="slidenum">
              <a:rPr lang="en-US" smtClean="0"/>
              <a:t>22</a:t>
            </a:fld>
            <a:endParaRPr lang="en-US"/>
          </a:p>
        </p:txBody>
      </p:sp>
    </p:spTree>
    <p:extLst>
      <p:ext uri="{BB962C8B-B14F-4D97-AF65-F5344CB8AC3E}">
        <p14:creationId xmlns:p14="http://schemas.microsoft.com/office/powerpoint/2010/main" val="234489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Pando aspen forest. Seasonal changes in foliage color that recur every year. This is an example of a seasonal cycle of change.  Different years were selected here for image quality / emphasis.</a:t>
            </a:r>
          </a:p>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23</a:t>
            </a:fld>
            <a:endParaRPr lang="en-US"/>
          </a:p>
        </p:txBody>
      </p:sp>
    </p:spTree>
    <p:extLst>
      <p:ext uri="{BB962C8B-B14F-4D97-AF65-F5344CB8AC3E}">
        <p14:creationId xmlns:p14="http://schemas.microsoft.com/office/powerpoint/2010/main" val="3121367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Kansas prairie. Two images taken roughly the same time of year, showing drought effects in 2018. This is an example of a single-year deviation that represents a change to the normal seasonal cycle, and should be more or less back to “normal” the following year (barring cascading effects)</a:t>
            </a:r>
          </a:p>
        </p:txBody>
      </p:sp>
      <p:sp>
        <p:nvSpPr>
          <p:cNvPr id="4" name="Slide Number Placeholder 3"/>
          <p:cNvSpPr>
            <a:spLocks noGrp="1"/>
          </p:cNvSpPr>
          <p:nvPr>
            <p:ph type="sldNum" sz="quarter" idx="5"/>
          </p:nvPr>
        </p:nvSpPr>
        <p:spPr/>
        <p:txBody>
          <a:bodyPr/>
          <a:lstStyle/>
          <a:p>
            <a:fld id="{02B2E7AF-702C-4166-8AC5-161DB938AA26}" type="slidenum">
              <a:rPr lang="en-US" smtClean="0"/>
              <a:t>24</a:t>
            </a:fld>
            <a:endParaRPr lang="en-US"/>
          </a:p>
        </p:txBody>
      </p:sp>
    </p:spTree>
    <p:extLst>
      <p:ext uri="{BB962C8B-B14F-4D97-AF65-F5344CB8AC3E}">
        <p14:creationId xmlns:p14="http://schemas.microsoft.com/office/powerpoint/2010/main" val="1845078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Kansas prairie. Two images taken roughly the same time of year, showing drought effects in 2018. This is an example of a single-year deviation that represents a change to the normal seasonal cycle, and should be more or less back to “normal” the following year (barring cascading effects)</a:t>
            </a:r>
          </a:p>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25</a:t>
            </a:fld>
            <a:endParaRPr lang="en-US"/>
          </a:p>
        </p:txBody>
      </p:sp>
    </p:spTree>
    <p:extLst>
      <p:ext uri="{BB962C8B-B14F-4D97-AF65-F5344CB8AC3E}">
        <p14:creationId xmlns:p14="http://schemas.microsoft.com/office/powerpoint/2010/main" val="3083837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27</a:t>
            </a:fld>
            <a:endParaRPr lang="en-US"/>
          </a:p>
        </p:txBody>
      </p:sp>
    </p:spTree>
    <p:extLst>
      <p:ext uri="{BB962C8B-B14F-4D97-AF65-F5344CB8AC3E}">
        <p14:creationId xmlns:p14="http://schemas.microsoft.com/office/powerpoint/2010/main" val="337672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learners of the temporal dimensions of change, and how lots of factors about the disturbance + our earth observation system will affect how changes can be detected. For example, if we have a satellite with a longer return interval, like Landsat, (particularly if we can’t use cloudy images), we might miss observing particular phenomena</a:t>
            </a:r>
          </a:p>
        </p:txBody>
      </p:sp>
      <p:sp>
        <p:nvSpPr>
          <p:cNvPr id="4" name="Slide Number Placeholder 3"/>
          <p:cNvSpPr>
            <a:spLocks noGrp="1"/>
          </p:cNvSpPr>
          <p:nvPr>
            <p:ph type="sldNum" sz="quarter" idx="5"/>
          </p:nvPr>
        </p:nvSpPr>
        <p:spPr/>
        <p:txBody>
          <a:bodyPr/>
          <a:lstStyle/>
          <a:p>
            <a:fld id="{02B2E7AF-702C-4166-8AC5-161DB938AA26}" type="slidenum">
              <a:rPr lang="en-US" smtClean="0"/>
              <a:t>6</a:t>
            </a:fld>
            <a:endParaRPr lang="en-US"/>
          </a:p>
        </p:txBody>
      </p:sp>
    </p:spTree>
    <p:extLst>
      <p:ext uri="{BB962C8B-B14F-4D97-AF65-F5344CB8AC3E}">
        <p14:creationId xmlns:p14="http://schemas.microsoft.com/office/powerpoint/2010/main" val="1470486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are pixel-based time series methods: </a:t>
            </a:r>
          </a:p>
          <a:p>
            <a:r>
              <a:rPr lang="en-US" dirty="0" err="1"/>
              <a:t>LandTrendr</a:t>
            </a:r>
            <a:r>
              <a:rPr lang="en-US" dirty="0"/>
              <a:t> (Landsat-based detection of trends in disturbance and recovery)</a:t>
            </a:r>
          </a:p>
          <a:p>
            <a:r>
              <a:rPr lang="en-US" dirty="0"/>
              <a:t>ITRA (Image trends from regression analysis)</a:t>
            </a:r>
          </a:p>
          <a:p>
            <a:r>
              <a:rPr lang="en-US" dirty="0"/>
              <a:t>VCT (Vegetation change tracker) </a:t>
            </a:r>
          </a:p>
          <a:p>
            <a:r>
              <a:rPr lang="en-US" dirty="0"/>
              <a:t>EWMACD (Exponentially weighted moving average change detection)</a:t>
            </a:r>
          </a:p>
          <a:p>
            <a:r>
              <a:rPr lang="en-US" dirty="0"/>
              <a:t>MIICA (Multi-index integrated change analysis)</a:t>
            </a:r>
          </a:p>
          <a:p>
            <a:r>
              <a:rPr lang="en-US" dirty="0"/>
              <a:t>CCDC (Continuous change detection and classification) </a:t>
            </a:r>
          </a:p>
          <a:p>
            <a:r>
              <a:rPr lang="en-US" dirty="0" err="1"/>
              <a:t>VeRDET</a:t>
            </a:r>
            <a:r>
              <a:rPr lang="en-US" dirty="0"/>
              <a:t> (Vegetation regeneration and disturbance estimates through time) </a:t>
            </a:r>
          </a:p>
          <a:p>
            <a:r>
              <a:rPr lang="en-US" dirty="0"/>
              <a:t>Though several of these algorithms are implemented in Earth Engine, </a:t>
            </a:r>
            <a:r>
              <a:rPr lang="en-US" dirty="0" err="1"/>
              <a:t>LandTrendr</a:t>
            </a:r>
            <a:r>
              <a:rPr lang="en-US" dirty="0"/>
              <a:t> is the best documented and most stable with CCDC quickly becoming more established. </a:t>
            </a:r>
          </a:p>
        </p:txBody>
      </p:sp>
      <p:sp>
        <p:nvSpPr>
          <p:cNvPr id="4" name="Slide Number Placeholder 3"/>
          <p:cNvSpPr>
            <a:spLocks noGrp="1"/>
          </p:cNvSpPr>
          <p:nvPr>
            <p:ph type="sldNum" sz="quarter" idx="5"/>
          </p:nvPr>
        </p:nvSpPr>
        <p:spPr/>
        <p:txBody>
          <a:bodyPr/>
          <a:lstStyle/>
          <a:p>
            <a:fld id="{02B2E7AF-702C-4166-8AC5-161DB938AA26}" type="slidenum">
              <a:rPr lang="en-US" smtClean="0"/>
              <a:t>28</a:t>
            </a:fld>
            <a:endParaRPr lang="en-US"/>
          </a:p>
        </p:txBody>
      </p:sp>
    </p:spTree>
    <p:extLst>
      <p:ext uri="{BB962C8B-B14F-4D97-AF65-F5344CB8AC3E}">
        <p14:creationId xmlns:p14="http://schemas.microsoft.com/office/powerpoint/2010/main" val="3521478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29</a:t>
            </a:fld>
            <a:endParaRPr lang="en-US"/>
          </a:p>
        </p:txBody>
      </p:sp>
    </p:spTree>
    <p:extLst>
      <p:ext uri="{BB962C8B-B14F-4D97-AF65-F5344CB8AC3E}">
        <p14:creationId xmlns:p14="http://schemas.microsoft.com/office/powerpoint/2010/main" val="2748755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fitting a linear regression to a time series of images, in order to assess a simple version of change over time. </a:t>
            </a:r>
          </a:p>
          <a:p>
            <a:endParaRPr lang="en-US" dirty="0"/>
          </a:p>
          <a:p>
            <a:r>
              <a:rPr lang="en-US" dirty="0"/>
              <a:t>Specifically, we’re fitting a separate regression model to each pixel in the time series. </a:t>
            </a:r>
          </a:p>
          <a:p>
            <a:endParaRPr lang="en-US" dirty="0"/>
          </a:p>
          <a:p>
            <a:r>
              <a:rPr lang="en-US" dirty="0"/>
              <a:t>The quantitative outputs of this model are, for each pixel, the slope and the intercept. </a:t>
            </a:r>
          </a:p>
        </p:txBody>
      </p:sp>
      <p:sp>
        <p:nvSpPr>
          <p:cNvPr id="4" name="Slide Number Placeholder 3"/>
          <p:cNvSpPr>
            <a:spLocks noGrp="1"/>
          </p:cNvSpPr>
          <p:nvPr>
            <p:ph type="sldNum" sz="quarter" idx="5"/>
          </p:nvPr>
        </p:nvSpPr>
        <p:spPr/>
        <p:txBody>
          <a:bodyPr/>
          <a:lstStyle/>
          <a:p>
            <a:fld id="{02B2E7AF-702C-4166-8AC5-161DB938AA26}" type="slidenum">
              <a:rPr lang="en-US" smtClean="0"/>
              <a:t>33</a:t>
            </a:fld>
            <a:endParaRPr lang="en-US"/>
          </a:p>
        </p:txBody>
      </p:sp>
    </p:spTree>
    <p:extLst>
      <p:ext uri="{BB962C8B-B14F-4D97-AF65-F5344CB8AC3E}">
        <p14:creationId xmlns:p14="http://schemas.microsoft.com/office/powerpoint/2010/main" val="1923749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fitting a linear regression to a time series of images, in order to assess a simple version of change in one variable over time. </a:t>
            </a:r>
          </a:p>
          <a:p>
            <a:endParaRPr lang="en-US" dirty="0"/>
          </a:p>
          <a:p>
            <a:r>
              <a:rPr lang="en-US" dirty="0"/>
              <a:t>Specifically, we’re fitting a separate regression model to each pixel in the time series. </a:t>
            </a:r>
          </a:p>
          <a:p>
            <a:endParaRPr lang="en-US" dirty="0"/>
          </a:p>
          <a:p>
            <a:r>
              <a:rPr lang="en-US" dirty="0"/>
              <a:t>The quantitative outputs of this model are, for each pixel, the slope and the intercept. </a:t>
            </a:r>
          </a:p>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34</a:t>
            </a:fld>
            <a:endParaRPr lang="en-US"/>
          </a:p>
        </p:txBody>
      </p:sp>
    </p:spTree>
    <p:extLst>
      <p:ext uri="{BB962C8B-B14F-4D97-AF65-F5344CB8AC3E}">
        <p14:creationId xmlns:p14="http://schemas.microsoft.com/office/powerpoint/2010/main" val="1214135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2E7AF-702C-4166-8AC5-161DB938AA26}" type="slidenum">
              <a:rPr lang="en-US" smtClean="0"/>
              <a:t>35</a:t>
            </a:fld>
            <a:endParaRPr lang="en-US"/>
          </a:p>
        </p:txBody>
      </p:sp>
    </p:spTree>
    <p:extLst>
      <p:ext uri="{BB962C8B-B14F-4D97-AF65-F5344CB8AC3E}">
        <p14:creationId xmlns:p14="http://schemas.microsoft.com/office/powerpoint/2010/main" val="3156015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also add the code to this example. </a:t>
            </a:r>
          </a:p>
        </p:txBody>
      </p:sp>
      <p:sp>
        <p:nvSpPr>
          <p:cNvPr id="4" name="Slide Number Placeholder 3"/>
          <p:cNvSpPr>
            <a:spLocks noGrp="1"/>
          </p:cNvSpPr>
          <p:nvPr>
            <p:ph type="sldNum" sz="quarter" idx="5"/>
          </p:nvPr>
        </p:nvSpPr>
        <p:spPr/>
        <p:txBody>
          <a:bodyPr/>
          <a:lstStyle/>
          <a:p>
            <a:fld id="{02B2E7AF-702C-4166-8AC5-161DB938AA26}" type="slidenum">
              <a:rPr lang="en-US" smtClean="0"/>
              <a:t>36</a:t>
            </a:fld>
            <a:endParaRPr lang="en-US"/>
          </a:p>
        </p:txBody>
      </p:sp>
    </p:spTree>
    <p:extLst>
      <p:ext uri="{BB962C8B-B14F-4D97-AF65-F5344CB8AC3E}">
        <p14:creationId xmlns:p14="http://schemas.microsoft.com/office/powerpoint/2010/main" val="1715151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to introduce </a:t>
            </a:r>
            <a:r>
              <a:rPr lang="en-US" dirty="0" err="1"/>
              <a:t>LandTrendr</a:t>
            </a:r>
            <a:r>
              <a:rPr lang="en-US" dirty="0"/>
              <a:t> here… but might distract from description of simple time series analysis.</a:t>
            </a:r>
          </a:p>
        </p:txBody>
      </p:sp>
      <p:sp>
        <p:nvSpPr>
          <p:cNvPr id="4" name="Slide Number Placeholder 3"/>
          <p:cNvSpPr>
            <a:spLocks noGrp="1"/>
          </p:cNvSpPr>
          <p:nvPr>
            <p:ph type="sldNum" sz="quarter" idx="5"/>
          </p:nvPr>
        </p:nvSpPr>
        <p:spPr/>
        <p:txBody>
          <a:bodyPr/>
          <a:lstStyle/>
          <a:p>
            <a:fld id="{02B2E7AF-702C-4166-8AC5-161DB938AA26}" type="slidenum">
              <a:rPr lang="en-US" smtClean="0"/>
              <a:t>37</a:t>
            </a:fld>
            <a:endParaRPr lang="en-US"/>
          </a:p>
        </p:txBody>
      </p:sp>
    </p:spTree>
    <p:extLst>
      <p:ext uri="{BB962C8B-B14F-4D97-AF65-F5344CB8AC3E}">
        <p14:creationId xmlns:p14="http://schemas.microsoft.com/office/powerpoint/2010/main" val="1308686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repeated this slide in each to remind students of where we are and where we are going. </a:t>
            </a:r>
          </a:p>
        </p:txBody>
      </p:sp>
      <p:sp>
        <p:nvSpPr>
          <p:cNvPr id="4" name="Slide Number Placeholder 3"/>
          <p:cNvSpPr>
            <a:spLocks noGrp="1"/>
          </p:cNvSpPr>
          <p:nvPr>
            <p:ph type="sldNum" sz="quarter" idx="5"/>
          </p:nvPr>
        </p:nvSpPr>
        <p:spPr/>
        <p:txBody>
          <a:bodyPr/>
          <a:lstStyle/>
          <a:p>
            <a:fld id="{02B2E7AF-702C-4166-8AC5-161DB938AA26}" type="slidenum">
              <a:rPr lang="en-US" smtClean="0"/>
              <a:t>38</a:t>
            </a:fld>
            <a:endParaRPr lang="en-US"/>
          </a:p>
        </p:txBody>
      </p:sp>
    </p:spTree>
    <p:extLst>
      <p:ext uri="{BB962C8B-B14F-4D97-AF65-F5344CB8AC3E}">
        <p14:creationId xmlns:p14="http://schemas.microsoft.com/office/powerpoint/2010/main" val="3384651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dynamics can only be observed and quantified through multiple observations within a year, or a season. Other dynamics are better understood through multiple observations over multiple years. </a:t>
            </a:r>
          </a:p>
        </p:txBody>
      </p:sp>
      <p:sp>
        <p:nvSpPr>
          <p:cNvPr id="4" name="Slide Number Placeholder 3"/>
          <p:cNvSpPr>
            <a:spLocks noGrp="1"/>
          </p:cNvSpPr>
          <p:nvPr>
            <p:ph type="sldNum" sz="quarter" idx="5"/>
          </p:nvPr>
        </p:nvSpPr>
        <p:spPr/>
        <p:txBody>
          <a:bodyPr/>
          <a:lstStyle/>
          <a:p>
            <a:fld id="{02B2E7AF-702C-4166-8AC5-161DB938AA26}" type="slidenum">
              <a:rPr lang="en-US" smtClean="0"/>
              <a:t>7</a:t>
            </a:fld>
            <a:endParaRPr lang="en-US"/>
          </a:p>
        </p:txBody>
      </p:sp>
    </p:spTree>
    <p:extLst>
      <p:ext uri="{BB962C8B-B14F-4D97-AF65-F5344CB8AC3E}">
        <p14:creationId xmlns:p14="http://schemas.microsoft.com/office/powerpoint/2010/main" val="818574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here to discuss is that methods have been evolving. Use this figure and the points to discuss two date vs. trend vs segmentation. </a:t>
            </a:r>
          </a:p>
        </p:txBody>
      </p:sp>
      <p:sp>
        <p:nvSpPr>
          <p:cNvPr id="4" name="Slide Number Placeholder 3"/>
          <p:cNvSpPr>
            <a:spLocks noGrp="1"/>
          </p:cNvSpPr>
          <p:nvPr>
            <p:ph type="sldNum" sz="quarter" idx="5"/>
          </p:nvPr>
        </p:nvSpPr>
        <p:spPr/>
        <p:txBody>
          <a:bodyPr/>
          <a:lstStyle/>
          <a:p>
            <a:fld id="{02B2E7AF-702C-4166-8AC5-161DB938AA26}" type="slidenum">
              <a:rPr lang="en-US" smtClean="0"/>
              <a:t>8</a:t>
            </a:fld>
            <a:endParaRPr lang="en-US"/>
          </a:p>
        </p:txBody>
      </p:sp>
    </p:spTree>
    <p:extLst>
      <p:ext uri="{BB962C8B-B14F-4D97-AF65-F5344CB8AC3E}">
        <p14:creationId xmlns:p14="http://schemas.microsoft.com/office/powerpoint/2010/main" val="4121603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X-axis: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Y-axis: value of a spectral index, in this case NBR – normalized burn ratio.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random trajectories to simulate a couple different scenarios of change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does this look like to you? What might cause this trajectory?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point of this slide is stable trajectory with random noise.</a:t>
            </a:r>
          </a:p>
        </p:txBody>
      </p:sp>
      <p:sp>
        <p:nvSpPr>
          <p:cNvPr id="4" name="Slide Number Placeholder 3"/>
          <p:cNvSpPr>
            <a:spLocks noGrp="1"/>
          </p:cNvSpPr>
          <p:nvPr>
            <p:ph type="sldNum" sz="quarter" idx="5"/>
          </p:nvPr>
        </p:nvSpPr>
        <p:spPr/>
        <p:txBody>
          <a:bodyPr/>
          <a:lstStyle/>
          <a:p>
            <a:fld id="{02B2E7AF-702C-4166-8AC5-161DB938AA26}" type="slidenum">
              <a:rPr lang="en-US" smtClean="0"/>
              <a:t>9</a:t>
            </a:fld>
            <a:endParaRPr lang="en-US"/>
          </a:p>
        </p:txBody>
      </p:sp>
    </p:spTree>
    <p:extLst>
      <p:ext uri="{BB962C8B-B14F-4D97-AF65-F5344CB8AC3E}">
        <p14:creationId xmlns:p14="http://schemas.microsoft.com/office/powerpoint/2010/main" val="2520910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X-axis: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Y-axis: value of a spectral index, in this case NBR – normalized burn ratio.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random trajectories to simulate a couple different scenarios of change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does this look like to you? What might cause this trajectory? </a:t>
            </a:r>
          </a:p>
          <a:p>
            <a:endParaRPr lang="en-US" dirty="0"/>
          </a:p>
          <a:p>
            <a:r>
              <a:rPr lang="en-US" dirty="0"/>
              <a:t>The point here is stable trajectory with random noise and some noisy noise from a few ‘bad’ images. This is why we mask clouds, etc. </a:t>
            </a:r>
          </a:p>
        </p:txBody>
      </p:sp>
      <p:sp>
        <p:nvSpPr>
          <p:cNvPr id="4" name="Slide Number Placeholder 3"/>
          <p:cNvSpPr>
            <a:spLocks noGrp="1"/>
          </p:cNvSpPr>
          <p:nvPr>
            <p:ph type="sldNum" sz="quarter" idx="5"/>
          </p:nvPr>
        </p:nvSpPr>
        <p:spPr/>
        <p:txBody>
          <a:bodyPr/>
          <a:lstStyle/>
          <a:p>
            <a:fld id="{02B2E7AF-702C-4166-8AC5-161DB938AA26}" type="slidenum">
              <a:rPr lang="en-US" smtClean="0"/>
              <a:t>10</a:t>
            </a:fld>
            <a:endParaRPr lang="en-US"/>
          </a:p>
        </p:txBody>
      </p:sp>
    </p:spTree>
    <p:extLst>
      <p:ext uri="{BB962C8B-B14F-4D97-AF65-F5344CB8AC3E}">
        <p14:creationId xmlns:p14="http://schemas.microsoft.com/office/powerpoint/2010/main" val="1722437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X-axis: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Y-axis: value of a spectral index, in this case NBR – normalized burn ratio.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random trajectories to simulate a couple different scenarios of change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does this look like to you? What might cause this trajectory? </a:t>
            </a:r>
          </a:p>
          <a:p>
            <a:endParaRPr lang="en-US" dirty="0"/>
          </a:p>
          <a:p>
            <a:r>
              <a:rPr lang="en-US" dirty="0"/>
              <a:t>Point here is slow decline with expected random noise. </a:t>
            </a:r>
          </a:p>
        </p:txBody>
      </p:sp>
      <p:sp>
        <p:nvSpPr>
          <p:cNvPr id="4" name="Slide Number Placeholder 3"/>
          <p:cNvSpPr>
            <a:spLocks noGrp="1"/>
          </p:cNvSpPr>
          <p:nvPr>
            <p:ph type="sldNum" sz="quarter" idx="5"/>
          </p:nvPr>
        </p:nvSpPr>
        <p:spPr/>
        <p:txBody>
          <a:bodyPr/>
          <a:lstStyle/>
          <a:p>
            <a:fld id="{02B2E7AF-702C-4166-8AC5-161DB938AA26}" type="slidenum">
              <a:rPr lang="en-US" smtClean="0"/>
              <a:t>11</a:t>
            </a:fld>
            <a:endParaRPr lang="en-US"/>
          </a:p>
        </p:txBody>
      </p:sp>
    </p:spTree>
    <p:extLst>
      <p:ext uri="{BB962C8B-B14F-4D97-AF65-F5344CB8AC3E}">
        <p14:creationId xmlns:p14="http://schemas.microsoft.com/office/powerpoint/2010/main" val="1749669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X-axis: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Y-axis: value of a spectral index, in this case NBR – normalized burn ratio.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random trajectories to simulate a couple different scenarios of change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does this look like to you? What might cause this trajectory? </a:t>
            </a:r>
          </a:p>
          <a:p>
            <a:endParaRPr lang="en-US" dirty="0"/>
          </a:p>
          <a:p>
            <a:r>
              <a:rPr lang="en-US" dirty="0"/>
              <a:t>Abrupt change (e.g., harvest, fire, development, etc.)</a:t>
            </a:r>
          </a:p>
        </p:txBody>
      </p:sp>
      <p:sp>
        <p:nvSpPr>
          <p:cNvPr id="4" name="Slide Number Placeholder 3"/>
          <p:cNvSpPr>
            <a:spLocks noGrp="1"/>
          </p:cNvSpPr>
          <p:nvPr>
            <p:ph type="sldNum" sz="quarter" idx="5"/>
          </p:nvPr>
        </p:nvSpPr>
        <p:spPr/>
        <p:txBody>
          <a:bodyPr/>
          <a:lstStyle/>
          <a:p>
            <a:fld id="{02B2E7AF-702C-4166-8AC5-161DB938AA26}" type="slidenum">
              <a:rPr lang="en-US" smtClean="0"/>
              <a:t>12</a:t>
            </a:fld>
            <a:endParaRPr lang="en-US"/>
          </a:p>
        </p:txBody>
      </p:sp>
    </p:spTree>
    <p:extLst>
      <p:ext uri="{BB962C8B-B14F-4D97-AF65-F5344CB8AC3E}">
        <p14:creationId xmlns:p14="http://schemas.microsoft.com/office/powerpoint/2010/main" val="1164775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X-axis: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Y-axis: value of a spectral index, in this case NBR – normalized burn ratio.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random trajectories to simulate a couple different scenarios of change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does this look like to you? What might cause this trajectory? </a:t>
            </a:r>
          </a:p>
          <a:p>
            <a:endParaRPr lang="en-US" dirty="0"/>
          </a:p>
          <a:p>
            <a:r>
              <a:rPr lang="en-US" dirty="0"/>
              <a:t>Abrupt change with slow, steady recovery. </a:t>
            </a:r>
          </a:p>
        </p:txBody>
      </p:sp>
      <p:sp>
        <p:nvSpPr>
          <p:cNvPr id="4" name="Slide Number Placeholder 3"/>
          <p:cNvSpPr>
            <a:spLocks noGrp="1"/>
          </p:cNvSpPr>
          <p:nvPr>
            <p:ph type="sldNum" sz="quarter" idx="5"/>
          </p:nvPr>
        </p:nvSpPr>
        <p:spPr/>
        <p:txBody>
          <a:bodyPr/>
          <a:lstStyle/>
          <a:p>
            <a:fld id="{02B2E7AF-702C-4166-8AC5-161DB938AA26}" type="slidenum">
              <a:rPr lang="en-US" smtClean="0"/>
              <a:t>13</a:t>
            </a:fld>
            <a:endParaRPr lang="en-US"/>
          </a:p>
        </p:txBody>
      </p:sp>
    </p:spTree>
    <p:extLst>
      <p:ext uri="{BB962C8B-B14F-4D97-AF65-F5344CB8AC3E}">
        <p14:creationId xmlns:p14="http://schemas.microsoft.com/office/powerpoint/2010/main" val="948423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12088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828800"/>
            <a:ext cx="7848600" cy="1927225"/>
          </a:xfrm>
        </p:spPr>
        <p:txBody>
          <a:bodyPr anchor="b">
            <a:noAutofit/>
          </a:bodyPr>
          <a:lstStyle>
            <a:lvl1pPr algn="r">
              <a:defRPr sz="5400" cap="none"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85800" y="3962400"/>
            <a:ext cx="7848600" cy="1752600"/>
          </a:xfrm>
        </p:spPr>
        <p:txBody>
          <a:bodyPr/>
          <a:lstStyle>
            <a:lvl1pPr marL="0" indent="0" algn="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685800" y="3808412"/>
            <a:ext cx="7848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278" y="533400"/>
            <a:ext cx="3837218" cy="55514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1447800"/>
            <a:ext cx="8229600" cy="5029200"/>
          </a:xfrm>
        </p:spPr>
        <p:txBody>
          <a:bodyPr>
            <a:normAutofit/>
          </a:bodyPr>
          <a:lstStyle>
            <a:lvl1pPr>
              <a:buClr>
                <a:schemeClr val="tx2">
                  <a:lumMod val="75000"/>
                </a:schemeClr>
              </a:buClr>
              <a:defRPr sz="3200"/>
            </a:lvl1pPr>
            <a:lvl2pPr>
              <a:buClr>
                <a:schemeClr val="accent4">
                  <a:lumMod val="75000"/>
                </a:schemeClr>
              </a:buClr>
              <a:defRPr sz="2800"/>
            </a:lvl2pPr>
            <a:lvl3pPr>
              <a:buClr>
                <a:schemeClr val="bg2">
                  <a:lumMod val="50000"/>
                </a:schemeClr>
              </a:buClr>
              <a:defRPr sz="2400"/>
            </a:lvl3pPr>
            <a:lvl4pPr>
              <a:buClr>
                <a:schemeClr val="accent6">
                  <a:lumMod val="75000"/>
                </a:schemeClr>
              </a:buCl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a:t>Click to edit Master title style</a:t>
            </a:r>
          </a:p>
        </p:txBody>
      </p:sp>
      <p:sp>
        <p:nvSpPr>
          <p:cNvPr id="3" name="Content Placeholder 2"/>
          <p:cNvSpPr>
            <a:spLocks noGrp="1"/>
          </p:cNvSpPr>
          <p:nvPr>
            <p:ph sz="half" idx="1"/>
          </p:nvPr>
        </p:nvSpPr>
        <p:spPr>
          <a:xfrm>
            <a:off x="457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524000"/>
            <a:ext cx="82296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553200"/>
            <a:ext cx="9144000" cy="32788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p:cNvSpPr txBox="1"/>
          <p:nvPr userDrawn="1"/>
        </p:nvSpPr>
        <p:spPr>
          <a:xfrm>
            <a:off x="496225" y="6681151"/>
            <a:ext cx="1865975" cy="215444"/>
          </a:xfrm>
          <a:prstGeom prst="rect">
            <a:avLst/>
          </a:prstGeom>
          <a:noFill/>
        </p:spPr>
        <p:txBody>
          <a:bodyPr wrap="square" rtlCol="0">
            <a:spAutoFit/>
          </a:bodyPr>
          <a:lstStyle/>
          <a:p>
            <a:pPr algn="l"/>
            <a:r>
              <a:rPr lang="en-US" sz="800" b="1" i="1" dirty="0">
                <a:solidFill>
                  <a:schemeClr val="bg1"/>
                </a:solidFill>
              </a:rPr>
              <a:t>Forest Service</a:t>
            </a:r>
          </a:p>
        </p:txBody>
      </p: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2037" y="6584950"/>
            <a:ext cx="258374" cy="294427"/>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6" r:id="rId4"/>
  </p:sldLayoutIdLst>
  <p:hf sldNum="0" hdr="0" ftr="0" dt="0"/>
  <p:txStyles>
    <p:titleStyle>
      <a:lvl1pPr algn="ctr" defTabSz="914400" rtl="0" eaLnBrk="1" latinLnBrk="0" hangingPunct="1">
        <a:spcBef>
          <a:spcPct val="0"/>
        </a:spcBef>
        <a:buNone/>
        <a:defRPr sz="4000" kern="1200" spc="-100" baseline="0">
          <a:solidFill>
            <a:schemeClr val="accent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prd-wret.s3-us-west-2.amazonaws.com/assets/palladium/production/s3fs-public/atoms/files/LCMAP_workshop_pres3_w_alt_text-3.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hyperlink" Target="https://docs.google.com/presentation/d/1QTboU59J-b5rdYWHbBkM-P_FzZ54FFSJu-4U8WrDEL4/edit#slide=id.p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sciencedirect.com/science/article/pii/S0034425717305576"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3390/f8040098"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prd-wret.s3.us-west-2.amazonaws.com/assets/palladium/production/atoms/files/LSDS-1982%20LCMAP%20Continuous%20Change%20Detection%20and%20Classification%20%28CCDC%29%20Algorithm%20Description%20Document%20%28ADD%29.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hyperlink" Target="https://www.sciencedirect.com/science/article/pii/S0034425714000248?via%3Dihub"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prd-wret.s3.us-west-2.amazonaws.com/assets/palladium/production/atoms/files/LSDS-1982%20LCMAP%20Continuous%20Change%20Detection%20and%20Classification%20%28CCDC%29%20Algorithm%20Description%20Document%20%28ADD%29.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prd-wret.s3.us-west-2.amazonaws.com/assets/palladium/production/atoms/files/LSDS-1982%20LCMAP%20Continuous%20Change%20Detection%20and%20Classification%20%28CCDC%29%20Algorithm%20Description%20Document%20%28ADD%29.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emapr.github.io/LT-GEE/landtrendr.html"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emapr.github.io/LT-GEE/landtrendr.html"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developers.google.com/earth-engine/reducers_regressio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ceoas.oregonstate.edu/people/jamon-van-den-hoek"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hyperlink" Target="https://www.fs.usda.gov/treesearch/pubs/54160"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ki/File:Beetle_kill_forest_colorado.jpg"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hyperlink" Target="https://commons.wikimedia.org/wiki/File:FEMA_-_33311_-_Fire_crew_member_fighting_Poomacha_wildfire_in_California.jpg" TargetMode="Externa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oi.org/10.1080/17538947.2016.118767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Advanced Change Detection -2</a:t>
            </a:r>
            <a:br>
              <a:rPr lang="en-US" sz="4400" dirty="0"/>
            </a:br>
            <a:r>
              <a:rPr lang="en-US" sz="3200" dirty="0"/>
              <a:t>Time Series Analysis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7403" y="4114800"/>
            <a:ext cx="3706997" cy="762000"/>
          </a:xfrm>
          <a:prstGeom prst="rect">
            <a:avLst/>
          </a:prstGeom>
        </p:spPr>
      </p:pic>
    </p:spTree>
    <p:extLst>
      <p:ext uri="{BB962C8B-B14F-4D97-AF65-F5344CB8AC3E}">
        <p14:creationId xmlns:p14="http://schemas.microsoft.com/office/powerpoint/2010/main" val="190948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CEE7-C567-4573-8176-67BD72E6F19F}"/>
              </a:ext>
            </a:extLst>
          </p:cNvPr>
          <p:cNvSpPr>
            <a:spLocks noGrp="1"/>
          </p:cNvSpPr>
          <p:nvPr>
            <p:ph type="title"/>
          </p:nvPr>
        </p:nvSpPr>
        <p:spPr/>
        <p:txBody>
          <a:bodyPr/>
          <a:lstStyle/>
          <a:p>
            <a:r>
              <a:rPr lang="en-US" dirty="0"/>
              <a:t>Spectral trajectories</a:t>
            </a:r>
          </a:p>
        </p:txBody>
      </p:sp>
      <p:pic>
        <p:nvPicPr>
          <p:cNvPr id="4" name="Picture 3">
            <a:extLst>
              <a:ext uri="{FF2B5EF4-FFF2-40B4-BE49-F238E27FC236}">
                <a16:creationId xmlns:a16="http://schemas.microsoft.com/office/drawing/2014/main" id="{D0ECC52F-37CD-41FF-BA52-E669CEF2D6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76400" y="2581025"/>
            <a:ext cx="5197797" cy="3935105"/>
          </a:xfrm>
          <a:prstGeom prst="rect">
            <a:avLst/>
          </a:prstGeom>
        </p:spPr>
      </p:pic>
    </p:spTree>
    <p:extLst>
      <p:ext uri="{BB962C8B-B14F-4D97-AF65-F5344CB8AC3E}">
        <p14:creationId xmlns:p14="http://schemas.microsoft.com/office/powerpoint/2010/main" val="1390538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ECC52F-37CD-41FF-BA52-E669CEF2D6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76400" y="2581025"/>
            <a:ext cx="5197796" cy="3935104"/>
          </a:xfrm>
          <a:prstGeom prst="rect">
            <a:avLst/>
          </a:prstGeom>
        </p:spPr>
      </p:pic>
      <p:sp>
        <p:nvSpPr>
          <p:cNvPr id="9" name="Title 1">
            <a:extLst>
              <a:ext uri="{FF2B5EF4-FFF2-40B4-BE49-F238E27FC236}">
                <a16:creationId xmlns:a16="http://schemas.microsoft.com/office/drawing/2014/main" id="{7D2ABD78-C00E-45C7-95DA-9A1F443AD8CA}"/>
              </a:ext>
            </a:extLst>
          </p:cNvPr>
          <p:cNvSpPr>
            <a:spLocks noGrp="1"/>
          </p:cNvSpPr>
          <p:nvPr>
            <p:ph type="title"/>
          </p:nvPr>
        </p:nvSpPr>
        <p:spPr>
          <a:xfrm>
            <a:off x="457200" y="304800"/>
            <a:ext cx="8229600" cy="990600"/>
          </a:xfrm>
        </p:spPr>
        <p:txBody>
          <a:bodyPr/>
          <a:lstStyle/>
          <a:p>
            <a:r>
              <a:rPr lang="en-US" dirty="0"/>
              <a:t>Spectral trajectories</a:t>
            </a:r>
          </a:p>
        </p:txBody>
      </p:sp>
    </p:spTree>
    <p:extLst>
      <p:ext uri="{BB962C8B-B14F-4D97-AF65-F5344CB8AC3E}">
        <p14:creationId xmlns:p14="http://schemas.microsoft.com/office/powerpoint/2010/main" val="3872325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ECC52F-37CD-41FF-BA52-E669CEF2D6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76400" y="2581025"/>
            <a:ext cx="5197796" cy="3935103"/>
          </a:xfrm>
          <a:prstGeom prst="rect">
            <a:avLst/>
          </a:prstGeom>
        </p:spPr>
      </p:pic>
      <p:sp>
        <p:nvSpPr>
          <p:cNvPr id="7" name="Title 1">
            <a:extLst>
              <a:ext uri="{FF2B5EF4-FFF2-40B4-BE49-F238E27FC236}">
                <a16:creationId xmlns:a16="http://schemas.microsoft.com/office/drawing/2014/main" id="{7626DD15-2180-4DD7-B968-C9C630E639A1}"/>
              </a:ext>
            </a:extLst>
          </p:cNvPr>
          <p:cNvSpPr>
            <a:spLocks noGrp="1"/>
          </p:cNvSpPr>
          <p:nvPr>
            <p:ph type="title"/>
          </p:nvPr>
        </p:nvSpPr>
        <p:spPr>
          <a:xfrm>
            <a:off x="457200" y="304800"/>
            <a:ext cx="8229600" cy="990600"/>
          </a:xfrm>
        </p:spPr>
        <p:txBody>
          <a:bodyPr/>
          <a:lstStyle/>
          <a:p>
            <a:r>
              <a:rPr lang="en-US" dirty="0"/>
              <a:t>Spectral trajectories</a:t>
            </a:r>
          </a:p>
        </p:txBody>
      </p:sp>
    </p:spTree>
    <p:extLst>
      <p:ext uri="{BB962C8B-B14F-4D97-AF65-F5344CB8AC3E}">
        <p14:creationId xmlns:p14="http://schemas.microsoft.com/office/powerpoint/2010/main" val="375546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ECC52F-37CD-41FF-BA52-E669CEF2D6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76400" y="2581025"/>
            <a:ext cx="5197795" cy="3935103"/>
          </a:xfrm>
          <a:prstGeom prst="rect">
            <a:avLst/>
          </a:prstGeom>
        </p:spPr>
      </p:pic>
      <p:sp>
        <p:nvSpPr>
          <p:cNvPr id="3" name="Title 1">
            <a:extLst>
              <a:ext uri="{FF2B5EF4-FFF2-40B4-BE49-F238E27FC236}">
                <a16:creationId xmlns:a16="http://schemas.microsoft.com/office/drawing/2014/main" id="{A9C479C0-DF49-4D67-B99E-5C2EEAAB213D}"/>
              </a:ext>
            </a:extLst>
          </p:cNvPr>
          <p:cNvSpPr>
            <a:spLocks noGrp="1"/>
          </p:cNvSpPr>
          <p:nvPr>
            <p:ph type="title"/>
          </p:nvPr>
        </p:nvSpPr>
        <p:spPr>
          <a:xfrm>
            <a:off x="457200" y="304800"/>
            <a:ext cx="8229600" cy="990600"/>
          </a:xfrm>
        </p:spPr>
        <p:txBody>
          <a:bodyPr/>
          <a:lstStyle/>
          <a:p>
            <a:r>
              <a:rPr lang="en-US" dirty="0"/>
              <a:t>Spectral trajectories</a:t>
            </a:r>
          </a:p>
        </p:txBody>
      </p:sp>
    </p:spTree>
    <p:extLst>
      <p:ext uri="{BB962C8B-B14F-4D97-AF65-F5344CB8AC3E}">
        <p14:creationId xmlns:p14="http://schemas.microsoft.com/office/powerpoint/2010/main" val="2922832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9C479C0-DF49-4D67-B99E-5C2EEAAB213D}"/>
              </a:ext>
            </a:extLst>
          </p:cNvPr>
          <p:cNvSpPr>
            <a:spLocks noGrp="1"/>
          </p:cNvSpPr>
          <p:nvPr>
            <p:ph type="title"/>
          </p:nvPr>
        </p:nvSpPr>
        <p:spPr>
          <a:xfrm>
            <a:off x="457200" y="304800"/>
            <a:ext cx="8229600" cy="990600"/>
          </a:xfrm>
        </p:spPr>
        <p:txBody>
          <a:bodyPr>
            <a:normAutofit fontScale="90000"/>
          </a:bodyPr>
          <a:lstStyle/>
          <a:p>
            <a:r>
              <a:rPr lang="en-US" dirty="0"/>
              <a:t>What kind of change do we want to capture?</a:t>
            </a:r>
          </a:p>
        </p:txBody>
      </p:sp>
      <p:pic>
        <p:nvPicPr>
          <p:cNvPr id="2050" name="Picture 2">
            <a:extLst>
              <a:ext uri="{FF2B5EF4-FFF2-40B4-BE49-F238E27FC236}">
                <a16:creationId xmlns:a16="http://schemas.microsoft.com/office/drawing/2014/main" id="{1DDCA605-3D87-4D55-80D2-F061845839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7049"/>
          <a:stretch/>
        </p:blipFill>
        <p:spPr bwMode="auto">
          <a:xfrm>
            <a:off x="174395" y="1879424"/>
            <a:ext cx="4397605" cy="22606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8DF1748C-F872-45C9-815D-A216B48EAC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115" b="32787"/>
          <a:stretch/>
        </p:blipFill>
        <p:spPr bwMode="auto">
          <a:xfrm>
            <a:off x="45720" y="4121036"/>
            <a:ext cx="4572000" cy="24321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61057-F799-4C69-B922-59C9493F490B}"/>
              </a:ext>
            </a:extLst>
          </p:cNvPr>
          <p:cNvSpPr txBox="1"/>
          <p:nvPr/>
        </p:nvSpPr>
        <p:spPr>
          <a:xfrm>
            <a:off x="568857" y="1427202"/>
            <a:ext cx="3608680" cy="369332"/>
          </a:xfrm>
          <a:prstGeom prst="rect">
            <a:avLst/>
          </a:prstGeom>
          <a:noFill/>
        </p:spPr>
        <p:txBody>
          <a:bodyPr wrap="none" rtlCol="0">
            <a:spAutoFit/>
          </a:bodyPr>
          <a:lstStyle/>
          <a:p>
            <a:r>
              <a:rPr lang="en-US" b="1" dirty="0"/>
              <a:t>Interannual – long term change</a:t>
            </a:r>
          </a:p>
        </p:txBody>
      </p:sp>
    </p:spTree>
    <p:extLst>
      <p:ext uri="{BB962C8B-B14F-4D97-AF65-F5344CB8AC3E}">
        <p14:creationId xmlns:p14="http://schemas.microsoft.com/office/powerpoint/2010/main" val="3291624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9C479C0-DF49-4D67-B99E-5C2EEAAB213D}"/>
              </a:ext>
            </a:extLst>
          </p:cNvPr>
          <p:cNvSpPr>
            <a:spLocks noGrp="1"/>
          </p:cNvSpPr>
          <p:nvPr>
            <p:ph type="title"/>
          </p:nvPr>
        </p:nvSpPr>
        <p:spPr>
          <a:xfrm>
            <a:off x="457200" y="304800"/>
            <a:ext cx="8229600" cy="990600"/>
          </a:xfrm>
        </p:spPr>
        <p:txBody>
          <a:bodyPr>
            <a:normAutofit fontScale="90000"/>
          </a:bodyPr>
          <a:lstStyle/>
          <a:p>
            <a:r>
              <a:rPr lang="en-US" dirty="0"/>
              <a:t>What kind of change do we want to capture?</a:t>
            </a:r>
          </a:p>
        </p:txBody>
      </p:sp>
      <p:pic>
        <p:nvPicPr>
          <p:cNvPr id="2050" name="Picture 2">
            <a:extLst>
              <a:ext uri="{FF2B5EF4-FFF2-40B4-BE49-F238E27FC236}">
                <a16:creationId xmlns:a16="http://schemas.microsoft.com/office/drawing/2014/main" id="{1DDCA605-3D87-4D55-80D2-F061845839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7049"/>
          <a:stretch/>
        </p:blipFill>
        <p:spPr bwMode="auto">
          <a:xfrm>
            <a:off x="174395" y="1879424"/>
            <a:ext cx="4397605" cy="22606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8DF1748C-F872-45C9-815D-A216B48EAC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115" b="32787"/>
          <a:stretch/>
        </p:blipFill>
        <p:spPr bwMode="auto">
          <a:xfrm>
            <a:off x="45720" y="4121036"/>
            <a:ext cx="4572000" cy="24321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24E04F1-48A9-4E55-8814-B2465B056C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541"/>
          <a:stretch/>
        </p:blipFill>
        <p:spPr bwMode="auto">
          <a:xfrm>
            <a:off x="4489045" y="2667000"/>
            <a:ext cx="4670195" cy="23649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61057-F799-4C69-B922-59C9493F490B}"/>
              </a:ext>
            </a:extLst>
          </p:cNvPr>
          <p:cNvSpPr txBox="1"/>
          <p:nvPr/>
        </p:nvSpPr>
        <p:spPr>
          <a:xfrm>
            <a:off x="568857" y="1427202"/>
            <a:ext cx="3608680" cy="369332"/>
          </a:xfrm>
          <a:prstGeom prst="rect">
            <a:avLst/>
          </a:prstGeom>
          <a:noFill/>
        </p:spPr>
        <p:txBody>
          <a:bodyPr wrap="none" rtlCol="0">
            <a:spAutoFit/>
          </a:bodyPr>
          <a:lstStyle/>
          <a:p>
            <a:r>
              <a:rPr lang="en-US" b="1" dirty="0"/>
              <a:t>Interannual – long term change</a:t>
            </a:r>
          </a:p>
        </p:txBody>
      </p:sp>
      <p:sp>
        <p:nvSpPr>
          <p:cNvPr id="8" name="TextBox 7">
            <a:extLst>
              <a:ext uri="{FF2B5EF4-FFF2-40B4-BE49-F238E27FC236}">
                <a16:creationId xmlns:a16="http://schemas.microsoft.com/office/drawing/2014/main" id="{AC97E8CF-0572-4FC7-9B78-FF4E907E4343}"/>
              </a:ext>
            </a:extLst>
          </p:cNvPr>
          <p:cNvSpPr txBox="1"/>
          <p:nvPr/>
        </p:nvSpPr>
        <p:spPr>
          <a:xfrm>
            <a:off x="4686177" y="2293877"/>
            <a:ext cx="4358886" cy="338554"/>
          </a:xfrm>
          <a:prstGeom prst="rect">
            <a:avLst/>
          </a:prstGeom>
          <a:noFill/>
        </p:spPr>
        <p:txBody>
          <a:bodyPr wrap="none" rtlCol="0">
            <a:spAutoFit/>
          </a:bodyPr>
          <a:lstStyle/>
          <a:p>
            <a:r>
              <a:rPr lang="en-US" sz="1600" b="1" dirty="0"/>
              <a:t>Intra-annual – includes seasonal dynamics</a:t>
            </a:r>
          </a:p>
        </p:txBody>
      </p:sp>
    </p:spTree>
    <p:extLst>
      <p:ext uri="{BB962C8B-B14F-4D97-AF65-F5344CB8AC3E}">
        <p14:creationId xmlns:p14="http://schemas.microsoft.com/office/powerpoint/2010/main" val="776664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DBC312-86B8-4ED9-9C96-5EEA9E02ECC2}"/>
              </a:ext>
            </a:extLst>
          </p:cNvPr>
          <p:cNvSpPr txBox="1"/>
          <p:nvPr/>
        </p:nvSpPr>
        <p:spPr>
          <a:xfrm>
            <a:off x="2209800" y="5560155"/>
            <a:ext cx="7391400" cy="923330"/>
          </a:xfrm>
          <a:prstGeom prst="rect">
            <a:avLst/>
          </a:prstGeom>
          <a:noFill/>
        </p:spPr>
        <p:txBody>
          <a:bodyPr wrap="square" rtlCol="0">
            <a:spAutoFit/>
          </a:bodyPr>
          <a:lstStyle/>
          <a:p>
            <a:r>
              <a:rPr lang="en-US" dirty="0"/>
              <a:t>Remake this slide taken from here: </a:t>
            </a:r>
            <a:r>
              <a:rPr lang="en-US" dirty="0">
                <a:hlinkClick r:id="rId2"/>
              </a:rPr>
              <a:t>https://prd-wret.s3-us-west-2.amazonaws.com/assets/palladium/production/s3fs-public/atoms/files/LCMAP_workshop_pres3_w_alt_text-3.pdf</a:t>
            </a:r>
            <a:endParaRPr lang="en-US" dirty="0"/>
          </a:p>
        </p:txBody>
      </p:sp>
      <p:sp>
        <p:nvSpPr>
          <p:cNvPr id="9" name="Title 1">
            <a:extLst>
              <a:ext uri="{FF2B5EF4-FFF2-40B4-BE49-F238E27FC236}">
                <a16:creationId xmlns:a16="http://schemas.microsoft.com/office/drawing/2014/main" id="{71AE978F-5F1A-40BC-838B-BD74EF76C121}"/>
              </a:ext>
            </a:extLst>
          </p:cNvPr>
          <p:cNvSpPr>
            <a:spLocks noGrp="1"/>
          </p:cNvSpPr>
          <p:nvPr>
            <p:ph type="title"/>
          </p:nvPr>
        </p:nvSpPr>
        <p:spPr>
          <a:xfrm>
            <a:off x="457200" y="304800"/>
            <a:ext cx="8229600" cy="990600"/>
          </a:xfrm>
        </p:spPr>
        <p:txBody>
          <a:bodyPr/>
          <a:lstStyle/>
          <a:p>
            <a:r>
              <a:rPr lang="en-US" dirty="0"/>
              <a:t>Spectral trajectories</a:t>
            </a:r>
          </a:p>
        </p:txBody>
      </p:sp>
      <p:pic>
        <p:nvPicPr>
          <p:cNvPr id="1026" name="Picture 2">
            <a:extLst>
              <a:ext uri="{FF2B5EF4-FFF2-40B4-BE49-F238E27FC236}">
                <a16:creationId xmlns:a16="http://schemas.microsoft.com/office/drawing/2014/main" id="{69F54894-45B2-405A-ADA5-ADC1C0142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50" y="914400"/>
            <a:ext cx="69723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477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9026-732B-4244-8841-EE7F6EF75D93}"/>
              </a:ext>
            </a:extLst>
          </p:cNvPr>
          <p:cNvSpPr>
            <a:spLocks noGrp="1"/>
          </p:cNvSpPr>
          <p:nvPr>
            <p:ph type="title"/>
          </p:nvPr>
        </p:nvSpPr>
        <p:spPr/>
        <p:txBody>
          <a:bodyPr/>
          <a:lstStyle/>
          <a:p>
            <a:r>
              <a:rPr lang="en-US" dirty="0"/>
              <a:t>Spectral trajectories</a:t>
            </a:r>
          </a:p>
        </p:txBody>
      </p:sp>
      <p:pic>
        <p:nvPicPr>
          <p:cNvPr id="4" name="Picture 3">
            <a:extLst>
              <a:ext uri="{FF2B5EF4-FFF2-40B4-BE49-F238E27FC236}">
                <a16:creationId xmlns:a16="http://schemas.microsoft.com/office/drawing/2014/main" id="{E2B4E9CD-55B1-4645-B49C-F045351EE47B}"/>
              </a:ext>
            </a:extLst>
          </p:cNvPr>
          <p:cNvPicPr>
            <a:picLocks noChangeAspect="1"/>
          </p:cNvPicPr>
          <p:nvPr/>
        </p:nvPicPr>
        <p:blipFill rotWithShape="1">
          <a:blip r:embed="rId3"/>
          <a:srcRect b="53712"/>
          <a:stretch/>
        </p:blipFill>
        <p:spPr>
          <a:xfrm>
            <a:off x="1" y="1552575"/>
            <a:ext cx="4728990" cy="4528861"/>
          </a:xfrm>
          <a:prstGeom prst="rect">
            <a:avLst/>
          </a:prstGeom>
        </p:spPr>
      </p:pic>
      <p:pic>
        <p:nvPicPr>
          <p:cNvPr id="5" name="Picture 4">
            <a:extLst>
              <a:ext uri="{FF2B5EF4-FFF2-40B4-BE49-F238E27FC236}">
                <a16:creationId xmlns:a16="http://schemas.microsoft.com/office/drawing/2014/main" id="{FFC8DF5C-1FD1-47FF-A133-B9228E1C9FB9}"/>
              </a:ext>
            </a:extLst>
          </p:cNvPr>
          <p:cNvPicPr>
            <a:picLocks noChangeAspect="1"/>
          </p:cNvPicPr>
          <p:nvPr/>
        </p:nvPicPr>
        <p:blipFill rotWithShape="1">
          <a:blip r:embed="rId3"/>
          <a:srcRect t="48485"/>
          <a:stretch/>
        </p:blipFill>
        <p:spPr>
          <a:xfrm>
            <a:off x="4800600" y="1542847"/>
            <a:ext cx="4258265" cy="4538589"/>
          </a:xfrm>
          <a:prstGeom prst="rect">
            <a:avLst/>
          </a:prstGeom>
        </p:spPr>
      </p:pic>
      <p:sp>
        <p:nvSpPr>
          <p:cNvPr id="3" name="TextBox 2">
            <a:extLst>
              <a:ext uri="{FF2B5EF4-FFF2-40B4-BE49-F238E27FC236}">
                <a16:creationId xmlns:a16="http://schemas.microsoft.com/office/drawing/2014/main" id="{D1A8F8D6-640F-49A1-9930-B886CFC9F2FB}"/>
              </a:ext>
            </a:extLst>
          </p:cNvPr>
          <p:cNvSpPr txBox="1"/>
          <p:nvPr/>
        </p:nvSpPr>
        <p:spPr>
          <a:xfrm>
            <a:off x="3429000" y="6553200"/>
            <a:ext cx="6010865" cy="369332"/>
          </a:xfrm>
          <a:prstGeom prst="rect">
            <a:avLst/>
          </a:prstGeom>
          <a:noFill/>
        </p:spPr>
        <p:txBody>
          <a:bodyPr wrap="square" rtlCol="0">
            <a:spAutoFit/>
          </a:bodyPr>
          <a:lstStyle/>
          <a:p>
            <a:r>
              <a:rPr lang="en-US" dirty="0"/>
              <a:t>Slide credit: </a:t>
            </a:r>
            <a:r>
              <a:rPr lang="en-US" dirty="0">
                <a:hlinkClick r:id="rId4"/>
              </a:rPr>
              <a:t>Gorelick et al GEO for Good Summit 2019</a:t>
            </a:r>
            <a:endParaRPr lang="en-US" dirty="0"/>
          </a:p>
        </p:txBody>
      </p:sp>
    </p:spTree>
    <p:extLst>
      <p:ext uri="{BB962C8B-B14F-4D97-AF65-F5344CB8AC3E}">
        <p14:creationId xmlns:p14="http://schemas.microsoft.com/office/powerpoint/2010/main" val="4275274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Separating the signal from the noise</a:t>
            </a:r>
          </a:p>
        </p:txBody>
      </p:sp>
      <p:sp>
        <p:nvSpPr>
          <p:cNvPr id="3" name="Content Placeholder 2"/>
          <p:cNvSpPr>
            <a:spLocks noGrp="1"/>
          </p:cNvSpPr>
          <p:nvPr>
            <p:ph idx="1"/>
          </p:nvPr>
        </p:nvSpPr>
        <p:spPr/>
        <p:txBody>
          <a:bodyPr/>
          <a:lstStyle/>
          <a:p>
            <a:r>
              <a:rPr lang="en-US" dirty="0"/>
              <a:t>Image selection &amp; processing is the first step</a:t>
            </a:r>
          </a:p>
          <a:p>
            <a:pPr lvl="1"/>
            <a:endParaRPr lang="en-US" dirty="0"/>
          </a:p>
          <a:p>
            <a:r>
              <a:rPr lang="en-US" dirty="0"/>
              <a:t>Analysis algorithms seek to do the rest…</a:t>
            </a:r>
          </a:p>
          <a:p>
            <a:pPr lvl="1"/>
            <a:r>
              <a:rPr lang="en-US" dirty="0"/>
              <a:t>Subtler change signals are harder to separate</a:t>
            </a:r>
          </a:p>
          <a:p>
            <a:pPr lvl="1"/>
            <a:r>
              <a:rPr lang="en-US" dirty="0"/>
              <a:t>With more data, subtler signals can emerge</a:t>
            </a:r>
          </a:p>
        </p:txBody>
      </p:sp>
    </p:spTree>
    <p:extLst>
      <p:ext uri="{BB962C8B-B14F-4D97-AF65-F5344CB8AC3E}">
        <p14:creationId xmlns:p14="http://schemas.microsoft.com/office/powerpoint/2010/main" val="1143618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9AED-B9EE-4050-A358-C8059F901934}"/>
              </a:ext>
            </a:extLst>
          </p:cNvPr>
          <p:cNvSpPr>
            <a:spLocks noGrp="1"/>
          </p:cNvSpPr>
          <p:nvPr>
            <p:ph type="title"/>
          </p:nvPr>
        </p:nvSpPr>
        <p:spPr/>
        <p:txBody>
          <a:bodyPr/>
          <a:lstStyle/>
          <a:p>
            <a:r>
              <a:rPr lang="en-US" dirty="0"/>
              <a:t>Examples of change:</a:t>
            </a:r>
          </a:p>
        </p:txBody>
      </p:sp>
      <p:sp>
        <p:nvSpPr>
          <p:cNvPr id="3" name="Content Placeholder 2">
            <a:extLst>
              <a:ext uri="{FF2B5EF4-FFF2-40B4-BE49-F238E27FC236}">
                <a16:creationId xmlns:a16="http://schemas.microsoft.com/office/drawing/2014/main" id="{80F41D46-8DCB-4736-8296-8104DB6D1029}"/>
              </a:ext>
            </a:extLst>
          </p:cNvPr>
          <p:cNvSpPr>
            <a:spLocks noGrp="1"/>
          </p:cNvSpPr>
          <p:nvPr>
            <p:ph idx="1"/>
          </p:nvPr>
        </p:nvSpPr>
        <p:spPr/>
        <p:txBody>
          <a:bodyPr/>
          <a:lstStyle/>
          <a:p>
            <a:r>
              <a:rPr lang="en-US" dirty="0"/>
              <a:t>In the following slides, what kind of change do you see? </a:t>
            </a:r>
          </a:p>
        </p:txBody>
      </p:sp>
    </p:spTree>
    <p:extLst>
      <p:ext uri="{BB962C8B-B14F-4D97-AF65-F5344CB8AC3E}">
        <p14:creationId xmlns:p14="http://schemas.microsoft.com/office/powerpoint/2010/main" val="2461489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2BF0-32D2-4031-811C-9744D7C99C7D}"/>
              </a:ext>
            </a:extLst>
          </p:cNvPr>
          <p:cNvSpPr>
            <a:spLocks noGrp="1"/>
          </p:cNvSpPr>
          <p:nvPr>
            <p:ph type="title"/>
          </p:nvPr>
        </p:nvSpPr>
        <p:spPr/>
        <p:txBody>
          <a:bodyPr/>
          <a:lstStyle/>
          <a:p>
            <a:r>
              <a:rPr lang="en-US" dirty="0"/>
              <a:t>Housekeeping</a:t>
            </a:r>
          </a:p>
        </p:txBody>
      </p:sp>
      <p:sp>
        <p:nvSpPr>
          <p:cNvPr id="3" name="Content Placeholder 2">
            <a:extLst>
              <a:ext uri="{FF2B5EF4-FFF2-40B4-BE49-F238E27FC236}">
                <a16:creationId xmlns:a16="http://schemas.microsoft.com/office/drawing/2014/main" id="{562C3610-6D3A-4802-AC7C-F7E06F3C3D8D}"/>
              </a:ext>
            </a:extLst>
          </p:cNvPr>
          <p:cNvSpPr>
            <a:spLocks noGrp="1"/>
          </p:cNvSpPr>
          <p:nvPr>
            <p:ph idx="1"/>
          </p:nvPr>
        </p:nvSpPr>
        <p:spPr/>
        <p:txBody>
          <a:bodyPr/>
          <a:lstStyle/>
          <a:p>
            <a:r>
              <a:rPr lang="en-US" dirty="0"/>
              <a:t>Keep video off and stay on mute</a:t>
            </a:r>
          </a:p>
          <a:p>
            <a:r>
              <a:rPr lang="en-US" dirty="0"/>
              <a:t>If you have questions: </a:t>
            </a:r>
          </a:p>
          <a:p>
            <a:pPr lvl="1"/>
            <a:r>
              <a:rPr lang="en-US" dirty="0"/>
              <a:t>Raise hand in Teams</a:t>
            </a:r>
          </a:p>
          <a:p>
            <a:pPr lvl="1"/>
            <a:r>
              <a:rPr lang="en-US" dirty="0"/>
              <a:t>Respond in chat box</a:t>
            </a:r>
          </a:p>
          <a:p>
            <a:pPr lvl="1"/>
            <a:r>
              <a:rPr lang="en-US" dirty="0"/>
              <a:t>Q + A at the end</a:t>
            </a:r>
          </a:p>
          <a:p>
            <a:r>
              <a:rPr lang="en-US" dirty="0"/>
              <a:t>Closed captions are available </a:t>
            </a:r>
          </a:p>
          <a:p>
            <a:r>
              <a:rPr lang="en-US" dirty="0"/>
              <a:t>Take care of your body!</a:t>
            </a:r>
          </a:p>
          <a:p>
            <a:endParaRPr lang="en-US" dirty="0"/>
          </a:p>
          <a:p>
            <a:endParaRPr lang="en-US" dirty="0"/>
          </a:p>
        </p:txBody>
      </p:sp>
    </p:spTree>
    <p:extLst>
      <p:ext uri="{BB962C8B-B14F-4D97-AF65-F5344CB8AC3E}">
        <p14:creationId xmlns:p14="http://schemas.microsoft.com/office/powerpoint/2010/main" val="3218066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6F6E-6E89-4787-B4D5-E50390678DD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231C4AC-C4DB-42D9-9317-2A2708DFB92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699944"/>
            <a:ext cx="8229600" cy="4524912"/>
          </a:xfrm>
        </p:spPr>
      </p:pic>
    </p:spTree>
    <p:extLst>
      <p:ext uri="{BB962C8B-B14F-4D97-AF65-F5344CB8AC3E}">
        <p14:creationId xmlns:p14="http://schemas.microsoft.com/office/powerpoint/2010/main" val="624573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1286-F548-49D5-B5F0-1DDF6C78D83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4B61A4A-D9A2-47F6-9D00-46A859E7868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701792"/>
            <a:ext cx="8229600" cy="4521216"/>
          </a:xfrm>
        </p:spPr>
      </p:pic>
    </p:spTree>
    <p:extLst>
      <p:ext uri="{BB962C8B-B14F-4D97-AF65-F5344CB8AC3E}">
        <p14:creationId xmlns:p14="http://schemas.microsoft.com/office/powerpoint/2010/main" val="168823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4ECB3-FE3B-4CAF-9C70-0CCE834FB37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AE114CE-B33A-4065-9DDC-58002D23BFE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698439"/>
            <a:ext cx="8229600" cy="4527921"/>
          </a:xfrm>
        </p:spPr>
      </p:pic>
    </p:spTree>
    <p:extLst>
      <p:ext uri="{BB962C8B-B14F-4D97-AF65-F5344CB8AC3E}">
        <p14:creationId xmlns:p14="http://schemas.microsoft.com/office/powerpoint/2010/main" val="237425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5AB8B-E837-407C-8473-7373298D7C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9DC60FD-855E-49AE-A3B6-69DDA59F98B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689659"/>
            <a:ext cx="8229600" cy="4545482"/>
          </a:xfrm>
        </p:spPr>
      </p:pic>
    </p:spTree>
    <p:extLst>
      <p:ext uri="{BB962C8B-B14F-4D97-AF65-F5344CB8AC3E}">
        <p14:creationId xmlns:p14="http://schemas.microsoft.com/office/powerpoint/2010/main" val="4203224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7AE18-B9F4-42D4-B675-596EF315DB3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8CBF0DA-5DFE-4938-8B8F-6BDEA748E99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31942"/>
            <a:ext cx="8229600" cy="4060915"/>
          </a:xfrm>
        </p:spPr>
      </p:pic>
    </p:spTree>
    <p:extLst>
      <p:ext uri="{BB962C8B-B14F-4D97-AF65-F5344CB8AC3E}">
        <p14:creationId xmlns:p14="http://schemas.microsoft.com/office/powerpoint/2010/main" val="2625783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8AEB-F736-4179-BD40-39921734C78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475B676-5C97-4FA4-B3AC-67918CBFBCD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697824"/>
            <a:ext cx="8229600" cy="4529151"/>
          </a:xfrm>
        </p:spPr>
      </p:pic>
    </p:spTree>
    <p:extLst>
      <p:ext uri="{BB962C8B-B14F-4D97-AF65-F5344CB8AC3E}">
        <p14:creationId xmlns:p14="http://schemas.microsoft.com/office/powerpoint/2010/main" val="193908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75A61-0A23-4633-906D-2E084B4FEE5D}"/>
              </a:ext>
            </a:extLst>
          </p:cNvPr>
          <p:cNvSpPr>
            <a:spLocks noGrp="1"/>
          </p:cNvSpPr>
          <p:nvPr>
            <p:ph type="title"/>
          </p:nvPr>
        </p:nvSpPr>
        <p:spPr/>
        <p:txBody>
          <a:bodyPr/>
          <a:lstStyle/>
          <a:p>
            <a:r>
              <a:rPr lang="en-US" dirty="0"/>
              <a:t>Examples of change:</a:t>
            </a:r>
          </a:p>
        </p:txBody>
      </p:sp>
      <p:sp>
        <p:nvSpPr>
          <p:cNvPr id="3" name="Content Placeholder 2">
            <a:extLst>
              <a:ext uri="{FF2B5EF4-FFF2-40B4-BE49-F238E27FC236}">
                <a16:creationId xmlns:a16="http://schemas.microsoft.com/office/drawing/2014/main" id="{6A6C5CD7-80B0-4A33-8ECC-D702FA559DBD}"/>
              </a:ext>
            </a:extLst>
          </p:cNvPr>
          <p:cNvSpPr>
            <a:spLocks noGrp="1"/>
          </p:cNvSpPr>
          <p:nvPr>
            <p:ph idx="1"/>
          </p:nvPr>
        </p:nvSpPr>
        <p:spPr/>
        <p:txBody>
          <a:bodyPr/>
          <a:lstStyle/>
          <a:p>
            <a:pPr marL="0" indent="0">
              <a:buNone/>
            </a:pPr>
            <a:r>
              <a:rPr lang="en-US" dirty="0"/>
              <a:t>- All of these changes are represented here as the difference between two dates– but would look very different when represented as time series!</a:t>
            </a:r>
          </a:p>
        </p:txBody>
      </p:sp>
    </p:spTree>
    <p:extLst>
      <p:ext uri="{BB962C8B-B14F-4D97-AF65-F5344CB8AC3E}">
        <p14:creationId xmlns:p14="http://schemas.microsoft.com/office/powerpoint/2010/main" val="1434934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CEE7-C567-4573-8176-67BD72E6F19F}"/>
              </a:ext>
            </a:extLst>
          </p:cNvPr>
          <p:cNvSpPr>
            <a:spLocks noGrp="1"/>
          </p:cNvSpPr>
          <p:nvPr>
            <p:ph type="title"/>
          </p:nvPr>
        </p:nvSpPr>
        <p:spPr/>
        <p:txBody>
          <a:bodyPr/>
          <a:lstStyle/>
          <a:p>
            <a:r>
              <a:rPr lang="en-US" dirty="0"/>
              <a:t>Time series methods</a:t>
            </a:r>
          </a:p>
        </p:txBody>
      </p:sp>
      <p:sp>
        <p:nvSpPr>
          <p:cNvPr id="3" name="Content Placeholder 2">
            <a:extLst>
              <a:ext uri="{FF2B5EF4-FFF2-40B4-BE49-F238E27FC236}">
                <a16:creationId xmlns:a16="http://schemas.microsoft.com/office/drawing/2014/main" id="{063E3AC7-3564-4DAC-92AD-851990AD4E1F}"/>
              </a:ext>
            </a:extLst>
          </p:cNvPr>
          <p:cNvSpPr>
            <a:spLocks noGrp="1"/>
          </p:cNvSpPr>
          <p:nvPr>
            <p:ph idx="1"/>
          </p:nvPr>
        </p:nvSpPr>
        <p:spPr/>
        <p:txBody>
          <a:bodyPr/>
          <a:lstStyle/>
          <a:p>
            <a:r>
              <a:rPr lang="en-US" dirty="0"/>
              <a:t>There are many new algorithms for analyzing Landsat time series: </a:t>
            </a:r>
          </a:p>
          <a:p>
            <a:pPr marL="274320" lvl="1" indent="0">
              <a:buNone/>
            </a:pPr>
            <a:r>
              <a:rPr lang="en-US" dirty="0"/>
              <a:t>“…sophisticated workflows that consist of a logical sequence of processes and rules, multiple statistical functions, and parameter sets that must be calibrated to accurately classify disturbance.”</a:t>
            </a:r>
          </a:p>
          <a:p>
            <a:pPr lvl="2"/>
            <a:r>
              <a:rPr lang="en-US" dirty="0"/>
              <a:t>-</a:t>
            </a:r>
            <a:r>
              <a:rPr lang="en-US" dirty="0">
                <a:hlinkClick r:id="rId3"/>
              </a:rPr>
              <a:t>Cohen et al 2018</a:t>
            </a:r>
            <a:endParaRPr lang="en-US" dirty="0"/>
          </a:p>
          <a:p>
            <a:r>
              <a:rPr lang="en-US" dirty="0"/>
              <a:t>Advantages and disadvantages to different methods</a:t>
            </a:r>
          </a:p>
        </p:txBody>
      </p:sp>
    </p:spTree>
    <p:extLst>
      <p:ext uri="{BB962C8B-B14F-4D97-AF65-F5344CB8AC3E}">
        <p14:creationId xmlns:p14="http://schemas.microsoft.com/office/powerpoint/2010/main" val="3622683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CEA00-379F-4AFF-99CC-D1BA1118853F}"/>
              </a:ext>
            </a:extLst>
          </p:cNvPr>
          <p:cNvSpPr>
            <a:spLocks noGrp="1"/>
          </p:cNvSpPr>
          <p:nvPr>
            <p:ph type="title"/>
          </p:nvPr>
        </p:nvSpPr>
        <p:spPr/>
        <p:txBody>
          <a:bodyPr/>
          <a:lstStyle/>
          <a:p>
            <a:r>
              <a:rPr lang="en-US" dirty="0"/>
              <a:t>Time series methods</a:t>
            </a:r>
          </a:p>
        </p:txBody>
      </p:sp>
      <p:graphicFrame>
        <p:nvGraphicFramePr>
          <p:cNvPr id="3" name="Table 3">
            <a:extLst>
              <a:ext uri="{FF2B5EF4-FFF2-40B4-BE49-F238E27FC236}">
                <a16:creationId xmlns:a16="http://schemas.microsoft.com/office/drawing/2014/main" id="{B44DC02B-9643-4B2B-91AD-96D55680EC1C}"/>
              </a:ext>
            </a:extLst>
          </p:cNvPr>
          <p:cNvGraphicFramePr>
            <a:graphicFrameLocks noGrp="1"/>
          </p:cNvGraphicFramePr>
          <p:nvPr>
            <p:extLst>
              <p:ext uri="{D42A27DB-BD31-4B8C-83A1-F6EECF244321}">
                <p14:modId xmlns:p14="http://schemas.microsoft.com/office/powerpoint/2010/main" val="707453533"/>
              </p:ext>
            </p:extLst>
          </p:nvPr>
        </p:nvGraphicFramePr>
        <p:xfrm>
          <a:off x="228600" y="1143000"/>
          <a:ext cx="8686800" cy="48768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249777356"/>
                    </a:ext>
                  </a:extLst>
                </a:gridCol>
                <a:gridCol w="1295400">
                  <a:extLst>
                    <a:ext uri="{9D8B030D-6E8A-4147-A177-3AD203B41FA5}">
                      <a16:colId xmlns:a16="http://schemas.microsoft.com/office/drawing/2014/main" val="4013668187"/>
                    </a:ext>
                  </a:extLst>
                </a:gridCol>
                <a:gridCol w="2392680">
                  <a:extLst>
                    <a:ext uri="{9D8B030D-6E8A-4147-A177-3AD203B41FA5}">
                      <a16:colId xmlns:a16="http://schemas.microsoft.com/office/drawing/2014/main" val="3195509762"/>
                    </a:ext>
                  </a:extLst>
                </a:gridCol>
                <a:gridCol w="2484120">
                  <a:extLst>
                    <a:ext uri="{9D8B030D-6E8A-4147-A177-3AD203B41FA5}">
                      <a16:colId xmlns:a16="http://schemas.microsoft.com/office/drawing/2014/main" val="1149163807"/>
                    </a:ext>
                  </a:extLst>
                </a:gridCol>
                <a:gridCol w="990600">
                  <a:extLst>
                    <a:ext uri="{9D8B030D-6E8A-4147-A177-3AD203B41FA5}">
                      <a16:colId xmlns:a16="http://schemas.microsoft.com/office/drawing/2014/main" val="4291776541"/>
                    </a:ext>
                  </a:extLst>
                </a:gridCol>
              </a:tblGrid>
              <a:tr h="762000">
                <a:tc>
                  <a:txBody>
                    <a:bodyPr/>
                    <a:lstStyle/>
                    <a:p>
                      <a:r>
                        <a:rPr lang="en-US" dirty="0"/>
                        <a:t>Algorithm</a:t>
                      </a:r>
                    </a:p>
                  </a:txBody>
                  <a:tcPr/>
                </a:tc>
                <a:tc>
                  <a:txBody>
                    <a:bodyPr/>
                    <a:lstStyle/>
                    <a:p>
                      <a:r>
                        <a:rPr lang="en-US" dirty="0"/>
                        <a:t>Time  Series</a:t>
                      </a:r>
                    </a:p>
                  </a:txBody>
                  <a:tcPr/>
                </a:tc>
                <a:tc>
                  <a:txBody>
                    <a:bodyPr/>
                    <a:lstStyle/>
                    <a:p>
                      <a:r>
                        <a:rPr lang="en-US" dirty="0"/>
                        <a:t>Targeted Disturbance</a:t>
                      </a:r>
                    </a:p>
                  </a:txBody>
                  <a:tcPr/>
                </a:tc>
                <a:tc>
                  <a:txBody>
                    <a:bodyPr/>
                    <a:lstStyle/>
                    <a:p>
                      <a:r>
                        <a:rPr lang="en-US" dirty="0"/>
                        <a:t>Basic Approach</a:t>
                      </a:r>
                    </a:p>
                  </a:txBody>
                  <a:tcPr/>
                </a:tc>
                <a:tc>
                  <a:txBody>
                    <a:bodyPr/>
                    <a:lstStyle/>
                    <a:p>
                      <a:r>
                        <a:rPr lang="en-US" dirty="0"/>
                        <a:t>Environment</a:t>
                      </a:r>
                    </a:p>
                  </a:txBody>
                  <a:tcPr/>
                </a:tc>
                <a:extLst>
                  <a:ext uri="{0D108BD9-81ED-4DB2-BD59-A6C34878D82A}">
                    <a16:rowId xmlns:a16="http://schemas.microsoft.com/office/drawing/2014/main" val="2591589193"/>
                  </a:ext>
                </a:extLst>
              </a:tr>
              <a:tr h="455512">
                <a:tc>
                  <a:txBody>
                    <a:bodyPr/>
                    <a:lstStyle/>
                    <a:p>
                      <a:r>
                        <a:rPr lang="en-US" dirty="0" err="1"/>
                        <a:t>LandTrendr</a:t>
                      </a:r>
                      <a:endParaRPr lang="en-US" dirty="0"/>
                    </a:p>
                  </a:txBody>
                  <a:tcPr/>
                </a:tc>
                <a:tc>
                  <a:txBody>
                    <a:bodyPr/>
                    <a:lstStyle/>
                    <a:p>
                      <a:r>
                        <a:rPr lang="en-US" dirty="0"/>
                        <a:t>Annual</a:t>
                      </a:r>
                    </a:p>
                  </a:txBody>
                  <a:tcPr/>
                </a:tc>
                <a:tc>
                  <a:txBody>
                    <a:bodyPr/>
                    <a:lstStyle/>
                    <a:p>
                      <a:r>
                        <a:rPr lang="en-US" dirty="0"/>
                        <a:t>Forests only. Events and trends.</a:t>
                      </a:r>
                    </a:p>
                  </a:txBody>
                  <a:tcPr/>
                </a:tc>
                <a:tc>
                  <a:txBody>
                    <a:bodyPr/>
                    <a:lstStyle/>
                    <a:p>
                      <a:r>
                        <a:rPr lang="en-US" dirty="0"/>
                        <a:t>Temporal segmentation</a:t>
                      </a:r>
                    </a:p>
                  </a:txBody>
                  <a:tcPr/>
                </a:tc>
                <a:tc>
                  <a:txBody>
                    <a:bodyPr/>
                    <a:lstStyle/>
                    <a:p>
                      <a:r>
                        <a:rPr lang="en-US" dirty="0"/>
                        <a:t>EE</a:t>
                      </a:r>
                    </a:p>
                  </a:txBody>
                  <a:tcPr/>
                </a:tc>
                <a:extLst>
                  <a:ext uri="{0D108BD9-81ED-4DB2-BD59-A6C34878D82A}">
                    <a16:rowId xmlns:a16="http://schemas.microsoft.com/office/drawing/2014/main" val="3995777148"/>
                  </a:ext>
                </a:extLst>
              </a:tr>
              <a:tr h="457200">
                <a:tc>
                  <a:txBody>
                    <a:bodyPr/>
                    <a:lstStyle/>
                    <a:p>
                      <a:r>
                        <a:rPr lang="en-US" dirty="0"/>
                        <a:t>CCDC</a:t>
                      </a:r>
                    </a:p>
                  </a:txBody>
                  <a:tcPr>
                    <a:lnB w="38100" cap="flat" cmpd="sng" algn="ctr">
                      <a:solidFill>
                        <a:schemeClr val="tx1"/>
                      </a:solidFill>
                      <a:prstDash val="solid"/>
                      <a:round/>
                      <a:headEnd type="none" w="med" len="med"/>
                      <a:tailEnd type="none" w="med" len="med"/>
                    </a:lnB>
                  </a:tcPr>
                </a:tc>
                <a:tc>
                  <a:txBody>
                    <a:bodyPr/>
                    <a:lstStyle/>
                    <a:p>
                      <a:r>
                        <a:rPr lang="en-US" dirty="0"/>
                        <a:t>All images</a:t>
                      </a:r>
                    </a:p>
                  </a:txBody>
                  <a:tcPr>
                    <a:lnB w="38100" cap="flat" cmpd="sng" algn="ctr">
                      <a:solidFill>
                        <a:schemeClr val="tx1"/>
                      </a:solidFill>
                      <a:prstDash val="solid"/>
                      <a:round/>
                      <a:headEnd type="none" w="med" len="med"/>
                      <a:tailEnd type="none" w="med" len="med"/>
                    </a:lnB>
                  </a:tcPr>
                </a:tc>
                <a:tc>
                  <a:txBody>
                    <a:bodyPr/>
                    <a:lstStyle/>
                    <a:p>
                      <a:r>
                        <a:rPr lang="en-US" dirty="0"/>
                        <a:t>All cover types. Events.</a:t>
                      </a:r>
                    </a:p>
                  </a:txBody>
                  <a:tcPr>
                    <a:lnB w="38100" cap="flat" cmpd="sng" algn="ctr">
                      <a:solidFill>
                        <a:schemeClr val="tx1"/>
                      </a:solidFill>
                      <a:prstDash val="solid"/>
                      <a:round/>
                      <a:headEnd type="none" w="med" len="med"/>
                      <a:tailEnd type="none" w="med" len="med"/>
                    </a:lnB>
                  </a:tcPr>
                </a:tc>
                <a:tc>
                  <a:txBody>
                    <a:bodyPr/>
                    <a:lstStyle/>
                    <a:p>
                      <a:r>
                        <a:rPr lang="en-US" dirty="0"/>
                        <a:t>Multi-year departures</a:t>
                      </a:r>
                    </a:p>
                  </a:txBody>
                  <a:tcPr>
                    <a:lnB w="38100" cap="flat" cmpd="sng" algn="ctr">
                      <a:solidFill>
                        <a:schemeClr val="tx1"/>
                      </a:solidFill>
                      <a:prstDash val="solid"/>
                      <a:round/>
                      <a:headEnd type="none" w="med" len="med"/>
                      <a:tailEnd type="none" w="med" len="med"/>
                    </a:lnB>
                  </a:tcPr>
                </a:tc>
                <a:tc>
                  <a:txBody>
                    <a:bodyPr/>
                    <a:lstStyle/>
                    <a:p>
                      <a:r>
                        <a:rPr lang="en-US" dirty="0"/>
                        <a:t>EE</a:t>
                      </a:r>
                    </a:p>
                  </a:txBody>
                  <a:tcP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2337643"/>
                  </a:ext>
                </a:extLst>
              </a:tr>
              <a:tr h="457200">
                <a:tc>
                  <a:txBody>
                    <a:bodyPr/>
                    <a:lstStyle/>
                    <a:p>
                      <a:r>
                        <a:rPr lang="en-US" dirty="0"/>
                        <a:t>EEWMACD</a:t>
                      </a:r>
                    </a:p>
                  </a:txBody>
                  <a:tcPr>
                    <a:lnT w="38100" cap="flat" cmpd="sng" algn="ctr">
                      <a:solidFill>
                        <a:schemeClr val="tx1"/>
                      </a:solidFill>
                      <a:prstDash val="solid"/>
                      <a:round/>
                      <a:headEnd type="none" w="med" len="med"/>
                      <a:tailEnd type="none" w="med" len="med"/>
                    </a:lnT>
                  </a:tcPr>
                </a:tc>
                <a:tc>
                  <a:txBody>
                    <a:bodyPr/>
                    <a:lstStyle/>
                    <a:p>
                      <a:r>
                        <a:rPr lang="en-US" dirty="0"/>
                        <a:t>All images</a:t>
                      </a:r>
                    </a:p>
                  </a:txBody>
                  <a:tcPr>
                    <a:lnT w="38100" cap="flat" cmpd="sng" algn="ctr">
                      <a:solidFill>
                        <a:schemeClr val="tx1"/>
                      </a:solidFill>
                      <a:prstDash val="solid"/>
                      <a:round/>
                      <a:headEnd type="none" w="med" len="med"/>
                      <a:tailEnd type="none" w="med" len="med"/>
                    </a:lnT>
                  </a:tcPr>
                </a:tc>
                <a:tc>
                  <a:txBody>
                    <a:bodyPr/>
                    <a:lstStyle/>
                    <a:p>
                      <a:r>
                        <a:rPr lang="en-US" dirty="0"/>
                        <a:t>Forests only. Events.</a:t>
                      </a:r>
                    </a:p>
                  </a:txBody>
                  <a:tcPr>
                    <a:lnT w="38100" cap="flat" cmpd="sng" algn="ctr">
                      <a:solidFill>
                        <a:schemeClr val="tx1"/>
                      </a:solidFill>
                      <a:prstDash val="solid"/>
                      <a:round/>
                      <a:headEnd type="none" w="med" len="med"/>
                      <a:tailEnd type="none" w="med" len="med"/>
                    </a:lnT>
                  </a:tcPr>
                </a:tc>
                <a:tc>
                  <a:txBody>
                    <a:bodyPr/>
                    <a:lstStyle/>
                    <a:p>
                      <a:r>
                        <a:rPr lang="en-US" dirty="0"/>
                        <a:t>Multi-year departures </a:t>
                      </a:r>
                    </a:p>
                  </a:txBody>
                  <a:tcPr>
                    <a:lnT w="38100" cap="flat" cmpd="sng" algn="ctr">
                      <a:solidFill>
                        <a:schemeClr val="tx1"/>
                      </a:solidFill>
                      <a:prstDash val="solid"/>
                      <a:round/>
                      <a:headEnd type="none" w="med" len="med"/>
                      <a:tailEnd type="none" w="med" len="med"/>
                    </a:lnT>
                  </a:tcPr>
                </a:tc>
                <a:tc>
                  <a:txBody>
                    <a:bodyPr/>
                    <a:lstStyle/>
                    <a:p>
                      <a:r>
                        <a:rPr lang="en-US" dirty="0"/>
                        <a:t>EE</a:t>
                      </a:r>
                    </a:p>
                  </a:txBody>
                  <a:tcP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73776696"/>
                  </a:ext>
                </a:extLst>
              </a:tr>
              <a:tr h="457200">
                <a:tc>
                  <a:txBody>
                    <a:bodyPr/>
                    <a:lstStyle/>
                    <a:p>
                      <a:r>
                        <a:rPr lang="en-US" dirty="0"/>
                        <a:t>VCT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Annual</a:t>
                      </a:r>
                    </a:p>
                  </a:txBody>
                  <a:tcPr/>
                </a:tc>
                <a:tc>
                  <a:txBody>
                    <a:bodyPr/>
                    <a:lstStyle/>
                    <a:p>
                      <a:r>
                        <a:rPr lang="en-US" dirty="0"/>
                        <a:t>Forests only. Events.</a:t>
                      </a:r>
                    </a:p>
                  </a:txBody>
                  <a:tcPr/>
                </a:tc>
                <a:tc>
                  <a:txBody>
                    <a:bodyPr/>
                    <a:lstStyle/>
                    <a:p>
                      <a:r>
                        <a:rPr lang="en-US" dirty="0"/>
                        <a:t>Multi-year departures</a:t>
                      </a:r>
                    </a:p>
                  </a:txBody>
                  <a:tcPr/>
                </a:tc>
                <a:tc>
                  <a:txBody>
                    <a:bodyPr/>
                    <a:lstStyle/>
                    <a:p>
                      <a:r>
                        <a:rPr lang="en-US" dirty="0"/>
                        <a:t>EE</a:t>
                      </a:r>
                    </a:p>
                  </a:txBody>
                  <a:tcPr/>
                </a:tc>
                <a:extLst>
                  <a:ext uri="{0D108BD9-81ED-4DB2-BD59-A6C34878D82A}">
                    <a16:rowId xmlns:a16="http://schemas.microsoft.com/office/drawing/2014/main" val="2043377389"/>
                  </a:ext>
                </a:extLst>
              </a:tr>
              <a:tr h="457200">
                <a:tc>
                  <a:txBody>
                    <a:bodyPr/>
                    <a:lstStyle/>
                    <a:p>
                      <a:r>
                        <a:rPr lang="en-US" dirty="0" err="1"/>
                        <a:t>VeRDET</a:t>
                      </a:r>
                      <a:endParaRPr lang="en-US" dirty="0"/>
                    </a:p>
                  </a:txBody>
                  <a:tcPr/>
                </a:tc>
                <a:tc>
                  <a:txBody>
                    <a:bodyPr/>
                    <a:lstStyle/>
                    <a:p>
                      <a:r>
                        <a:rPr lang="en-US" dirty="0"/>
                        <a:t>Annual</a:t>
                      </a:r>
                    </a:p>
                  </a:txBody>
                  <a:tcPr/>
                </a:tc>
                <a:tc>
                  <a:txBody>
                    <a:bodyPr/>
                    <a:lstStyle/>
                    <a:p>
                      <a:r>
                        <a:rPr lang="en-US" dirty="0"/>
                        <a:t>Forests only. Events and trends. </a:t>
                      </a:r>
                    </a:p>
                  </a:txBody>
                  <a:tcPr/>
                </a:tc>
                <a:tc>
                  <a:txBody>
                    <a:bodyPr/>
                    <a:lstStyle/>
                    <a:p>
                      <a:r>
                        <a:rPr lang="en-US" dirty="0"/>
                        <a:t>Spatial and temporal segmentation. </a:t>
                      </a:r>
                    </a:p>
                  </a:txBody>
                  <a:tcPr/>
                </a:tc>
                <a:tc>
                  <a:txBody>
                    <a:bodyPr/>
                    <a:lstStyle/>
                    <a:p>
                      <a:r>
                        <a:rPr lang="en-US" dirty="0"/>
                        <a:t>EE</a:t>
                      </a:r>
                    </a:p>
                  </a:txBody>
                  <a:tcPr/>
                </a:tc>
                <a:extLst>
                  <a:ext uri="{0D108BD9-81ED-4DB2-BD59-A6C34878D82A}">
                    <a16:rowId xmlns:a16="http://schemas.microsoft.com/office/drawing/2014/main" val="897009007"/>
                  </a:ext>
                </a:extLst>
              </a:tr>
              <a:tr h="457200">
                <a:tc>
                  <a:txBody>
                    <a:bodyPr/>
                    <a:lstStyle/>
                    <a:p>
                      <a:r>
                        <a:rPr lang="en-US" dirty="0"/>
                        <a:t>ITRA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Annual</a:t>
                      </a:r>
                    </a:p>
                    <a:p>
                      <a:endParaRPr lang="en-US" dirty="0"/>
                    </a:p>
                  </a:txBody>
                  <a:tcPr/>
                </a:tc>
                <a:tc>
                  <a:txBody>
                    <a:bodyPr/>
                    <a:lstStyle/>
                    <a:p>
                      <a:r>
                        <a:rPr lang="en-US" dirty="0"/>
                        <a:t>Woody vegetation. Gradual trends.</a:t>
                      </a:r>
                    </a:p>
                  </a:txBody>
                  <a:tcPr/>
                </a:tc>
                <a:tc>
                  <a:txBody>
                    <a:bodyPr/>
                    <a:lstStyle/>
                    <a:p>
                      <a:r>
                        <a:rPr lang="en-US" dirty="0"/>
                        <a:t>Slope through time</a:t>
                      </a:r>
                    </a:p>
                  </a:txBody>
                  <a:tcPr/>
                </a:tc>
                <a:tc>
                  <a:txBody>
                    <a:bodyPr/>
                    <a:lstStyle/>
                    <a:p>
                      <a:r>
                        <a:rPr lang="en-US" dirty="0"/>
                        <a:t>Not in EE</a:t>
                      </a:r>
                    </a:p>
                  </a:txBody>
                  <a:tcPr/>
                </a:tc>
                <a:extLst>
                  <a:ext uri="{0D108BD9-81ED-4DB2-BD59-A6C34878D82A}">
                    <a16:rowId xmlns:a16="http://schemas.microsoft.com/office/drawing/2014/main" val="3946089382"/>
                  </a:ext>
                </a:extLst>
              </a:tr>
              <a:tr h="386634">
                <a:tc>
                  <a:txBody>
                    <a:bodyPr/>
                    <a:lstStyle/>
                    <a:p>
                      <a:r>
                        <a:rPr lang="en-US" dirty="0"/>
                        <a:t>MIICA</a:t>
                      </a:r>
                    </a:p>
                  </a:txBody>
                  <a:tcPr/>
                </a:tc>
                <a:tc>
                  <a:txBody>
                    <a:bodyPr/>
                    <a:lstStyle/>
                    <a:p>
                      <a:r>
                        <a:rPr lang="en-US" dirty="0"/>
                        <a:t>Annual</a:t>
                      </a:r>
                    </a:p>
                  </a:txBody>
                  <a:tcPr/>
                </a:tc>
                <a:tc>
                  <a:txBody>
                    <a:bodyPr/>
                    <a:lstStyle/>
                    <a:p>
                      <a:r>
                        <a:rPr lang="en-US" dirty="0"/>
                        <a:t>All cover types. Events.</a:t>
                      </a:r>
                    </a:p>
                  </a:txBody>
                  <a:tcPr/>
                </a:tc>
                <a:tc>
                  <a:txBody>
                    <a:bodyPr/>
                    <a:lstStyle/>
                    <a:p>
                      <a:r>
                        <a:rPr lang="en-US" dirty="0"/>
                        <a:t>Bi-temporal differencing</a:t>
                      </a:r>
                    </a:p>
                  </a:txBody>
                  <a:tcPr/>
                </a:tc>
                <a:tc>
                  <a:txBody>
                    <a:bodyPr/>
                    <a:lstStyle/>
                    <a:p>
                      <a:r>
                        <a:rPr lang="en-US" dirty="0"/>
                        <a:t>Not in EE</a:t>
                      </a:r>
                    </a:p>
                  </a:txBody>
                  <a:tcPr/>
                </a:tc>
                <a:extLst>
                  <a:ext uri="{0D108BD9-81ED-4DB2-BD59-A6C34878D82A}">
                    <a16:rowId xmlns:a16="http://schemas.microsoft.com/office/drawing/2014/main" val="1264589693"/>
                  </a:ext>
                </a:extLst>
              </a:tr>
            </a:tbl>
          </a:graphicData>
        </a:graphic>
      </p:graphicFrame>
      <p:sp>
        <p:nvSpPr>
          <p:cNvPr id="5" name="TextBox 4">
            <a:extLst>
              <a:ext uri="{FF2B5EF4-FFF2-40B4-BE49-F238E27FC236}">
                <a16:creationId xmlns:a16="http://schemas.microsoft.com/office/drawing/2014/main" id="{88250933-BA60-4CF5-AC2E-1E5DCD98353B}"/>
              </a:ext>
            </a:extLst>
          </p:cNvPr>
          <p:cNvSpPr txBox="1"/>
          <p:nvPr/>
        </p:nvSpPr>
        <p:spPr>
          <a:xfrm>
            <a:off x="5105400" y="6180058"/>
            <a:ext cx="4114800" cy="369332"/>
          </a:xfrm>
          <a:prstGeom prst="rect">
            <a:avLst/>
          </a:prstGeom>
          <a:noFill/>
        </p:spPr>
        <p:txBody>
          <a:bodyPr wrap="square" rtlCol="0">
            <a:spAutoFit/>
          </a:bodyPr>
          <a:lstStyle/>
          <a:p>
            <a:r>
              <a:rPr lang="en-US" dirty="0"/>
              <a:t>Table adapted from: </a:t>
            </a:r>
            <a:r>
              <a:rPr lang="en-US" dirty="0">
                <a:hlinkClick r:id="rId3"/>
              </a:rPr>
              <a:t>Cohen et al 2017</a:t>
            </a:r>
            <a:endParaRPr lang="en-US" dirty="0"/>
          </a:p>
        </p:txBody>
      </p:sp>
    </p:spTree>
    <p:extLst>
      <p:ext uri="{BB962C8B-B14F-4D97-AF65-F5344CB8AC3E}">
        <p14:creationId xmlns:p14="http://schemas.microsoft.com/office/powerpoint/2010/main" val="329026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0195E-F0F2-4C28-A396-44B25AFBD160}"/>
              </a:ext>
            </a:extLst>
          </p:cNvPr>
          <p:cNvSpPr>
            <a:spLocks noGrp="1"/>
          </p:cNvSpPr>
          <p:nvPr>
            <p:ph type="title"/>
          </p:nvPr>
        </p:nvSpPr>
        <p:spPr/>
        <p:txBody>
          <a:bodyPr/>
          <a:lstStyle/>
          <a:p>
            <a:r>
              <a:rPr lang="en-US" dirty="0"/>
              <a:t>CCDC</a:t>
            </a:r>
          </a:p>
        </p:txBody>
      </p:sp>
      <p:sp>
        <p:nvSpPr>
          <p:cNvPr id="3" name="Content Placeholder 2">
            <a:extLst>
              <a:ext uri="{FF2B5EF4-FFF2-40B4-BE49-F238E27FC236}">
                <a16:creationId xmlns:a16="http://schemas.microsoft.com/office/drawing/2014/main" id="{EA003E27-2FE1-4D00-B80B-58456F52DB33}"/>
              </a:ext>
            </a:extLst>
          </p:cNvPr>
          <p:cNvSpPr>
            <a:spLocks noGrp="1"/>
          </p:cNvSpPr>
          <p:nvPr>
            <p:ph idx="1"/>
          </p:nvPr>
        </p:nvSpPr>
        <p:spPr/>
        <p:txBody>
          <a:bodyPr/>
          <a:lstStyle/>
          <a:p>
            <a:r>
              <a:rPr lang="en-US" dirty="0"/>
              <a:t>Continuous Change Detection and Classification </a:t>
            </a:r>
          </a:p>
          <a:p>
            <a:pPr lvl="2"/>
            <a:r>
              <a:rPr lang="en-US" dirty="0"/>
              <a:t>Pixel-based analysis of ALL Landsat data</a:t>
            </a:r>
          </a:p>
          <a:p>
            <a:pPr lvl="2"/>
            <a:r>
              <a:rPr lang="en-US" dirty="0"/>
              <a:t>Fits models using sines and cosines</a:t>
            </a:r>
          </a:p>
          <a:p>
            <a:pPr lvl="2"/>
            <a:r>
              <a:rPr lang="en-US" dirty="0"/>
              <a:t>Identifies breaks (change)</a:t>
            </a:r>
          </a:p>
          <a:p>
            <a:pPr lvl="2"/>
            <a:r>
              <a:rPr lang="en-US" dirty="0"/>
              <a:t>Classifies landcover</a:t>
            </a:r>
          </a:p>
          <a:p>
            <a:pPr lvl="1"/>
            <a:r>
              <a:rPr lang="en-US" dirty="0"/>
              <a:t>Inputs</a:t>
            </a:r>
          </a:p>
          <a:p>
            <a:pPr lvl="2"/>
            <a:r>
              <a:rPr lang="en-US" dirty="0"/>
              <a:t>All available clear Landsat observations</a:t>
            </a:r>
          </a:p>
          <a:p>
            <a:endParaRPr lang="en-US" dirty="0"/>
          </a:p>
        </p:txBody>
      </p:sp>
      <p:sp>
        <p:nvSpPr>
          <p:cNvPr id="5" name="TextBox 4">
            <a:extLst>
              <a:ext uri="{FF2B5EF4-FFF2-40B4-BE49-F238E27FC236}">
                <a16:creationId xmlns:a16="http://schemas.microsoft.com/office/drawing/2014/main" id="{214174E2-6598-4702-BA2D-5F24DEAE9953}"/>
              </a:ext>
            </a:extLst>
          </p:cNvPr>
          <p:cNvSpPr txBox="1"/>
          <p:nvPr/>
        </p:nvSpPr>
        <p:spPr>
          <a:xfrm>
            <a:off x="762000" y="5943600"/>
            <a:ext cx="9677400" cy="369332"/>
          </a:xfrm>
          <a:prstGeom prst="rect">
            <a:avLst/>
          </a:prstGeom>
          <a:noFill/>
        </p:spPr>
        <p:txBody>
          <a:bodyPr wrap="square" rtlCol="0">
            <a:spAutoFit/>
          </a:bodyPr>
          <a:lstStyle/>
          <a:p>
            <a:r>
              <a:rPr lang="en-US" dirty="0"/>
              <a:t>Learn more about the algorithm from </a:t>
            </a:r>
            <a:r>
              <a:rPr lang="en-US" dirty="0">
                <a:hlinkClick r:id="rId3"/>
              </a:rPr>
              <a:t>LCMAP</a:t>
            </a:r>
            <a:r>
              <a:rPr lang="en-US" dirty="0"/>
              <a:t> or </a:t>
            </a:r>
            <a:r>
              <a:rPr lang="en-US" dirty="0">
                <a:hlinkClick r:id="rId4"/>
              </a:rPr>
              <a:t>Zhu et al 2014</a:t>
            </a:r>
            <a:endParaRPr lang="en-US" dirty="0">
              <a:highlight>
                <a:srgbClr val="FFFF00"/>
              </a:highlight>
            </a:endParaRPr>
          </a:p>
        </p:txBody>
      </p:sp>
    </p:spTree>
    <p:extLst>
      <p:ext uri="{BB962C8B-B14F-4D97-AF65-F5344CB8AC3E}">
        <p14:creationId xmlns:p14="http://schemas.microsoft.com/office/powerpoint/2010/main" val="761123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Agenda</a:t>
            </a:r>
          </a:p>
        </p:txBody>
      </p:sp>
      <p:graphicFrame>
        <p:nvGraphicFramePr>
          <p:cNvPr id="7" name="Content Placeholder 6">
            <a:extLst>
              <a:ext uri="{FF2B5EF4-FFF2-40B4-BE49-F238E27FC236}">
                <a16:creationId xmlns:a16="http://schemas.microsoft.com/office/drawing/2014/main" id="{438A162A-EC97-4458-AC18-DD87AE957177}"/>
              </a:ext>
            </a:extLst>
          </p:cNvPr>
          <p:cNvGraphicFramePr>
            <a:graphicFrameLocks noGrp="1"/>
          </p:cNvGraphicFramePr>
          <p:nvPr>
            <p:ph idx="1"/>
            <p:extLst>
              <p:ext uri="{D42A27DB-BD31-4B8C-83A1-F6EECF244321}">
                <p14:modId xmlns:p14="http://schemas.microsoft.com/office/powerpoint/2010/main" val="657133618"/>
              </p:ext>
            </p:extLst>
          </p:nvPr>
        </p:nvGraphicFramePr>
        <p:xfrm>
          <a:off x="457200" y="1447800"/>
          <a:ext cx="8229600" cy="4904676"/>
        </p:xfrm>
        <a:graphic>
          <a:graphicData uri="http://schemas.openxmlformats.org/drawingml/2006/table">
            <a:tbl>
              <a:tblPr firstRow="1" firstCol="1" bandRow="1">
                <a:tableStyleId>{5C22544A-7EE6-4342-B048-85BDC9FD1C3A}</a:tableStyleId>
              </a:tblPr>
              <a:tblGrid>
                <a:gridCol w="1524000">
                  <a:extLst>
                    <a:ext uri="{9D8B030D-6E8A-4147-A177-3AD203B41FA5}">
                      <a16:colId xmlns:a16="http://schemas.microsoft.com/office/drawing/2014/main" val="4011350806"/>
                    </a:ext>
                  </a:extLst>
                </a:gridCol>
                <a:gridCol w="6705600">
                  <a:extLst>
                    <a:ext uri="{9D8B030D-6E8A-4147-A177-3AD203B41FA5}">
                      <a16:colId xmlns:a16="http://schemas.microsoft.com/office/drawing/2014/main" val="556513641"/>
                    </a:ext>
                  </a:extLst>
                </a:gridCol>
              </a:tblGrid>
              <a:tr h="499533">
                <a:tc>
                  <a:txBody>
                    <a:bodyPr/>
                    <a:lstStyle/>
                    <a:p>
                      <a:pPr marL="0" marR="0">
                        <a:lnSpc>
                          <a:spcPct val="107000"/>
                        </a:lnSpc>
                        <a:spcBef>
                          <a:spcPts val="0"/>
                        </a:spcBef>
                        <a:spcAft>
                          <a:spcPts val="0"/>
                        </a:spcAft>
                      </a:pPr>
                      <a:r>
                        <a:rPr lang="en-US" sz="2000">
                          <a:effectLst/>
                        </a:rPr>
                        <a:t>Start Time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Content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6841360"/>
                  </a:ext>
                </a:extLst>
              </a:tr>
              <a:tr h="499533">
                <a:tc>
                  <a:txBody>
                    <a:bodyPr/>
                    <a:lstStyle/>
                    <a:p>
                      <a:pPr marL="0" marR="0">
                        <a:lnSpc>
                          <a:spcPct val="107000"/>
                        </a:lnSpc>
                        <a:spcBef>
                          <a:spcPts val="0"/>
                        </a:spcBef>
                        <a:spcAft>
                          <a:spcPts val="0"/>
                        </a:spcAft>
                      </a:pPr>
                      <a:r>
                        <a:rPr lang="en-US" sz="2000">
                          <a:effectLst/>
                        </a:rPr>
                        <a:t>10:00 am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Lecture 1: Concepts and Image Processing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4398827"/>
                  </a:ext>
                </a:extLst>
              </a:tr>
              <a:tr h="499533">
                <a:tc>
                  <a:txBody>
                    <a:bodyPr/>
                    <a:lstStyle/>
                    <a:p>
                      <a:pPr marL="0" marR="0">
                        <a:lnSpc>
                          <a:spcPct val="107000"/>
                        </a:lnSpc>
                        <a:spcBef>
                          <a:spcPts val="0"/>
                        </a:spcBef>
                        <a:spcAft>
                          <a:spcPts val="0"/>
                        </a:spcAft>
                      </a:pPr>
                      <a:r>
                        <a:rPr lang="en-US" sz="2000" dirty="0">
                          <a:effectLst/>
                        </a:rPr>
                        <a:t>11:15 am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Break + Exercise 1: Process + Explore Landsat time series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2248634"/>
                  </a:ext>
                </a:extLst>
              </a:tr>
              <a:tr h="499533">
                <a:tc>
                  <a:txBody>
                    <a:bodyPr/>
                    <a:lstStyle/>
                    <a:p>
                      <a:pPr marL="0" marR="0">
                        <a:lnSpc>
                          <a:spcPct val="107000"/>
                        </a:lnSpc>
                        <a:spcBef>
                          <a:spcPts val="0"/>
                        </a:spcBef>
                        <a:spcAft>
                          <a:spcPts val="0"/>
                        </a:spcAft>
                      </a:pPr>
                      <a:r>
                        <a:rPr lang="en-US" sz="2000" dirty="0">
                          <a:effectLst/>
                        </a:rPr>
                        <a:t>11:20 am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dirty="0">
                          <a:effectLst/>
                        </a:rPr>
                        <a:t>Lecture 2: Adv Change Detection Methods and Products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7947600"/>
                  </a:ext>
                </a:extLst>
              </a:tr>
              <a:tr h="499533">
                <a:tc>
                  <a:txBody>
                    <a:bodyPr/>
                    <a:lstStyle/>
                    <a:p>
                      <a:pPr marL="0" marR="0">
                        <a:lnSpc>
                          <a:spcPct val="107000"/>
                        </a:lnSpc>
                        <a:spcBef>
                          <a:spcPts val="0"/>
                        </a:spcBef>
                        <a:spcAft>
                          <a:spcPts val="0"/>
                        </a:spcAft>
                      </a:pPr>
                      <a:r>
                        <a:rPr lang="en-US" sz="2000" dirty="0">
                          <a:effectLst/>
                        </a:rPr>
                        <a:t>12:05 pm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dirty="0">
                          <a:effectLst/>
                        </a:rPr>
                        <a:t>Lunch + Exercise 2: Basic trend analysis in EE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1736917"/>
                  </a:ext>
                </a:extLst>
              </a:tr>
              <a:tr h="499533">
                <a:tc>
                  <a:txBody>
                    <a:bodyPr/>
                    <a:lstStyle/>
                    <a:p>
                      <a:pPr marL="0" marR="0">
                        <a:lnSpc>
                          <a:spcPct val="107000"/>
                        </a:lnSpc>
                        <a:spcBef>
                          <a:spcPts val="0"/>
                        </a:spcBef>
                        <a:spcAft>
                          <a:spcPts val="0"/>
                        </a:spcAft>
                      </a:pPr>
                      <a:r>
                        <a:rPr lang="en-US" sz="2000" dirty="0">
                          <a:effectLst/>
                        </a:rPr>
                        <a:t>1:05 pm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Lecture 3: LandTrendr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463774"/>
                  </a:ext>
                </a:extLst>
              </a:tr>
              <a:tr h="499533">
                <a:tc>
                  <a:txBody>
                    <a:bodyPr/>
                    <a:lstStyle/>
                    <a:p>
                      <a:pPr marL="0" marR="0">
                        <a:lnSpc>
                          <a:spcPct val="107000"/>
                        </a:lnSpc>
                        <a:spcBef>
                          <a:spcPts val="0"/>
                        </a:spcBef>
                        <a:spcAft>
                          <a:spcPts val="0"/>
                        </a:spcAft>
                      </a:pPr>
                      <a:r>
                        <a:rPr lang="en-US" sz="2000" dirty="0">
                          <a:effectLst/>
                        </a:rPr>
                        <a:t>1:35 pm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Do Exercise 3 – LandTrendr in EE - Fitting &amp; finding parameters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0178762"/>
                  </a:ext>
                </a:extLst>
              </a:tr>
              <a:tr h="499533">
                <a:tc>
                  <a:txBody>
                    <a:bodyPr/>
                    <a:lstStyle/>
                    <a:p>
                      <a:pPr marL="0" marR="0">
                        <a:lnSpc>
                          <a:spcPct val="107000"/>
                        </a:lnSpc>
                        <a:spcBef>
                          <a:spcPts val="0"/>
                        </a:spcBef>
                        <a:spcAft>
                          <a:spcPts val="0"/>
                        </a:spcAft>
                      </a:pPr>
                      <a:r>
                        <a:rPr lang="en-US" sz="2000" dirty="0">
                          <a:effectLst/>
                        </a:rPr>
                        <a:t>2:35 pm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Lecture 4: LandTrendr, Change Mapping, and Scripting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6286968"/>
                  </a:ext>
                </a:extLst>
              </a:tr>
              <a:tr h="499533">
                <a:tc>
                  <a:txBody>
                    <a:bodyPr/>
                    <a:lstStyle/>
                    <a:p>
                      <a:pPr marL="0" marR="0">
                        <a:lnSpc>
                          <a:spcPct val="107000"/>
                        </a:lnSpc>
                        <a:spcBef>
                          <a:spcPts val="0"/>
                        </a:spcBef>
                        <a:spcAft>
                          <a:spcPts val="0"/>
                        </a:spcAft>
                      </a:pPr>
                      <a:r>
                        <a:rPr lang="en-US" sz="2000">
                          <a:effectLst/>
                        </a:rPr>
                        <a:t>2:55 pm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Do Exercise 4 –Run LT-GEE </a:t>
                      </a:r>
                      <a:r>
                        <a:rPr lang="en-US" sz="2000" dirty="0" err="1">
                          <a:effectLst/>
                        </a:rPr>
                        <a:t>toMap</a:t>
                      </a:r>
                      <a:r>
                        <a:rPr lang="en-US" sz="2000" dirty="0">
                          <a:effectLst/>
                        </a:rPr>
                        <a:t> Disturbance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6378813"/>
                  </a:ext>
                </a:extLst>
              </a:tr>
            </a:tbl>
          </a:graphicData>
        </a:graphic>
      </p:graphicFrame>
      <p:sp>
        <p:nvSpPr>
          <p:cNvPr id="8" name="TextBox 7">
            <a:extLst>
              <a:ext uri="{FF2B5EF4-FFF2-40B4-BE49-F238E27FC236}">
                <a16:creationId xmlns:a16="http://schemas.microsoft.com/office/drawing/2014/main" id="{D715EB48-2FB9-4F17-BE7D-9027ABF5DF0D}"/>
              </a:ext>
            </a:extLst>
          </p:cNvPr>
          <p:cNvSpPr txBox="1"/>
          <p:nvPr/>
        </p:nvSpPr>
        <p:spPr>
          <a:xfrm>
            <a:off x="6976075" y="1002268"/>
            <a:ext cx="1710725" cy="369332"/>
          </a:xfrm>
          <a:prstGeom prst="rect">
            <a:avLst/>
          </a:prstGeom>
          <a:noFill/>
        </p:spPr>
        <p:txBody>
          <a:bodyPr wrap="none" rtlCol="0">
            <a:spAutoFit/>
          </a:bodyPr>
          <a:lstStyle/>
          <a:p>
            <a:r>
              <a:rPr lang="en-US" b="1" dirty="0"/>
              <a:t>All times MDT</a:t>
            </a:r>
          </a:p>
        </p:txBody>
      </p:sp>
    </p:spTree>
    <p:extLst>
      <p:ext uri="{BB962C8B-B14F-4D97-AF65-F5344CB8AC3E}">
        <p14:creationId xmlns:p14="http://schemas.microsoft.com/office/powerpoint/2010/main" val="1361905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E22A-8691-42D9-95B6-FD827208C282}"/>
              </a:ext>
            </a:extLst>
          </p:cNvPr>
          <p:cNvSpPr>
            <a:spLocks noGrp="1"/>
          </p:cNvSpPr>
          <p:nvPr>
            <p:ph type="title"/>
          </p:nvPr>
        </p:nvSpPr>
        <p:spPr/>
        <p:txBody>
          <a:bodyPr/>
          <a:lstStyle/>
          <a:p>
            <a:r>
              <a:rPr lang="en-US" dirty="0"/>
              <a:t>CCDC</a:t>
            </a:r>
          </a:p>
        </p:txBody>
      </p:sp>
      <p:sp>
        <p:nvSpPr>
          <p:cNvPr id="5" name="TextBox 4">
            <a:extLst>
              <a:ext uri="{FF2B5EF4-FFF2-40B4-BE49-F238E27FC236}">
                <a16:creationId xmlns:a16="http://schemas.microsoft.com/office/drawing/2014/main" id="{1B7DC90F-C2D1-4E13-BA37-40B35F271B29}"/>
              </a:ext>
            </a:extLst>
          </p:cNvPr>
          <p:cNvSpPr txBox="1"/>
          <p:nvPr/>
        </p:nvSpPr>
        <p:spPr>
          <a:xfrm>
            <a:off x="3733800" y="5943600"/>
            <a:ext cx="5791200" cy="369332"/>
          </a:xfrm>
          <a:prstGeom prst="rect">
            <a:avLst/>
          </a:prstGeom>
          <a:noFill/>
        </p:spPr>
        <p:txBody>
          <a:bodyPr wrap="square" rtlCol="0">
            <a:spAutoFit/>
          </a:bodyPr>
          <a:lstStyle/>
          <a:p>
            <a:r>
              <a:rPr lang="en-US" dirty="0">
                <a:hlinkClick r:id="rId2"/>
              </a:rPr>
              <a:t>LCMP CCD Algorithm Description Document 2020</a:t>
            </a:r>
            <a:endParaRPr lang="en-US" dirty="0"/>
          </a:p>
        </p:txBody>
      </p:sp>
      <p:pic>
        <p:nvPicPr>
          <p:cNvPr id="3" name="Picture 2">
            <a:extLst>
              <a:ext uri="{FF2B5EF4-FFF2-40B4-BE49-F238E27FC236}">
                <a16:creationId xmlns:a16="http://schemas.microsoft.com/office/drawing/2014/main" id="{007B4AD6-5EEF-47AE-B34A-128F3CAB897D}"/>
              </a:ext>
            </a:extLst>
          </p:cNvPr>
          <p:cNvPicPr>
            <a:picLocks noChangeAspect="1"/>
          </p:cNvPicPr>
          <p:nvPr/>
        </p:nvPicPr>
        <p:blipFill>
          <a:blip r:embed="rId3"/>
          <a:stretch>
            <a:fillRect/>
          </a:stretch>
        </p:blipFill>
        <p:spPr>
          <a:xfrm>
            <a:off x="318144" y="2247900"/>
            <a:ext cx="8507712" cy="2743200"/>
          </a:xfrm>
          <a:prstGeom prst="rect">
            <a:avLst/>
          </a:prstGeom>
        </p:spPr>
      </p:pic>
    </p:spTree>
    <p:extLst>
      <p:ext uri="{BB962C8B-B14F-4D97-AF65-F5344CB8AC3E}">
        <p14:creationId xmlns:p14="http://schemas.microsoft.com/office/powerpoint/2010/main" val="1371577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E22A-8691-42D9-95B6-FD827208C282}"/>
              </a:ext>
            </a:extLst>
          </p:cNvPr>
          <p:cNvSpPr>
            <a:spLocks noGrp="1"/>
          </p:cNvSpPr>
          <p:nvPr>
            <p:ph type="title"/>
          </p:nvPr>
        </p:nvSpPr>
        <p:spPr/>
        <p:txBody>
          <a:bodyPr/>
          <a:lstStyle/>
          <a:p>
            <a:r>
              <a:rPr lang="en-US" dirty="0"/>
              <a:t>CCDC</a:t>
            </a:r>
          </a:p>
        </p:txBody>
      </p:sp>
      <p:sp>
        <p:nvSpPr>
          <p:cNvPr id="5" name="TextBox 4">
            <a:extLst>
              <a:ext uri="{FF2B5EF4-FFF2-40B4-BE49-F238E27FC236}">
                <a16:creationId xmlns:a16="http://schemas.microsoft.com/office/drawing/2014/main" id="{1B7DC90F-C2D1-4E13-BA37-40B35F271B29}"/>
              </a:ext>
            </a:extLst>
          </p:cNvPr>
          <p:cNvSpPr txBox="1"/>
          <p:nvPr/>
        </p:nvSpPr>
        <p:spPr>
          <a:xfrm>
            <a:off x="3733800" y="5943600"/>
            <a:ext cx="5791200" cy="369332"/>
          </a:xfrm>
          <a:prstGeom prst="rect">
            <a:avLst/>
          </a:prstGeom>
          <a:noFill/>
        </p:spPr>
        <p:txBody>
          <a:bodyPr wrap="square" rtlCol="0">
            <a:spAutoFit/>
          </a:bodyPr>
          <a:lstStyle/>
          <a:p>
            <a:r>
              <a:rPr lang="en-US" dirty="0">
                <a:hlinkClick r:id="rId2"/>
              </a:rPr>
              <a:t>LCMP CCD Algorithm Description Document 2020</a:t>
            </a:r>
            <a:endParaRPr lang="en-US" dirty="0"/>
          </a:p>
        </p:txBody>
      </p:sp>
      <p:pic>
        <p:nvPicPr>
          <p:cNvPr id="7" name="Picture 6">
            <a:extLst>
              <a:ext uri="{FF2B5EF4-FFF2-40B4-BE49-F238E27FC236}">
                <a16:creationId xmlns:a16="http://schemas.microsoft.com/office/drawing/2014/main" id="{6AD1B6E5-287E-4AB5-9F3A-619E954ECBC6}"/>
              </a:ext>
            </a:extLst>
          </p:cNvPr>
          <p:cNvPicPr>
            <a:picLocks noChangeAspect="1"/>
          </p:cNvPicPr>
          <p:nvPr/>
        </p:nvPicPr>
        <p:blipFill>
          <a:blip r:embed="rId3"/>
          <a:stretch>
            <a:fillRect/>
          </a:stretch>
        </p:blipFill>
        <p:spPr>
          <a:xfrm>
            <a:off x="354563" y="2191548"/>
            <a:ext cx="8434873" cy="2474903"/>
          </a:xfrm>
          <a:prstGeom prst="rect">
            <a:avLst/>
          </a:prstGeom>
        </p:spPr>
      </p:pic>
    </p:spTree>
    <p:extLst>
      <p:ext uri="{BB962C8B-B14F-4D97-AF65-F5344CB8AC3E}">
        <p14:creationId xmlns:p14="http://schemas.microsoft.com/office/powerpoint/2010/main" val="3868777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89589-1D18-4381-A225-5FECDD878242}"/>
              </a:ext>
            </a:extLst>
          </p:cNvPr>
          <p:cNvSpPr>
            <a:spLocks noGrp="1"/>
          </p:cNvSpPr>
          <p:nvPr>
            <p:ph type="title"/>
          </p:nvPr>
        </p:nvSpPr>
        <p:spPr/>
        <p:txBody>
          <a:bodyPr>
            <a:normAutofit fontScale="90000"/>
          </a:bodyPr>
          <a:lstStyle/>
          <a:p>
            <a:r>
              <a:rPr lang="en-US" dirty="0"/>
              <a:t>Simple time series change detection in EE</a:t>
            </a:r>
          </a:p>
        </p:txBody>
      </p:sp>
      <p:sp>
        <p:nvSpPr>
          <p:cNvPr id="3" name="Content Placeholder 2">
            <a:extLst>
              <a:ext uri="{FF2B5EF4-FFF2-40B4-BE49-F238E27FC236}">
                <a16:creationId xmlns:a16="http://schemas.microsoft.com/office/drawing/2014/main" id="{EB47354A-EF2A-4967-A3ED-4F2D81A6BAD3}"/>
              </a:ext>
            </a:extLst>
          </p:cNvPr>
          <p:cNvSpPr>
            <a:spLocks noGrp="1"/>
          </p:cNvSpPr>
          <p:nvPr>
            <p:ph idx="1"/>
          </p:nvPr>
        </p:nvSpPr>
        <p:spPr/>
        <p:txBody>
          <a:bodyPr>
            <a:normAutofit fontScale="92500" lnSpcReduction="10000"/>
          </a:bodyPr>
          <a:lstStyle/>
          <a:p>
            <a:r>
              <a:rPr lang="en-US" dirty="0"/>
              <a:t>Calculate linear regression</a:t>
            </a:r>
          </a:p>
          <a:p>
            <a:pPr lvl="1"/>
            <a:r>
              <a:rPr lang="en-US" dirty="0"/>
              <a:t>“computes the least squares estimate of one variable with a constant term”</a:t>
            </a:r>
          </a:p>
          <a:p>
            <a:r>
              <a:rPr lang="en-US" dirty="0"/>
              <a:t>Inputs: </a:t>
            </a:r>
          </a:p>
          <a:p>
            <a:pPr lvl="1"/>
            <a:r>
              <a:rPr lang="en-US" dirty="0"/>
              <a:t>Time series of images </a:t>
            </a:r>
          </a:p>
          <a:p>
            <a:pPr lvl="1"/>
            <a:r>
              <a:rPr lang="en-US" dirty="0"/>
              <a:t>Images have two bands: variable of interest, and time </a:t>
            </a:r>
          </a:p>
          <a:p>
            <a:pPr lvl="2"/>
            <a:r>
              <a:rPr lang="en-US" dirty="0"/>
              <a:t>E.g., change in NBR over time</a:t>
            </a:r>
          </a:p>
          <a:p>
            <a:r>
              <a:rPr lang="en-US" dirty="0"/>
              <a:t>Outputs: </a:t>
            </a:r>
          </a:p>
          <a:p>
            <a:pPr lvl="1"/>
            <a:r>
              <a:rPr lang="en-US" dirty="0"/>
              <a:t>Image with 2 bands representing slope and intercept</a:t>
            </a:r>
          </a:p>
          <a:p>
            <a:pPr lvl="1"/>
            <a:endParaRPr lang="en-US" dirty="0"/>
          </a:p>
        </p:txBody>
      </p:sp>
    </p:spTree>
    <p:extLst>
      <p:ext uri="{BB962C8B-B14F-4D97-AF65-F5344CB8AC3E}">
        <p14:creationId xmlns:p14="http://schemas.microsoft.com/office/powerpoint/2010/main" val="780292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F2BA1-6AF2-4AEF-97D0-52C5345EDD92}"/>
              </a:ext>
            </a:extLst>
          </p:cNvPr>
          <p:cNvSpPr>
            <a:spLocks noGrp="1"/>
          </p:cNvSpPr>
          <p:nvPr>
            <p:ph type="title"/>
          </p:nvPr>
        </p:nvSpPr>
        <p:spPr/>
        <p:txBody>
          <a:bodyPr>
            <a:normAutofit fontScale="90000"/>
          </a:bodyPr>
          <a:lstStyle/>
          <a:p>
            <a:r>
              <a:rPr lang="en-US" dirty="0"/>
              <a:t>Simple time series change detection in EE</a:t>
            </a:r>
          </a:p>
        </p:txBody>
      </p:sp>
      <p:grpSp>
        <p:nvGrpSpPr>
          <p:cNvPr id="17" name="Group 16">
            <a:extLst>
              <a:ext uri="{FF2B5EF4-FFF2-40B4-BE49-F238E27FC236}">
                <a16:creationId xmlns:a16="http://schemas.microsoft.com/office/drawing/2014/main" id="{E3AAA7E4-903C-45CC-8EB0-028533EF00C8}"/>
              </a:ext>
            </a:extLst>
          </p:cNvPr>
          <p:cNvGrpSpPr/>
          <p:nvPr/>
        </p:nvGrpSpPr>
        <p:grpSpPr>
          <a:xfrm>
            <a:off x="1531152" y="1049601"/>
            <a:ext cx="4088718" cy="5530180"/>
            <a:chOff x="914400" y="1125286"/>
            <a:chExt cx="4088718" cy="5530180"/>
          </a:xfrm>
        </p:grpSpPr>
        <p:grpSp>
          <p:nvGrpSpPr>
            <p:cNvPr id="18" name="Group 17">
              <a:extLst>
                <a:ext uri="{FF2B5EF4-FFF2-40B4-BE49-F238E27FC236}">
                  <a16:creationId xmlns:a16="http://schemas.microsoft.com/office/drawing/2014/main" id="{90758C49-79E7-4F73-BE3C-AAB278A932BC}"/>
                </a:ext>
              </a:extLst>
            </p:cNvPr>
            <p:cNvGrpSpPr/>
            <p:nvPr/>
          </p:nvGrpSpPr>
          <p:grpSpPr>
            <a:xfrm>
              <a:off x="914400" y="1125286"/>
              <a:ext cx="4015648" cy="3883861"/>
              <a:chOff x="2308952" y="2093493"/>
              <a:chExt cx="4015648" cy="3883861"/>
            </a:xfrm>
          </p:grpSpPr>
          <p:pic>
            <p:nvPicPr>
              <p:cNvPr id="27" name="Picture 4">
                <a:extLst>
                  <a:ext uri="{FF2B5EF4-FFF2-40B4-BE49-F238E27FC236}">
                    <a16:creationId xmlns:a16="http://schemas.microsoft.com/office/drawing/2014/main" id="{BA6A6990-2274-4BEA-8866-CC72B58A12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52" t="31901" r="55" b="24666"/>
              <a:stretch/>
            </p:blipFill>
            <p:spPr bwMode="auto">
              <a:xfrm>
                <a:off x="2819400" y="2093493"/>
                <a:ext cx="3505200" cy="22940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8375A90B-B263-49E8-8BF3-B86566A6DB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144" t="1" b="62011"/>
              <a:stretch/>
            </p:blipFill>
            <p:spPr bwMode="auto">
              <a:xfrm>
                <a:off x="2971800" y="4332504"/>
                <a:ext cx="3352800" cy="1073685"/>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7CD986F0-A7EB-41E3-B6D8-085D4935E4C3}"/>
                  </a:ext>
                </a:extLst>
              </p:cNvPr>
              <p:cNvCxnSpPr>
                <a:cxnSpLocks/>
              </p:cNvCxnSpPr>
              <p:nvPr/>
            </p:nvCxnSpPr>
            <p:spPr>
              <a:xfrm>
                <a:off x="2667000" y="4495800"/>
                <a:ext cx="0" cy="1143000"/>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13A0B09C-6651-4C8D-8C9A-9F9BF36FE1CA}"/>
                  </a:ext>
                </a:extLst>
              </p:cNvPr>
              <p:cNvCxnSpPr>
                <a:cxnSpLocks/>
              </p:cNvCxnSpPr>
              <p:nvPr/>
            </p:nvCxnSpPr>
            <p:spPr>
              <a:xfrm flipH="1">
                <a:off x="2667000" y="5638800"/>
                <a:ext cx="3505200" cy="0"/>
              </a:xfrm>
              <a:prstGeom prst="line">
                <a:avLst/>
              </a:prstGeom>
              <a:ln w="28575"/>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2A464E3E-36ED-4E96-88E9-75DE999A30D3}"/>
                  </a:ext>
                </a:extLst>
              </p:cNvPr>
              <p:cNvSpPr txBox="1"/>
              <p:nvPr/>
            </p:nvSpPr>
            <p:spPr>
              <a:xfrm rot="16200000">
                <a:off x="1753511" y="4887945"/>
                <a:ext cx="1449436" cy="338554"/>
              </a:xfrm>
              <a:prstGeom prst="rect">
                <a:avLst/>
              </a:prstGeom>
              <a:noFill/>
            </p:spPr>
            <p:txBody>
              <a:bodyPr wrap="none" rtlCol="0">
                <a:spAutoFit/>
              </a:bodyPr>
              <a:lstStyle/>
              <a:p>
                <a:r>
                  <a:rPr lang="en-US" sz="1600" dirty="0"/>
                  <a:t>spectral index</a:t>
                </a:r>
              </a:p>
            </p:txBody>
          </p:sp>
          <p:sp>
            <p:nvSpPr>
              <p:cNvPr id="32" name="TextBox 31">
                <a:extLst>
                  <a:ext uri="{FF2B5EF4-FFF2-40B4-BE49-F238E27FC236}">
                    <a16:creationId xmlns:a16="http://schemas.microsoft.com/office/drawing/2014/main" id="{DA20EE3D-059D-4866-9844-8546E114D006}"/>
                  </a:ext>
                </a:extLst>
              </p:cNvPr>
              <p:cNvSpPr txBox="1"/>
              <p:nvPr/>
            </p:nvSpPr>
            <p:spPr>
              <a:xfrm>
                <a:off x="4075607" y="5638800"/>
                <a:ext cx="572593" cy="338554"/>
              </a:xfrm>
              <a:prstGeom prst="rect">
                <a:avLst/>
              </a:prstGeom>
              <a:noFill/>
            </p:spPr>
            <p:txBody>
              <a:bodyPr wrap="none" rtlCol="0">
                <a:spAutoFit/>
              </a:bodyPr>
              <a:lstStyle/>
              <a:p>
                <a:r>
                  <a:rPr lang="en-US" sz="1600" dirty="0"/>
                  <a:t>time</a:t>
                </a:r>
              </a:p>
            </p:txBody>
          </p:sp>
        </p:grpSp>
        <p:pic>
          <p:nvPicPr>
            <p:cNvPr id="19" name="Picture 18">
              <a:extLst>
                <a:ext uri="{FF2B5EF4-FFF2-40B4-BE49-F238E27FC236}">
                  <a16:creationId xmlns:a16="http://schemas.microsoft.com/office/drawing/2014/main" id="{B7369D79-2427-4E6D-8851-AC494B2C93E3}"/>
                </a:ext>
              </a:extLst>
            </p:cNvPr>
            <p:cNvPicPr>
              <a:picLocks noChangeAspect="1"/>
            </p:cNvPicPr>
            <p:nvPr/>
          </p:nvPicPr>
          <p:blipFill>
            <a:blip r:embed="rId5"/>
            <a:stretch>
              <a:fillRect/>
            </a:stretch>
          </p:blipFill>
          <p:spPr>
            <a:xfrm>
              <a:off x="1351777" y="5045330"/>
              <a:ext cx="3651341" cy="1287876"/>
            </a:xfrm>
            <a:prstGeom prst="rect">
              <a:avLst/>
            </a:prstGeom>
          </p:spPr>
        </p:pic>
        <p:cxnSp>
          <p:nvCxnSpPr>
            <p:cNvPr id="20" name="Straight Connector 19">
              <a:extLst>
                <a:ext uri="{FF2B5EF4-FFF2-40B4-BE49-F238E27FC236}">
                  <a16:creationId xmlns:a16="http://schemas.microsoft.com/office/drawing/2014/main" id="{420B1494-15FA-4604-8C41-178BAA327368}"/>
                </a:ext>
              </a:extLst>
            </p:cNvPr>
            <p:cNvCxnSpPr>
              <a:cxnSpLocks/>
            </p:cNvCxnSpPr>
            <p:nvPr/>
          </p:nvCxnSpPr>
          <p:spPr>
            <a:xfrm>
              <a:off x="1272448" y="5173912"/>
              <a:ext cx="0" cy="1143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B28D52A-F0F4-4DC6-90CF-562EA17C8A87}"/>
                </a:ext>
              </a:extLst>
            </p:cNvPr>
            <p:cNvCxnSpPr>
              <a:cxnSpLocks/>
            </p:cNvCxnSpPr>
            <p:nvPr/>
          </p:nvCxnSpPr>
          <p:spPr>
            <a:xfrm flipH="1">
              <a:off x="1272448" y="6316912"/>
              <a:ext cx="3505200" cy="0"/>
            </a:xfrm>
            <a:prstGeom prst="line">
              <a:avLst/>
            </a:prstGeom>
            <a:ln w="28575"/>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1D0940B7-F0F3-479A-8309-E4ACDEC1D07B}"/>
                </a:ext>
              </a:extLst>
            </p:cNvPr>
            <p:cNvSpPr txBox="1"/>
            <p:nvPr/>
          </p:nvSpPr>
          <p:spPr>
            <a:xfrm rot="16200000">
              <a:off x="358959" y="5566057"/>
              <a:ext cx="1449436" cy="338554"/>
            </a:xfrm>
            <a:prstGeom prst="rect">
              <a:avLst/>
            </a:prstGeom>
            <a:noFill/>
          </p:spPr>
          <p:txBody>
            <a:bodyPr wrap="none" rtlCol="0">
              <a:spAutoFit/>
            </a:bodyPr>
            <a:lstStyle/>
            <a:p>
              <a:r>
                <a:rPr lang="en-US" sz="1600" dirty="0"/>
                <a:t>spectral index</a:t>
              </a:r>
            </a:p>
          </p:txBody>
        </p:sp>
        <p:sp>
          <p:nvSpPr>
            <p:cNvPr id="23" name="TextBox 22">
              <a:extLst>
                <a:ext uri="{FF2B5EF4-FFF2-40B4-BE49-F238E27FC236}">
                  <a16:creationId xmlns:a16="http://schemas.microsoft.com/office/drawing/2014/main" id="{00279DDE-8AA2-413A-9F2D-76B90DF65913}"/>
                </a:ext>
              </a:extLst>
            </p:cNvPr>
            <p:cNvSpPr txBox="1"/>
            <p:nvPr/>
          </p:nvSpPr>
          <p:spPr>
            <a:xfrm>
              <a:off x="2681055" y="6316912"/>
              <a:ext cx="572593" cy="338554"/>
            </a:xfrm>
            <a:prstGeom prst="rect">
              <a:avLst/>
            </a:prstGeom>
            <a:noFill/>
          </p:spPr>
          <p:txBody>
            <a:bodyPr wrap="none" rtlCol="0">
              <a:spAutoFit/>
            </a:bodyPr>
            <a:lstStyle/>
            <a:p>
              <a:r>
                <a:rPr lang="en-US" sz="1600" dirty="0"/>
                <a:t>time</a:t>
              </a:r>
            </a:p>
          </p:txBody>
        </p:sp>
      </p:grpSp>
      <p:sp>
        <p:nvSpPr>
          <p:cNvPr id="3" name="TextBox 2">
            <a:extLst>
              <a:ext uri="{FF2B5EF4-FFF2-40B4-BE49-F238E27FC236}">
                <a16:creationId xmlns:a16="http://schemas.microsoft.com/office/drawing/2014/main" id="{5A2786CA-1DB2-4E0C-910C-967E6DCDC432}"/>
              </a:ext>
            </a:extLst>
          </p:cNvPr>
          <p:cNvSpPr txBox="1"/>
          <p:nvPr/>
        </p:nvSpPr>
        <p:spPr>
          <a:xfrm>
            <a:off x="6697008" y="6241227"/>
            <a:ext cx="2394566" cy="276999"/>
          </a:xfrm>
          <a:prstGeom prst="rect">
            <a:avLst/>
          </a:prstGeom>
          <a:noFill/>
        </p:spPr>
        <p:txBody>
          <a:bodyPr wrap="none" rtlCol="0">
            <a:spAutoFit/>
          </a:bodyPr>
          <a:lstStyle/>
          <a:p>
            <a:r>
              <a:rPr lang="en-US" sz="1200" dirty="0"/>
              <a:t>Adapted from the </a:t>
            </a:r>
            <a:r>
              <a:rPr lang="en-US" sz="1200" dirty="0">
                <a:hlinkClick r:id="rId6"/>
              </a:rPr>
              <a:t>LT-GEE Guide</a:t>
            </a:r>
            <a:endParaRPr lang="en-US" sz="1200" dirty="0"/>
          </a:p>
        </p:txBody>
      </p:sp>
    </p:spTree>
    <p:extLst>
      <p:ext uri="{BB962C8B-B14F-4D97-AF65-F5344CB8AC3E}">
        <p14:creationId xmlns:p14="http://schemas.microsoft.com/office/powerpoint/2010/main" val="3573389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F2BA1-6AF2-4AEF-97D0-52C5345EDD92}"/>
              </a:ext>
            </a:extLst>
          </p:cNvPr>
          <p:cNvSpPr>
            <a:spLocks noGrp="1"/>
          </p:cNvSpPr>
          <p:nvPr>
            <p:ph type="title"/>
          </p:nvPr>
        </p:nvSpPr>
        <p:spPr/>
        <p:txBody>
          <a:bodyPr>
            <a:normAutofit fontScale="90000"/>
          </a:bodyPr>
          <a:lstStyle/>
          <a:p>
            <a:r>
              <a:rPr lang="en-US" dirty="0"/>
              <a:t>Simple time series change detection in EE</a:t>
            </a:r>
          </a:p>
        </p:txBody>
      </p:sp>
      <p:sp>
        <p:nvSpPr>
          <p:cNvPr id="39" name="Speech Bubble: Rectangle 38">
            <a:extLst>
              <a:ext uri="{FF2B5EF4-FFF2-40B4-BE49-F238E27FC236}">
                <a16:creationId xmlns:a16="http://schemas.microsoft.com/office/drawing/2014/main" id="{EED94596-29A3-4D03-8DAF-1D08168F9121}"/>
              </a:ext>
            </a:extLst>
          </p:cNvPr>
          <p:cNvSpPr/>
          <p:nvPr/>
        </p:nvSpPr>
        <p:spPr>
          <a:xfrm rot="16200000" flipV="1">
            <a:off x="6376255" y="4407730"/>
            <a:ext cx="1531688" cy="2244599"/>
          </a:xfrm>
          <a:prstGeom prst="wedgeRectCallout">
            <a:avLst/>
          </a:prstGeom>
          <a:solidFill>
            <a:schemeClr val="bg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48EC039-CC17-44F4-9421-8893C7A4FCCF}"/>
              </a:ext>
            </a:extLst>
          </p:cNvPr>
          <p:cNvSpPr txBox="1"/>
          <p:nvPr/>
        </p:nvSpPr>
        <p:spPr>
          <a:xfrm rot="10800000" flipH="1" flipV="1">
            <a:off x="6164375" y="5114530"/>
            <a:ext cx="1843777" cy="830997"/>
          </a:xfrm>
          <a:prstGeom prst="rect">
            <a:avLst/>
          </a:prstGeom>
          <a:noFill/>
        </p:spPr>
        <p:txBody>
          <a:bodyPr wrap="square" rtlCol="0">
            <a:spAutoFit/>
          </a:bodyPr>
          <a:lstStyle/>
          <a:p>
            <a:r>
              <a:rPr lang="en-US" sz="2400" b="1" dirty="0">
                <a:solidFill>
                  <a:schemeClr val="accent6"/>
                </a:solidFill>
              </a:rPr>
              <a:t>- slope</a:t>
            </a:r>
          </a:p>
          <a:p>
            <a:r>
              <a:rPr lang="en-US" sz="2400" b="1" dirty="0">
                <a:ln w="22225">
                  <a:noFill/>
                  <a:prstDash val="solid"/>
                </a:ln>
                <a:solidFill>
                  <a:srgbClr val="FFC000"/>
                </a:solidFill>
                <a:effectLst>
                  <a:outerShdw blurRad="50800" dist="38100" dir="2700000" algn="tl" rotWithShape="0">
                    <a:prstClr val="black">
                      <a:alpha val="40000"/>
                    </a:prstClr>
                  </a:outerShdw>
                </a:effectLst>
              </a:rPr>
              <a:t>- intercept</a:t>
            </a:r>
          </a:p>
        </p:txBody>
      </p:sp>
      <p:grpSp>
        <p:nvGrpSpPr>
          <p:cNvPr id="41" name="Group 40">
            <a:extLst>
              <a:ext uri="{FF2B5EF4-FFF2-40B4-BE49-F238E27FC236}">
                <a16:creationId xmlns:a16="http://schemas.microsoft.com/office/drawing/2014/main" id="{A01AB0FE-6075-4948-98B7-41F85A99E879}"/>
              </a:ext>
            </a:extLst>
          </p:cNvPr>
          <p:cNvGrpSpPr/>
          <p:nvPr/>
        </p:nvGrpSpPr>
        <p:grpSpPr>
          <a:xfrm>
            <a:off x="1531152" y="1049601"/>
            <a:ext cx="4088718" cy="5530180"/>
            <a:chOff x="914400" y="1125286"/>
            <a:chExt cx="4088718" cy="5530180"/>
          </a:xfrm>
        </p:grpSpPr>
        <p:grpSp>
          <p:nvGrpSpPr>
            <p:cNvPr id="15" name="Group 14">
              <a:extLst>
                <a:ext uri="{FF2B5EF4-FFF2-40B4-BE49-F238E27FC236}">
                  <a16:creationId xmlns:a16="http://schemas.microsoft.com/office/drawing/2014/main" id="{5411678A-5152-498A-87A6-9D3329D26FBC}"/>
                </a:ext>
              </a:extLst>
            </p:cNvPr>
            <p:cNvGrpSpPr/>
            <p:nvPr/>
          </p:nvGrpSpPr>
          <p:grpSpPr>
            <a:xfrm>
              <a:off x="914400" y="1125286"/>
              <a:ext cx="4015648" cy="3883861"/>
              <a:chOff x="2308952" y="2093493"/>
              <a:chExt cx="4015648" cy="3883861"/>
            </a:xfrm>
          </p:grpSpPr>
          <p:pic>
            <p:nvPicPr>
              <p:cNvPr id="4" name="Picture 4">
                <a:extLst>
                  <a:ext uri="{FF2B5EF4-FFF2-40B4-BE49-F238E27FC236}">
                    <a16:creationId xmlns:a16="http://schemas.microsoft.com/office/drawing/2014/main" id="{196FBB6A-B3B8-488F-9A43-A95DEC815C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52" t="31901" r="55" b="24666"/>
              <a:stretch/>
            </p:blipFill>
            <p:spPr bwMode="auto">
              <a:xfrm>
                <a:off x="2819400" y="2093493"/>
                <a:ext cx="3505200" cy="22940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8C1EE623-7A1B-4FEF-821B-4D58D1D351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144" t="1" b="62011"/>
              <a:stretch/>
            </p:blipFill>
            <p:spPr bwMode="auto">
              <a:xfrm>
                <a:off x="2971800" y="4332504"/>
                <a:ext cx="3352800" cy="107368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450FFDAB-421B-4CCC-BC61-722D038E7FB0}"/>
                  </a:ext>
                </a:extLst>
              </p:cNvPr>
              <p:cNvCxnSpPr>
                <a:cxnSpLocks/>
              </p:cNvCxnSpPr>
              <p:nvPr/>
            </p:nvCxnSpPr>
            <p:spPr>
              <a:xfrm>
                <a:off x="2667000" y="4495800"/>
                <a:ext cx="0" cy="114300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1958F46-B041-4555-85C7-13E4B2DB4639}"/>
                  </a:ext>
                </a:extLst>
              </p:cNvPr>
              <p:cNvCxnSpPr>
                <a:cxnSpLocks/>
              </p:cNvCxnSpPr>
              <p:nvPr/>
            </p:nvCxnSpPr>
            <p:spPr>
              <a:xfrm flipH="1">
                <a:off x="2667000" y="5638800"/>
                <a:ext cx="3505200" cy="0"/>
              </a:xfrm>
              <a:prstGeom prst="line">
                <a:avLst/>
              </a:prstGeom>
              <a:ln w="28575"/>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19735B3-FD4B-4C9C-8355-EE908FA751BB}"/>
                  </a:ext>
                </a:extLst>
              </p:cNvPr>
              <p:cNvSpPr txBox="1"/>
              <p:nvPr/>
            </p:nvSpPr>
            <p:spPr>
              <a:xfrm rot="16200000">
                <a:off x="1753511" y="4887945"/>
                <a:ext cx="1449436" cy="338554"/>
              </a:xfrm>
              <a:prstGeom prst="rect">
                <a:avLst/>
              </a:prstGeom>
              <a:noFill/>
            </p:spPr>
            <p:txBody>
              <a:bodyPr wrap="none" rtlCol="0">
                <a:spAutoFit/>
              </a:bodyPr>
              <a:lstStyle/>
              <a:p>
                <a:r>
                  <a:rPr lang="en-US" sz="1600" dirty="0"/>
                  <a:t>spectral index</a:t>
                </a:r>
              </a:p>
            </p:txBody>
          </p:sp>
          <p:sp>
            <p:nvSpPr>
              <p:cNvPr id="14" name="TextBox 13">
                <a:extLst>
                  <a:ext uri="{FF2B5EF4-FFF2-40B4-BE49-F238E27FC236}">
                    <a16:creationId xmlns:a16="http://schemas.microsoft.com/office/drawing/2014/main" id="{7BD18555-DF6E-4D94-BE55-0C5E096ECE74}"/>
                  </a:ext>
                </a:extLst>
              </p:cNvPr>
              <p:cNvSpPr txBox="1"/>
              <p:nvPr/>
            </p:nvSpPr>
            <p:spPr>
              <a:xfrm>
                <a:off x="4075607" y="5638800"/>
                <a:ext cx="572593" cy="338554"/>
              </a:xfrm>
              <a:prstGeom prst="rect">
                <a:avLst/>
              </a:prstGeom>
              <a:noFill/>
            </p:spPr>
            <p:txBody>
              <a:bodyPr wrap="none" rtlCol="0">
                <a:spAutoFit/>
              </a:bodyPr>
              <a:lstStyle/>
              <a:p>
                <a:r>
                  <a:rPr lang="en-US" sz="1600" dirty="0"/>
                  <a:t>time</a:t>
                </a:r>
              </a:p>
            </p:txBody>
          </p:sp>
        </p:grpSp>
        <p:pic>
          <p:nvPicPr>
            <p:cNvPr id="16" name="Picture 15">
              <a:extLst>
                <a:ext uri="{FF2B5EF4-FFF2-40B4-BE49-F238E27FC236}">
                  <a16:creationId xmlns:a16="http://schemas.microsoft.com/office/drawing/2014/main" id="{9E1D6DA5-D5EE-4989-B742-F53D867F47A5}"/>
                </a:ext>
              </a:extLst>
            </p:cNvPr>
            <p:cNvPicPr>
              <a:picLocks noChangeAspect="1"/>
            </p:cNvPicPr>
            <p:nvPr/>
          </p:nvPicPr>
          <p:blipFill>
            <a:blip r:embed="rId5"/>
            <a:stretch>
              <a:fillRect/>
            </a:stretch>
          </p:blipFill>
          <p:spPr>
            <a:xfrm>
              <a:off x="1351777" y="5045330"/>
              <a:ext cx="3651341" cy="1287876"/>
            </a:xfrm>
            <a:prstGeom prst="rect">
              <a:avLst/>
            </a:prstGeom>
          </p:spPr>
        </p:pic>
        <p:cxnSp>
          <p:nvCxnSpPr>
            <p:cNvPr id="20" name="Straight Connector 19">
              <a:extLst>
                <a:ext uri="{FF2B5EF4-FFF2-40B4-BE49-F238E27FC236}">
                  <a16:creationId xmlns:a16="http://schemas.microsoft.com/office/drawing/2014/main" id="{391C8181-0E2B-4EFE-8375-750E4BAC12DE}"/>
                </a:ext>
              </a:extLst>
            </p:cNvPr>
            <p:cNvCxnSpPr>
              <a:cxnSpLocks/>
            </p:cNvCxnSpPr>
            <p:nvPr/>
          </p:nvCxnSpPr>
          <p:spPr>
            <a:xfrm>
              <a:off x="1272448" y="5173912"/>
              <a:ext cx="0" cy="1143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D3465EF5-A94B-4E4D-8DC7-B93C4C7B0B47}"/>
                </a:ext>
              </a:extLst>
            </p:cNvPr>
            <p:cNvCxnSpPr>
              <a:cxnSpLocks/>
            </p:cNvCxnSpPr>
            <p:nvPr/>
          </p:nvCxnSpPr>
          <p:spPr>
            <a:xfrm flipH="1">
              <a:off x="1272448" y="6316912"/>
              <a:ext cx="3505200" cy="0"/>
            </a:xfrm>
            <a:prstGeom prst="line">
              <a:avLst/>
            </a:prstGeom>
            <a:ln w="28575"/>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6B2800F9-7493-48C4-8E1B-E4373948985E}"/>
                </a:ext>
              </a:extLst>
            </p:cNvPr>
            <p:cNvSpPr txBox="1"/>
            <p:nvPr/>
          </p:nvSpPr>
          <p:spPr>
            <a:xfrm rot="16200000">
              <a:off x="358959" y="5566057"/>
              <a:ext cx="1449436" cy="338554"/>
            </a:xfrm>
            <a:prstGeom prst="rect">
              <a:avLst/>
            </a:prstGeom>
            <a:noFill/>
          </p:spPr>
          <p:txBody>
            <a:bodyPr wrap="none" rtlCol="0">
              <a:spAutoFit/>
            </a:bodyPr>
            <a:lstStyle/>
            <a:p>
              <a:r>
                <a:rPr lang="en-US" sz="1600" dirty="0"/>
                <a:t>spectral index</a:t>
              </a:r>
            </a:p>
          </p:txBody>
        </p:sp>
        <p:sp>
          <p:nvSpPr>
            <p:cNvPr id="23" name="TextBox 22">
              <a:extLst>
                <a:ext uri="{FF2B5EF4-FFF2-40B4-BE49-F238E27FC236}">
                  <a16:creationId xmlns:a16="http://schemas.microsoft.com/office/drawing/2014/main" id="{E173E7B3-D85F-4683-8D55-D824C634C37C}"/>
                </a:ext>
              </a:extLst>
            </p:cNvPr>
            <p:cNvSpPr txBox="1"/>
            <p:nvPr/>
          </p:nvSpPr>
          <p:spPr>
            <a:xfrm>
              <a:off x="2681055" y="6316912"/>
              <a:ext cx="572593" cy="338554"/>
            </a:xfrm>
            <a:prstGeom prst="rect">
              <a:avLst/>
            </a:prstGeom>
            <a:noFill/>
          </p:spPr>
          <p:txBody>
            <a:bodyPr wrap="none" rtlCol="0">
              <a:spAutoFit/>
            </a:bodyPr>
            <a:lstStyle/>
            <a:p>
              <a:r>
                <a:rPr lang="en-US" sz="1600" dirty="0"/>
                <a:t>time</a:t>
              </a:r>
            </a:p>
          </p:txBody>
        </p:sp>
        <p:sp>
          <p:nvSpPr>
            <p:cNvPr id="30" name="Oval 29">
              <a:extLst>
                <a:ext uri="{FF2B5EF4-FFF2-40B4-BE49-F238E27FC236}">
                  <a16:creationId xmlns:a16="http://schemas.microsoft.com/office/drawing/2014/main" id="{B9D47C5E-D0CE-4260-AF2B-04330AFF9F58}"/>
                </a:ext>
              </a:extLst>
            </p:cNvPr>
            <p:cNvSpPr/>
            <p:nvPr/>
          </p:nvSpPr>
          <p:spPr>
            <a:xfrm>
              <a:off x="1183653" y="6200116"/>
              <a:ext cx="336247" cy="338546"/>
            </a:xfrm>
            <a:prstGeom prst="ellipse">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Arrow Connector 34">
              <a:extLst>
                <a:ext uri="{FF2B5EF4-FFF2-40B4-BE49-F238E27FC236}">
                  <a16:creationId xmlns:a16="http://schemas.microsoft.com/office/drawing/2014/main" id="{A903DD20-57A6-402D-8C4B-129A909726E4}"/>
                </a:ext>
              </a:extLst>
            </p:cNvPr>
            <p:cNvCxnSpPr/>
            <p:nvPr/>
          </p:nvCxnSpPr>
          <p:spPr>
            <a:xfrm>
              <a:off x="2110648" y="6172200"/>
              <a:ext cx="266700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6A7B045-0471-4233-9516-AF73B92A9F77}"/>
                </a:ext>
              </a:extLst>
            </p:cNvPr>
            <p:cNvCxnSpPr>
              <a:cxnSpLocks/>
            </p:cNvCxnSpPr>
            <p:nvPr/>
          </p:nvCxnSpPr>
          <p:spPr>
            <a:xfrm flipV="1">
              <a:off x="4623476" y="5388962"/>
              <a:ext cx="0" cy="60061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D2DDE2DC-9F38-45D8-B05E-695D411ADDC6}"/>
              </a:ext>
            </a:extLst>
          </p:cNvPr>
          <p:cNvSpPr txBox="1"/>
          <p:nvPr/>
        </p:nvSpPr>
        <p:spPr>
          <a:xfrm>
            <a:off x="6697008" y="6241227"/>
            <a:ext cx="2394566" cy="276999"/>
          </a:xfrm>
          <a:prstGeom prst="rect">
            <a:avLst/>
          </a:prstGeom>
          <a:noFill/>
        </p:spPr>
        <p:txBody>
          <a:bodyPr wrap="none" rtlCol="0">
            <a:spAutoFit/>
          </a:bodyPr>
          <a:lstStyle/>
          <a:p>
            <a:r>
              <a:rPr lang="en-US" sz="1200" dirty="0"/>
              <a:t>Adapted from the </a:t>
            </a:r>
            <a:r>
              <a:rPr lang="en-US" sz="1200" dirty="0">
                <a:hlinkClick r:id="rId6"/>
              </a:rPr>
              <a:t>LT-GEE Guide</a:t>
            </a:r>
            <a:endParaRPr lang="en-US" sz="1200" dirty="0"/>
          </a:p>
        </p:txBody>
      </p:sp>
    </p:spTree>
    <p:extLst>
      <p:ext uri="{BB962C8B-B14F-4D97-AF65-F5344CB8AC3E}">
        <p14:creationId xmlns:p14="http://schemas.microsoft.com/office/powerpoint/2010/main" val="1867275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EDC724-4C09-49E6-A9BD-B55762CADBE6}"/>
              </a:ext>
            </a:extLst>
          </p:cNvPr>
          <p:cNvPicPr>
            <a:picLocks noChangeAspect="1"/>
          </p:cNvPicPr>
          <p:nvPr/>
        </p:nvPicPr>
        <p:blipFill>
          <a:blip r:embed="rId3"/>
          <a:stretch>
            <a:fillRect/>
          </a:stretch>
        </p:blipFill>
        <p:spPr>
          <a:xfrm>
            <a:off x="2271917" y="2995158"/>
            <a:ext cx="6872083" cy="3870337"/>
          </a:xfrm>
          <a:prstGeom prst="rect">
            <a:avLst/>
          </a:prstGeom>
        </p:spPr>
      </p:pic>
      <p:sp>
        <p:nvSpPr>
          <p:cNvPr id="2" name="Title 1">
            <a:extLst>
              <a:ext uri="{FF2B5EF4-FFF2-40B4-BE49-F238E27FC236}">
                <a16:creationId xmlns:a16="http://schemas.microsoft.com/office/drawing/2014/main" id="{421F2BA1-6AF2-4AEF-97D0-52C5345EDD92}"/>
              </a:ext>
            </a:extLst>
          </p:cNvPr>
          <p:cNvSpPr>
            <a:spLocks noGrp="1"/>
          </p:cNvSpPr>
          <p:nvPr>
            <p:ph type="title"/>
          </p:nvPr>
        </p:nvSpPr>
        <p:spPr/>
        <p:txBody>
          <a:bodyPr>
            <a:normAutofit fontScale="90000"/>
          </a:bodyPr>
          <a:lstStyle/>
          <a:p>
            <a:r>
              <a:rPr lang="en-US" dirty="0"/>
              <a:t>Simple time series change detection in EE</a:t>
            </a:r>
          </a:p>
        </p:txBody>
      </p:sp>
      <p:sp>
        <p:nvSpPr>
          <p:cNvPr id="3" name="Content Placeholder 2">
            <a:extLst>
              <a:ext uri="{FF2B5EF4-FFF2-40B4-BE49-F238E27FC236}">
                <a16:creationId xmlns:a16="http://schemas.microsoft.com/office/drawing/2014/main" id="{9C4903AC-1916-4AF8-90FA-A389D3F8AA05}"/>
              </a:ext>
            </a:extLst>
          </p:cNvPr>
          <p:cNvSpPr>
            <a:spLocks noGrp="1"/>
          </p:cNvSpPr>
          <p:nvPr>
            <p:ph idx="1"/>
          </p:nvPr>
        </p:nvSpPr>
        <p:spPr/>
        <p:txBody>
          <a:bodyPr>
            <a:normAutofit/>
          </a:bodyPr>
          <a:lstStyle/>
          <a:p>
            <a:r>
              <a:rPr lang="en-US" sz="2000" dirty="0"/>
              <a:t>Example: </a:t>
            </a:r>
            <a:r>
              <a:rPr lang="en-US" sz="2000" dirty="0" err="1"/>
              <a:t>linearFit</a:t>
            </a:r>
            <a:r>
              <a:rPr lang="en-US" sz="2000" dirty="0"/>
              <a:t>() method applied to projected precipitation, 2000-2050. </a:t>
            </a:r>
          </a:p>
          <a:p>
            <a:pPr lvl="1"/>
            <a:r>
              <a:rPr lang="en-US" sz="1600" dirty="0"/>
              <a:t>blue = more </a:t>
            </a:r>
            <a:r>
              <a:rPr lang="en-US" sz="1600" dirty="0" err="1"/>
              <a:t>precip</a:t>
            </a:r>
            <a:r>
              <a:rPr lang="en-US" sz="1600" dirty="0"/>
              <a:t> , red = less </a:t>
            </a:r>
            <a:r>
              <a:rPr lang="en-US" sz="1600" dirty="0" err="1"/>
              <a:t>precip</a:t>
            </a:r>
            <a:endParaRPr lang="en-US" sz="1600" dirty="0"/>
          </a:p>
          <a:p>
            <a:r>
              <a:rPr lang="en-US" sz="2000" dirty="0"/>
              <a:t>Value of the </a:t>
            </a:r>
            <a:r>
              <a:rPr lang="en-US" sz="2000" b="1" dirty="0"/>
              <a:t>slope</a:t>
            </a:r>
            <a:r>
              <a:rPr lang="en-US" sz="2000" dirty="0"/>
              <a:t> is used for visualization parameters</a:t>
            </a:r>
          </a:p>
        </p:txBody>
      </p:sp>
      <p:sp>
        <p:nvSpPr>
          <p:cNvPr id="4" name="TextBox 3">
            <a:extLst>
              <a:ext uri="{FF2B5EF4-FFF2-40B4-BE49-F238E27FC236}">
                <a16:creationId xmlns:a16="http://schemas.microsoft.com/office/drawing/2014/main" id="{7B89A387-8C90-4AF3-A992-90DB6A3F2500}"/>
              </a:ext>
            </a:extLst>
          </p:cNvPr>
          <p:cNvSpPr txBox="1"/>
          <p:nvPr/>
        </p:nvSpPr>
        <p:spPr>
          <a:xfrm>
            <a:off x="0" y="6200001"/>
            <a:ext cx="3305713" cy="276999"/>
          </a:xfrm>
          <a:prstGeom prst="rect">
            <a:avLst/>
          </a:prstGeom>
          <a:noFill/>
        </p:spPr>
        <p:txBody>
          <a:bodyPr wrap="none" rtlCol="0">
            <a:spAutoFit/>
          </a:bodyPr>
          <a:lstStyle/>
          <a:p>
            <a:r>
              <a:rPr lang="en-US" sz="1200" dirty="0">
                <a:hlinkClick r:id="rId4"/>
              </a:rPr>
              <a:t>via GEE documentation for Linear Regression</a:t>
            </a:r>
            <a:endParaRPr lang="en-US" sz="1200" dirty="0"/>
          </a:p>
        </p:txBody>
      </p:sp>
    </p:spTree>
    <p:extLst>
      <p:ext uri="{BB962C8B-B14F-4D97-AF65-F5344CB8AC3E}">
        <p14:creationId xmlns:p14="http://schemas.microsoft.com/office/powerpoint/2010/main" val="2379753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6E8A9-6CDB-470C-BA03-79F0742A7728}"/>
              </a:ext>
            </a:extLst>
          </p:cNvPr>
          <p:cNvSpPr>
            <a:spLocks noGrp="1"/>
          </p:cNvSpPr>
          <p:nvPr>
            <p:ph type="title"/>
          </p:nvPr>
        </p:nvSpPr>
        <p:spPr/>
        <p:txBody>
          <a:bodyPr>
            <a:normAutofit fontScale="90000"/>
          </a:bodyPr>
          <a:lstStyle/>
          <a:p>
            <a:r>
              <a:rPr lang="en-US" dirty="0"/>
              <a:t>Simple time series change detection in EE</a:t>
            </a:r>
          </a:p>
        </p:txBody>
      </p:sp>
      <p:sp>
        <p:nvSpPr>
          <p:cNvPr id="3" name="Content Placeholder 2">
            <a:extLst>
              <a:ext uri="{FF2B5EF4-FFF2-40B4-BE49-F238E27FC236}">
                <a16:creationId xmlns:a16="http://schemas.microsoft.com/office/drawing/2014/main" id="{99552AF9-7713-4C5C-92D1-62063E00FA13}"/>
              </a:ext>
            </a:extLst>
          </p:cNvPr>
          <p:cNvSpPr>
            <a:spLocks noGrp="1"/>
          </p:cNvSpPr>
          <p:nvPr>
            <p:ph idx="1"/>
          </p:nvPr>
        </p:nvSpPr>
        <p:spPr/>
        <p:txBody>
          <a:bodyPr>
            <a:normAutofit/>
          </a:bodyPr>
          <a:lstStyle/>
          <a:p>
            <a:pPr marL="0" indent="0">
              <a:buNone/>
            </a:pPr>
            <a:r>
              <a:rPr lang="en-US" sz="2800" dirty="0"/>
              <a:t>Trends in city lights in Mexico City 1992-2014</a:t>
            </a:r>
          </a:p>
          <a:p>
            <a:pPr marL="0" indent="0">
              <a:buNone/>
            </a:pPr>
            <a:r>
              <a:rPr lang="en-US" sz="1600" dirty="0"/>
              <a:t>green = increase, red = no change, blue = decrease</a:t>
            </a:r>
          </a:p>
        </p:txBody>
      </p:sp>
      <p:sp>
        <p:nvSpPr>
          <p:cNvPr id="5" name="TextBox 4">
            <a:extLst>
              <a:ext uri="{FF2B5EF4-FFF2-40B4-BE49-F238E27FC236}">
                <a16:creationId xmlns:a16="http://schemas.microsoft.com/office/drawing/2014/main" id="{791B8AEB-2287-4681-83EB-5AE26FFC1A70}"/>
              </a:ext>
            </a:extLst>
          </p:cNvPr>
          <p:cNvSpPr txBox="1"/>
          <p:nvPr/>
        </p:nvSpPr>
        <p:spPr>
          <a:xfrm>
            <a:off x="5936472" y="6239945"/>
            <a:ext cx="3218958" cy="276999"/>
          </a:xfrm>
          <a:prstGeom prst="rect">
            <a:avLst/>
          </a:prstGeom>
          <a:noFill/>
        </p:spPr>
        <p:txBody>
          <a:bodyPr wrap="none" rtlCol="0">
            <a:spAutoFit/>
          </a:bodyPr>
          <a:lstStyle/>
          <a:p>
            <a:r>
              <a:rPr lang="en-US" sz="1200" dirty="0"/>
              <a:t>Adapted from code by </a:t>
            </a:r>
            <a:r>
              <a:rPr lang="en-US" sz="1200" dirty="0">
                <a:hlinkClick r:id="rId3"/>
              </a:rPr>
              <a:t>Jamon Van Den Hoek</a:t>
            </a:r>
            <a:endParaRPr lang="en-US" sz="1200" dirty="0"/>
          </a:p>
        </p:txBody>
      </p:sp>
      <p:pic>
        <p:nvPicPr>
          <p:cNvPr id="6" name="Picture 5">
            <a:extLst>
              <a:ext uri="{FF2B5EF4-FFF2-40B4-BE49-F238E27FC236}">
                <a16:creationId xmlns:a16="http://schemas.microsoft.com/office/drawing/2014/main" id="{0DC5795C-BB51-4F8B-A56E-2A1191683468}"/>
              </a:ext>
            </a:extLst>
          </p:cNvPr>
          <p:cNvPicPr>
            <a:picLocks noChangeAspect="1"/>
          </p:cNvPicPr>
          <p:nvPr/>
        </p:nvPicPr>
        <p:blipFill rotWithShape="1">
          <a:blip r:embed="rId4"/>
          <a:srcRect l="17526"/>
          <a:stretch/>
        </p:blipFill>
        <p:spPr>
          <a:xfrm>
            <a:off x="936326" y="2447151"/>
            <a:ext cx="7271348" cy="3640394"/>
          </a:xfrm>
          <a:prstGeom prst="rect">
            <a:avLst/>
          </a:prstGeom>
        </p:spPr>
      </p:pic>
    </p:spTree>
    <p:extLst>
      <p:ext uri="{BB962C8B-B14F-4D97-AF65-F5344CB8AC3E}">
        <p14:creationId xmlns:p14="http://schemas.microsoft.com/office/powerpoint/2010/main" val="2870158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33B3C-4E5E-4AB6-81D9-1BED78F4E90B}"/>
              </a:ext>
            </a:extLst>
          </p:cNvPr>
          <p:cNvSpPr>
            <a:spLocks noGrp="1"/>
          </p:cNvSpPr>
          <p:nvPr>
            <p:ph type="title"/>
          </p:nvPr>
        </p:nvSpPr>
        <p:spPr/>
        <p:txBody>
          <a:bodyPr>
            <a:normAutofit fontScale="90000"/>
          </a:bodyPr>
          <a:lstStyle/>
          <a:p>
            <a:r>
              <a:rPr lang="en-US" dirty="0"/>
              <a:t>Landsat-based detection of trends in disturbance and recovery (</a:t>
            </a:r>
            <a:r>
              <a:rPr lang="en-US" dirty="0" err="1"/>
              <a:t>LandTrendr</a:t>
            </a:r>
            <a:r>
              <a:rPr lang="en-US" dirty="0"/>
              <a:t>)</a:t>
            </a:r>
          </a:p>
        </p:txBody>
      </p:sp>
      <p:sp>
        <p:nvSpPr>
          <p:cNvPr id="3" name="Content Placeholder 2">
            <a:extLst>
              <a:ext uri="{FF2B5EF4-FFF2-40B4-BE49-F238E27FC236}">
                <a16:creationId xmlns:a16="http://schemas.microsoft.com/office/drawing/2014/main" id="{7EAF717F-EE5A-4E9D-A8EC-2599E1DC355A}"/>
              </a:ext>
            </a:extLst>
          </p:cNvPr>
          <p:cNvSpPr>
            <a:spLocks noGrp="1"/>
          </p:cNvSpPr>
          <p:nvPr>
            <p:ph idx="1"/>
          </p:nvPr>
        </p:nvSpPr>
        <p:spPr/>
        <p:txBody>
          <a:bodyPr>
            <a:normAutofit fontScale="92500" lnSpcReduction="20000"/>
          </a:bodyPr>
          <a:lstStyle/>
          <a:p>
            <a:r>
              <a:rPr lang="en-US" dirty="0"/>
              <a:t>Pixel-based temporal segmentation of annual time series</a:t>
            </a:r>
          </a:p>
          <a:p>
            <a:r>
              <a:rPr lang="en-US" dirty="0"/>
              <a:t>Inputs</a:t>
            </a:r>
          </a:p>
          <a:p>
            <a:pPr lvl="1"/>
            <a:r>
              <a:rPr lang="en-US" dirty="0"/>
              <a:t>Annual time series (doesn’t look at change within a year)</a:t>
            </a:r>
          </a:p>
          <a:p>
            <a:pPr lvl="1"/>
            <a:r>
              <a:rPr lang="en-US" dirty="0"/>
              <a:t>Set of parameters</a:t>
            </a:r>
          </a:p>
          <a:p>
            <a:r>
              <a:rPr lang="en-US" dirty="0"/>
              <a:t>Outputs</a:t>
            </a:r>
          </a:p>
          <a:p>
            <a:pPr lvl="1"/>
            <a:r>
              <a:rPr lang="en-US" dirty="0"/>
              <a:t>Annual info about change segments, fitted values</a:t>
            </a:r>
          </a:p>
          <a:p>
            <a:pPr lvl="1"/>
            <a:r>
              <a:rPr lang="en-US" dirty="0"/>
              <a:t>Can be used to identify timing, duration, and speed of landscape change</a:t>
            </a:r>
          </a:p>
          <a:p>
            <a:pPr lvl="1"/>
            <a:r>
              <a:rPr lang="en-US" dirty="0"/>
              <a:t>Can be processed into pixel-based time series, maps of disturbance</a:t>
            </a:r>
          </a:p>
        </p:txBody>
      </p:sp>
      <p:sp>
        <p:nvSpPr>
          <p:cNvPr id="4" name="TextBox 3">
            <a:extLst>
              <a:ext uri="{FF2B5EF4-FFF2-40B4-BE49-F238E27FC236}">
                <a16:creationId xmlns:a16="http://schemas.microsoft.com/office/drawing/2014/main" id="{B70B709B-9DD7-4080-8265-D17F69E48513}"/>
              </a:ext>
            </a:extLst>
          </p:cNvPr>
          <p:cNvSpPr txBox="1"/>
          <p:nvPr/>
        </p:nvSpPr>
        <p:spPr>
          <a:xfrm>
            <a:off x="4343401" y="6097940"/>
            <a:ext cx="4800600" cy="369332"/>
          </a:xfrm>
          <a:prstGeom prst="rect">
            <a:avLst/>
          </a:prstGeom>
          <a:noFill/>
        </p:spPr>
        <p:txBody>
          <a:bodyPr wrap="square" rtlCol="0">
            <a:spAutoFit/>
          </a:bodyPr>
          <a:lstStyle/>
          <a:p>
            <a:r>
              <a:rPr lang="en-US" dirty="0"/>
              <a:t>Link to original paper: </a:t>
            </a:r>
            <a:r>
              <a:rPr lang="en-US" dirty="0">
                <a:hlinkClick r:id="rId3"/>
              </a:rPr>
              <a:t>Kennedy et al 2010</a:t>
            </a:r>
            <a:endParaRPr lang="en-US" dirty="0"/>
          </a:p>
        </p:txBody>
      </p:sp>
    </p:spTree>
    <p:extLst>
      <p:ext uri="{BB962C8B-B14F-4D97-AF65-F5344CB8AC3E}">
        <p14:creationId xmlns:p14="http://schemas.microsoft.com/office/powerpoint/2010/main" val="332571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Exercises for today</a:t>
            </a:r>
          </a:p>
        </p:txBody>
      </p:sp>
      <p:sp>
        <p:nvSpPr>
          <p:cNvPr id="3" name="Content Placeholder 2"/>
          <p:cNvSpPr>
            <a:spLocks noGrp="1"/>
          </p:cNvSpPr>
          <p:nvPr>
            <p:ph idx="1"/>
          </p:nvPr>
        </p:nvSpPr>
        <p:spPr/>
        <p:txBody>
          <a:bodyPr/>
          <a:lstStyle/>
          <a:p>
            <a:r>
              <a:rPr lang="en-US" dirty="0"/>
              <a:t>Exercise 1: Process and explore Landsat time series </a:t>
            </a:r>
          </a:p>
          <a:p>
            <a:pPr lvl="1"/>
            <a:r>
              <a:rPr lang="en-US" i="1" dirty="0"/>
              <a:t>Optional</a:t>
            </a:r>
            <a:r>
              <a:rPr lang="en-US" dirty="0"/>
              <a:t> – review image processing in GEE</a:t>
            </a:r>
          </a:p>
          <a:p>
            <a:r>
              <a:rPr lang="en-US" b="1" dirty="0"/>
              <a:t>Exercise 2: Basic trend analysis</a:t>
            </a:r>
          </a:p>
          <a:p>
            <a:r>
              <a:rPr lang="en-US" dirty="0"/>
              <a:t>Exercise 3: </a:t>
            </a:r>
            <a:r>
              <a:rPr lang="en-US" dirty="0" err="1"/>
              <a:t>LandTrendr</a:t>
            </a:r>
            <a:r>
              <a:rPr lang="en-US" dirty="0"/>
              <a:t> in GEE: Model fitting</a:t>
            </a:r>
          </a:p>
          <a:p>
            <a:r>
              <a:rPr lang="en-US" dirty="0"/>
              <a:t>Exercise 4: </a:t>
            </a:r>
            <a:r>
              <a:rPr lang="en-US" dirty="0" err="1"/>
              <a:t>LandTrendr</a:t>
            </a:r>
            <a:r>
              <a:rPr lang="en-US" dirty="0"/>
              <a:t> in GEE: Disturbance mapping</a:t>
            </a:r>
          </a:p>
          <a:p>
            <a:pPr lvl="1"/>
            <a:endParaRPr lang="en-US" dirty="0"/>
          </a:p>
        </p:txBody>
      </p:sp>
    </p:spTree>
    <p:extLst>
      <p:ext uri="{BB962C8B-B14F-4D97-AF65-F5344CB8AC3E}">
        <p14:creationId xmlns:p14="http://schemas.microsoft.com/office/powerpoint/2010/main" val="1267338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FB2D2-450F-4898-869F-D1509E88F384}"/>
              </a:ext>
            </a:extLst>
          </p:cNvPr>
          <p:cNvSpPr>
            <a:spLocks noGrp="1"/>
          </p:cNvSpPr>
          <p:nvPr>
            <p:ph type="title"/>
          </p:nvPr>
        </p:nvSpPr>
        <p:spPr/>
        <p:txBody>
          <a:bodyPr/>
          <a:lstStyle/>
          <a:p>
            <a:r>
              <a:rPr lang="en-US" dirty="0"/>
              <a:t>Demo + Exercise 2</a:t>
            </a:r>
          </a:p>
        </p:txBody>
      </p:sp>
      <p:sp>
        <p:nvSpPr>
          <p:cNvPr id="3" name="Content Placeholder 2">
            <a:extLst>
              <a:ext uri="{FF2B5EF4-FFF2-40B4-BE49-F238E27FC236}">
                <a16:creationId xmlns:a16="http://schemas.microsoft.com/office/drawing/2014/main" id="{531B6B0C-A92F-46E6-AABA-0132F7DA33FE}"/>
              </a:ext>
            </a:extLst>
          </p:cNvPr>
          <p:cNvSpPr>
            <a:spLocks noGrp="1"/>
          </p:cNvSpPr>
          <p:nvPr>
            <p:ph idx="1"/>
          </p:nvPr>
        </p:nvSpPr>
        <p:spPr/>
        <p:txBody>
          <a:bodyPr/>
          <a:lstStyle/>
          <a:p>
            <a:r>
              <a:rPr lang="en-US" b="1" dirty="0"/>
              <a:t>Basic trend analysis</a:t>
            </a:r>
          </a:p>
          <a:p>
            <a:pPr marL="514350" indent="-514350">
              <a:buFont typeface="+mj-lt"/>
              <a:buAutoNum type="arabicPeriod"/>
            </a:pPr>
            <a:r>
              <a:rPr lang="en-US" dirty="0"/>
              <a:t>Open script from exercise 1</a:t>
            </a:r>
          </a:p>
          <a:p>
            <a:pPr marL="514350" indent="-514350">
              <a:buFont typeface="+mj-lt"/>
              <a:buAutoNum type="arabicPeriod"/>
            </a:pPr>
            <a:r>
              <a:rPr lang="en-US" dirty="0"/>
              <a:t>Transform a time series to create vegetation indices</a:t>
            </a:r>
          </a:p>
          <a:p>
            <a:pPr marL="514350" indent="-514350">
              <a:buFont typeface="+mj-lt"/>
              <a:buAutoNum type="arabicPeriod"/>
            </a:pPr>
            <a:r>
              <a:rPr lang="en-US" dirty="0"/>
              <a:t>Plot a time series as a chart</a:t>
            </a:r>
          </a:p>
          <a:p>
            <a:pPr marL="514350" indent="-514350">
              <a:buFont typeface="+mj-lt"/>
              <a:buAutoNum type="arabicPeriod"/>
            </a:pPr>
            <a:r>
              <a:rPr lang="en-US" dirty="0"/>
              <a:t>Use a native EE function to perform a linear trend analysis</a:t>
            </a:r>
          </a:p>
          <a:p>
            <a:pPr lvl="1"/>
            <a:endParaRPr lang="en-US" b="1" dirty="0"/>
          </a:p>
        </p:txBody>
      </p:sp>
    </p:spTree>
    <p:extLst>
      <p:ext uri="{BB962C8B-B14F-4D97-AF65-F5344CB8AC3E}">
        <p14:creationId xmlns:p14="http://schemas.microsoft.com/office/powerpoint/2010/main" val="3832055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D40B-48DA-49D8-B798-232DC1DD46FA}"/>
              </a:ext>
            </a:extLst>
          </p:cNvPr>
          <p:cNvSpPr>
            <a:spLocks noGrp="1"/>
          </p:cNvSpPr>
          <p:nvPr>
            <p:ph type="title"/>
          </p:nvPr>
        </p:nvSpPr>
        <p:spPr/>
        <p:txBody>
          <a:bodyPr/>
          <a:lstStyle/>
          <a:p>
            <a:r>
              <a:rPr lang="en-US" dirty="0"/>
              <a:t>Lecture objectives</a:t>
            </a:r>
          </a:p>
        </p:txBody>
      </p:sp>
      <p:sp>
        <p:nvSpPr>
          <p:cNvPr id="3" name="Content Placeholder 2">
            <a:extLst>
              <a:ext uri="{FF2B5EF4-FFF2-40B4-BE49-F238E27FC236}">
                <a16:creationId xmlns:a16="http://schemas.microsoft.com/office/drawing/2014/main" id="{5C8DE3C7-58FD-4D6A-8840-7A387C55936E}"/>
              </a:ext>
            </a:extLst>
          </p:cNvPr>
          <p:cNvSpPr>
            <a:spLocks noGrp="1"/>
          </p:cNvSpPr>
          <p:nvPr>
            <p:ph idx="1"/>
          </p:nvPr>
        </p:nvSpPr>
        <p:spPr/>
        <p:txBody>
          <a:bodyPr>
            <a:normAutofit fontScale="85000" lnSpcReduction="10000"/>
          </a:bodyPr>
          <a:lstStyle/>
          <a:p>
            <a:pPr lvl="0"/>
            <a:r>
              <a:rPr lang="en-US" dirty="0"/>
              <a:t>Understand the </a:t>
            </a:r>
            <a:r>
              <a:rPr lang="en-US" b="1" dirty="0"/>
              <a:t>spectral trajectories </a:t>
            </a:r>
            <a:r>
              <a:rPr lang="en-US" dirty="0"/>
              <a:t>associated with different kinds of landscape change</a:t>
            </a:r>
          </a:p>
          <a:p>
            <a:pPr marL="0" lvl="0" indent="0">
              <a:buNone/>
            </a:pPr>
            <a:endParaRPr lang="en-US" dirty="0"/>
          </a:p>
          <a:p>
            <a:pPr lvl="0"/>
            <a:r>
              <a:rPr lang="en-US" dirty="0"/>
              <a:t>Understand that the </a:t>
            </a:r>
            <a:r>
              <a:rPr lang="en-US" b="1" dirty="0"/>
              <a:t>analytical method </a:t>
            </a:r>
            <a:r>
              <a:rPr lang="en-US" dirty="0"/>
              <a:t>you choose will be determined by the </a:t>
            </a:r>
            <a:r>
              <a:rPr lang="en-US" b="1" dirty="0"/>
              <a:t>type of change</a:t>
            </a:r>
            <a:r>
              <a:rPr lang="en-US" dirty="0"/>
              <a:t> you’re trying to quantify.</a:t>
            </a:r>
          </a:p>
          <a:p>
            <a:pPr marL="0" lvl="0" indent="0">
              <a:buNone/>
            </a:pPr>
            <a:endParaRPr lang="en-US" dirty="0"/>
          </a:p>
          <a:p>
            <a:pPr lvl="0"/>
            <a:r>
              <a:rPr lang="en-US" dirty="0"/>
              <a:t>Gain exposure to varied </a:t>
            </a:r>
            <a:r>
              <a:rPr lang="en-US" b="1" dirty="0"/>
              <a:t>change detection methods</a:t>
            </a:r>
          </a:p>
          <a:p>
            <a:pPr marL="0" lvl="0" indent="0">
              <a:buNone/>
            </a:pPr>
            <a:endParaRPr lang="en-US" b="1" dirty="0"/>
          </a:p>
          <a:p>
            <a:pPr lvl="0"/>
            <a:r>
              <a:rPr lang="en-US" dirty="0"/>
              <a:t>Basic understanding of a </a:t>
            </a:r>
            <a:r>
              <a:rPr lang="en-US" b="1" dirty="0"/>
              <a:t>linear fit</a:t>
            </a:r>
            <a:r>
              <a:rPr lang="en-US" dirty="0"/>
              <a:t> change analysis in Earth Engine</a:t>
            </a:r>
          </a:p>
        </p:txBody>
      </p:sp>
    </p:spTree>
    <p:extLst>
      <p:ext uri="{BB962C8B-B14F-4D97-AF65-F5344CB8AC3E}">
        <p14:creationId xmlns:p14="http://schemas.microsoft.com/office/powerpoint/2010/main" val="4271776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DCA8-4B68-4EA4-B396-5202600E3A66}"/>
              </a:ext>
            </a:extLst>
          </p:cNvPr>
          <p:cNvSpPr>
            <a:spLocks noGrp="1"/>
          </p:cNvSpPr>
          <p:nvPr>
            <p:ph type="title"/>
          </p:nvPr>
        </p:nvSpPr>
        <p:spPr/>
        <p:txBody>
          <a:bodyPr/>
          <a:lstStyle/>
          <a:p>
            <a:r>
              <a:rPr lang="en-US" dirty="0"/>
              <a:t>Demo</a:t>
            </a:r>
          </a:p>
        </p:txBody>
      </p:sp>
      <p:sp>
        <p:nvSpPr>
          <p:cNvPr id="3" name="Content Placeholder 2">
            <a:extLst>
              <a:ext uri="{FF2B5EF4-FFF2-40B4-BE49-F238E27FC236}">
                <a16:creationId xmlns:a16="http://schemas.microsoft.com/office/drawing/2014/main" id="{C16072E4-C798-47CB-BE2E-70FE0B971362}"/>
              </a:ext>
            </a:extLst>
          </p:cNvPr>
          <p:cNvSpPr>
            <a:spLocks noGrp="1"/>
          </p:cNvSpPr>
          <p:nvPr>
            <p:ph idx="1"/>
          </p:nvPr>
        </p:nvSpPr>
        <p:spPr/>
        <p:txBody>
          <a:bodyPr/>
          <a:lstStyle/>
          <a:p>
            <a:r>
              <a:rPr lang="en-US" dirty="0"/>
              <a:t>In another, non Dixie NF area: </a:t>
            </a:r>
          </a:p>
          <a:p>
            <a:pPr lvl="1"/>
            <a:r>
              <a:rPr lang="en-US" dirty="0"/>
              <a:t>Pixel</a:t>
            </a:r>
          </a:p>
          <a:p>
            <a:pPr lvl="2"/>
            <a:r>
              <a:rPr lang="en-US" dirty="0"/>
              <a:t>Start with known point and run with default parameters</a:t>
            </a:r>
          </a:p>
          <a:p>
            <a:pPr lvl="2"/>
            <a:r>
              <a:rPr lang="en-US" dirty="0"/>
              <a:t>Adjust seasonal windows to get good start/stop </a:t>
            </a:r>
          </a:p>
          <a:p>
            <a:pPr lvl="2"/>
            <a:r>
              <a:rPr lang="en-US" dirty="0"/>
              <a:t>Show </a:t>
            </a:r>
            <a:r>
              <a:rPr lang="en-US" dirty="0" err="1"/>
              <a:t>despiking</a:t>
            </a:r>
            <a:endParaRPr lang="en-US" dirty="0"/>
          </a:p>
          <a:p>
            <a:endParaRPr lang="en-US" dirty="0"/>
          </a:p>
          <a:p>
            <a:pPr lvl="1"/>
            <a:endParaRPr lang="en-US" dirty="0"/>
          </a:p>
        </p:txBody>
      </p:sp>
    </p:spTree>
    <p:extLst>
      <p:ext uri="{BB962C8B-B14F-4D97-AF65-F5344CB8AC3E}">
        <p14:creationId xmlns:p14="http://schemas.microsoft.com/office/powerpoint/2010/main" val="1158249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7C67-7025-4AEC-87AC-A12B6909E2AB}"/>
              </a:ext>
            </a:extLst>
          </p:cNvPr>
          <p:cNvSpPr>
            <a:spLocks noGrp="1"/>
          </p:cNvSpPr>
          <p:nvPr>
            <p:ph type="title"/>
          </p:nvPr>
        </p:nvSpPr>
        <p:spPr/>
        <p:txBody>
          <a:bodyPr/>
          <a:lstStyle/>
          <a:p>
            <a:r>
              <a:rPr lang="en-US" dirty="0"/>
              <a:t>Change analysis with time series</a:t>
            </a:r>
          </a:p>
        </p:txBody>
      </p:sp>
      <p:sp>
        <p:nvSpPr>
          <p:cNvPr id="3" name="Content Placeholder 2">
            <a:extLst>
              <a:ext uri="{FF2B5EF4-FFF2-40B4-BE49-F238E27FC236}">
                <a16:creationId xmlns:a16="http://schemas.microsoft.com/office/drawing/2014/main" id="{9485A8BA-FC91-43D4-8FB2-7DB20E1307B9}"/>
              </a:ext>
            </a:extLst>
          </p:cNvPr>
          <p:cNvSpPr>
            <a:spLocks noGrp="1"/>
          </p:cNvSpPr>
          <p:nvPr>
            <p:ph idx="1"/>
          </p:nvPr>
        </p:nvSpPr>
        <p:spPr/>
        <p:txBody>
          <a:bodyPr/>
          <a:lstStyle/>
          <a:p>
            <a:r>
              <a:rPr lang="en-US" dirty="0"/>
              <a:t>Effective for mapping disturbance patterns</a:t>
            </a:r>
          </a:p>
          <a:p>
            <a:pPr lvl="1"/>
            <a:r>
              <a:rPr lang="en-US" dirty="0"/>
              <a:t>Look at the big picture</a:t>
            </a:r>
          </a:p>
          <a:p>
            <a:r>
              <a:rPr lang="en-US" dirty="0"/>
              <a:t>Many different methods</a:t>
            </a:r>
          </a:p>
          <a:p>
            <a:pPr lvl="1"/>
            <a:r>
              <a:rPr lang="en-US" dirty="0"/>
              <a:t>Two general approaches involved: Look for </a:t>
            </a:r>
            <a:r>
              <a:rPr lang="en-US" b="1" dirty="0"/>
              <a:t>trends</a:t>
            </a:r>
            <a:r>
              <a:rPr lang="en-US" dirty="0"/>
              <a:t> or </a:t>
            </a:r>
            <a:r>
              <a:rPr lang="en-US" b="1" dirty="0"/>
              <a:t>deviations</a:t>
            </a:r>
            <a:r>
              <a:rPr lang="en-US" dirty="0"/>
              <a:t> in the time series</a:t>
            </a:r>
          </a:p>
        </p:txBody>
      </p:sp>
      <p:pic>
        <p:nvPicPr>
          <p:cNvPr id="1026" name="Picture 2">
            <a:extLst>
              <a:ext uri="{FF2B5EF4-FFF2-40B4-BE49-F238E27FC236}">
                <a16:creationId xmlns:a16="http://schemas.microsoft.com/office/drawing/2014/main" id="{EA554A37-D9A9-435B-AFA5-F4911BD96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05846"/>
            <a:ext cx="4114800" cy="23711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474715-5CD0-40FC-B994-C7E0D4048B8C}"/>
              </a:ext>
            </a:extLst>
          </p:cNvPr>
          <p:cNvSpPr txBox="1"/>
          <p:nvPr/>
        </p:nvSpPr>
        <p:spPr>
          <a:xfrm>
            <a:off x="647700" y="6200001"/>
            <a:ext cx="1757469" cy="276999"/>
          </a:xfrm>
          <a:prstGeom prst="rect">
            <a:avLst/>
          </a:prstGeom>
          <a:noFill/>
        </p:spPr>
        <p:txBody>
          <a:bodyPr wrap="none" rtlCol="0">
            <a:spAutoFit/>
          </a:bodyPr>
          <a:lstStyle/>
          <a:p>
            <a:r>
              <a:rPr lang="en-US" sz="1200" b="1" dirty="0">
                <a:solidFill>
                  <a:schemeClr val="bg1"/>
                </a:solidFill>
                <a:hlinkClick r:id="rId3">
                  <a:extLst>
                    <a:ext uri="{A12FA001-AC4F-418D-AE19-62706E023703}">
                      <ahyp:hlinkClr xmlns:ahyp="http://schemas.microsoft.com/office/drawing/2018/hyperlinkcolor" val="tx"/>
                    </a:ext>
                  </a:extLst>
                </a:hlinkClick>
              </a:rPr>
              <a:t>Wikimedia commons </a:t>
            </a:r>
            <a:endParaRPr lang="en-US" sz="1200" b="1" dirty="0">
              <a:solidFill>
                <a:schemeClr val="bg1"/>
              </a:solidFill>
            </a:endParaRPr>
          </a:p>
        </p:txBody>
      </p:sp>
      <p:pic>
        <p:nvPicPr>
          <p:cNvPr id="6" name="Picture 2">
            <a:extLst>
              <a:ext uri="{FF2B5EF4-FFF2-40B4-BE49-F238E27FC236}">
                <a16:creationId xmlns:a16="http://schemas.microsoft.com/office/drawing/2014/main" id="{1764C387-A018-45BC-B7B1-3919ADE67C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445" y="4105846"/>
            <a:ext cx="3558955" cy="23711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51698F3-2022-4883-BC16-D5460CAC6C9A}"/>
              </a:ext>
            </a:extLst>
          </p:cNvPr>
          <p:cNvSpPr/>
          <p:nvPr/>
        </p:nvSpPr>
        <p:spPr>
          <a:xfrm>
            <a:off x="4975445" y="6186100"/>
            <a:ext cx="1757469" cy="276999"/>
          </a:xfrm>
          <a:prstGeom prst="rect">
            <a:avLst/>
          </a:prstGeom>
        </p:spPr>
        <p:txBody>
          <a:bodyPr wrap="none">
            <a:spAutoFit/>
          </a:bodyPr>
          <a:lstStyle/>
          <a:p>
            <a:r>
              <a:rPr lang="en-US" sz="1200" b="1" dirty="0">
                <a:solidFill>
                  <a:schemeClr val="bg1"/>
                </a:solidFill>
                <a:hlinkClick r:id="rId5">
                  <a:extLst>
                    <a:ext uri="{A12FA001-AC4F-418D-AE19-62706E023703}">
                      <ahyp:hlinkClr xmlns:ahyp="http://schemas.microsoft.com/office/drawing/2018/hyperlinkcolor" val="tx"/>
                    </a:ext>
                  </a:extLst>
                </a:hlinkClick>
              </a:rPr>
              <a:t>Wikimedia commons </a:t>
            </a:r>
            <a:endParaRPr lang="en-US" sz="1200" b="1" dirty="0">
              <a:solidFill>
                <a:schemeClr val="bg1"/>
              </a:solidFill>
            </a:endParaRPr>
          </a:p>
        </p:txBody>
      </p:sp>
    </p:spTree>
    <p:extLst>
      <p:ext uri="{BB962C8B-B14F-4D97-AF65-F5344CB8AC3E}">
        <p14:creationId xmlns:p14="http://schemas.microsoft.com/office/powerpoint/2010/main" val="1298763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9049063F-8EDB-4978-955A-80297594250B}"/>
              </a:ext>
            </a:extLst>
          </p:cNvPr>
          <p:cNvPicPr>
            <a:picLocks noChangeAspect="1"/>
          </p:cNvPicPr>
          <p:nvPr/>
        </p:nvPicPr>
        <p:blipFill rotWithShape="1">
          <a:blip r:embed="rId3">
            <a:extLst>
              <a:ext uri="{28A0092B-C50C-407E-A947-70E740481C1C}">
                <a14:useLocalDpi xmlns:a14="http://schemas.microsoft.com/office/drawing/2010/main" val="0"/>
              </a:ext>
            </a:extLst>
          </a:blip>
          <a:srcRect b="13333"/>
          <a:stretch/>
        </p:blipFill>
        <p:spPr>
          <a:xfrm>
            <a:off x="1752600" y="2514600"/>
            <a:ext cx="4858195" cy="4210436"/>
          </a:xfrm>
          <a:prstGeom prst="rect">
            <a:avLst/>
          </a:prstGeom>
        </p:spPr>
      </p:pic>
      <p:sp>
        <p:nvSpPr>
          <p:cNvPr id="2" name="Title 1">
            <a:extLst>
              <a:ext uri="{FF2B5EF4-FFF2-40B4-BE49-F238E27FC236}">
                <a16:creationId xmlns:a16="http://schemas.microsoft.com/office/drawing/2014/main" id="{7533F04C-4830-4CFA-AB49-BB91C5F33057}"/>
              </a:ext>
            </a:extLst>
          </p:cNvPr>
          <p:cNvSpPr>
            <a:spLocks noGrp="1"/>
          </p:cNvSpPr>
          <p:nvPr>
            <p:ph type="title"/>
          </p:nvPr>
        </p:nvSpPr>
        <p:spPr/>
        <p:txBody>
          <a:bodyPr/>
          <a:lstStyle/>
          <a:p>
            <a:r>
              <a:rPr lang="en-US" dirty="0"/>
              <a:t>Temporal dimensions of change</a:t>
            </a:r>
          </a:p>
        </p:txBody>
      </p:sp>
      <p:sp>
        <p:nvSpPr>
          <p:cNvPr id="3" name="Content Placeholder 2">
            <a:extLst>
              <a:ext uri="{FF2B5EF4-FFF2-40B4-BE49-F238E27FC236}">
                <a16:creationId xmlns:a16="http://schemas.microsoft.com/office/drawing/2014/main" id="{0A0021AC-3452-43B4-BB6F-8DAB04973D4F}"/>
              </a:ext>
            </a:extLst>
          </p:cNvPr>
          <p:cNvSpPr>
            <a:spLocks noGrp="1"/>
          </p:cNvSpPr>
          <p:nvPr>
            <p:ph idx="1"/>
          </p:nvPr>
        </p:nvSpPr>
        <p:spPr>
          <a:xfrm>
            <a:off x="457200" y="1447800"/>
            <a:ext cx="8077200" cy="5029200"/>
          </a:xfrm>
        </p:spPr>
        <p:txBody>
          <a:bodyPr/>
          <a:lstStyle/>
          <a:p>
            <a:pPr lvl="1"/>
            <a:r>
              <a:rPr lang="en-US" dirty="0"/>
              <a:t>What does change look like from an Earth observation perspective? </a:t>
            </a:r>
          </a:p>
          <a:p>
            <a:pPr lvl="1"/>
            <a:endParaRPr lang="en-US" dirty="0"/>
          </a:p>
        </p:txBody>
      </p:sp>
    </p:spTree>
    <p:extLst>
      <p:ext uri="{BB962C8B-B14F-4D97-AF65-F5344CB8AC3E}">
        <p14:creationId xmlns:p14="http://schemas.microsoft.com/office/powerpoint/2010/main" val="864365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4BB1-930C-4613-BA1B-9A03B22FD630}"/>
              </a:ext>
            </a:extLst>
          </p:cNvPr>
          <p:cNvSpPr>
            <a:spLocks noGrp="1"/>
          </p:cNvSpPr>
          <p:nvPr>
            <p:ph type="title"/>
          </p:nvPr>
        </p:nvSpPr>
        <p:spPr/>
        <p:txBody>
          <a:bodyPr/>
          <a:lstStyle/>
          <a:p>
            <a:r>
              <a:rPr lang="en-US" dirty="0"/>
              <a:t>Temporal dimensions of change</a:t>
            </a:r>
          </a:p>
        </p:txBody>
      </p:sp>
      <p:sp>
        <p:nvSpPr>
          <p:cNvPr id="3" name="Content Placeholder 2">
            <a:extLst>
              <a:ext uri="{FF2B5EF4-FFF2-40B4-BE49-F238E27FC236}">
                <a16:creationId xmlns:a16="http://schemas.microsoft.com/office/drawing/2014/main" id="{2E64DA06-B25F-401C-8EDF-8F7A8C3ED6D7}"/>
              </a:ext>
            </a:extLst>
          </p:cNvPr>
          <p:cNvSpPr>
            <a:spLocks noGrp="1"/>
          </p:cNvSpPr>
          <p:nvPr>
            <p:ph idx="1"/>
          </p:nvPr>
        </p:nvSpPr>
        <p:spPr/>
        <p:txBody>
          <a:bodyPr>
            <a:normAutofit lnSpcReduction="10000"/>
          </a:bodyPr>
          <a:lstStyle/>
          <a:p>
            <a:r>
              <a:rPr lang="en-US" dirty="0"/>
              <a:t>Intra-annual (within-year)</a:t>
            </a:r>
          </a:p>
          <a:p>
            <a:pPr lvl="1"/>
            <a:r>
              <a:rPr lang="en-US" dirty="0"/>
              <a:t>Seasonal changes (e.g., green-up)</a:t>
            </a:r>
          </a:p>
          <a:p>
            <a:pPr lvl="1"/>
            <a:r>
              <a:rPr lang="en-US" dirty="0"/>
              <a:t>Drought</a:t>
            </a:r>
          </a:p>
          <a:p>
            <a:pPr lvl="1"/>
            <a:r>
              <a:rPr lang="en-US" dirty="0"/>
              <a:t>Fire</a:t>
            </a:r>
          </a:p>
          <a:p>
            <a:pPr lvl="1"/>
            <a:endParaRPr lang="en-US" dirty="0"/>
          </a:p>
          <a:p>
            <a:r>
              <a:rPr lang="en-US" dirty="0"/>
              <a:t>Inter-annual (multiple years)</a:t>
            </a:r>
          </a:p>
          <a:p>
            <a:pPr lvl="1"/>
            <a:r>
              <a:rPr lang="en-US" dirty="0"/>
              <a:t>Phenology shift (e.g., earlier green-up)</a:t>
            </a:r>
          </a:p>
          <a:p>
            <a:pPr lvl="1"/>
            <a:r>
              <a:rPr lang="en-US" dirty="0"/>
              <a:t>Beetle kill</a:t>
            </a:r>
          </a:p>
          <a:p>
            <a:pPr lvl="1"/>
            <a:r>
              <a:rPr lang="en-US" dirty="0"/>
              <a:t>Urbanization</a:t>
            </a:r>
          </a:p>
          <a:p>
            <a:pPr lvl="1"/>
            <a:r>
              <a:rPr lang="en-US" dirty="0"/>
              <a:t>Succession + fire recovery</a:t>
            </a:r>
          </a:p>
          <a:p>
            <a:endParaRPr lang="en-US" dirty="0"/>
          </a:p>
        </p:txBody>
      </p:sp>
    </p:spTree>
    <p:extLst>
      <p:ext uri="{BB962C8B-B14F-4D97-AF65-F5344CB8AC3E}">
        <p14:creationId xmlns:p14="http://schemas.microsoft.com/office/powerpoint/2010/main" val="3567655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ECBC0-0333-42D2-A280-641C8849B49D}"/>
              </a:ext>
            </a:extLst>
          </p:cNvPr>
          <p:cNvSpPr>
            <a:spLocks noGrp="1"/>
          </p:cNvSpPr>
          <p:nvPr>
            <p:ph type="title"/>
          </p:nvPr>
        </p:nvSpPr>
        <p:spPr/>
        <p:txBody>
          <a:bodyPr/>
          <a:lstStyle/>
          <a:p>
            <a:r>
              <a:rPr lang="en-US" dirty="0"/>
              <a:t>Change &amp; ecology are complex</a:t>
            </a:r>
          </a:p>
        </p:txBody>
      </p:sp>
      <p:sp>
        <p:nvSpPr>
          <p:cNvPr id="3" name="Content Placeholder 2">
            <a:extLst>
              <a:ext uri="{FF2B5EF4-FFF2-40B4-BE49-F238E27FC236}">
                <a16:creationId xmlns:a16="http://schemas.microsoft.com/office/drawing/2014/main" id="{E05ECD7D-7BA8-446A-BE05-9D183E86B3B9}"/>
              </a:ext>
            </a:extLst>
          </p:cNvPr>
          <p:cNvSpPr>
            <a:spLocks noGrp="1"/>
          </p:cNvSpPr>
          <p:nvPr>
            <p:ph idx="1"/>
          </p:nvPr>
        </p:nvSpPr>
        <p:spPr/>
        <p:txBody>
          <a:bodyPr/>
          <a:lstStyle/>
          <a:p>
            <a:pPr marL="0" indent="0">
              <a:buNone/>
            </a:pPr>
            <a:r>
              <a:rPr lang="en-US" dirty="0"/>
              <a:t>“Conventional single date (PI) and multi-date approaches have been missing the full picture”</a:t>
            </a:r>
          </a:p>
        </p:txBody>
      </p:sp>
      <p:pic>
        <p:nvPicPr>
          <p:cNvPr id="6" name="Picture 5">
            <a:extLst>
              <a:ext uri="{FF2B5EF4-FFF2-40B4-BE49-F238E27FC236}">
                <a16:creationId xmlns:a16="http://schemas.microsoft.com/office/drawing/2014/main" id="{D4B71147-540D-4F78-AEA6-514DE275C589}"/>
              </a:ext>
            </a:extLst>
          </p:cNvPr>
          <p:cNvPicPr>
            <a:picLocks noChangeAspect="1"/>
          </p:cNvPicPr>
          <p:nvPr/>
        </p:nvPicPr>
        <p:blipFill>
          <a:blip r:embed="rId3"/>
          <a:stretch>
            <a:fillRect/>
          </a:stretch>
        </p:blipFill>
        <p:spPr>
          <a:xfrm>
            <a:off x="432881" y="3200400"/>
            <a:ext cx="8496300" cy="2914650"/>
          </a:xfrm>
          <a:prstGeom prst="rect">
            <a:avLst/>
          </a:prstGeom>
        </p:spPr>
      </p:pic>
      <p:sp>
        <p:nvSpPr>
          <p:cNvPr id="7" name="TextBox 6">
            <a:extLst>
              <a:ext uri="{FF2B5EF4-FFF2-40B4-BE49-F238E27FC236}">
                <a16:creationId xmlns:a16="http://schemas.microsoft.com/office/drawing/2014/main" id="{CF6A3643-022D-43A3-83AB-007470BA9777}"/>
              </a:ext>
            </a:extLst>
          </p:cNvPr>
          <p:cNvSpPr txBox="1"/>
          <p:nvPr/>
        </p:nvSpPr>
        <p:spPr>
          <a:xfrm>
            <a:off x="432881" y="6115050"/>
            <a:ext cx="8863519" cy="369332"/>
          </a:xfrm>
          <a:prstGeom prst="rect">
            <a:avLst/>
          </a:prstGeom>
          <a:noFill/>
        </p:spPr>
        <p:txBody>
          <a:bodyPr wrap="square" rtlCol="0">
            <a:spAutoFit/>
          </a:bodyPr>
          <a:lstStyle/>
          <a:p>
            <a:r>
              <a:rPr lang="en-US" dirty="0">
                <a:hlinkClick r:id="rId4"/>
              </a:rPr>
              <a:t>Hermosilla et al 2016</a:t>
            </a:r>
            <a:endParaRPr lang="en-US" dirty="0"/>
          </a:p>
        </p:txBody>
      </p:sp>
    </p:spTree>
    <p:extLst>
      <p:ext uri="{BB962C8B-B14F-4D97-AF65-F5344CB8AC3E}">
        <p14:creationId xmlns:p14="http://schemas.microsoft.com/office/powerpoint/2010/main" val="2461779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ECC52F-37CD-41FF-BA52-E669CEF2D6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76400" y="2581025"/>
            <a:ext cx="5197797" cy="3935104"/>
          </a:xfrm>
          <a:prstGeom prst="rect">
            <a:avLst/>
          </a:prstGeom>
        </p:spPr>
      </p:pic>
      <p:sp>
        <p:nvSpPr>
          <p:cNvPr id="10" name="Title 1">
            <a:extLst>
              <a:ext uri="{FF2B5EF4-FFF2-40B4-BE49-F238E27FC236}">
                <a16:creationId xmlns:a16="http://schemas.microsoft.com/office/drawing/2014/main" id="{98AB46D4-CFC7-46AD-A0E2-2D67568167D3}"/>
              </a:ext>
            </a:extLst>
          </p:cNvPr>
          <p:cNvSpPr>
            <a:spLocks noGrp="1"/>
          </p:cNvSpPr>
          <p:nvPr>
            <p:ph type="title"/>
          </p:nvPr>
        </p:nvSpPr>
        <p:spPr>
          <a:xfrm>
            <a:off x="457200" y="304800"/>
            <a:ext cx="8229600" cy="990600"/>
          </a:xfrm>
        </p:spPr>
        <p:txBody>
          <a:bodyPr/>
          <a:lstStyle/>
          <a:p>
            <a:r>
              <a:rPr lang="en-US" dirty="0"/>
              <a:t>Spectral trajectories</a:t>
            </a:r>
          </a:p>
        </p:txBody>
      </p:sp>
    </p:spTree>
    <p:extLst>
      <p:ext uri="{BB962C8B-B14F-4D97-AF65-F5344CB8AC3E}">
        <p14:creationId xmlns:p14="http://schemas.microsoft.com/office/powerpoint/2010/main" val="39939143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3">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0070C0"/>
      </a:hlink>
      <a:folHlink>
        <a:srgbClr val="BA690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17294</TotalTime>
  <Words>2149</Words>
  <Application>Microsoft Office PowerPoint</Application>
  <PresentationFormat>On-screen Show (4:3)</PresentationFormat>
  <Paragraphs>302</Paragraphs>
  <Slides>40</Slides>
  <Notes>27</Notes>
  <HiddenSlides>6</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Calibri</vt:lpstr>
      <vt:lpstr>Clarity</vt:lpstr>
      <vt:lpstr>Advanced Change Detection -2 Time Series Analysis</vt:lpstr>
      <vt:lpstr>Housekeeping</vt:lpstr>
      <vt:lpstr>Course Agenda</vt:lpstr>
      <vt:lpstr>Lecture objectives</vt:lpstr>
      <vt:lpstr>Change analysis with time series</vt:lpstr>
      <vt:lpstr>Temporal dimensions of change</vt:lpstr>
      <vt:lpstr>Temporal dimensions of change</vt:lpstr>
      <vt:lpstr>Change &amp; ecology are complex</vt:lpstr>
      <vt:lpstr>Spectral trajectories</vt:lpstr>
      <vt:lpstr>Spectral trajectories</vt:lpstr>
      <vt:lpstr>Spectral trajectories</vt:lpstr>
      <vt:lpstr>Spectral trajectories</vt:lpstr>
      <vt:lpstr>Spectral trajectories</vt:lpstr>
      <vt:lpstr>What kind of change do we want to capture?</vt:lpstr>
      <vt:lpstr>What kind of change do we want to capture?</vt:lpstr>
      <vt:lpstr>Spectral trajectories</vt:lpstr>
      <vt:lpstr>Spectral trajectories</vt:lpstr>
      <vt:lpstr>Separating the signal from the noise</vt:lpstr>
      <vt:lpstr>Examples of change:</vt:lpstr>
      <vt:lpstr>PowerPoint Presentation</vt:lpstr>
      <vt:lpstr>PowerPoint Presentation</vt:lpstr>
      <vt:lpstr>PowerPoint Presentation</vt:lpstr>
      <vt:lpstr>PowerPoint Presentation</vt:lpstr>
      <vt:lpstr>PowerPoint Presentation</vt:lpstr>
      <vt:lpstr>PowerPoint Presentation</vt:lpstr>
      <vt:lpstr>Examples of change:</vt:lpstr>
      <vt:lpstr>Time series methods</vt:lpstr>
      <vt:lpstr>Time series methods</vt:lpstr>
      <vt:lpstr>CCDC</vt:lpstr>
      <vt:lpstr>CCDC</vt:lpstr>
      <vt:lpstr>CCDC</vt:lpstr>
      <vt:lpstr>Simple time series change detection in EE</vt:lpstr>
      <vt:lpstr>Simple time series change detection in EE</vt:lpstr>
      <vt:lpstr>Simple time series change detection in EE</vt:lpstr>
      <vt:lpstr>Simple time series change detection in EE</vt:lpstr>
      <vt:lpstr>Simple time series change detection in EE</vt:lpstr>
      <vt:lpstr>Landsat-based detection of trends in disturbance and recovery (LandTrendr)</vt:lpstr>
      <vt:lpstr>Exercises for today</vt:lpstr>
      <vt:lpstr>Demo + Exercise 2</vt:lpstr>
      <vt:lpstr>Demo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Change Detection with Earth Engine</dc:title>
  <dc:creator>kimchee.mccallum@outlook.com</dc:creator>
  <cp:lastModifiedBy>Leatherman, Lila (CTR) - FS, Salt Lake City, UT</cp:lastModifiedBy>
  <cp:revision>73</cp:revision>
  <dcterms:created xsi:type="dcterms:W3CDTF">2020-05-07T16:21:34Z</dcterms:created>
  <dcterms:modified xsi:type="dcterms:W3CDTF">2022-03-16T22:07:00Z</dcterms:modified>
</cp:coreProperties>
</file>