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29"/>
  </p:notesMasterIdLst>
  <p:sldIdLst>
    <p:sldId id="256" r:id="rId2"/>
    <p:sldId id="395" r:id="rId3"/>
    <p:sldId id="261" r:id="rId4"/>
    <p:sldId id="331" r:id="rId5"/>
    <p:sldId id="309" r:id="rId6"/>
    <p:sldId id="305" r:id="rId7"/>
    <p:sldId id="330" r:id="rId8"/>
    <p:sldId id="286" r:id="rId9"/>
    <p:sldId id="306" r:id="rId10"/>
    <p:sldId id="307" r:id="rId11"/>
    <p:sldId id="325" r:id="rId12"/>
    <p:sldId id="327" r:id="rId13"/>
    <p:sldId id="312" r:id="rId14"/>
    <p:sldId id="323" r:id="rId15"/>
    <p:sldId id="313" r:id="rId16"/>
    <p:sldId id="324" r:id="rId17"/>
    <p:sldId id="322" r:id="rId18"/>
    <p:sldId id="321" r:id="rId19"/>
    <p:sldId id="314" r:id="rId20"/>
    <p:sldId id="328" r:id="rId21"/>
    <p:sldId id="310" r:id="rId22"/>
    <p:sldId id="275" r:id="rId23"/>
    <p:sldId id="318" r:id="rId24"/>
    <p:sldId id="404" r:id="rId25"/>
    <p:sldId id="400" r:id="rId26"/>
    <p:sldId id="402" r:id="rId27"/>
    <p:sldId id="40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67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E88758-966A-4F08-B425-74E7FCEA3DC7}" v="111" dt="2020-06-15T19:27:53.0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9" autoAdjust="0"/>
    <p:restoredTop sz="74968" autoAdjust="0"/>
  </p:normalViewPr>
  <p:slideViewPr>
    <p:cSldViewPr>
      <p:cViewPr varScale="1">
        <p:scale>
          <a:sx n="63" d="100"/>
          <a:sy n="63" d="100"/>
        </p:scale>
        <p:origin x="1085"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C432C7-81F1-4D7F-9E93-9A56A668AC13}" type="datetimeFigureOut">
              <a:rPr lang="en-US" smtClean="0"/>
              <a:t>3/9/2022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B2E7AF-702C-4166-8AC5-161DB938AA26}" type="slidenum">
              <a:rPr lang="en-US" smtClean="0"/>
              <a:t>‹#›</a:t>
            </a:fld>
            <a:endParaRPr lang="en-US"/>
          </a:p>
        </p:txBody>
      </p:sp>
    </p:spTree>
    <p:extLst>
      <p:ext uri="{BB962C8B-B14F-4D97-AF65-F5344CB8AC3E}">
        <p14:creationId xmlns:p14="http://schemas.microsoft.com/office/powerpoint/2010/main" val="2511885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signup.earthengine.google.com/#!/"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evelopers.google.com/earth-engine/datasets/catalog/UMD_hansen_global_forest_change_2018_v1_6"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opendata.nfis.org/mapserver/nfis-change_eng.ht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Mention that everyone should have completed the prerequisites and ensure that everyone has an Earth Engine account: </a:t>
            </a:r>
            <a:r>
              <a:rPr lang="en-US" dirty="0">
                <a:hlinkClick r:id="rId3"/>
              </a:rPr>
              <a:t>https://signup.earthengine.google.com/#!/</a:t>
            </a:r>
            <a:endParaRPr lang="en-US" dirty="0"/>
          </a:p>
          <a:p>
            <a:endParaRPr lang="en-US" dirty="0"/>
          </a:p>
        </p:txBody>
      </p:sp>
      <p:sp>
        <p:nvSpPr>
          <p:cNvPr id="4" name="Slide Number Placeholder 3"/>
          <p:cNvSpPr>
            <a:spLocks noGrp="1"/>
          </p:cNvSpPr>
          <p:nvPr>
            <p:ph type="sldNum" sz="quarter" idx="5"/>
          </p:nvPr>
        </p:nvSpPr>
        <p:spPr/>
        <p:txBody>
          <a:bodyPr/>
          <a:lstStyle/>
          <a:p>
            <a:fld id="{02B2E7AF-702C-4166-8AC5-161DB938AA26}" type="slidenum">
              <a:rPr lang="en-US" smtClean="0"/>
              <a:t>3</a:t>
            </a:fld>
            <a:endParaRPr lang="en-US"/>
          </a:p>
        </p:txBody>
      </p:sp>
    </p:spTree>
    <p:extLst>
      <p:ext uri="{BB962C8B-B14F-4D97-AF65-F5344CB8AC3E}">
        <p14:creationId xmlns:p14="http://schemas.microsoft.com/office/powerpoint/2010/main" val="13086023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like you would ‘train’ for a sporting event, train with coding. Start with small challenges, progress. </a:t>
            </a:r>
          </a:p>
        </p:txBody>
      </p:sp>
      <p:sp>
        <p:nvSpPr>
          <p:cNvPr id="4" name="Slide Number Placeholder 3"/>
          <p:cNvSpPr>
            <a:spLocks noGrp="1"/>
          </p:cNvSpPr>
          <p:nvPr>
            <p:ph type="sldNum" sz="quarter" idx="5"/>
          </p:nvPr>
        </p:nvSpPr>
        <p:spPr/>
        <p:txBody>
          <a:bodyPr/>
          <a:lstStyle/>
          <a:p>
            <a:fld id="{02B2E7AF-702C-4166-8AC5-161DB938AA26}" type="slidenum">
              <a:rPr lang="en-US" smtClean="0"/>
              <a:t>19</a:t>
            </a:fld>
            <a:endParaRPr lang="en-US"/>
          </a:p>
        </p:txBody>
      </p:sp>
    </p:spTree>
    <p:extLst>
      <p:ext uri="{BB962C8B-B14F-4D97-AF65-F5344CB8AC3E}">
        <p14:creationId xmlns:p14="http://schemas.microsoft.com/office/powerpoint/2010/main" val="28915336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B2E7AF-702C-4166-8AC5-161DB938AA26}" type="slidenum">
              <a:rPr lang="en-US" smtClean="0"/>
              <a:t>21</a:t>
            </a:fld>
            <a:endParaRPr lang="en-US"/>
          </a:p>
        </p:txBody>
      </p:sp>
    </p:spTree>
    <p:extLst>
      <p:ext uri="{BB962C8B-B14F-4D97-AF65-F5344CB8AC3E}">
        <p14:creationId xmlns:p14="http://schemas.microsoft.com/office/powerpoint/2010/main" val="351826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B2E7AF-702C-4166-8AC5-161DB938AA26}" type="slidenum">
              <a:rPr lang="en-US" smtClean="0"/>
              <a:t>22</a:t>
            </a:fld>
            <a:endParaRPr lang="en-US"/>
          </a:p>
        </p:txBody>
      </p:sp>
    </p:spTree>
    <p:extLst>
      <p:ext uri="{BB962C8B-B14F-4D97-AF65-F5344CB8AC3E}">
        <p14:creationId xmlns:p14="http://schemas.microsoft.com/office/powerpoint/2010/main" val="42501059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4668035-9878-4971-88A3-00313F652C86}" type="slidenum">
              <a:rPr lang="en-US" smtClean="0"/>
              <a:pPr>
                <a:defRPr/>
              </a:pPr>
              <a:t>24</a:t>
            </a:fld>
            <a:endParaRPr lang="en-US"/>
          </a:p>
        </p:txBody>
      </p:sp>
    </p:spTree>
    <p:extLst>
      <p:ext uri="{BB962C8B-B14F-4D97-AF65-F5344CB8AC3E}">
        <p14:creationId xmlns:p14="http://schemas.microsoft.com/office/powerpoint/2010/main" val="134747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dirty="0"/>
              <a:t>The most important part is defining/understanding the problem. </a:t>
            </a:r>
          </a:p>
          <a:p>
            <a:pPr lvl="2"/>
            <a:endParaRPr lang="en-US" dirty="0"/>
          </a:p>
          <a:p>
            <a:pPr lvl="2"/>
            <a:r>
              <a:rPr lang="en-US" dirty="0"/>
              <a:t>Originally </a:t>
            </a:r>
            <a:r>
              <a:rPr lang="en-US" dirty="0" err="1"/>
              <a:t>LandTrendr</a:t>
            </a:r>
            <a:r>
              <a:rPr lang="en-US" dirty="0"/>
              <a:t> was written in IDL and then moved over to Google Earth Engine. </a:t>
            </a:r>
          </a:p>
          <a:p>
            <a:pPr lvl="2"/>
            <a:r>
              <a:rPr lang="en-US" dirty="0"/>
              <a:t>All the UI tools you explored in the last exercise are just GUI’s built on EE. </a:t>
            </a:r>
          </a:p>
          <a:p>
            <a:pPr lvl="2"/>
            <a:r>
              <a:rPr lang="en-US" dirty="0"/>
              <a:t>You could write your own algorithms, use and customize existing published algorithms and ultimately, if you wanted to, create your own web applications that use or serve the data products derived</a:t>
            </a:r>
          </a:p>
          <a:p>
            <a:pPr lvl="2"/>
            <a:r>
              <a:rPr lang="en-US" dirty="0"/>
              <a:t>That is difficult and takes a lot of knowledge, resources and time and has been done by others… </a:t>
            </a:r>
          </a:p>
          <a:p>
            <a:endParaRPr lang="en-US" dirty="0"/>
          </a:p>
        </p:txBody>
      </p:sp>
      <p:sp>
        <p:nvSpPr>
          <p:cNvPr id="4" name="Slide Number Placeholder 3"/>
          <p:cNvSpPr>
            <a:spLocks noGrp="1"/>
          </p:cNvSpPr>
          <p:nvPr>
            <p:ph type="sldNum" sz="quarter" idx="5"/>
          </p:nvPr>
        </p:nvSpPr>
        <p:spPr/>
        <p:txBody>
          <a:bodyPr/>
          <a:lstStyle/>
          <a:p>
            <a:fld id="{02B2E7AF-702C-4166-8AC5-161DB938AA26}" type="slidenum">
              <a:rPr lang="en-US" smtClean="0"/>
              <a:t>5</a:t>
            </a:fld>
            <a:endParaRPr lang="en-US"/>
          </a:p>
        </p:txBody>
      </p:sp>
    </p:spTree>
    <p:extLst>
      <p:ext uri="{BB962C8B-B14F-4D97-AF65-F5344CB8AC3E}">
        <p14:creationId xmlns:p14="http://schemas.microsoft.com/office/powerpoint/2010/main" val="54413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B2E7AF-702C-4166-8AC5-161DB938AA26}" type="slidenum">
              <a:rPr lang="en-US" smtClean="0"/>
              <a:t>6</a:t>
            </a:fld>
            <a:endParaRPr lang="en-US"/>
          </a:p>
        </p:txBody>
      </p:sp>
    </p:spTree>
    <p:extLst>
      <p:ext uri="{BB962C8B-B14F-4D97-AF65-F5344CB8AC3E}">
        <p14:creationId xmlns:p14="http://schemas.microsoft.com/office/powerpoint/2010/main" val="253967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analysis was done in and Earth Engine and relied on the supermassive computing capabilities of this platform. Machine learning approaches are quite powerful but some interpretability is lost as the ‘learning algorithm’ can be kind of a black box and you can’t get exactly the same result with the same parameters each time. These data are available in Earth Engine </a:t>
            </a:r>
            <a:r>
              <a:rPr lang="en-US" dirty="0">
                <a:hlinkClick r:id="rId3"/>
              </a:rPr>
              <a:t>https://developers.google.com/earth-engine/datasets/catalog/UMD_hansen_global_forest_change_2018_v1_6</a:t>
            </a:r>
            <a:endParaRPr lang="en-US" dirty="0"/>
          </a:p>
        </p:txBody>
      </p:sp>
      <p:sp>
        <p:nvSpPr>
          <p:cNvPr id="4" name="Slide Number Placeholder 3"/>
          <p:cNvSpPr>
            <a:spLocks noGrp="1"/>
          </p:cNvSpPr>
          <p:nvPr>
            <p:ph type="sldNum" sz="quarter" idx="5"/>
          </p:nvPr>
        </p:nvSpPr>
        <p:spPr/>
        <p:txBody>
          <a:bodyPr/>
          <a:lstStyle/>
          <a:p>
            <a:fld id="{02B2E7AF-702C-4166-8AC5-161DB938AA26}" type="slidenum">
              <a:rPr lang="en-US" smtClean="0"/>
              <a:t>8</a:t>
            </a:fld>
            <a:endParaRPr lang="en-US"/>
          </a:p>
        </p:txBody>
      </p:sp>
    </p:spTree>
    <p:extLst>
      <p:ext uri="{BB962C8B-B14F-4D97-AF65-F5344CB8AC3E}">
        <p14:creationId xmlns:p14="http://schemas.microsoft.com/office/powerpoint/2010/main" val="4096793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data are available: </a:t>
            </a:r>
            <a:r>
              <a:rPr lang="en-US" dirty="0">
                <a:hlinkClick r:id="rId3"/>
              </a:rPr>
              <a:t>https://opendata.nfis.org/mapserver/nfis-change_eng.html</a:t>
            </a:r>
            <a:r>
              <a:rPr lang="en-US" dirty="0"/>
              <a:t> </a:t>
            </a:r>
          </a:p>
          <a:p>
            <a:endParaRPr lang="en-US" dirty="0"/>
          </a:p>
        </p:txBody>
      </p:sp>
      <p:sp>
        <p:nvSpPr>
          <p:cNvPr id="4" name="Slide Number Placeholder 3"/>
          <p:cNvSpPr>
            <a:spLocks noGrp="1"/>
          </p:cNvSpPr>
          <p:nvPr>
            <p:ph type="sldNum" sz="quarter" idx="5"/>
          </p:nvPr>
        </p:nvSpPr>
        <p:spPr/>
        <p:txBody>
          <a:bodyPr/>
          <a:lstStyle/>
          <a:p>
            <a:fld id="{02B2E7AF-702C-4166-8AC5-161DB938AA26}" type="slidenum">
              <a:rPr lang="en-US" smtClean="0"/>
              <a:t>9</a:t>
            </a:fld>
            <a:endParaRPr lang="en-US"/>
          </a:p>
        </p:txBody>
      </p:sp>
    </p:spTree>
    <p:extLst>
      <p:ext uri="{BB962C8B-B14F-4D97-AF65-F5344CB8AC3E}">
        <p14:creationId xmlns:p14="http://schemas.microsoft.com/office/powerpoint/2010/main" val="3400283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t>
            </a:r>
          </a:p>
        </p:txBody>
      </p:sp>
      <p:sp>
        <p:nvSpPr>
          <p:cNvPr id="4" name="Slide Number Placeholder 3"/>
          <p:cNvSpPr>
            <a:spLocks noGrp="1"/>
          </p:cNvSpPr>
          <p:nvPr>
            <p:ph type="sldNum" sz="quarter" idx="5"/>
          </p:nvPr>
        </p:nvSpPr>
        <p:spPr/>
        <p:txBody>
          <a:bodyPr/>
          <a:lstStyle/>
          <a:p>
            <a:fld id="{02B2E7AF-702C-4166-8AC5-161DB938AA26}" type="slidenum">
              <a:rPr lang="en-US" smtClean="0"/>
              <a:t>10</a:t>
            </a:fld>
            <a:endParaRPr lang="en-US"/>
          </a:p>
        </p:txBody>
      </p:sp>
    </p:spTree>
    <p:extLst>
      <p:ext uri="{BB962C8B-B14F-4D97-AF65-F5344CB8AC3E}">
        <p14:creationId xmlns:p14="http://schemas.microsoft.com/office/powerpoint/2010/main" val="3734513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Top of the whiteboard is where you write down the ultimate goal or objective you are trying to achieve. What do you need to produce and how will you know if you were successful? </a:t>
            </a:r>
          </a:p>
          <a:p>
            <a:pPr marL="228600" indent="-228600">
              <a:buAutoNum type="arabicPeriod"/>
            </a:pPr>
            <a:r>
              <a:rPr lang="en-US" dirty="0"/>
              <a:t>Who is going to use our tool or script and how do we facilitate them or meet their needs?</a:t>
            </a:r>
          </a:p>
          <a:p>
            <a:pPr marL="228600" indent="-228600">
              <a:buAutoNum type="arabicPeriod"/>
            </a:pPr>
            <a:r>
              <a:rPr lang="en-US" dirty="0"/>
              <a:t>What data, tools are available and what constraints exist for getting things done? </a:t>
            </a:r>
          </a:p>
          <a:p>
            <a:pPr marL="228600" indent="-228600">
              <a:buAutoNum type="arabicPeriod"/>
            </a:pPr>
            <a:r>
              <a:rPr lang="en-US" dirty="0"/>
              <a:t>Insight on assumptions will often come from identifying/outlining the previous 3. </a:t>
            </a:r>
          </a:p>
          <a:p>
            <a:pPr marL="228600" indent="-228600">
              <a:buAutoNum type="arabicPeriod"/>
            </a:pPr>
            <a:r>
              <a:rPr lang="en-US" dirty="0"/>
              <a:t>This is where you start sketching</a:t>
            </a:r>
          </a:p>
          <a:p>
            <a:pPr marL="228600" indent="-228600">
              <a:buAutoNum type="arabicPeriod"/>
            </a:pPr>
            <a:endParaRPr lang="en-US" dirty="0"/>
          </a:p>
          <a:p>
            <a:pPr marL="228600" indent="-228600">
              <a:buAutoNum type="arabicPeriod"/>
            </a:pPr>
            <a:endParaRPr lang="en-US" dirty="0"/>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02B2E7AF-702C-4166-8AC5-161DB938AA26}" type="slidenum">
              <a:rPr lang="en-US" smtClean="0"/>
              <a:t>14</a:t>
            </a:fld>
            <a:endParaRPr lang="en-US"/>
          </a:p>
        </p:txBody>
      </p:sp>
    </p:spTree>
    <p:extLst>
      <p:ext uri="{BB962C8B-B14F-4D97-AF65-F5344CB8AC3E}">
        <p14:creationId xmlns:p14="http://schemas.microsoft.com/office/powerpoint/2010/main" val="2326610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Learn the style and patterns of EE. Look to the docs and prolific EE developers for inspiration and examples. </a:t>
            </a:r>
          </a:p>
        </p:txBody>
      </p:sp>
      <p:sp>
        <p:nvSpPr>
          <p:cNvPr id="4" name="Slide Number Placeholder 3"/>
          <p:cNvSpPr>
            <a:spLocks noGrp="1"/>
          </p:cNvSpPr>
          <p:nvPr>
            <p:ph type="sldNum" sz="quarter" idx="5"/>
          </p:nvPr>
        </p:nvSpPr>
        <p:spPr/>
        <p:txBody>
          <a:bodyPr/>
          <a:lstStyle/>
          <a:p>
            <a:fld id="{02B2E7AF-702C-4166-8AC5-161DB938AA26}" type="slidenum">
              <a:rPr lang="en-US" smtClean="0"/>
              <a:t>17</a:t>
            </a:fld>
            <a:endParaRPr lang="en-US"/>
          </a:p>
        </p:txBody>
      </p:sp>
    </p:spTree>
    <p:extLst>
      <p:ext uri="{BB962C8B-B14F-4D97-AF65-F5344CB8AC3E}">
        <p14:creationId xmlns:p14="http://schemas.microsoft.com/office/powerpoint/2010/main" val="2135568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comic may also describe the evolution of your code as you learn! </a:t>
            </a:r>
          </a:p>
        </p:txBody>
      </p:sp>
      <p:sp>
        <p:nvSpPr>
          <p:cNvPr id="4" name="Slide Number Placeholder 3"/>
          <p:cNvSpPr>
            <a:spLocks noGrp="1"/>
          </p:cNvSpPr>
          <p:nvPr>
            <p:ph type="sldNum" sz="quarter" idx="5"/>
          </p:nvPr>
        </p:nvSpPr>
        <p:spPr/>
        <p:txBody>
          <a:bodyPr/>
          <a:lstStyle/>
          <a:p>
            <a:fld id="{02B2E7AF-702C-4166-8AC5-161DB938AA26}" type="slidenum">
              <a:rPr lang="en-US" smtClean="0"/>
              <a:t>18</a:t>
            </a:fld>
            <a:endParaRPr lang="en-US"/>
          </a:p>
        </p:txBody>
      </p:sp>
    </p:spTree>
    <p:extLst>
      <p:ext uri="{BB962C8B-B14F-4D97-AF65-F5344CB8AC3E}">
        <p14:creationId xmlns:p14="http://schemas.microsoft.com/office/powerpoint/2010/main" val="8540807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4" name="Rectangle 3"/>
          <p:cNvSpPr/>
          <p:nvPr userDrawn="1"/>
        </p:nvSpPr>
        <p:spPr>
          <a:xfrm>
            <a:off x="0" y="0"/>
            <a:ext cx="9144000" cy="120882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1828800"/>
            <a:ext cx="7848600" cy="1927225"/>
          </a:xfrm>
        </p:spPr>
        <p:txBody>
          <a:bodyPr anchor="b">
            <a:noAutofit/>
          </a:bodyPr>
          <a:lstStyle>
            <a:lvl1pPr algn="r">
              <a:defRPr sz="5400" cap="none" baseline="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685800" y="3962400"/>
            <a:ext cx="7848600" cy="1752600"/>
          </a:xfrm>
        </p:spPr>
        <p:txBody>
          <a:bodyPr/>
          <a:lstStyle>
            <a:lvl1pPr marL="0" indent="0" algn="r">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cxnSp>
        <p:nvCxnSpPr>
          <p:cNvPr id="8" name="Straight Connector 7"/>
          <p:cNvCxnSpPr/>
          <p:nvPr/>
        </p:nvCxnSpPr>
        <p:spPr>
          <a:xfrm>
            <a:off x="685800" y="3808412"/>
            <a:ext cx="7848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9278" y="533400"/>
            <a:ext cx="3837218" cy="555146"/>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lstStyle>
            <a:lvl1pPr algn="ctr">
              <a:defRPr/>
            </a:lvl1pPr>
          </a:lstStyle>
          <a:p>
            <a:r>
              <a:rPr lang="en-US" dirty="0"/>
              <a:t>Click to edit Master title style</a:t>
            </a:r>
          </a:p>
        </p:txBody>
      </p:sp>
      <p:sp>
        <p:nvSpPr>
          <p:cNvPr id="3" name="Content Placeholder 2"/>
          <p:cNvSpPr>
            <a:spLocks noGrp="1"/>
          </p:cNvSpPr>
          <p:nvPr>
            <p:ph idx="1"/>
          </p:nvPr>
        </p:nvSpPr>
        <p:spPr>
          <a:xfrm>
            <a:off x="457200" y="1447800"/>
            <a:ext cx="8229600" cy="5029200"/>
          </a:xfrm>
        </p:spPr>
        <p:txBody>
          <a:bodyPr>
            <a:normAutofit/>
          </a:bodyPr>
          <a:lstStyle>
            <a:lvl1pPr>
              <a:buClr>
                <a:schemeClr val="tx2">
                  <a:lumMod val="75000"/>
                </a:schemeClr>
              </a:buClr>
              <a:defRPr sz="3200"/>
            </a:lvl1pPr>
            <a:lvl2pPr>
              <a:buClr>
                <a:schemeClr val="accent4">
                  <a:lumMod val="75000"/>
                </a:schemeClr>
              </a:buClr>
              <a:defRPr sz="2800"/>
            </a:lvl2pPr>
            <a:lvl3pPr>
              <a:buClr>
                <a:schemeClr val="bg2">
                  <a:lumMod val="50000"/>
                </a:schemeClr>
              </a:buClr>
              <a:defRPr sz="2400"/>
            </a:lvl3pPr>
            <a:lvl4pPr>
              <a:buClr>
                <a:schemeClr val="accent6">
                  <a:lumMod val="75000"/>
                </a:schemeClr>
              </a:buClr>
              <a:defRPr sz="20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lstStyle/>
          <a:p>
            <a:r>
              <a:rPr lang="en-US"/>
              <a:t>Click to edit Master title style</a:t>
            </a:r>
          </a:p>
        </p:txBody>
      </p:sp>
      <p:sp>
        <p:nvSpPr>
          <p:cNvPr id="3" name="Content Placeholder 2"/>
          <p:cNvSpPr>
            <a:spLocks noGrp="1"/>
          </p:cNvSpPr>
          <p:nvPr>
            <p:ph sz="half" idx="1"/>
          </p:nvPr>
        </p:nvSpPr>
        <p:spPr>
          <a:xfrm>
            <a:off x="457200" y="1447800"/>
            <a:ext cx="4038600" cy="49438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47800"/>
            <a:ext cx="4038600" cy="49438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lstStyle/>
          <a:p>
            <a:r>
              <a:rPr lang="en-US"/>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524000"/>
            <a:ext cx="8229600" cy="4953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6553200"/>
            <a:ext cx="9144000" cy="32788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5" name="TextBox 4"/>
          <p:cNvSpPr txBox="1"/>
          <p:nvPr userDrawn="1"/>
        </p:nvSpPr>
        <p:spPr>
          <a:xfrm>
            <a:off x="496225" y="6681151"/>
            <a:ext cx="1865975" cy="215444"/>
          </a:xfrm>
          <a:prstGeom prst="rect">
            <a:avLst/>
          </a:prstGeom>
          <a:noFill/>
        </p:spPr>
        <p:txBody>
          <a:bodyPr wrap="square" rtlCol="0">
            <a:spAutoFit/>
          </a:bodyPr>
          <a:lstStyle/>
          <a:p>
            <a:pPr algn="l"/>
            <a:r>
              <a:rPr lang="en-US" sz="800" b="1" i="1" dirty="0">
                <a:solidFill>
                  <a:schemeClr val="bg1"/>
                </a:solidFill>
              </a:rPr>
              <a:t>Forest Service</a:t>
            </a:r>
          </a:p>
        </p:txBody>
      </p:sp>
      <p:pic>
        <p:nvPicPr>
          <p:cNvPr id="6" name="Picture 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32037" y="6584950"/>
            <a:ext cx="258374" cy="294427"/>
          </a:xfrm>
          <a:prstGeom prst="rect">
            <a:avLst/>
          </a:prstGeom>
        </p:spPr>
      </p:pic>
    </p:spTree>
  </p:cSld>
  <p:clrMap bg1="lt1" tx1="dk1" bg2="lt2" tx2="dk2" accent1="accent1" accent2="accent2" accent3="accent3" accent4="accent4" accent5="accent5" accent6="accent6" hlink="hlink" folHlink="folHlink"/>
  <p:sldLayoutIdLst>
    <p:sldLayoutId id="2147483961" r:id="rId1"/>
    <p:sldLayoutId id="2147483962" r:id="rId2"/>
    <p:sldLayoutId id="2147483964" r:id="rId3"/>
    <p:sldLayoutId id="2147483966" r:id="rId4"/>
  </p:sldLayoutIdLst>
  <p:hf sldNum="0" hdr="0" ftr="0" dt="0"/>
  <p:txStyles>
    <p:titleStyle>
      <a:lvl1pPr algn="ctr" defTabSz="914400" rtl="0" eaLnBrk="1" latinLnBrk="0" hangingPunct="1">
        <a:spcBef>
          <a:spcPct val="0"/>
        </a:spcBef>
        <a:buNone/>
        <a:defRPr sz="4000" kern="1200" spc="-100" baseline="0">
          <a:solidFill>
            <a:schemeClr val="accent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forwarn.forestthreats.or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uxdesign.cc/practical-whiteboarding-for-ux-designers-2329d6e7d254"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freecodecamp.org/news/how-to-read-your-way-to-becoming-a-better-developer-b6432fa5bc0c/"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medium.com/google-earth" TargetMode="External"/><Relationship Id="rId2" Type="http://schemas.openxmlformats.org/officeDocument/2006/relationships/hyperlink" Target="https://developers.google.com/earth-engine/" TargetMode="External"/><Relationship Id="rId1" Type="http://schemas.openxmlformats.org/officeDocument/2006/relationships/slideLayout" Target="../slideLayouts/slideLayout2.xml"/><Relationship Id="rId6" Type="http://schemas.openxmlformats.org/officeDocument/2006/relationships/hyperlink" Target="https://github.com/gee-community" TargetMode="External"/><Relationship Id="rId5" Type="http://schemas.openxmlformats.org/officeDocument/2006/relationships/hyperlink" Target="https://groups.google.com/forum/#!forum/google-earth-engine-developers" TargetMode="External"/><Relationship Id="rId4" Type="http://schemas.openxmlformats.org/officeDocument/2006/relationships/hyperlink" Target="https://www.sciencedirect.com/science/article/abs/pii/S0034425710002245"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xkcd.com/1513/"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medium.com/@benorama/the-evolution-of-software-architecture-bd6ea674c477"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w3schools.com/j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codewars.com/" TargetMode="External"/><Relationship Id="rId5" Type="http://schemas.openxmlformats.org/officeDocument/2006/relationships/hyperlink" Target="https://edabit.com/challenges/javascript" TargetMode="External"/><Relationship Id="rId4" Type="http://schemas.openxmlformats.org/officeDocument/2006/relationships/hyperlink" Target="https://www.codecademy.com/learn/introduction-to-javascrip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fsapps.nwcg.gov/gtac/CourseDownloads/Training/Remote_Sensing/GeospatialScripting_JavaScript/story_html5.html" TargetMode="External"/><Relationship Id="rId7" Type="http://schemas.openxmlformats.org/officeDocument/2006/relationships/hyperlink" Target="https://colab.research.google.com/drive/1bo0t-Oodq2K68t_v42DoNg8OpvSq_Nr0" TargetMode="External"/><Relationship Id="rId2" Type="http://schemas.openxmlformats.org/officeDocument/2006/relationships/hyperlink" Target="https://fsapps.nwcg.gov/gtac/CourseDownloads/Training/Remote_Sensing/ChangeDetection_Intro/Storyline/story_html5.html" TargetMode="External"/><Relationship Id="rId1" Type="http://schemas.openxmlformats.org/officeDocument/2006/relationships/slideLayout" Target="../slideLayouts/slideLayout2.xml"/><Relationship Id="rId6" Type="http://schemas.openxmlformats.org/officeDocument/2006/relationships/hyperlink" Target="https://www.youtube.com/watch?v=xQGNAYL7z80&amp;t=7s" TargetMode="External"/><Relationship Id="rId5" Type="http://schemas.openxmlformats.org/officeDocument/2006/relationships/hyperlink" Target="https://docs.google.com/presentation/d/1QTboU59J-b5rdYWHbBkM-P_FzZ54FFSJu-4U8WrDEL4/edit#slide=id.p1" TargetMode="External"/><Relationship Id="rId4" Type="http://schemas.openxmlformats.org/officeDocument/2006/relationships/hyperlink" Target="https://docs.google.com/presentation/d/1KCOcW1PtFUzC4R2g3pbovtO19C4VPtjRXJxCwkG1b5Q/edit#slide=id.g60040e55aa_0_727"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mailto:Shiona.Howard@usda.gov" TargetMode="External"/><Relationship Id="rId3" Type="http://schemas.openxmlformats.org/officeDocument/2006/relationships/hyperlink" Target="https://usdagcc.sharepoint.com/sites/fs-gtac-tus/SitePages/Home%20Page.aspx" TargetMode="External"/><Relationship Id="rId7" Type="http://schemas.openxmlformats.org/officeDocument/2006/relationships/hyperlink" Target="mailto:mark.hammond@usda.gov"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mailto:jeremy.webb@usda.gov" TargetMode="External"/><Relationship Id="rId5" Type="http://schemas.openxmlformats.org/officeDocument/2006/relationships/hyperlink" Target="mailto:Lila.Leatherman@usda.gov" TargetMode="External"/><Relationship Id="rId10" Type="http://schemas.openxmlformats.org/officeDocument/2006/relationships/hyperlink" Target="mailto:Juliette.Bateman@usda.gov" TargetMode="External"/><Relationship Id="rId4" Type="http://schemas.openxmlformats.org/officeDocument/2006/relationships/hyperlink" Target="mailto:indigo.catton@usda.gov" TargetMode="External"/><Relationship Id="rId9" Type="http://schemas.openxmlformats.org/officeDocument/2006/relationships/hyperlink" Target="mailto:Jamieson.Chaitman@usda.gov"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unsplash.com/@jan_huber?utm_source=unsplash&amp;utm_medium=referral&amp;utm_content=creditCopyText"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hyperlink" Target="https://unsplash.com/s/photos/pine-forest?utm_source=unsplash&amp;utm_medium=referral&amp;utm_content=creditCopyText"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lcms.forestry.oregonstate.edu/"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hiform.or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science.sciencemag.org/content/sci/suppl/2013/11/14/342.6160.850.DC1/Hansen.SM.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www.globalforestwatch.org/" TargetMode="Externa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hyperlink" Target="https://www.sciencedirect.com/science/article/pii/S003442571730136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forests.foundryspatial.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a:t>Advanced Change Detection -4</a:t>
            </a:r>
            <a:br>
              <a:rPr lang="en-US" sz="4400" dirty="0"/>
            </a:br>
            <a:r>
              <a:rPr lang="en-US" sz="3200" dirty="0" err="1"/>
              <a:t>LandTrendr</a:t>
            </a:r>
            <a:r>
              <a:rPr lang="en-US" sz="3200" dirty="0"/>
              <a:t>, Change Mapping, and Scripting</a:t>
            </a:r>
            <a:endParaRPr lang="en-US" sz="44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27403" y="4114800"/>
            <a:ext cx="3706997" cy="762000"/>
          </a:xfrm>
          <a:prstGeom prst="rect">
            <a:avLst/>
          </a:prstGeom>
        </p:spPr>
      </p:pic>
    </p:spTree>
    <p:extLst>
      <p:ext uri="{BB962C8B-B14F-4D97-AF65-F5344CB8AC3E}">
        <p14:creationId xmlns:p14="http://schemas.microsoft.com/office/powerpoint/2010/main" val="1909483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A690E-35D9-4986-B917-7786855210D0}"/>
              </a:ext>
            </a:extLst>
          </p:cNvPr>
          <p:cNvSpPr>
            <a:spLocks noGrp="1"/>
          </p:cNvSpPr>
          <p:nvPr>
            <p:ph type="title"/>
          </p:nvPr>
        </p:nvSpPr>
        <p:spPr/>
        <p:txBody>
          <a:bodyPr>
            <a:normAutofit fontScale="90000"/>
          </a:bodyPr>
          <a:lstStyle/>
          <a:p>
            <a:r>
              <a:rPr lang="en-US" dirty="0"/>
              <a:t>Time series methods used to support management &amp; conservations</a:t>
            </a:r>
          </a:p>
        </p:txBody>
      </p:sp>
      <p:sp>
        <p:nvSpPr>
          <p:cNvPr id="3" name="Content Placeholder 2">
            <a:extLst>
              <a:ext uri="{FF2B5EF4-FFF2-40B4-BE49-F238E27FC236}">
                <a16:creationId xmlns:a16="http://schemas.microsoft.com/office/drawing/2014/main" id="{55440651-AD8F-445E-9ECA-7131B480984A}"/>
              </a:ext>
            </a:extLst>
          </p:cNvPr>
          <p:cNvSpPr>
            <a:spLocks noGrp="1"/>
          </p:cNvSpPr>
          <p:nvPr>
            <p:ph idx="1"/>
          </p:nvPr>
        </p:nvSpPr>
        <p:spPr>
          <a:xfrm>
            <a:off x="457200" y="1447800"/>
            <a:ext cx="8229600" cy="4191000"/>
          </a:xfrm>
        </p:spPr>
        <p:txBody>
          <a:bodyPr/>
          <a:lstStyle/>
          <a:p>
            <a:r>
              <a:rPr lang="en-US" dirty="0"/>
              <a:t>Other data products &amp; tools</a:t>
            </a:r>
          </a:p>
          <a:p>
            <a:pPr lvl="1"/>
            <a:r>
              <a:rPr lang="en-US" dirty="0" err="1"/>
              <a:t>ForWarn</a:t>
            </a:r>
            <a:r>
              <a:rPr lang="en-US" dirty="0"/>
              <a:t> II </a:t>
            </a:r>
            <a:r>
              <a:rPr lang="en-US" dirty="0">
                <a:hlinkClick r:id="rId3"/>
              </a:rPr>
              <a:t>https://forwarn.forestthreats.org/</a:t>
            </a:r>
            <a:endParaRPr lang="en-US" dirty="0"/>
          </a:p>
        </p:txBody>
      </p:sp>
      <p:sp>
        <p:nvSpPr>
          <p:cNvPr id="4" name="Rectangle 3">
            <a:extLst>
              <a:ext uri="{FF2B5EF4-FFF2-40B4-BE49-F238E27FC236}">
                <a16:creationId xmlns:a16="http://schemas.microsoft.com/office/drawing/2014/main" id="{5376BD65-FE82-45E2-998C-D6424908B216}"/>
              </a:ext>
            </a:extLst>
          </p:cNvPr>
          <p:cNvSpPr/>
          <p:nvPr/>
        </p:nvSpPr>
        <p:spPr>
          <a:xfrm>
            <a:off x="2286000" y="3048000"/>
            <a:ext cx="5867400" cy="2590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dirty="0" err="1"/>
              <a:t>AppEEARS</a:t>
            </a:r>
            <a:r>
              <a:rPr lang="en-US" dirty="0"/>
              <a:t>, LCMS, FHAAST, Composite2Change in Canada OTHERS???? </a:t>
            </a:r>
            <a:r>
              <a:rPr lang="en-US" dirty="0" err="1"/>
              <a:t>ForWarn</a:t>
            </a:r>
            <a:endParaRPr lang="en-US" dirty="0"/>
          </a:p>
          <a:p>
            <a:pPr lvl="1"/>
            <a:r>
              <a:rPr lang="en-US" dirty="0"/>
              <a:t>TRY TO COME UP WITH A GOOD LIST OF PROGRAMS AND APPLICATIONS</a:t>
            </a:r>
          </a:p>
          <a:p>
            <a:pPr lvl="1"/>
            <a:endParaRPr lang="en-US" dirty="0"/>
          </a:p>
          <a:p>
            <a:pPr lvl="1"/>
            <a:r>
              <a:rPr lang="en-US" dirty="0"/>
              <a:t>Let’s try to get a few more or leave this for the future? </a:t>
            </a:r>
          </a:p>
        </p:txBody>
      </p:sp>
    </p:spTree>
    <p:extLst>
      <p:ext uri="{BB962C8B-B14F-4D97-AF65-F5344CB8AC3E}">
        <p14:creationId xmlns:p14="http://schemas.microsoft.com/office/powerpoint/2010/main" val="2389771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22998-2E30-40ED-A08A-9A39591B8D56}"/>
              </a:ext>
            </a:extLst>
          </p:cNvPr>
          <p:cNvSpPr>
            <a:spLocks noGrp="1"/>
          </p:cNvSpPr>
          <p:nvPr>
            <p:ph type="title"/>
          </p:nvPr>
        </p:nvSpPr>
        <p:spPr/>
        <p:txBody>
          <a:bodyPr>
            <a:normAutofit/>
          </a:bodyPr>
          <a:lstStyle/>
          <a:p>
            <a:r>
              <a:rPr lang="en-US" dirty="0"/>
              <a:t>Learning to Develop in Earth Engine</a:t>
            </a:r>
          </a:p>
        </p:txBody>
      </p:sp>
      <p:sp>
        <p:nvSpPr>
          <p:cNvPr id="3" name="Content Placeholder 2">
            <a:extLst>
              <a:ext uri="{FF2B5EF4-FFF2-40B4-BE49-F238E27FC236}">
                <a16:creationId xmlns:a16="http://schemas.microsoft.com/office/drawing/2014/main" id="{2EA56C3E-079A-4C03-AB51-A1F788732A07}"/>
              </a:ext>
            </a:extLst>
          </p:cNvPr>
          <p:cNvSpPr>
            <a:spLocks noGrp="1"/>
          </p:cNvSpPr>
          <p:nvPr>
            <p:ph idx="1"/>
          </p:nvPr>
        </p:nvSpPr>
        <p:spPr/>
        <p:txBody>
          <a:bodyPr>
            <a:normAutofit/>
          </a:bodyPr>
          <a:lstStyle/>
          <a:p>
            <a:r>
              <a:rPr lang="en-US" dirty="0"/>
              <a:t>If you want to master Earth Engine development, learning JavaScript will help to a point…</a:t>
            </a:r>
          </a:p>
          <a:p>
            <a:endParaRPr lang="en-US" dirty="0"/>
          </a:p>
          <a:p>
            <a:pPr marL="274320" lvl="1" indent="0">
              <a:buNone/>
            </a:pPr>
            <a:endParaRPr lang="en-US" dirty="0"/>
          </a:p>
        </p:txBody>
      </p:sp>
      <p:pic>
        <p:nvPicPr>
          <p:cNvPr id="8" name="Picture 7" descr="A close up of a logo&#10;&#10;Description automatically generated">
            <a:extLst>
              <a:ext uri="{FF2B5EF4-FFF2-40B4-BE49-F238E27FC236}">
                <a16:creationId xmlns:a16="http://schemas.microsoft.com/office/drawing/2014/main" id="{659CF4C9-4C68-4CC4-9628-CB82C4A43A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2439000"/>
            <a:ext cx="2668331" cy="2668331"/>
          </a:xfrm>
          <a:prstGeom prst="rect">
            <a:avLst/>
          </a:prstGeom>
        </p:spPr>
      </p:pic>
      <p:sp>
        <p:nvSpPr>
          <p:cNvPr id="9" name="TextBox 8">
            <a:extLst>
              <a:ext uri="{FF2B5EF4-FFF2-40B4-BE49-F238E27FC236}">
                <a16:creationId xmlns:a16="http://schemas.microsoft.com/office/drawing/2014/main" id="{1E3169AA-2F88-44C4-8CA6-C949AAAF9E7A}"/>
              </a:ext>
            </a:extLst>
          </p:cNvPr>
          <p:cNvSpPr txBox="1"/>
          <p:nvPr/>
        </p:nvSpPr>
        <p:spPr>
          <a:xfrm>
            <a:off x="5791200" y="3124200"/>
            <a:ext cx="1981200" cy="523220"/>
          </a:xfrm>
          <a:prstGeom prst="rect">
            <a:avLst/>
          </a:prstGeom>
          <a:noFill/>
        </p:spPr>
        <p:txBody>
          <a:bodyPr wrap="square" rtlCol="0">
            <a:spAutoFit/>
          </a:bodyPr>
          <a:lstStyle/>
          <a:p>
            <a:r>
              <a:rPr lang="en-US" sz="2800" b="1" dirty="0">
                <a:solidFill>
                  <a:schemeClr val="bg1"/>
                </a:solidFill>
              </a:rPr>
              <a:t>EE !== JS</a:t>
            </a:r>
          </a:p>
        </p:txBody>
      </p:sp>
      <p:pic>
        <p:nvPicPr>
          <p:cNvPr id="11" name="Picture 10" descr="A picture containing drawing&#10;&#10;Description automatically generated">
            <a:extLst>
              <a:ext uri="{FF2B5EF4-FFF2-40B4-BE49-F238E27FC236}">
                <a16:creationId xmlns:a16="http://schemas.microsoft.com/office/drawing/2014/main" id="{827905B8-5CA7-4F05-BAC6-09584E50FC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4814" y="4485414"/>
            <a:ext cx="1991586" cy="1991586"/>
          </a:xfrm>
          <a:prstGeom prst="rect">
            <a:avLst/>
          </a:prstGeom>
        </p:spPr>
      </p:pic>
    </p:spTree>
    <p:extLst>
      <p:ext uri="{BB962C8B-B14F-4D97-AF65-F5344CB8AC3E}">
        <p14:creationId xmlns:p14="http://schemas.microsoft.com/office/powerpoint/2010/main" val="2029061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22998-2E30-40ED-A08A-9A39591B8D56}"/>
              </a:ext>
            </a:extLst>
          </p:cNvPr>
          <p:cNvSpPr>
            <a:spLocks noGrp="1"/>
          </p:cNvSpPr>
          <p:nvPr>
            <p:ph type="title"/>
          </p:nvPr>
        </p:nvSpPr>
        <p:spPr/>
        <p:txBody>
          <a:bodyPr>
            <a:normAutofit/>
          </a:bodyPr>
          <a:lstStyle/>
          <a:p>
            <a:r>
              <a:rPr lang="en-US" dirty="0"/>
              <a:t>Learning to Develop in Earth Engine</a:t>
            </a:r>
          </a:p>
        </p:txBody>
      </p:sp>
      <p:sp>
        <p:nvSpPr>
          <p:cNvPr id="3" name="Content Placeholder 2">
            <a:extLst>
              <a:ext uri="{FF2B5EF4-FFF2-40B4-BE49-F238E27FC236}">
                <a16:creationId xmlns:a16="http://schemas.microsoft.com/office/drawing/2014/main" id="{2EA56C3E-079A-4C03-AB51-A1F788732A07}"/>
              </a:ext>
            </a:extLst>
          </p:cNvPr>
          <p:cNvSpPr>
            <a:spLocks noGrp="1"/>
          </p:cNvSpPr>
          <p:nvPr>
            <p:ph idx="1"/>
          </p:nvPr>
        </p:nvSpPr>
        <p:spPr/>
        <p:txBody>
          <a:bodyPr>
            <a:normAutofit/>
          </a:bodyPr>
          <a:lstStyle/>
          <a:p>
            <a:r>
              <a:rPr lang="en-US" dirty="0"/>
              <a:t>Remote sensing, GIS, JavaScript knowledge required but mostly learn EE!</a:t>
            </a:r>
          </a:p>
          <a:p>
            <a:endParaRPr lang="en-US" dirty="0"/>
          </a:p>
          <a:p>
            <a:pPr marL="274320" lvl="1" indent="0">
              <a:buNone/>
            </a:pPr>
            <a:endParaRPr lang="en-US" dirty="0"/>
          </a:p>
        </p:txBody>
      </p:sp>
      <p:pic>
        <p:nvPicPr>
          <p:cNvPr id="6" name="Picture 5" descr="A picture containing drawing&#10;&#10;Description automatically generated">
            <a:extLst>
              <a:ext uri="{FF2B5EF4-FFF2-40B4-BE49-F238E27FC236}">
                <a16:creationId xmlns:a16="http://schemas.microsoft.com/office/drawing/2014/main" id="{1E976299-BA54-443C-BD35-3972780BF2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76207" y="4414407"/>
            <a:ext cx="1991586" cy="1991586"/>
          </a:xfrm>
          <a:prstGeom prst="rect">
            <a:avLst/>
          </a:prstGeom>
        </p:spPr>
      </p:pic>
      <p:sp>
        <p:nvSpPr>
          <p:cNvPr id="9" name="TextBox 8">
            <a:extLst>
              <a:ext uri="{FF2B5EF4-FFF2-40B4-BE49-F238E27FC236}">
                <a16:creationId xmlns:a16="http://schemas.microsoft.com/office/drawing/2014/main" id="{1E3169AA-2F88-44C4-8CA6-C949AAAF9E7A}"/>
              </a:ext>
            </a:extLst>
          </p:cNvPr>
          <p:cNvSpPr txBox="1"/>
          <p:nvPr/>
        </p:nvSpPr>
        <p:spPr>
          <a:xfrm>
            <a:off x="5791200" y="3124200"/>
            <a:ext cx="1981200" cy="523220"/>
          </a:xfrm>
          <a:prstGeom prst="rect">
            <a:avLst/>
          </a:prstGeom>
          <a:noFill/>
        </p:spPr>
        <p:txBody>
          <a:bodyPr wrap="square" rtlCol="0">
            <a:spAutoFit/>
          </a:bodyPr>
          <a:lstStyle/>
          <a:p>
            <a:r>
              <a:rPr lang="en-US" sz="2800" dirty="0">
                <a:solidFill>
                  <a:schemeClr val="bg1"/>
                </a:solidFill>
              </a:rPr>
              <a:t>EE !== JS</a:t>
            </a:r>
          </a:p>
        </p:txBody>
      </p:sp>
      <p:pic>
        <p:nvPicPr>
          <p:cNvPr id="7" name="Picture 6" descr="A close up of a logo&#10;&#10;Description automatically generated">
            <a:extLst>
              <a:ext uri="{FF2B5EF4-FFF2-40B4-BE49-F238E27FC236}">
                <a16:creationId xmlns:a16="http://schemas.microsoft.com/office/drawing/2014/main" id="{2419AC37-F69A-4DB8-84A6-E43E230177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997615" y="3049487"/>
            <a:ext cx="1157184" cy="1157184"/>
          </a:xfrm>
          <a:prstGeom prst="rect">
            <a:avLst/>
          </a:prstGeom>
        </p:spPr>
      </p:pic>
      <p:pic>
        <p:nvPicPr>
          <p:cNvPr id="12" name="Picture 11" descr="A close up of a logo&#10;&#10;Description automatically generated">
            <a:extLst>
              <a:ext uri="{FF2B5EF4-FFF2-40B4-BE49-F238E27FC236}">
                <a16:creationId xmlns:a16="http://schemas.microsoft.com/office/drawing/2014/main" id="{9A0E04E9-D3DF-43C2-A5ED-254846C09BD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6800" y="3008828"/>
            <a:ext cx="1157184" cy="1157184"/>
          </a:xfrm>
          <a:prstGeom prst="rect">
            <a:avLst/>
          </a:prstGeom>
        </p:spPr>
      </p:pic>
      <p:pic>
        <p:nvPicPr>
          <p:cNvPr id="14" name="Picture 13" descr="A close up of a logo&#10;&#10;Description automatically generated">
            <a:extLst>
              <a:ext uri="{FF2B5EF4-FFF2-40B4-BE49-F238E27FC236}">
                <a16:creationId xmlns:a16="http://schemas.microsoft.com/office/drawing/2014/main" id="{6DAEDE07-EDB8-4DB6-9911-A5C06663397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79583" y="4166012"/>
            <a:ext cx="1235721" cy="1235721"/>
          </a:xfrm>
          <a:prstGeom prst="rect">
            <a:avLst/>
          </a:prstGeom>
        </p:spPr>
      </p:pic>
      <p:pic>
        <p:nvPicPr>
          <p:cNvPr id="16" name="Picture 15" descr="A picture containing light&#10;&#10;Description automatically generated">
            <a:extLst>
              <a:ext uri="{FF2B5EF4-FFF2-40B4-BE49-F238E27FC236}">
                <a16:creationId xmlns:a16="http://schemas.microsoft.com/office/drawing/2014/main" id="{9C773735-E518-45A5-A12E-A7AB4493A9B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72446" y="4057042"/>
            <a:ext cx="1235722" cy="1235722"/>
          </a:xfrm>
          <a:prstGeom prst="rect">
            <a:avLst/>
          </a:prstGeom>
        </p:spPr>
      </p:pic>
    </p:spTree>
    <p:extLst>
      <p:ext uri="{BB962C8B-B14F-4D97-AF65-F5344CB8AC3E}">
        <p14:creationId xmlns:p14="http://schemas.microsoft.com/office/powerpoint/2010/main" val="10003441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260AA-78C9-4847-8CFB-555F4893D8EF}"/>
              </a:ext>
            </a:extLst>
          </p:cNvPr>
          <p:cNvSpPr>
            <a:spLocks noGrp="1"/>
          </p:cNvSpPr>
          <p:nvPr>
            <p:ph type="title"/>
          </p:nvPr>
        </p:nvSpPr>
        <p:spPr/>
        <p:txBody>
          <a:bodyPr>
            <a:normAutofit fontScale="90000"/>
          </a:bodyPr>
          <a:lstStyle/>
          <a:p>
            <a:r>
              <a:rPr lang="en-US" dirty="0"/>
              <a:t>Learning to code – Whiteboard Sessions</a:t>
            </a:r>
          </a:p>
        </p:txBody>
      </p:sp>
      <p:sp>
        <p:nvSpPr>
          <p:cNvPr id="3" name="Content Placeholder 2">
            <a:extLst>
              <a:ext uri="{FF2B5EF4-FFF2-40B4-BE49-F238E27FC236}">
                <a16:creationId xmlns:a16="http://schemas.microsoft.com/office/drawing/2014/main" id="{40F3636D-1292-4EFF-8B3F-480880364211}"/>
              </a:ext>
            </a:extLst>
          </p:cNvPr>
          <p:cNvSpPr>
            <a:spLocks noGrp="1"/>
          </p:cNvSpPr>
          <p:nvPr>
            <p:ph idx="1"/>
          </p:nvPr>
        </p:nvSpPr>
        <p:spPr/>
        <p:txBody>
          <a:bodyPr>
            <a:normAutofit/>
          </a:bodyPr>
          <a:lstStyle/>
          <a:p>
            <a:r>
              <a:rPr lang="en-US" dirty="0"/>
              <a:t>You can’t code what you don’t understand</a:t>
            </a:r>
          </a:p>
          <a:p>
            <a:pPr marL="514350" indent="-514350">
              <a:buFont typeface="+mj-lt"/>
              <a:buAutoNum type="arabicPeriod"/>
            </a:pPr>
            <a:r>
              <a:rPr lang="en-US" dirty="0"/>
              <a:t>Identify &amp; draw</a:t>
            </a:r>
          </a:p>
          <a:p>
            <a:pPr lvl="1"/>
            <a:r>
              <a:rPr lang="en-US" dirty="0"/>
              <a:t>The goal, constraints, tools (data, methods, etc.), assumptions and sketch out general solution/approach</a:t>
            </a:r>
          </a:p>
          <a:p>
            <a:pPr marL="514350" indent="-514350">
              <a:buFont typeface="+mj-lt"/>
              <a:buAutoNum type="arabicPeriod"/>
            </a:pPr>
            <a:r>
              <a:rPr lang="en-US" dirty="0"/>
              <a:t>Outline code</a:t>
            </a:r>
          </a:p>
          <a:p>
            <a:pPr lvl="1"/>
            <a:r>
              <a:rPr lang="en-US" dirty="0"/>
              <a:t>Pseudocode</a:t>
            </a:r>
          </a:p>
          <a:p>
            <a:pPr lvl="1"/>
            <a:r>
              <a:rPr lang="en-US" dirty="0"/>
              <a:t>Modularize</a:t>
            </a:r>
          </a:p>
          <a:p>
            <a:pPr marL="274320" lvl="1" indent="0">
              <a:buNone/>
            </a:pPr>
            <a:endParaRPr lang="en-US" dirty="0"/>
          </a:p>
          <a:p>
            <a:pPr marL="1062990" lvl="2" indent="-514350">
              <a:buFont typeface="+mj-lt"/>
              <a:buAutoNum type="arabicPeriod"/>
            </a:pPr>
            <a:endParaRPr lang="en-US" dirty="0"/>
          </a:p>
        </p:txBody>
      </p:sp>
    </p:spTree>
    <p:extLst>
      <p:ext uri="{BB962C8B-B14F-4D97-AF65-F5344CB8AC3E}">
        <p14:creationId xmlns:p14="http://schemas.microsoft.com/office/powerpoint/2010/main" val="3419341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260AA-78C9-4847-8CFB-555F4893D8EF}"/>
              </a:ext>
            </a:extLst>
          </p:cNvPr>
          <p:cNvSpPr>
            <a:spLocks noGrp="1"/>
          </p:cNvSpPr>
          <p:nvPr>
            <p:ph type="title"/>
          </p:nvPr>
        </p:nvSpPr>
        <p:spPr/>
        <p:txBody>
          <a:bodyPr>
            <a:normAutofit/>
          </a:bodyPr>
          <a:lstStyle/>
          <a:p>
            <a:r>
              <a:rPr lang="en-US" dirty="0"/>
              <a:t>Whiteboard Canvas Layout</a:t>
            </a:r>
          </a:p>
        </p:txBody>
      </p:sp>
      <p:sp>
        <p:nvSpPr>
          <p:cNvPr id="3" name="Content Placeholder 2">
            <a:extLst>
              <a:ext uri="{FF2B5EF4-FFF2-40B4-BE49-F238E27FC236}">
                <a16:creationId xmlns:a16="http://schemas.microsoft.com/office/drawing/2014/main" id="{40F3636D-1292-4EFF-8B3F-480880364211}"/>
              </a:ext>
            </a:extLst>
          </p:cNvPr>
          <p:cNvSpPr>
            <a:spLocks noGrp="1"/>
          </p:cNvSpPr>
          <p:nvPr>
            <p:ph idx="1"/>
          </p:nvPr>
        </p:nvSpPr>
        <p:spPr>
          <a:solidFill>
            <a:schemeClr val="bg1"/>
          </a:solidFill>
        </p:spPr>
        <p:txBody>
          <a:bodyPr>
            <a:normAutofit/>
          </a:bodyPr>
          <a:lstStyle/>
          <a:p>
            <a:pPr marL="274320" lvl="1" indent="0">
              <a:buNone/>
            </a:pPr>
            <a:endParaRPr lang="en-US" dirty="0"/>
          </a:p>
          <a:p>
            <a:pPr marL="1062990" lvl="2" indent="-514350">
              <a:buFont typeface="+mj-lt"/>
              <a:buAutoNum type="arabicPeriod"/>
            </a:pPr>
            <a:endParaRPr lang="en-US" dirty="0"/>
          </a:p>
        </p:txBody>
      </p:sp>
      <p:sp>
        <p:nvSpPr>
          <p:cNvPr id="4" name="Rectangle 3">
            <a:extLst>
              <a:ext uri="{FF2B5EF4-FFF2-40B4-BE49-F238E27FC236}">
                <a16:creationId xmlns:a16="http://schemas.microsoft.com/office/drawing/2014/main" id="{F1EBB195-1BEA-4670-B4BE-D4E23F5AC956}"/>
              </a:ext>
            </a:extLst>
          </p:cNvPr>
          <p:cNvSpPr/>
          <p:nvPr/>
        </p:nvSpPr>
        <p:spPr>
          <a:xfrm>
            <a:off x="445008" y="1258824"/>
            <a:ext cx="8229600" cy="4953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ectangle 4">
            <a:extLst>
              <a:ext uri="{FF2B5EF4-FFF2-40B4-BE49-F238E27FC236}">
                <a16:creationId xmlns:a16="http://schemas.microsoft.com/office/drawing/2014/main" id="{1C84F96F-0512-4232-8769-A187EF5035F6}"/>
              </a:ext>
            </a:extLst>
          </p:cNvPr>
          <p:cNvSpPr/>
          <p:nvPr/>
        </p:nvSpPr>
        <p:spPr>
          <a:xfrm>
            <a:off x="597408" y="1411224"/>
            <a:ext cx="79248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 Goal (objectives, outputs, validation)</a:t>
            </a:r>
          </a:p>
        </p:txBody>
      </p:sp>
      <p:sp>
        <p:nvSpPr>
          <p:cNvPr id="6" name="Rectangle 5">
            <a:extLst>
              <a:ext uri="{FF2B5EF4-FFF2-40B4-BE49-F238E27FC236}">
                <a16:creationId xmlns:a16="http://schemas.microsoft.com/office/drawing/2014/main" id="{915A7FD5-B573-49E1-8040-19E57D51B7C5}"/>
              </a:ext>
            </a:extLst>
          </p:cNvPr>
          <p:cNvSpPr/>
          <p:nvPr/>
        </p:nvSpPr>
        <p:spPr>
          <a:xfrm>
            <a:off x="597408" y="2435161"/>
            <a:ext cx="2602992" cy="1109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 Users</a:t>
            </a:r>
          </a:p>
        </p:txBody>
      </p:sp>
      <p:sp>
        <p:nvSpPr>
          <p:cNvPr id="7" name="Rectangle 6">
            <a:extLst>
              <a:ext uri="{FF2B5EF4-FFF2-40B4-BE49-F238E27FC236}">
                <a16:creationId xmlns:a16="http://schemas.microsoft.com/office/drawing/2014/main" id="{A57C8267-FDEC-4D57-9A49-CBD77529686D}"/>
              </a:ext>
            </a:extLst>
          </p:cNvPr>
          <p:cNvSpPr/>
          <p:nvPr/>
        </p:nvSpPr>
        <p:spPr>
          <a:xfrm>
            <a:off x="597408" y="4840224"/>
            <a:ext cx="2612517" cy="1243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 Assumptions</a:t>
            </a:r>
          </a:p>
        </p:txBody>
      </p:sp>
      <p:sp>
        <p:nvSpPr>
          <p:cNvPr id="8" name="Rectangle 7">
            <a:extLst>
              <a:ext uri="{FF2B5EF4-FFF2-40B4-BE49-F238E27FC236}">
                <a16:creationId xmlns:a16="http://schemas.microsoft.com/office/drawing/2014/main" id="{E449AD1D-937E-4249-8668-B6F0235D2B96}"/>
              </a:ext>
            </a:extLst>
          </p:cNvPr>
          <p:cNvSpPr/>
          <p:nvPr/>
        </p:nvSpPr>
        <p:spPr>
          <a:xfrm>
            <a:off x="3222117" y="2435161"/>
            <a:ext cx="5290565" cy="36480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 Solution Space</a:t>
            </a:r>
          </a:p>
        </p:txBody>
      </p:sp>
      <p:sp>
        <p:nvSpPr>
          <p:cNvPr id="9" name="Rectangle 8">
            <a:extLst>
              <a:ext uri="{FF2B5EF4-FFF2-40B4-BE49-F238E27FC236}">
                <a16:creationId xmlns:a16="http://schemas.microsoft.com/office/drawing/2014/main" id="{B7E5F8DE-B757-4B0F-AA58-8DFB56883107}"/>
              </a:ext>
            </a:extLst>
          </p:cNvPr>
          <p:cNvSpPr/>
          <p:nvPr/>
        </p:nvSpPr>
        <p:spPr>
          <a:xfrm>
            <a:off x="606933" y="3566255"/>
            <a:ext cx="2602992" cy="1243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 Problem Space (constraints, available tools, etc.)</a:t>
            </a:r>
          </a:p>
        </p:txBody>
      </p:sp>
      <p:sp>
        <p:nvSpPr>
          <p:cNvPr id="10" name="TextBox 9">
            <a:extLst>
              <a:ext uri="{FF2B5EF4-FFF2-40B4-BE49-F238E27FC236}">
                <a16:creationId xmlns:a16="http://schemas.microsoft.com/office/drawing/2014/main" id="{C8FF8DD9-5AF5-47D4-8D7E-16CA6909E05A}"/>
              </a:ext>
            </a:extLst>
          </p:cNvPr>
          <p:cNvSpPr txBox="1"/>
          <p:nvPr/>
        </p:nvSpPr>
        <p:spPr>
          <a:xfrm>
            <a:off x="2362200" y="6248400"/>
            <a:ext cx="6705600" cy="369332"/>
          </a:xfrm>
          <a:prstGeom prst="rect">
            <a:avLst/>
          </a:prstGeom>
          <a:noFill/>
        </p:spPr>
        <p:txBody>
          <a:bodyPr wrap="square" rtlCol="0">
            <a:spAutoFit/>
          </a:bodyPr>
          <a:lstStyle/>
          <a:p>
            <a:r>
              <a:rPr lang="en-US" dirty="0"/>
              <a:t>Adapted from: </a:t>
            </a:r>
            <a:r>
              <a:rPr lang="en-US" dirty="0">
                <a:hlinkClick r:id="rId3"/>
              </a:rPr>
              <a:t>Practical whiteboarding for designers</a:t>
            </a:r>
            <a:endParaRPr lang="en-US" dirty="0"/>
          </a:p>
        </p:txBody>
      </p:sp>
    </p:spTree>
    <p:extLst>
      <p:ext uri="{BB962C8B-B14F-4D97-AF65-F5344CB8AC3E}">
        <p14:creationId xmlns:p14="http://schemas.microsoft.com/office/powerpoint/2010/main" val="22618463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260AA-78C9-4847-8CFB-555F4893D8EF}"/>
              </a:ext>
            </a:extLst>
          </p:cNvPr>
          <p:cNvSpPr>
            <a:spLocks noGrp="1"/>
          </p:cNvSpPr>
          <p:nvPr>
            <p:ph type="title"/>
          </p:nvPr>
        </p:nvSpPr>
        <p:spPr/>
        <p:txBody>
          <a:bodyPr/>
          <a:lstStyle/>
          <a:p>
            <a:r>
              <a:rPr lang="en-US" dirty="0"/>
              <a:t>Learning to code - Adapting</a:t>
            </a:r>
          </a:p>
        </p:txBody>
      </p:sp>
      <p:sp>
        <p:nvSpPr>
          <p:cNvPr id="3" name="Content Placeholder 2">
            <a:extLst>
              <a:ext uri="{FF2B5EF4-FFF2-40B4-BE49-F238E27FC236}">
                <a16:creationId xmlns:a16="http://schemas.microsoft.com/office/drawing/2014/main" id="{40F3636D-1292-4EFF-8B3F-480880364211}"/>
              </a:ext>
            </a:extLst>
          </p:cNvPr>
          <p:cNvSpPr>
            <a:spLocks noGrp="1"/>
          </p:cNvSpPr>
          <p:nvPr>
            <p:ph idx="1"/>
          </p:nvPr>
        </p:nvSpPr>
        <p:spPr/>
        <p:txBody>
          <a:bodyPr/>
          <a:lstStyle/>
          <a:p>
            <a:pPr marL="0" indent="0">
              <a:buNone/>
            </a:pPr>
            <a:r>
              <a:rPr lang="en-US" dirty="0"/>
              <a:t>“If you want to get better at programming, there are two things you need to do: </a:t>
            </a:r>
            <a:r>
              <a:rPr lang="en-US" b="1" dirty="0"/>
              <a:t>Write code and read everything</a:t>
            </a:r>
            <a:r>
              <a:rPr lang="en-US" dirty="0"/>
              <a:t>!”</a:t>
            </a:r>
          </a:p>
          <a:p>
            <a:pPr marL="822960" lvl="3" indent="0">
              <a:buNone/>
            </a:pPr>
            <a:r>
              <a:rPr lang="en-US" dirty="0"/>
              <a:t>-</a:t>
            </a:r>
            <a:r>
              <a:rPr lang="en-US" dirty="0" err="1">
                <a:hlinkClick r:id="rId2"/>
              </a:rPr>
              <a:t>freeCodeCamp</a:t>
            </a:r>
            <a:r>
              <a:rPr lang="en-US" dirty="0">
                <a:hlinkClick r:id="rId2"/>
              </a:rPr>
              <a:t> article </a:t>
            </a:r>
            <a:endParaRPr lang="en-US" dirty="0"/>
          </a:p>
          <a:p>
            <a:pPr marL="788670" lvl="1" indent="-514350">
              <a:buFont typeface="+mj-lt"/>
              <a:buAutoNum type="arabicPeriod"/>
            </a:pPr>
            <a:r>
              <a:rPr lang="en-US" dirty="0"/>
              <a:t>Start with official docs &amp; tutorials</a:t>
            </a:r>
          </a:p>
          <a:p>
            <a:pPr marL="788670" lvl="1" indent="-514350">
              <a:buFont typeface="+mj-lt"/>
              <a:buAutoNum type="arabicPeriod"/>
            </a:pPr>
            <a:r>
              <a:rPr lang="en-US" dirty="0"/>
              <a:t>Articles</a:t>
            </a:r>
          </a:p>
          <a:p>
            <a:pPr marL="788670" lvl="1" indent="-514350">
              <a:buFont typeface="+mj-lt"/>
              <a:buAutoNum type="arabicPeriod"/>
            </a:pPr>
            <a:r>
              <a:rPr lang="en-US" dirty="0"/>
              <a:t>Papers</a:t>
            </a:r>
          </a:p>
          <a:p>
            <a:pPr marL="788670" lvl="1" indent="-514350">
              <a:buFont typeface="+mj-lt"/>
              <a:buAutoNum type="arabicPeriod"/>
            </a:pPr>
            <a:r>
              <a:rPr lang="en-US" dirty="0"/>
              <a:t>Other people’s code </a:t>
            </a:r>
          </a:p>
        </p:txBody>
      </p:sp>
    </p:spTree>
    <p:extLst>
      <p:ext uri="{BB962C8B-B14F-4D97-AF65-F5344CB8AC3E}">
        <p14:creationId xmlns:p14="http://schemas.microsoft.com/office/powerpoint/2010/main" val="73338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260AA-78C9-4847-8CFB-555F4893D8EF}"/>
              </a:ext>
            </a:extLst>
          </p:cNvPr>
          <p:cNvSpPr>
            <a:spLocks noGrp="1"/>
          </p:cNvSpPr>
          <p:nvPr>
            <p:ph type="title"/>
          </p:nvPr>
        </p:nvSpPr>
        <p:spPr/>
        <p:txBody>
          <a:bodyPr/>
          <a:lstStyle/>
          <a:p>
            <a:r>
              <a:rPr lang="en-US" dirty="0"/>
              <a:t>Learning to code - Adapting</a:t>
            </a:r>
          </a:p>
        </p:txBody>
      </p:sp>
      <p:sp>
        <p:nvSpPr>
          <p:cNvPr id="3" name="Content Placeholder 2">
            <a:extLst>
              <a:ext uri="{FF2B5EF4-FFF2-40B4-BE49-F238E27FC236}">
                <a16:creationId xmlns:a16="http://schemas.microsoft.com/office/drawing/2014/main" id="{40F3636D-1292-4EFF-8B3F-480880364211}"/>
              </a:ext>
            </a:extLst>
          </p:cNvPr>
          <p:cNvSpPr>
            <a:spLocks noGrp="1"/>
          </p:cNvSpPr>
          <p:nvPr>
            <p:ph idx="1"/>
          </p:nvPr>
        </p:nvSpPr>
        <p:spPr/>
        <p:txBody>
          <a:bodyPr>
            <a:normAutofit/>
          </a:bodyPr>
          <a:lstStyle/>
          <a:p>
            <a:pPr marL="788670" lvl="1" indent="-514350">
              <a:buFont typeface="+mj-lt"/>
              <a:buAutoNum type="arabicPeriod"/>
            </a:pPr>
            <a:r>
              <a:rPr lang="en-US" dirty="0"/>
              <a:t>Start with official docs &amp; tutorial</a:t>
            </a:r>
          </a:p>
          <a:p>
            <a:pPr marL="822960" lvl="3" indent="0">
              <a:buNone/>
            </a:pPr>
            <a:r>
              <a:rPr lang="en-US" dirty="0">
                <a:hlinkClick r:id="rId2"/>
              </a:rPr>
              <a:t>GEE Documentation</a:t>
            </a:r>
            <a:endParaRPr lang="en-US" dirty="0"/>
          </a:p>
          <a:p>
            <a:pPr marL="788670" lvl="1" indent="-514350">
              <a:buFont typeface="+mj-lt"/>
              <a:buAutoNum type="arabicPeriod"/>
            </a:pPr>
            <a:r>
              <a:rPr lang="en-US" dirty="0"/>
              <a:t>Articles</a:t>
            </a:r>
          </a:p>
          <a:p>
            <a:pPr marL="822960" lvl="3" indent="0">
              <a:buNone/>
            </a:pPr>
            <a:r>
              <a:rPr lang="en-US" dirty="0">
                <a:hlinkClick r:id="rId3"/>
              </a:rPr>
              <a:t>on Medium</a:t>
            </a:r>
            <a:r>
              <a:rPr lang="en-US" dirty="0"/>
              <a:t>, and elsewhere!</a:t>
            </a:r>
          </a:p>
          <a:p>
            <a:pPr marL="788670" lvl="1" indent="-514350">
              <a:buFont typeface="+mj-lt"/>
              <a:buAutoNum type="arabicPeriod"/>
            </a:pPr>
            <a:r>
              <a:rPr lang="en-US" dirty="0"/>
              <a:t>Academic papers</a:t>
            </a:r>
          </a:p>
          <a:p>
            <a:pPr marL="822960" lvl="3" indent="0">
              <a:buNone/>
            </a:pPr>
            <a:r>
              <a:rPr lang="en-US" dirty="0"/>
              <a:t>Focus on methods presented in literature (e.g., </a:t>
            </a:r>
            <a:r>
              <a:rPr lang="en-US" dirty="0" err="1"/>
              <a:t>LandTrendr</a:t>
            </a:r>
            <a:r>
              <a:rPr lang="en-US" dirty="0"/>
              <a:t> described in detail in </a:t>
            </a:r>
            <a:r>
              <a:rPr lang="en-US" dirty="0">
                <a:hlinkClick r:id="rId4"/>
              </a:rPr>
              <a:t>Kennedy et al 2020</a:t>
            </a:r>
            <a:r>
              <a:rPr lang="en-US" dirty="0"/>
              <a:t>)</a:t>
            </a:r>
          </a:p>
          <a:p>
            <a:pPr marL="788670" lvl="1" indent="-514350">
              <a:buFont typeface="+mj-lt"/>
              <a:buAutoNum type="arabicPeriod"/>
            </a:pPr>
            <a:r>
              <a:rPr lang="en-US" dirty="0"/>
              <a:t>Other people’s code</a:t>
            </a:r>
          </a:p>
          <a:p>
            <a:pPr lvl="3"/>
            <a:r>
              <a:rPr lang="en-US" dirty="0">
                <a:hlinkClick r:id="rId5"/>
              </a:rPr>
              <a:t>Earth Engine Google Groups Forum</a:t>
            </a:r>
            <a:endParaRPr lang="en-US" dirty="0"/>
          </a:p>
          <a:p>
            <a:pPr lvl="3"/>
            <a:r>
              <a:rPr lang="en-US" dirty="0">
                <a:hlinkClick r:id="rId6"/>
              </a:rPr>
              <a:t>GEE Community on GitHub</a:t>
            </a:r>
            <a:r>
              <a:rPr lang="en-US" dirty="0"/>
              <a:t> </a:t>
            </a:r>
          </a:p>
        </p:txBody>
      </p:sp>
    </p:spTree>
    <p:extLst>
      <p:ext uri="{BB962C8B-B14F-4D97-AF65-F5344CB8AC3E}">
        <p14:creationId xmlns:p14="http://schemas.microsoft.com/office/powerpoint/2010/main" val="12511529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80103-0B31-495F-BDD7-A26C8705F5FC}"/>
              </a:ext>
            </a:extLst>
          </p:cNvPr>
          <p:cNvSpPr>
            <a:spLocks noGrp="1"/>
          </p:cNvSpPr>
          <p:nvPr>
            <p:ph type="title"/>
          </p:nvPr>
        </p:nvSpPr>
        <p:spPr/>
        <p:txBody>
          <a:bodyPr/>
          <a:lstStyle/>
          <a:p>
            <a:r>
              <a:rPr lang="en-US" dirty="0"/>
              <a:t>Learning to code</a:t>
            </a:r>
          </a:p>
        </p:txBody>
      </p:sp>
      <p:sp>
        <p:nvSpPr>
          <p:cNvPr id="3" name="Content Placeholder 2">
            <a:extLst>
              <a:ext uri="{FF2B5EF4-FFF2-40B4-BE49-F238E27FC236}">
                <a16:creationId xmlns:a16="http://schemas.microsoft.com/office/drawing/2014/main" id="{F2C3A95B-32F3-426F-A6A1-C85AC0F1E204}"/>
              </a:ext>
            </a:extLst>
          </p:cNvPr>
          <p:cNvSpPr>
            <a:spLocks noGrp="1"/>
          </p:cNvSpPr>
          <p:nvPr>
            <p:ph idx="1"/>
          </p:nvPr>
        </p:nvSpPr>
        <p:spPr/>
        <p:txBody>
          <a:bodyPr>
            <a:normAutofit/>
          </a:bodyPr>
          <a:lstStyle/>
          <a:p>
            <a:pPr marL="0" indent="0">
              <a:buNone/>
            </a:pPr>
            <a:r>
              <a:rPr lang="en-US" dirty="0"/>
              <a:t>Invest in learning conventions &amp; patterns</a:t>
            </a:r>
            <a:endParaRPr lang="en-US" dirty="0">
              <a:hlinkClick r:id="rId3"/>
            </a:endParaRPr>
          </a:p>
          <a:p>
            <a:endParaRPr lang="en-US" dirty="0">
              <a:hlinkClick r:id="rId3"/>
            </a:endParaRPr>
          </a:p>
          <a:p>
            <a:endParaRPr lang="en-US" dirty="0">
              <a:hlinkClick r:id="rId3"/>
            </a:endParaRPr>
          </a:p>
          <a:p>
            <a:endParaRPr lang="en-US" dirty="0">
              <a:hlinkClick r:id="rId3"/>
            </a:endParaRPr>
          </a:p>
          <a:p>
            <a:endParaRPr lang="en-US" dirty="0">
              <a:hlinkClick r:id="rId3"/>
            </a:endParaRPr>
          </a:p>
          <a:p>
            <a:endParaRPr lang="en-US" dirty="0">
              <a:hlinkClick r:id="rId3"/>
            </a:endParaRPr>
          </a:p>
          <a:p>
            <a:endParaRPr lang="en-US" dirty="0">
              <a:hlinkClick r:id="rId3"/>
            </a:endParaRPr>
          </a:p>
          <a:p>
            <a:endParaRPr lang="en-US" dirty="0">
              <a:hlinkClick r:id="rId3"/>
            </a:endParaRPr>
          </a:p>
        </p:txBody>
      </p:sp>
      <p:pic>
        <p:nvPicPr>
          <p:cNvPr id="4" name="Picture 3">
            <a:extLst>
              <a:ext uri="{FF2B5EF4-FFF2-40B4-BE49-F238E27FC236}">
                <a16:creationId xmlns:a16="http://schemas.microsoft.com/office/drawing/2014/main" id="{A6EA2505-DA48-42D4-AE2E-1952E57B92EB}"/>
              </a:ext>
            </a:extLst>
          </p:cNvPr>
          <p:cNvPicPr>
            <a:picLocks noChangeAspect="1"/>
          </p:cNvPicPr>
          <p:nvPr/>
        </p:nvPicPr>
        <p:blipFill>
          <a:blip r:embed="rId4"/>
          <a:stretch>
            <a:fillRect/>
          </a:stretch>
        </p:blipFill>
        <p:spPr>
          <a:xfrm>
            <a:off x="942975" y="3093986"/>
            <a:ext cx="7258050" cy="2676525"/>
          </a:xfrm>
          <a:prstGeom prst="rect">
            <a:avLst/>
          </a:prstGeom>
        </p:spPr>
      </p:pic>
      <p:sp>
        <p:nvSpPr>
          <p:cNvPr id="5" name="TextBox 4">
            <a:extLst>
              <a:ext uri="{FF2B5EF4-FFF2-40B4-BE49-F238E27FC236}">
                <a16:creationId xmlns:a16="http://schemas.microsoft.com/office/drawing/2014/main" id="{87EAE381-71C1-48CA-AC76-871391C08178}"/>
              </a:ext>
            </a:extLst>
          </p:cNvPr>
          <p:cNvSpPr txBox="1"/>
          <p:nvPr/>
        </p:nvSpPr>
        <p:spPr>
          <a:xfrm>
            <a:off x="7501128" y="6001357"/>
            <a:ext cx="1676400" cy="646331"/>
          </a:xfrm>
          <a:prstGeom prst="rect">
            <a:avLst/>
          </a:prstGeom>
          <a:noFill/>
        </p:spPr>
        <p:txBody>
          <a:bodyPr wrap="square" rtlCol="0">
            <a:spAutoFit/>
          </a:bodyPr>
          <a:lstStyle/>
          <a:p>
            <a:r>
              <a:rPr lang="en-US" dirty="0">
                <a:hlinkClick r:id="rId3"/>
              </a:rPr>
              <a:t>Source: </a:t>
            </a:r>
            <a:r>
              <a:rPr lang="en-US" dirty="0" err="1">
                <a:hlinkClick r:id="rId3"/>
              </a:rPr>
              <a:t>xkcd</a:t>
            </a:r>
            <a:endParaRPr lang="en-US" dirty="0"/>
          </a:p>
          <a:p>
            <a:endParaRPr lang="en-US" dirty="0"/>
          </a:p>
        </p:txBody>
      </p:sp>
    </p:spTree>
    <p:extLst>
      <p:ext uri="{BB962C8B-B14F-4D97-AF65-F5344CB8AC3E}">
        <p14:creationId xmlns:p14="http://schemas.microsoft.com/office/powerpoint/2010/main" val="37576906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260AA-78C9-4847-8CFB-555F4893D8EF}"/>
              </a:ext>
            </a:extLst>
          </p:cNvPr>
          <p:cNvSpPr>
            <a:spLocks noGrp="1"/>
          </p:cNvSpPr>
          <p:nvPr>
            <p:ph type="title"/>
          </p:nvPr>
        </p:nvSpPr>
        <p:spPr/>
        <p:txBody>
          <a:bodyPr/>
          <a:lstStyle/>
          <a:p>
            <a:r>
              <a:rPr lang="en-US" dirty="0"/>
              <a:t>Learning to code</a:t>
            </a:r>
          </a:p>
        </p:txBody>
      </p:sp>
      <p:pic>
        <p:nvPicPr>
          <p:cNvPr id="2050" name="Picture 2">
            <a:extLst>
              <a:ext uri="{FF2B5EF4-FFF2-40B4-BE49-F238E27FC236}">
                <a16:creationId xmlns:a16="http://schemas.microsoft.com/office/drawing/2014/main" id="{926E26A9-26D5-4062-B075-56536D78474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93504" y="1207008"/>
            <a:ext cx="3356991" cy="5029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F72DD28-2CAC-47F4-9FD4-F7CD32BD5EC3}"/>
              </a:ext>
            </a:extLst>
          </p:cNvPr>
          <p:cNvSpPr txBox="1"/>
          <p:nvPr/>
        </p:nvSpPr>
        <p:spPr>
          <a:xfrm>
            <a:off x="0" y="6172200"/>
            <a:ext cx="9144000" cy="369332"/>
          </a:xfrm>
          <a:prstGeom prst="rect">
            <a:avLst/>
          </a:prstGeom>
          <a:noFill/>
        </p:spPr>
        <p:txBody>
          <a:bodyPr wrap="square" rtlCol="0">
            <a:spAutoFit/>
          </a:bodyPr>
          <a:lstStyle/>
          <a:p>
            <a:r>
              <a:rPr lang="en-US" dirty="0">
                <a:hlinkClick r:id="rId4"/>
              </a:rPr>
              <a:t>https://medium.com/@benorama/the-evolution-of-software-architecture-bd6ea674c477</a:t>
            </a:r>
            <a:endParaRPr lang="en-US" dirty="0"/>
          </a:p>
        </p:txBody>
      </p:sp>
    </p:spTree>
    <p:extLst>
      <p:ext uri="{BB962C8B-B14F-4D97-AF65-F5344CB8AC3E}">
        <p14:creationId xmlns:p14="http://schemas.microsoft.com/office/powerpoint/2010/main" val="15006809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260AA-78C9-4847-8CFB-555F4893D8EF}"/>
              </a:ext>
            </a:extLst>
          </p:cNvPr>
          <p:cNvSpPr>
            <a:spLocks noGrp="1"/>
          </p:cNvSpPr>
          <p:nvPr>
            <p:ph type="title"/>
          </p:nvPr>
        </p:nvSpPr>
        <p:spPr/>
        <p:txBody>
          <a:bodyPr/>
          <a:lstStyle/>
          <a:p>
            <a:r>
              <a:rPr lang="en-US" dirty="0"/>
              <a:t>Learning to code - Practice</a:t>
            </a:r>
          </a:p>
        </p:txBody>
      </p:sp>
      <p:sp>
        <p:nvSpPr>
          <p:cNvPr id="3" name="Content Placeholder 2">
            <a:extLst>
              <a:ext uri="{FF2B5EF4-FFF2-40B4-BE49-F238E27FC236}">
                <a16:creationId xmlns:a16="http://schemas.microsoft.com/office/drawing/2014/main" id="{40F3636D-1292-4EFF-8B3F-480880364211}"/>
              </a:ext>
            </a:extLst>
          </p:cNvPr>
          <p:cNvSpPr>
            <a:spLocks noGrp="1"/>
          </p:cNvSpPr>
          <p:nvPr>
            <p:ph idx="1"/>
          </p:nvPr>
        </p:nvSpPr>
        <p:spPr/>
        <p:txBody>
          <a:bodyPr>
            <a:normAutofit/>
          </a:bodyPr>
          <a:lstStyle/>
          <a:p>
            <a:r>
              <a:rPr lang="en-US" dirty="0"/>
              <a:t>Programming languages are languages</a:t>
            </a:r>
          </a:p>
          <a:p>
            <a:pPr lvl="1"/>
            <a:r>
              <a:rPr lang="en-US" dirty="0"/>
              <a:t>Therefore, practice like you would practice your Spanish, Japanese or Swahili! </a:t>
            </a:r>
          </a:p>
          <a:p>
            <a:r>
              <a:rPr lang="en-US" dirty="0"/>
              <a:t>Practice coding with tutorials &amp; challenges:</a:t>
            </a:r>
          </a:p>
          <a:p>
            <a:pPr lvl="2"/>
            <a:r>
              <a:rPr lang="en-US" dirty="0">
                <a:hlinkClick r:id="rId3"/>
              </a:rPr>
              <a:t>https://www.w3schools.com/js/</a:t>
            </a:r>
            <a:endParaRPr lang="en-US" dirty="0"/>
          </a:p>
          <a:p>
            <a:pPr lvl="2"/>
            <a:r>
              <a:rPr lang="en-US" dirty="0">
                <a:hlinkClick r:id="rId4"/>
              </a:rPr>
              <a:t>https://www.codecademy.com/learn/introduction-to-javascript</a:t>
            </a:r>
            <a:endParaRPr lang="en-US" dirty="0"/>
          </a:p>
          <a:p>
            <a:pPr lvl="2"/>
            <a:r>
              <a:rPr lang="en-US" dirty="0">
                <a:hlinkClick r:id="rId5"/>
              </a:rPr>
              <a:t>https://edabit.com/challenges/javascript</a:t>
            </a:r>
            <a:endParaRPr lang="en-US" dirty="0"/>
          </a:p>
          <a:p>
            <a:pPr lvl="2"/>
            <a:r>
              <a:rPr lang="en-US" dirty="0">
                <a:hlinkClick r:id="rId6"/>
              </a:rPr>
              <a:t>https://www.codewars.com/</a:t>
            </a:r>
            <a:endParaRPr lang="en-US" dirty="0"/>
          </a:p>
          <a:p>
            <a:pPr lvl="1"/>
            <a:r>
              <a:rPr lang="en-US" i="1" dirty="0"/>
              <a:t>There are many resources!</a:t>
            </a:r>
          </a:p>
        </p:txBody>
      </p:sp>
    </p:spTree>
    <p:extLst>
      <p:ext uri="{BB962C8B-B14F-4D97-AF65-F5344CB8AC3E}">
        <p14:creationId xmlns:p14="http://schemas.microsoft.com/office/powerpoint/2010/main" val="2093439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22BF0-32D2-4031-811C-9744D7C99C7D}"/>
              </a:ext>
            </a:extLst>
          </p:cNvPr>
          <p:cNvSpPr>
            <a:spLocks noGrp="1"/>
          </p:cNvSpPr>
          <p:nvPr>
            <p:ph type="title"/>
          </p:nvPr>
        </p:nvSpPr>
        <p:spPr/>
        <p:txBody>
          <a:bodyPr/>
          <a:lstStyle/>
          <a:p>
            <a:r>
              <a:rPr lang="en-US" dirty="0"/>
              <a:t>Housekeeping</a:t>
            </a:r>
          </a:p>
        </p:txBody>
      </p:sp>
      <p:sp>
        <p:nvSpPr>
          <p:cNvPr id="3" name="Content Placeholder 2">
            <a:extLst>
              <a:ext uri="{FF2B5EF4-FFF2-40B4-BE49-F238E27FC236}">
                <a16:creationId xmlns:a16="http://schemas.microsoft.com/office/drawing/2014/main" id="{562C3610-6D3A-4802-AC7C-F7E06F3C3D8D}"/>
              </a:ext>
            </a:extLst>
          </p:cNvPr>
          <p:cNvSpPr>
            <a:spLocks noGrp="1"/>
          </p:cNvSpPr>
          <p:nvPr>
            <p:ph idx="1"/>
          </p:nvPr>
        </p:nvSpPr>
        <p:spPr/>
        <p:txBody>
          <a:bodyPr/>
          <a:lstStyle/>
          <a:p>
            <a:r>
              <a:rPr lang="en-US" dirty="0"/>
              <a:t>Keep video off and stay on mute</a:t>
            </a:r>
          </a:p>
          <a:p>
            <a:r>
              <a:rPr lang="en-US" dirty="0"/>
              <a:t>If you have questions: </a:t>
            </a:r>
          </a:p>
          <a:p>
            <a:pPr lvl="1"/>
            <a:r>
              <a:rPr lang="en-US" dirty="0"/>
              <a:t>Raise hand in Teams</a:t>
            </a:r>
          </a:p>
          <a:p>
            <a:pPr lvl="1"/>
            <a:r>
              <a:rPr lang="en-US" dirty="0"/>
              <a:t>Respond in chat box</a:t>
            </a:r>
          </a:p>
          <a:p>
            <a:pPr lvl="1"/>
            <a:r>
              <a:rPr lang="en-US" dirty="0"/>
              <a:t>Q + A at the end</a:t>
            </a:r>
          </a:p>
          <a:p>
            <a:r>
              <a:rPr lang="en-US" dirty="0"/>
              <a:t>Closed captions are available </a:t>
            </a:r>
          </a:p>
          <a:p>
            <a:r>
              <a:rPr lang="en-US" dirty="0"/>
              <a:t>Take care of your body!</a:t>
            </a:r>
          </a:p>
          <a:p>
            <a:endParaRPr lang="en-US" dirty="0"/>
          </a:p>
          <a:p>
            <a:endParaRPr lang="en-US" dirty="0"/>
          </a:p>
        </p:txBody>
      </p:sp>
    </p:spTree>
    <p:extLst>
      <p:ext uri="{BB962C8B-B14F-4D97-AF65-F5344CB8AC3E}">
        <p14:creationId xmlns:p14="http://schemas.microsoft.com/office/powerpoint/2010/main" val="32180666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4739B-5584-4442-88F1-4052CB85F1E4}"/>
              </a:ext>
            </a:extLst>
          </p:cNvPr>
          <p:cNvSpPr>
            <a:spLocks noGrp="1"/>
          </p:cNvSpPr>
          <p:nvPr>
            <p:ph type="title"/>
          </p:nvPr>
        </p:nvSpPr>
        <p:spPr/>
        <p:txBody>
          <a:bodyPr/>
          <a:lstStyle/>
          <a:p>
            <a:r>
              <a:rPr lang="en-US" dirty="0"/>
              <a:t>Additional Resources</a:t>
            </a:r>
          </a:p>
        </p:txBody>
      </p:sp>
      <p:sp>
        <p:nvSpPr>
          <p:cNvPr id="3" name="Content Placeholder 2">
            <a:extLst>
              <a:ext uri="{FF2B5EF4-FFF2-40B4-BE49-F238E27FC236}">
                <a16:creationId xmlns:a16="http://schemas.microsoft.com/office/drawing/2014/main" id="{610BCC50-9001-4194-9576-B26AC6AACAB8}"/>
              </a:ext>
            </a:extLst>
          </p:cNvPr>
          <p:cNvSpPr>
            <a:spLocks noGrp="1"/>
          </p:cNvSpPr>
          <p:nvPr>
            <p:ph idx="1"/>
          </p:nvPr>
        </p:nvSpPr>
        <p:spPr/>
        <p:txBody>
          <a:bodyPr/>
          <a:lstStyle/>
          <a:p>
            <a:r>
              <a:rPr lang="en-US" dirty="0"/>
              <a:t>Change detection</a:t>
            </a:r>
          </a:p>
          <a:p>
            <a:pPr lvl="3"/>
            <a:r>
              <a:rPr lang="en-US" dirty="0">
                <a:hlinkClick r:id="rId2"/>
              </a:rPr>
              <a:t>Introduction to Change Detection</a:t>
            </a:r>
            <a:endParaRPr lang="en-US" dirty="0"/>
          </a:p>
          <a:p>
            <a:r>
              <a:rPr lang="en-US" dirty="0"/>
              <a:t>JavaScript and Earth Engine</a:t>
            </a:r>
          </a:p>
          <a:p>
            <a:pPr lvl="3"/>
            <a:r>
              <a:rPr lang="en-US" dirty="0">
                <a:hlinkClick r:id="rId3"/>
              </a:rPr>
              <a:t>Geospatial Scripting in JavaScript and Earth Engine</a:t>
            </a:r>
            <a:endParaRPr lang="en-US" dirty="0"/>
          </a:p>
          <a:p>
            <a:pPr lvl="3"/>
            <a:r>
              <a:rPr lang="en-US" dirty="0"/>
              <a:t>Earth Engine lecture: </a:t>
            </a:r>
            <a:r>
              <a:rPr lang="en-US" dirty="0">
                <a:hlinkClick r:id="rId4"/>
              </a:rPr>
              <a:t>Code editor &amp; JavaScript</a:t>
            </a:r>
            <a:endParaRPr lang="en-US" dirty="0"/>
          </a:p>
          <a:p>
            <a:r>
              <a:rPr lang="en-US" dirty="0"/>
              <a:t>Advanced topics in Earth Engine time series analysis </a:t>
            </a:r>
          </a:p>
          <a:p>
            <a:pPr lvl="3"/>
            <a:r>
              <a:rPr lang="en-US" dirty="0">
                <a:hlinkClick r:id="rId5"/>
              </a:rPr>
              <a:t>Slides from </a:t>
            </a:r>
            <a:r>
              <a:rPr lang="en-US" dirty="0" err="1">
                <a:hlinkClick r:id="rId5"/>
              </a:rPr>
              <a:t>LandTrendr</a:t>
            </a:r>
            <a:r>
              <a:rPr lang="en-US" dirty="0">
                <a:hlinkClick r:id="rId5"/>
              </a:rPr>
              <a:t> &amp; CCDC in Earth Engine lecture</a:t>
            </a:r>
            <a:endParaRPr lang="en-US" dirty="0">
              <a:hlinkClick r:id="rId6"/>
            </a:endParaRPr>
          </a:p>
          <a:p>
            <a:pPr lvl="3"/>
            <a:r>
              <a:rPr lang="en-US" dirty="0">
                <a:hlinkClick r:id="rId6"/>
              </a:rPr>
              <a:t>Time Series Analysis in Earth Engine lecture</a:t>
            </a:r>
            <a:endParaRPr lang="en-US" dirty="0"/>
          </a:p>
          <a:p>
            <a:pPr lvl="3"/>
            <a:r>
              <a:rPr lang="en-US" dirty="0">
                <a:hlinkClick r:id="rId7"/>
              </a:rPr>
              <a:t>Time series visualization analysis </a:t>
            </a:r>
            <a:r>
              <a:rPr lang="en-US" dirty="0"/>
              <a:t>with Earth Engine, Pandas, Altair and </a:t>
            </a:r>
            <a:r>
              <a:rPr lang="en-US" dirty="0" err="1"/>
              <a:t>Colab</a:t>
            </a:r>
            <a:r>
              <a:rPr lang="en-US" dirty="0"/>
              <a:t> </a:t>
            </a:r>
          </a:p>
        </p:txBody>
      </p:sp>
    </p:spTree>
    <p:extLst>
      <p:ext uri="{BB962C8B-B14F-4D97-AF65-F5344CB8AC3E}">
        <p14:creationId xmlns:p14="http://schemas.microsoft.com/office/powerpoint/2010/main" val="17315324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6BE32-058F-4948-B841-1AEFB99D5F46}"/>
              </a:ext>
            </a:extLst>
          </p:cNvPr>
          <p:cNvSpPr>
            <a:spLocks noGrp="1"/>
          </p:cNvSpPr>
          <p:nvPr>
            <p:ph type="title"/>
          </p:nvPr>
        </p:nvSpPr>
        <p:spPr/>
        <p:txBody>
          <a:bodyPr>
            <a:normAutofit fontScale="90000"/>
          </a:bodyPr>
          <a:lstStyle/>
          <a:p>
            <a:r>
              <a:rPr lang="en-US" dirty="0"/>
              <a:t>Back to change analysis with LT-GEE!</a:t>
            </a:r>
          </a:p>
        </p:txBody>
      </p:sp>
      <p:sp>
        <p:nvSpPr>
          <p:cNvPr id="3" name="Content Placeholder 2">
            <a:extLst>
              <a:ext uri="{FF2B5EF4-FFF2-40B4-BE49-F238E27FC236}">
                <a16:creationId xmlns:a16="http://schemas.microsoft.com/office/drawing/2014/main" id="{B7363FA2-9769-4C4D-9EA3-91C79B7DA553}"/>
              </a:ext>
            </a:extLst>
          </p:cNvPr>
          <p:cNvSpPr>
            <a:spLocks noGrp="1"/>
          </p:cNvSpPr>
          <p:nvPr>
            <p:ph idx="1"/>
          </p:nvPr>
        </p:nvSpPr>
        <p:spPr/>
        <p:txBody>
          <a:bodyPr>
            <a:normAutofit/>
          </a:bodyPr>
          <a:lstStyle/>
          <a:p>
            <a:r>
              <a:rPr lang="en-US" dirty="0"/>
              <a:t>Let’s run </a:t>
            </a:r>
            <a:r>
              <a:rPr lang="en-US" dirty="0" err="1"/>
              <a:t>LandTrendr</a:t>
            </a:r>
            <a:r>
              <a:rPr lang="en-US" dirty="0"/>
              <a:t> in the code editor with code this time!</a:t>
            </a:r>
          </a:p>
          <a:p>
            <a:r>
              <a:rPr lang="en-US" dirty="0"/>
              <a:t>Putting the pieces together: </a:t>
            </a:r>
          </a:p>
          <a:p>
            <a:pPr marL="788670" lvl="1" indent="-514350">
              <a:buFont typeface="+mj-lt"/>
              <a:buAutoNum type="arabicPeriod"/>
            </a:pPr>
            <a:r>
              <a:rPr lang="en-US" dirty="0"/>
              <a:t>Reviewed/practiced with simple EE algorithms</a:t>
            </a:r>
          </a:p>
          <a:p>
            <a:pPr marL="788670" lvl="1" indent="-514350">
              <a:buFont typeface="+mj-lt"/>
              <a:buAutoNum type="arabicPeriod"/>
            </a:pPr>
            <a:r>
              <a:rPr lang="en-US" dirty="0"/>
              <a:t>Found analysis parameters with UI tools</a:t>
            </a:r>
          </a:p>
          <a:p>
            <a:pPr marL="788670" lvl="1" indent="-514350">
              <a:buFont typeface="+mj-lt"/>
              <a:buAutoNum type="arabicPeriod"/>
            </a:pPr>
            <a:r>
              <a:rPr lang="en-US" dirty="0"/>
              <a:t>Now we will write the JavaScript code run </a:t>
            </a:r>
            <a:r>
              <a:rPr lang="en-US" dirty="0" err="1"/>
              <a:t>LandTrendr</a:t>
            </a:r>
            <a:r>
              <a:rPr lang="en-US" dirty="0"/>
              <a:t> and get data</a:t>
            </a:r>
          </a:p>
        </p:txBody>
      </p:sp>
    </p:spTree>
    <p:extLst>
      <p:ext uri="{BB962C8B-B14F-4D97-AF65-F5344CB8AC3E}">
        <p14:creationId xmlns:p14="http://schemas.microsoft.com/office/powerpoint/2010/main" val="39631195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Exercises for today</a:t>
            </a:r>
          </a:p>
        </p:txBody>
      </p:sp>
      <p:sp>
        <p:nvSpPr>
          <p:cNvPr id="3" name="Content Placeholder 2"/>
          <p:cNvSpPr>
            <a:spLocks noGrp="1"/>
          </p:cNvSpPr>
          <p:nvPr>
            <p:ph idx="1"/>
          </p:nvPr>
        </p:nvSpPr>
        <p:spPr/>
        <p:txBody>
          <a:bodyPr/>
          <a:lstStyle/>
          <a:p>
            <a:r>
              <a:rPr lang="en-US" dirty="0"/>
              <a:t>Exercise 1: Process and explore Landsat time series </a:t>
            </a:r>
          </a:p>
          <a:p>
            <a:pPr lvl="1"/>
            <a:r>
              <a:rPr lang="en-US" i="1" dirty="0"/>
              <a:t>Optional</a:t>
            </a:r>
            <a:r>
              <a:rPr lang="en-US" dirty="0"/>
              <a:t> – review image processing in GEE</a:t>
            </a:r>
          </a:p>
          <a:p>
            <a:r>
              <a:rPr lang="en-US" dirty="0"/>
              <a:t>Exercise 2: Basic trend analysis</a:t>
            </a:r>
          </a:p>
          <a:p>
            <a:r>
              <a:rPr lang="en-US" dirty="0"/>
              <a:t>Exercise 3: </a:t>
            </a:r>
            <a:r>
              <a:rPr lang="en-US" dirty="0" err="1"/>
              <a:t>LandTrendr</a:t>
            </a:r>
            <a:r>
              <a:rPr lang="en-US" dirty="0"/>
              <a:t> in GEE: Model fitting</a:t>
            </a:r>
          </a:p>
          <a:p>
            <a:r>
              <a:rPr lang="en-US" b="1" dirty="0"/>
              <a:t>Exercise 4: </a:t>
            </a:r>
            <a:r>
              <a:rPr lang="en-US" b="1" dirty="0" err="1"/>
              <a:t>LandTrendr</a:t>
            </a:r>
            <a:r>
              <a:rPr lang="en-US" b="1" dirty="0"/>
              <a:t> in GEE: Disturbance mapping</a:t>
            </a:r>
          </a:p>
          <a:p>
            <a:pPr lvl="1"/>
            <a:endParaRPr lang="en-US" dirty="0"/>
          </a:p>
        </p:txBody>
      </p:sp>
    </p:spTree>
    <p:extLst>
      <p:ext uri="{BB962C8B-B14F-4D97-AF65-F5344CB8AC3E}">
        <p14:creationId xmlns:p14="http://schemas.microsoft.com/office/powerpoint/2010/main" val="10976701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77044-9B5F-4F5D-B80E-DEFED7F5A15C}"/>
              </a:ext>
            </a:extLst>
          </p:cNvPr>
          <p:cNvSpPr>
            <a:spLocks noGrp="1"/>
          </p:cNvSpPr>
          <p:nvPr>
            <p:ph type="title"/>
          </p:nvPr>
        </p:nvSpPr>
        <p:spPr/>
        <p:txBody>
          <a:bodyPr/>
          <a:lstStyle/>
          <a:p>
            <a:r>
              <a:rPr lang="en-US" dirty="0"/>
              <a:t>Demo and exercise steps</a:t>
            </a:r>
          </a:p>
        </p:txBody>
      </p:sp>
      <p:sp>
        <p:nvSpPr>
          <p:cNvPr id="3" name="Content Placeholder 2">
            <a:extLst>
              <a:ext uri="{FF2B5EF4-FFF2-40B4-BE49-F238E27FC236}">
                <a16:creationId xmlns:a16="http://schemas.microsoft.com/office/drawing/2014/main" id="{1DDE8606-9DAE-47D3-AFE4-6D74AE925A4F}"/>
              </a:ext>
            </a:extLst>
          </p:cNvPr>
          <p:cNvSpPr>
            <a:spLocks noGrp="1"/>
          </p:cNvSpPr>
          <p:nvPr>
            <p:ph idx="1"/>
          </p:nvPr>
        </p:nvSpPr>
        <p:spPr/>
        <p:txBody>
          <a:bodyPr/>
          <a:lstStyle/>
          <a:p>
            <a:pPr marL="514350" indent="-514350">
              <a:buFont typeface="+mj-lt"/>
              <a:buAutoNum type="arabicPeriod"/>
            </a:pPr>
            <a:r>
              <a:rPr lang="en-US" dirty="0"/>
              <a:t>Review API documentation</a:t>
            </a:r>
          </a:p>
          <a:p>
            <a:pPr marL="514350" indent="-514350">
              <a:buFont typeface="+mj-lt"/>
              <a:buAutoNum type="arabicPeriod"/>
            </a:pPr>
            <a:r>
              <a:rPr lang="en-US" dirty="0"/>
              <a:t>Understand and adapt an example analysis script</a:t>
            </a:r>
          </a:p>
          <a:p>
            <a:pPr marL="514350" indent="-514350">
              <a:buFont typeface="+mj-lt"/>
              <a:buAutoNum type="arabicPeriod"/>
            </a:pPr>
            <a:r>
              <a:rPr lang="en-US" dirty="0"/>
              <a:t>Setup and run a full </a:t>
            </a:r>
            <a:r>
              <a:rPr lang="en-US" dirty="0" err="1"/>
              <a:t>LandTrendr</a:t>
            </a:r>
            <a:r>
              <a:rPr lang="en-US" dirty="0"/>
              <a:t> analysis script in the EE Code Editor</a:t>
            </a:r>
          </a:p>
          <a:p>
            <a:pPr marL="514350" indent="-514350">
              <a:buFont typeface="+mj-lt"/>
              <a:buAutoNum type="arabicPeriod"/>
            </a:pPr>
            <a:r>
              <a:rPr lang="en-US" dirty="0"/>
              <a:t>Download a disturbance map</a:t>
            </a:r>
          </a:p>
        </p:txBody>
      </p:sp>
    </p:spTree>
    <p:extLst>
      <p:ext uri="{BB962C8B-B14F-4D97-AF65-F5344CB8AC3E}">
        <p14:creationId xmlns:p14="http://schemas.microsoft.com/office/powerpoint/2010/main" val="12369526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Calibri" panose="020F0502020204030204" pitchFamily="34" charset="0"/>
                <a:cs typeface="Calibri" panose="020F0502020204030204" pitchFamily="34" charset="0"/>
              </a:rPr>
              <a:t>GTAC Remote </a:t>
            </a:r>
            <a:r>
              <a:rPr lang="en-US">
                <a:latin typeface="Calibri" panose="020F0502020204030204" pitchFamily="34" charset="0"/>
                <a:cs typeface="Calibri" panose="020F0502020204030204" pitchFamily="34" charset="0"/>
              </a:rPr>
              <a:t>Sensing SME Contacts</a:t>
            </a:r>
            <a:endParaRPr lang="en-US" dirty="0">
              <a:latin typeface="Calibri" panose="020F0502020204030204" pitchFamily="34" charset="0"/>
              <a:cs typeface="Calibri" panose="020F0502020204030204" pitchFamily="34" charset="0"/>
            </a:endParaRPr>
          </a:p>
        </p:txBody>
      </p:sp>
      <p:sp>
        <p:nvSpPr>
          <p:cNvPr id="5" name="TextBox 4"/>
          <p:cNvSpPr txBox="1"/>
          <p:nvPr/>
        </p:nvSpPr>
        <p:spPr>
          <a:xfrm>
            <a:off x="762000" y="6215390"/>
            <a:ext cx="7848600" cy="261610"/>
          </a:xfrm>
          <a:prstGeom prst="rect">
            <a:avLst/>
          </a:prstGeom>
          <a:noFill/>
        </p:spPr>
        <p:txBody>
          <a:bodyPr wrap="square" rtlCol="0">
            <a:spAutoFit/>
          </a:bodyPr>
          <a:lstStyle/>
          <a:p>
            <a:pPr algn="ctr"/>
            <a:r>
              <a:rPr lang="en-US" sz="1100" b="1" dirty="0">
                <a:latin typeface="+mj-lt"/>
                <a:hlinkClick r:id="rId3"/>
              </a:rPr>
              <a:t>Geospatial Training and Awareness page</a:t>
            </a:r>
            <a:endParaRPr lang="en-US" sz="1100" b="1" dirty="0">
              <a:latin typeface="+mj-lt"/>
            </a:endParaRPr>
          </a:p>
        </p:txBody>
      </p:sp>
      <p:graphicFrame>
        <p:nvGraphicFramePr>
          <p:cNvPr id="3" name="Table 5">
            <a:extLst>
              <a:ext uri="{FF2B5EF4-FFF2-40B4-BE49-F238E27FC236}">
                <a16:creationId xmlns:a16="http://schemas.microsoft.com/office/drawing/2014/main" id="{A18958A0-7288-49F6-AF70-E9630AEA0C12}"/>
              </a:ext>
            </a:extLst>
          </p:cNvPr>
          <p:cNvGraphicFramePr>
            <a:graphicFrameLocks noGrp="1"/>
          </p:cNvGraphicFramePr>
          <p:nvPr>
            <p:extLst>
              <p:ext uri="{D42A27DB-BD31-4B8C-83A1-F6EECF244321}">
                <p14:modId xmlns:p14="http://schemas.microsoft.com/office/powerpoint/2010/main" val="3214840252"/>
              </p:ext>
            </p:extLst>
          </p:nvPr>
        </p:nvGraphicFramePr>
        <p:xfrm>
          <a:off x="304800" y="1143000"/>
          <a:ext cx="8534400" cy="5247640"/>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2080837681"/>
                    </a:ext>
                  </a:extLst>
                </a:gridCol>
                <a:gridCol w="3175000">
                  <a:extLst>
                    <a:ext uri="{9D8B030D-6E8A-4147-A177-3AD203B41FA5}">
                      <a16:colId xmlns:a16="http://schemas.microsoft.com/office/drawing/2014/main" val="2425019839"/>
                    </a:ext>
                  </a:extLst>
                </a:gridCol>
                <a:gridCol w="2844800">
                  <a:extLst>
                    <a:ext uri="{9D8B030D-6E8A-4147-A177-3AD203B41FA5}">
                      <a16:colId xmlns:a16="http://schemas.microsoft.com/office/drawing/2014/main" val="3558699095"/>
                    </a:ext>
                  </a:extLst>
                </a:gridCol>
              </a:tblGrid>
              <a:tr h="370840">
                <a:tc>
                  <a:txBody>
                    <a:bodyPr/>
                    <a:lstStyle/>
                    <a:p>
                      <a:r>
                        <a:rPr lang="en-US" dirty="0">
                          <a:latin typeface="Calibri" panose="020F0502020204030204" pitchFamily="34" charset="0"/>
                          <a:cs typeface="Calibri" panose="020F0502020204030204" pitchFamily="34" charset="0"/>
                        </a:rPr>
                        <a:t>Point of Contact</a:t>
                      </a:r>
                    </a:p>
                  </a:txBody>
                  <a:tcPr marL="87394" marR="87394"/>
                </a:tc>
                <a:tc>
                  <a:txBody>
                    <a:bodyPr/>
                    <a:lstStyle/>
                    <a:p>
                      <a:r>
                        <a:rPr lang="en-US" dirty="0">
                          <a:latin typeface="Calibri" panose="020F0502020204030204" pitchFamily="34" charset="0"/>
                          <a:cs typeface="Calibri" panose="020F0502020204030204" pitchFamily="34" charset="0"/>
                        </a:rPr>
                        <a:t>Specialization</a:t>
                      </a:r>
                    </a:p>
                  </a:txBody>
                  <a:tcPr marL="87394" marR="87394"/>
                </a:tc>
                <a:tc>
                  <a:txBody>
                    <a:bodyPr/>
                    <a:lstStyle/>
                    <a:p>
                      <a:r>
                        <a:rPr lang="en-US" dirty="0">
                          <a:latin typeface="Calibri" panose="020F0502020204030204" pitchFamily="34" charset="0"/>
                          <a:cs typeface="Calibri" panose="020F0502020204030204" pitchFamily="34" charset="0"/>
                        </a:rPr>
                        <a:t>Email</a:t>
                      </a:r>
                    </a:p>
                  </a:txBody>
                  <a:tcPr marL="87394" marR="87394"/>
                </a:tc>
                <a:extLst>
                  <a:ext uri="{0D108BD9-81ED-4DB2-BD59-A6C34878D82A}">
                    <a16:rowId xmlns:a16="http://schemas.microsoft.com/office/drawing/2014/main" val="3755599545"/>
                  </a:ext>
                </a:extLst>
              </a:tr>
              <a:tr h="370840">
                <a:tc>
                  <a:txBody>
                    <a:bodyPr/>
                    <a:lstStyle/>
                    <a:p>
                      <a:r>
                        <a:rPr lang="en-US" sz="1600" dirty="0">
                          <a:latin typeface="Calibri" panose="020F0502020204030204" pitchFamily="34" charset="0"/>
                          <a:cs typeface="Calibri" panose="020F0502020204030204" pitchFamily="34" charset="0"/>
                        </a:rPr>
                        <a:t>Indigo Catton</a:t>
                      </a:r>
                      <a:endParaRPr lang="en-US" sz="1600" baseline="0" dirty="0">
                        <a:latin typeface="Calibri" panose="020F0502020204030204" pitchFamily="34" charset="0"/>
                        <a:cs typeface="Calibri" panose="020F0502020204030204" pitchFamily="34" charset="0"/>
                      </a:endParaRPr>
                    </a:p>
                  </a:txBody>
                  <a:tcPr marL="87394" marR="87394"/>
                </a:tc>
                <a:tc>
                  <a:txBody>
                    <a:bodyPr/>
                    <a:lstStyle/>
                    <a:p>
                      <a:r>
                        <a:rPr lang="en-US" sz="1600" dirty="0">
                          <a:latin typeface="Calibri" panose="020F0502020204030204" pitchFamily="34" charset="0"/>
                          <a:cs typeface="Calibri" panose="020F0502020204030204" pitchFamily="34" charset="0"/>
                        </a:rPr>
                        <a:t>Image interpretation, data portals, ArcGIS Pro, segmentation</a:t>
                      </a:r>
                    </a:p>
                  </a:txBody>
                  <a:tcPr marL="87394" marR="87394"/>
                </a:tc>
                <a:tc>
                  <a:txBody>
                    <a:bodyPr/>
                    <a:lstStyle/>
                    <a:p>
                      <a:r>
                        <a:rPr lang="en-US" sz="1600" dirty="0">
                          <a:latin typeface="Calibri" panose="020F0502020204030204" pitchFamily="34" charset="0"/>
                          <a:cs typeface="Calibri" panose="020F0502020204030204" pitchFamily="34" charset="0"/>
                          <a:hlinkClick r:id="rId4"/>
                        </a:rPr>
                        <a:t>indigo.catton@usda.gov</a:t>
                      </a:r>
                      <a:r>
                        <a:rPr lang="en-US" sz="1600" dirty="0">
                          <a:latin typeface="Calibri" panose="020F0502020204030204" pitchFamily="34" charset="0"/>
                          <a:cs typeface="Calibri" panose="020F0502020204030204" pitchFamily="34" charset="0"/>
                        </a:rPr>
                        <a:t> </a:t>
                      </a:r>
                    </a:p>
                  </a:txBody>
                  <a:tcPr marL="87394" marR="87394"/>
                </a:tc>
                <a:extLst>
                  <a:ext uri="{0D108BD9-81ED-4DB2-BD59-A6C34878D82A}">
                    <a16:rowId xmlns:a16="http://schemas.microsoft.com/office/drawing/2014/main" val="1233837572"/>
                  </a:ext>
                </a:extLst>
              </a:tr>
              <a:tr h="370840">
                <a:tc>
                  <a:txBody>
                    <a:bodyPr/>
                    <a:lstStyle/>
                    <a:p>
                      <a:pPr marL="0" algn="l" defTabSz="914400" rtl="0" eaLnBrk="1" latinLnBrk="0" hangingPunct="1"/>
                      <a:r>
                        <a:rPr lang="en-US" sz="1600" b="1" kern="1200" dirty="0">
                          <a:solidFill>
                            <a:schemeClr val="dk1"/>
                          </a:solidFill>
                          <a:latin typeface="Calibri" panose="020F0502020204030204" pitchFamily="34" charset="0"/>
                          <a:ea typeface="+mn-ea"/>
                          <a:cs typeface="Calibri" panose="020F0502020204030204" pitchFamily="34" charset="0"/>
                        </a:rPr>
                        <a:t>Lila Leatherman</a:t>
                      </a:r>
                    </a:p>
                  </a:txBody>
                  <a:tcPr marL="87394" marR="87394"/>
                </a:tc>
                <a:tc>
                  <a:txBody>
                    <a:bodyPr/>
                    <a:lstStyle/>
                    <a:p>
                      <a:r>
                        <a:rPr lang="en-US" sz="1600" b="1" dirty="0">
                          <a:latin typeface="Calibri" panose="020F0502020204030204" pitchFamily="34" charset="0"/>
                          <a:cs typeface="Calibri" panose="020F0502020204030204" pitchFamily="34" charset="0"/>
                        </a:rPr>
                        <a:t>Change Detection, Image Classification,</a:t>
                      </a:r>
                      <a:r>
                        <a:rPr lang="en-US" sz="1600" b="1" baseline="0" dirty="0">
                          <a:latin typeface="Calibri" panose="020F0502020204030204" pitchFamily="34" charset="0"/>
                          <a:cs typeface="Calibri" panose="020F0502020204030204" pitchFamily="34" charset="0"/>
                        </a:rPr>
                        <a:t> R &amp; Earth Engine scripting, modeling</a:t>
                      </a:r>
                      <a:endParaRPr lang="en-US" sz="1600" b="1" dirty="0">
                        <a:latin typeface="Calibri" panose="020F0502020204030204" pitchFamily="34" charset="0"/>
                        <a:cs typeface="Calibri" panose="020F0502020204030204" pitchFamily="34" charset="0"/>
                      </a:endParaRPr>
                    </a:p>
                  </a:txBody>
                  <a:tcPr marL="87394" marR="87394"/>
                </a:tc>
                <a:tc>
                  <a:txBody>
                    <a:bodyPr/>
                    <a:lstStyle/>
                    <a:p>
                      <a:r>
                        <a:rPr lang="en-US" sz="1600" b="1" dirty="0">
                          <a:latin typeface="Calibri" panose="020F0502020204030204" pitchFamily="34" charset="0"/>
                          <a:cs typeface="Calibri" panose="020F0502020204030204" pitchFamily="34" charset="0"/>
                          <a:hlinkClick r:id="rId5"/>
                        </a:rPr>
                        <a:t>Lila.Leatherman@usda.gov</a:t>
                      </a:r>
                      <a:r>
                        <a:rPr lang="en-US" sz="1600" b="1" dirty="0">
                          <a:latin typeface="Calibri" panose="020F0502020204030204" pitchFamily="34" charset="0"/>
                          <a:cs typeface="Calibri" panose="020F0502020204030204" pitchFamily="34" charset="0"/>
                        </a:rPr>
                        <a:t> </a:t>
                      </a:r>
                    </a:p>
                  </a:txBody>
                  <a:tcPr marL="87394" marR="87394"/>
                </a:tc>
                <a:extLst>
                  <a:ext uri="{0D108BD9-81ED-4DB2-BD59-A6C34878D82A}">
                    <a16:rowId xmlns:a16="http://schemas.microsoft.com/office/drawing/2014/main" val="1706721162"/>
                  </a:ext>
                </a:extLst>
              </a:tr>
              <a:tr h="370840">
                <a:tc>
                  <a:txBody>
                    <a:bodyPr/>
                    <a:lstStyle/>
                    <a:p>
                      <a:r>
                        <a:rPr lang="en-US" sz="1600" dirty="0">
                          <a:latin typeface="Calibri" panose="020F0502020204030204" pitchFamily="34" charset="0"/>
                          <a:cs typeface="Calibri" panose="020F0502020204030204" pitchFamily="34" charset="0"/>
                        </a:rPr>
                        <a:t>Jeremy Webb</a:t>
                      </a:r>
                    </a:p>
                  </a:txBody>
                  <a:tcPr marL="87394" marR="87394"/>
                </a:tc>
                <a:tc>
                  <a:txBody>
                    <a:bodyPr/>
                    <a:lstStyle/>
                    <a:p>
                      <a:r>
                        <a:rPr lang="en-US" sz="1600" dirty="0">
                          <a:latin typeface="Calibri" panose="020F0502020204030204" pitchFamily="34" charset="0"/>
                          <a:cs typeface="Calibri" panose="020F0502020204030204" pitchFamily="34" charset="0"/>
                        </a:rPr>
                        <a:t>Aerial Photography, Photogrammetry,</a:t>
                      </a:r>
                      <a:r>
                        <a:rPr lang="en-US" sz="1600" baseline="0" dirty="0">
                          <a:latin typeface="Calibri" panose="020F0502020204030204" pitchFamily="34" charset="0"/>
                          <a:cs typeface="Calibri" panose="020F0502020204030204" pitchFamily="34" charset="0"/>
                        </a:rPr>
                        <a:t> UAS</a:t>
                      </a:r>
                      <a:endParaRPr lang="en-US" sz="1600" dirty="0">
                        <a:latin typeface="Calibri" panose="020F0502020204030204" pitchFamily="34" charset="0"/>
                        <a:cs typeface="Calibri" panose="020F0502020204030204" pitchFamily="34" charset="0"/>
                      </a:endParaRPr>
                    </a:p>
                  </a:txBody>
                  <a:tcPr marL="87394" marR="87394"/>
                </a:tc>
                <a:tc>
                  <a:txBody>
                    <a:bodyPr/>
                    <a:lstStyle/>
                    <a:p>
                      <a:r>
                        <a:rPr lang="en-US" sz="1600" dirty="0">
                          <a:latin typeface="Calibri" panose="020F0502020204030204" pitchFamily="34" charset="0"/>
                          <a:cs typeface="Calibri" panose="020F0502020204030204" pitchFamily="34" charset="0"/>
                          <a:hlinkClick r:id="rId6"/>
                        </a:rPr>
                        <a:t>jeremy.webb@usda.gov</a:t>
                      </a:r>
                      <a:r>
                        <a:rPr lang="en-US" sz="1600" dirty="0">
                          <a:latin typeface="Calibri" panose="020F0502020204030204" pitchFamily="34" charset="0"/>
                          <a:cs typeface="Calibri" panose="020F0502020204030204" pitchFamily="34" charset="0"/>
                        </a:rPr>
                        <a:t> </a:t>
                      </a:r>
                    </a:p>
                  </a:txBody>
                  <a:tcPr marL="87394" marR="87394"/>
                </a:tc>
                <a:extLst>
                  <a:ext uri="{0D108BD9-81ED-4DB2-BD59-A6C34878D82A}">
                    <a16:rowId xmlns:a16="http://schemas.microsoft.com/office/drawing/2014/main" val="405964816"/>
                  </a:ext>
                </a:extLst>
              </a:tr>
              <a:tr h="370840">
                <a:tc>
                  <a:txBody>
                    <a:bodyPr/>
                    <a:lstStyle/>
                    <a:p>
                      <a:r>
                        <a:rPr lang="en-US" sz="1600" dirty="0">
                          <a:latin typeface="Calibri" panose="020F0502020204030204" pitchFamily="34" charset="0"/>
                          <a:cs typeface="Calibri" panose="020F0502020204030204" pitchFamily="34" charset="0"/>
                        </a:rPr>
                        <a:t>Mark Hammond</a:t>
                      </a:r>
                    </a:p>
                  </a:txBody>
                  <a:tcPr marL="87394" marR="87394"/>
                </a:tc>
                <a:tc>
                  <a:txBody>
                    <a:bodyPr/>
                    <a:lstStyle/>
                    <a:p>
                      <a:r>
                        <a:rPr lang="en-US" sz="1600" dirty="0">
                          <a:latin typeface="Calibri" panose="020F0502020204030204" pitchFamily="34" charset="0"/>
                          <a:cs typeface="Calibri" panose="020F0502020204030204" pitchFamily="34" charset="0"/>
                        </a:rPr>
                        <a:t>ERDAS and Data Services, Photogrammetry</a:t>
                      </a:r>
                    </a:p>
                  </a:txBody>
                  <a:tcPr marL="87394" marR="87394"/>
                </a:tc>
                <a:tc>
                  <a:txBody>
                    <a:bodyPr/>
                    <a:lstStyle/>
                    <a:p>
                      <a:r>
                        <a:rPr lang="en-US" sz="1600" dirty="0">
                          <a:latin typeface="Calibri" panose="020F0502020204030204" pitchFamily="34" charset="0"/>
                          <a:cs typeface="Calibri" panose="020F0502020204030204" pitchFamily="34" charset="0"/>
                          <a:hlinkClick r:id="rId7"/>
                        </a:rPr>
                        <a:t>mark.hammond@usda.gov</a:t>
                      </a:r>
                      <a:r>
                        <a:rPr lang="en-US" sz="1600" baseline="0" dirty="0">
                          <a:latin typeface="Calibri" panose="020F0502020204030204" pitchFamily="34" charset="0"/>
                          <a:cs typeface="Calibri" panose="020F0502020204030204" pitchFamily="34" charset="0"/>
                        </a:rPr>
                        <a:t> </a:t>
                      </a:r>
                      <a:endParaRPr lang="en-US" sz="1600" dirty="0">
                        <a:latin typeface="Calibri" panose="020F0502020204030204" pitchFamily="34" charset="0"/>
                        <a:cs typeface="Calibri" panose="020F0502020204030204" pitchFamily="34" charset="0"/>
                      </a:endParaRPr>
                    </a:p>
                  </a:txBody>
                  <a:tcPr marL="87394" marR="87394"/>
                </a:tc>
                <a:extLst>
                  <a:ext uri="{0D108BD9-81ED-4DB2-BD59-A6C34878D82A}">
                    <a16:rowId xmlns:a16="http://schemas.microsoft.com/office/drawing/2014/main" val="276908370"/>
                  </a:ext>
                </a:extLst>
              </a:tr>
              <a:tr h="370840">
                <a:tc>
                  <a:txBody>
                    <a:bodyPr/>
                    <a:lstStyle/>
                    <a:p>
                      <a:r>
                        <a:rPr lang="en-US" sz="1600" dirty="0" err="1">
                          <a:latin typeface="Calibri" panose="020F0502020204030204" pitchFamily="34" charset="0"/>
                          <a:cs typeface="Calibri" panose="020F0502020204030204" pitchFamily="34" charset="0"/>
                        </a:rPr>
                        <a:t>Shiona</a:t>
                      </a:r>
                      <a:r>
                        <a:rPr lang="en-US" sz="1600" dirty="0">
                          <a:latin typeface="Calibri" panose="020F0502020204030204" pitchFamily="34" charset="0"/>
                          <a:cs typeface="Calibri" panose="020F0502020204030204" pitchFamily="34" charset="0"/>
                        </a:rPr>
                        <a:t> Howard</a:t>
                      </a:r>
                    </a:p>
                  </a:txBody>
                  <a:tcPr marL="87394" marR="87394"/>
                </a:tc>
                <a:tc>
                  <a:txBody>
                    <a:bodyPr/>
                    <a:lstStyle/>
                    <a:p>
                      <a:r>
                        <a:rPr lang="en-US" sz="1600" dirty="0">
                          <a:latin typeface="Calibri" panose="020F0502020204030204" pitchFamily="34" charset="0"/>
                          <a:cs typeface="Calibri" panose="020F0502020204030204" pitchFamily="34" charset="0"/>
                        </a:rPr>
                        <a:t>Lidar Acquisition, Analysis, and Support, Python scripting</a:t>
                      </a:r>
                    </a:p>
                  </a:txBody>
                  <a:tcPr marL="87394" marR="87394"/>
                </a:tc>
                <a:tc>
                  <a:txBody>
                    <a:bodyPr/>
                    <a:lstStyle/>
                    <a:p>
                      <a:r>
                        <a:rPr lang="en-US" sz="1600" dirty="0">
                          <a:latin typeface="Calibri" panose="020F0502020204030204" pitchFamily="34" charset="0"/>
                          <a:cs typeface="Calibri" panose="020F0502020204030204" pitchFamily="34" charset="0"/>
                          <a:hlinkClick r:id="rId8"/>
                        </a:rPr>
                        <a:t>Shiona.Howard@usda.gov</a:t>
                      </a:r>
                      <a:r>
                        <a:rPr lang="en-US" sz="1600" dirty="0">
                          <a:latin typeface="Calibri" panose="020F0502020204030204" pitchFamily="34" charset="0"/>
                          <a:cs typeface="Calibri" panose="020F0502020204030204" pitchFamily="34" charset="0"/>
                        </a:rPr>
                        <a:t> </a:t>
                      </a:r>
                    </a:p>
                  </a:txBody>
                  <a:tcPr marL="87394" marR="87394"/>
                </a:tc>
                <a:extLst>
                  <a:ext uri="{0D108BD9-81ED-4DB2-BD59-A6C34878D82A}">
                    <a16:rowId xmlns:a16="http://schemas.microsoft.com/office/drawing/2014/main" val="4143737346"/>
                  </a:ext>
                </a:extLst>
              </a:tr>
              <a:tr h="370840">
                <a:tc>
                  <a:txBody>
                    <a:bodyPr/>
                    <a:lstStyle/>
                    <a:p>
                      <a:r>
                        <a:rPr lang="en-US" sz="1600" b="1" dirty="0">
                          <a:latin typeface="Calibri" panose="020F0502020204030204" pitchFamily="34" charset="0"/>
                          <a:cs typeface="Calibri" panose="020F0502020204030204" pitchFamily="34" charset="0"/>
                        </a:rPr>
                        <a:t>Jamie Chaitman</a:t>
                      </a:r>
                    </a:p>
                  </a:txBody>
                  <a:tcPr marL="87394" marR="87394"/>
                </a:tc>
                <a:tc>
                  <a:txBody>
                    <a:bodyPr/>
                    <a:lstStyle/>
                    <a:p>
                      <a:r>
                        <a:rPr lang="en-US" sz="1600" b="1" dirty="0">
                          <a:latin typeface="Calibri" panose="020F0502020204030204" pitchFamily="34" charset="0"/>
                          <a:cs typeface="Calibri" panose="020F0502020204030204" pitchFamily="34" charset="0"/>
                        </a:rPr>
                        <a:t>Google Earth Engine Scripting, change detection</a:t>
                      </a:r>
                    </a:p>
                  </a:txBody>
                  <a:tcPr marL="87394" marR="87394"/>
                </a:tc>
                <a:tc>
                  <a:txBody>
                    <a:bodyPr/>
                    <a:lstStyle/>
                    <a:p>
                      <a:r>
                        <a:rPr lang="en-US" sz="1600" b="1" dirty="0">
                          <a:latin typeface="Calibri" panose="020F0502020204030204" pitchFamily="34" charset="0"/>
                          <a:cs typeface="Calibri" panose="020F0502020204030204" pitchFamily="34" charset="0"/>
                          <a:hlinkClick r:id="rId9"/>
                        </a:rPr>
                        <a:t>Jamieson.Chaitman@usda.gov</a:t>
                      </a:r>
                      <a:r>
                        <a:rPr lang="en-US" sz="1600" b="1" dirty="0">
                          <a:latin typeface="Calibri" panose="020F0502020204030204" pitchFamily="34" charset="0"/>
                          <a:cs typeface="Calibri" panose="020F0502020204030204" pitchFamily="34" charset="0"/>
                        </a:rPr>
                        <a:t> </a:t>
                      </a:r>
                    </a:p>
                  </a:txBody>
                  <a:tcPr marL="87394" marR="87394"/>
                </a:tc>
                <a:extLst>
                  <a:ext uri="{0D108BD9-81ED-4DB2-BD59-A6C34878D82A}">
                    <a16:rowId xmlns:a16="http://schemas.microsoft.com/office/drawing/2014/main" val="1832997613"/>
                  </a:ext>
                </a:extLst>
              </a:tr>
              <a:tr h="370840">
                <a:tc>
                  <a:txBody>
                    <a:bodyPr/>
                    <a:lstStyle/>
                    <a:p>
                      <a:r>
                        <a:rPr lang="en-US" sz="1600" b="1" dirty="0">
                          <a:latin typeface="Calibri" panose="020F0502020204030204" pitchFamily="34" charset="0"/>
                          <a:cs typeface="Calibri" panose="020F0502020204030204" pitchFamily="34" charset="0"/>
                        </a:rPr>
                        <a:t>Juliette Bateman</a:t>
                      </a:r>
                    </a:p>
                  </a:txBody>
                  <a:tcPr marL="87394" marR="87394"/>
                </a:tc>
                <a:tc>
                  <a:txBody>
                    <a:bodyPr/>
                    <a:lstStyle/>
                    <a:p>
                      <a:r>
                        <a:rPr lang="en-US" sz="1600" b="1" dirty="0">
                          <a:latin typeface="Calibri" panose="020F0502020204030204" pitchFamily="34" charset="0"/>
                          <a:cs typeface="Calibri" panose="020F0502020204030204" pitchFamily="34" charset="0"/>
                        </a:rPr>
                        <a:t>Image Classification, Google Earth Engine Scripting</a:t>
                      </a:r>
                    </a:p>
                  </a:txBody>
                  <a:tcPr marL="87394" marR="87394"/>
                </a:tc>
                <a:tc>
                  <a:txBody>
                    <a:bodyPr/>
                    <a:lstStyle/>
                    <a:p>
                      <a:r>
                        <a:rPr lang="en-US" sz="1600" b="1" dirty="0">
                          <a:latin typeface="Calibri" panose="020F0502020204030204" pitchFamily="34" charset="0"/>
                          <a:cs typeface="Calibri" panose="020F0502020204030204" pitchFamily="34" charset="0"/>
                          <a:hlinkClick r:id="rId10"/>
                        </a:rPr>
                        <a:t>Juliette.Bateman@usda.gov</a:t>
                      </a:r>
                      <a:r>
                        <a:rPr lang="en-US" sz="1600" b="1" dirty="0">
                          <a:latin typeface="Calibri" panose="020F0502020204030204" pitchFamily="34" charset="0"/>
                          <a:cs typeface="Calibri" panose="020F0502020204030204" pitchFamily="34" charset="0"/>
                        </a:rPr>
                        <a:t> </a:t>
                      </a:r>
                    </a:p>
                  </a:txBody>
                  <a:tcPr marL="87394" marR="87394"/>
                </a:tc>
                <a:extLst>
                  <a:ext uri="{0D108BD9-81ED-4DB2-BD59-A6C34878D82A}">
                    <a16:rowId xmlns:a16="http://schemas.microsoft.com/office/drawing/2014/main" val="3198992824"/>
                  </a:ext>
                </a:extLst>
              </a:tr>
              <a:tr h="370840">
                <a:tc>
                  <a:txBody>
                    <a:bodyPr/>
                    <a:lstStyle/>
                    <a:p>
                      <a:r>
                        <a:rPr lang="en-US" sz="1600" b="0" dirty="0">
                          <a:latin typeface="Calibri" panose="020F0502020204030204" pitchFamily="34" charset="0"/>
                          <a:cs typeface="Calibri" panose="020F0502020204030204" pitchFamily="34" charset="0"/>
                        </a:rPr>
                        <a:t>Rowan Moody</a:t>
                      </a:r>
                    </a:p>
                  </a:txBody>
                  <a:tcPr marL="87394" marR="87394"/>
                </a:tc>
                <a:tc>
                  <a:txBody>
                    <a:bodyPr/>
                    <a:lstStyle/>
                    <a:p>
                      <a:r>
                        <a:rPr lang="en-US" sz="1600" b="0" dirty="0">
                          <a:latin typeface="Calibri" panose="020F0502020204030204" pitchFamily="34" charset="0"/>
                          <a:cs typeface="Calibri" panose="020F0502020204030204" pitchFamily="34" charset="0"/>
                        </a:rPr>
                        <a:t>Change detection, modeling, vegetation classification</a:t>
                      </a:r>
                    </a:p>
                  </a:txBody>
                  <a:tcPr marL="87394" marR="87394"/>
                </a:tc>
                <a:tc>
                  <a:txBody>
                    <a:bodyPr/>
                    <a:lstStyle/>
                    <a:p>
                      <a:r>
                        <a:rPr lang="en-US" sz="1600" b="0" dirty="0">
                          <a:latin typeface="Calibri" panose="020F0502020204030204" pitchFamily="34" charset="0"/>
                          <a:cs typeface="Calibri" panose="020F0502020204030204" pitchFamily="34" charset="0"/>
                        </a:rPr>
                        <a:t>Rowan.Moody@usda.gov</a:t>
                      </a:r>
                    </a:p>
                  </a:txBody>
                  <a:tcPr marL="87394" marR="87394"/>
                </a:tc>
                <a:extLst>
                  <a:ext uri="{0D108BD9-81ED-4DB2-BD59-A6C34878D82A}">
                    <a16:rowId xmlns:a16="http://schemas.microsoft.com/office/drawing/2014/main" val="2635783131"/>
                  </a:ext>
                </a:extLst>
              </a:tr>
            </a:tbl>
          </a:graphicData>
        </a:graphic>
      </p:graphicFrame>
    </p:spTree>
    <p:extLst>
      <p:ext uri="{BB962C8B-B14F-4D97-AF65-F5344CB8AC3E}">
        <p14:creationId xmlns:p14="http://schemas.microsoft.com/office/powerpoint/2010/main" val="3813361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0B47B-E22F-4B21-B532-2DDB22249758}"/>
              </a:ext>
            </a:extLst>
          </p:cNvPr>
          <p:cNvSpPr>
            <a:spLocks noGrp="1"/>
          </p:cNvSpPr>
          <p:nvPr>
            <p:ph type="title"/>
          </p:nvPr>
        </p:nvSpPr>
        <p:spPr/>
        <p:txBody>
          <a:bodyPr>
            <a:normAutofit/>
          </a:bodyPr>
          <a:lstStyle/>
          <a:p>
            <a:r>
              <a:rPr lang="en-US" dirty="0"/>
              <a:t>Geospatial Help Desk</a:t>
            </a:r>
          </a:p>
        </p:txBody>
      </p:sp>
      <p:sp>
        <p:nvSpPr>
          <p:cNvPr id="3" name="Content Placeholder 2">
            <a:extLst>
              <a:ext uri="{FF2B5EF4-FFF2-40B4-BE49-F238E27FC236}">
                <a16:creationId xmlns:a16="http://schemas.microsoft.com/office/drawing/2014/main" id="{D7E6DB1C-1C6A-4FF9-8D4A-80062E686FD3}"/>
              </a:ext>
            </a:extLst>
          </p:cNvPr>
          <p:cNvSpPr>
            <a:spLocks noGrp="1"/>
          </p:cNvSpPr>
          <p:nvPr>
            <p:ph idx="1"/>
          </p:nvPr>
        </p:nvSpPr>
        <p:spPr/>
        <p:txBody>
          <a:bodyPr/>
          <a:lstStyle/>
          <a:p>
            <a:r>
              <a:rPr lang="en-US" dirty="0"/>
              <a:t>Did you know that GTAC offers geospatial support through the Customer Help Desk?</a:t>
            </a:r>
          </a:p>
          <a:p>
            <a:pPr lvl="1"/>
            <a:r>
              <a:rPr lang="en-US" dirty="0"/>
              <a:t>Tickets first go to a Tier 1 Help Desk Agent</a:t>
            </a:r>
          </a:p>
          <a:p>
            <a:pPr lvl="1"/>
            <a:r>
              <a:rPr lang="en-US" dirty="0"/>
              <a:t>Tickets are then routed to a Tier 2 Agent who specializes in the area of your issue</a:t>
            </a:r>
          </a:p>
          <a:p>
            <a:r>
              <a:rPr lang="en-US" dirty="0"/>
              <a:t>Geospatial Tier 2 Agents work directly at GTAC</a:t>
            </a:r>
          </a:p>
          <a:p>
            <a:pPr lvl="1"/>
            <a:r>
              <a:rPr lang="en-US" dirty="0"/>
              <a:t>Bypass long wait times and come directly to us!</a:t>
            </a:r>
          </a:p>
          <a:p>
            <a:pPr lvl="1"/>
            <a:endParaRPr lang="en-US" dirty="0"/>
          </a:p>
        </p:txBody>
      </p:sp>
    </p:spTree>
    <p:extLst>
      <p:ext uri="{BB962C8B-B14F-4D97-AF65-F5344CB8AC3E}">
        <p14:creationId xmlns:p14="http://schemas.microsoft.com/office/powerpoint/2010/main" val="13864454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8297A-A06D-4F16-BFD3-E980FA51AD3E}"/>
              </a:ext>
            </a:extLst>
          </p:cNvPr>
          <p:cNvSpPr>
            <a:spLocks noGrp="1"/>
          </p:cNvSpPr>
          <p:nvPr>
            <p:ph type="title"/>
          </p:nvPr>
        </p:nvSpPr>
        <p:spPr/>
        <p:txBody>
          <a:bodyPr/>
          <a:lstStyle/>
          <a:p>
            <a:r>
              <a:rPr lang="en-US" dirty="0"/>
              <a:t>Remote Sensing Help Desk</a:t>
            </a:r>
          </a:p>
        </p:txBody>
      </p:sp>
      <p:sp>
        <p:nvSpPr>
          <p:cNvPr id="3" name="Content Placeholder 2">
            <a:extLst>
              <a:ext uri="{FF2B5EF4-FFF2-40B4-BE49-F238E27FC236}">
                <a16:creationId xmlns:a16="http://schemas.microsoft.com/office/drawing/2014/main" id="{ADE8095B-E9B0-4867-B77C-344220356E09}"/>
              </a:ext>
            </a:extLst>
          </p:cNvPr>
          <p:cNvSpPr>
            <a:spLocks noGrp="1"/>
          </p:cNvSpPr>
          <p:nvPr>
            <p:ph idx="1"/>
          </p:nvPr>
        </p:nvSpPr>
        <p:spPr/>
        <p:txBody>
          <a:bodyPr>
            <a:normAutofit fontScale="92500"/>
          </a:bodyPr>
          <a:lstStyle/>
          <a:p>
            <a:r>
              <a:rPr lang="en-US" dirty="0"/>
              <a:t>4x official </a:t>
            </a:r>
            <a:r>
              <a:rPr lang="en-US" b="1" dirty="0"/>
              <a:t>Tier 2 Agents </a:t>
            </a:r>
            <a:r>
              <a:rPr lang="en-US" dirty="0"/>
              <a:t>at GTAC and myriad Subject Matter Experts (SMEs)!</a:t>
            </a:r>
          </a:p>
          <a:p>
            <a:pPr lvl="1"/>
            <a:r>
              <a:rPr lang="en-US" dirty="0"/>
              <a:t>Tier 2 agents answer questions + formally handle tickets; SMEs answer questions + let the Tier 2 agents handle </a:t>
            </a:r>
            <a:r>
              <a:rPr lang="en-US"/>
              <a:t>the tickets</a:t>
            </a:r>
          </a:p>
          <a:p>
            <a:pPr lvl="1"/>
            <a:r>
              <a:rPr lang="en-US" dirty="0"/>
              <a:t>This is a funded service that we provide – you are not inconveniencing anyone by asking for help.</a:t>
            </a:r>
          </a:p>
          <a:p>
            <a:pPr lvl="1"/>
            <a:r>
              <a:rPr lang="en-US" dirty="0"/>
              <a:t>Contact SMEs directly, we’ll take care of the CHD ticket.</a:t>
            </a:r>
          </a:p>
          <a:p>
            <a:pPr lvl="1"/>
            <a:r>
              <a:rPr lang="en-US" dirty="0"/>
              <a:t>We have a whole office of SMEs at our disposal to help you resolve whatever issue you’re facing.</a:t>
            </a:r>
          </a:p>
        </p:txBody>
      </p:sp>
    </p:spTree>
    <p:extLst>
      <p:ext uri="{BB962C8B-B14F-4D97-AF65-F5344CB8AC3E}">
        <p14:creationId xmlns:p14="http://schemas.microsoft.com/office/powerpoint/2010/main" val="28818549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8297A-A06D-4F16-BFD3-E980FA51AD3E}"/>
              </a:ext>
            </a:extLst>
          </p:cNvPr>
          <p:cNvSpPr>
            <a:spLocks noGrp="1"/>
          </p:cNvSpPr>
          <p:nvPr>
            <p:ph type="title"/>
          </p:nvPr>
        </p:nvSpPr>
        <p:spPr/>
        <p:txBody>
          <a:bodyPr/>
          <a:lstStyle/>
          <a:p>
            <a:r>
              <a:rPr lang="en-US" dirty="0"/>
              <a:t>Remote Sensing Help Desk</a:t>
            </a:r>
          </a:p>
        </p:txBody>
      </p:sp>
      <p:sp>
        <p:nvSpPr>
          <p:cNvPr id="3" name="Content Placeholder 2">
            <a:extLst>
              <a:ext uri="{FF2B5EF4-FFF2-40B4-BE49-F238E27FC236}">
                <a16:creationId xmlns:a16="http://schemas.microsoft.com/office/drawing/2014/main" id="{ADE8095B-E9B0-4867-B77C-344220356E09}"/>
              </a:ext>
            </a:extLst>
          </p:cNvPr>
          <p:cNvSpPr>
            <a:spLocks noGrp="1"/>
          </p:cNvSpPr>
          <p:nvPr>
            <p:ph idx="1"/>
          </p:nvPr>
        </p:nvSpPr>
        <p:spPr/>
        <p:txBody>
          <a:bodyPr>
            <a:normAutofit/>
          </a:bodyPr>
          <a:lstStyle/>
          <a:p>
            <a:r>
              <a:rPr lang="en-US" dirty="0"/>
              <a:t>Topics: troubleshooting remote sensing software, lidar, radar, Google Earth Engine, modeling, geospatial scripting, photogrammetry, stereo viewing, change detection, segment generation / object-based image analysis (OBIA), raster geoprocessing, and more.</a:t>
            </a:r>
          </a:p>
        </p:txBody>
      </p:sp>
    </p:spTree>
    <p:extLst>
      <p:ext uri="{BB962C8B-B14F-4D97-AF65-F5344CB8AC3E}">
        <p14:creationId xmlns:p14="http://schemas.microsoft.com/office/powerpoint/2010/main" val="530576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Agenda</a:t>
            </a:r>
          </a:p>
        </p:txBody>
      </p:sp>
      <p:graphicFrame>
        <p:nvGraphicFramePr>
          <p:cNvPr id="7" name="Content Placeholder 6">
            <a:extLst>
              <a:ext uri="{FF2B5EF4-FFF2-40B4-BE49-F238E27FC236}">
                <a16:creationId xmlns:a16="http://schemas.microsoft.com/office/drawing/2014/main" id="{438A162A-EC97-4458-AC18-DD87AE957177}"/>
              </a:ext>
            </a:extLst>
          </p:cNvPr>
          <p:cNvGraphicFramePr>
            <a:graphicFrameLocks noGrp="1"/>
          </p:cNvGraphicFramePr>
          <p:nvPr>
            <p:ph idx="1"/>
            <p:extLst>
              <p:ext uri="{D42A27DB-BD31-4B8C-83A1-F6EECF244321}">
                <p14:modId xmlns:p14="http://schemas.microsoft.com/office/powerpoint/2010/main" val="1042225913"/>
              </p:ext>
            </p:extLst>
          </p:nvPr>
        </p:nvGraphicFramePr>
        <p:xfrm>
          <a:off x="457200" y="1447800"/>
          <a:ext cx="8229600" cy="4904676"/>
        </p:xfrm>
        <a:graphic>
          <a:graphicData uri="http://schemas.openxmlformats.org/drawingml/2006/table">
            <a:tbl>
              <a:tblPr firstRow="1" firstCol="1" bandRow="1">
                <a:tableStyleId>{5C22544A-7EE6-4342-B048-85BDC9FD1C3A}</a:tableStyleId>
              </a:tblPr>
              <a:tblGrid>
                <a:gridCol w="1524000">
                  <a:extLst>
                    <a:ext uri="{9D8B030D-6E8A-4147-A177-3AD203B41FA5}">
                      <a16:colId xmlns:a16="http://schemas.microsoft.com/office/drawing/2014/main" val="4011350806"/>
                    </a:ext>
                  </a:extLst>
                </a:gridCol>
                <a:gridCol w="6705600">
                  <a:extLst>
                    <a:ext uri="{9D8B030D-6E8A-4147-A177-3AD203B41FA5}">
                      <a16:colId xmlns:a16="http://schemas.microsoft.com/office/drawing/2014/main" val="556513641"/>
                    </a:ext>
                  </a:extLst>
                </a:gridCol>
              </a:tblGrid>
              <a:tr h="499533">
                <a:tc>
                  <a:txBody>
                    <a:bodyPr/>
                    <a:lstStyle/>
                    <a:p>
                      <a:pPr marL="0" marR="0">
                        <a:lnSpc>
                          <a:spcPct val="107000"/>
                        </a:lnSpc>
                        <a:spcBef>
                          <a:spcPts val="0"/>
                        </a:spcBef>
                        <a:spcAft>
                          <a:spcPts val="0"/>
                        </a:spcAft>
                      </a:pPr>
                      <a:r>
                        <a:rPr lang="en-US" sz="2000">
                          <a:effectLst/>
                        </a:rPr>
                        <a:t>Start Time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Content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86841360"/>
                  </a:ext>
                </a:extLst>
              </a:tr>
              <a:tr h="499533">
                <a:tc>
                  <a:txBody>
                    <a:bodyPr/>
                    <a:lstStyle/>
                    <a:p>
                      <a:pPr marL="0" marR="0">
                        <a:lnSpc>
                          <a:spcPct val="107000"/>
                        </a:lnSpc>
                        <a:spcBef>
                          <a:spcPts val="0"/>
                        </a:spcBef>
                        <a:spcAft>
                          <a:spcPts val="0"/>
                        </a:spcAft>
                      </a:pPr>
                      <a:r>
                        <a:rPr lang="en-US" sz="2000">
                          <a:effectLst/>
                        </a:rPr>
                        <a:t>10:00 am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Lecture 1: Concepts and Image Processing</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84398827"/>
                  </a:ext>
                </a:extLst>
              </a:tr>
              <a:tr h="499533">
                <a:tc>
                  <a:txBody>
                    <a:bodyPr/>
                    <a:lstStyle/>
                    <a:p>
                      <a:pPr marL="0" marR="0">
                        <a:lnSpc>
                          <a:spcPct val="107000"/>
                        </a:lnSpc>
                        <a:spcBef>
                          <a:spcPts val="0"/>
                        </a:spcBef>
                        <a:spcAft>
                          <a:spcPts val="0"/>
                        </a:spcAft>
                      </a:pPr>
                      <a:r>
                        <a:rPr lang="en-US" sz="2000">
                          <a:effectLst/>
                        </a:rPr>
                        <a:t>10:45 am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Break + Exercise 1: Process + Explore Landsat time series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82248634"/>
                  </a:ext>
                </a:extLst>
              </a:tr>
              <a:tr h="499533">
                <a:tc>
                  <a:txBody>
                    <a:bodyPr/>
                    <a:lstStyle/>
                    <a:p>
                      <a:pPr marL="0" marR="0">
                        <a:lnSpc>
                          <a:spcPct val="107000"/>
                        </a:lnSpc>
                        <a:spcBef>
                          <a:spcPts val="0"/>
                        </a:spcBef>
                        <a:spcAft>
                          <a:spcPts val="0"/>
                        </a:spcAft>
                      </a:pPr>
                      <a:r>
                        <a:rPr lang="en-US" sz="2000">
                          <a:effectLst/>
                        </a:rPr>
                        <a:t>11:00 am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Lecture 2: Adv Change Detection Methods and Products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27947600"/>
                  </a:ext>
                </a:extLst>
              </a:tr>
              <a:tr h="499533">
                <a:tc>
                  <a:txBody>
                    <a:bodyPr/>
                    <a:lstStyle/>
                    <a:p>
                      <a:pPr marL="0" marR="0">
                        <a:lnSpc>
                          <a:spcPct val="107000"/>
                        </a:lnSpc>
                        <a:spcBef>
                          <a:spcPts val="0"/>
                        </a:spcBef>
                        <a:spcAft>
                          <a:spcPts val="0"/>
                        </a:spcAft>
                      </a:pPr>
                      <a:r>
                        <a:rPr lang="en-US" sz="2000">
                          <a:effectLst/>
                        </a:rPr>
                        <a:t>11:45 am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Lunch + Exercise 2: Basic trend analysis in EE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81736917"/>
                  </a:ext>
                </a:extLst>
              </a:tr>
              <a:tr h="499533">
                <a:tc>
                  <a:txBody>
                    <a:bodyPr/>
                    <a:lstStyle/>
                    <a:p>
                      <a:pPr marL="0" marR="0">
                        <a:lnSpc>
                          <a:spcPct val="107000"/>
                        </a:lnSpc>
                        <a:spcBef>
                          <a:spcPts val="0"/>
                        </a:spcBef>
                        <a:spcAft>
                          <a:spcPts val="0"/>
                        </a:spcAft>
                      </a:pPr>
                      <a:r>
                        <a:rPr lang="en-US" sz="2000">
                          <a:effectLst/>
                        </a:rPr>
                        <a:t>12:45 pm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Lecture 3: LandTrendr</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7463774"/>
                  </a:ext>
                </a:extLst>
              </a:tr>
              <a:tr h="499533">
                <a:tc>
                  <a:txBody>
                    <a:bodyPr/>
                    <a:lstStyle/>
                    <a:p>
                      <a:pPr marL="0" marR="0">
                        <a:lnSpc>
                          <a:spcPct val="107000"/>
                        </a:lnSpc>
                        <a:spcBef>
                          <a:spcPts val="0"/>
                        </a:spcBef>
                        <a:spcAft>
                          <a:spcPts val="0"/>
                        </a:spcAft>
                      </a:pPr>
                      <a:r>
                        <a:rPr lang="en-US" sz="2000">
                          <a:effectLst/>
                        </a:rPr>
                        <a:t>1:15 pm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Do Exercise 3 – LandTrendr in EE - Fitting &amp; finding parameters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30178762"/>
                  </a:ext>
                </a:extLst>
              </a:tr>
              <a:tr h="499533">
                <a:tc>
                  <a:txBody>
                    <a:bodyPr/>
                    <a:lstStyle/>
                    <a:p>
                      <a:pPr marL="0" marR="0">
                        <a:lnSpc>
                          <a:spcPct val="107000"/>
                        </a:lnSpc>
                        <a:spcBef>
                          <a:spcPts val="0"/>
                        </a:spcBef>
                        <a:spcAft>
                          <a:spcPts val="0"/>
                        </a:spcAft>
                      </a:pPr>
                      <a:r>
                        <a:rPr lang="en-US" sz="2000" dirty="0">
                          <a:effectLst/>
                        </a:rPr>
                        <a:t>2:30 pm</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1" dirty="0">
                          <a:effectLst/>
                        </a:rPr>
                        <a:t>Lecture 4: </a:t>
                      </a:r>
                      <a:r>
                        <a:rPr lang="en-US" sz="2000" b="1" dirty="0" err="1">
                          <a:effectLst/>
                        </a:rPr>
                        <a:t>LandTrendr</a:t>
                      </a:r>
                      <a:r>
                        <a:rPr lang="en-US" sz="2000" b="1" dirty="0">
                          <a:effectLst/>
                        </a:rPr>
                        <a:t>, Change Mapping, and Scripting</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46286968"/>
                  </a:ext>
                </a:extLst>
              </a:tr>
              <a:tr h="499533">
                <a:tc>
                  <a:txBody>
                    <a:bodyPr/>
                    <a:lstStyle/>
                    <a:p>
                      <a:pPr marL="0" marR="0">
                        <a:lnSpc>
                          <a:spcPct val="107000"/>
                        </a:lnSpc>
                        <a:spcBef>
                          <a:spcPts val="0"/>
                        </a:spcBef>
                        <a:spcAft>
                          <a:spcPts val="0"/>
                        </a:spcAft>
                      </a:pPr>
                      <a:r>
                        <a:rPr lang="en-US" sz="2000">
                          <a:effectLst/>
                        </a:rPr>
                        <a:t>2:45 </a:t>
                      </a:r>
                      <a:r>
                        <a:rPr lang="en-US" sz="2000" dirty="0">
                          <a:effectLst/>
                        </a:rPr>
                        <a:t>pm</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1" dirty="0">
                          <a:effectLst/>
                        </a:rPr>
                        <a:t>Do Exercise 4 –Run LT-GEE to Map Disturbance</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26378813"/>
                  </a:ext>
                </a:extLst>
              </a:tr>
            </a:tbl>
          </a:graphicData>
        </a:graphic>
      </p:graphicFrame>
      <p:sp>
        <p:nvSpPr>
          <p:cNvPr id="8" name="TextBox 7">
            <a:extLst>
              <a:ext uri="{FF2B5EF4-FFF2-40B4-BE49-F238E27FC236}">
                <a16:creationId xmlns:a16="http://schemas.microsoft.com/office/drawing/2014/main" id="{D715EB48-2FB9-4F17-BE7D-9027ABF5DF0D}"/>
              </a:ext>
            </a:extLst>
          </p:cNvPr>
          <p:cNvSpPr txBox="1"/>
          <p:nvPr/>
        </p:nvSpPr>
        <p:spPr>
          <a:xfrm>
            <a:off x="6976075" y="1002268"/>
            <a:ext cx="1710725" cy="369332"/>
          </a:xfrm>
          <a:prstGeom prst="rect">
            <a:avLst/>
          </a:prstGeom>
          <a:noFill/>
        </p:spPr>
        <p:txBody>
          <a:bodyPr wrap="none" rtlCol="0">
            <a:spAutoFit/>
          </a:bodyPr>
          <a:lstStyle/>
          <a:p>
            <a:r>
              <a:rPr lang="en-US" b="1" dirty="0"/>
              <a:t>All times MDT</a:t>
            </a:r>
          </a:p>
        </p:txBody>
      </p:sp>
    </p:spTree>
    <p:extLst>
      <p:ext uri="{BB962C8B-B14F-4D97-AF65-F5344CB8AC3E}">
        <p14:creationId xmlns:p14="http://schemas.microsoft.com/office/powerpoint/2010/main" val="1361905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776E0-285B-4890-BEEA-ADA1A9E615EF}"/>
              </a:ext>
            </a:extLst>
          </p:cNvPr>
          <p:cNvSpPr>
            <a:spLocks noGrp="1"/>
          </p:cNvSpPr>
          <p:nvPr>
            <p:ph type="title"/>
          </p:nvPr>
        </p:nvSpPr>
        <p:spPr/>
        <p:txBody>
          <a:bodyPr/>
          <a:lstStyle/>
          <a:p>
            <a:r>
              <a:rPr lang="en-US" dirty="0"/>
              <a:t>Lecture objectives</a:t>
            </a:r>
          </a:p>
        </p:txBody>
      </p:sp>
      <p:sp>
        <p:nvSpPr>
          <p:cNvPr id="3" name="Content Placeholder 2">
            <a:extLst>
              <a:ext uri="{FF2B5EF4-FFF2-40B4-BE49-F238E27FC236}">
                <a16:creationId xmlns:a16="http://schemas.microsoft.com/office/drawing/2014/main" id="{8940E18E-37AF-4BC8-AF4D-7411DC866EC4}"/>
              </a:ext>
            </a:extLst>
          </p:cNvPr>
          <p:cNvSpPr>
            <a:spLocks noGrp="1"/>
          </p:cNvSpPr>
          <p:nvPr>
            <p:ph idx="1"/>
          </p:nvPr>
        </p:nvSpPr>
        <p:spPr/>
        <p:txBody>
          <a:bodyPr/>
          <a:lstStyle/>
          <a:p>
            <a:pPr lvl="0"/>
            <a:r>
              <a:rPr lang="en-US" dirty="0"/>
              <a:t>Introduction to change detection platforms</a:t>
            </a:r>
          </a:p>
          <a:p>
            <a:pPr lvl="0"/>
            <a:r>
              <a:rPr lang="en-US" dirty="0"/>
              <a:t>Understand uses and applications of the skills developed in previous courses</a:t>
            </a:r>
          </a:p>
          <a:p>
            <a:pPr lvl="0"/>
            <a:r>
              <a:rPr lang="en-US" dirty="0"/>
              <a:t>Introduction to best practices + resources for coding </a:t>
            </a:r>
          </a:p>
          <a:p>
            <a:pPr marL="0" indent="0">
              <a:buNone/>
            </a:pPr>
            <a:endParaRPr lang="en-US" dirty="0"/>
          </a:p>
        </p:txBody>
      </p:sp>
      <p:pic>
        <p:nvPicPr>
          <p:cNvPr id="12" name="Picture 11" descr="A tree with a mountain in the snow&#10;&#10;Description automatically generated">
            <a:extLst>
              <a:ext uri="{FF2B5EF4-FFF2-40B4-BE49-F238E27FC236}">
                <a16:creationId xmlns:a16="http://schemas.microsoft.com/office/drawing/2014/main" id="{91CC3C88-9B8A-49A7-AD37-C47B4642E0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0" y="4267200"/>
            <a:ext cx="4800600" cy="2477110"/>
          </a:xfrm>
          <a:prstGeom prst="rect">
            <a:avLst/>
          </a:prstGeom>
        </p:spPr>
      </p:pic>
      <p:sp>
        <p:nvSpPr>
          <p:cNvPr id="13" name="TextBox 12">
            <a:extLst>
              <a:ext uri="{FF2B5EF4-FFF2-40B4-BE49-F238E27FC236}">
                <a16:creationId xmlns:a16="http://schemas.microsoft.com/office/drawing/2014/main" id="{A5AFA2D3-7309-4F6A-8E6D-5988EC62FD2F}"/>
              </a:ext>
            </a:extLst>
          </p:cNvPr>
          <p:cNvSpPr txBox="1"/>
          <p:nvPr/>
        </p:nvSpPr>
        <p:spPr>
          <a:xfrm>
            <a:off x="5181600" y="6495239"/>
            <a:ext cx="2209800" cy="230832"/>
          </a:xfrm>
          <a:prstGeom prst="rect">
            <a:avLst/>
          </a:prstGeom>
          <a:noFill/>
        </p:spPr>
        <p:txBody>
          <a:bodyPr wrap="square" rtlCol="0">
            <a:spAutoFit/>
          </a:bodyPr>
          <a:lstStyle/>
          <a:p>
            <a:r>
              <a:rPr lang="en-US" sz="900" dirty="0">
                <a:solidFill>
                  <a:schemeClr val="bg1">
                    <a:lumMod val="75000"/>
                  </a:schemeClr>
                </a:solidFill>
              </a:rPr>
              <a:t>Photo by </a:t>
            </a:r>
            <a:r>
              <a:rPr lang="en-US" sz="900" dirty="0">
                <a:solidFill>
                  <a:schemeClr val="bg1">
                    <a:lumMod val="75000"/>
                  </a:schemeClr>
                </a:solidFill>
                <a:hlinkClick r:id="rId3">
                  <a:extLst>
                    <a:ext uri="{A12FA001-AC4F-418D-AE19-62706E023703}">
                      <ahyp:hlinkClr xmlns:ahyp="http://schemas.microsoft.com/office/drawing/2018/hyperlinkcolor" val="tx"/>
                    </a:ext>
                  </a:extLst>
                </a:hlinkClick>
              </a:rPr>
              <a:t>Jan Huber</a:t>
            </a:r>
            <a:r>
              <a:rPr lang="en-US" sz="900" dirty="0">
                <a:solidFill>
                  <a:schemeClr val="bg1">
                    <a:lumMod val="75000"/>
                  </a:schemeClr>
                </a:solidFill>
              </a:rPr>
              <a:t> on </a:t>
            </a:r>
            <a:r>
              <a:rPr lang="en-US" sz="900" dirty="0" err="1">
                <a:solidFill>
                  <a:schemeClr val="bg1">
                    <a:lumMod val="75000"/>
                  </a:schemeClr>
                </a:solidFill>
                <a:hlinkClick r:id="rId4">
                  <a:extLst>
                    <a:ext uri="{A12FA001-AC4F-418D-AE19-62706E023703}">
                      <ahyp:hlinkClr xmlns:ahyp="http://schemas.microsoft.com/office/drawing/2018/hyperlinkcolor" val="tx"/>
                    </a:ext>
                  </a:extLst>
                </a:hlinkClick>
              </a:rPr>
              <a:t>Unsplash</a:t>
            </a:r>
            <a:endParaRPr lang="en-US" sz="900" dirty="0">
              <a:solidFill>
                <a:schemeClr val="bg1">
                  <a:lumMod val="75000"/>
                </a:schemeClr>
              </a:solidFill>
            </a:endParaRPr>
          </a:p>
        </p:txBody>
      </p:sp>
    </p:spTree>
    <p:extLst>
      <p:ext uri="{BB962C8B-B14F-4D97-AF65-F5344CB8AC3E}">
        <p14:creationId xmlns:p14="http://schemas.microsoft.com/office/powerpoint/2010/main" val="387709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F70CE-90C7-4B69-A501-AB41C47B1BAF}"/>
              </a:ext>
            </a:extLst>
          </p:cNvPr>
          <p:cNvSpPr>
            <a:spLocks noGrp="1"/>
          </p:cNvSpPr>
          <p:nvPr>
            <p:ph type="title"/>
          </p:nvPr>
        </p:nvSpPr>
        <p:spPr/>
        <p:txBody>
          <a:bodyPr>
            <a:normAutofit/>
          </a:bodyPr>
          <a:lstStyle/>
          <a:p>
            <a:r>
              <a:rPr lang="en-US" dirty="0"/>
              <a:t>Building LTS Tools</a:t>
            </a:r>
          </a:p>
        </p:txBody>
      </p:sp>
      <p:sp>
        <p:nvSpPr>
          <p:cNvPr id="3" name="Content Placeholder 2">
            <a:extLst>
              <a:ext uri="{FF2B5EF4-FFF2-40B4-BE49-F238E27FC236}">
                <a16:creationId xmlns:a16="http://schemas.microsoft.com/office/drawing/2014/main" id="{F038290E-84F2-4F54-BC95-D42085D95DEE}"/>
              </a:ext>
            </a:extLst>
          </p:cNvPr>
          <p:cNvSpPr>
            <a:spLocks noGrp="1"/>
          </p:cNvSpPr>
          <p:nvPr>
            <p:ph idx="1"/>
          </p:nvPr>
        </p:nvSpPr>
        <p:spPr/>
        <p:txBody>
          <a:bodyPr>
            <a:normAutofit/>
          </a:bodyPr>
          <a:lstStyle/>
          <a:p>
            <a:r>
              <a:rPr lang="en-US" dirty="0"/>
              <a:t>Algorithms are methods/instructions to solve a problem</a:t>
            </a:r>
          </a:p>
          <a:p>
            <a:pPr lvl="1"/>
            <a:r>
              <a:rPr lang="en-US" dirty="0"/>
              <a:t>Can be implemented in different venues if the necessary tools are available</a:t>
            </a:r>
          </a:p>
          <a:p>
            <a:pPr lvl="1"/>
            <a:r>
              <a:rPr lang="en-US" dirty="0"/>
              <a:t>You have been learning EE tools &amp; algorithms </a:t>
            </a:r>
          </a:p>
          <a:p>
            <a:pPr lvl="1"/>
            <a:r>
              <a:rPr lang="en-US" dirty="0"/>
              <a:t>Someday you may write your own!</a:t>
            </a:r>
          </a:p>
          <a:p>
            <a:pPr marL="274320" lvl="1" indent="0">
              <a:buNone/>
            </a:pPr>
            <a:endParaRPr lang="en-US" dirty="0"/>
          </a:p>
          <a:p>
            <a:r>
              <a:rPr lang="en-US" dirty="0"/>
              <a:t>Let’s look at a few programs and projects using LTS algorithms and Earth Engine</a:t>
            </a:r>
          </a:p>
        </p:txBody>
      </p:sp>
    </p:spTree>
    <p:extLst>
      <p:ext uri="{BB962C8B-B14F-4D97-AF65-F5344CB8AC3E}">
        <p14:creationId xmlns:p14="http://schemas.microsoft.com/office/powerpoint/2010/main" val="1573279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A690E-35D9-4986-B917-7786855210D0}"/>
              </a:ext>
            </a:extLst>
          </p:cNvPr>
          <p:cNvSpPr>
            <a:spLocks noGrp="1"/>
          </p:cNvSpPr>
          <p:nvPr>
            <p:ph type="title"/>
          </p:nvPr>
        </p:nvSpPr>
        <p:spPr/>
        <p:txBody>
          <a:bodyPr>
            <a:normAutofit fontScale="90000"/>
          </a:bodyPr>
          <a:lstStyle/>
          <a:p>
            <a:r>
              <a:rPr lang="en-US" dirty="0"/>
              <a:t>Time series methods used to support management &amp; conservation</a:t>
            </a:r>
          </a:p>
        </p:txBody>
      </p:sp>
      <p:sp>
        <p:nvSpPr>
          <p:cNvPr id="3" name="Content Placeholder 2">
            <a:extLst>
              <a:ext uri="{FF2B5EF4-FFF2-40B4-BE49-F238E27FC236}">
                <a16:creationId xmlns:a16="http://schemas.microsoft.com/office/drawing/2014/main" id="{55440651-AD8F-445E-9ECA-7131B480984A}"/>
              </a:ext>
            </a:extLst>
          </p:cNvPr>
          <p:cNvSpPr>
            <a:spLocks noGrp="1"/>
          </p:cNvSpPr>
          <p:nvPr>
            <p:ph idx="1"/>
          </p:nvPr>
        </p:nvSpPr>
        <p:spPr>
          <a:xfrm>
            <a:off x="457200" y="1447800"/>
            <a:ext cx="8229600" cy="4191000"/>
          </a:xfrm>
        </p:spPr>
        <p:txBody>
          <a:bodyPr/>
          <a:lstStyle/>
          <a:p>
            <a:r>
              <a:rPr lang="en-US" dirty="0"/>
              <a:t>Landscape Change Monitoring System (LCMS)</a:t>
            </a:r>
          </a:p>
          <a:p>
            <a:pPr lvl="2"/>
            <a:r>
              <a:rPr lang="en-US" dirty="0"/>
              <a:t>Ensemble model integrating multiple methods</a:t>
            </a:r>
          </a:p>
          <a:p>
            <a:pPr lvl="2"/>
            <a:endParaRPr lang="en-US" dirty="0"/>
          </a:p>
        </p:txBody>
      </p:sp>
      <p:sp>
        <p:nvSpPr>
          <p:cNvPr id="7" name="TextBox 6">
            <a:extLst>
              <a:ext uri="{FF2B5EF4-FFF2-40B4-BE49-F238E27FC236}">
                <a16:creationId xmlns:a16="http://schemas.microsoft.com/office/drawing/2014/main" id="{525B11C1-927D-4050-9C77-D5342BCE40B6}"/>
              </a:ext>
            </a:extLst>
          </p:cNvPr>
          <p:cNvSpPr txBox="1"/>
          <p:nvPr/>
        </p:nvSpPr>
        <p:spPr>
          <a:xfrm>
            <a:off x="3962400" y="6172200"/>
            <a:ext cx="5410200" cy="369332"/>
          </a:xfrm>
          <a:prstGeom prst="rect">
            <a:avLst/>
          </a:prstGeom>
          <a:noFill/>
        </p:spPr>
        <p:txBody>
          <a:bodyPr wrap="square" rtlCol="0">
            <a:spAutoFit/>
          </a:bodyPr>
          <a:lstStyle/>
          <a:p>
            <a:r>
              <a:rPr lang="en-US" dirty="0">
                <a:hlinkClick r:id="rId3"/>
              </a:rPr>
              <a:t>http://lcms.forestry.oregonstate.edu/</a:t>
            </a:r>
            <a:endParaRPr lang="en-US" dirty="0"/>
          </a:p>
        </p:txBody>
      </p:sp>
      <p:pic>
        <p:nvPicPr>
          <p:cNvPr id="5" name="Picture 4">
            <a:extLst>
              <a:ext uri="{FF2B5EF4-FFF2-40B4-BE49-F238E27FC236}">
                <a16:creationId xmlns:a16="http://schemas.microsoft.com/office/drawing/2014/main" id="{71D5BA48-9B1E-4D35-9607-E45F92C21180}"/>
              </a:ext>
            </a:extLst>
          </p:cNvPr>
          <p:cNvPicPr>
            <a:picLocks noChangeAspect="1"/>
          </p:cNvPicPr>
          <p:nvPr/>
        </p:nvPicPr>
        <p:blipFill>
          <a:blip r:embed="rId4"/>
          <a:stretch>
            <a:fillRect/>
          </a:stretch>
        </p:blipFill>
        <p:spPr>
          <a:xfrm>
            <a:off x="990600" y="2971800"/>
            <a:ext cx="6567791" cy="3246071"/>
          </a:xfrm>
          <a:prstGeom prst="rect">
            <a:avLst/>
          </a:prstGeom>
        </p:spPr>
      </p:pic>
    </p:spTree>
    <p:extLst>
      <p:ext uri="{BB962C8B-B14F-4D97-AF65-F5344CB8AC3E}">
        <p14:creationId xmlns:p14="http://schemas.microsoft.com/office/powerpoint/2010/main" val="3045399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F7FC0-0751-4FEC-9D17-9E0D12DD3DF8}"/>
              </a:ext>
            </a:extLst>
          </p:cNvPr>
          <p:cNvSpPr>
            <a:spLocks noGrp="1"/>
          </p:cNvSpPr>
          <p:nvPr>
            <p:ph type="title"/>
          </p:nvPr>
        </p:nvSpPr>
        <p:spPr/>
        <p:txBody>
          <a:bodyPr>
            <a:normAutofit fontScale="90000"/>
          </a:bodyPr>
          <a:lstStyle/>
          <a:p>
            <a:r>
              <a:rPr lang="en-US" dirty="0"/>
              <a:t>Time series methods used to support management &amp; conservation</a:t>
            </a:r>
          </a:p>
        </p:txBody>
      </p:sp>
      <p:sp>
        <p:nvSpPr>
          <p:cNvPr id="3" name="Content Placeholder 2">
            <a:extLst>
              <a:ext uri="{FF2B5EF4-FFF2-40B4-BE49-F238E27FC236}">
                <a16:creationId xmlns:a16="http://schemas.microsoft.com/office/drawing/2014/main" id="{890A5AEB-3F83-453C-B79D-9CDD3E51BD32}"/>
              </a:ext>
            </a:extLst>
          </p:cNvPr>
          <p:cNvSpPr>
            <a:spLocks noGrp="1"/>
          </p:cNvSpPr>
          <p:nvPr>
            <p:ph idx="1"/>
          </p:nvPr>
        </p:nvSpPr>
        <p:spPr/>
        <p:txBody>
          <a:bodyPr/>
          <a:lstStyle/>
          <a:p>
            <a:r>
              <a:rPr lang="en-US" dirty="0" err="1"/>
              <a:t>HiForm</a:t>
            </a:r>
            <a:r>
              <a:rPr lang="en-US" dirty="0"/>
              <a:t> </a:t>
            </a:r>
            <a:r>
              <a:rPr lang="en-US" dirty="0">
                <a:hlinkClick r:id="rId2"/>
              </a:rPr>
              <a:t>https://hiform.org</a:t>
            </a:r>
            <a:endParaRPr lang="en-US" dirty="0"/>
          </a:p>
          <a:p>
            <a:pPr lvl="1"/>
            <a:r>
              <a:rPr lang="en-US" dirty="0"/>
              <a:t>High-resolution imagery </a:t>
            </a:r>
          </a:p>
          <a:p>
            <a:pPr lvl="1"/>
            <a:r>
              <a:rPr lang="en-US" dirty="0"/>
              <a:t>Within-year change + near real time change detection</a:t>
            </a:r>
          </a:p>
        </p:txBody>
      </p:sp>
      <p:pic>
        <p:nvPicPr>
          <p:cNvPr id="4" name="Picture 3">
            <a:extLst>
              <a:ext uri="{FF2B5EF4-FFF2-40B4-BE49-F238E27FC236}">
                <a16:creationId xmlns:a16="http://schemas.microsoft.com/office/drawing/2014/main" id="{0DBD7CC1-89C1-44DB-8255-204E88A98CFA}"/>
              </a:ext>
            </a:extLst>
          </p:cNvPr>
          <p:cNvPicPr>
            <a:picLocks noChangeAspect="1"/>
          </p:cNvPicPr>
          <p:nvPr/>
        </p:nvPicPr>
        <p:blipFill>
          <a:blip r:embed="rId3"/>
          <a:stretch>
            <a:fillRect/>
          </a:stretch>
        </p:blipFill>
        <p:spPr>
          <a:xfrm>
            <a:off x="3289120" y="3095368"/>
            <a:ext cx="5403858" cy="3733800"/>
          </a:xfrm>
          <a:prstGeom prst="rect">
            <a:avLst/>
          </a:prstGeom>
        </p:spPr>
      </p:pic>
    </p:spTree>
    <p:extLst>
      <p:ext uri="{BB962C8B-B14F-4D97-AF65-F5344CB8AC3E}">
        <p14:creationId xmlns:p14="http://schemas.microsoft.com/office/powerpoint/2010/main" val="3610207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A690E-35D9-4986-B917-7786855210D0}"/>
              </a:ext>
            </a:extLst>
          </p:cNvPr>
          <p:cNvSpPr>
            <a:spLocks noGrp="1"/>
          </p:cNvSpPr>
          <p:nvPr>
            <p:ph type="title"/>
          </p:nvPr>
        </p:nvSpPr>
        <p:spPr/>
        <p:txBody>
          <a:bodyPr>
            <a:normAutofit fontScale="90000"/>
          </a:bodyPr>
          <a:lstStyle/>
          <a:p>
            <a:r>
              <a:rPr lang="en-US" dirty="0"/>
              <a:t>Time series methods used to support management &amp; conservation</a:t>
            </a:r>
          </a:p>
        </p:txBody>
      </p:sp>
      <p:sp>
        <p:nvSpPr>
          <p:cNvPr id="3" name="Content Placeholder 2">
            <a:extLst>
              <a:ext uri="{FF2B5EF4-FFF2-40B4-BE49-F238E27FC236}">
                <a16:creationId xmlns:a16="http://schemas.microsoft.com/office/drawing/2014/main" id="{55440651-AD8F-445E-9ECA-7131B480984A}"/>
              </a:ext>
            </a:extLst>
          </p:cNvPr>
          <p:cNvSpPr>
            <a:spLocks noGrp="1"/>
          </p:cNvSpPr>
          <p:nvPr>
            <p:ph idx="1"/>
          </p:nvPr>
        </p:nvSpPr>
        <p:spPr>
          <a:xfrm>
            <a:off x="457200" y="1447800"/>
            <a:ext cx="8229600" cy="4191000"/>
          </a:xfrm>
        </p:spPr>
        <p:txBody>
          <a:bodyPr/>
          <a:lstStyle/>
          <a:p>
            <a:r>
              <a:rPr lang="en-US" dirty="0"/>
              <a:t>Global Forest Watch </a:t>
            </a:r>
          </a:p>
          <a:p>
            <a:pPr lvl="2"/>
            <a:r>
              <a:rPr lang="en-US" dirty="0">
                <a:hlinkClick r:id="rId3"/>
              </a:rPr>
              <a:t>Image interpretation and machine learning methods </a:t>
            </a:r>
            <a:r>
              <a:rPr lang="en-US" dirty="0"/>
              <a:t>to classify change from Landsat time series. </a:t>
            </a:r>
          </a:p>
        </p:txBody>
      </p:sp>
      <p:pic>
        <p:nvPicPr>
          <p:cNvPr id="5" name="Picture 4">
            <a:extLst>
              <a:ext uri="{FF2B5EF4-FFF2-40B4-BE49-F238E27FC236}">
                <a16:creationId xmlns:a16="http://schemas.microsoft.com/office/drawing/2014/main" id="{B6B175BE-EEB6-4583-AAF3-71A03A6A132B}"/>
              </a:ext>
            </a:extLst>
          </p:cNvPr>
          <p:cNvPicPr>
            <a:picLocks noChangeAspect="1"/>
          </p:cNvPicPr>
          <p:nvPr/>
        </p:nvPicPr>
        <p:blipFill>
          <a:blip r:embed="rId4"/>
          <a:stretch>
            <a:fillRect/>
          </a:stretch>
        </p:blipFill>
        <p:spPr>
          <a:xfrm>
            <a:off x="2229235" y="3048000"/>
            <a:ext cx="5276464" cy="3003361"/>
          </a:xfrm>
          <a:prstGeom prst="rect">
            <a:avLst/>
          </a:prstGeom>
        </p:spPr>
      </p:pic>
      <p:sp>
        <p:nvSpPr>
          <p:cNvPr id="7" name="TextBox 6">
            <a:extLst>
              <a:ext uri="{FF2B5EF4-FFF2-40B4-BE49-F238E27FC236}">
                <a16:creationId xmlns:a16="http://schemas.microsoft.com/office/drawing/2014/main" id="{525B11C1-927D-4050-9C77-D5342BCE40B6}"/>
              </a:ext>
            </a:extLst>
          </p:cNvPr>
          <p:cNvSpPr txBox="1"/>
          <p:nvPr/>
        </p:nvSpPr>
        <p:spPr>
          <a:xfrm>
            <a:off x="4648200" y="6176001"/>
            <a:ext cx="4724400" cy="369332"/>
          </a:xfrm>
          <a:prstGeom prst="rect">
            <a:avLst/>
          </a:prstGeom>
          <a:noFill/>
        </p:spPr>
        <p:txBody>
          <a:bodyPr wrap="square" rtlCol="0">
            <a:spAutoFit/>
          </a:bodyPr>
          <a:lstStyle/>
          <a:p>
            <a:r>
              <a:rPr lang="en-US" dirty="0">
                <a:hlinkClick r:id="rId5"/>
              </a:rPr>
              <a:t>https://www.globalforestwatch.org/</a:t>
            </a:r>
            <a:endParaRPr lang="en-US" dirty="0"/>
          </a:p>
        </p:txBody>
      </p:sp>
    </p:spTree>
    <p:extLst>
      <p:ext uri="{BB962C8B-B14F-4D97-AF65-F5344CB8AC3E}">
        <p14:creationId xmlns:p14="http://schemas.microsoft.com/office/powerpoint/2010/main" val="3535396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A690E-35D9-4986-B917-7786855210D0}"/>
              </a:ext>
            </a:extLst>
          </p:cNvPr>
          <p:cNvSpPr>
            <a:spLocks noGrp="1"/>
          </p:cNvSpPr>
          <p:nvPr>
            <p:ph type="title"/>
          </p:nvPr>
        </p:nvSpPr>
        <p:spPr/>
        <p:txBody>
          <a:bodyPr>
            <a:normAutofit fontScale="90000"/>
          </a:bodyPr>
          <a:lstStyle/>
          <a:p>
            <a:r>
              <a:rPr lang="en-US" dirty="0"/>
              <a:t>Time series methods used to support management &amp; conservation</a:t>
            </a:r>
          </a:p>
        </p:txBody>
      </p:sp>
      <p:sp>
        <p:nvSpPr>
          <p:cNvPr id="3" name="Content Placeholder 2">
            <a:extLst>
              <a:ext uri="{FF2B5EF4-FFF2-40B4-BE49-F238E27FC236}">
                <a16:creationId xmlns:a16="http://schemas.microsoft.com/office/drawing/2014/main" id="{55440651-AD8F-445E-9ECA-7131B480984A}"/>
              </a:ext>
            </a:extLst>
          </p:cNvPr>
          <p:cNvSpPr>
            <a:spLocks noGrp="1"/>
          </p:cNvSpPr>
          <p:nvPr>
            <p:ph idx="1"/>
          </p:nvPr>
        </p:nvSpPr>
        <p:spPr>
          <a:xfrm>
            <a:off x="457200" y="1447800"/>
            <a:ext cx="8229600" cy="4191000"/>
          </a:xfrm>
        </p:spPr>
        <p:txBody>
          <a:bodyPr/>
          <a:lstStyle/>
          <a:p>
            <a:r>
              <a:rPr lang="en-US" dirty="0"/>
              <a:t>Satellite Forest Information for Canada</a:t>
            </a:r>
          </a:p>
          <a:p>
            <a:pPr lvl="2"/>
            <a:r>
              <a:rPr lang="en-US" dirty="0">
                <a:hlinkClick r:id="rId3"/>
              </a:rPr>
              <a:t>Composite2Change (C2C) algorithm used to map forest disturbance across Canada</a:t>
            </a:r>
            <a:endParaRPr lang="en-US" dirty="0"/>
          </a:p>
        </p:txBody>
      </p:sp>
      <p:sp>
        <p:nvSpPr>
          <p:cNvPr id="7" name="TextBox 6">
            <a:extLst>
              <a:ext uri="{FF2B5EF4-FFF2-40B4-BE49-F238E27FC236}">
                <a16:creationId xmlns:a16="http://schemas.microsoft.com/office/drawing/2014/main" id="{525B11C1-927D-4050-9C77-D5342BCE40B6}"/>
              </a:ext>
            </a:extLst>
          </p:cNvPr>
          <p:cNvSpPr txBox="1"/>
          <p:nvPr/>
        </p:nvSpPr>
        <p:spPr>
          <a:xfrm>
            <a:off x="5486400" y="6183868"/>
            <a:ext cx="4648200" cy="369332"/>
          </a:xfrm>
          <a:prstGeom prst="rect">
            <a:avLst/>
          </a:prstGeom>
          <a:noFill/>
        </p:spPr>
        <p:txBody>
          <a:bodyPr wrap="square" rtlCol="0">
            <a:spAutoFit/>
          </a:bodyPr>
          <a:lstStyle/>
          <a:p>
            <a:r>
              <a:rPr lang="en-US" dirty="0">
                <a:hlinkClick r:id="rId4"/>
              </a:rPr>
              <a:t>https://forests.foundryspatial.com/</a:t>
            </a:r>
            <a:endParaRPr lang="en-US" dirty="0"/>
          </a:p>
        </p:txBody>
      </p:sp>
      <p:pic>
        <p:nvPicPr>
          <p:cNvPr id="8" name="Picture 7">
            <a:extLst>
              <a:ext uri="{FF2B5EF4-FFF2-40B4-BE49-F238E27FC236}">
                <a16:creationId xmlns:a16="http://schemas.microsoft.com/office/drawing/2014/main" id="{8DC52C3D-ED9A-4D09-88D1-57F9CFF0067A}"/>
              </a:ext>
            </a:extLst>
          </p:cNvPr>
          <p:cNvPicPr>
            <a:picLocks noChangeAspect="1"/>
          </p:cNvPicPr>
          <p:nvPr/>
        </p:nvPicPr>
        <p:blipFill>
          <a:blip r:embed="rId5"/>
          <a:stretch>
            <a:fillRect/>
          </a:stretch>
        </p:blipFill>
        <p:spPr>
          <a:xfrm>
            <a:off x="1524000" y="2943103"/>
            <a:ext cx="6705600" cy="3265396"/>
          </a:xfrm>
          <a:prstGeom prst="rect">
            <a:avLst/>
          </a:prstGeom>
        </p:spPr>
      </p:pic>
    </p:spTree>
    <p:extLst>
      <p:ext uri="{BB962C8B-B14F-4D97-AF65-F5344CB8AC3E}">
        <p14:creationId xmlns:p14="http://schemas.microsoft.com/office/powerpoint/2010/main" val="170611213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3">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0070C0"/>
      </a:hlink>
      <a:folHlink>
        <a:srgbClr val="BA6906"/>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Clarity</Template>
  <TotalTime>10107</TotalTime>
  <Words>1684</Words>
  <Application>Microsoft Office PowerPoint</Application>
  <PresentationFormat>On-screen Show (4:3)</PresentationFormat>
  <Paragraphs>222</Paragraphs>
  <Slides>27</Slides>
  <Notes>13</Notes>
  <HiddenSlides>5</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Calibri</vt:lpstr>
      <vt:lpstr>Clarity</vt:lpstr>
      <vt:lpstr>Advanced Change Detection -4 LandTrendr, Change Mapping, and Scripting</vt:lpstr>
      <vt:lpstr>Housekeeping</vt:lpstr>
      <vt:lpstr>Course Agenda</vt:lpstr>
      <vt:lpstr>Lecture objectives</vt:lpstr>
      <vt:lpstr>Building LTS Tools</vt:lpstr>
      <vt:lpstr>Time series methods used to support management &amp; conservation</vt:lpstr>
      <vt:lpstr>Time series methods used to support management &amp; conservation</vt:lpstr>
      <vt:lpstr>Time series methods used to support management &amp; conservation</vt:lpstr>
      <vt:lpstr>Time series methods used to support management &amp; conservation</vt:lpstr>
      <vt:lpstr>Time series methods used to support management &amp; conservations</vt:lpstr>
      <vt:lpstr>Learning to Develop in Earth Engine</vt:lpstr>
      <vt:lpstr>Learning to Develop in Earth Engine</vt:lpstr>
      <vt:lpstr>Learning to code – Whiteboard Sessions</vt:lpstr>
      <vt:lpstr>Whiteboard Canvas Layout</vt:lpstr>
      <vt:lpstr>Learning to code - Adapting</vt:lpstr>
      <vt:lpstr>Learning to code - Adapting</vt:lpstr>
      <vt:lpstr>Learning to code</vt:lpstr>
      <vt:lpstr>Learning to code</vt:lpstr>
      <vt:lpstr>Learning to code - Practice</vt:lpstr>
      <vt:lpstr>Additional Resources</vt:lpstr>
      <vt:lpstr>Back to change analysis with LT-GEE!</vt:lpstr>
      <vt:lpstr>Exercises for today</vt:lpstr>
      <vt:lpstr>Demo and exercise steps</vt:lpstr>
      <vt:lpstr>GTAC Remote Sensing SME Contacts</vt:lpstr>
      <vt:lpstr>Geospatial Help Desk</vt:lpstr>
      <vt:lpstr>Remote Sensing Help Desk</vt:lpstr>
      <vt:lpstr>Remote Sensing Help Desk</vt:lpstr>
    </vt:vector>
  </TitlesOfParts>
  <Company>Forest Service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USDA Forest Service</dc:creator>
  <cp:lastModifiedBy>Leatherman, Lila (CTR) - FS, Salt Lake City, UT</cp:lastModifiedBy>
  <cp:revision>68</cp:revision>
  <dcterms:created xsi:type="dcterms:W3CDTF">2015-04-03T20:09:37Z</dcterms:created>
  <dcterms:modified xsi:type="dcterms:W3CDTF">2022-03-09T22:34:31Z</dcterms:modified>
</cp:coreProperties>
</file>